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Override4.xml" ContentType="application/vnd.openxmlformats-officedocument.themeOverrid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57.xml" ContentType="application/vnd.openxmlformats-officedocument.presentationml.notesSlide+xml"/>
  <Override PartName="/ppt/comments/comment6.xml" ContentType="application/vnd.openxmlformats-officedocument.presentationml.comments+xml"/>
  <Override PartName="/ppt/notesSlides/notesSlide5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omments/comment7.xml" ContentType="application/vnd.openxmlformats-officedocument.presentationml.comments+xml"/>
  <Override PartName="/ppt/notesSlides/notesSlide5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omments/comment8.xml" ContentType="application/vnd.openxmlformats-officedocument.presentationml.comments+xml"/>
  <Override PartName="/ppt/notesSlides/notesSlide60.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4" r:id="rId4"/>
    <p:sldMasterId id="2147483686" r:id="rId5"/>
    <p:sldMasterId id="2147483926" r:id="rId6"/>
    <p:sldMasterId id="2147483928" r:id="rId7"/>
  </p:sldMasterIdLst>
  <p:notesMasterIdLst>
    <p:notesMasterId r:id="rId108"/>
  </p:notesMasterIdLst>
  <p:handoutMasterIdLst>
    <p:handoutMasterId r:id="rId109"/>
  </p:handoutMasterIdLst>
  <p:sldIdLst>
    <p:sldId id="1881" r:id="rId8"/>
    <p:sldId id="2558" r:id="rId9"/>
    <p:sldId id="2574" r:id="rId10"/>
    <p:sldId id="2573" r:id="rId11"/>
    <p:sldId id="2575" r:id="rId12"/>
    <p:sldId id="2674" r:id="rId13"/>
    <p:sldId id="2672" r:id="rId14"/>
    <p:sldId id="2559" r:id="rId15"/>
    <p:sldId id="2601" r:id="rId16"/>
    <p:sldId id="2602" r:id="rId17"/>
    <p:sldId id="2605" r:id="rId18"/>
    <p:sldId id="2582" r:id="rId19"/>
    <p:sldId id="2555" r:id="rId20"/>
    <p:sldId id="2627" r:id="rId21"/>
    <p:sldId id="2675" r:id="rId22"/>
    <p:sldId id="2676" r:id="rId23"/>
    <p:sldId id="2628" r:id="rId24"/>
    <p:sldId id="2659" r:id="rId25"/>
    <p:sldId id="2626" r:id="rId26"/>
    <p:sldId id="2637" r:id="rId27"/>
    <p:sldId id="2638" r:id="rId28"/>
    <p:sldId id="2639" r:id="rId29"/>
    <p:sldId id="2640" r:id="rId30"/>
    <p:sldId id="2641" r:id="rId31"/>
    <p:sldId id="2534" r:id="rId32"/>
    <p:sldId id="2630" r:id="rId33"/>
    <p:sldId id="2631" r:id="rId34"/>
    <p:sldId id="2642" r:id="rId35"/>
    <p:sldId id="2643" r:id="rId36"/>
    <p:sldId id="2644" r:id="rId37"/>
    <p:sldId id="2645" r:id="rId38"/>
    <p:sldId id="2646" r:id="rId39"/>
    <p:sldId id="2647" r:id="rId40"/>
    <p:sldId id="2648" r:id="rId41"/>
    <p:sldId id="2658" r:id="rId42"/>
    <p:sldId id="2649" r:id="rId43"/>
    <p:sldId id="2651" r:id="rId44"/>
    <p:sldId id="2652" r:id="rId45"/>
    <p:sldId id="2653" r:id="rId46"/>
    <p:sldId id="2654" r:id="rId47"/>
    <p:sldId id="2703" r:id="rId48"/>
    <p:sldId id="2655" r:id="rId49"/>
    <p:sldId id="2656" r:id="rId50"/>
    <p:sldId id="2704" r:id="rId51"/>
    <p:sldId id="2705" r:id="rId52"/>
    <p:sldId id="2706" r:id="rId53"/>
    <p:sldId id="2707" r:id="rId54"/>
    <p:sldId id="2634" r:id="rId55"/>
    <p:sldId id="2608" r:id="rId56"/>
    <p:sldId id="2607" r:id="rId57"/>
    <p:sldId id="2673" r:id="rId58"/>
    <p:sldId id="2603" r:id="rId59"/>
    <p:sldId id="2677" r:id="rId60"/>
    <p:sldId id="2678" r:id="rId61"/>
    <p:sldId id="2679" r:id="rId62"/>
    <p:sldId id="2680" r:id="rId63"/>
    <p:sldId id="2681" r:id="rId64"/>
    <p:sldId id="2683" r:id="rId65"/>
    <p:sldId id="2684" r:id="rId66"/>
    <p:sldId id="2611" r:id="rId67"/>
    <p:sldId id="2570" r:id="rId68"/>
    <p:sldId id="2590" r:id="rId69"/>
    <p:sldId id="2604" r:id="rId70"/>
    <p:sldId id="2591" r:id="rId71"/>
    <p:sldId id="2685" r:id="rId72"/>
    <p:sldId id="2686" r:id="rId73"/>
    <p:sldId id="2660" r:id="rId74"/>
    <p:sldId id="2664" r:id="rId75"/>
    <p:sldId id="2662" r:id="rId76"/>
    <p:sldId id="2663" r:id="rId77"/>
    <p:sldId id="2661" r:id="rId78"/>
    <p:sldId id="2666" r:id="rId79"/>
    <p:sldId id="2592" r:id="rId80"/>
    <p:sldId id="2618" r:id="rId81"/>
    <p:sldId id="2691" r:id="rId82"/>
    <p:sldId id="2667" r:id="rId83"/>
    <p:sldId id="2619" r:id="rId84"/>
    <p:sldId id="2692" r:id="rId85"/>
    <p:sldId id="2693" r:id="rId86"/>
    <p:sldId id="2668" r:id="rId87"/>
    <p:sldId id="2669" r:id="rId88"/>
    <p:sldId id="2599" r:id="rId89"/>
    <p:sldId id="2698" r:id="rId90"/>
    <p:sldId id="2699" r:id="rId91"/>
    <p:sldId id="2700" r:id="rId92"/>
    <p:sldId id="2701" r:id="rId93"/>
    <p:sldId id="2702" r:id="rId94"/>
    <p:sldId id="2600" r:id="rId95"/>
    <p:sldId id="2296" r:id="rId96"/>
    <p:sldId id="2359" r:id="rId97"/>
    <p:sldId id="2612" r:id="rId98"/>
    <p:sldId id="2613" r:id="rId99"/>
    <p:sldId id="2695" r:id="rId100"/>
    <p:sldId id="2690" r:id="rId101"/>
    <p:sldId id="2687" r:id="rId102"/>
    <p:sldId id="2688" r:id="rId103"/>
    <p:sldId id="2696" r:id="rId104"/>
    <p:sldId id="2697" r:id="rId105"/>
    <p:sldId id="2597" r:id="rId106"/>
    <p:sldId id="2694" r:id="rId107"/>
  </p:sldIdLst>
  <p:sldSz cx="9144000" cy="6858000" type="screen4x3"/>
  <p:notesSz cx="6950075" cy="9236075"/>
  <p:custDataLst>
    <p:tags r:id="rId1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98" userDrawn="1">
          <p15:clr>
            <a:srgbClr val="A4A3A4"/>
          </p15:clr>
        </p15:guide>
        <p15:guide id="2" pos="2080" userDrawn="1">
          <p15:clr>
            <a:srgbClr val="A4A3A4"/>
          </p15:clr>
        </p15:guide>
        <p15:guide id="3" orient="horz" pos="2909" userDrawn="1">
          <p15:clr>
            <a:srgbClr val="A4A3A4"/>
          </p15:clr>
        </p15:guide>
        <p15:guide id="4"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pard, Mark" initials="SM" lastIdx="5" clrIdx="0">
    <p:extLst/>
  </p:cmAuthor>
  <p:cmAuthor id="2" name="Mark Shepard" initials="MS" lastIdx="2" clrIdx="1">
    <p:extLst/>
  </p:cmAuthor>
  <p:cmAuthor id="3" name="Layton, Tim J." initials="LTJ" lastIdx="2" clrIdx="2">
    <p:extLst/>
  </p:cmAuthor>
  <p:cmAuthor id="4" name="Tim Layton" initials="TJL"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321"/>
    <a:srgbClr val="D2A000"/>
    <a:srgbClr val="008000"/>
    <a:srgbClr val="90353B"/>
    <a:srgbClr val="003366"/>
    <a:srgbClr val="A80000"/>
    <a:srgbClr val="5FA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84759" autoAdjust="0"/>
  </p:normalViewPr>
  <p:slideViewPr>
    <p:cSldViewPr>
      <p:cViewPr>
        <p:scale>
          <a:sx n="259" d="100"/>
          <a:sy n="259" d="100"/>
        </p:scale>
        <p:origin x="786" y="216"/>
      </p:cViewPr>
      <p:guideLst>
        <p:guide orient="horz" pos="2160"/>
        <p:guide pos="2880"/>
      </p:guideLst>
    </p:cSldViewPr>
  </p:slideViewPr>
  <p:outlineViewPr>
    <p:cViewPr>
      <p:scale>
        <a:sx n="33" d="100"/>
        <a:sy n="33" d="100"/>
      </p:scale>
      <p:origin x="0" y="50208"/>
    </p:cViewPr>
  </p:outlineViewPr>
  <p:notesTextViewPr>
    <p:cViewPr>
      <p:scale>
        <a:sx n="100" d="100"/>
        <a:sy n="100" d="100"/>
      </p:scale>
      <p:origin x="0" y="0"/>
    </p:cViewPr>
  </p:notesTextViewPr>
  <p:sorterViewPr>
    <p:cViewPr>
      <p:scale>
        <a:sx n="100" d="100"/>
        <a:sy n="100" d="100"/>
      </p:scale>
      <p:origin x="0" y="1152"/>
    </p:cViewPr>
  </p:sorterViewPr>
  <p:notesViewPr>
    <p:cSldViewPr>
      <p:cViewPr varScale="1">
        <p:scale>
          <a:sx n="70" d="100"/>
          <a:sy n="70" d="100"/>
        </p:scale>
        <p:origin x="-3234" y="-90"/>
      </p:cViewPr>
      <p:guideLst>
        <p:guide orient="horz" pos="2798"/>
        <p:guide pos="208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presProps" Target="pres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tags" Target="tags/tag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handoutMaster" Target="handoutMasters/handoutMaster1.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ayton\Dropbox\RiskAdj_OutsideOption\Tables\tabl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ayton\Dropbox\RiskAdj_OutsideOption\Tables\tabl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ayton\Dropbox\RiskAdj_OutsideOption\Tables\tabl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layton\Dropbox\RiskAdj_OutsideOption\Tables\tabl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layton\Dropbox\RiskAdj_OutsideOption\Tables\tables.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layton\Dropbox\RiskAdj_OutsideOption\Model\WTP_Cost_Curves.xlsx" TargetMode="External"/><Relationship Id="rId2" Type="http://schemas.microsoft.com/office/2011/relationships/chartColorStyle" Target="colors3.xml"/><Relationship Id="rId1" Type="http://schemas.microsoft.com/office/2011/relationships/chartStyle" Target="style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ayton\Dropbox\RiskAdj_OutsideOption\Model\WTP_Cost_Curve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layton\Dropbox\RiskAdj_OutsideOption\Tables\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ayton\Dropbox\RiskAdj_OutsideOption\Tables\tab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ayton\Dropbox\RiskAdj_OutsideOption\Tables\table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layton\Dropbox\RiskAdj_OutsideOption\Tables\tables_v2.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layton\Dropbox\RiskAdj_OutsideOption\Tables\tab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ayton\Dropbox\RiskAdj_OutsideOption\Tables\tab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ayton\Dropbox\RiskAdj_OutsideOption\Tables\table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layton\Dropbox\RiskAdj_OutsideOption\Tables\tabl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No L Cost Advantage</a:t>
            </a:r>
          </a:p>
        </c:rich>
      </c:tx>
      <c:overlay val="0"/>
    </c:title>
    <c:autoTitleDeleted val="0"/>
    <c:plotArea>
      <c:layout/>
      <c:lineChart>
        <c:grouping val="standard"/>
        <c:varyColors val="0"/>
        <c:ser>
          <c:idx val="0"/>
          <c:order val="0"/>
          <c:tx>
            <c:strRef>
              <c:f>[2]Sheet1!$A$57</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[2]Sheet1!$B$54:$N$54</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[2]Sheet1!$B$57:$N$57</c:f>
              <c:numCache>
                <c:formatCode>General</c:formatCode>
                <c:ptCount val="13"/>
                <c:pt idx="0">
                  <c:v>0.7</c:v>
                </c:pt>
                <c:pt idx="1">
                  <c:v>0.72399999999999998</c:v>
                </c:pt>
                <c:pt idx="2">
                  <c:v>0.748</c:v>
                </c:pt>
                <c:pt idx="3">
                  <c:v>0.77200000000000002</c:v>
                </c:pt>
                <c:pt idx="4">
                  <c:v>0.57950000000000002</c:v>
                </c:pt>
                <c:pt idx="5">
                  <c:v>0.54</c:v>
                </c:pt>
                <c:pt idx="6">
                  <c:v>0.52100000000000002</c:v>
                </c:pt>
                <c:pt idx="7">
                  <c:v>0.29399999999999998</c:v>
                </c:pt>
                <c:pt idx="8">
                  <c:v>0.28599999999999998</c:v>
                </c:pt>
                <c:pt idx="9">
                  <c:v>0.27900000000000003</c:v>
                </c:pt>
                <c:pt idx="10">
                  <c:v>0.27100000000000002</c:v>
                </c:pt>
                <c:pt idx="11">
                  <c:v>0.247</c:v>
                </c:pt>
                <c:pt idx="12">
                  <c:v>0.247</c:v>
                </c:pt>
              </c:numCache>
            </c:numRef>
          </c:val>
          <c:smooth val="0"/>
          <c:extLst>
            <c:ext xmlns:c16="http://schemas.microsoft.com/office/drawing/2014/chart" uri="{C3380CC4-5D6E-409C-BE32-E72D297353CC}">
              <c16:uniqueId val="{00000000-BBD1-4028-912B-C6169A5D4459}"/>
            </c:ext>
          </c:extLst>
        </c:ser>
        <c:ser>
          <c:idx val="1"/>
          <c:order val="1"/>
          <c:tx>
            <c:strRef>
              <c:f>[2]Sheet1!$A$58</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[2]Sheet1!$B$54:$N$54</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[2]Sheet1!$B$58:$N$58</c:f>
              <c:numCache>
                <c:formatCode>General</c:formatCode>
                <c:ptCount val="13"/>
                <c:pt idx="0">
                  <c:v>0</c:v>
                </c:pt>
                <c:pt idx="1">
                  <c:v>0</c:v>
                </c:pt>
                <c:pt idx="2">
                  <c:v>0</c:v>
                </c:pt>
                <c:pt idx="3">
                  <c:v>0</c:v>
                </c:pt>
                <c:pt idx="4">
                  <c:v>0.14530000000000001</c:v>
                </c:pt>
                <c:pt idx="5">
                  <c:v>0.215</c:v>
                </c:pt>
                <c:pt idx="6">
                  <c:v>0.26600000000000001</c:v>
                </c:pt>
                <c:pt idx="7">
                  <c:v>0.52400000000000002</c:v>
                </c:pt>
                <c:pt idx="8">
                  <c:v>0.56299999999999994</c:v>
                </c:pt>
                <c:pt idx="9">
                  <c:v>0.60099999999999998</c:v>
                </c:pt>
                <c:pt idx="10">
                  <c:v>0.64</c:v>
                </c:pt>
                <c:pt idx="11">
                  <c:v>0.753</c:v>
                </c:pt>
                <c:pt idx="12">
                  <c:v>0.753</c:v>
                </c:pt>
              </c:numCache>
            </c:numRef>
          </c:val>
          <c:smooth val="0"/>
          <c:extLst>
            <c:ext xmlns:c16="http://schemas.microsoft.com/office/drawing/2014/chart" uri="{C3380CC4-5D6E-409C-BE32-E72D297353CC}">
              <c16:uniqueId val="{00000001-BBD1-4028-912B-C6169A5D4459}"/>
            </c:ext>
          </c:extLst>
        </c:ser>
        <c:ser>
          <c:idx val="2"/>
          <c:order val="2"/>
          <c:tx>
            <c:strRef>
              <c:f>[2]Sheet1!$A$59</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[2]Sheet1!$B$54:$N$54</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[2]Sheet1!$B$59:$N$59</c:f>
              <c:numCache>
                <c:formatCode>General</c:formatCode>
                <c:ptCount val="13"/>
                <c:pt idx="0">
                  <c:v>0.3</c:v>
                </c:pt>
                <c:pt idx="1">
                  <c:v>0.27600000000000002</c:v>
                </c:pt>
                <c:pt idx="2">
                  <c:v>0.252</c:v>
                </c:pt>
                <c:pt idx="3">
                  <c:v>0.22800000000000001</c:v>
                </c:pt>
                <c:pt idx="4">
                  <c:v>0.2752</c:v>
                </c:pt>
                <c:pt idx="5">
                  <c:v>0.24399999999999999</c:v>
                </c:pt>
                <c:pt idx="6">
                  <c:v>0.21299999999999999</c:v>
                </c:pt>
                <c:pt idx="7">
                  <c:v>0.182</c:v>
                </c:pt>
                <c:pt idx="8">
                  <c:v>0.151</c:v>
                </c:pt>
                <c:pt idx="9">
                  <c:v>0.12</c:v>
                </c:pt>
                <c:pt idx="10">
                  <c:v>8.8999999999999996E-2</c:v>
                </c:pt>
                <c:pt idx="11">
                  <c:v>0</c:v>
                </c:pt>
                <c:pt idx="12">
                  <c:v>0</c:v>
                </c:pt>
              </c:numCache>
            </c:numRef>
          </c:val>
          <c:smooth val="0"/>
          <c:extLst>
            <c:ext xmlns:c16="http://schemas.microsoft.com/office/drawing/2014/chart" uri="{C3380CC4-5D6E-409C-BE32-E72D297353CC}">
              <c16:uniqueId val="{00000002-BBD1-4028-912B-C6169A5D4459}"/>
            </c:ext>
          </c:extLst>
        </c:ser>
        <c:dLbls>
          <c:showLegendKey val="0"/>
          <c:showVal val="0"/>
          <c:showCatName val="0"/>
          <c:showSerName val="0"/>
          <c:showPercent val="0"/>
          <c:showBubbleSize val="0"/>
        </c:dLbls>
        <c:marker val="1"/>
        <c:smooth val="0"/>
        <c:axId val="179507968"/>
        <c:axId val="182490240"/>
      </c:lineChart>
      <c:catAx>
        <c:axId val="1795079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sz="1400" dirty="0"/>
                  <a:t>Penalty for uninsurance ($ per</a:t>
                </a:r>
                <a:r>
                  <a:rPr lang="en-US" sz="1400" baseline="0" dirty="0"/>
                  <a:t> month)</a:t>
                </a:r>
                <a:endParaRPr lang="en-US" sz="1400" dirty="0"/>
              </a:p>
            </c:rich>
          </c:tx>
          <c:layout>
            <c:manualLayout>
              <c:xMode val="edge"/>
              <c:yMode val="edge"/>
              <c:x val="0.2315819209039548"/>
              <c:y val="0.9331139857517810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182490240"/>
        <c:crosses val="autoZero"/>
        <c:auto val="1"/>
        <c:lblAlgn val="ctr"/>
        <c:lblOffset val="100"/>
        <c:tickLblSkip val="2"/>
        <c:noMultiLvlLbl val="0"/>
      </c:catAx>
      <c:valAx>
        <c:axId val="182490240"/>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17950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cap="none" baseline="0">
          <a:latin typeface="Garamond" panose="02020404030301010803" pitchFamily="18"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No L Cost Advantage</a:t>
            </a:r>
          </a:p>
        </c:rich>
      </c:tx>
      <c:overlay val="0"/>
    </c:title>
    <c:autoTitleDeleted val="0"/>
    <c:plotArea>
      <c:layout/>
      <c:lineChart>
        <c:grouping val="standard"/>
        <c:varyColors val="0"/>
        <c:ser>
          <c:idx val="0"/>
          <c:order val="0"/>
          <c:tx>
            <c:strRef>
              <c:f>[2]Sheet1!$A$81</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[2]Sheet1!$B$78:$N$78</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[2]Sheet1!$B$81:$N$81</c:f>
              <c:numCache>
                <c:formatCode>General</c:formatCode>
                <c:ptCount val="13"/>
                <c:pt idx="0">
                  <c:v>0.501</c:v>
                </c:pt>
                <c:pt idx="1">
                  <c:v>0.48199999999999998</c:v>
                </c:pt>
                <c:pt idx="2">
                  <c:v>0.48199999999999998</c:v>
                </c:pt>
                <c:pt idx="3">
                  <c:v>0.46200000000000002</c:v>
                </c:pt>
                <c:pt idx="4">
                  <c:v>0.246</c:v>
                </c:pt>
                <c:pt idx="5">
                  <c:v>0.23200000000000001</c:v>
                </c:pt>
                <c:pt idx="6">
                  <c:v>0.20530000000000001</c:v>
                </c:pt>
                <c:pt idx="7">
                  <c:v>0.20499999999999999</c:v>
                </c:pt>
                <c:pt idx="8">
                  <c:v>0.20530000000000001</c:v>
                </c:pt>
                <c:pt idx="9">
                  <c:v>0.17810000000000001</c:v>
                </c:pt>
                <c:pt idx="10">
                  <c:v>0.17799999999999999</c:v>
                </c:pt>
                <c:pt idx="11">
                  <c:v>0.16</c:v>
                </c:pt>
                <c:pt idx="12">
                  <c:v>0.16</c:v>
                </c:pt>
              </c:numCache>
            </c:numRef>
          </c:val>
          <c:smooth val="0"/>
          <c:extLst>
            <c:ext xmlns:c16="http://schemas.microsoft.com/office/drawing/2014/chart" uri="{C3380CC4-5D6E-409C-BE32-E72D297353CC}">
              <c16:uniqueId val="{00000000-5ADB-4C94-A54B-179D5EBB224E}"/>
            </c:ext>
          </c:extLst>
        </c:ser>
        <c:ser>
          <c:idx val="1"/>
          <c:order val="1"/>
          <c:tx>
            <c:strRef>
              <c:f>[2]Sheet1!$A$82</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[2]Sheet1!$B$78:$N$78</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[2]Sheet1!$B$82:$N$82</c:f>
              <c:numCache>
                <c:formatCode>General</c:formatCode>
                <c:ptCount val="13"/>
                <c:pt idx="0">
                  <c:v>0.224</c:v>
                </c:pt>
                <c:pt idx="1">
                  <c:v>0.26300000000000001</c:v>
                </c:pt>
                <c:pt idx="2">
                  <c:v>0.28399999999999997</c:v>
                </c:pt>
                <c:pt idx="3">
                  <c:v>0.32300000000000001</c:v>
                </c:pt>
                <c:pt idx="4">
                  <c:v>0.55840000000000001</c:v>
                </c:pt>
                <c:pt idx="5">
                  <c:v>0.59499999999999997</c:v>
                </c:pt>
                <c:pt idx="6">
                  <c:v>0.64480000000000004</c:v>
                </c:pt>
                <c:pt idx="7">
                  <c:v>0.66800000000000004</c:v>
                </c:pt>
                <c:pt idx="8">
                  <c:v>0.69089999999999996</c:v>
                </c:pt>
                <c:pt idx="9">
                  <c:v>0.74129999999999996</c:v>
                </c:pt>
                <c:pt idx="10">
                  <c:v>0.76500000000000001</c:v>
                </c:pt>
                <c:pt idx="11">
                  <c:v>0.84</c:v>
                </c:pt>
                <c:pt idx="12">
                  <c:v>0.84</c:v>
                </c:pt>
              </c:numCache>
            </c:numRef>
          </c:val>
          <c:smooth val="0"/>
          <c:extLst>
            <c:ext xmlns:c16="http://schemas.microsoft.com/office/drawing/2014/chart" uri="{C3380CC4-5D6E-409C-BE32-E72D297353CC}">
              <c16:uniqueId val="{00000001-5ADB-4C94-A54B-179D5EBB224E}"/>
            </c:ext>
          </c:extLst>
        </c:ser>
        <c:ser>
          <c:idx val="2"/>
          <c:order val="2"/>
          <c:tx>
            <c:strRef>
              <c:f>[2]Sheet1!$A$83</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[2]Sheet1!$B$78:$N$78</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[2]Sheet1!$B$83:$N$83</c:f>
              <c:numCache>
                <c:formatCode>General</c:formatCode>
                <c:ptCount val="13"/>
                <c:pt idx="0">
                  <c:v>0.27500000000000002</c:v>
                </c:pt>
                <c:pt idx="1">
                  <c:v>0.255</c:v>
                </c:pt>
                <c:pt idx="2">
                  <c:v>0.23499999999999999</c:v>
                </c:pt>
                <c:pt idx="3">
                  <c:v>0.215</c:v>
                </c:pt>
                <c:pt idx="4">
                  <c:v>0.1956</c:v>
                </c:pt>
                <c:pt idx="5">
                  <c:v>0.17299999999999999</c:v>
                </c:pt>
                <c:pt idx="6">
                  <c:v>0.14990000000000001</c:v>
                </c:pt>
                <c:pt idx="7">
                  <c:v>0.127</c:v>
                </c:pt>
                <c:pt idx="8">
                  <c:v>0.1038</c:v>
                </c:pt>
                <c:pt idx="9">
                  <c:v>8.0600000000000005E-2</c:v>
                </c:pt>
                <c:pt idx="10">
                  <c:v>5.7000000000000002E-2</c:v>
                </c:pt>
                <c:pt idx="11">
                  <c:v>0</c:v>
                </c:pt>
                <c:pt idx="12">
                  <c:v>0</c:v>
                </c:pt>
              </c:numCache>
            </c:numRef>
          </c:val>
          <c:smooth val="0"/>
          <c:extLst>
            <c:ext xmlns:c16="http://schemas.microsoft.com/office/drawing/2014/chart" uri="{C3380CC4-5D6E-409C-BE32-E72D297353CC}">
              <c16:uniqueId val="{00000002-5ADB-4C94-A54B-179D5EBB224E}"/>
            </c:ext>
          </c:extLst>
        </c:ser>
        <c:dLbls>
          <c:showLegendKey val="0"/>
          <c:showVal val="0"/>
          <c:showCatName val="0"/>
          <c:showSerName val="0"/>
          <c:showPercent val="0"/>
          <c:showBubbleSize val="0"/>
        </c:dLbls>
        <c:marker val="1"/>
        <c:smooth val="0"/>
        <c:axId val="58575104"/>
        <c:axId val="58617216"/>
      </c:lineChart>
      <c:catAx>
        <c:axId val="585751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cap="none" baseline="0">
                    <a:solidFill>
                      <a:srgbClr val="000000">
                        <a:lumMod val="65000"/>
                        <a:lumOff val="35000"/>
                      </a:srgbClr>
                    </a:solidFill>
                    <a:latin typeface="Garamond" panose="02020404030301010803" pitchFamily="18" charset="0"/>
                    <a:ea typeface="+mn-ea"/>
                    <a:cs typeface="+mn-cs"/>
                  </a:defRPr>
                </a:pPr>
                <a:r>
                  <a:rPr lang="en-US" sz="1400" dirty="0"/>
                  <a:t>Penalty for choosing </a:t>
                </a:r>
                <a:r>
                  <a:rPr lang="en-US" sz="1400" dirty="0" err="1"/>
                  <a:t>uninsurance</a:t>
                </a:r>
                <a:r>
                  <a:rPr lang="en-US" sz="1400" dirty="0"/>
                  <a:t> </a:t>
                </a:r>
                <a:r>
                  <a:rPr lang="en-US" sz="1400" b="0" i="0" baseline="0" dirty="0">
                    <a:effectLst/>
                  </a:rPr>
                  <a:t>($ per month)</a:t>
                </a:r>
                <a:endParaRPr lang="en-US" sz="1400" dirty="0">
                  <a:effectLst/>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58617216"/>
        <c:crosses val="autoZero"/>
        <c:auto val="1"/>
        <c:lblAlgn val="ctr"/>
        <c:lblOffset val="100"/>
        <c:tickLblSkip val="2"/>
        <c:noMultiLvlLbl val="0"/>
      </c:catAx>
      <c:valAx>
        <c:axId val="58617216"/>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5857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lumMod val="15000"/>
          <a:lumOff val="85000"/>
        </a:schemeClr>
      </a:solidFill>
      <a:round/>
    </a:ln>
    <a:effectLst/>
  </c:spPr>
  <c:txPr>
    <a:bodyPr/>
    <a:lstStyle/>
    <a:p>
      <a:pPr>
        <a:defRPr sz="1400" cap="none" baseline="0">
          <a:latin typeface="Garamond" panose="02020404030301010803"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15% L Cost Advantage</a:t>
            </a:r>
          </a:p>
        </c:rich>
      </c:tx>
      <c:overlay val="0"/>
    </c:title>
    <c:autoTitleDeleted val="0"/>
    <c:plotArea>
      <c:layout/>
      <c:lineChart>
        <c:grouping val="standard"/>
        <c:varyColors val="0"/>
        <c:ser>
          <c:idx val="0"/>
          <c:order val="0"/>
          <c:tx>
            <c:strRef>
              <c:f>[4]Sheet1!$A$79</c:f>
              <c:strCache>
                <c:ptCount val="1"/>
                <c:pt idx="0">
                  <c:v>Share_H</c:v>
                </c:pt>
              </c:strCache>
            </c:strRef>
          </c:tx>
          <c:spPr>
            <a:ln w="22225" cap="rnd">
              <a:solidFill>
                <a:srgbClr val="EF8321"/>
              </a:solidFill>
              <a:round/>
            </a:ln>
            <a:effectLst/>
          </c:spPr>
          <c:marker>
            <c:symbol val="diamond"/>
            <c:size val="6"/>
            <c:spPr>
              <a:solidFill>
                <a:srgbClr val="EF8321"/>
              </a:solidFill>
              <a:ln w="9525">
                <a:solidFill>
                  <a:srgbClr val="EF8321"/>
                </a:solidFill>
                <a:round/>
              </a:ln>
              <a:effectLst/>
            </c:spPr>
          </c:marker>
          <c:cat>
            <c:numRef>
              <c:f>[4]Sheet1!$C$76:$O$76</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[4]Sheet1!$C$79:$O$79</c:f>
              <c:numCache>
                <c:formatCode>General</c:formatCode>
                <c:ptCount val="13"/>
                <c:pt idx="0">
                  <c:v>1.0999999999999999E-2</c:v>
                </c:pt>
                <c:pt idx="1">
                  <c:v>8.0000000000000002E-3</c:v>
                </c:pt>
                <c:pt idx="2">
                  <c:v>8.0000000000000002E-3</c:v>
                </c:pt>
                <c:pt idx="3">
                  <c:v>6.0000000000000001E-3</c:v>
                </c:pt>
                <c:pt idx="4">
                  <c:v>4.0000000000000001E-3</c:v>
                </c:pt>
                <c:pt idx="5">
                  <c:v>1.2999999999999999E-3</c:v>
                </c:pt>
                <c:pt idx="6">
                  <c:v>1.2999999999999999E-3</c:v>
                </c:pt>
                <c:pt idx="7">
                  <c:v>1.2999999999999999E-3</c:v>
                </c:pt>
                <c:pt idx="8">
                  <c:v>0</c:v>
                </c:pt>
                <c:pt idx="9">
                  <c:v>0</c:v>
                </c:pt>
                <c:pt idx="10">
                  <c:v>0</c:v>
                </c:pt>
                <c:pt idx="11">
                  <c:v>0</c:v>
                </c:pt>
                <c:pt idx="12">
                  <c:v>0</c:v>
                </c:pt>
              </c:numCache>
            </c:numRef>
          </c:val>
          <c:smooth val="0"/>
          <c:extLst>
            <c:ext xmlns:c16="http://schemas.microsoft.com/office/drawing/2014/chart" uri="{C3380CC4-5D6E-409C-BE32-E72D297353CC}">
              <c16:uniqueId val="{00000000-78D1-49EC-8377-10BE6EEE0CE9}"/>
            </c:ext>
          </c:extLst>
        </c:ser>
        <c:ser>
          <c:idx val="1"/>
          <c:order val="1"/>
          <c:tx>
            <c:strRef>
              <c:f>[4]Sheet1!$A$80</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[4]Sheet1!$C$76:$O$76</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[4]Sheet1!$C$80:$O$80</c:f>
              <c:numCache>
                <c:formatCode>General</c:formatCode>
                <c:ptCount val="13"/>
                <c:pt idx="0">
                  <c:v>0.73799999999999999</c:v>
                </c:pt>
                <c:pt idx="1">
                  <c:v>0.76</c:v>
                </c:pt>
                <c:pt idx="2">
                  <c:v>0.78</c:v>
                </c:pt>
                <c:pt idx="3">
                  <c:v>0.80200000000000005</c:v>
                </c:pt>
                <c:pt idx="4">
                  <c:v>0.82599999999999996</c:v>
                </c:pt>
                <c:pt idx="5">
                  <c:v>0.85140000000000005</c:v>
                </c:pt>
                <c:pt idx="6">
                  <c:v>0.85140000000000005</c:v>
                </c:pt>
                <c:pt idx="7">
                  <c:v>0.85140000000000005</c:v>
                </c:pt>
                <c:pt idx="8">
                  <c:v>0.90939999999999999</c:v>
                </c:pt>
                <c:pt idx="9">
                  <c:v>0.92800000000000005</c:v>
                </c:pt>
                <c:pt idx="10">
                  <c:v>0.94699999999999995</c:v>
                </c:pt>
                <c:pt idx="11">
                  <c:v>1</c:v>
                </c:pt>
                <c:pt idx="12">
                  <c:v>1</c:v>
                </c:pt>
              </c:numCache>
            </c:numRef>
          </c:val>
          <c:smooth val="0"/>
          <c:extLst>
            <c:ext xmlns:c16="http://schemas.microsoft.com/office/drawing/2014/chart" uri="{C3380CC4-5D6E-409C-BE32-E72D297353CC}">
              <c16:uniqueId val="{00000001-78D1-49EC-8377-10BE6EEE0CE9}"/>
            </c:ext>
          </c:extLst>
        </c:ser>
        <c:ser>
          <c:idx val="2"/>
          <c:order val="2"/>
          <c:tx>
            <c:strRef>
              <c:f>[4]Sheet1!$A$81</c:f>
              <c:strCache>
                <c:ptCount val="1"/>
                <c:pt idx="0">
                  <c:v>Share_U</c:v>
                </c:pt>
              </c:strCache>
            </c:strRef>
          </c:tx>
          <c:spPr>
            <a:ln w="22225" cap="rnd">
              <a:solidFill>
                <a:srgbClr val="C00000"/>
              </a:solidFill>
              <a:round/>
            </a:ln>
            <a:effectLst/>
          </c:spPr>
          <c:marker>
            <c:symbol val="triangle"/>
            <c:size val="6"/>
            <c:spPr>
              <a:solidFill>
                <a:srgbClr val="C00000"/>
              </a:solidFill>
              <a:ln w="9525">
                <a:solidFill>
                  <a:srgbClr val="C00000"/>
                </a:solidFill>
                <a:round/>
              </a:ln>
              <a:effectLst/>
            </c:spPr>
          </c:marker>
          <c:cat>
            <c:numRef>
              <c:f>[4]Sheet1!$C$76:$O$76</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[4]Sheet1!$C$81:$O$81</c:f>
              <c:numCache>
                <c:formatCode>General</c:formatCode>
                <c:ptCount val="13"/>
                <c:pt idx="0">
                  <c:v>0.251</c:v>
                </c:pt>
                <c:pt idx="1">
                  <c:v>0.23200000000000001</c:v>
                </c:pt>
                <c:pt idx="2">
                  <c:v>0.21199999999999999</c:v>
                </c:pt>
                <c:pt idx="3">
                  <c:v>0.192</c:v>
                </c:pt>
                <c:pt idx="4">
                  <c:v>0.17</c:v>
                </c:pt>
                <c:pt idx="5">
                  <c:v>0.14729999999999999</c:v>
                </c:pt>
                <c:pt idx="6">
                  <c:v>0.14729999999999999</c:v>
                </c:pt>
                <c:pt idx="7">
                  <c:v>0.14729999999999999</c:v>
                </c:pt>
                <c:pt idx="8">
                  <c:v>9.0700000000000003E-2</c:v>
                </c:pt>
                <c:pt idx="9">
                  <c:v>7.1999999999999995E-2</c:v>
                </c:pt>
                <c:pt idx="10">
                  <c:v>5.2999999999999999E-2</c:v>
                </c:pt>
                <c:pt idx="11">
                  <c:v>0</c:v>
                </c:pt>
                <c:pt idx="12">
                  <c:v>0</c:v>
                </c:pt>
              </c:numCache>
            </c:numRef>
          </c:val>
          <c:smooth val="0"/>
          <c:extLst>
            <c:ext xmlns:c16="http://schemas.microsoft.com/office/drawing/2014/chart" uri="{C3380CC4-5D6E-409C-BE32-E72D297353CC}">
              <c16:uniqueId val="{00000002-78D1-49EC-8377-10BE6EEE0CE9}"/>
            </c:ext>
          </c:extLst>
        </c:ser>
        <c:dLbls>
          <c:showLegendKey val="0"/>
          <c:showVal val="0"/>
          <c:showCatName val="0"/>
          <c:showSerName val="0"/>
          <c:showPercent val="0"/>
          <c:showBubbleSize val="0"/>
        </c:dLbls>
        <c:marker val="1"/>
        <c:smooth val="0"/>
        <c:axId val="154014848"/>
        <c:axId val="156184576"/>
      </c:lineChart>
      <c:catAx>
        <c:axId val="1540148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dirty="0"/>
                  <a:t>Penalty for choosing </a:t>
                </a:r>
                <a:r>
                  <a:rPr lang="en-US" dirty="0" err="1"/>
                  <a:t>uninsurance</a:t>
                </a:r>
                <a:r>
                  <a:rPr lang="en-US" dirty="0"/>
                  <a:t> </a:t>
                </a:r>
                <a:r>
                  <a:rPr lang="en-US" sz="1400" b="0" i="0" u="none" strike="noStrike" cap="none" baseline="0" dirty="0">
                    <a:effectLst/>
                  </a:rPr>
                  <a:t>($ per month)</a:t>
                </a:r>
                <a:endParaRPr lang="en-US" dirty="0"/>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156184576"/>
        <c:crosses val="autoZero"/>
        <c:auto val="1"/>
        <c:lblAlgn val="ctr"/>
        <c:lblOffset val="100"/>
        <c:noMultiLvlLbl val="0"/>
      </c:catAx>
      <c:valAx>
        <c:axId val="156184576"/>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15401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lumMod val="15000"/>
          <a:lumOff val="85000"/>
        </a:schemeClr>
      </a:solidFill>
      <a:round/>
    </a:ln>
    <a:effectLst/>
  </c:spPr>
  <c:txPr>
    <a:bodyPr/>
    <a:lstStyle/>
    <a:p>
      <a:pPr>
        <a:defRPr sz="1400" cap="none" baseline="0">
          <a:latin typeface="Garamond" panose="02020404030301010803" pitchFamily="18"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15% L Cost Advantage</a:t>
            </a:r>
          </a:p>
        </c:rich>
      </c:tx>
      <c:overlay val="0"/>
    </c:title>
    <c:autoTitleDeleted val="0"/>
    <c:plotArea>
      <c:layout/>
      <c:lineChart>
        <c:grouping val="standard"/>
        <c:varyColors val="0"/>
        <c:ser>
          <c:idx val="0"/>
          <c:order val="0"/>
          <c:tx>
            <c:strRef>
              <c:f>[5]Sheet1!$A$67</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[5]Sheet1!$C$64:$O$64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cat>
          <c:val>
            <c:numRef>
              <c:f>[5]Sheet1!$C$67:$O$67</c:f>
              <c:numCache>
                <c:formatCode>General</c:formatCode>
                <c:ptCount val="13"/>
                <c:pt idx="0">
                  <c:v>0</c:v>
                </c:pt>
                <c:pt idx="1">
                  <c:v>0</c:v>
                </c:pt>
                <c:pt idx="2">
                  <c:v>0</c:v>
                </c:pt>
                <c:pt idx="3">
                  <c:v>0</c:v>
                </c:pt>
                <c:pt idx="4">
                  <c:v>0</c:v>
                </c:pt>
                <c:pt idx="5">
                  <c:v>6.9000000000000006E-2</c:v>
                </c:pt>
                <c:pt idx="6">
                  <c:v>0.13</c:v>
                </c:pt>
                <c:pt idx="7">
                  <c:v>0.77400000000000002</c:v>
                </c:pt>
                <c:pt idx="8">
                  <c:v>0.77400000000000002</c:v>
                </c:pt>
                <c:pt idx="9">
                  <c:v>0.77400000000000002</c:v>
                </c:pt>
                <c:pt idx="10">
                  <c:v>0.77400000000000002</c:v>
                </c:pt>
                <c:pt idx="11">
                  <c:v>0.77400000000000002</c:v>
                </c:pt>
                <c:pt idx="12">
                  <c:v>0.77400000000000002</c:v>
                </c:pt>
              </c:numCache>
            </c:numRef>
          </c:val>
          <c:smooth val="0"/>
          <c:extLst>
            <c:ext xmlns:c16="http://schemas.microsoft.com/office/drawing/2014/chart" uri="{C3380CC4-5D6E-409C-BE32-E72D297353CC}">
              <c16:uniqueId val="{00000000-D587-4FE1-A67E-8931DA378BA4}"/>
            </c:ext>
          </c:extLst>
        </c:ser>
        <c:ser>
          <c:idx val="1"/>
          <c:order val="1"/>
          <c:tx>
            <c:strRef>
              <c:f>[5]Sheet1!$A$68</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[5]Sheet1!$C$64:$O$64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cat>
          <c:val>
            <c:numRef>
              <c:f>[5]Sheet1!$C$68:$O$68</c:f>
              <c:numCache>
                <c:formatCode>General</c:formatCode>
                <c:ptCount val="13"/>
                <c:pt idx="0">
                  <c:v>0.748</c:v>
                </c:pt>
                <c:pt idx="1">
                  <c:v>0.748</c:v>
                </c:pt>
                <c:pt idx="2">
                  <c:v>0.748</c:v>
                </c:pt>
                <c:pt idx="3">
                  <c:v>0.748</c:v>
                </c:pt>
                <c:pt idx="4">
                  <c:v>0.748</c:v>
                </c:pt>
                <c:pt idx="5">
                  <c:v>0.67900000000000005</c:v>
                </c:pt>
                <c:pt idx="6">
                  <c:v>0.61699999999999999</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1-D587-4FE1-A67E-8931DA378BA4}"/>
            </c:ext>
          </c:extLst>
        </c:ser>
        <c:ser>
          <c:idx val="2"/>
          <c:order val="2"/>
          <c:tx>
            <c:strRef>
              <c:f>[5]Sheet1!$A$69</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[5]Sheet1!$C$64:$O$64</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cat>
          <c:val>
            <c:numRef>
              <c:f>[5]Sheet1!$C$69:$O$69</c:f>
              <c:numCache>
                <c:formatCode>General</c:formatCode>
                <c:ptCount val="13"/>
                <c:pt idx="0">
                  <c:v>0.252</c:v>
                </c:pt>
                <c:pt idx="1">
                  <c:v>0.252</c:v>
                </c:pt>
                <c:pt idx="2">
                  <c:v>0.252</c:v>
                </c:pt>
                <c:pt idx="3">
                  <c:v>0.252</c:v>
                </c:pt>
                <c:pt idx="4">
                  <c:v>0.252</c:v>
                </c:pt>
                <c:pt idx="5">
                  <c:v>0.251</c:v>
                </c:pt>
                <c:pt idx="6">
                  <c:v>0.254</c:v>
                </c:pt>
                <c:pt idx="7">
                  <c:v>0.22600000000000001</c:v>
                </c:pt>
                <c:pt idx="8">
                  <c:v>0.22600000000000001</c:v>
                </c:pt>
                <c:pt idx="9">
                  <c:v>0.22600000000000001</c:v>
                </c:pt>
                <c:pt idx="10">
                  <c:v>0.22600000000000001</c:v>
                </c:pt>
                <c:pt idx="11">
                  <c:v>0.22600000000000001</c:v>
                </c:pt>
                <c:pt idx="12">
                  <c:v>0.22600000000000001</c:v>
                </c:pt>
              </c:numCache>
            </c:numRef>
          </c:val>
          <c:smooth val="0"/>
          <c:extLst>
            <c:ext xmlns:c16="http://schemas.microsoft.com/office/drawing/2014/chart" uri="{C3380CC4-5D6E-409C-BE32-E72D297353CC}">
              <c16:uniqueId val="{00000002-D587-4FE1-A67E-8931DA378BA4}"/>
            </c:ext>
          </c:extLst>
        </c:ser>
        <c:dLbls>
          <c:showLegendKey val="0"/>
          <c:showVal val="0"/>
          <c:showCatName val="0"/>
          <c:showSerName val="0"/>
          <c:showPercent val="0"/>
          <c:showBubbleSize val="0"/>
        </c:dLbls>
        <c:marker val="1"/>
        <c:smooth val="0"/>
        <c:axId val="115060736"/>
        <c:axId val="115063424"/>
      </c:lineChart>
      <c:catAx>
        <c:axId val="1150607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Alpha = Strength of risk adjustment transfers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115063424"/>
        <c:crosses val="autoZero"/>
        <c:auto val="1"/>
        <c:lblAlgn val="ctr"/>
        <c:lblOffset val="100"/>
        <c:tickLblSkip val="2"/>
        <c:noMultiLvlLbl val="0"/>
      </c:catAx>
      <c:valAx>
        <c:axId val="115063424"/>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115060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lumMod val="15000"/>
          <a:lumOff val="85000"/>
        </a:schemeClr>
      </a:solidFill>
      <a:round/>
    </a:ln>
    <a:effectLst/>
  </c:spPr>
  <c:txPr>
    <a:bodyPr/>
    <a:lstStyle/>
    <a:p>
      <a:pPr>
        <a:defRPr sz="1400" cap="none" baseline="0">
          <a:latin typeface="Garamond" panose="02020404030301010803"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[3]Sheet1!$A$81</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[3]Sheet1!$B$78:$V$78</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[3]Sheet1!$B$81:$V$81</c:f>
              <c:numCache>
                <c:formatCode>General</c:formatCode>
                <c:ptCount val="21"/>
                <c:pt idx="0">
                  <c:v>0</c:v>
                </c:pt>
                <c:pt idx="1">
                  <c:v>0</c:v>
                </c:pt>
                <c:pt idx="2">
                  <c:v>1.0999999999999999E-2</c:v>
                </c:pt>
                <c:pt idx="3">
                  <c:v>3.4000000000000002E-2</c:v>
                </c:pt>
                <c:pt idx="4">
                  <c:v>0.06</c:v>
                </c:pt>
                <c:pt idx="5">
                  <c:v>8.3000000000000004E-2</c:v>
                </c:pt>
                <c:pt idx="6">
                  <c:v>0.109</c:v>
                </c:pt>
                <c:pt idx="7">
                  <c:v>0.13200000000000001</c:v>
                </c:pt>
                <c:pt idx="8">
                  <c:v>0.155</c:v>
                </c:pt>
                <c:pt idx="9">
                  <c:v>0.19170000000000001</c:v>
                </c:pt>
                <c:pt idx="10">
                  <c:v>0.501</c:v>
                </c:pt>
                <c:pt idx="11">
                  <c:v>0.61680000000000001</c:v>
                </c:pt>
                <c:pt idx="12">
                  <c:v>0.71299999999999997</c:v>
                </c:pt>
                <c:pt idx="13">
                  <c:v>0.77400000000000002</c:v>
                </c:pt>
                <c:pt idx="14">
                  <c:v>0.77400000000000002</c:v>
                </c:pt>
                <c:pt idx="15">
                  <c:v>0.77400000000000002</c:v>
                </c:pt>
                <c:pt idx="16">
                  <c:v>0.77400000000000002</c:v>
                </c:pt>
                <c:pt idx="17">
                  <c:v>0.77400000000000002</c:v>
                </c:pt>
                <c:pt idx="18">
                  <c:v>0.77400000000000002</c:v>
                </c:pt>
                <c:pt idx="19">
                  <c:v>0.77400000000000002</c:v>
                </c:pt>
                <c:pt idx="20">
                  <c:v>0.77400000000000002</c:v>
                </c:pt>
              </c:numCache>
            </c:numRef>
          </c:val>
          <c:smooth val="0"/>
          <c:extLst>
            <c:ext xmlns:c16="http://schemas.microsoft.com/office/drawing/2014/chart" uri="{C3380CC4-5D6E-409C-BE32-E72D297353CC}">
              <c16:uniqueId val="{00000000-2272-41D5-8367-27CEFF822664}"/>
            </c:ext>
          </c:extLst>
        </c:ser>
        <c:ser>
          <c:idx val="1"/>
          <c:order val="1"/>
          <c:tx>
            <c:strRef>
              <c:f>[3]Sheet1!$A$82</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[3]Sheet1!$B$78:$V$78</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[3]Sheet1!$B$82:$V$82</c:f>
              <c:numCache>
                <c:formatCode>General</c:formatCode>
                <c:ptCount val="21"/>
                <c:pt idx="0">
                  <c:v>0.71399999999999997</c:v>
                </c:pt>
                <c:pt idx="1">
                  <c:v>0.71399999999999997</c:v>
                </c:pt>
                <c:pt idx="2">
                  <c:v>0.70499999999999996</c:v>
                </c:pt>
                <c:pt idx="3">
                  <c:v>0.68300000000000005</c:v>
                </c:pt>
                <c:pt idx="4">
                  <c:v>0.65900000000000003</c:v>
                </c:pt>
                <c:pt idx="5">
                  <c:v>0.63600000000000001</c:v>
                </c:pt>
                <c:pt idx="6">
                  <c:v>0.61099999999999999</c:v>
                </c:pt>
                <c:pt idx="7">
                  <c:v>0.58799999999999997</c:v>
                </c:pt>
                <c:pt idx="8">
                  <c:v>0.56499999999999995</c:v>
                </c:pt>
                <c:pt idx="9">
                  <c:v>0.52859999999999996</c:v>
                </c:pt>
                <c:pt idx="10">
                  <c:v>0.224</c:v>
                </c:pt>
                <c:pt idx="11">
                  <c:v>0.1089</c:v>
                </c:pt>
                <c:pt idx="12">
                  <c:v>3.2000000000000001E-2</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1-2272-41D5-8367-27CEFF822664}"/>
            </c:ext>
          </c:extLst>
        </c:ser>
        <c:ser>
          <c:idx val="2"/>
          <c:order val="2"/>
          <c:tx>
            <c:strRef>
              <c:f>[3]Sheet1!$A$83</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[3]Sheet1!$B$78:$V$78</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[3]Sheet1!$B$83:$V$83</c:f>
              <c:numCache>
                <c:formatCode>General</c:formatCode>
                <c:ptCount val="21"/>
                <c:pt idx="0">
                  <c:v>0.28599999999999998</c:v>
                </c:pt>
                <c:pt idx="1">
                  <c:v>0.28599999999999998</c:v>
                </c:pt>
                <c:pt idx="2">
                  <c:v>0.28499999999999998</c:v>
                </c:pt>
                <c:pt idx="3">
                  <c:v>0.28299999999999997</c:v>
                </c:pt>
                <c:pt idx="4">
                  <c:v>0.28100000000000003</c:v>
                </c:pt>
                <c:pt idx="5">
                  <c:v>0.28000000000000003</c:v>
                </c:pt>
                <c:pt idx="6">
                  <c:v>0.28000000000000003</c:v>
                </c:pt>
                <c:pt idx="7">
                  <c:v>0.27900000000000003</c:v>
                </c:pt>
                <c:pt idx="8">
                  <c:v>0.28000000000000003</c:v>
                </c:pt>
                <c:pt idx="9">
                  <c:v>0.2767</c:v>
                </c:pt>
                <c:pt idx="10">
                  <c:v>0.27500000000000002</c:v>
                </c:pt>
                <c:pt idx="11">
                  <c:v>0.27429999999999999</c:v>
                </c:pt>
                <c:pt idx="12">
                  <c:v>0.254</c:v>
                </c:pt>
                <c:pt idx="13">
                  <c:v>0.22600000000000001</c:v>
                </c:pt>
                <c:pt idx="14">
                  <c:v>0.22600000000000001</c:v>
                </c:pt>
                <c:pt idx="15">
                  <c:v>0.22600000000000001</c:v>
                </c:pt>
                <c:pt idx="16">
                  <c:v>0.22600000000000001</c:v>
                </c:pt>
                <c:pt idx="17">
                  <c:v>0.22600000000000001</c:v>
                </c:pt>
                <c:pt idx="18">
                  <c:v>0.22600000000000001</c:v>
                </c:pt>
                <c:pt idx="19">
                  <c:v>0.22600000000000001</c:v>
                </c:pt>
                <c:pt idx="20">
                  <c:v>0.22600000000000001</c:v>
                </c:pt>
              </c:numCache>
            </c:numRef>
          </c:val>
          <c:smooth val="0"/>
          <c:extLst>
            <c:ext xmlns:c16="http://schemas.microsoft.com/office/drawing/2014/chart" uri="{C3380CC4-5D6E-409C-BE32-E72D297353CC}">
              <c16:uniqueId val="{00000002-2272-41D5-8367-27CEFF822664}"/>
            </c:ext>
          </c:extLst>
        </c:ser>
        <c:dLbls>
          <c:showLegendKey val="0"/>
          <c:showVal val="0"/>
          <c:showCatName val="0"/>
          <c:showSerName val="0"/>
          <c:showPercent val="0"/>
          <c:showBubbleSize val="0"/>
        </c:dLbls>
        <c:marker val="1"/>
        <c:smooth val="0"/>
        <c:axId val="190179584"/>
        <c:axId val="190658816"/>
      </c:lineChart>
      <c:catAx>
        <c:axId val="190179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Alpha = Strength of risk adjustment transfers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190658816"/>
        <c:crosses val="autoZero"/>
        <c:auto val="1"/>
        <c:lblAlgn val="ctr"/>
        <c:lblOffset val="100"/>
        <c:tickLblSkip val="3"/>
        <c:noMultiLvlLbl val="0"/>
      </c:catAx>
      <c:valAx>
        <c:axId val="190658816"/>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19017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lumMod val="15000"/>
          <a:lumOff val="85000"/>
        </a:schemeClr>
      </a:solidFill>
      <a:round/>
    </a:ln>
    <a:effectLst/>
  </c:spPr>
  <c:txPr>
    <a:bodyPr/>
    <a:lstStyle/>
    <a:p>
      <a:pPr>
        <a:defRPr sz="1400" cap="none" baseline="0">
          <a:latin typeface="Garamond" panose="02020404030301010803"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Equilibrium</a:t>
            </a:r>
            <a:r>
              <a:rPr lang="en-US" baseline="0"/>
              <a:t> Graph - No Risk Adj</a:t>
            </a:r>
            <a:endParaRPr lang="en-US"/>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smoothMarker"/>
        <c:varyColors val="0"/>
        <c:ser>
          <c:idx val="0"/>
          <c:order val="0"/>
          <c:tx>
            <c:strRef>
              <c:f>Primitives_FHS!$D$5</c:f>
              <c:strCache>
                <c:ptCount val="1"/>
                <c:pt idx="0">
                  <c:v>W_H + S</c:v>
                </c:pt>
              </c:strCache>
            </c:strRef>
          </c:tx>
          <c:spPr>
            <a:ln w="31750" cap="rnd">
              <a:solidFill>
                <a:schemeClr val="tx1"/>
              </a:solidFill>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Primitives_FHS!$D$6:$D$105</c:f>
              <c:numCache>
                <c:formatCode>"$"#,##0.00</c:formatCode>
                <c:ptCount val="100"/>
                <c:pt idx="0">
                  <c:v>552.10541000000001</c:v>
                </c:pt>
                <c:pt idx="1">
                  <c:v>549.09744000000001</c:v>
                </c:pt>
                <c:pt idx="2">
                  <c:v>546.08947999999998</c:v>
                </c:pt>
                <c:pt idx="3">
                  <c:v>543.08150999999998</c:v>
                </c:pt>
                <c:pt idx="4">
                  <c:v>540.07355000000007</c:v>
                </c:pt>
                <c:pt idx="5">
                  <c:v>537.06557999999995</c:v>
                </c:pt>
                <c:pt idx="6">
                  <c:v>534.05762000000004</c:v>
                </c:pt>
                <c:pt idx="7">
                  <c:v>531.04965000000004</c:v>
                </c:pt>
                <c:pt idx="8">
                  <c:v>528.04169000000002</c:v>
                </c:pt>
                <c:pt idx="9">
                  <c:v>525.03372000000002</c:v>
                </c:pt>
                <c:pt idx="10">
                  <c:v>522.02575999999999</c:v>
                </c:pt>
                <c:pt idx="11">
                  <c:v>519.01778999999999</c:v>
                </c:pt>
                <c:pt idx="12">
                  <c:v>516.00982999999997</c:v>
                </c:pt>
                <c:pt idx="13">
                  <c:v>513.00185999999997</c:v>
                </c:pt>
                <c:pt idx="14">
                  <c:v>509.9939</c:v>
                </c:pt>
                <c:pt idx="15">
                  <c:v>506.98593</c:v>
                </c:pt>
                <c:pt idx="16">
                  <c:v>503.97797000000003</c:v>
                </c:pt>
                <c:pt idx="17">
                  <c:v>500.97</c:v>
                </c:pt>
                <c:pt idx="18">
                  <c:v>497.96204</c:v>
                </c:pt>
                <c:pt idx="19">
                  <c:v>494.95407</c:v>
                </c:pt>
                <c:pt idx="20">
                  <c:v>491.94610999999998</c:v>
                </c:pt>
                <c:pt idx="21">
                  <c:v>488.93813999999998</c:v>
                </c:pt>
                <c:pt idx="22">
                  <c:v>485.93018000000001</c:v>
                </c:pt>
                <c:pt idx="23">
                  <c:v>482.92221000000001</c:v>
                </c:pt>
                <c:pt idx="24">
                  <c:v>479.91425000000004</c:v>
                </c:pt>
                <c:pt idx="25">
                  <c:v>476.90628000000004</c:v>
                </c:pt>
                <c:pt idx="26">
                  <c:v>473.89832000000001</c:v>
                </c:pt>
                <c:pt idx="27">
                  <c:v>470.89035000000001</c:v>
                </c:pt>
                <c:pt idx="28">
                  <c:v>467.88238999999999</c:v>
                </c:pt>
                <c:pt idx="29">
                  <c:v>464.87441999999999</c:v>
                </c:pt>
                <c:pt idx="30">
                  <c:v>461.86645999999996</c:v>
                </c:pt>
                <c:pt idx="31">
                  <c:v>458.85848999999996</c:v>
                </c:pt>
                <c:pt idx="32">
                  <c:v>455.85050999999999</c:v>
                </c:pt>
                <c:pt idx="33">
                  <c:v>452.84253999999999</c:v>
                </c:pt>
                <c:pt idx="34">
                  <c:v>449.83457999999996</c:v>
                </c:pt>
                <c:pt idx="35">
                  <c:v>446.82659999999998</c:v>
                </c:pt>
                <c:pt idx="36">
                  <c:v>443.8186</c:v>
                </c:pt>
                <c:pt idx="37">
                  <c:v>440.81058999999999</c:v>
                </c:pt>
                <c:pt idx="38">
                  <c:v>437.80259999999998</c:v>
                </c:pt>
                <c:pt idx="39">
                  <c:v>434.79458999999997</c:v>
                </c:pt>
                <c:pt idx="40">
                  <c:v>431.78657999999996</c:v>
                </c:pt>
                <c:pt idx="41">
                  <c:v>428.77858000000003</c:v>
                </c:pt>
                <c:pt idx="42">
                  <c:v>425.77055999999999</c:v>
                </c:pt>
                <c:pt idx="43">
                  <c:v>422.65726000000001</c:v>
                </c:pt>
                <c:pt idx="44">
                  <c:v>419.29822999999999</c:v>
                </c:pt>
                <c:pt idx="45">
                  <c:v>415.93919</c:v>
                </c:pt>
                <c:pt idx="46">
                  <c:v>412.58015999999998</c:v>
                </c:pt>
                <c:pt idx="47">
                  <c:v>409.22113999999999</c:v>
                </c:pt>
                <c:pt idx="48">
                  <c:v>405.86208999999997</c:v>
                </c:pt>
                <c:pt idx="49">
                  <c:v>402.69618000000003</c:v>
                </c:pt>
                <c:pt idx="50">
                  <c:v>400.30267000000003</c:v>
                </c:pt>
                <c:pt idx="51">
                  <c:v>397.90917200000001</c:v>
                </c:pt>
                <c:pt idx="52">
                  <c:v>395.515671</c:v>
                </c:pt>
                <c:pt idx="53">
                  <c:v>393.122162</c:v>
                </c:pt>
                <c:pt idx="54">
                  <c:v>390.72865300000001</c:v>
                </c:pt>
                <c:pt idx="55">
                  <c:v>388.33515199999999</c:v>
                </c:pt>
                <c:pt idx="56">
                  <c:v>385.94165800000002</c:v>
                </c:pt>
                <c:pt idx="57">
                  <c:v>383.548157</c:v>
                </c:pt>
                <c:pt idx="58">
                  <c:v>381.15464800000001</c:v>
                </c:pt>
                <c:pt idx="59">
                  <c:v>378.76113900000001</c:v>
                </c:pt>
                <c:pt idx="60">
                  <c:v>376.367638</c:v>
                </c:pt>
                <c:pt idx="61">
                  <c:v>373.97413599999999</c:v>
                </c:pt>
                <c:pt idx="62">
                  <c:v>371.58062699999999</c:v>
                </c:pt>
                <c:pt idx="63">
                  <c:v>369.18713400000001</c:v>
                </c:pt>
                <c:pt idx="64">
                  <c:v>366.821281</c:v>
                </c:pt>
                <c:pt idx="65">
                  <c:v>364.455421</c:v>
                </c:pt>
                <c:pt idx="66">
                  <c:v>362.08957299999997</c:v>
                </c:pt>
                <c:pt idx="67">
                  <c:v>359.723724</c:v>
                </c:pt>
                <c:pt idx="68">
                  <c:v>357.35787199999999</c:v>
                </c:pt>
                <c:pt idx="69">
                  <c:v>354.99202700000001</c:v>
                </c:pt>
                <c:pt idx="70">
                  <c:v>352.89579400000002</c:v>
                </c:pt>
                <c:pt idx="71">
                  <c:v>350.799553</c:v>
                </c:pt>
                <c:pt idx="72">
                  <c:v>348.70332300000001</c:v>
                </c:pt>
                <c:pt idx="73">
                  <c:v>346.60709400000002</c:v>
                </c:pt>
                <c:pt idx="74">
                  <c:v>344.51085999999998</c:v>
                </c:pt>
                <c:pt idx="75">
                  <c:v>342.414627</c:v>
                </c:pt>
                <c:pt idx="76">
                  <c:v>340.318398</c:v>
                </c:pt>
                <c:pt idx="77">
                  <c:v>338.22216800000001</c:v>
                </c:pt>
                <c:pt idx="78">
                  <c:v>336.125923</c:v>
                </c:pt>
                <c:pt idx="79">
                  <c:v>334.02969400000001</c:v>
                </c:pt>
                <c:pt idx="80">
                  <c:v>331.93346600000001</c:v>
                </c:pt>
                <c:pt idx="81">
                  <c:v>329.83724000000001</c:v>
                </c:pt>
                <c:pt idx="82">
                  <c:v>327.74101400000001</c:v>
                </c:pt>
                <c:pt idx="83">
                  <c:v>325.644791</c:v>
                </c:pt>
                <c:pt idx="84">
                  <c:v>323.54855199999997</c:v>
                </c:pt>
                <c:pt idx="85">
                  <c:v>321.45232599999997</c:v>
                </c:pt>
                <c:pt idx="86">
                  <c:v>319.35610000000003</c:v>
                </c:pt>
                <c:pt idx="87">
                  <c:v>317.25987600000002</c:v>
                </c:pt>
                <c:pt idx="88">
                  <c:v>315.16365100000002</c:v>
                </c:pt>
                <c:pt idx="89">
                  <c:v>313.06742500000001</c:v>
                </c:pt>
                <c:pt idx="90">
                  <c:v>310.97118599999999</c:v>
                </c:pt>
                <c:pt idx="91">
                  <c:v>308.87496090000002</c:v>
                </c:pt>
                <c:pt idx="92">
                  <c:v>306.77873520000003</c:v>
                </c:pt>
                <c:pt idx="93">
                  <c:v>304.68250940000001</c:v>
                </c:pt>
                <c:pt idx="94">
                  <c:v>302.5863061</c:v>
                </c:pt>
                <c:pt idx="95">
                  <c:v>300.49010804</c:v>
                </c:pt>
                <c:pt idx="96">
                  <c:v>300</c:v>
                </c:pt>
                <c:pt idx="97">
                  <c:v>300</c:v>
                </c:pt>
                <c:pt idx="98">
                  <c:v>300</c:v>
                </c:pt>
                <c:pt idx="99">
                  <c:v>300</c:v>
                </c:pt>
              </c:numCache>
            </c:numRef>
          </c:yVal>
          <c:smooth val="1"/>
          <c:extLst>
            <c:ext xmlns:c16="http://schemas.microsoft.com/office/drawing/2014/chart" uri="{C3380CC4-5D6E-409C-BE32-E72D297353CC}">
              <c16:uniqueId val="{00000000-A93B-4D87-9831-E81F9C7FA1E7}"/>
            </c:ext>
          </c:extLst>
        </c:ser>
        <c:ser>
          <c:idx val="3"/>
          <c:order val="1"/>
          <c:tx>
            <c:strRef>
              <c:f>Primitives_FHS!$E$5</c:f>
              <c:strCache>
                <c:ptCount val="1"/>
                <c:pt idx="0">
                  <c:v>W_L + S</c:v>
                </c:pt>
              </c:strCache>
            </c:strRef>
          </c:tx>
          <c:spPr>
            <a:ln w="31750" cap="rnd">
              <a:solidFill>
                <a:srgbClr val="FF9900"/>
              </a:solidFill>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Primitives_FHS!$E$6:$E$105</c:f>
              <c:numCache>
                <c:formatCode>"$"#,##0.00</c:formatCode>
                <c:ptCount val="100"/>
                <c:pt idx="0">
                  <c:v>515.91849999999999</c:v>
                </c:pt>
                <c:pt idx="1">
                  <c:v>513.07179999999994</c:v>
                </c:pt>
                <c:pt idx="2">
                  <c:v>510.2251</c:v>
                </c:pt>
                <c:pt idx="3">
                  <c:v>507.3784</c:v>
                </c:pt>
                <c:pt idx="4">
                  <c:v>504.5317</c:v>
                </c:pt>
                <c:pt idx="5">
                  <c:v>501.68510000000003</c:v>
                </c:pt>
                <c:pt idx="6">
                  <c:v>498.83839999999998</c:v>
                </c:pt>
                <c:pt idx="7">
                  <c:v>495.99170000000004</c:v>
                </c:pt>
                <c:pt idx="8">
                  <c:v>493.14499999999998</c:v>
                </c:pt>
                <c:pt idx="9">
                  <c:v>490.29830000000004</c:v>
                </c:pt>
                <c:pt idx="10">
                  <c:v>487.45169999999996</c:v>
                </c:pt>
                <c:pt idx="11">
                  <c:v>484.60500000000002</c:v>
                </c:pt>
                <c:pt idx="12">
                  <c:v>481.75829999999996</c:v>
                </c:pt>
                <c:pt idx="13">
                  <c:v>478.91160000000002</c:v>
                </c:pt>
                <c:pt idx="14">
                  <c:v>476.06489999999997</c:v>
                </c:pt>
                <c:pt idx="15">
                  <c:v>473.2183</c:v>
                </c:pt>
                <c:pt idx="16">
                  <c:v>470.3716</c:v>
                </c:pt>
                <c:pt idx="17">
                  <c:v>467.5249</c:v>
                </c:pt>
                <c:pt idx="18">
                  <c:v>464.6782</c:v>
                </c:pt>
                <c:pt idx="19">
                  <c:v>461.83150000000001</c:v>
                </c:pt>
                <c:pt idx="20">
                  <c:v>458.98490000000004</c:v>
                </c:pt>
                <c:pt idx="21">
                  <c:v>456.13819999999998</c:v>
                </c:pt>
                <c:pt idx="22">
                  <c:v>453.29150000000004</c:v>
                </c:pt>
                <c:pt idx="23">
                  <c:v>450.44479999999999</c:v>
                </c:pt>
                <c:pt idx="24">
                  <c:v>447.59809999999999</c:v>
                </c:pt>
                <c:pt idx="25">
                  <c:v>444.75149999999996</c:v>
                </c:pt>
                <c:pt idx="26">
                  <c:v>441.90480000000002</c:v>
                </c:pt>
                <c:pt idx="27">
                  <c:v>439.05809999999997</c:v>
                </c:pt>
                <c:pt idx="28">
                  <c:v>436.21140000000003</c:v>
                </c:pt>
                <c:pt idx="29">
                  <c:v>433.36469999999997</c:v>
                </c:pt>
                <c:pt idx="30">
                  <c:v>430.5181</c:v>
                </c:pt>
                <c:pt idx="31">
                  <c:v>427.67140000000001</c:v>
                </c:pt>
                <c:pt idx="32">
                  <c:v>424.82470000000001</c:v>
                </c:pt>
                <c:pt idx="33">
                  <c:v>421.97800000000001</c:v>
                </c:pt>
                <c:pt idx="34">
                  <c:v>419.13130000000001</c:v>
                </c:pt>
                <c:pt idx="35">
                  <c:v>416.28469999999999</c:v>
                </c:pt>
                <c:pt idx="36">
                  <c:v>413.43799999999999</c:v>
                </c:pt>
                <c:pt idx="37">
                  <c:v>410.59120000000001</c:v>
                </c:pt>
                <c:pt idx="38">
                  <c:v>407.74450000000002</c:v>
                </c:pt>
                <c:pt idx="39">
                  <c:v>404.89780000000002</c:v>
                </c:pt>
                <c:pt idx="40">
                  <c:v>402.05110000000002</c:v>
                </c:pt>
                <c:pt idx="41">
                  <c:v>399.20438000000001</c:v>
                </c:pt>
                <c:pt idx="42">
                  <c:v>396.35766000000001</c:v>
                </c:pt>
                <c:pt idx="43">
                  <c:v>393.51094999999998</c:v>
                </c:pt>
                <c:pt idx="44">
                  <c:v>390.66424000000001</c:v>
                </c:pt>
                <c:pt idx="45">
                  <c:v>387.81750999999997</c:v>
                </c:pt>
                <c:pt idx="46">
                  <c:v>384.9708</c:v>
                </c:pt>
                <c:pt idx="47">
                  <c:v>382.12409000000002</c:v>
                </c:pt>
                <c:pt idx="48">
                  <c:v>379.27737000000002</c:v>
                </c:pt>
                <c:pt idx="49">
                  <c:v>376.62376</c:v>
                </c:pt>
                <c:pt idx="50">
                  <c:v>374.74257999999998</c:v>
                </c:pt>
                <c:pt idx="51">
                  <c:v>372.86139000000003</c:v>
                </c:pt>
                <c:pt idx="52">
                  <c:v>370.98019999999997</c:v>
                </c:pt>
                <c:pt idx="53">
                  <c:v>369.09901000000002</c:v>
                </c:pt>
                <c:pt idx="54">
                  <c:v>367.21782000000002</c:v>
                </c:pt>
                <c:pt idx="55">
                  <c:v>365.33663000000001</c:v>
                </c:pt>
                <c:pt idx="56">
                  <c:v>363.45544999999998</c:v>
                </c:pt>
                <c:pt idx="57">
                  <c:v>361.57425999999998</c:v>
                </c:pt>
                <c:pt idx="58">
                  <c:v>359.69306999999998</c:v>
                </c:pt>
                <c:pt idx="59">
                  <c:v>357.81187999999997</c:v>
                </c:pt>
                <c:pt idx="60">
                  <c:v>355.93069000000003</c:v>
                </c:pt>
                <c:pt idx="61">
                  <c:v>354.04950000000002</c:v>
                </c:pt>
                <c:pt idx="62">
                  <c:v>352.16831999999999</c:v>
                </c:pt>
                <c:pt idx="63">
                  <c:v>350.28712999999999</c:v>
                </c:pt>
                <c:pt idx="64">
                  <c:v>348.40593999999999</c:v>
                </c:pt>
                <c:pt idx="65">
                  <c:v>346.52474999999998</c:v>
                </c:pt>
                <c:pt idx="66">
                  <c:v>344.64355999999998</c:v>
                </c:pt>
                <c:pt idx="67">
                  <c:v>342.76236999999998</c:v>
                </c:pt>
                <c:pt idx="68">
                  <c:v>340.88119</c:v>
                </c:pt>
                <c:pt idx="69">
                  <c:v>339</c:v>
                </c:pt>
                <c:pt idx="70">
                  <c:v>337.38842999999997</c:v>
                </c:pt>
                <c:pt idx="71">
                  <c:v>335.77686</c:v>
                </c:pt>
                <c:pt idx="72">
                  <c:v>334.16529000000003</c:v>
                </c:pt>
                <c:pt idx="73">
                  <c:v>332.55372</c:v>
                </c:pt>
                <c:pt idx="74">
                  <c:v>330.94215000000003</c:v>
                </c:pt>
                <c:pt idx="75">
                  <c:v>329.33058</c:v>
                </c:pt>
                <c:pt idx="76">
                  <c:v>327.71901000000003</c:v>
                </c:pt>
                <c:pt idx="77">
                  <c:v>326.10744</c:v>
                </c:pt>
                <c:pt idx="78">
                  <c:v>324.49585999999999</c:v>
                </c:pt>
                <c:pt idx="79">
                  <c:v>322.8843</c:v>
                </c:pt>
                <c:pt idx="80">
                  <c:v>321.27273000000002</c:v>
                </c:pt>
                <c:pt idx="81">
                  <c:v>319.66116</c:v>
                </c:pt>
                <c:pt idx="82">
                  <c:v>318.04959000000002</c:v>
                </c:pt>
                <c:pt idx="83">
                  <c:v>316.43801999999999</c:v>
                </c:pt>
                <c:pt idx="84">
                  <c:v>314.82643999999999</c:v>
                </c:pt>
                <c:pt idx="85">
                  <c:v>313.21487000000002</c:v>
                </c:pt>
                <c:pt idx="86">
                  <c:v>311.60329999999999</c:v>
                </c:pt>
                <c:pt idx="87">
                  <c:v>309.991736</c:v>
                </c:pt>
                <c:pt idx="88">
                  <c:v>308.38016800000003</c:v>
                </c:pt>
                <c:pt idx="89">
                  <c:v>306.76859899999999</c:v>
                </c:pt>
                <c:pt idx="90">
                  <c:v>305.15702099999999</c:v>
                </c:pt>
                <c:pt idx="91">
                  <c:v>303.54545200000001</c:v>
                </c:pt>
                <c:pt idx="92">
                  <c:v>301.93388299999998</c:v>
                </c:pt>
                <c:pt idx="93">
                  <c:v>300.32231439999998</c:v>
                </c:pt>
                <c:pt idx="94">
                  <c:v>300</c:v>
                </c:pt>
                <c:pt idx="95">
                  <c:v>300</c:v>
                </c:pt>
                <c:pt idx="96">
                  <c:v>300</c:v>
                </c:pt>
                <c:pt idx="97">
                  <c:v>300</c:v>
                </c:pt>
                <c:pt idx="98">
                  <c:v>300</c:v>
                </c:pt>
                <c:pt idx="99">
                  <c:v>300</c:v>
                </c:pt>
              </c:numCache>
            </c:numRef>
          </c:yVal>
          <c:smooth val="1"/>
          <c:extLst>
            <c:ext xmlns:c16="http://schemas.microsoft.com/office/drawing/2014/chart" uri="{C3380CC4-5D6E-409C-BE32-E72D297353CC}">
              <c16:uniqueId val="{00000001-A93B-4D87-9831-E81F9C7FA1E7}"/>
            </c:ext>
          </c:extLst>
        </c:ser>
        <c:ser>
          <c:idx val="1"/>
          <c:order val="2"/>
          <c:tx>
            <c:strRef>
              <c:f>Primitives_FHS!$H$5</c:f>
              <c:strCache>
                <c:ptCount val="1"/>
                <c:pt idx="0">
                  <c:v>C_H</c:v>
                </c:pt>
              </c:strCache>
            </c:strRef>
          </c:tx>
          <c:spPr>
            <a:ln w="31750" cap="rnd">
              <a:solidFill>
                <a:srgbClr val="C00000">
                  <a:alpha val="50000"/>
                </a:srgbClr>
              </a:solidFill>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Primitives_FHS!$H$6:$H$105</c:f>
              <c:numCache>
                <c:formatCode>"$"#,##0.00</c:formatCode>
                <c:ptCount val="100"/>
                <c:pt idx="0">
                  <c:v>493.86464999999998</c:v>
                </c:pt>
                <c:pt idx="1">
                  <c:v>490.70177999999999</c:v>
                </c:pt>
                <c:pt idx="2">
                  <c:v>487.53890999999999</c:v>
                </c:pt>
                <c:pt idx="3">
                  <c:v>484.37484999999998</c:v>
                </c:pt>
                <c:pt idx="4">
                  <c:v>481.21167000000003</c:v>
                </c:pt>
                <c:pt idx="5">
                  <c:v>478.04849000000002</c:v>
                </c:pt>
                <c:pt idx="6">
                  <c:v>474.88745</c:v>
                </c:pt>
                <c:pt idx="7">
                  <c:v>471.72458</c:v>
                </c:pt>
                <c:pt idx="8">
                  <c:v>468.56171000000001</c:v>
                </c:pt>
                <c:pt idx="9">
                  <c:v>465.39882999999998</c:v>
                </c:pt>
                <c:pt idx="10">
                  <c:v>462.23595999999998</c:v>
                </c:pt>
                <c:pt idx="11">
                  <c:v>459.07308999999998</c:v>
                </c:pt>
                <c:pt idx="12">
                  <c:v>455.91021999999998</c:v>
                </c:pt>
                <c:pt idx="13">
                  <c:v>452.74734000000001</c:v>
                </c:pt>
                <c:pt idx="14">
                  <c:v>449.58447000000001</c:v>
                </c:pt>
                <c:pt idx="15">
                  <c:v>446.42160000000001</c:v>
                </c:pt>
                <c:pt idx="16">
                  <c:v>443.25873000000001</c:v>
                </c:pt>
                <c:pt idx="17">
                  <c:v>440.09586000000002</c:v>
                </c:pt>
                <c:pt idx="18">
                  <c:v>436.93297999999999</c:v>
                </c:pt>
                <c:pt idx="19">
                  <c:v>433.77010999999999</c:v>
                </c:pt>
                <c:pt idx="20">
                  <c:v>430.60723999999999</c:v>
                </c:pt>
                <c:pt idx="21">
                  <c:v>427.44436999999999</c:v>
                </c:pt>
                <c:pt idx="22">
                  <c:v>424.28149000000002</c:v>
                </c:pt>
                <c:pt idx="23">
                  <c:v>421.11862000000002</c:v>
                </c:pt>
                <c:pt idx="24">
                  <c:v>417.95575000000002</c:v>
                </c:pt>
                <c:pt idx="25">
                  <c:v>414.79288000000003</c:v>
                </c:pt>
                <c:pt idx="26">
                  <c:v>411.63</c:v>
                </c:pt>
                <c:pt idx="27">
                  <c:v>408.46713</c:v>
                </c:pt>
                <c:pt idx="28">
                  <c:v>405.30426</c:v>
                </c:pt>
                <c:pt idx="29">
                  <c:v>402.14139</c:v>
                </c:pt>
                <c:pt idx="30">
                  <c:v>398.97852</c:v>
                </c:pt>
                <c:pt idx="31">
                  <c:v>395.81563999999997</c:v>
                </c:pt>
                <c:pt idx="32">
                  <c:v>392.65276999999998</c:v>
                </c:pt>
                <c:pt idx="33">
                  <c:v>389.47955000000002</c:v>
                </c:pt>
                <c:pt idx="34">
                  <c:v>386.32702999999998</c:v>
                </c:pt>
                <c:pt idx="35">
                  <c:v>383.15320000000003</c:v>
                </c:pt>
                <c:pt idx="36">
                  <c:v>379.99002000000002</c:v>
                </c:pt>
                <c:pt idx="37">
                  <c:v>376.44974000000002</c:v>
                </c:pt>
                <c:pt idx="38">
                  <c:v>372.82808999999997</c:v>
                </c:pt>
                <c:pt idx="39">
                  <c:v>369.20641999999998</c:v>
                </c:pt>
                <c:pt idx="40">
                  <c:v>365.58478000000002</c:v>
                </c:pt>
                <c:pt idx="41">
                  <c:v>361.9631</c:v>
                </c:pt>
                <c:pt idx="42">
                  <c:v>358.34145999999998</c:v>
                </c:pt>
                <c:pt idx="43">
                  <c:v>354.71978999999999</c:v>
                </c:pt>
                <c:pt idx="44">
                  <c:v>351.09814</c:v>
                </c:pt>
                <c:pt idx="45">
                  <c:v>347.47649999999999</c:v>
                </c:pt>
                <c:pt idx="46">
                  <c:v>343.85482999999999</c:v>
                </c:pt>
                <c:pt idx="47">
                  <c:v>340.23318</c:v>
                </c:pt>
                <c:pt idx="48">
                  <c:v>336.61151000000001</c:v>
                </c:pt>
                <c:pt idx="49">
                  <c:v>332.98987</c:v>
                </c:pt>
                <c:pt idx="50">
                  <c:v>329.36822999999998</c:v>
                </c:pt>
                <c:pt idx="51">
                  <c:v>325.74657999999999</c:v>
                </c:pt>
                <c:pt idx="52">
                  <c:v>322.12491</c:v>
                </c:pt>
                <c:pt idx="53">
                  <c:v>318.40246999999999</c:v>
                </c:pt>
                <c:pt idx="54">
                  <c:v>313.77307000000002</c:v>
                </c:pt>
                <c:pt idx="55">
                  <c:v>309.14364999999998</c:v>
                </c:pt>
                <c:pt idx="56">
                  <c:v>304.51425</c:v>
                </c:pt>
                <c:pt idx="57">
                  <c:v>299.88483000000002</c:v>
                </c:pt>
                <c:pt idx="58">
                  <c:v>295.25542999999999</c:v>
                </c:pt>
                <c:pt idx="59">
                  <c:v>290.62598000000003</c:v>
                </c:pt>
                <c:pt idx="60">
                  <c:v>285.99657999999999</c:v>
                </c:pt>
                <c:pt idx="61">
                  <c:v>281.36718999999999</c:v>
                </c:pt>
                <c:pt idx="62">
                  <c:v>276.73775999999998</c:v>
                </c:pt>
                <c:pt idx="63">
                  <c:v>272.10836999999998</c:v>
                </c:pt>
                <c:pt idx="64">
                  <c:v>267.47894000000002</c:v>
                </c:pt>
                <c:pt idx="65">
                  <c:v>262.84951999999998</c:v>
                </c:pt>
                <c:pt idx="66">
                  <c:v>258.22009000000003</c:v>
                </c:pt>
                <c:pt idx="67">
                  <c:v>253.5907</c:v>
                </c:pt>
                <c:pt idx="68">
                  <c:v>248.96128999999999</c:v>
                </c:pt>
                <c:pt idx="69">
                  <c:v>244.33188000000001</c:v>
                </c:pt>
                <c:pt idx="70">
                  <c:v>239.70247000000001</c:v>
                </c:pt>
                <c:pt idx="71">
                  <c:v>235.07303999999999</c:v>
                </c:pt>
                <c:pt idx="72">
                  <c:v>230.96158</c:v>
                </c:pt>
                <c:pt idx="73">
                  <c:v>227.02197000000001</c:v>
                </c:pt>
                <c:pt idx="74">
                  <c:v>223.06009</c:v>
                </c:pt>
                <c:pt idx="75">
                  <c:v>219.09820999999999</c:v>
                </c:pt>
                <c:pt idx="76">
                  <c:v>215.11285000000001</c:v>
                </c:pt>
                <c:pt idx="77">
                  <c:v>211.17447000000001</c:v>
                </c:pt>
                <c:pt idx="78">
                  <c:v>207.21259000000001</c:v>
                </c:pt>
                <c:pt idx="79">
                  <c:v>203.25069999999999</c:v>
                </c:pt>
                <c:pt idx="80">
                  <c:v>199.28881999999999</c:v>
                </c:pt>
                <c:pt idx="81">
                  <c:v>195.32693</c:v>
                </c:pt>
                <c:pt idx="82">
                  <c:v>191.33975000000001</c:v>
                </c:pt>
                <c:pt idx="83">
                  <c:v>187.4032</c:v>
                </c:pt>
                <c:pt idx="84">
                  <c:v>183.44130999999999</c:v>
                </c:pt>
                <c:pt idx="85">
                  <c:v>179.47943000000001</c:v>
                </c:pt>
                <c:pt idx="86">
                  <c:v>175.51755</c:v>
                </c:pt>
                <c:pt idx="87">
                  <c:v>171.55565999999999</c:v>
                </c:pt>
                <c:pt idx="88">
                  <c:v>167.59380999999999</c:v>
                </c:pt>
                <c:pt idx="89">
                  <c:v>163.63193000000001</c:v>
                </c:pt>
                <c:pt idx="90">
                  <c:v>159.67004</c:v>
                </c:pt>
                <c:pt idx="91">
                  <c:v>155.70815999999999</c:v>
                </c:pt>
                <c:pt idx="92">
                  <c:v>151.74628000000001</c:v>
                </c:pt>
                <c:pt idx="93">
                  <c:v>147.75574</c:v>
                </c:pt>
                <c:pt idx="94">
                  <c:v>143.82254</c:v>
                </c:pt>
                <c:pt idx="95">
                  <c:v>139.86066</c:v>
                </c:pt>
                <c:pt idx="96">
                  <c:v>135.89877000000001</c:v>
                </c:pt>
                <c:pt idx="97">
                  <c:v>131.90701000000001</c:v>
                </c:pt>
                <c:pt idx="98">
                  <c:v>127.97501</c:v>
                </c:pt>
                <c:pt idx="99">
                  <c:v>123.98264</c:v>
                </c:pt>
              </c:numCache>
            </c:numRef>
          </c:yVal>
          <c:smooth val="1"/>
          <c:extLst>
            <c:ext xmlns:c16="http://schemas.microsoft.com/office/drawing/2014/chart" uri="{C3380CC4-5D6E-409C-BE32-E72D297353CC}">
              <c16:uniqueId val="{00000002-A93B-4D87-9831-E81F9C7FA1E7}"/>
            </c:ext>
          </c:extLst>
        </c:ser>
        <c:ser>
          <c:idx val="2"/>
          <c:order val="3"/>
          <c:tx>
            <c:strRef>
              <c:f>Primitives_FHS!$Q$5</c:f>
              <c:strCache>
                <c:ptCount val="1"/>
                <c:pt idx="0">
                  <c:v>AC_H</c:v>
                </c:pt>
              </c:strCache>
            </c:strRef>
          </c:tx>
          <c:spPr>
            <a:ln w="31750" cap="rnd">
              <a:solidFill>
                <a:schemeClr val="accent1"/>
              </a:solidFill>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Primitives_FHS!$Q$6:$Q$105</c:f>
              <c:numCache>
                <c:formatCode>"$"#,##0.00</c:formatCode>
                <c:ptCount val="100"/>
                <c:pt idx="0">
                  <c:v>493.86464999999998</c:v>
                </c:pt>
                <c:pt idx="1">
                  <c:v>492.28321499999998</c:v>
                </c:pt>
                <c:pt idx="2">
                  <c:v>490.70178000000004</c:v>
                </c:pt>
                <c:pt idx="3">
                  <c:v>489.1200475</c:v>
                </c:pt>
                <c:pt idx="4">
                  <c:v>487.53837199999998</c:v>
                </c:pt>
                <c:pt idx="5">
                  <c:v>485.95672500000001</c:v>
                </c:pt>
                <c:pt idx="6">
                  <c:v>484.37540000000001</c:v>
                </c:pt>
                <c:pt idx="7">
                  <c:v>482.79404750000003</c:v>
                </c:pt>
                <c:pt idx="8">
                  <c:v>481.21267666666671</c:v>
                </c:pt>
                <c:pt idx="9">
                  <c:v>479.63129200000003</c:v>
                </c:pt>
                <c:pt idx="10">
                  <c:v>478.04989818181821</c:v>
                </c:pt>
                <c:pt idx="11">
                  <c:v>476.46849750000001</c:v>
                </c:pt>
                <c:pt idx="12">
                  <c:v>474.8870915384615</c:v>
                </c:pt>
                <c:pt idx="13">
                  <c:v>473.3056807142857</c:v>
                </c:pt>
                <c:pt idx="14">
                  <c:v>471.72426666666667</c:v>
                </c:pt>
                <c:pt idx="15">
                  <c:v>470.14284999999995</c:v>
                </c:pt>
                <c:pt idx="16">
                  <c:v>468.56143117647053</c:v>
                </c:pt>
                <c:pt idx="17">
                  <c:v>466.98001055555545</c:v>
                </c:pt>
                <c:pt idx="18">
                  <c:v>465.39858789473675</c:v>
                </c:pt>
                <c:pt idx="19">
                  <c:v>463.81716399999988</c:v>
                </c:pt>
                <c:pt idx="20">
                  <c:v>462.23573904761889</c:v>
                </c:pt>
                <c:pt idx="21">
                  <c:v>460.654313181818</c:v>
                </c:pt>
                <c:pt idx="22">
                  <c:v>459.07288608695632</c:v>
                </c:pt>
                <c:pt idx="23">
                  <c:v>457.49145833333313</c:v>
                </c:pt>
                <c:pt idx="24">
                  <c:v>455.91002999999978</c:v>
                </c:pt>
                <c:pt idx="25">
                  <c:v>454.32860115384597</c:v>
                </c:pt>
                <c:pt idx="26">
                  <c:v>452.74717148148125</c:v>
                </c:pt>
                <c:pt idx="27">
                  <c:v>451.16574142857127</c:v>
                </c:pt>
                <c:pt idx="28">
                  <c:v>449.5843110344826</c:v>
                </c:pt>
                <c:pt idx="29">
                  <c:v>448.00288033333322</c:v>
                </c:pt>
                <c:pt idx="30">
                  <c:v>446.42144935483861</c:v>
                </c:pt>
                <c:pt idx="31">
                  <c:v>444.84001781249992</c:v>
                </c:pt>
                <c:pt idx="32">
                  <c:v>443.25858606060598</c:v>
                </c:pt>
                <c:pt idx="33">
                  <c:v>441.67684970588232</c:v>
                </c:pt>
                <c:pt idx="34">
                  <c:v>440.09542628571427</c:v>
                </c:pt>
                <c:pt idx="35">
                  <c:v>438.51369777777774</c:v>
                </c:pt>
                <c:pt idx="36">
                  <c:v>436.93197675675674</c:v>
                </c:pt>
                <c:pt idx="37">
                  <c:v>435.34033894736842</c:v>
                </c:pt>
                <c:pt idx="38">
                  <c:v>433.73746076923078</c:v>
                </c:pt>
                <c:pt idx="39">
                  <c:v>432.12418474999993</c:v>
                </c:pt>
                <c:pt idx="40">
                  <c:v>430.50127243902438</c:v>
                </c:pt>
                <c:pt idx="41">
                  <c:v>428.86941119047617</c:v>
                </c:pt>
                <c:pt idx="42">
                  <c:v>427.22922627906974</c:v>
                </c:pt>
                <c:pt idx="43">
                  <c:v>425.58128454545454</c:v>
                </c:pt>
                <c:pt idx="44">
                  <c:v>423.92610355555547</c:v>
                </c:pt>
                <c:pt idx="45">
                  <c:v>422.26415565217388</c:v>
                </c:pt>
                <c:pt idx="46">
                  <c:v>420.5958721276595</c:v>
                </c:pt>
                <c:pt idx="47">
                  <c:v>418.92164937499996</c:v>
                </c:pt>
                <c:pt idx="48">
                  <c:v>417.24185061224483</c:v>
                </c:pt>
                <c:pt idx="49">
                  <c:v>415.55681099999993</c:v>
                </c:pt>
                <c:pt idx="50">
                  <c:v>413.86683882352935</c:v>
                </c:pt>
                <c:pt idx="51">
                  <c:v>412.17221846153836</c:v>
                </c:pt>
                <c:pt idx="52">
                  <c:v>410.47321264150935</c:v>
                </c:pt>
                <c:pt idx="53">
                  <c:v>408.76819888888883</c:v>
                </c:pt>
                <c:pt idx="54">
                  <c:v>407.04101472727262</c:v>
                </c:pt>
                <c:pt idx="55">
                  <c:v>405.29284749999988</c:v>
                </c:pt>
                <c:pt idx="56">
                  <c:v>403.52480192982443</c:v>
                </c:pt>
                <c:pt idx="57">
                  <c:v>401.73790586206883</c:v>
                </c:pt>
                <c:pt idx="58">
                  <c:v>399.93311813559313</c:v>
                </c:pt>
                <c:pt idx="59">
                  <c:v>398.11133249999989</c:v>
                </c:pt>
                <c:pt idx="60">
                  <c:v>396.27338573770481</c:v>
                </c:pt>
                <c:pt idx="61">
                  <c:v>394.42005999999992</c:v>
                </c:pt>
                <c:pt idx="62">
                  <c:v>392.5520869841269</c:v>
                </c:pt>
                <c:pt idx="63">
                  <c:v>390.67015390624994</c:v>
                </c:pt>
                <c:pt idx="64">
                  <c:v>388.77490446153843</c:v>
                </c:pt>
                <c:pt idx="65">
                  <c:v>386.86694409090904</c:v>
                </c:pt>
                <c:pt idx="66">
                  <c:v>384.94684179104473</c:v>
                </c:pt>
                <c:pt idx="67">
                  <c:v>383.01513382352937</c:v>
                </c:pt>
                <c:pt idx="68">
                  <c:v>381.07232449275358</c:v>
                </c:pt>
                <c:pt idx="69">
                  <c:v>379.11888957142855</c:v>
                </c:pt>
                <c:pt idx="70">
                  <c:v>377.15527802816899</c:v>
                </c:pt>
                <c:pt idx="71">
                  <c:v>375.18191361111104</c:v>
                </c:pt>
                <c:pt idx="72">
                  <c:v>373.20629260273967</c:v>
                </c:pt>
                <c:pt idx="73">
                  <c:v>371.23082878378375</c:v>
                </c:pt>
                <c:pt idx="74">
                  <c:v>369.25521893333331</c:v>
                </c:pt>
                <c:pt idx="75">
                  <c:v>367.27946881578941</c:v>
                </c:pt>
                <c:pt idx="76">
                  <c:v>365.30327896103893</c:v>
                </c:pt>
                <c:pt idx="77">
                  <c:v>363.3272685897436</c:v>
                </c:pt>
                <c:pt idx="78">
                  <c:v>361.35113341772148</c:v>
                </c:pt>
                <c:pt idx="79">
                  <c:v>359.37487799999997</c:v>
                </c:pt>
                <c:pt idx="80">
                  <c:v>357.39850691358026</c:v>
                </c:pt>
                <c:pt idx="81">
                  <c:v>355.42202426829266</c:v>
                </c:pt>
                <c:pt idx="82">
                  <c:v>353.44512939759034</c:v>
                </c:pt>
                <c:pt idx="83">
                  <c:v>351.46843976190473</c:v>
                </c:pt>
                <c:pt idx="84">
                  <c:v>349.49164999999999</c:v>
                </c:pt>
                <c:pt idx="85">
                  <c:v>347.5147637209302</c:v>
                </c:pt>
                <c:pt idx="86">
                  <c:v>345.53778425287356</c:v>
                </c:pt>
                <c:pt idx="87">
                  <c:v>343.56071465909093</c:v>
                </c:pt>
                <c:pt idx="88">
                  <c:v>341.58355842696625</c:v>
                </c:pt>
                <c:pt idx="89">
                  <c:v>339.60631811111108</c:v>
                </c:pt>
                <c:pt idx="90">
                  <c:v>337.62899637362636</c:v>
                </c:pt>
                <c:pt idx="91">
                  <c:v>335.65159597826084</c:v>
                </c:pt>
                <c:pt idx="92">
                  <c:v>333.67411946236558</c:v>
                </c:pt>
                <c:pt idx="93">
                  <c:v>331.69626436170211</c:v>
                </c:pt>
                <c:pt idx="94">
                  <c:v>329.71864621052629</c:v>
                </c:pt>
                <c:pt idx="95">
                  <c:v>327.74095885416665</c:v>
                </c:pt>
                <c:pt idx="96">
                  <c:v>325.76320432989689</c:v>
                </c:pt>
                <c:pt idx="97">
                  <c:v>323.78507989795912</c:v>
                </c:pt>
                <c:pt idx="98">
                  <c:v>321.80720040404032</c:v>
                </c:pt>
                <c:pt idx="99">
                  <c:v>319.82895479999991</c:v>
                </c:pt>
              </c:numCache>
            </c:numRef>
          </c:yVal>
          <c:smooth val="1"/>
          <c:extLst>
            <c:ext xmlns:c16="http://schemas.microsoft.com/office/drawing/2014/chart" uri="{C3380CC4-5D6E-409C-BE32-E72D297353CC}">
              <c16:uniqueId val="{00000003-A93B-4D87-9831-E81F9C7FA1E7}"/>
            </c:ext>
          </c:extLst>
        </c:ser>
        <c:ser>
          <c:idx val="4"/>
          <c:order val="4"/>
          <c:tx>
            <c:v>D_H'</c:v>
          </c:tx>
          <c:spPr>
            <a:ln w="31750" cap="rnd">
              <a:solidFill>
                <a:schemeClr val="tx1"/>
              </a:solidFill>
              <a:prstDash val="sysDash"/>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Primitives_FHS!$T$6:$T$105</c:f>
              <c:numCache>
                <c:formatCode>"$"#,##0.00</c:formatCode>
                <c:ptCount val="100"/>
                <c:pt idx="0">
                  <c:v>466.18691000000001</c:v>
                </c:pt>
                <c:pt idx="1">
                  <c:v>466.02564000000001</c:v>
                </c:pt>
                <c:pt idx="2">
                  <c:v>465.86437999999998</c:v>
                </c:pt>
                <c:pt idx="3">
                  <c:v>465.70311000000004</c:v>
                </c:pt>
                <c:pt idx="4">
                  <c:v>465.54185000000001</c:v>
                </c:pt>
                <c:pt idx="5">
                  <c:v>465.38048000000003</c:v>
                </c:pt>
                <c:pt idx="6">
                  <c:v>465.21921999999995</c:v>
                </c:pt>
                <c:pt idx="7">
                  <c:v>465.05795000000001</c:v>
                </c:pt>
                <c:pt idx="8">
                  <c:v>464.89668999999998</c:v>
                </c:pt>
                <c:pt idx="9">
                  <c:v>464.73541999999998</c:v>
                </c:pt>
                <c:pt idx="10">
                  <c:v>464.57406000000003</c:v>
                </c:pt>
                <c:pt idx="11">
                  <c:v>464.41278999999997</c:v>
                </c:pt>
                <c:pt idx="12">
                  <c:v>464.25153</c:v>
                </c:pt>
                <c:pt idx="13">
                  <c:v>464.09026</c:v>
                </c:pt>
                <c:pt idx="14">
                  <c:v>463.92899999999997</c:v>
                </c:pt>
                <c:pt idx="15">
                  <c:v>463.76763</c:v>
                </c:pt>
                <c:pt idx="16">
                  <c:v>463.60636999999997</c:v>
                </c:pt>
                <c:pt idx="17">
                  <c:v>463.44510000000002</c:v>
                </c:pt>
                <c:pt idx="18">
                  <c:v>463.28384</c:v>
                </c:pt>
                <c:pt idx="19">
                  <c:v>463.12257</c:v>
                </c:pt>
                <c:pt idx="20">
                  <c:v>462.96120999999999</c:v>
                </c:pt>
                <c:pt idx="21">
                  <c:v>462.79993999999999</c:v>
                </c:pt>
                <c:pt idx="22">
                  <c:v>462.63868000000002</c:v>
                </c:pt>
                <c:pt idx="23">
                  <c:v>462.47741000000002</c:v>
                </c:pt>
                <c:pt idx="24">
                  <c:v>462.31614999999999</c:v>
                </c:pt>
                <c:pt idx="25">
                  <c:v>462.15478000000002</c:v>
                </c:pt>
                <c:pt idx="26">
                  <c:v>461.99351999999999</c:v>
                </c:pt>
                <c:pt idx="27">
                  <c:v>461.83225000000004</c:v>
                </c:pt>
                <c:pt idx="28">
                  <c:v>461.67098999999996</c:v>
                </c:pt>
                <c:pt idx="29">
                  <c:v>461.50972000000002</c:v>
                </c:pt>
                <c:pt idx="30">
                  <c:v>461.34835999999996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numCache>
            </c:numRef>
          </c:yVal>
          <c:smooth val="1"/>
          <c:extLst>
            <c:ext xmlns:c16="http://schemas.microsoft.com/office/drawing/2014/chart" uri="{C3380CC4-5D6E-409C-BE32-E72D297353CC}">
              <c16:uniqueId val="{00000004-A93B-4D87-9831-E81F9C7FA1E7}"/>
            </c:ext>
          </c:extLst>
        </c:ser>
        <c:ser>
          <c:idx val="5"/>
          <c:order val="5"/>
          <c:tx>
            <c:v>AC_L</c:v>
          </c:tx>
          <c:spPr>
            <a:ln w="31750" cap="rnd">
              <a:solidFill>
                <a:srgbClr val="C00000"/>
              </a:solidFill>
              <a:prstDash val="sysDash"/>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Primitives_FHS!$X$6:$X$105</c:f>
              <c:numCache>
                <c:formatCode>General</c:formatCode>
                <c:ptCount val="1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424.28149000000002</c:v>
                </c:pt>
                <c:pt idx="23">
                  <c:v>422.70005500000002</c:v>
                </c:pt>
                <c:pt idx="24">
                  <c:v>421.11862000000002</c:v>
                </c:pt>
                <c:pt idx="25">
                  <c:v>419.53718500000002</c:v>
                </c:pt>
                <c:pt idx="26">
                  <c:v>417.95574800000003</c:v>
                </c:pt>
                <c:pt idx="27">
                  <c:v>416.3743116666667</c:v>
                </c:pt>
                <c:pt idx="28">
                  <c:v>414.79287571428574</c:v>
                </c:pt>
                <c:pt idx="29">
                  <c:v>413.21144000000004</c:v>
                </c:pt>
                <c:pt idx="30">
                  <c:v>411.63000444444447</c:v>
                </c:pt>
                <c:pt idx="31">
                  <c:v>410.04856800000005</c:v>
                </c:pt>
                <c:pt idx="32">
                  <c:v>408.46713181818183</c:v>
                </c:pt>
                <c:pt idx="33">
                  <c:v>406.88483333333335</c:v>
                </c:pt>
                <c:pt idx="34">
                  <c:v>405.30346384615393</c:v>
                </c:pt>
                <c:pt idx="35">
                  <c:v>403.72130214285716</c:v>
                </c:pt>
                <c:pt idx="36">
                  <c:v>402.1392166666667</c:v>
                </c:pt>
                <c:pt idx="37">
                  <c:v>400.53362437500004</c:v>
                </c:pt>
                <c:pt idx="38">
                  <c:v>398.90388705882356</c:v>
                </c:pt>
                <c:pt idx="39">
                  <c:v>397.25402777777776</c:v>
                </c:pt>
                <c:pt idx="40">
                  <c:v>395.5872252631579</c:v>
                </c:pt>
                <c:pt idx="41">
                  <c:v>393.90601900000001</c:v>
                </c:pt>
                <c:pt idx="42">
                  <c:v>392.21246857142859</c:v>
                </c:pt>
                <c:pt idx="43">
                  <c:v>390.50825590909085</c:v>
                </c:pt>
                <c:pt idx="44">
                  <c:v>388.79477260869561</c:v>
                </c:pt>
                <c:pt idx="45">
                  <c:v>387.07317791666668</c:v>
                </c:pt>
                <c:pt idx="46">
                  <c:v>385.34444400000001</c:v>
                </c:pt>
                <c:pt idx="47">
                  <c:v>383.60939538461537</c:v>
                </c:pt>
                <c:pt idx="48">
                  <c:v>381.86873296296295</c:v>
                </c:pt>
                <c:pt idx="49">
                  <c:v>380.12305928571425</c:v>
                </c:pt>
                <c:pt idx="50">
                  <c:v>378.37289275862065</c:v>
                </c:pt>
                <c:pt idx="51">
                  <c:v>376.61868233333337</c:v>
                </c:pt>
                <c:pt idx="52">
                  <c:v>374.86081870967746</c:v>
                </c:pt>
                <c:pt idx="53">
                  <c:v>373.0964953125</c:v>
                </c:pt>
                <c:pt idx="54">
                  <c:v>371.29881575757571</c:v>
                </c:pt>
                <c:pt idx="55">
                  <c:v>369.47072264705878</c:v>
                </c:pt>
                <c:pt idx="56">
                  <c:v>367.61482342857141</c:v>
                </c:pt>
                <c:pt idx="57">
                  <c:v>365.73343472222223</c:v>
                </c:pt>
                <c:pt idx="58">
                  <c:v>363.82862378378377</c:v>
                </c:pt>
                <c:pt idx="59">
                  <c:v>361.90223842105263</c:v>
                </c:pt>
                <c:pt idx="60">
                  <c:v>359.95593948717953</c:v>
                </c:pt>
                <c:pt idx="61">
                  <c:v>357.99122075000002</c:v>
                </c:pt>
                <c:pt idx="62">
                  <c:v>356.00942902439027</c:v>
                </c:pt>
                <c:pt idx="63">
                  <c:v>354.01178476190478</c:v>
                </c:pt>
                <c:pt idx="64">
                  <c:v>351.99939302325589</c:v>
                </c:pt>
                <c:pt idx="65">
                  <c:v>349.9732595454546</c:v>
                </c:pt>
                <c:pt idx="66">
                  <c:v>347.9343002222223</c:v>
                </c:pt>
                <c:pt idx="67">
                  <c:v>345.88335239130441</c:v>
                </c:pt>
                <c:pt idx="68">
                  <c:v>343.8211808510639</c:v>
                </c:pt>
                <c:pt idx="69">
                  <c:v>341.74848708333343</c:v>
                </c:pt>
                <c:pt idx="70">
                  <c:v>339.66591530612254</c:v>
                </c:pt>
                <c:pt idx="71">
                  <c:v>337.57405780000011</c:v>
                </c:pt>
                <c:pt idx="72">
                  <c:v>335.4836170588236</c:v>
                </c:pt>
                <c:pt idx="73">
                  <c:v>333.39781615384624</c:v>
                </c:pt>
                <c:pt idx="74">
                  <c:v>331.31597226415101</c:v>
                </c:pt>
                <c:pt idx="75">
                  <c:v>329.23786555555563</c:v>
                </c:pt>
                <c:pt idx="76">
                  <c:v>327.16286527272734</c:v>
                </c:pt>
                <c:pt idx="77">
                  <c:v>325.09164392857156</c:v>
                </c:pt>
                <c:pt idx="78">
                  <c:v>323.02359035087733</c:v>
                </c:pt>
                <c:pt idx="79">
                  <c:v>320.95854051724149</c:v>
                </c:pt>
                <c:pt idx="80">
                  <c:v>318.89634186440691</c:v>
                </c:pt>
                <c:pt idx="81">
                  <c:v>316.8368516666668</c:v>
                </c:pt>
                <c:pt idx="82">
                  <c:v>314.77952213114764</c:v>
                </c:pt>
                <c:pt idx="83">
                  <c:v>312.72506532258075</c:v>
                </c:pt>
                <c:pt idx="84">
                  <c:v>310.67294222222233</c:v>
                </c:pt>
                <c:pt idx="85">
                  <c:v>308.62304359375008</c:v>
                </c:pt>
                <c:pt idx="86">
                  <c:v>306.57526676923084</c:v>
                </c:pt>
                <c:pt idx="87">
                  <c:v>304.52951515151523</c:v>
                </c:pt>
                <c:pt idx="88">
                  <c:v>302.48569865671647</c:v>
                </c:pt>
                <c:pt idx="89">
                  <c:v>300.44373147058826</c:v>
                </c:pt>
                <c:pt idx="90">
                  <c:v>298.40353304347832</c:v>
                </c:pt>
                <c:pt idx="91">
                  <c:v>296.36502771428576</c:v>
                </c:pt>
                <c:pt idx="92">
                  <c:v>294.32814394366198</c:v>
                </c:pt>
                <c:pt idx="93">
                  <c:v>292.29241611111115</c:v>
                </c:pt>
                <c:pt idx="94">
                  <c:v>290.25858219178087</c:v>
                </c:pt>
                <c:pt idx="95">
                  <c:v>288.22617783783784</c:v>
                </c:pt>
                <c:pt idx="96">
                  <c:v>286.19514573333333</c:v>
                </c:pt>
                <c:pt idx="97">
                  <c:v>284.16503868421051</c:v>
                </c:pt>
                <c:pt idx="98">
                  <c:v>282.13659675324675</c:v>
                </c:pt>
                <c:pt idx="99">
                  <c:v>280.1089819230769</c:v>
                </c:pt>
              </c:numCache>
            </c:numRef>
          </c:yVal>
          <c:smooth val="1"/>
          <c:extLst>
            <c:ext xmlns:c16="http://schemas.microsoft.com/office/drawing/2014/chart" uri="{C3380CC4-5D6E-409C-BE32-E72D297353CC}">
              <c16:uniqueId val="{00000005-A93B-4D87-9831-E81F9C7FA1E7}"/>
            </c:ext>
          </c:extLst>
        </c:ser>
        <c:ser>
          <c:idx val="6"/>
          <c:order val="6"/>
          <c:tx>
            <c:v>C_L</c:v>
          </c:tx>
          <c:spPr>
            <a:ln w="31750" cap="rnd">
              <a:solidFill>
                <a:srgbClr val="C00000">
                  <a:alpha val="50000"/>
                </a:srgbClr>
              </a:solidFill>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Primitives_FHS!$I$6:$I$105</c:f>
              <c:numCache>
                <c:formatCode>"$"#,##0.00</c:formatCode>
                <c:ptCount val="100"/>
                <c:pt idx="0">
                  <c:v>493.86464999999998</c:v>
                </c:pt>
                <c:pt idx="1">
                  <c:v>490.70177999999999</c:v>
                </c:pt>
                <c:pt idx="2">
                  <c:v>487.53890999999999</c:v>
                </c:pt>
                <c:pt idx="3">
                  <c:v>484.37484999999998</c:v>
                </c:pt>
                <c:pt idx="4">
                  <c:v>481.21167000000003</c:v>
                </c:pt>
                <c:pt idx="5">
                  <c:v>478.04849000000002</c:v>
                </c:pt>
                <c:pt idx="6">
                  <c:v>474.88745</c:v>
                </c:pt>
                <c:pt idx="7">
                  <c:v>471.72458</c:v>
                </c:pt>
                <c:pt idx="8">
                  <c:v>468.56171000000001</c:v>
                </c:pt>
                <c:pt idx="9">
                  <c:v>465.39882999999998</c:v>
                </c:pt>
                <c:pt idx="10">
                  <c:v>462.23595999999998</c:v>
                </c:pt>
                <c:pt idx="11">
                  <c:v>459.07308999999998</c:v>
                </c:pt>
                <c:pt idx="12">
                  <c:v>455.91021999999998</c:v>
                </c:pt>
                <c:pt idx="13">
                  <c:v>452.74734000000001</c:v>
                </c:pt>
                <c:pt idx="14">
                  <c:v>449.58447000000001</c:v>
                </c:pt>
                <c:pt idx="15">
                  <c:v>446.42160000000001</c:v>
                </c:pt>
                <c:pt idx="16">
                  <c:v>443.25873000000001</c:v>
                </c:pt>
                <c:pt idx="17">
                  <c:v>440.09586000000002</c:v>
                </c:pt>
                <c:pt idx="18">
                  <c:v>436.93297999999999</c:v>
                </c:pt>
                <c:pt idx="19">
                  <c:v>433.77010999999999</c:v>
                </c:pt>
                <c:pt idx="20">
                  <c:v>430.60723999999999</c:v>
                </c:pt>
                <c:pt idx="21">
                  <c:v>427.44436999999999</c:v>
                </c:pt>
                <c:pt idx="22">
                  <c:v>424.28149000000002</c:v>
                </c:pt>
                <c:pt idx="23">
                  <c:v>421.11862000000002</c:v>
                </c:pt>
                <c:pt idx="24">
                  <c:v>417.95575000000002</c:v>
                </c:pt>
                <c:pt idx="25">
                  <c:v>414.79288000000003</c:v>
                </c:pt>
                <c:pt idx="26">
                  <c:v>411.63</c:v>
                </c:pt>
                <c:pt idx="27">
                  <c:v>408.46713</c:v>
                </c:pt>
                <c:pt idx="28">
                  <c:v>405.30426</c:v>
                </c:pt>
                <c:pt idx="29">
                  <c:v>402.14139</c:v>
                </c:pt>
                <c:pt idx="30">
                  <c:v>398.97852</c:v>
                </c:pt>
                <c:pt idx="31">
                  <c:v>395.81563999999997</c:v>
                </c:pt>
                <c:pt idx="32">
                  <c:v>392.65276999999998</c:v>
                </c:pt>
                <c:pt idx="33">
                  <c:v>389.47955000000002</c:v>
                </c:pt>
                <c:pt idx="34">
                  <c:v>386.32702999999998</c:v>
                </c:pt>
                <c:pt idx="35">
                  <c:v>383.15320000000003</c:v>
                </c:pt>
                <c:pt idx="36">
                  <c:v>379.99002000000002</c:v>
                </c:pt>
                <c:pt idx="37">
                  <c:v>376.44974000000002</c:v>
                </c:pt>
                <c:pt idx="38">
                  <c:v>372.82808999999997</c:v>
                </c:pt>
                <c:pt idx="39">
                  <c:v>369.20641999999998</c:v>
                </c:pt>
                <c:pt idx="40">
                  <c:v>365.58478000000002</c:v>
                </c:pt>
                <c:pt idx="41">
                  <c:v>361.9631</c:v>
                </c:pt>
                <c:pt idx="42">
                  <c:v>358.34145999999998</c:v>
                </c:pt>
                <c:pt idx="43">
                  <c:v>354.71978999999999</c:v>
                </c:pt>
                <c:pt idx="44">
                  <c:v>351.09814</c:v>
                </c:pt>
                <c:pt idx="45">
                  <c:v>347.47649999999999</c:v>
                </c:pt>
                <c:pt idx="46">
                  <c:v>343.85482999999999</c:v>
                </c:pt>
                <c:pt idx="47">
                  <c:v>340.23318</c:v>
                </c:pt>
                <c:pt idx="48">
                  <c:v>336.61151000000001</c:v>
                </c:pt>
                <c:pt idx="49">
                  <c:v>332.98987</c:v>
                </c:pt>
                <c:pt idx="50">
                  <c:v>329.36822999999998</c:v>
                </c:pt>
                <c:pt idx="51">
                  <c:v>325.74657999999999</c:v>
                </c:pt>
                <c:pt idx="52">
                  <c:v>322.12491</c:v>
                </c:pt>
                <c:pt idx="53">
                  <c:v>318.40246999999999</c:v>
                </c:pt>
                <c:pt idx="54">
                  <c:v>313.77307000000002</c:v>
                </c:pt>
                <c:pt idx="55">
                  <c:v>309.14364999999998</c:v>
                </c:pt>
                <c:pt idx="56">
                  <c:v>304.51425</c:v>
                </c:pt>
                <c:pt idx="57">
                  <c:v>299.88483000000002</c:v>
                </c:pt>
                <c:pt idx="58">
                  <c:v>295.25542999999999</c:v>
                </c:pt>
                <c:pt idx="59">
                  <c:v>290.62598000000003</c:v>
                </c:pt>
                <c:pt idx="60">
                  <c:v>285.99657999999999</c:v>
                </c:pt>
                <c:pt idx="61">
                  <c:v>281.36718999999999</c:v>
                </c:pt>
                <c:pt idx="62">
                  <c:v>276.73775999999998</c:v>
                </c:pt>
                <c:pt idx="63">
                  <c:v>272.10836999999998</c:v>
                </c:pt>
                <c:pt idx="64">
                  <c:v>267.47894000000002</c:v>
                </c:pt>
                <c:pt idx="65">
                  <c:v>262.84951999999998</c:v>
                </c:pt>
                <c:pt idx="66">
                  <c:v>258.22009000000003</c:v>
                </c:pt>
                <c:pt idx="67">
                  <c:v>253.5907</c:v>
                </c:pt>
                <c:pt idx="68">
                  <c:v>248.96128999999999</c:v>
                </c:pt>
                <c:pt idx="69">
                  <c:v>244.33188000000001</c:v>
                </c:pt>
                <c:pt idx="70">
                  <c:v>239.70247000000001</c:v>
                </c:pt>
                <c:pt idx="71">
                  <c:v>235.07303999999999</c:v>
                </c:pt>
                <c:pt idx="72">
                  <c:v>230.96158</c:v>
                </c:pt>
                <c:pt idx="73">
                  <c:v>227.02197000000001</c:v>
                </c:pt>
                <c:pt idx="74">
                  <c:v>223.06009</c:v>
                </c:pt>
                <c:pt idx="75">
                  <c:v>219.09820999999999</c:v>
                </c:pt>
                <c:pt idx="76">
                  <c:v>215.11285000000001</c:v>
                </c:pt>
                <c:pt idx="77">
                  <c:v>211.17447000000001</c:v>
                </c:pt>
                <c:pt idx="78">
                  <c:v>207.21259000000001</c:v>
                </c:pt>
                <c:pt idx="79">
                  <c:v>203.25069999999999</c:v>
                </c:pt>
                <c:pt idx="80">
                  <c:v>199.28881999999999</c:v>
                </c:pt>
                <c:pt idx="81">
                  <c:v>195.32693</c:v>
                </c:pt>
                <c:pt idx="82">
                  <c:v>191.33975000000001</c:v>
                </c:pt>
                <c:pt idx="83">
                  <c:v>187.4032</c:v>
                </c:pt>
                <c:pt idx="84">
                  <c:v>183.44130999999999</c:v>
                </c:pt>
                <c:pt idx="85">
                  <c:v>179.47943000000001</c:v>
                </c:pt>
                <c:pt idx="86">
                  <c:v>175.51755</c:v>
                </c:pt>
                <c:pt idx="87">
                  <c:v>171.55565999999999</c:v>
                </c:pt>
                <c:pt idx="88">
                  <c:v>167.59380999999999</c:v>
                </c:pt>
                <c:pt idx="89">
                  <c:v>163.63193000000001</c:v>
                </c:pt>
                <c:pt idx="90">
                  <c:v>159.67004</c:v>
                </c:pt>
                <c:pt idx="91">
                  <c:v>155.70815999999999</c:v>
                </c:pt>
                <c:pt idx="92">
                  <c:v>151.74628000000001</c:v>
                </c:pt>
                <c:pt idx="93">
                  <c:v>147.75574</c:v>
                </c:pt>
                <c:pt idx="94">
                  <c:v>143.82254</c:v>
                </c:pt>
                <c:pt idx="95">
                  <c:v>139.86066</c:v>
                </c:pt>
                <c:pt idx="96">
                  <c:v>135.89877000000001</c:v>
                </c:pt>
                <c:pt idx="97">
                  <c:v>131.90701000000001</c:v>
                </c:pt>
                <c:pt idx="98">
                  <c:v>127.97501</c:v>
                </c:pt>
                <c:pt idx="99">
                  <c:v>123.98264</c:v>
                </c:pt>
              </c:numCache>
            </c:numRef>
          </c:yVal>
          <c:smooth val="1"/>
          <c:extLst>
            <c:ext xmlns:c16="http://schemas.microsoft.com/office/drawing/2014/chart" uri="{C3380CC4-5D6E-409C-BE32-E72D297353CC}">
              <c16:uniqueId val="{00000006-A93B-4D87-9831-E81F9C7FA1E7}"/>
            </c:ext>
          </c:extLst>
        </c:ser>
        <c:dLbls>
          <c:showLegendKey val="0"/>
          <c:showVal val="0"/>
          <c:showCatName val="0"/>
          <c:showSerName val="0"/>
          <c:showPercent val="0"/>
          <c:showBubbleSize val="0"/>
        </c:dLbls>
        <c:axId val="493791744"/>
        <c:axId val="493792072"/>
      </c:scatterChart>
      <c:valAx>
        <c:axId val="493791744"/>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3792072"/>
        <c:crosses val="autoZero"/>
        <c:crossBetween val="midCat"/>
      </c:valAx>
      <c:valAx>
        <c:axId val="49379207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3791744"/>
        <c:crosses val="autoZero"/>
        <c:crossBetween val="midCat"/>
        <c:majorUnit val="1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Equilibrium</a:t>
            </a:r>
            <a:r>
              <a:rPr lang="en-US" baseline="0"/>
              <a:t> Graph - No Risk Adj</a:t>
            </a:r>
            <a:endParaRPr lang="en-US"/>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smoothMarker"/>
        <c:varyColors val="0"/>
        <c:ser>
          <c:idx val="0"/>
          <c:order val="0"/>
          <c:tx>
            <c:strRef>
              <c:f>Primitives_FHS!$D$5</c:f>
              <c:strCache>
                <c:ptCount val="1"/>
                <c:pt idx="0">
                  <c:v>W_H + S</c:v>
                </c:pt>
              </c:strCache>
            </c:strRef>
          </c:tx>
          <c:spPr>
            <a:ln w="31750" cap="rnd">
              <a:solidFill>
                <a:schemeClr val="tx1"/>
              </a:solidFill>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Primitives_FHS!$D$6:$D$105</c:f>
              <c:numCache>
                <c:formatCode>"$"#,##0.00</c:formatCode>
                <c:ptCount val="100"/>
                <c:pt idx="0">
                  <c:v>552.10541000000001</c:v>
                </c:pt>
                <c:pt idx="1">
                  <c:v>549.09744000000001</c:v>
                </c:pt>
                <c:pt idx="2">
                  <c:v>546.08947999999998</c:v>
                </c:pt>
                <c:pt idx="3">
                  <c:v>543.08150999999998</c:v>
                </c:pt>
                <c:pt idx="4">
                  <c:v>540.07355000000007</c:v>
                </c:pt>
                <c:pt idx="5">
                  <c:v>537.06557999999995</c:v>
                </c:pt>
                <c:pt idx="6">
                  <c:v>534.05762000000004</c:v>
                </c:pt>
                <c:pt idx="7">
                  <c:v>531.04965000000004</c:v>
                </c:pt>
                <c:pt idx="8">
                  <c:v>528.04169000000002</c:v>
                </c:pt>
                <c:pt idx="9">
                  <c:v>525.03372000000002</c:v>
                </c:pt>
                <c:pt idx="10">
                  <c:v>522.02575999999999</c:v>
                </c:pt>
                <c:pt idx="11">
                  <c:v>519.01778999999999</c:v>
                </c:pt>
                <c:pt idx="12">
                  <c:v>516.00982999999997</c:v>
                </c:pt>
                <c:pt idx="13">
                  <c:v>513.00185999999997</c:v>
                </c:pt>
                <c:pt idx="14">
                  <c:v>509.9939</c:v>
                </c:pt>
                <c:pt idx="15">
                  <c:v>506.98593</c:v>
                </c:pt>
                <c:pt idx="16">
                  <c:v>503.97797000000003</c:v>
                </c:pt>
                <c:pt idx="17">
                  <c:v>500.97</c:v>
                </c:pt>
                <c:pt idx="18">
                  <c:v>497.96204</c:v>
                </c:pt>
                <c:pt idx="19">
                  <c:v>494.95407</c:v>
                </c:pt>
                <c:pt idx="20">
                  <c:v>491.94610999999998</c:v>
                </c:pt>
                <c:pt idx="21">
                  <c:v>488.93813999999998</c:v>
                </c:pt>
                <c:pt idx="22">
                  <c:v>485.93018000000001</c:v>
                </c:pt>
                <c:pt idx="23">
                  <c:v>482.92221000000001</c:v>
                </c:pt>
                <c:pt idx="24">
                  <c:v>479.91425000000004</c:v>
                </c:pt>
                <c:pt idx="25">
                  <c:v>476.90628000000004</c:v>
                </c:pt>
                <c:pt idx="26">
                  <c:v>473.89832000000001</c:v>
                </c:pt>
                <c:pt idx="27">
                  <c:v>470.89035000000001</c:v>
                </c:pt>
                <c:pt idx="28">
                  <c:v>467.88238999999999</c:v>
                </c:pt>
                <c:pt idx="29">
                  <c:v>464.87441999999999</c:v>
                </c:pt>
                <c:pt idx="30">
                  <c:v>461.86645999999996</c:v>
                </c:pt>
                <c:pt idx="31">
                  <c:v>458.85848999999996</c:v>
                </c:pt>
                <c:pt idx="32">
                  <c:v>455.85050999999999</c:v>
                </c:pt>
                <c:pt idx="33">
                  <c:v>452.84253999999999</c:v>
                </c:pt>
                <c:pt idx="34">
                  <c:v>449.83457999999996</c:v>
                </c:pt>
                <c:pt idx="35">
                  <c:v>446.82659999999998</c:v>
                </c:pt>
                <c:pt idx="36">
                  <c:v>443.8186</c:v>
                </c:pt>
                <c:pt idx="37">
                  <c:v>440.81058999999999</c:v>
                </c:pt>
                <c:pt idx="38">
                  <c:v>437.80259999999998</c:v>
                </c:pt>
                <c:pt idx="39">
                  <c:v>434.79458999999997</c:v>
                </c:pt>
                <c:pt idx="40">
                  <c:v>431.78657999999996</c:v>
                </c:pt>
                <c:pt idx="41">
                  <c:v>428.77858000000003</c:v>
                </c:pt>
                <c:pt idx="42">
                  <c:v>425.77055999999999</c:v>
                </c:pt>
                <c:pt idx="43">
                  <c:v>422.65726000000001</c:v>
                </c:pt>
                <c:pt idx="44">
                  <c:v>419.29822999999999</c:v>
                </c:pt>
                <c:pt idx="45">
                  <c:v>415.93919</c:v>
                </c:pt>
                <c:pt idx="46">
                  <c:v>412.58015999999998</c:v>
                </c:pt>
                <c:pt idx="47">
                  <c:v>409.22113999999999</c:v>
                </c:pt>
                <c:pt idx="48">
                  <c:v>405.86208999999997</c:v>
                </c:pt>
                <c:pt idx="49">
                  <c:v>402.69618000000003</c:v>
                </c:pt>
                <c:pt idx="50">
                  <c:v>400.30267000000003</c:v>
                </c:pt>
                <c:pt idx="51">
                  <c:v>397.90917200000001</c:v>
                </c:pt>
                <c:pt idx="52">
                  <c:v>395.515671</c:v>
                </c:pt>
                <c:pt idx="53">
                  <c:v>393.122162</c:v>
                </c:pt>
                <c:pt idx="54">
                  <c:v>390.72865300000001</c:v>
                </c:pt>
                <c:pt idx="55">
                  <c:v>388.33515199999999</c:v>
                </c:pt>
                <c:pt idx="56">
                  <c:v>385.94165800000002</c:v>
                </c:pt>
                <c:pt idx="57">
                  <c:v>383.548157</c:v>
                </c:pt>
                <c:pt idx="58">
                  <c:v>381.15464800000001</c:v>
                </c:pt>
                <c:pt idx="59">
                  <c:v>378.76113900000001</c:v>
                </c:pt>
                <c:pt idx="60">
                  <c:v>376.367638</c:v>
                </c:pt>
                <c:pt idx="61">
                  <c:v>373.97413599999999</c:v>
                </c:pt>
                <c:pt idx="62">
                  <c:v>371.58062699999999</c:v>
                </c:pt>
                <c:pt idx="63">
                  <c:v>369.18713400000001</c:v>
                </c:pt>
                <c:pt idx="64">
                  <c:v>366.821281</c:v>
                </c:pt>
                <c:pt idx="65">
                  <c:v>364.455421</c:v>
                </c:pt>
                <c:pt idx="66">
                  <c:v>362.08957299999997</c:v>
                </c:pt>
                <c:pt idx="67">
                  <c:v>359.723724</c:v>
                </c:pt>
                <c:pt idx="68">
                  <c:v>357.35787199999999</c:v>
                </c:pt>
                <c:pt idx="69">
                  <c:v>354.99202700000001</c:v>
                </c:pt>
                <c:pt idx="70">
                  <c:v>352.89579400000002</c:v>
                </c:pt>
                <c:pt idx="71">
                  <c:v>350.799553</c:v>
                </c:pt>
                <c:pt idx="72">
                  <c:v>348.70332300000001</c:v>
                </c:pt>
                <c:pt idx="73">
                  <c:v>346.60709400000002</c:v>
                </c:pt>
                <c:pt idx="74">
                  <c:v>344.51085999999998</c:v>
                </c:pt>
                <c:pt idx="75">
                  <c:v>342.414627</c:v>
                </c:pt>
                <c:pt idx="76">
                  <c:v>340.318398</c:v>
                </c:pt>
                <c:pt idx="77">
                  <c:v>338.22216800000001</c:v>
                </c:pt>
                <c:pt idx="78">
                  <c:v>336.125923</c:v>
                </c:pt>
                <c:pt idx="79">
                  <c:v>334.02969400000001</c:v>
                </c:pt>
                <c:pt idx="80">
                  <c:v>331.93346600000001</c:v>
                </c:pt>
                <c:pt idx="81">
                  <c:v>329.83724000000001</c:v>
                </c:pt>
                <c:pt idx="82">
                  <c:v>327.74101400000001</c:v>
                </c:pt>
                <c:pt idx="83">
                  <c:v>325.644791</c:v>
                </c:pt>
                <c:pt idx="84">
                  <c:v>323.54855199999997</c:v>
                </c:pt>
                <c:pt idx="85">
                  <c:v>321.45232599999997</c:v>
                </c:pt>
                <c:pt idx="86">
                  <c:v>319.35610000000003</c:v>
                </c:pt>
                <c:pt idx="87">
                  <c:v>317.25987600000002</c:v>
                </c:pt>
                <c:pt idx="88">
                  <c:v>315.16365100000002</c:v>
                </c:pt>
                <c:pt idx="89">
                  <c:v>313.06742500000001</c:v>
                </c:pt>
                <c:pt idx="90">
                  <c:v>310.97118599999999</c:v>
                </c:pt>
                <c:pt idx="91">
                  <c:v>308.87496090000002</c:v>
                </c:pt>
                <c:pt idx="92">
                  <c:v>306.77873520000003</c:v>
                </c:pt>
                <c:pt idx="93">
                  <c:v>304.68250940000001</c:v>
                </c:pt>
                <c:pt idx="94">
                  <c:v>302.5863061</c:v>
                </c:pt>
                <c:pt idx="95">
                  <c:v>300.49010804</c:v>
                </c:pt>
                <c:pt idx="96">
                  <c:v>300</c:v>
                </c:pt>
                <c:pt idx="97">
                  <c:v>300</c:v>
                </c:pt>
                <c:pt idx="98">
                  <c:v>300</c:v>
                </c:pt>
                <c:pt idx="99">
                  <c:v>300</c:v>
                </c:pt>
              </c:numCache>
            </c:numRef>
          </c:yVal>
          <c:smooth val="1"/>
          <c:extLst>
            <c:ext xmlns:c16="http://schemas.microsoft.com/office/drawing/2014/chart" uri="{C3380CC4-5D6E-409C-BE32-E72D297353CC}">
              <c16:uniqueId val="{00000000-0A0A-4FEE-9E52-A6D7B855E543}"/>
            </c:ext>
          </c:extLst>
        </c:ser>
        <c:ser>
          <c:idx val="3"/>
          <c:order val="1"/>
          <c:tx>
            <c:strRef>
              <c:f>Primitives_FHS!$E$5</c:f>
              <c:strCache>
                <c:ptCount val="1"/>
                <c:pt idx="0">
                  <c:v>W_L + S</c:v>
                </c:pt>
              </c:strCache>
            </c:strRef>
          </c:tx>
          <c:spPr>
            <a:ln w="31750" cap="rnd">
              <a:solidFill>
                <a:srgbClr val="FF9900"/>
              </a:solidFill>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Primitives_FHS!$E$6:$E$105</c:f>
              <c:numCache>
                <c:formatCode>"$"#,##0.00</c:formatCode>
                <c:ptCount val="100"/>
                <c:pt idx="0">
                  <c:v>515.91849999999999</c:v>
                </c:pt>
                <c:pt idx="1">
                  <c:v>513.07179999999994</c:v>
                </c:pt>
                <c:pt idx="2">
                  <c:v>510.2251</c:v>
                </c:pt>
                <c:pt idx="3">
                  <c:v>507.3784</c:v>
                </c:pt>
                <c:pt idx="4">
                  <c:v>504.5317</c:v>
                </c:pt>
                <c:pt idx="5">
                  <c:v>501.68510000000003</c:v>
                </c:pt>
                <c:pt idx="6">
                  <c:v>498.83839999999998</c:v>
                </c:pt>
                <c:pt idx="7">
                  <c:v>495.99170000000004</c:v>
                </c:pt>
                <c:pt idx="8">
                  <c:v>493.14499999999998</c:v>
                </c:pt>
                <c:pt idx="9">
                  <c:v>490.29830000000004</c:v>
                </c:pt>
                <c:pt idx="10">
                  <c:v>487.45169999999996</c:v>
                </c:pt>
                <c:pt idx="11">
                  <c:v>484.60500000000002</c:v>
                </c:pt>
                <c:pt idx="12">
                  <c:v>481.75829999999996</c:v>
                </c:pt>
                <c:pt idx="13">
                  <c:v>478.91160000000002</c:v>
                </c:pt>
                <c:pt idx="14">
                  <c:v>476.06489999999997</c:v>
                </c:pt>
                <c:pt idx="15">
                  <c:v>473.2183</c:v>
                </c:pt>
                <c:pt idx="16">
                  <c:v>470.3716</c:v>
                </c:pt>
                <c:pt idx="17">
                  <c:v>467.5249</c:v>
                </c:pt>
                <c:pt idx="18">
                  <c:v>464.6782</c:v>
                </c:pt>
                <c:pt idx="19">
                  <c:v>461.83150000000001</c:v>
                </c:pt>
                <c:pt idx="20">
                  <c:v>458.98490000000004</c:v>
                </c:pt>
                <c:pt idx="21">
                  <c:v>456.13819999999998</c:v>
                </c:pt>
                <c:pt idx="22">
                  <c:v>453.29150000000004</c:v>
                </c:pt>
                <c:pt idx="23">
                  <c:v>450.44479999999999</c:v>
                </c:pt>
                <c:pt idx="24">
                  <c:v>447.59809999999999</c:v>
                </c:pt>
                <c:pt idx="25">
                  <c:v>444.75149999999996</c:v>
                </c:pt>
                <c:pt idx="26">
                  <c:v>441.90480000000002</c:v>
                </c:pt>
                <c:pt idx="27">
                  <c:v>439.05809999999997</c:v>
                </c:pt>
                <c:pt idx="28">
                  <c:v>436.21140000000003</c:v>
                </c:pt>
                <c:pt idx="29">
                  <c:v>433.36469999999997</c:v>
                </c:pt>
                <c:pt idx="30">
                  <c:v>430.5181</c:v>
                </c:pt>
                <c:pt idx="31">
                  <c:v>427.67140000000001</c:v>
                </c:pt>
                <c:pt idx="32">
                  <c:v>424.82470000000001</c:v>
                </c:pt>
                <c:pt idx="33">
                  <c:v>421.97800000000001</c:v>
                </c:pt>
                <c:pt idx="34">
                  <c:v>419.13130000000001</c:v>
                </c:pt>
                <c:pt idx="35">
                  <c:v>416.28469999999999</c:v>
                </c:pt>
                <c:pt idx="36">
                  <c:v>413.43799999999999</c:v>
                </c:pt>
                <c:pt idx="37">
                  <c:v>410.59120000000001</c:v>
                </c:pt>
                <c:pt idx="38">
                  <c:v>407.74450000000002</c:v>
                </c:pt>
                <c:pt idx="39">
                  <c:v>404.89780000000002</c:v>
                </c:pt>
                <c:pt idx="40">
                  <c:v>402.05110000000002</c:v>
                </c:pt>
                <c:pt idx="41">
                  <c:v>399.20438000000001</c:v>
                </c:pt>
                <c:pt idx="42">
                  <c:v>396.35766000000001</c:v>
                </c:pt>
                <c:pt idx="43">
                  <c:v>393.51094999999998</c:v>
                </c:pt>
                <c:pt idx="44">
                  <c:v>390.66424000000001</c:v>
                </c:pt>
                <c:pt idx="45">
                  <c:v>387.81750999999997</c:v>
                </c:pt>
                <c:pt idx="46">
                  <c:v>384.9708</c:v>
                </c:pt>
                <c:pt idx="47">
                  <c:v>382.12409000000002</c:v>
                </c:pt>
                <c:pt idx="48">
                  <c:v>379.27737000000002</c:v>
                </c:pt>
                <c:pt idx="49">
                  <c:v>376.62376</c:v>
                </c:pt>
                <c:pt idx="50">
                  <c:v>374.74257999999998</c:v>
                </c:pt>
                <c:pt idx="51">
                  <c:v>372.86139000000003</c:v>
                </c:pt>
                <c:pt idx="52">
                  <c:v>370.98019999999997</c:v>
                </c:pt>
                <c:pt idx="53">
                  <c:v>369.09901000000002</c:v>
                </c:pt>
                <c:pt idx="54">
                  <c:v>367.21782000000002</c:v>
                </c:pt>
                <c:pt idx="55">
                  <c:v>365.33663000000001</c:v>
                </c:pt>
                <c:pt idx="56">
                  <c:v>363.45544999999998</c:v>
                </c:pt>
                <c:pt idx="57">
                  <c:v>361.57425999999998</c:v>
                </c:pt>
                <c:pt idx="58">
                  <c:v>359.69306999999998</c:v>
                </c:pt>
                <c:pt idx="59">
                  <c:v>357.81187999999997</c:v>
                </c:pt>
                <c:pt idx="60">
                  <c:v>355.93069000000003</c:v>
                </c:pt>
                <c:pt idx="61">
                  <c:v>354.04950000000002</c:v>
                </c:pt>
                <c:pt idx="62">
                  <c:v>352.16831999999999</c:v>
                </c:pt>
                <c:pt idx="63">
                  <c:v>350.28712999999999</c:v>
                </c:pt>
                <c:pt idx="64">
                  <c:v>348.40593999999999</c:v>
                </c:pt>
                <c:pt idx="65">
                  <c:v>346.52474999999998</c:v>
                </c:pt>
                <c:pt idx="66">
                  <c:v>344.64355999999998</c:v>
                </c:pt>
                <c:pt idx="67">
                  <c:v>342.76236999999998</c:v>
                </c:pt>
                <c:pt idx="68">
                  <c:v>340.88119</c:v>
                </c:pt>
                <c:pt idx="69">
                  <c:v>339</c:v>
                </c:pt>
                <c:pt idx="70">
                  <c:v>337.38842999999997</c:v>
                </c:pt>
                <c:pt idx="71">
                  <c:v>335.77686</c:v>
                </c:pt>
                <c:pt idx="72">
                  <c:v>334.16529000000003</c:v>
                </c:pt>
                <c:pt idx="73">
                  <c:v>332.55372</c:v>
                </c:pt>
                <c:pt idx="74">
                  <c:v>330.94215000000003</c:v>
                </c:pt>
                <c:pt idx="75">
                  <c:v>329.33058</c:v>
                </c:pt>
                <c:pt idx="76">
                  <c:v>327.71901000000003</c:v>
                </c:pt>
                <c:pt idx="77">
                  <c:v>326.10744</c:v>
                </c:pt>
                <c:pt idx="78">
                  <c:v>324.49585999999999</c:v>
                </c:pt>
                <c:pt idx="79">
                  <c:v>322.8843</c:v>
                </c:pt>
                <c:pt idx="80">
                  <c:v>321.27273000000002</c:v>
                </c:pt>
                <c:pt idx="81">
                  <c:v>319.66116</c:v>
                </c:pt>
                <c:pt idx="82">
                  <c:v>318.04959000000002</c:v>
                </c:pt>
                <c:pt idx="83">
                  <c:v>316.43801999999999</c:v>
                </c:pt>
                <c:pt idx="84">
                  <c:v>314.82643999999999</c:v>
                </c:pt>
                <c:pt idx="85">
                  <c:v>313.21487000000002</c:v>
                </c:pt>
                <c:pt idx="86">
                  <c:v>311.60329999999999</c:v>
                </c:pt>
                <c:pt idx="87">
                  <c:v>309.991736</c:v>
                </c:pt>
                <c:pt idx="88">
                  <c:v>308.38016800000003</c:v>
                </c:pt>
                <c:pt idx="89">
                  <c:v>306.76859899999999</c:v>
                </c:pt>
                <c:pt idx="90">
                  <c:v>305.15702099999999</c:v>
                </c:pt>
                <c:pt idx="91">
                  <c:v>303.54545200000001</c:v>
                </c:pt>
                <c:pt idx="92">
                  <c:v>301.93388299999998</c:v>
                </c:pt>
                <c:pt idx="93">
                  <c:v>300.32231439999998</c:v>
                </c:pt>
                <c:pt idx="94">
                  <c:v>300</c:v>
                </c:pt>
                <c:pt idx="95">
                  <c:v>300</c:v>
                </c:pt>
                <c:pt idx="96">
                  <c:v>300</c:v>
                </c:pt>
                <c:pt idx="97">
                  <c:v>300</c:v>
                </c:pt>
                <c:pt idx="98">
                  <c:v>300</c:v>
                </c:pt>
                <c:pt idx="99">
                  <c:v>300</c:v>
                </c:pt>
              </c:numCache>
            </c:numRef>
          </c:yVal>
          <c:smooth val="1"/>
          <c:extLst>
            <c:ext xmlns:c16="http://schemas.microsoft.com/office/drawing/2014/chart" uri="{C3380CC4-5D6E-409C-BE32-E72D297353CC}">
              <c16:uniqueId val="{00000001-0A0A-4FEE-9E52-A6D7B855E543}"/>
            </c:ext>
          </c:extLst>
        </c:ser>
        <c:ser>
          <c:idx val="1"/>
          <c:order val="2"/>
          <c:tx>
            <c:strRef>
              <c:f>Primitives_FHS!$H$5</c:f>
              <c:strCache>
                <c:ptCount val="1"/>
                <c:pt idx="0">
                  <c:v>C_H</c:v>
                </c:pt>
              </c:strCache>
            </c:strRef>
          </c:tx>
          <c:spPr>
            <a:ln w="19050" cap="rnd">
              <a:solidFill>
                <a:schemeClr val="accent2"/>
              </a:solidFill>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Primitives_FHS!$N$6:$N$105</c:f>
              <c:numCache>
                <c:formatCode>"$"#,##0.00</c:formatCode>
                <c:ptCount val="100"/>
                <c:pt idx="0">
                  <c:v>367.17895317718438</c:v>
                </c:pt>
                <c:pt idx="1">
                  <c:v>366.07289286109892</c:v>
                </c:pt>
                <c:pt idx="2">
                  <c:v>364.96489872225317</c:v>
                </c:pt>
                <c:pt idx="3">
                  <c:v>363.85666047497483</c:v>
                </c:pt>
                <c:pt idx="4">
                  <c:v>362.7493022276966</c:v>
                </c:pt>
                <c:pt idx="5">
                  <c:v>361.64200703985603</c:v>
                </c:pt>
                <c:pt idx="6">
                  <c:v>360.53678879257774</c:v>
                </c:pt>
                <c:pt idx="7">
                  <c:v>359.42974054529947</c:v>
                </c:pt>
                <c:pt idx="8">
                  <c:v>358.32721155773288</c:v>
                </c:pt>
                <c:pt idx="9">
                  <c:v>357.21567609036816</c:v>
                </c:pt>
                <c:pt idx="10">
                  <c:v>356.10864886290244</c:v>
                </c:pt>
                <c:pt idx="11">
                  <c:v>355.00761228203123</c:v>
                </c:pt>
                <c:pt idx="12">
                  <c:v>353.89459440797106</c:v>
                </c:pt>
                <c:pt idx="13">
                  <c:v>352.78753616069275</c:v>
                </c:pt>
                <c:pt idx="14">
                  <c:v>351.68048791341454</c:v>
                </c:pt>
                <c:pt idx="15">
                  <c:v>350.57350272557409</c:v>
                </c:pt>
                <c:pt idx="16">
                  <c:v>349.46645447829582</c:v>
                </c:pt>
                <c:pt idx="17">
                  <c:v>348.35940623101749</c:v>
                </c:pt>
                <c:pt idx="18">
                  <c:v>347.26186995885257</c:v>
                </c:pt>
                <c:pt idx="19">
                  <c:v>346.14534177608613</c:v>
                </c:pt>
                <c:pt idx="20">
                  <c:v>345.03829352880786</c:v>
                </c:pt>
                <c:pt idx="21">
                  <c:v>343.94228068315095</c:v>
                </c:pt>
                <c:pt idx="22">
                  <c:v>342.8242500936891</c:v>
                </c:pt>
                <c:pt idx="23">
                  <c:v>341.71720184641083</c:v>
                </c:pt>
                <c:pt idx="24">
                  <c:v>340.61015359913262</c:v>
                </c:pt>
                <c:pt idx="25">
                  <c:v>339.50314739147956</c:v>
                </c:pt>
                <c:pt idx="26">
                  <c:v>338.39611016401381</c:v>
                </c:pt>
                <c:pt idx="27">
                  <c:v>337.29606151433535</c:v>
                </c:pt>
                <c:pt idx="28">
                  <c:v>336.18203468926981</c:v>
                </c:pt>
                <c:pt idx="29">
                  <c:v>335.08251153490664</c:v>
                </c:pt>
                <c:pt idx="30">
                  <c:v>333.97573654519243</c:v>
                </c:pt>
                <c:pt idx="31">
                  <c:v>332.86092198706012</c:v>
                </c:pt>
                <c:pt idx="32">
                  <c:v>331.76215554595115</c:v>
                </c:pt>
                <c:pt idx="33">
                  <c:v>330.63651753212883</c:v>
                </c:pt>
                <c:pt idx="34">
                  <c:v>329.53984030466313</c:v>
                </c:pt>
                <c:pt idx="35">
                  <c:v>328.4308495569955</c:v>
                </c:pt>
                <c:pt idx="36">
                  <c:v>327.31449482991923</c:v>
                </c:pt>
                <c:pt idx="37">
                  <c:v>325.83955855775423</c:v>
                </c:pt>
                <c:pt idx="38">
                  <c:v>324.2642503749878</c:v>
                </c:pt>
                <c:pt idx="39">
                  <c:v>322.70842857832548</c:v>
                </c:pt>
                <c:pt idx="40">
                  <c:v>321.1428835886112</c:v>
                </c:pt>
                <c:pt idx="41">
                  <c:v>319.56676767277816</c:v>
                </c:pt>
                <c:pt idx="42">
                  <c:v>318.42174505418313</c:v>
                </c:pt>
                <c:pt idx="43">
                  <c:v>318.95859274175172</c:v>
                </c:pt>
                <c:pt idx="44">
                  <c:v>319.49543940950764</c:v>
                </c:pt>
                <c:pt idx="45">
                  <c:v>320.0322960772636</c:v>
                </c:pt>
                <c:pt idx="46">
                  <c:v>320.56916478464484</c:v>
                </c:pt>
                <c:pt idx="47">
                  <c:v>321.10601145240088</c:v>
                </c:pt>
                <c:pt idx="48">
                  <c:v>321.64285913996935</c:v>
                </c:pt>
                <c:pt idx="49">
                  <c:v>322.17971580772536</c:v>
                </c:pt>
                <c:pt idx="50">
                  <c:v>322.71657247548131</c:v>
                </c:pt>
                <c:pt idx="51">
                  <c:v>323.2534401630499</c:v>
                </c:pt>
                <c:pt idx="52">
                  <c:v>323.79026683080593</c:v>
                </c:pt>
                <c:pt idx="53">
                  <c:v>324.22634451837445</c:v>
                </c:pt>
                <c:pt idx="54">
                  <c:v>323.7554622059431</c:v>
                </c:pt>
                <c:pt idx="55">
                  <c:v>323.28453887369898</c:v>
                </c:pt>
                <c:pt idx="56">
                  <c:v>322.81365656126763</c:v>
                </c:pt>
                <c:pt idx="57">
                  <c:v>322.34273322902357</c:v>
                </c:pt>
                <c:pt idx="58">
                  <c:v>321.87182989677956</c:v>
                </c:pt>
                <c:pt idx="59">
                  <c:v>321.27719598712548</c:v>
                </c:pt>
                <c:pt idx="60">
                  <c:v>319.56919260340413</c:v>
                </c:pt>
                <c:pt idx="61">
                  <c:v>317.86117819987021</c:v>
                </c:pt>
                <c:pt idx="62">
                  <c:v>316.15314481614888</c:v>
                </c:pt>
                <c:pt idx="63">
                  <c:v>314.44517245224017</c:v>
                </c:pt>
                <c:pt idx="64">
                  <c:v>312.73711804870635</c:v>
                </c:pt>
                <c:pt idx="65">
                  <c:v>311.0291156847976</c:v>
                </c:pt>
                <c:pt idx="66">
                  <c:v>309.32108230107633</c:v>
                </c:pt>
                <c:pt idx="67">
                  <c:v>307.61306789754241</c:v>
                </c:pt>
                <c:pt idx="68">
                  <c:v>305.90505451382103</c:v>
                </c:pt>
                <c:pt idx="69">
                  <c:v>304.19702011028716</c:v>
                </c:pt>
                <c:pt idx="70">
                  <c:v>302.48900672656589</c:v>
                </c:pt>
                <c:pt idx="71">
                  <c:v>300.78097334284456</c:v>
                </c:pt>
                <c:pt idx="72">
                  <c:v>299.59090995912322</c:v>
                </c:pt>
                <c:pt idx="73">
                  <c:v>298.57267555558934</c:v>
                </c:pt>
                <c:pt idx="74">
                  <c:v>297.53221319168063</c:v>
                </c:pt>
                <c:pt idx="75">
                  <c:v>296.4917298079593</c:v>
                </c:pt>
                <c:pt idx="76">
                  <c:v>295.42774540442542</c:v>
                </c:pt>
                <c:pt idx="77">
                  <c:v>294.41076202070417</c:v>
                </c:pt>
                <c:pt idx="78">
                  <c:v>293.3702996567954</c:v>
                </c:pt>
                <c:pt idx="79">
                  <c:v>292.32978525326155</c:v>
                </c:pt>
                <c:pt idx="80">
                  <c:v>291.28930186954017</c:v>
                </c:pt>
                <c:pt idx="81">
                  <c:v>290.24878746600632</c:v>
                </c:pt>
                <c:pt idx="82">
                  <c:v>289.11212527415671</c:v>
                </c:pt>
                <c:pt idx="83">
                  <c:v>288.18094604182102</c:v>
                </c:pt>
                <c:pt idx="84">
                  <c:v>287.2244057896728</c:v>
                </c:pt>
                <c:pt idx="85">
                  <c:v>286.24635124940966</c:v>
                </c:pt>
                <c:pt idx="86">
                  <c:v>285.28957716743514</c:v>
                </c:pt>
                <c:pt idx="87">
                  <c:v>284.35484286889073</c:v>
                </c:pt>
                <c:pt idx="88">
                  <c:v>283.398346820705</c:v>
                </c:pt>
                <c:pt idx="89">
                  <c:v>282.44182287450053</c:v>
                </c:pt>
                <c:pt idx="90">
                  <c:v>281.48528682631485</c:v>
                </c:pt>
                <c:pt idx="91">
                  <c:v>280.52876288011026</c:v>
                </c:pt>
                <c:pt idx="92">
                  <c:v>279.54895738945663</c:v>
                </c:pt>
                <c:pt idx="93">
                  <c:v>278.563523307482</c:v>
                </c:pt>
                <c:pt idx="94">
                  <c:v>277.63542712352626</c:v>
                </c:pt>
                <c:pt idx="95">
                  <c:v>276.70270601312382</c:v>
                </c:pt>
                <c:pt idx="96">
                  <c:v>275.74616996493808</c:v>
                </c:pt>
                <c:pt idx="97">
                  <c:v>274.75976601873356</c:v>
                </c:pt>
                <c:pt idx="98">
                  <c:v>273.83311997054784</c:v>
                </c:pt>
                <c:pt idx="99">
                  <c:v>272.84610392236209</c:v>
                </c:pt>
              </c:numCache>
            </c:numRef>
          </c:yVal>
          <c:smooth val="1"/>
          <c:extLst>
            <c:ext xmlns:c16="http://schemas.microsoft.com/office/drawing/2014/chart" uri="{C3380CC4-5D6E-409C-BE32-E72D297353CC}">
              <c16:uniqueId val="{00000002-0A0A-4FEE-9E52-A6D7B855E543}"/>
            </c:ext>
          </c:extLst>
        </c:ser>
        <c:ser>
          <c:idx val="2"/>
          <c:order val="3"/>
          <c:tx>
            <c:strRef>
              <c:f>Primitives_FHS!$Q$5</c:f>
              <c:strCache>
                <c:ptCount val="1"/>
                <c:pt idx="0">
                  <c:v>AC_H</c:v>
                </c:pt>
              </c:strCache>
            </c:strRef>
          </c:tx>
          <c:spPr>
            <a:ln w="31750" cap="rnd">
              <a:solidFill>
                <a:schemeClr val="accent1"/>
              </a:solidFill>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Primitives_FHS!$R$6:$R$105</c:f>
              <c:numCache>
                <c:formatCode>"$"#,##0.00</c:formatCode>
                <c:ptCount val="100"/>
                <c:pt idx="0">
                  <c:v>367.17895317718438</c:v>
                </c:pt>
                <c:pt idx="1">
                  <c:v>366.62592301914162</c:v>
                </c:pt>
                <c:pt idx="2">
                  <c:v>366.0722482535121</c:v>
                </c:pt>
                <c:pt idx="3">
                  <c:v>365.51835130887781</c:v>
                </c:pt>
                <c:pt idx="4">
                  <c:v>364.96454149264156</c:v>
                </c:pt>
                <c:pt idx="5">
                  <c:v>364.41078575051068</c:v>
                </c:pt>
                <c:pt idx="6">
                  <c:v>363.85735761366311</c:v>
                </c:pt>
                <c:pt idx="7">
                  <c:v>363.30390548011763</c:v>
                </c:pt>
                <c:pt idx="8">
                  <c:v>362.75093948874155</c:v>
                </c:pt>
                <c:pt idx="9">
                  <c:v>362.19741314890422</c:v>
                </c:pt>
                <c:pt idx="10">
                  <c:v>361.64388912290406</c:v>
                </c:pt>
                <c:pt idx="11">
                  <c:v>361.09086605283136</c:v>
                </c:pt>
                <c:pt idx="12">
                  <c:v>360.53730669553443</c:v>
                </c:pt>
                <c:pt idx="13">
                  <c:v>359.98375165733148</c:v>
                </c:pt>
                <c:pt idx="14">
                  <c:v>359.43020074107034</c:v>
                </c:pt>
                <c:pt idx="15">
                  <c:v>358.87665711510181</c:v>
                </c:pt>
                <c:pt idx="16">
                  <c:v>358.32311578352494</c:v>
                </c:pt>
                <c:pt idx="17">
                  <c:v>357.76957636394121</c:v>
                </c:pt>
                <c:pt idx="18">
                  <c:v>357.21653918472606</c:v>
                </c:pt>
                <c:pt idx="19">
                  <c:v>356.66297931429403</c:v>
                </c:pt>
                <c:pt idx="20">
                  <c:v>356.1094228483185</c:v>
                </c:pt>
                <c:pt idx="21">
                  <c:v>355.55637093171998</c:v>
                </c:pt>
                <c:pt idx="22">
                  <c:v>355.00280046050125</c:v>
                </c:pt>
                <c:pt idx="23">
                  <c:v>354.44923385158086</c:v>
                </c:pt>
                <c:pt idx="24">
                  <c:v>353.89567064148292</c:v>
                </c:pt>
                <c:pt idx="25">
                  <c:v>353.34211205494432</c:v>
                </c:pt>
                <c:pt idx="26">
                  <c:v>352.78855642935429</c:v>
                </c:pt>
                <c:pt idx="27">
                  <c:v>352.23525303953221</c:v>
                </c:pt>
                <c:pt idx="28">
                  <c:v>351.68169378607485</c:v>
                </c:pt>
                <c:pt idx="29">
                  <c:v>351.12838771103594</c:v>
                </c:pt>
                <c:pt idx="30">
                  <c:v>350.57507638310551</c:v>
                </c:pt>
                <c:pt idx="31">
                  <c:v>350.02150905822907</c:v>
                </c:pt>
                <c:pt idx="32">
                  <c:v>349.46819531543281</c:v>
                </c:pt>
                <c:pt idx="33">
                  <c:v>348.91432243945326</c:v>
                </c:pt>
                <c:pt idx="34">
                  <c:v>348.3607658070307</c:v>
                </c:pt>
                <c:pt idx="35">
                  <c:v>347.80715702230748</c:v>
                </c:pt>
                <c:pt idx="36">
                  <c:v>347.25330128737806</c:v>
                </c:pt>
                <c:pt idx="37">
                  <c:v>346.68978174186168</c:v>
                </c:pt>
                <c:pt idx="38">
                  <c:v>346.11476811707001</c:v>
                </c:pt>
                <c:pt idx="39">
                  <c:v>345.52960962860141</c:v>
                </c:pt>
                <c:pt idx="40">
                  <c:v>344.93481143250409</c:v>
                </c:pt>
                <c:pt idx="41">
                  <c:v>344.3308103906059</c:v>
                </c:pt>
                <c:pt idx="42">
                  <c:v>343.72827398743328</c:v>
                </c:pt>
                <c:pt idx="43">
                  <c:v>343.16532668639508</c:v>
                </c:pt>
                <c:pt idx="44">
                  <c:v>342.63932919135311</c:v>
                </c:pt>
                <c:pt idx="45">
                  <c:v>342.14787194974247</c:v>
                </c:pt>
                <c:pt idx="46">
                  <c:v>341.68875052069785</c:v>
                </c:pt>
                <c:pt idx="47">
                  <c:v>341.25994345677498</c:v>
                </c:pt>
                <c:pt idx="48">
                  <c:v>340.85959479724835</c:v>
                </c:pt>
                <c:pt idx="49">
                  <c:v>340.48599721745785</c:v>
                </c:pt>
                <c:pt idx="50">
                  <c:v>340.1375771244779</c:v>
                </c:pt>
                <c:pt idx="51">
                  <c:v>339.81288218291201</c:v>
                </c:pt>
                <c:pt idx="52">
                  <c:v>339.51056868570242</c:v>
                </c:pt>
                <c:pt idx="53">
                  <c:v>339.22752749741858</c:v>
                </c:pt>
                <c:pt idx="54">
                  <c:v>338.94621721939177</c:v>
                </c:pt>
                <c:pt idx="55">
                  <c:v>338.66654439179013</c:v>
                </c:pt>
                <c:pt idx="56">
                  <c:v>338.38842355265814</c:v>
                </c:pt>
                <c:pt idx="57">
                  <c:v>338.11177371949202</c:v>
                </c:pt>
                <c:pt idx="58">
                  <c:v>337.83652043436132</c:v>
                </c:pt>
                <c:pt idx="59">
                  <c:v>337.56053169357403</c:v>
                </c:pt>
                <c:pt idx="60">
                  <c:v>337.2655917084893</c:v>
                </c:pt>
                <c:pt idx="61">
                  <c:v>336.95261729705993</c:v>
                </c:pt>
                <c:pt idx="62">
                  <c:v>336.62246694022008</c:v>
                </c:pt>
                <c:pt idx="63">
                  <c:v>336.27594671384537</c:v>
                </c:pt>
                <c:pt idx="64">
                  <c:v>335.91381088822783</c:v>
                </c:pt>
                <c:pt idx="65">
                  <c:v>335.5367700518122</c:v>
                </c:pt>
                <c:pt idx="66">
                  <c:v>335.14549113015948</c:v>
                </c:pt>
                <c:pt idx="67">
                  <c:v>334.74060255320921</c:v>
                </c:pt>
                <c:pt idx="68">
                  <c:v>334.32269605988472</c:v>
                </c:pt>
                <c:pt idx="69">
                  <c:v>333.89232926060475</c:v>
                </c:pt>
                <c:pt idx="70">
                  <c:v>333.45002894322397</c:v>
                </c:pt>
                <c:pt idx="71">
                  <c:v>332.99629205988532</c:v>
                </c:pt>
                <c:pt idx="72">
                  <c:v>332.53868408590228</c:v>
                </c:pt>
                <c:pt idx="73">
                  <c:v>332.0796839706278</c:v>
                </c:pt>
                <c:pt idx="74">
                  <c:v>331.61905102690849</c:v>
                </c:pt>
                <c:pt idx="75">
                  <c:v>331.1568494319223</c:v>
                </c:pt>
                <c:pt idx="76">
                  <c:v>330.69283509390283</c:v>
                </c:pt>
                <c:pt idx="77">
                  <c:v>330.22768031091312</c:v>
                </c:pt>
                <c:pt idx="78">
                  <c:v>329.7611311887091</c:v>
                </c:pt>
                <c:pt idx="79">
                  <c:v>329.29323936451601</c:v>
                </c:pt>
                <c:pt idx="80">
                  <c:v>328.82405495099778</c:v>
                </c:pt>
                <c:pt idx="81">
                  <c:v>328.3536248597174</c:v>
                </c:pt>
                <c:pt idx="82">
                  <c:v>327.88083570808413</c:v>
                </c:pt>
                <c:pt idx="83">
                  <c:v>327.408217973962</c:v>
                </c:pt>
                <c:pt idx="84">
                  <c:v>326.93546724238212</c:v>
                </c:pt>
                <c:pt idx="85">
                  <c:v>326.46233798664986</c:v>
                </c:pt>
                <c:pt idx="86">
                  <c:v>325.98908786229106</c:v>
                </c:pt>
                <c:pt idx="87">
                  <c:v>325.51597144191152</c:v>
                </c:pt>
                <c:pt idx="88">
                  <c:v>325.04273970459462</c:v>
                </c:pt>
                <c:pt idx="89">
                  <c:v>324.56939618426026</c:v>
                </c:pt>
                <c:pt idx="90">
                  <c:v>324.09594443307401</c:v>
                </c:pt>
                <c:pt idx="91">
                  <c:v>323.62238811184613</c:v>
                </c:pt>
                <c:pt idx="92">
                  <c:v>323.14848025461612</c:v>
                </c:pt>
                <c:pt idx="93">
                  <c:v>322.67417220198706</c:v>
                </c:pt>
                <c:pt idx="94">
                  <c:v>322.20008014852959</c:v>
                </c:pt>
                <c:pt idx="95">
                  <c:v>321.72614916795243</c:v>
                </c:pt>
                <c:pt idx="96">
                  <c:v>321.25212876379766</c:v>
                </c:pt>
                <c:pt idx="97">
                  <c:v>320.77771689905211</c:v>
                </c:pt>
                <c:pt idx="98">
                  <c:v>320.30352905128939</c:v>
                </c:pt>
                <c:pt idx="99">
                  <c:v>319.82895480000013</c:v>
                </c:pt>
              </c:numCache>
            </c:numRef>
          </c:yVal>
          <c:smooth val="1"/>
          <c:extLst>
            <c:ext xmlns:c16="http://schemas.microsoft.com/office/drawing/2014/chart" uri="{C3380CC4-5D6E-409C-BE32-E72D297353CC}">
              <c16:uniqueId val="{00000003-0A0A-4FEE-9E52-A6D7B855E543}"/>
            </c:ext>
          </c:extLst>
        </c:ser>
        <c:ser>
          <c:idx val="4"/>
          <c:order val="4"/>
          <c:tx>
            <c:v>D_H'</c:v>
          </c:tx>
          <c:spPr>
            <a:ln w="31750" cap="rnd">
              <a:solidFill>
                <a:schemeClr val="tx1"/>
              </a:solidFill>
              <a:prstDash val="sysDash"/>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Primitives_FHS!$AA$6:$AA$105</c:f>
              <c:numCache>
                <c:formatCode>"$"#,##0.00</c:formatCode>
                <c:ptCount val="100"/>
                <c:pt idx="0">
                  <c:v>366.18691000000001</c:v>
                </c:pt>
                <c:pt idx="1">
                  <c:v>366.02564000000001</c:v>
                </c:pt>
                <c:pt idx="2">
                  <c:v>365.86437999999998</c:v>
                </c:pt>
                <c:pt idx="3">
                  <c:v>365.70311000000004</c:v>
                </c:pt>
                <c:pt idx="4">
                  <c:v>365.54185000000001</c:v>
                </c:pt>
                <c:pt idx="5">
                  <c:v>365.38048000000003</c:v>
                </c:pt>
                <c:pt idx="6">
                  <c:v>365.21921999999995</c:v>
                </c:pt>
                <c:pt idx="7">
                  <c:v>365.05795000000001</c:v>
                </c:pt>
                <c:pt idx="8">
                  <c:v>364.89668999999998</c:v>
                </c:pt>
                <c:pt idx="9">
                  <c:v>364.73541999999998</c:v>
                </c:pt>
                <c:pt idx="10">
                  <c:v>364.57406000000003</c:v>
                </c:pt>
                <c:pt idx="11">
                  <c:v>364.41278999999997</c:v>
                </c:pt>
                <c:pt idx="12">
                  <c:v>364.25153</c:v>
                </c:pt>
                <c:pt idx="13">
                  <c:v>364.09026</c:v>
                </c:pt>
                <c:pt idx="14">
                  <c:v>363.92899999999997</c:v>
                </c:pt>
                <c:pt idx="15">
                  <c:v>363.76763</c:v>
                </c:pt>
                <c:pt idx="16">
                  <c:v>363.60636999999997</c:v>
                </c:pt>
                <c:pt idx="17">
                  <c:v>363.44510000000002</c:v>
                </c:pt>
                <c:pt idx="18">
                  <c:v>363.28384</c:v>
                </c:pt>
                <c:pt idx="19">
                  <c:v>363.12257</c:v>
                </c:pt>
                <c:pt idx="20">
                  <c:v>362.96120999999999</c:v>
                </c:pt>
                <c:pt idx="21">
                  <c:v>362.79993999999999</c:v>
                </c:pt>
                <c:pt idx="22">
                  <c:v>362.63868000000002</c:v>
                </c:pt>
                <c:pt idx="23">
                  <c:v>362.47741000000002</c:v>
                </c:pt>
                <c:pt idx="24">
                  <c:v>362.31614999999999</c:v>
                </c:pt>
                <c:pt idx="25">
                  <c:v>362.15478000000002</c:v>
                </c:pt>
                <c:pt idx="26">
                  <c:v>361.99351999999999</c:v>
                </c:pt>
                <c:pt idx="27">
                  <c:v>361.83225000000004</c:v>
                </c:pt>
                <c:pt idx="28">
                  <c:v>361.67098999999996</c:v>
                </c:pt>
                <c:pt idx="29">
                  <c:v>361.50972000000002</c:v>
                </c:pt>
                <c:pt idx="30">
                  <c:v>361.34835999999996</c:v>
                </c:pt>
                <c:pt idx="31">
                  <c:v>361.18709000000001</c:v>
                </c:pt>
                <c:pt idx="32">
                  <c:v>361.02580999999998</c:v>
                </c:pt>
                <c:pt idx="33">
                  <c:v>360.86454000000003</c:v>
                </c:pt>
                <c:pt idx="34">
                  <c:v>360.70328000000001</c:v>
                </c:pt>
                <c:pt idx="35">
                  <c:v>360.5419</c:v>
                </c:pt>
                <c:pt idx="36">
                  <c:v>360.38060000000002</c:v>
                </c:pt>
                <c:pt idx="37">
                  <c:v>360.21938999999998</c:v>
                </c:pt>
                <c:pt idx="38">
                  <c:v>360.05810000000002</c:v>
                </c:pt>
                <c:pt idx="39">
                  <c:v>359.89679000000001</c:v>
                </c:pt>
                <c:pt idx="40">
                  <c:v>359.73548</c:v>
                </c:pt>
                <c:pt idx="41">
                  <c:v>359.57420000000002</c:v>
                </c:pt>
                <c:pt idx="42">
                  <c:v>359.41290000000004</c:v>
                </c:pt>
                <c:pt idx="43">
                  <c:v>359.14630999999997</c:v>
                </c:pt>
                <c:pt idx="44">
                  <c:v>358.63398999999998</c:v>
                </c:pt>
                <c:pt idx="45">
                  <c:v>358.12167999999997</c:v>
                </c:pt>
                <c:pt idx="46">
                  <c:v>357.60936000000004</c:v>
                </c:pt>
                <c:pt idx="47">
                  <c:v>357.09705000000002</c:v>
                </c:pt>
                <c:pt idx="48">
                  <c:v>356.58472</c:v>
                </c:pt>
                <c:pt idx="49">
                  <c:v>356.07241999999997</c:v>
                </c:pt>
                <c:pt idx="50">
                  <c:v>355.56009</c:v>
                </c:pt>
                <c:pt idx="51">
                  <c:v>355.04778199999998</c:v>
                </c:pt>
                <c:pt idx="52">
                  <c:v>354.53547100000003</c:v>
                </c:pt>
                <c:pt idx="53">
                  <c:v>354.02315199999998</c:v>
                </c:pt>
                <c:pt idx="54">
                  <c:v>353.51083299999999</c:v>
                </c:pt>
                <c:pt idx="55">
                  <c:v>352.99852199999998</c:v>
                </c:pt>
                <c:pt idx="56">
                  <c:v>352.48620800000003</c:v>
                </c:pt>
                <c:pt idx="57">
                  <c:v>351.97389700000002</c:v>
                </c:pt>
                <c:pt idx="58">
                  <c:v>351.46157799999997</c:v>
                </c:pt>
                <c:pt idx="59">
                  <c:v>350.94925899999998</c:v>
                </c:pt>
                <c:pt idx="60">
                  <c:v>350.43694800000003</c:v>
                </c:pt>
                <c:pt idx="61">
                  <c:v>349.92463600000002</c:v>
                </c:pt>
                <c:pt idx="62">
                  <c:v>349.412307</c:v>
                </c:pt>
                <c:pt idx="63">
                  <c:v>348.90000400000002</c:v>
                </c:pt>
                <c:pt idx="64">
                  <c:v>348.41534100000001</c:v>
                </c:pt>
                <c:pt idx="65">
                  <c:v>347.93067100000002</c:v>
                </c:pt>
                <c:pt idx="66">
                  <c:v>347.44601299999999</c:v>
                </c:pt>
                <c:pt idx="67">
                  <c:v>346.96135400000003</c:v>
                </c:pt>
                <c:pt idx="68">
                  <c:v>346.47668199999998</c:v>
                </c:pt>
                <c:pt idx="69">
                  <c:v>345.99202700000001</c:v>
                </c:pt>
                <c:pt idx="70">
                  <c:v>345.507364</c:v>
                </c:pt>
                <c:pt idx="71">
                  <c:v>345.022693</c:v>
                </c:pt>
                <c:pt idx="72">
                  <c:v>344.53803299999998</c:v>
                </c:pt>
                <c:pt idx="73">
                  <c:v>344.05337400000002</c:v>
                </c:pt>
                <c:pt idx="74">
                  <c:v>343.56871000000001</c:v>
                </c:pt>
                <c:pt idx="75">
                  <c:v>343.084047</c:v>
                </c:pt>
                <c:pt idx="76">
                  <c:v>342.59938799999998</c:v>
                </c:pt>
                <c:pt idx="77">
                  <c:v>342.11472800000001</c:v>
                </c:pt>
                <c:pt idx="78">
                  <c:v>341.63006300000001</c:v>
                </c:pt>
                <c:pt idx="79">
                  <c:v>341.14539400000001</c:v>
                </c:pt>
                <c:pt idx="80">
                  <c:v>340.66073599999999</c:v>
                </c:pt>
                <c:pt idx="81">
                  <c:v>340.17608000000001</c:v>
                </c:pt>
                <c:pt idx="82">
                  <c:v>339.69142399999998</c:v>
                </c:pt>
                <c:pt idx="83">
                  <c:v>339.206771</c:v>
                </c:pt>
                <c:pt idx="84">
                  <c:v>338.72211199999998</c:v>
                </c:pt>
                <c:pt idx="85">
                  <c:v>338.23745600000001</c:v>
                </c:pt>
                <c:pt idx="86">
                  <c:v>337.75279999999998</c:v>
                </c:pt>
                <c:pt idx="87">
                  <c:v>337.26814000000002</c:v>
                </c:pt>
                <c:pt idx="88">
                  <c:v>336.78348299999999</c:v>
                </c:pt>
                <c:pt idx="89">
                  <c:v>336.29882600000002</c:v>
                </c:pt>
                <c:pt idx="90">
                  <c:v>335.814165</c:v>
                </c:pt>
                <c:pt idx="91">
                  <c:v>335.32950890000001</c:v>
                </c:pt>
                <c:pt idx="92">
                  <c:v>334.84485219999999</c:v>
                </c:pt>
                <c:pt idx="93">
                  <c:v>334.36019499999998</c:v>
                </c:pt>
                <c:pt idx="94">
                  <c:v>332.5863061</c:v>
                </c:pt>
                <c:pt idx="95">
                  <c:v>330.49010804</c:v>
                </c:pt>
                <c:pt idx="96">
                  <c:v>330</c:v>
                </c:pt>
                <c:pt idx="97">
                  <c:v>330</c:v>
                </c:pt>
                <c:pt idx="98">
                  <c:v>330</c:v>
                </c:pt>
                <c:pt idx="99">
                  <c:v>330</c:v>
                </c:pt>
              </c:numCache>
            </c:numRef>
          </c:yVal>
          <c:smooth val="1"/>
          <c:extLst>
            <c:ext xmlns:c16="http://schemas.microsoft.com/office/drawing/2014/chart" uri="{C3380CC4-5D6E-409C-BE32-E72D297353CC}">
              <c16:uniqueId val="{00000004-0A0A-4FEE-9E52-A6D7B855E543}"/>
            </c:ext>
          </c:extLst>
        </c:ser>
        <c:ser>
          <c:idx val="5"/>
          <c:order val="5"/>
          <c:tx>
            <c:v>AC_L</c:v>
          </c:tx>
          <c:spPr>
            <a:ln w="31750" cap="rnd">
              <a:solidFill>
                <a:srgbClr val="C00000"/>
              </a:solidFill>
              <a:prstDash val="sysDash"/>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Primitives_FHS!$AE$6:$AE$105</c:f>
              <c:numCache>
                <c:formatCode>General</c:formatCode>
                <c:ptCount val="10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331.76215554595115</c:v>
                </c:pt>
                <c:pt idx="33">
                  <c:v>331.19933653904002</c:v>
                </c:pt>
                <c:pt idx="34">
                  <c:v>330.64617112758106</c:v>
                </c:pt>
                <c:pt idx="35">
                  <c:v>330.09234073493468</c:v>
                </c:pt>
                <c:pt idx="36">
                  <c:v>329.5367715539316</c:v>
                </c:pt>
                <c:pt idx="37">
                  <c:v>328.92056938790205</c:v>
                </c:pt>
                <c:pt idx="38">
                  <c:v>328.25538095748573</c:v>
                </c:pt>
                <c:pt idx="39">
                  <c:v>327.56201191009069</c:v>
                </c:pt>
                <c:pt idx="40">
                  <c:v>326.84877542992632</c:v>
                </c:pt>
                <c:pt idx="41">
                  <c:v>326.12057465421151</c:v>
                </c:pt>
                <c:pt idx="42">
                  <c:v>325.4206810542089</c:v>
                </c:pt>
                <c:pt idx="43">
                  <c:v>324.88217369483749</c:v>
                </c:pt>
                <c:pt idx="44">
                  <c:v>324.46780951904287</c:v>
                </c:pt>
                <c:pt idx="45">
                  <c:v>324.15098713034433</c:v>
                </c:pt>
                <c:pt idx="46">
                  <c:v>323.91219897396439</c:v>
                </c:pt>
                <c:pt idx="47">
                  <c:v>323.73681225386667</c:v>
                </c:pt>
                <c:pt idx="48">
                  <c:v>323.61363854128444</c:v>
                </c:pt>
                <c:pt idx="49">
                  <c:v>323.53397616719781</c:v>
                </c:pt>
                <c:pt idx="50">
                  <c:v>323.49095492026538</c:v>
                </c:pt>
                <c:pt idx="51">
                  <c:v>323.47907918240463</c:v>
                </c:pt>
                <c:pt idx="52">
                  <c:v>323.4938976418523</c:v>
                </c:pt>
                <c:pt idx="53">
                  <c:v>323.52719068169421</c:v>
                </c:pt>
                <c:pt idx="54">
                  <c:v>323.53711553057462</c:v>
                </c:pt>
                <c:pt idx="55">
                  <c:v>323.52659150320477</c:v>
                </c:pt>
                <c:pt idx="56">
                  <c:v>323.49807410552728</c:v>
                </c:pt>
                <c:pt idx="57">
                  <c:v>323.4536379179695</c:v>
                </c:pt>
                <c:pt idx="58">
                  <c:v>323.39505243570318</c:v>
                </c:pt>
                <c:pt idx="59">
                  <c:v>323.31941470539687</c:v>
                </c:pt>
                <c:pt idx="60">
                  <c:v>323.19009670187984</c:v>
                </c:pt>
                <c:pt idx="61">
                  <c:v>323.01246608514617</c:v>
                </c:pt>
                <c:pt idx="62">
                  <c:v>322.79119765711403</c:v>
                </c:pt>
                <c:pt idx="63">
                  <c:v>322.53038436946173</c:v>
                </c:pt>
                <c:pt idx="64">
                  <c:v>322.23361872337824</c:v>
                </c:pt>
                <c:pt idx="65">
                  <c:v>321.90407451636116</c:v>
                </c:pt>
                <c:pt idx="66">
                  <c:v>321.54456045306728</c:v>
                </c:pt>
                <c:pt idx="67">
                  <c:v>321.15757454874716</c:v>
                </c:pt>
                <c:pt idx="68">
                  <c:v>320.74534427753298</c:v>
                </c:pt>
                <c:pt idx="69">
                  <c:v>320.30986206260542</c:v>
                </c:pt>
                <c:pt idx="70">
                  <c:v>319.85291705398902</c:v>
                </c:pt>
                <c:pt idx="71">
                  <c:v>319.37611846121041</c:v>
                </c:pt>
                <c:pt idx="72">
                  <c:v>318.89355240018386</c:v>
                </c:pt>
                <c:pt idx="73">
                  <c:v>318.4097219991221</c:v>
                </c:pt>
                <c:pt idx="74">
                  <c:v>317.92419853848389</c:v>
                </c:pt>
                <c:pt idx="75">
                  <c:v>317.43709697642657</c:v>
                </c:pt>
                <c:pt idx="76">
                  <c:v>316.94800027482654</c:v>
                </c:pt>
                <c:pt idx="77">
                  <c:v>316.45806031278045</c:v>
                </c:pt>
                <c:pt idx="78">
                  <c:v>315.96683136265307</c:v>
                </c:pt>
                <c:pt idx="79">
                  <c:v>315.47439290204073</c:v>
                </c:pt>
                <c:pt idx="80">
                  <c:v>314.98081961566317</c:v>
                </c:pt>
                <c:pt idx="81">
                  <c:v>314.48617897267002</c:v>
                </c:pt>
                <c:pt idx="82">
                  <c:v>313.98864850799328</c:v>
                </c:pt>
                <c:pt idx="83">
                  <c:v>313.49234653748994</c:v>
                </c:pt>
                <c:pt idx="84">
                  <c:v>312.99672501394622</c:v>
                </c:pt>
                <c:pt idx="85">
                  <c:v>312.50134772201039</c:v>
                </c:pt>
                <c:pt idx="86">
                  <c:v>312.00658825738168</c:v>
                </c:pt>
                <c:pt idx="87">
                  <c:v>311.51280708973007</c:v>
                </c:pt>
                <c:pt idx="88">
                  <c:v>311.01957094465945</c:v>
                </c:pt>
                <c:pt idx="89">
                  <c:v>310.52685115034643</c:v>
                </c:pt>
                <c:pt idx="90">
                  <c:v>310.03462124654925</c:v>
                </c:pt>
                <c:pt idx="91">
                  <c:v>309.54285694044194</c:v>
                </c:pt>
                <c:pt idx="92">
                  <c:v>309.05115366911429</c:v>
                </c:pt>
                <c:pt idx="93">
                  <c:v>308.55941769553959</c:v>
                </c:pt>
                <c:pt idx="94">
                  <c:v>308.068560702333</c:v>
                </c:pt>
                <c:pt idx="95">
                  <c:v>307.57846922281408</c:v>
                </c:pt>
                <c:pt idx="96">
                  <c:v>307.0887415419237</c:v>
                </c:pt>
                <c:pt idx="97">
                  <c:v>306.59890857945112</c:v>
                </c:pt>
                <c:pt idx="98">
                  <c:v>306.10986695842269</c:v>
                </c:pt>
                <c:pt idx="99">
                  <c:v>305.6206939725983</c:v>
                </c:pt>
              </c:numCache>
            </c:numRef>
          </c:yVal>
          <c:smooth val="1"/>
          <c:extLst>
            <c:ext xmlns:c16="http://schemas.microsoft.com/office/drawing/2014/chart" uri="{C3380CC4-5D6E-409C-BE32-E72D297353CC}">
              <c16:uniqueId val="{00000005-0A0A-4FEE-9E52-A6D7B855E543}"/>
            </c:ext>
          </c:extLst>
        </c:ser>
        <c:ser>
          <c:idx val="6"/>
          <c:order val="6"/>
          <c:tx>
            <c:v>C_L</c:v>
          </c:tx>
          <c:spPr>
            <a:ln w="31750" cap="rnd">
              <a:solidFill>
                <a:srgbClr val="C00000">
                  <a:alpha val="50000"/>
                </a:srgbClr>
              </a:solidFill>
              <a:round/>
            </a:ln>
            <a:effectLst/>
          </c:spPr>
          <c:marker>
            <c:symbol val="none"/>
          </c:marker>
          <c:xVal>
            <c:numRef>
              <c:f>Primitives_FHS!$A$6:$A$105</c:f>
              <c:numCache>
                <c:formatCode>0.00</c:formatCode>
                <c:ptCount val="100"/>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pt idx="99">
                  <c:v>1</c:v>
                </c:pt>
              </c:numCache>
            </c:numRef>
          </c:xVal>
          <c:yVal>
            <c:numRef>
              <c:f>Primitives_FHS!$O$6:$O$105</c:f>
              <c:numCache>
                <c:formatCode>"$"#,##0.00</c:formatCode>
                <c:ptCount val="100"/>
                <c:pt idx="0">
                  <c:v>367.17895317718438</c:v>
                </c:pt>
                <c:pt idx="1">
                  <c:v>366.07289286109892</c:v>
                </c:pt>
                <c:pt idx="2">
                  <c:v>364.96489872225317</c:v>
                </c:pt>
                <c:pt idx="3">
                  <c:v>363.85666047497483</c:v>
                </c:pt>
                <c:pt idx="4">
                  <c:v>362.7493022276966</c:v>
                </c:pt>
                <c:pt idx="5">
                  <c:v>361.64200703985603</c:v>
                </c:pt>
                <c:pt idx="6">
                  <c:v>360.53678879257774</c:v>
                </c:pt>
                <c:pt idx="7">
                  <c:v>359.42974054529947</c:v>
                </c:pt>
                <c:pt idx="8">
                  <c:v>358.32721155773288</c:v>
                </c:pt>
                <c:pt idx="9">
                  <c:v>357.21567609036816</c:v>
                </c:pt>
                <c:pt idx="10">
                  <c:v>356.10864886290244</c:v>
                </c:pt>
                <c:pt idx="11">
                  <c:v>355.00761228203123</c:v>
                </c:pt>
                <c:pt idx="12">
                  <c:v>353.89459440797106</c:v>
                </c:pt>
                <c:pt idx="13">
                  <c:v>352.78753616069275</c:v>
                </c:pt>
                <c:pt idx="14">
                  <c:v>351.68048791341454</c:v>
                </c:pt>
                <c:pt idx="15">
                  <c:v>350.57350272557409</c:v>
                </c:pt>
                <c:pt idx="16">
                  <c:v>349.46645447829582</c:v>
                </c:pt>
                <c:pt idx="17">
                  <c:v>348.35940623101749</c:v>
                </c:pt>
                <c:pt idx="18">
                  <c:v>347.26186995885257</c:v>
                </c:pt>
                <c:pt idx="19">
                  <c:v>346.14534177608613</c:v>
                </c:pt>
                <c:pt idx="20">
                  <c:v>345.03829352880786</c:v>
                </c:pt>
                <c:pt idx="21">
                  <c:v>343.94228068315095</c:v>
                </c:pt>
                <c:pt idx="22">
                  <c:v>342.8242500936891</c:v>
                </c:pt>
                <c:pt idx="23">
                  <c:v>341.71720184641083</c:v>
                </c:pt>
                <c:pt idx="24">
                  <c:v>340.61015359913262</c:v>
                </c:pt>
                <c:pt idx="25">
                  <c:v>339.50314739147956</c:v>
                </c:pt>
                <c:pt idx="26">
                  <c:v>338.39611016401381</c:v>
                </c:pt>
                <c:pt idx="27">
                  <c:v>337.29606151433535</c:v>
                </c:pt>
                <c:pt idx="28">
                  <c:v>336.18203468926981</c:v>
                </c:pt>
                <c:pt idx="29">
                  <c:v>335.08251153490664</c:v>
                </c:pt>
                <c:pt idx="30">
                  <c:v>333.97573654519243</c:v>
                </c:pt>
                <c:pt idx="31">
                  <c:v>332.86092198706012</c:v>
                </c:pt>
                <c:pt idx="32">
                  <c:v>331.76215554595115</c:v>
                </c:pt>
                <c:pt idx="33">
                  <c:v>330.63651753212883</c:v>
                </c:pt>
                <c:pt idx="34">
                  <c:v>329.53984030466313</c:v>
                </c:pt>
                <c:pt idx="35">
                  <c:v>328.4308495569955</c:v>
                </c:pt>
                <c:pt idx="36">
                  <c:v>327.31449482991923</c:v>
                </c:pt>
                <c:pt idx="37">
                  <c:v>325.83955855775423</c:v>
                </c:pt>
                <c:pt idx="38">
                  <c:v>324.2642503749878</c:v>
                </c:pt>
                <c:pt idx="39">
                  <c:v>322.70842857832548</c:v>
                </c:pt>
                <c:pt idx="40">
                  <c:v>321.1428835886112</c:v>
                </c:pt>
                <c:pt idx="41">
                  <c:v>319.56676767277816</c:v>
                </c:pt>
                <c:pt idx="42">
                  <c:v>318.42174505418313</c:v>
                </c:pt>
                <c:pt idx="43">
                  <c:v>318.95859274175172</c:v>
                </c:pt>
                <c:pt idx="44">
                  <c:v>319.49543940950764</c:v>
                </c:pt>
                <c:pt idx="45">
                  <c:v>320.0322960772636</c:v>
                </c:pt>
                <c:pt idx="46">
                  <c:v>320.56916478464484</c:v>
                </c:pt>
                <c:pt idx="47">
                  <c:v>321.10601145240088</c:v>
                </c:pt>
                <c:pt idx="48">
                  <c:v>321.64285913996935</c:v>
                </c:pt>
                <c:pt idx="49">
                  <c:v>322.17971580772536</c:v>
                </c:pt>
                <c:pt idx="50">
                  <c:v>322.71657247548131</c:v>
                </c:pt>
                <c:pt idx="51">
                  <c:v>323.2534401630499</c:v>
                </c:pt>
                <c:pt idx="52">
                  <c:v>323.79026683080593</c:v>
                </c:pt>
                <c:pt idx="53">
                  <c:v>324.22634451837445</c:v>
                </c:pt>
                <c:pt idx="54">
                  <c:v>323.7554622059431</c:v>
                </c:pt>
                <c:pt idx="55">
                  <c:v>323.28453887369898</c:v>
                </c:pt>
                <c:pt idx="56">
                  <c:v>322.81365656126763</c:v>
                </c:pt>
                <c:pt idx="57">
                  <c:v>322.34273322902357</c:v>
                </c:pt>
                <c:pt idx="58">
                  <c:v>321.87182989677956</c:v>
                </c:pt>
                <c:pt idx="59">
                  <c:v>321.27719598712548</c:v>
                </c:pt>
                <c:pt idx="60">
                  <c:v>319.56919260340413</c:v>
                </c:pt>
                <c:pt idx="61">
                  <c:v>317.86117819987021</c:v>
                </c:pt>
                <c:pt idx="62">
                  <c:v>316.15314481614888</c:v>
                </c:pt>
                <c:pt idx="63">
                  <c:v>314.44517245224017</c:v>
                </c:pt>
                <c:pt idx="64">
                  <c:v>312.73711804870635</c:v>
                </c:pt>
                <c:pt idx="65">
                  <c:v>311.0291156847976</c:v>
                </c:pt>
                <c:pt idx="66">
                  <c:v>309.32108230107633</c:v>
                </c:pt>
                <c:pt idx="67">
                  <c:v>307.61306789754241</c:v>
                </c:pt>
                <c:pt idx="68">
                  <c:v>305.90505451382103</c:v>
                </c:pt>
                <c:pt idx="69">
                  <c:v>304.19702011028716</c:v>
                </c:pt>
                <c:pt idx="70">
                  <c:v>302.48900672656589</c:v>
                </c:pt>
                <c:pt idx="71">
                  <c:v>300.78097334284456</c:v>
                </c:pt>
                <c:pt idx="72">
                  <c:v>299.59090995912322</c:v>
                </c:pt>
                <c:pt idx="73">
                  <c:v>298.57267555558934</c:v>
                </c:pt>
                <c:pt idx="74">
                  <c:v>297.53221319168063</c:v>
                </c:pt>
                <c:pt idx="75">
                  <c:v>296.4917298079593</c:v>
                </c:pt>
                <c:pt idx="76">
                  <c:v>295.42774540442542</c:v>
                </c:pt>
                <c:pt idx="77">
                  <c:v>294.41076202070417</c:v>
                </c:pt>
                <c:pt idx="78">
                  <c:v>293.3702996567954</c:v>
                </c:pt>
                <c:pt idx="79">
                  <c:v>292.32978525326155</c:v>
                </c:pt>
                <c:pt idx="80">
                  <c:v>291.28930186954017</c:v>
                </c:pt>
                <c:pt idx="81">
                  <c:v>290.24878746600632</c:v>
                </c:pt>
                <c:pt idx="82">
                  <c:v>289.11212527415671</c:v>
                </c:pt>
                <c:pt idx="83">
                  <c:v>288.18094604182102</c:v>
                </c:pt>
                <c:pt idx="84">
                  <c:v>287.2244057896728</c:v>
                </c:pt>
                <c:pt idx="85">
                  <c:v>286.24635124940966</c:v>
                </c:pt>
                <c:pt idx="86">
                  <c:v>285.28957716743514</c:v>
                </c:pt>
                <c:pt idx="87">
                  <c:v>284.35484286889073</c:v>
                </c:pt>
                <c:pt idx="88">
                  <c:v>283.398346820705</c:v>
                </c:pt>
                <c:pt idx="89">
                  <c:v>282.44182287450053</c:v>
                </c:pt>
                <c:pt idx="90">
                  <c:v>281.48528682631485</c:v>
                </c:pt>
                <c:pt idx="91">
                  <c:v>280.52876288011026</c:v>
                </c:pt>
                <c:pt idx="92">
                  <c:v>279.54895738945663</c:v>
                </c:pt>
                <c:pt idx="93">
                  <c:v>278.563523307482</c:v>
                </c:pt>
                <c:pt idx="94">
                  <c:v>277.63542712352626</c:v>
                </c:pt>
                <c:pt idx="95">
                  <c:v>276.70270601312382</c:v>
                </c:pt>
                <c:pt idx="96">
                  <c:v>275.74616996493808</c:v>
                </c:pt>
                <c:pt idx="97">
                  <c:v>274.75976601873356</c:v>
                </c:pt>
                <c:pt idx="98">
                  <c:v>273.83311997054784</c:v>
                </c:pt>
                <c:pt idx="99">
                  <c:v>272.84610392236209</c:v>
                </c:pt>
              </c:numCache>
            </c:numRef>
          </c:yVal>
          <c:smooth val="1"/>
          <c:extLst>
            <c:ext xmlns:c16="http://schemas.microsoft.com/office/drawing/2014/chart" uri="{C3380CC4-5D6E-409C-BE32-E72D297353CC}">
              <c16:uniqueId val="{00000006-0A0A-4FEE-9E52-A6D7B855E543}"/>
            </c:ext>
          </c:extLst>
        </c:ser>
        <c:dLbls>
          <c:showLegendKey val="0"/>
          <c:showVal val="0"/>
          <c:showCatName val="0"/>
          <c:showSerName val="0"/>
          <c:showPercent val="0"/>
          <c:showBubbleSize val="0"/>
        </c:dLbls>
        <c:axId val="493791744"/>
        <c:axId val="493792072"/>
      </c:scatterChart>
      <c:valAx>
        <c:axId val="493791744"/>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3792072"/>
        <c:crosses val="autoZero"/>
        <c:crossBetween val="midCat"/>
      </c:valAx>
      <c:valAx>
        <c:axId val="49379207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93791744"/>
        <c:crosses val="autoZero"/>
        <c:crossBetween val="midCat"/>
        <c:majorUnit val="1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15% L</a:t>
            </a:r>
            <a:r>
              <a:rPr lang="en-US" baseline="0" dirty="0"/>
              <a:t> Cost Advantage</a:t>
            </a:r>
            <a:endParaRPr lang="en-US" dirty="0"/>
          </a:p>
        </c:rich>
      </c:tx>
      <c:overlay val="0"/>
    </c:title>
    <c:autoTitleDeleted val="0"/>
    <c:plotArea>
      <c:layout/>
      <c:lineChart>
        <c:grouping val="standard"/>
        <c:varyColors val="0"/>
        <c:ser>
          <c:idx val="0"/>
          <c:order val="0"/>
          <c:tx>
            <c:strRef>
              <c:f>[4]Sheet1!$A$55</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[4]Sheet1!$C$52:$O$52</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[4]Sheet1!$C$55:$O$55</c:f>
              <c:numCache>
                <c:formatCode>General</c:formatCode>
                <c:ptCount val="13"/>
                <c:pt idx="0">
                  <c:v>4.4999999999999998E-2</c:v>
                </c:pt>
                <c:pt idx="1">
                  <c:v>4.1000000000000002E-2</c:v>
                </c:pt>
                <c:pt idx="2">
                  <c:v>3.6999999999999998E-2</c:v>
                </c:pt>
                <c:pt idx="3">
                  <c:v>3.6999999999999998E-2</c:v>
                </c:pt>
                <c:pt idx="4">
                  <c:v>2.9000000000000001E-2</c:v>
                </c:pt>
                <c:pt idx="5">
                  <c:v>2.1999999999999999E-2</c:v>
                </c:pt>
                <c:pt idx="6">
                  <c:v>1.7999999999999999E-2</c:v>
                </c:pt>
                <c:pt idx="7">
                  <c:v>0.01</c:v>
                </c:pt>
                <c:pt idx="8">
                  <c:v>6.0000000000000001E-3</c:v>
                </c:pt>
                <c:pt idx="9">
                  <c:v>2.2000000000000001E-3</c:v>
                </c:pt>
                <c:pt idx="10">
                  <c:v>0</c:v>
                </c:pt>
                <c:pt idx="11">
                  <c:v>0</c:v>
                </c:pt>
                <c:pt idx="12">
                  <c:v>0</c:v>
                </c:pt>
              </c:numCache>
            </c:numRef>
          </c:val>
          <c:smooth val="0"/>
          <c:extLst>
            <c:ext xmlns:c16="http://schemas.microsoft.com/office/drawing/2014/chart" uri="{C3380CC4-5D6E-409C-BE32-E72D297353CC}">
              <c16:uniqueId val="{00000000-E392-42A7-9367-6C486724C1F9}"/>
            </c:ext>
          </c:extLst>
        </c:ser>
        <c:ser>
          <c:idx val="1"/>
          <c:order val="1"/>
          <c:tx>
            <c:strRef>
              <c:f>[4]Sheet1!$A$56</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[4]Sheet1!$C$52:$O$52</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[4]Sheet1!$C$56:$O$56</c:f>
              <c:numCache>
                <c:formatCode>General</c:formatCode>
                <c:ptCount val="13"/>
                <c:pt idx="0">
                  <c:v>0.56999999999999995</c:v>
                </c:pt>
                <c:pt idx="1">
                  <c:v>0.6</c:v>
                </c:pt>
                <c:pt idx="2">
                  <c:v>0.63100000000000001</c:v>
                </c:pt>
                <c:pt idx="3">
                  <c:v>0.65700000000000003</c:v>
                </c:pt>
                <c:pt idx="4">
                  <c:v>0.69499999999999995</c:v>
                </c:pt>
                <c:pt idx="5">
                  <c:v>0.73399999999999999</c:v>
                </c:pt>
                <c:pt idx="6">
                  <c:v>0.76900000000000002</c:v>
                </c:pt>
                <c:pt idx="7">
                  <c:v>0.80800000000000005</c:v>
                </c:pt>
                <c:pt idx="8">
                  <c:v>0.84299999999999997</c:v>
                </c:pt>
                <c:pt idx="9">
                  <c:v>0.87780000000000002</c:v>
                </c:pt>
                <c:pt idx="10">
                  <c:v>0.91100000000000003</c:v>
                </c:pt>
                <c:pt idx="11">
                  <c:v>1</c:v>
                </c:pt>
                <c:pt idx="12">
                  <c:v>1</c:v>
                </c:pt>
              </c:numCache>
            </c:numRef>
          </c:val>
          <c:smooth val="0"/>
          <c:extLst>
            <c:ext xmlns:c16="http://schemas.microsoft.com/office/drawing/2014/chart" uri="{C3380CC4-5D6E-409C-BE32-E72D297353CC}">
              <c16:uniqueId val="{00000001-E392-42A7-9367-6C486724C1F9}"/>
            </c:ext>
          </c:extLst>
        </c:ser>
        <c:ser>
          <c:idx val="2"/>
          <c:order val="2"/>
          <c:tx>
            <c:strRef>
              <c:f>[4]Sheet1!$A$57</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[4]Sheet1!$C$52:$O$52</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[4]Sheet1!$C$57:$O$57</c:f>
              <c:numCache>
                <c:formatCode>General</c:formatCode>
                <c:ptCount val="13"/>
                <c:pt idx="0">
                  <c:v>0.38500000000000001</c:v>
                </c:pt>
                <c:pt idx="1">
                  <c:v>0.35799999999999998</c:v>
                </c:pt>
                <c:pt idx="2">
                  <c:v>0.33200000000000002</c:v>
                </c:pt>
                <c:pt idx="3">
                  <c:v>0.30499999999999999</c:v>
                </c:pt>
                <c:pt idx="4">
                  <c:v>0.27500000000000002</c:v>
                </c:pt>
                <c:pt idx="5">
                  <c:v>0.24399999999999999</c:v>
                </c:pt>
                <c:pt idx="6">
                  <c:v>0.21299999999999999</c:v>
                </c:pt>
                <c:pt idx="7">
                  <c:v>0.182</c:v>
                </c:pt>
                <c:pt idx="8">
                  <c:v>0.151</c:v>
                </c:pt>
                <c:pt idx="9">
                  <c:v>0.1201</c:v>
                </c:pt>
                <c:pt idx="10">
                  <c:v>8.8999999999999996E-2</c:v>
                </c:pt>
                <c:pt idx="11">
                  <c:v>0</c:v>
                </c:pt>
                <c:pt idx="12">
                  <c:v>0</c:v>
                </c:pt>
              </c:numCache>
            </c:numRef>
          </c:val>
          <c:smooth val="0"/>
          <c:extLst>
            <c:ext xmlns:c16="http://schemas.microsoft.com/office/drawing/2014/chart" uri="{C3380CC4-5D6E-409C-BE32-E72D297353CC}">
              <c16:uniqueId val="{00000002-E392-42A7-9367-6C486724C1F9}"/>
            </c:ext>
          </c:extLst>
        </c:ser>
        <c:dLbls>
          <c:showLegendKey val="0"/>
          <c:showVal val="0"/>
          <c:showCatName val="0"/>
          <c:showSerName val="0"/>
          <c:showPercent val="0"/>
          <c:showBubbleSize val="0"/>
        </c:dLbls>
        <c:marker val="1"/>
        <c:smooth val="0"/>
        <c:axId val="206948224"/>
        <c:axId val="206959744"/>
      </c:lineChart>
      <c:catAx>
        <c:axId val="206948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sz="1400" b="0" i="0" baseline="0" dirty="0">
                    <a:effectLst/>
                  </a:rPr>
                  <a:t>Penalty for </a:t>
                </a:r>
                <a:r>
                  <a:rPr lang="en-US" sz="1400" b="0" i="0" baseline="0" dirty="0" err="1">
                    <a:effectLst/>
                  </a:rPr>
                  <a:t>uninsurance</a:t>
                </a:r>
                <a:r>
                  <a:rPr lang="en-US" sz="1400" b="0" i="0" baseline="0" dirty="0">
                    <a:effectLst/>
                  </a:rPr>
                  <a:t> ($ per month)</a:t>
                </a:r>
                <a:endParaRPr lang="en-US" sz="1400" dirty="0">
                  <a:effectLst/>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206959744"/>
        <c:crosses val="autoZero"/>
        <c:auto val="1"/>
        <c:lblAlgn val="ctr"/>
        <c:lblOffset val="100"/>
        <c:tickLblSkip val="2"/>
        <c:noMultiLvlLbl val="0"/>
      </c:catAx>
      <c:valAx>
        <c:axId val="206959744"/>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206948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1400" cap="none" baseline="0">
          <a:latin typeface="Garamond" panose="02020404030301010803"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No L Cost Advantage</a:t>
            </a:r>
          </a:p>
        </c:rich>
      </c:tx>
      <c:overlay val="0"/>
    </c:title>
    <c:autoTitleDeleted val="0"/>
    <c:plotArea>
      <c:layout/>
      <c:lineChart>
        <c:grouping val="standard"/>
        <c:varyColors val="0"/>
        <c:ser>
          <c:idx val="0"/>
          <c:order val="0"/>
          <c:tx>
            <c:strRef>
              <c:f>[3]Sheet1!$A$57</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[3]Sheet1!$B$54:$V$54</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[3]Sheet1!$B$57:$V$57</c:f>
              <c:numCache>
                <c:formatCode>General</c:formatCode>
                <c:ptCount val="21"/>
                <c:pt idx="0">
                  <c:v>3.3300000000000003E-2</c:v>
                </c:pt>
                <c:pt idx="1">
                  <c:v>6.0600000000000001E-2</c:v>
                </c:pt>
                <c:pt idx="2">
                  <c:v>8.7800000000000003E-2</c:v>
                </c:pt>
                <c:pt idx="3">
                  <c:v>0.115</c:v>
                </c:pt>
                <c:pt idx="4">
                  <c:v>0.14599999999999999</c:v>
                </c:pt>
                <c:pt idx="5">
                  <c:v>0.17299999999999999</c:v>
                </c:pt>
                <c:pt idx="6">
                  <c:v>0.20499999999999999</c:v>
                </c:pt>
                <c:pt idx="7">
                  <c:v>0.2319</c:v>
                </c:pt>
                <c:pt idx="8">
                  <c:v>0.7</c:v>
                </c:pt>
                <c:pt idx="9">
                  <c:v>0.7</c:v>
                </c:pt>
                <c:pt idx="10">
                  <c:v>0.7</c:v>
                </c:pt>
                <c:pt idx="11">
                  <c:v>0.7</c:v>
                </c:pt>
                <c:pt idx="12">
                  <c:v>0.7</c:v>
                </c:pt>
                <c:pt idx="13">
                  <c:v>0.7</c:v>
                </c:pt>
                <c:pt idx="14">
                  <c:v>0.7</c:v>
                </c:pt>
                <c:pt idx="15">
                  <c:v>0.7</c:v>
                </c:pt>
                <c:pt idx="16">
                  <c:v>0.7</c:v>
                </c:pt>
                <c:pt idx="17">
                  <c:v>0.7</c:v>
                </c:pt>
                <c:pt idx="18">
                  <c:v>0.7</c:v>
                </c:pt>
                <c:pt idx="19">
                  <c:v>0.7</c:v>
                </c:pt>
                <c:pt idx="20">
                  <c:v>0.7</c:v>
                </c:pt>
              </c:numCache>
            </c:numRef>
          </c:val>
          <c:smooth val="0"/>
          <c:extLst>
            <c:ext xmlns:c16="http://schemas.microsoft.com/office/drawing/2014/chart" uri="{C3380CC4-5D6E-409C-BE32-E72D297353CC}">
              <c16:uniqueId val="{00000000-991B-453E-8009-DFFAA0D31129}"/>
            </c:ext>
          </c:extLst>
        </c:ser>
        <c:ser>
          <c:idx val="1"/>
          <c:order val="1"/>
          <c:tx>
            <c:strRef>
              <c:f>[3]Sheet1!$A$58</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[3]Sheet1!$B$54:$V$54</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[3]Sheet1!$B$58:$V$58</c:f>
              <c:numCache>
                <c:formatCode>General</c:formatCode>
                <c:ptCount val="21"/>
                <c:pt idx="0">
                  <c:v>0.58160000000000001</c:v>
                </c:pt>
                <c:pt idx="1">
                  <c:v>0.5544</c:v>
                </c:pt>
                <c:pt idx="2">
                  <c:v>0.52700000000000002</c:v>
                </c:pt>
                <c:pt idx="3">
                  <c:v>0.5</c:v>
                </c:pt>
                <c:pt idx="4">
                  <c:v>0.46899999999999997</c:v>
                </c:pt>
                <c:pt idx="5">
                  <c:v>0.441</c:v>
                </c:pt>
                <c:pt idx="6">
                  <c:v>0.41</c:v>
                </c:pt>
                <c:pt idx="7">
                  <c:v>0.38300000000000001</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1-991B-453E-8009-DFFAA0D31129}"/>
            </c:ext>
          </c:extLst>
        </c:ser>
        <c:ser>
          <c:idx val="2"/>
          <c:order val="2"/>
          <c:tx>
            <c:strRef>
              <c:f>[3]Sheet1!$A$59</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[3]Sheet1!$B$54:$V$54</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[3]Sheet1!$B$59:$V$59</c:f>
              <c:numCache>
                <c:formatCode>General</c:formatCode>
                <c:ptCount val="21"/>
                <c:pt idx="0">
                  <c:v>0.3851</c:v>
                </c:pt>
                <c:pt idx="1">
                  <c:v>0.3851</c:v>
                </c:pt>
                <c:pt idx="2">
                  <c:v>0.38</c:v>
                </c:pt>
                <c:pt idx="3">
                  <c:v>0.38500000000000001</c:v>
                </c:pt>
                <c:pt idx="4">
                  <c:v>0.38500000000000001</c:v>
                </c:pt>
                <c:pt idx="5">
                  <c:v>0.38500000000000001</c:v>
                </c:pt>
                <c:pt idx="6">
                  <c:v>0.38500000000000001</c:v>
                </c:pt>
                <c:pt idx="7">
                  <c:v>0.3851</c:v>
                </c:pt>
                <c:pt idx="8">
                  <c:v>0.3</c:v>
                </c:pt>
                <c:pt idx="9">
                  <c:v>0.3</c:v>
                </c:pt>
                <c:pt idx="10">
                  <c:v>0.3</c:v>
                </c:pt>
                <c:pt idx="11">
                  <c:v>0.3</c:v>
                </c:pt>
                <c:pt idx="12">
                  <c:v>0.3</c:v>
                </c:pt>
                <c:pt idx="13">
                  <c:v>0.3</c:v>
                </c:pt>
                <c:pt idx="14">
                  <c:v>0.3</c:v>
                </c:pt>
                <c:pt idx="15">
                  <c:v>0.3</c:v>
                </c:pt>
                <c:pt idx="16">
                  <c:v>0.3</c:v>
                </c:pt>
                <c:pt idx="17">
                  <c:v>0.3</c:v>
                </c:pt>
                <c:pt idx="18">
                  <c:v>0.3</c:v>
                </c:pt>
                <c:pt idx="19">
                  <c:v>0.3</c:v>
                </c:pt>
                <c:pt idx="20">
                  <c:v>0.3</c:v>
                </c:pt>
              </c:numCache>
            </c:numRef>
          </c:val>
          <c:smooth val="0"/>
          <c:extLst>
            <c:ext xmlns:c16="http://schemas.microsoft.com/office/drawing/2014/chart" uri="{C3380CC4-5D6E-409C-BE32-E72D297353CC}">
              <c16:uniqueId val="{00000002-991B-453E-8009-DFFAA0D31129}"/>
            </c:ext>
          </c:extLst>
        </c:ser>
        <c:dLbls>
          <c:showLegendKey val="0"/>
          <c:showVal val="0"/>
          <c:showCatName val="0"/>
          <c:showSerName val="0"/>
          <c:showPercent val="0"/>
          <c:showBubbleSize val="0"/>
        </c:dLbls>
        <c:marker val="1"/>
        <c:smooth val="0"/>
        <c:axId val="102619008"/>
        <c:axId val="115020160"/>
      </c:lineChart>
      <c:catAx>
        <c:axId val="1026190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Alpha = Strength of risk adjustment transfers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115020160"/>
        <c:crosses val="autoZero"/>
        <c:auto val="1"/>
        <c:lblAlgn val="ctr"/>
        <c:lblOffset val="100"/>
        <c:tickLblSkip val="3"/>
        <c:noMultiLvlLbl val="0"/>
      </c:catAx>
      <c:valAx>
        <c:axId val="115020160"/>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102619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lumMod val="15000"/>
          <a:lumOff val="85000"/>
        </a:schemeClr>
      </a:solidFill>
      <a:round/>
    </a:ln>
    <a:effectLst/>
  </c:spPr>
  <c:txPr>
    <a:bodyPr/>
    <a:lstStyle/>
    <a:p>
      <a:pPr>
        <a:defRPr sz="1400" cap="none" baseline="0">
          <a:latin typeface="Garamond" panose="02020404030301010803"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15% L Cost Advantage</a:t>
            </a:r>
          </a:p>
        </c:rich>
      </c:tx>
      <c:overlay val="0"/>
    </c:title>
    <c:autoTitleDeleted val="0"/>
    <c:plotArea>
      <c:layout/>
      <c:lineChart>
        <c:grouping val="standard"/>
        <c:varyColors val="0"/>
        <c:ser>
          <c:idx val="0"/>
          <c:order val="0"/>
          <c:tx>
            <c:strRef>
              <c:f>[5]Sheet1!$A$43</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[5]Sheet1!$C$40:$O$40</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cat>
          <c:val>
            <c:numRef>
              <c:f>[5]Sheet1!$C$43:$O$43</c:f>
              <c:numCache>
                <c:formatCode>General</c:formatCode>
                <c:ptCount val="13"/>
                <c:pt idx="0">
                  <c:v>0</c:v>
                </c:pt>
                <c:pt idx="1">
                  <c:v>0</c:v>
                </c:pt>
                <c:pt idx="2">
                  <c:v>0</c:v>
                </c:pt>
                <c:pt idx="3">
                  <c:v>0</c:v>
                </c:pt>
                <c:pt idx="4">
                  <c:v>4.4999999999999998E-2</c:v>
                </c:pt>
                <c:pt idx="5">
                  <c:v>0.123</c:v>
                </c:pt>
                <c:pt idx="6">
                  <c:v>0.21629999999999999</c:v>
                </c:pt>
                <c:pt idx="7">
                  <c:v>0.7</c:v>
                </c:pt>
                <c:pt idx="8">
                  <c:v>0.7</c:v>
                </c:pt>
                <c:pt idx="9">
                  <c:v>0.7</c:v>
                </c:pt>
                <c:pt idx="10">
                  <c:v>0.7</c:v>
                </c:pt>
                <c:pt idx="11">
                  <c:v>0.7</c:v>
                </c:pt>
                <c:pt idx="12">
                  <c:v>0.7</c:v>
                </c:pt>
              </c:numCache>
            </c:numRef>
          </c:val>
          <c:smooth val="0"/>
          <c:extLst>
            <c:ext xmlns:c16="http://schemas.microsoft.com/office/drawing/2014/chart" uri="{C3380CC4-5D6E-409C-BE32-E72D297353CC}">
              <c16:uniqueId val="{00000000-7EFD-45B5-8851-9DCD24088B88}"/>
            </c:ext>
          </c:extLst>
        </c:ser>
        <c:ser>
          <c:idx val="1"/>
          <c:order val="1"/>
          <c:tx>
            <c:strRef>
              <c:f>[5]Sheet1!$A$44</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[5]Sheet1!$C$40:$O$40</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cat>
          <c:val>
            <c:numRef>
              <c:f>[5]Sheet1!$C$44:$O$44</c:f>
              <c:numCache>
                <c:formatCode>General</c:formatCode>
                <c:ptCount val="13"/>
                <c:pt idx="0">
                  <c:v>0.61499999999999999</c:v>
                </c:pt>
                <c:pt idx="1">
                  <c:v>0.61499999999999999</c:v>
                </c:pt>
                <c:pt idx="2">
                  <c:v>0.61499999999999999</c:v>
                </c:pt>
                <c:pt idx="3">
                  <c:v>0.61499999999999999</c:v>
                </c:pt>
                <c:pt idx="4">
                  <c:v>0.56999999999999995</c:v>
                </c:pt>
                <c:pt idx="5">
                  <c:v>0.49199999999999999</c:v>
                </c:pt>
                <c:pt idx="6">
                  <c:v>0.39860000000000001</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1-7EFD-45B5-8851-9DCD24088B88}"/>
            </c:ext>
          </c:extLst>
        </c:ser>
        <c:ser>
          <c:idx val="2"/>
          <c:order val="2"/>
          <c:tx>
            <c:strRef>
              <c:f>[5]Sheet1!$A$45</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[5]Sheet1!$C$40:$O$40</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cat>
          <c:val>
            <c:numRef>
              <c:f>[5]Sheet1!$C$45:$O$45</c:f>
              <c:numCache>
                <c:formatCode>General</c:formatCode>
                <c:ptCount val="13"/>
                <c:pt idx="0">
                  <c:v>0.38500000000000001</c:v>
                </c:pt>
                <c:pt idx="1">
                  <c:v>0.38500000000000001</c:v>
                </c:pt>
                <c:pt idx="2">
                  <c:v>0.38500000000000001</c:v>
                </c:pt>
                <c:pt idx="3">
                  <c:v>0.38500000000000001</c:v>
                </c:pt>
                <c:pt idx="4">
                  <c:v>0.38500000000000001</c:v>
                </c:pt>
                <c:pt idx="5">
                  <c:v>0.38500000000000001</c:v>
                </c:pt>
                <c:pt idx="6">
                  <c:v>0.3851</c:v>
                </c:pt>
                <c:pt idx="7">
                  <c:v>0.3</c:v>
                </c:pt>
                <c:pt idx="8">
                  <c:v>0.3</c:v>
                </c:pt>
                <c:pt idx="9">
                  <c:v>0.3</c:v>
                </c:pt>
                <c:pt idx="10">
                  <c:v>0.3</c:v>
                </c:pt>
                <c:pt idx="11">
                  <c:v>0.3</c:v>
                </c:pt>
                <c:pt idx="12">
                  <c:v>0.3</c:v>
                </c:pt>
              </c:numCache>
            </c:numRef>
          </c:val>
          <c:smooth val="0"/>
          <c:extLst>
            <c:ext xmlns:c16="http://schemas.microsoft.com/office/drawing/2014/chart" uri="{C3380CC4-5D6E-409C-BE32-E72D297353CC}">
              <c16:uniqueId val="{00000002-7EFD-45B5-8851-9DCD24088B88}"/>
            </c:ext>
          </c:extLst>
        </c:ser>
        <c:dLbls>
          <c:showLegendKey val="0"/>
          <c:showVal val="0"/>
          <c:showCatName val="0"/>
          <c:showSerName val="0"/>
          <c:showPercent val="0"/>
          <c:showBubbleSize val="0"/>
        </c:dLbls>
        <c:marker val="1"/>
        <c:smooth val="0"/>
        <c:axId val="180154368"/>
        <c:axId val="180157440"/>
      </c:lineChart>
      <c:catAx>
        <c:axId val="1801543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Alpha = Strength of risk adjustment transfers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180157440"/>
        <c:crosses val="autoZero"/>
        <c:auto val="1"/>
        <c:lblAlgn val="ctr"/>
        <c:lblOffset val="100"/>
        <c:tickLblSkip val="2"/>
        <c:noMultiLvlLbl val="0"/>
      </c:catAx>
      <c:valAx>
        <c:axId val="180157440"/>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180154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lumMod val="15000"/>
          <a:lumOff val="85000"/>
        </a:schemeClr>
      </a:solidFill>
      <a:round/>
    </a:ln>
    <a:effectLst/>
  </c:spPr>
  <c:txPr>
    <a:bodyPr/>
    <a:lstStyle/>
    <a:p>
      <a:pPr>
        <a:defRPr sz="1400" cap="none" baseline="0">
          <a:latin typeface="Garamond" panose="02020404030301010803"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120" normalizeH="0" baseline="0">
                <a:solidFill>
                  <a:schemeClr val="tx1">
                    <a:lumMod val="65000"/>
                    <a:lumOff val="35000"/>
                  </a:schemeClr>
                </a:solidFill>
                <a:latin typeface="Garamond" panose="02020404030301010803" pitchFamily="18" charset="0"/>
                <a:ea typeface="+mn-ea"/>
                <a:cs typeface="+mn-cs"/>
              </a:defRPr>
            </a:pPr>
            <a:r>
              <a:rPr lang="en-US" dirty="0"/>
              <a:t>15% L Cost Advantage, sub=$250</a:t>
            </a:r>
          </a:p>
        </c:rich>
      </c:tx>
      <c:overlay val="0"/>
      <c:spPr>
        <a:noFill/>
        <a:ln>
          <a:noFill/>
        </a:ln>
        <a:effectLst/>
      </c:spPr>
      <c:txPr>
        <a:bodyPr rot="0" spcFirstLastPara="1" vertOverflow="ellipsis" vert="horz" wrap="square" anchor="ctr" anchorCtr="1"/>
        <a:lstStyle/>
        <a:p>
          <a:pPr>
            <a:defRPr sz="1680" b="1"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title>
    <c:autoTitleDeleted val="0"/>
    <c:plotArea>
      <c:layout/>
      <c:lineChart>
        <c:grouping val="standard"/>
        <c:varyColors val="0"/>
        <c:ser>
          <c:idx val="0"/>
          <c:order val="0"/>
          <c:tx>
            <c:strRef>
              <c:f>[varymandate_delta15_d_clean.xlsx]Sheet1!$A$303</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[3]Sheet1!$C$228:$O$228</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[3]Sheet1!$C$303:$O$303</c:f>
              <c:numCache>
                <c:formatCode>General</c:formatCode>
                <c:ptCount val="13"/>
                <c:pt idx="0">
                  <c:v>9.1700000000000004E-2</c:v>
                </c:pt>
                <c:pt idx="1">
                  <c:v>0.08</c:v>
                </c:pt>
                <c:pt idx="2">
                  <c:v>7.6200000000000004E-2</c:v>
                </c:pt>
                <c:pt idx="3">
                  <c:v>7.2300000000000003E-2</c:v>
                </c:pt>
                <c:pt idx="4">
                  <c:v>6.0999999999999999E-2</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6BCB-41E1-8B07-F9373ABBCDCD}"/>
            </c:ext>
          </c:extLst>
        </c:ser>
        <c:ser>
          <c:idx val="1"/>
          <c:order val="1"/>
          <c:tx>
            <c:strRef>
              <c:f>[varymandate_delta15_d_clean.xlsx]Sheet1!$A$232</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[3]Sheet1!$C$228:$O$228</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[3]Sheet1!$C$304:$O$304</c:f>
              <c:numCache>
                <c:formatCode>General</c:formatCode>
                <c:ptCount val="13"/>
                <c:pt idx="0">
                  <c:v>0.2447</c:v>
                </c:pt>
                <c:pt idx="1">
                  <c:v>0.28799999999999998</c:v>
                </c:pt>
                <c:pt idx="2">
                  <c:v>0.32350000000000001</c:v>
                </c:pt>
                <c:pt idx="3">
                  <c:v>0.36249999999999999</c:v>
                </c:pt>
                <c:pt idx="4">
                  <c:v>0.40600000000000003</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1-6BCB-41E1-8B07-F9373ABBCDCD}"/>
            </c:ext>
          </c:extLst>
        </c:ser>
        <c:ser>
          <c:idx val="2"/>
          <c:order val="2"/>
          <c:tx>
            <c:strRef>
              <c:f>[varymandate_delta15_d_clean.xlsx]Sheet1!$A$305</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[3]Sheet1!$C$228:$O$228</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[3]Sheet1!$C$305:$O$305</c:f>
              <c:numCache>
                <c:formatCode>General</c:formatCode>
                <c:ptCount val="13"/>
                <c:pt idx="0">
                  <c:v>0.66359999999999997</c:v>
                </c:pt>
                <c:pt idx="1">
                  <c:v>0.63200000000000001</c:v>
                </c:pt>
                <c:pt idx="2">
                  <c:v>0.60040000000000004</c:v>
                </c:pt>
                <c:pt idx="3">
                  <c:v>0.56520000000000004</c:v>
                </c:pt>
                <c:pt idx="4">
                  <c:v>0.53400000000000003</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2-6BCB-41E1-8B07-F9373ABBCDCD}"/>
            </c:ext>
          </c:extLst>
        </c:ser>
        <c:dLbls>
          <c:showLegendKey val="0"/>
          <c:showVal val="0"/>
          <c:showCatName val="0"/>
          <c:showSerName val="0"/>
          <c:showPercent val="0"/>
          <c:showBubbleSize val="0"/>
        </c:dLbls>
        <c:marker val="1"/>
        <c:smooth val="0"/>
        <c:axId val="127363712"/>
        <c:axId val="127378560"/>
      </c:lineChart>
      <c:catAx>
        <c:axId val="127363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Penalty for choosing uninsurance</a:t>
                </a:r>
              </a:p>
            </c:rich>
          </c:tx>
          <c:overlay val="0"/>
          <c:spPr>
            <a:noFill/>
            <a:ln>
              <a:noFill/>
            </a:ln>
            <a:effectLst/>
          </c:spPr>
          <c:txPr>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127378560"/>
        <c:crosses val="autoZero"/>
        <c:auto val="1"/>
        <c:lblAlgn val="ctr"/>
        <c:lblOffset val="100"/>
        <c:noMultiLvlLbl val="0"/>
      </c:catAx>
      <c:valAx>
        <c:axId val="127378560"/>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xPr>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12736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cap="none" baseline="0">
          <a:latin typeface="Garamond" panose="02020404030301010803"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No L Cost Advantage, sub = $275</a:t>
            </a:r>
          </a:p>
        </c:rich>
      </c:tx>
      <c:overlay val="0"/>
    </c:title>
    <c:autoTitleDeleted val="0"/>
    <c:plotArea>
      <c:layout/>
      <c:lineChart>
        <c:grouping val="standard"/>
        <c:varyColors val="0"/>
        <c:ser>
          <c:idx val="0"/>
          <c:order val="0"/>
          <c:tx>
            <c:strRef>
              <c:f>[2]Sheet1!$A$183</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[2]Sheet1!$B$180:$N$180</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[2]Sheet1!$B$183:$N$183</c:f>
              <c:numCache>
                <c:formatCode>General</c:formatCode>
                <c:ptCount val="13"/>
                <c:pt idx="0">
                  <c:v>0.27600000000000002</c:v>
                </c:pt>
                <c:pt idx="1">
                  <c:v>0.28899999999999998</c:v>
                </c:pt>
                <c:pt idx="2">
                  <c:v>0.30599999999999999</c:v>
                </c:pt>
                <c:pt idx="3">
                  <c:v>0.34300000000000003</c:v>
                </c:pt>
                <c:pt idx="4">
                  <c:v>0.379</c:v>
                </c:pt>
                <c:pt idx="5">
                  <c:v>0.41299999999999998</c:v>
                </c:pt>
                <c:pt idx="6">
                  <c:v>0.44800000000000001</c:v>
                </c:pt>
                <c:pt idx="7">
                  <c:v>0.24</c:v>
                </c:pt>
                <c:pt idx="8">
                  <c:v>0.24</c:v>
                </c:pt>
                <c:pt idx="9">
                  <c:v>0.24</c:v>
                </c:pt>
                <c:pt idx="10">
                  <c:v>0.24</c:v>
                </c:pt>
                <c:pt idx="11">
                  <c:v>0.24</c:v>
                </c:pt>
                <c:pt idx="12">
                  <c:v>0.24</c:v>
                </c:pt>
              </c:numCache>
            </c:numRef>
          </c:val>
          <c:smooth val="0"/>
          <c:extLst>
            <c:ext xmlns:c16="http://schemas.microsoft.com/office/drawing/2014/chart" uri="{C3380CC4-5D6E-409C-BE32-E72D297353CC}">
              <c16:uniqueId val="{00000000-816E-4AB5-92B6-8F1CC5C4FC9E}"/>
            </c:ext>
          </c:extLst>
        </c:ser>
        <c:ser>
          <c:idx val="1"/>
          <c:order val="1"/>
          <c:tx>
            <c:strRef>
              <c:f>[2]Sheet1!$A$184</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[2]Sheet1!$B$180:$N$180</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[2]Sheet1!$B$184:$N$184</c:f>
              <c:numCache>
                <c:formatCode>General</c:formatCode>
                <c:ptCount val="13"/>
                <c:pt idx="0">
                  <c:v>0</c:v>
                </c:pt>
                <c:pt idx="1">
                  <c:v>0</c:v>
                </c:pt>
                <c:pt idx="2">
                  <c:v>0</c:v>
                </c:pt>
                <c:pt idx="3">
                  <c:v>0</c:v>
                </c:pt>
                <c:pt idx="4">
                  <c:v>0</c:v>
                </c:pt>
                <c:pt idx="5">
                  <c:v>0</c:v>
                </c:pt>
                <c:pt idx="6">
                  <c:v>0</c:v>
                </c:pt>
                <c:pt idx="7">
                  <c:v>0.76</c:v>
                </c:pt>
                <c:pt idx="8">
                  <c:v>0.76</c:v>
                </c:pt>
                <c:pt idx="9">
                  <c:v>0.76</c:v>
                </c:pt>
                <c:pt idx="10">
                  <c:v>0.76</c:v>
                </c:pt>
                <c:pt idx="11">
                  <c:v>0.76</c:v>
                </c:pt>
                <c:pt idx="12">
                  <c:v>0.76</c:v>
                </c:pt>
              </c:numCache>
            </c:numRef>
          </c:val>
          <c:smooth val="0"/>
          <c:extLst>
            <c:ext xmlns:c16="http://schemas.microsoft.com/office/drawing/2014/chart" uri="{C3380CC4-5D6E-409C-BE32-E72D297353CC}">
              <c16:uniqueId val="{00000001-816E-4AB5-92B6-8F1CC5C4FC9E}"/>
            </c:ext>
          </c:extLst>
        </c:ser>
        <c:ser>
          <c:idx val="2"/>
          <c:order val="2"/>
          <c:tx>
            <c:strRef>
              <c:f>[2]Sheet1!$A$185</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[2]Sheet1!$B$180:$N$180</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[2]Sheet1!$B$185:$N$185</c:f>
              <c:numCache>
                <c:formatCode>General</c:formatCode>
                <c:ptCount val="13"/>
                <c:pt idx="0">
                  <c:v>0.72399999999999998</c:v>
                </c:pt>
                <c:pt idx="1">
                  <c:v>0.71099999999999997</c:v>
                </c:pt>
                <c:pt idx="2">
                  <c:v>0.69399999999999995</c:v>
                </c:pt>
                <c:pt idx="3">
                  <c:v>0.65700000000000003</c:v>
                </c:pt>
                <c:pt idx="4">
                  <c:v>0.621</c:v>
                </c:pt>
                <c:pt idx="5">
                  <c:v>0.58699999999999997</c:v>
                </c:pt>
                <c:pt idx="6">
                  <c:v>0.55200000000000005</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2-816E-4AB5-92B6-8F1CC5C4FC9E}"/>
            </c:ext>
          </c:extLst>
        </c:ser>
        <c:dLbls>
          <c:showLegendKey val="0"/>
          <c:showVal val="0"/>
          <c:showCatName val="0"/>
          <c:showSerName val="0"/>
          <c:showPercent val="0"/>
          <c:showBubbleSize val="0"/>
        </c:dLbls>
        <c:marker val="1"/>
        <c:smooth val="0"/>
        <c:axId val="158287744"/>
        <c:axId val="158319744"/>
      </c:lineChart>
      <c:catAx>
        <c:axId val="1582877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Penalty for choosing uninsurance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158319744"/>
        <c:crosses val="autoZero"/>
        <c:auto val="1"/>
        <c:lblAlgn val="ctr"/>
        <c:lblOffset val="100"/>
        <c:tickLblSkip val="2"/>
        <c:noMultiLvlLbl val="0"/>
      </c:catAx>
      <c:valAx>
        <c:axId val="158319744"/>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15828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1400" cap="none" baseline="0">
          <a:latin typeface="Garamond" panose="02020404030301010803"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No L Cost</a:t>
            </a:r>
            <a:r>
              <a:rPr lang="en-US" baseline="0" dirty="0"/>
              <a:t> Advantage, Sub = </a:t>
            </a:r>
            <a:r>
              <a:rPr lang="en-US" baseline="0" dirty="0" err="1"/>
              <a:t>Avg</a:t>
            </a:r>
            <a:r>
              <a:rPr lang="en-US" baseline="0" dirty="0"/>
              <a:t> Cost</a:t>
            </a:r>
            <a:endParaRPr lang="en-US" dirty="0"/>
          </a:p>
        </c:rich>
      </c:tx>
      <c:overlay val="0"/>
    </c:title>
    <c:autoTitleDeleted val="0"/>
    <c:plotArea>
      <c:layout/>
      <c:lineChart>
        <c:grouping val="standard"/>
        <c:varyColors val="0"/>
        <c:ser>
          <c:idx val="0"/>
          <c:order val="0"/>
          <c:tx>
            <c:strRef>
              <c:f>'\Users\layton\Dropbox\RiskAdj_OutsideOption\Analysis\Response_Functions\output\varyparameter_clean\[varyalpha_delta0_d_clean.xlsx]Sheet1'!$A$135</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'\Users\layton\Dropbox\RiskAdj_OutsideOption\Analysis\Response_Functions\output\varyparameter_clean\[varyalpha_delta0_d_clean.xlsx]Sheet1'!$B$132:$V$132</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'\Users\layton\Dropbox\RiskAdj_OutsideOption\Analysis\Response_Functions\output\varyparameter_clean\[varyalpha_delta0_d_clean.xlsx]Sheet1'!$B$135:$V$135</c:f>
              <c:numCache>
                <c:formatCode>General</c:formatCode>
                <c:ptCount val="21"/>
                <c:pt idx="0">
                  <c:v>0.115</c:v>
                </c:pt>
                <c:pt idx="1">
                  <c:v>0.127</c:v>
                </c:pt>
                <c:pt idx="2">
                  <c:v>0.13800000000000001</c:v>
                </c:pt>
                <c:pt idx="3">
                  <c:v>0.154</c:v>
                </c:pt>
                <c:pt idx="4">
                  <c:v>0.17299999999999999</c:v>
                </c:pt>
                <c:pt idx="5">
                  <c:v>0.193</c:v>
                </c:pt>
                <c:pt idx="6">
                  <c:v>3.6999999999999998E-2</c:v>
                </c:pt>
                <c:pt idx="7">
                  <c:v>8.4000000000000005E-2</c:v>
                </c:pt>
                <c:pt idx="8">
                  <c:v>0.1346</c:v>
                </c:pt>
                <c:pt idx="9">
                  <c:v>0.189</c:v>
                </c:pt>
                <c:pt idx="10">
                  <c:v>0.247</c:v>
                </c:pt>
                <c:pt idx="11">
                  <c:v>0.501</c:v>
                </c:pt>
                <c:pt idx="12">
                  <c:v>0.67920000000000003</c:v>
                </c:pt>
                <c:pt idx="13">
                  <c:v>0.95299999999999996</c:v>
                </c:pt>
                <c:pt idx="14">
                  <c:v>0.61799999999999999</c:v>
                </c:pt>
                <c:pt idx="15">
                  <c:v>0.61799999999999999</c:v>
                </c:pt>
                <c:pt idx="16">
                  <c:v>0.61799999999999999</c:v>
                </c:pt>
                <c:pt idx="17">
                  <c:v>0.61799999999999999</c:v>
                </c:pt>
                <c:pt idx="18">
                  <c:v>0.61799999999999999</c:v>
                </c:pt>
                <c:pt idx="19">
                  <c:v>0.61799999999999999</c:v>
                </c:pt>
                <c:pt idx="20">
                  <c:v>0.61799999999999999</c:v>
                </c:pt>
              </c:numCache>
            </c:numRef>
          </c:val>
          <c:smooth val="0"/>
          <c:extLst>
            <c:ext xmlns:c16="http://schemas.microsoft.com/office/drawing/2014/chart" uri="{C3380CC4-5D6E-409C-BE32-E72D297353CC}">
              <c16:uniqueId val="{00000000-08B2-4CF9-81F8-C4E45E839A4C}"/>
            </c:ext>
          </c:extLst>
        </c:ser>
        <c:ser>
          <c:idx val="1"/>
          <c:order val="1"/>
          <c:tx>
            <c:strRef>
              <c:f>'\Users\layton\Dropbox\RiskAdj_OutsideOption\Analysis\Response_Functions\output\varyparameter_clean\[varyalpha_delta0_d_clean.xlsx]Sheet1'!$A$136</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'\Users\layton\Dropbox\RiskAdj_OutsideOption\Analysis\Response_Functions\output\varyparameter_clean\[varyalpha_delta0_d_clean.xlsx]Sheet1'!$B$132:$V$132</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'\Users\layton\Dropbox\RiskAdj_OutsideOption\Analysis\Response_Functions\output\varyparameter_clean\[varyalpha_delta0_d_clean.xlsx]Sheet1'!$B$136:$V$136</c:f>
              <c:numCache>
                <c:formatCode>General</c:formatCode>
                <c:ptCount val="21"/>
                <c:pt idx="0">
                  <c:v>0.378</c:v>
                </c:pt>
                <c:pt idx="1">
                  <c:v>0.379</c:v>
                </c:pt>
                <c:pt idx="2">
                  <c:v>0.38900000000000001</c:v>
                </c:pt>
                <c:pt idx="3">
                  <c:v>0.38900000000000001</c:v>
                </c:pt>
                <c:pt idx="4">
                  <c:v>0.38100000000000001</c:v>
                </c:pt>
                <c:pt idx="5">
                  <c:v>0.377</c:v>
                </c:pt>
                <c:pt idx="6">
                  <c:v>0.96299999999999997</c:v>
                </c:pt>
                <c:pt idx="7">
                  <c:v>0.91600000000000004</c:v>
                </c:pt>
                <c:pt idx="8">
                  <c:v>0.86539999999999995</c:v>
                </c:pt>
                <c:pt idx="9">
                  <c:v>0.81100000000000005</c:v>
                </c:pt>
                <c:pt idx="10">
                  <c:v>0.753</c:v>
                </c:pt>
                <c:pt idx="11">
                  <c:v>0.499</c:v>
                </c:pt>
                <c:pt idx="12">
                  <c:v>0.32079999999999997</c:v>
                </c:pt>
                <c:pt idx="13">
                  <c:v>4.7E-2</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1-08B2-4CF9-81F8-C4E45E839A4C}"/>
            </c:ext>
          </c:extLst>
        </c:ser>
        <c:ser>
          <c:idx val="2"/>
          <c:order val="2"/>
          <c:tx>
            <c:strRef>
              <c:f>'\Users\layton\Dropbox\RiskAdj_OutsideOption\Analysis\Response_Functions\output\varyparameter_clean\[varyalpha_delta0_d_clean.xlsx]Sheet1'!$A$137</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'\Users\layton\Dropbox\RiskAdj_OutsideOption\Analysis\Response_Functions\output\varyparameter_clean\[varyalpha_delta0_d_clean.xlsx]Sheet1'!$B$132:$V$132</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cat>
          <c:val>
            <c:numRef>
              <c:f>'\Users\layton\Dropbox\RiskAdj_OutsideOption\Analysis\Response_Functions\output\varyparameter_clean\[varyalpha_delta0_d_clean.xlsx]Sheet1'!$B$137:$V$137</c:f>
              <c:numCache>
                <c:formatCode>General</c:formatCode>
                <c:ptCount val="21"/>
                <c:pt idx="0">
                  <c:v>0.50700000000000001</c:v>
                </c:pt>
                <c:pt idx="1">
                  <c:v>0.49399999999999999</c:v>
                </c:pt>
                <c:pt idx="2">
                  <c:v>0.47199999999999998</c:v>
                </c:pt>
                <c:pt idx="3">
                  <c:v>0.45700000000000002</c:v>
                </c:pt>
                <c:pt idx="4">
                  <c:v>0.44600000000000001</c:v>
                </c:pt>
                <c:pt idx="5">
                  <c:v>0.43</c:v>
                </c:pt>
                <c:pt idx="6">
                  <c:v>0</c:v>
                </c:pt>
                <c:pt idx="7">
                  <c:v>0</c:v>
                </c:pt>
                <c:pt idx="8">
                  <c:v>0</c:v>
                </c:pt>
                <c:pt idx="9">
                  <c:v>0</c:v>
                </c:pt>
                <c:pt idx="10">
                  <c:v>0</c:v>
                </c:pt>
                <c:pt idx="11">
                  <c:v>0</c:v>
                </c:pt>
                <c:pt idx="12">
                  <c:v>0</c:v>
                </c:pt>
                <c:pt idx="13">
                  <c:v>0</c:v>
                </c:pt>
                <c:pt idx="14">
                  <c:v>0.38200000000000001</c:v>
                </c:pt>
                <c:pt idx="15">
                  <c:v>0.38200000000000001</c:v>
                </c:pt>
                <c:pt idx="16">
                  <c:v>0.38200000000000001</c:v>
                </c:pt>
                <c:pt idx="17">
                  <c:v>0.38200000000000001</c:v>
                </c:pt>
                <c:pt idx="18">
                  <c:v>0.38200000000000001</c:v>
                </c:pt>
                <c:pt idx="19">
                  <c:v>0.38200000000000001</c:v>
                </c:pt>
                <c:pt idx="20">
                  <c:v>0.38200000000000001</c:v>
                </c:pt>
              </c:numCache>
            </c:numRef>
          </c:val>
          <c:smooth val="0"/>
          <c:extLst>
            <c:ext xmlns:c16="http://schemas.microsoft.com/office/drawing/2014/chart" uri="{C3380CC4-5D6E-409C-BE32-E72D297353CC}">
              <c16:uniqueId val="{00000002-08B2-4CF9-81F8-C4E45E839A4C}"/>
            </c:ext>
          </c:extLst>
        </c:ser>
        <c:dLbls>
          <c:showLegendKey val="0"/>
          <c:showVal val="0"/>
          <c:showCatName val="0"/>
          <c:showSerName val="0"/>
          <c:showPercent val="0"/>
          <c:showBubbleSize val="0"/>
        </c:dLbls>
        <c:marker val="1"/>
        <c:smooth val="0"/>
        <c:axId val="388285952"/>
        <c:axId val="388299008"/>
      </c:lineChart>
      <c:catAx>
        <c:axId val="388285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Alpha = Strength of risk adjustment transfers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388299008"/>
        <c:crosses val="autoZero"/>
        <c:auto val="1"/>
        <c:lblAlgn val="ctr"/>
        <c:lblOffset val="100"/>
        <c:tickLblSkip val="3"/>
        <c:noMultiLvlLbl val="0"/>
      </c:catAx>
      <c:valAx>
        <c:axId val="388299008"/>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38828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1400" cap="none" baseline="0">
          <a:latin typeface="Garamond" panose="02020404030301010803"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15% L Cost Advantage, Sub = $275</a:t>
            </a:r>
          </a:p>
        </c:rich>
      </c:tx>
      <c:overlay val="0"/>
    </c:title>
    <c:autoTitleDeleted val="0"/>
    <c:plotArea>
      <c:layout/>
      <c:lineChart>
        <c:grouping val="standard"/>
        <c:varyColors val="0"/>
        <c:ser>
          <c:idx val="0"/>
          <c:order val="0"/>
          <c:tx>
            <c:strRef>
              <c:f>'\Users\layton\Dropbox\RiskAdj_OutsideOption\Analysis\Response_Functions\output\varyparameter_clean\[varyalpha_delta15_d_clean.xlsx]Sheet1'!$A$169</c:f>
              <c:strCache>
                <c:ptCount val="1"/>
                <c:pt idx="0">
                  <c:v>Share_H</c:v>
                </c:pt>
              </c:strCache>
            </c:strRef>
          </c:tx>
          <c:spPr>
            <a:ln w="22225" cap="rnd">
              <a:solidFill>
                <a:srgbClr val="C00000"/>
              </a:solidFill>
              <a:round/>
            </a:ln>
            <a:effectLst/>
          </c:spPr>
          <c:marker>
            <c:symbol val="diamond"/>
            <c:size val="6"/>
            <c:spPr>
              <a:solidFill>
                <a:srgbClr val="C00000"/>
              </a:solidFill>
              <a:ln w="9525">
                <a:solidFill>
                  <a:srgbClr val="C00000"/>
                </a:solidFill>
                <a:round/>
              </a:ln>
              <a:effectLst/>
            </c:spPr>
          </c:marker>
          <c:cat>
            <c:numRef>
              <c:f>'\Users\layton\Dropbox\RiskAdj_OutsideOption\Analysis\Response_Functions\output\varyparameter_clean\[varyalpha_delta15_d_clean.xlsx]Sheet1'!$C$166:$O$166</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cat>
          <c:val>
            <c:numRef>
              <c:f>'\Users\layton\Dropbox\RiskAdj_OutsideOption\Analysis\Response_Functions\output\varyparameter_clean\[varyalpha_delta15_d_clean.xlsx]Sheet1'!$C$169:$O$169</c:f>
              <c:numCache>
                <c:formatCode>General</c:formatCode>
                <c:ptCount val="13"/>
                <c:pt idx="0">
                  <c:v>0</c:v>
                </c:pt>
                <c:pt idx="1">
                  <c:v>0</c:v>
                </c:pt>
                <c:pt idx="2">
                  <c:v>0</c:v>
                </c:pt>
                <c:pt idx="3">
                  <c:v>6.1000000000000004E-3</c:v>
                </c:pt>
                <c:pt idx="4">
                  <c:v>6.0600000000000001E-2</c:v>
                </c:pt>
                <c:pt idx="5">
                  <c:v>0.11119999999999999</c:v>
                </c:pt>
                <c:pt idx="6">
                  <c:v>0.1696</c:v>
                </c:pt>
                <c:pt idx="7">
                  <c:v>0.22020000000000001</c:v>
                </c:pt>
                <c:pt idx="8">
                  <c:v>0.22020000000000001</c:v>
                </c:pt>
                <c:pt idx="9">
                  <c:v>0.27579999999999999</c:v>
                </c:pt>
                <c:pt idx="10">
                  <c:v>0.27579999999999999</c:v>
                </c:pt>
                <c:pt idx="11">
                  <c:v>0.27579999999999999</c:v>
                </c:pt>
                <c:pt idx="12">
                  <c:v>0.27579999999999999</c:v>
                </c:pt>
              </c:numCache>
            </c:numRef>
          </c:val>
          <c:smooth val="0"/>
          <c:extLst>
            <c:ext xmlns:c16="http://schemas.microsoft.com/office/drawing/2014/chart" uri="{C3380CC4-5D6E-409C-BE32-E72D297353CC}">
              <c16:uniqueId val="{00000000-7516-4B1E-B3CF-25ABDBE63738}"/>
            </c:ext>
          </c:extLst>
        </c:ser>
        <c:ser>
          <c:idx val="1"/>
          <c:order val="1"/>
          <c:tx>
            <c:strRef>
              <c:f>'\Users\layton\Dropbox\RiskAdj_OutsideOption\Analysis\Response_Functions\output\varyparameter_clean\[varyalpha_delta15_d_clean.xlsx]Sheet1'!$A$170</c:f>
              <c:strCache>
                <c:ptCount val="1"/>
                <c:pt idx="0">
                  <c:v>Share_L</c:v>
                </c:pt>
              </c:strCache>
            </c:strRef>
          </c:tx>
          <c:spPr>
            <a:ln w="22225" cap="rnd">
              <a:solidFill>
                <a:srgbClr val="7030A0"/>
              </a:solidFill>
              <a:round/>
            </a:ln>
            <a:effectLst/>
          </c:spPr>
          <c:marker>
            <c:symbol val="square"/>
            <c:size val="6"/>
            <c:spPr>
              <a:solidFill>
                <a:srgbClr val="7030A0"/>
              </a:solidFill>
              <a:ln w="9525">
                <a:solidFill>
                  <a:srgbClr val="7030A0"/>
                </a:solidFill>
                <a:round/>
              </a:ln>
              <a:effectLst/>
            </c:spPr>
          </c:marker>
          <c:cat>
            <c:numRef>
              <c:f>'\Users\layton\Dropbox\RiskAdj_OutsideOption\Analysis\Response_Functions\output\varyparameter_clean\[varyalpha_delta15_d_clean.xlsx]Sheet1'!$C$166:$O$166</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cat>
          <c:val>
            <c:numRef>
              <c:f>'\Users\layton\Dropbox\RiskAdj_OutsideOption\Analysis\Response_Functions\output\varyparameter_clean\[varyalpha_delta15_d_clean.xlsx]Sheet1'!$C$170:$O$170</c:f>
              <c:numCache>
                <c:formatCode>General</c:formatCode>
                <c:ptCount val="13"/>
                <c:pt idx="0">
                  <c:v>0.4839</c:v>
                </c:pt>
                <c:pt idx="1">
                  <c:v>0.4839</c:v>
                </c:pt>
                <c:pt idx="2">
                  <c:v>0.4839</c:v>
                </c:pt>
                <c:pt idx="3">
                  <c:v>0.48139999999999999</c:v>
                </c:pt>
                <c:pt idx="4">
                  <c:v>0.44800000000000001</c:v>
                </c:pt>
                <c:pt idx="5">
                  <c:v>0.3836</c:v>
                </c:pt>
                <c:pt idx="6">
                  <c:v>0.29680000000000001</c:v>
                </c:pt>
                <c:pt idx="7">
                  <c:v>0.19700000000000001</c:v>
                </c:pt>
                <c:pt idx="8">
                  <c:v>0.19700000000000001</c:v>
                </c:pt>
                <c:pt idx="9">
                  <c:v>0</c:v>
                </c:pt>
                <c:pt idx="10">
                  <c:v>0</c:v>
                </c:pt>
                <c:pt idx="11">
                  <c:v>0</c:v>
                </c:pt>
                <c:pt idx="12">
                  <c:v>0</c:v>
                </c:pt>
              </c:numCache>
            </c:numRef>
          </c:val>
          <c:smooth val="0"/>
          <c:extLst>
            <c:ext xmlns:c16="http://schemas.microsoft.com/office/drawing/2014/chart" uri="{C3380CC4-5D6E-409C-BE32-E72D297353CC}">
              <c16:uniqueId val="{00000001-7516-4B1E-B3CF-25ABDBE63738}"/>
            </c:ext>
          </c:extLst>
        </c:ser>
        <c:ser>
          <c:idx val="2"/>
          <c:order val="2"/>
          <c:tx>
            <c:strRef>
              <c:f>'\Users\layton\Dropbox\RiskAdj_OutsideOption\Analysis\Response_Functions\output\varyparameter_clean\[varyalpha_delta15_d_clean.xlsx]Sheet1'!$A$171</c:f>
              <c:strCache>
                <c:ptCount val="1"/>
                <c:pt idx="0">
                  <c:v>Share_U</c:v>
                </c:pt>
              </c:strCache>
            </c:strRef>
          </c:tx>
          <c:spPr>
            <a:ln w="22225" cap="rnd">
              <a:solidFill>
                <a:srgbClr val="EF8321"/>
              </a:solidFill>
              <a:round/>
            </a:ln>
            <a:effectLst/>
          </c:spPr>
          <c:marker>
            <c:symbol val="triangle"/>
            <c:size val="6"/>
            <c:spPr>
              <a:solidFill>
                <a:srgbClr val="EF8321"/>
              </a:solidFill>
              <a:ln w="9525">
                <a:solidFill>
                  <a:srgbClr val="EF8321"/>
                </a:solidFill>
                <a:round/>
              </a:ln>
              <a:effectLst/>
            </c:spPr>
          </c:marker>
          <c:cat>
            <c:numRef>
              <c:f>'\Users\layton\Dropbox\RiskAdj_OutsideOption\Analysis\Response_Functions\output\varyparameter_clean\[varyalpha_delta15_d_clean.xlsx]Sheet1'!$C$166:$O$166</c:f>
              <c:numCache>
                <c:formatCode>General</c:formatCode>
                <c:ptCount val="13"/>
                <c:pt idx="0">
                  <c:v>0</c:v>
                </c:pt>
                <c:pt idx="1">
                  <c:v>0.25</c:v>
                </c:pt>
                <c:pt idx="2">
                  <c:v>0.5</c:v>
                </c:pt>
                <c:pt idx="3">
                  <c:v>0.75</c:v>
                </c:pt>
                <c:pt idx="4">
                  <c:v>1</c:v>
                </c:pt>
                <c:pt idx="5">
                  <c:v>1.25</c:v>
                </c:pt>
                <c:pt idx="6">
                  <c:v>1.5</c:v>
                </c:pt>
                <c:pt idx="7">
                  <c:v>1.75</c:v>
                </c:pt>
                <c:pt idx="8">
                  <c:v>2</c:v>
                </c:pt>
                <c:pt idx="9">
                  <c:v>2.25</c:v>
                </c:pt>
                <c:pt idx="10">
                  <c:v>2.5</c:v>
                </c:pt>
                <c:pt idx="11">
                  <c:v>2.75</c:v>
                </c:pt>
                <c:pt idx="12">
                  <c:v>3</c:v>
                </c:pt>
              </c:numCache>
            </c:numRef>
          </c:cat>
          <c:val>
            <c:numRef>
              <c:f>'\Users\layton\Dropbox\RiskAdj_OutsideOption\Analysis\Response_Functions\output\varyparameter_clean\[varyalpha_delta15_d_clean.xlsx]Sheet1'!$C$171:$O$171</c:f>
              <c:numCache>
                <c:formatCode>General</c:formatCode>
                <c:ptCount val="13"/>
                <c:pt idx="0">
                  <c:v>0.5161</c:v>
                </c:pt>
                <c:pt idx="1">
                  <c:v>0.5161</c:v>
                </c:pt>
                <c:pt idx="2">
                  <c:v>0.5161</c:v>
                </c:pt>
                <c:pt idx="3">
                  <c:v>0.51249999999999996</c:v>
                </c:pt>
                <c:pt idx="4">
                  <c:v>0.4914</c:v>
                </c:pt>
                <c:pt idx="5">
                  <c:v>0.50519999999999998</c:v>
                </c:pt>
                <c:pt idx="6">
                  <c:v>0.53359999999999996</c:v>
                </c:pt>
                <c:pt idx="7">
                  <c:v>0.58279999999999998</c:v>
                </c:pt>
                <c:pt idx="8">
                  <c:v>0.58279999999999998</c:v>
                </c:pt>
                <c:pt idx="9">
                  <c:v>0.72419999999999995</c:v>
                </c:pt>
                <c:pt idx="10">
                  <c:v>0.72419999999999995</c:v>
                </c:pt>
                <c:pt idx="11">
                  <c:v>0.72419999999999995</c:v>
                </c:pt>
                <c:pt idx="12">
                  <c:v>0.72419999999999995</c:v>
                </c:pt>
              </c:numCache>
            </c:numRef>
          </c:val>
          <c:smooth val="0"/>
          <c:extLst>
            <c:ext xmlns:c16="http://schemas.microsoft.com/office/drawing/2014/chart" uri="{C3380CC4-5D6E-409C-BE32-E72D297353CC}">
              <c16:uniqueId val="{00000002-7516-4B1E-B3CF-25ABDBE63738}"/>
            </c:ext>
          </c:extLst>
        </c:ser>
        <c:dLbls>
          <c:showLegendKey val="0"/>
          <c:showVal val="0"/>
          <c:showCatName val="0"/>
          <c:showSerName val="0"/>
          <c:showPercent val="0"/>
          <c:showBubbleSize val="0"/>
        </c:dLbls>
        <c:marker val="1"/>
        <c:smooth val="0"/>
        <c:axId val="397635584"/>
        <c:axId val="397637888"/>
      </c:lineChart>
      <c:catAx>
        <c:axId val="397635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Alpha = Strength of risk adjustment transfers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397637888"/>
        <c:crosses val="autoZero"/>
        <c:auto val="1"/>
        <c:lblAlgn val="ctr"/>
        <c:lblOffset val="100"/>
        <c:tickLblSkip val="2"/>
        <c:noMultiLvlLbl val="0"/>
      </c:catAx>
      <c:valAx>
        <c:axId val="397637888"/>
        <c:scaling>
          <c:orientation val="minMax"/>
          <c:max val="1"/>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Market shares</a:t>
                </a:r>
              </a:p>
            </c:rich>
          </c:tx>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397635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1400" cap="none" baseline="0">
          <a:latin typeface="Garamond" panose="02020404030301010803"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[2]Sheet1!$A$71</c:f>
              <c:strCache>
                <c:ptCount val="1"/>
                <c:pt idx="0">
                  <c:v>Phi =  1</c:v>
                </c:pt>
              </c:strCache>
            </c:strRef>
          </c:tx>
          <c:spPr>
            <a:ln w="22225" cap="rnd">
              <a:solidFill>
                <a:schemeClr val="accent2">
                  <a:shade val="53000"/>
                </a:schemeClr>
              </a:solidFill>
              <a:round/>
            </a:ln>
            <a:effectLst/>
          </c:spPr>
          <c:marker>
            <c:symbol val="diamond"/>
            <c:size val="6"/>
            <c:spPr>
              <a:solidFill>
                <a:schemeClr val="accent2">
                  <a:shade val="53000"/>
                </a:schemeClr>
              </a:solidFill>
              <a:ln w="9525">
                <a:solidFill>
                  <a:schemeClr val="accent2">
                    <a:shade val="53000"/>
                  </a:schemeClr>
                </a:solidFill>
                <a:round/>
              </a:ln>
              <a:effectLst/>
            </c:spPr>
          </c:marker>
          <c:cat>
            <c:numRef>
              <c:f>[2]Sheet1!$B$54:$N$54</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[2]Sheet1!$B$71:$N$71</c:f>
              <c:numCache>
                <c:formatCode>General</c:formatCode>
                <c:ptCount val="13"/>
                <c:pt idx="0">
                  <c:v>-205.2183</c:v>
                </c:pt>
                <c:pt idx="1">
                  <c:v>-203.97167199999998</c:v>
                </c:pt>
                <c:pt idx="2">
                  <c:v>-202.84510800000001</c:v>
                </c:pt>
                <c:pt idx="3">
                  <c:v>-201.83890800000003</c:v>
                </c:pt>
                <c:pt idx="4">
                  <c:v>-206.58053038</c:v>
                </c:pt>
                <c:pt idx="5">
                  <c:v>-206.260401</c:v>
                </c:pt>
                <c:pt idx="6">
                  <c:v>-206.102701</c:v>
                </c:pt>
                <c:pt idx="7">
                  <c:v>-212.043104</c:v>
                </c:pt>
                <c:pt idx="8">
                  <c:v>-211.768911</c:v>
                </c:pt>
                <c:pt idx="9">
                  <c:v>-211.63665900000001</c:v>
                </c:pt>
                <c:pt idx="10">
                  <c:v>-211.70397400000002</c:v>
                </c:pt>
                <c:pt idx="11">
                  <c:v>-212.61848199999997</c:v>
                </c:pt>
                <c:pt idx="12">
                  <c:v>-212.61848199999997</c:v>
                </c:pt>
              </c:numCache>
            </c:numRef>
          </c:val>
          <c:smooth val="0"/>
          <c:extLst>
            <c:ext xmlns:c16="http://schemas.microsoft.com/office/drawing/2014/chart" uri="{C3380CC4-5D6E-409C-BE32-E72D297353CC}">
              <c16:uniqueId val="{00000000-BBDC-425B-A1A6-DC84EC18605E}"/>
            </c:ext>
          </c:extLst>
        </c:ser>
        <c:ser>
          <c:idx val="1"/>
          <c:order val="1"/>
          <c:tx>
            <c:strRef>
              <c:f>[2]Sheet1!$A$72</c:f>
              <c:strCache>
                <c:ptCount val="1"/>
                <c:pt idx="0">
                  <c:v>Phi = 0.75</c:v>
                </c:pt>
              </c:strCache>
            </c:strRef>
          </c:tx>
          <c:spPr>
            <a:ln w="22225" cap="rnd">
              <a:solidFill>
                <a:schemeClr val="accent2">
                  <a:shade val="76000"/>
                </a:schemeClr>
              </a:solidFill>
              <a:round/>
            </a:ln>
            <a:effectLst/>
          </c:spPr>
          <c:marker>
            <c:symbol val="square"/>
            <c:size val="6"/>
            <c:spPr>
              <a:solidFill>
                <a:schemeClr val="accent2">
                  <a:shade val="76000"/>
                </a:schemeClr>
              </a:solidFill>
              <a:ln w="9525">
                <a:solidFill>
                  <a:schemeClr val="accent2">
                    <a:shade val="76000"/>
                  </a:schemeClr>
                </a:solidFill>
                <a:round/>
              </a:ln>
              <a:effectLst/>
            </c:spPr>
          </c:marker>
          <c:cat>
            <c:numRef>
              <c:f>[2]Sheet1!$B$54:$N$54</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[2]Sheet1!$B$72:$N$72</c:f>
              <c:numCache>
                <c:formatCode>General</c:formatCode>
                <c:ptCount val="13"/>
                <c:pt idx="0">
                  <c:v>-191.45595</c:v>
                </c:pt>
                <c:pt idx="1">
                  <c:v>-191.63999200000001</c:v>
                </c:pt>
                <c:pt idx="2">
                  <c:v>-191.883486</c:v>
                </c:pt>
                <c:pt idx="3">
                  <c:v>-192.19057500000002</c:v>
                </c:pt>
                <c:pt idx="4">
                  <c:v>-194.29835438000001</c:v>
                </c:pt>
                <c:pt idx="5">
                  <c:v>-195.745587</c:v>
                </c:pt>
                <c:pt idx="6">
                  <c:v>-197.25106</c:v>
                </c:pt>
                <c:pt idx="7">
                  <c:v>-204.75941850000001</c:v>
                </c:pt>
                <c:pt idx="8">
                  <c:v>-205.95782700000001</c:v>
                </c:pt>
                <c:pt idx="9">
                  <c:v>-207.20301900000001</c:v>
                </c:pt>
                <c:pt idx="10">
                  <c:v>-208.55248399999999</c:v>
                </c:pt>
                <c:pt idx="11">
                  <c:v>-212.61848199999997</c:v>
                </c:pt>
                <c:pt idx="12">
                  <c:v>-212.61848199999997</c:v>
                </c:pt>
              </c:numCache>
            </c:numRef>
          </c:val>
          <c:smooth val="0"/>
          <c:extLst>
            <c:ext xmlns:c16="http://schemas.microsoft.com/office/drawing/2014/chart" uri="{C3380CC4-5D6E-409C-BE32-E72D297353CC}">
              <c16:uniqueId val="{00000001-BBDC-425B-A1A6-DC84EC18605E}"/>
            </c:ext>
          </c:extLst>
        </c:ser>
        <c:ser>
          <c:idx val="2"/>
          <c:order val="2"/>
          <c:tx>
            <c:strRef>
              <c:f>[2]Sheet1!$A$74</c:f>
              <c:strCache>
                <c:ptCount val="1"/>
                <c:pt idx="0">
                  <c:v>Phi = 0.5</c:v>
                </c:pt>
              </c:strCache>
            </c:strRef>
          </c:tx>
          <c:spPr>
            <a:ln w="22225" cap="rnd">
              <a:solidFill>
                <a:schemeClr val="accent2"/>
              </a:solidFill>
              <a:round/>
            </a:ln>
            <a:effectLst/>
          </c:spPr>
          <c:marker>
            <c:symbol val="triangle"/>
            <c:size val="6"/>
            <c:spPr>
              <a:solidFill>
                <a:schemeClr val="accent2"/>
              </a:solidFill>
              <a:ln w="9525">
                <a:solidFill>
                  <a:schemeClr val="accent2"/>
                </a:solidFill>
                <a:round/>
              </a:ln>
              <a:effectLst/>
            </c:spPr>
          </c:marker>
          <c:cat>
            <c:numRef>
              <c:f>[2]Sheet1!$B$54:$N$54</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[2]Sheet1!$B$74:$N$74</c:f>
              <c:numCache>
                <c:formatCode>General</c:formatCode>
                <c:ptCount val="13"/>
                <c:pt idx="0">
                  <c:v>-177.6936</c:v>
                </c:pt>
                <c:pt idx="1">
                  <c:v>-179.308312</c:v>
                </c:pt>
                <c:pt idx="2">
                  <c:v>-180.92186400000003</c:v>
                </c:pt>
                <c:pt idx="3">
                  <c:v>-182.54224200000004</c:v>
                </c:pt>
                <c:pt idx="4">
                  <c:v>-182.01617838000001</c:v>
                </c:pt>
                <c:pt idx="5">
                  <c:v>-185.230773</c:v>
                </c:pt>
                <c:pt idx="6">
                  <c:v>-188.39941899999999</c:v>
                </c:pt>
                <c:pt idx="7">
                  <c:v>-197.47573300000002</c:v>
                </c:pt>
                <c:pt idx="8">
                  <c:v>-200.14674299999999</c:v>
                </c:pt>
                <c:pt idx="9">
                  <c:v>-202.76937900000001</c:v>
                </c:pt>
                <c:pt idx="10">
                  <c:v>-205.400994</c:v>
                </c:pt>
                <c:pt idx="11">
                  <c:v>-212.61848199999997</c:v>
                </c:pt>
                <c:pt idx="12">
                  <c:v>-212.61848199999997</c:v>
                </c:pt>
              </c:numCache>
            </c:numRef>
          </c:val>
          <c:smooth val="0"/>
          <c:extLst>
            <c:ext xmlns:c16="http://schemas.microsoft.com/office/drawing/2014/chart" uri="{C3380CC4-5D6E-409C-BE32-E72D297353CC}">
              <c16:uniqueId val="{00000002-BBDC-425B-A1A6-DC84EC18605E}"/>
            </c:ext>
          </c:extLst>
        </c:ser>
        <c:ser>
          <c:idx val="3"/>
          <c:order val="3"/>
          <c:tx>
            <c:strRef>
              <c:f>[2]Sheet1!$A$75</c:f>
              <c:strCache>
                <c:ptCount val="1"/>
                <c:pt idx="0">
                  <c:v>Phi = 0.25</c:v>
                </c:pt>
              </c:strCache>
            </c:strRef>
          </c:tx>
          <c:spPr>
            <a:ln w="22225" cap="rnd">
              <a:solidFill>
                <a:schemeClr val="accent2">
                  <a:tint val="77000"/>
                </a:schemeClr>
              </a:solidFill>
              <a:round/>
            </a:ln>
            <a:effectLst/>
          </c:spPr>
          <c:marker>
            <c:symbol val="x"/>
            <c:size val="6"/>
            <c:spPr>
              <a:noFill/>
              <a:ln w="9525">
                <a:solidFill>
                  <a:schemeClr val="accent2">
                    <a:tint val="77000"/>
                  </a:schemeClr>
                </a:solidFill>
                <a:round/>
              </a:ln>
              <a:effectLst/>
            </c:spPr>
          </c:marker>
          <c:cat>
            <c:numRef>
              <c:f>[2]Sheet1!$B$54:$N$54</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[2]Sheet1!$B$75:$N$75</c:f>
              <c:numCache>
                <c:formatCode>General</c:formatCode>
                <c:ptCount val="13"/>
                <c:pt idx="0">
                  <c:v>-163.93125000000001</c:v>
                </c:pt>
                <c:pt idx="1">
                  <c:v>-166.976632</c:v>
                </c:pt>
                <c:pt idx="2">
                  <c:v>-169.96024200000002</c:v>
                </c:pt>
                <c:pt idx="3">
                  <c:v>-172.89390900000004</c:v>
                </c:pt>
                <c:pt idx="4">
                  <c:v>-169.73400237999999</c:v>
                </c:pt>
                <c:pt idx="5">
                  <c:v>-174.715959</c:v>
                </c:pt>
                <c:pt idx="6">
                  <c:v>-179.54777799999999</c:v>
                </c:pt>
                <c:pt idx="7">
                  <c:v>-190.1920475</c:v>
                </c:pt>
                <c:pt idx="8">
                  <c:v>-194.33565899999999</c:v>
                </c:pt>
                <c:pt idx="9">
                  <c:v>-198.33573900000002</c:v>
                </c:pt>
                <c:pt idx="10">
                  <c:v>-202.249504</c:v>
                </c:pt>
                <c:pt idx="11">
                  <c:v>-212.61848199999997</c:v>
                </c:pt>
                <c:pt idx="12">
                  <c:v>-212.61848199999997</c:v>
                </c:pt>
              </c:numCache>
            </c:numRef>
          </c:val>
          <c:smooth val="0"/>
          <c:extLst>
            <c:ext xmlns:c16="http://schemas.microsoft.com/office/drawing/2014/chart" uri="{C3380CC4-5D6E-409C-BE32-E72D297353CC}">
              <c16:uniqueId val="{00000003-BBDC-425B-A1A6-DC84EC18605E}"/>
            </c:ext>
          </c:extLst>
        </c:ser>
        <c:ser>
          <c:idx val="4"/>
          <c:order val="4"/>
          <c:tx>
            <c:strRef>
              <c:f>[2]Sheet1!$A$76</c:f>
              <c:strCache>
                <c:ptCount val="1"/>
                <c:pt idx="0">
                  <c:v>Phi = 0</c:v>
                </c:pt>
              </c:strCache>
            </c:strRef>
          </c:tx>
          <c:spPr>
            <a:ln w="22225" cap="rnd">
              <a:solidFill>
                <a:schemeClr val="accent2">
                  <a:tint val="54000"/>
                </a:schemeClr>
              </a:solidFill>
              <a:round/>
            </a:ln>
            <a:effectLst/>
          </c:spPr>
          <c:marker>
            <c:symbol val="star"/>
            <c:size val="6"/>
            <c:spPr>
              <a:noFill/>
              <a:ln w="9525">
                <a:solidFill>
                  <a:schemeClr val="accent2">
                    <a:tint val="54000"/>
                  </a:schemeClr>
                </a:solidFill>
                <a:round/>
              </a:ln>
              <a:effectLst/>
            </c:spPr>
          </c:marker>
          <c:cat>
            <c:numRef>
              <c:f>[2]Sheet1!$B$54:$N$54</c:f>
              <c:numCache>
                <c:formatCode>General</c:formatCode>
                <c:ptCount val="13"/>
                <c:pt idx="0">
                  <c:v>0</c:v>
                </c:pt>
                <c:pt idx="1">
                  <c:v>5</c:v>
                </c:pt>
                <c:pt idx="2">
                  <c:v>10</c:v>
                </c:pt>
                <c:pt idx="3">
                  <c:v>15</c:v>
                </c:pt>
                <c:pt idx="4">
                  <c:v>20</c:v>
                </c:pt>
                <c:pt idx="5">
                  <c:v>25</c:v>
                </c:pt>
                <c:pt idx="6">
                  <c:v>30</c:v>
                </c:pt>
                <c:pt idx="7">
                  <c:v>35</c:v>
                </c:pt>
                <c:pt idx="8">
                  <c:v>40</c:v>
                </c:pt>
                <c:pt idx="9">
                  <c:v>45</c:v>
                </c:pt>
                <c:pt idx="10">
                  <c:v>50</c:v>
                </c:pt>
                <c:pt idx="11">
                  <c:v>55</c:v>
                </c:pt>
                <c:pt idx="12">
                  <c:v>60</c:v>
                </c:pt>
              </c:numCache>
            </c:numRef>
          </c:cat>
          <c:val>
            <c:numRef>
              <c:f>[2]Sheet1!$B$76:$N$76</c:f>
              <c:numCache>
                <c:formatCode>General</c:formatCode>
                <c:ptCount val="13"/>
                <c:pt idx="0">
                  <c:v>-150.16890000000001</c:v>
                </c:pt>
                <c:pt idx="1">
                  <c:v>-154.64495199999999</c:v>
                </c:pt>
                <c:pt idx="2">
                  <c:v>-158.99862000000002</c:v>
                </c:pt>
                <c:pt idx="3">
                  <c:v>-163.24557600000003</c:v>
                </c:pt>
                <c:pt idx="4">
                  <c:v>-157.45182638</c:v>
                </c:pt>
                <c:pt idx="5">
                  <c:v>-164.201145</c:v>
                </c:pt>
                <c:pt idx="6">
                  <c:v>-170.69613699999999</c:v>
                </c:pt>
                <c:pt idx="7">
                  <c:v>-182.90836200000001</c:v>
                </c:pt>
                <c:pt idx="8">
                  <c:v>-188.524575</c:v>
                </c:pt>
                <c:pt idx="9">
                  <c:v>-193.90209900000002</c:v>
                </c:pt>
                <c:pt idx="10">
                  <c:v>-199.09801400000001</c:v>
                </c:pt>
                <c:pt idx="11">
                  <c:v>-212.61848199999997</c:v>
                </c:pt>
                <c:pt idx="12">
                  <c:v>-212.61848199999997</c:v>
                </c:pt>
              </c:numCache>
            </c:numRef>
          </c:val>
          <c:smooth val="0"/>
          <c:extLst>
            <c:ext xmlns:c16="http://schemas.microsoft.com/office/drawing/2014/chart" uri="{C3380CC4-5D6E-409C-BE32-E72D297353CC}">
              <c16:uniqueId val="{00000004-BBDC-425B-A1A6-DC84EC18605E}"/>
            </c:ext>
          </c:extLst>
        </c:ser>
        <c:dLbls>
          <c:showLegendKey val="0"/>
          <c:showVal val="0"/>
          <c:showCatName val="0"/>
          <c:showSerName val="0"/>
          <c:showPercent val="0"/>
          <c:showBubbleSize val="0"/>
        </c:dLbls>
        <c:marker val="1"/>
        <c:smooth val="0"/>
        <c:axId val="127363712"/>
        <c:axId val="127378560"/>
      </c:lineChart>
      <c:catAx>
        <c:axId val="127363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Penalty for choosing uninsurance</a:t>
                </a:r>
              </a:p>
            </c:rich>
          </c:tx>
          <c:overlay val="0"/>
          <c:spPr>
            <a:noFill/>
            <a:ln>
              <a:noFill/>
            </a:ln>
            <a:effectLst/>
          </c:spPr>
          <c:txPr>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lumMod val="65000"/>
                    <a:lumOff val="35000"/>
                  </a:schemeClr>
                </a:solidFill>
                <a:latin typeface="Garamond" panose="02020404030301010803" pitchFamily="18" charset="0"/>
                <a:ea typeface="+mn-ea"/>
                <a:cs typeface="+mn-cs"/>
              </a:defRPr>
            </a:pPr>
            <a:endParaRPr lang="en-US"/>
          </a:p>
        </c:txPr>
        <c:crossAx val="127378560"/>
        <c:crosses val="autoZero"/>
        <c:auto val="1"/>
        <c:lblAlgn val="ctr"/>
        <c:lblOffset val="100"/>
        <c:noMultiLvlLbl val="0"/>
      </c:catAx>
      <c:valAx>
        <c:axId val="127378560"/>
        <c:scaling>
          <c:orientation val="minMax"/>
        </c:scaling>
        <c:delete val="0"/>
        <c:axPos val="l"/>
        <c:title>
          <c:tx>
            <c:rich>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r>
                  <a:rPr lang="en-US"/>
                  <a:t>Welfare</a:t>
                </a:r>
              </a:p>
            </c:rich>
          </c:tx>
          <c:overlay val="0"/>
          <c:spPr>
            <a:noFill/>
            <a:ln>
              <a:noFill/>
            </a:ln>
            <a:effectLst/>
          </c:spPr>
          <c:txPr>
            <a:bodyPr rot="-54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crossAx val="127363712"/>
        <c:crosses val="autoZero"/>
        <c:crossBetween val="between"/>
      </c:valAx>
      <c:spPr>
        <a:noFill/>
        <a:ln>
          <a:noFill/>
        </a:ln>
        <a:effectLst/>
      </c:spPr>
    </c:plotArea>
    <c:legend>
      <c:legendPos val="r"/>
      <c:overlay val="1"/>
      <c:spPr>
        <a:noFill/>
        <a:ln>
          <a:noFill/>
        </a:ln>
        <a:effectLst/>
      </c:spPr>
      <c:txPr>
        <a:bodyPr rot="0" spcFirstLastPara="1" vertOverflow="ellipsis" vert="horz" wrap="square" anchor="ctr" anchorCtr="1"/>
        <a:lstStyle/>
        <a:p>
          <a:pPr>
            <a:defRPr sz="1400" b="0" i="0" u="none" strike="noStrike" kern="1200" cap="none"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cap="none" baseline="0">
          <a:latin typeface="Garamond" panose="020204040303010108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11-29T11:10:02.645" idx="1">
    <p:pos x="5233" y="554"/>
    <p:text>Make the motivation stronger and more focused on the need for a model capturing the interaction.</p:text>
  </p:cm>
</p:cmLst>
</file>

<file path=ppt/comments/comment2.xml><?xml version="1.0" encoding="utf-8"?>
<p:cmLst xmlns:a="http://schemas.openxmlformats.org/drawingml/2006/main" xmlns:r="http://schemas.openxmlformats.org/officeDocument/2006/relationships" xmlns:p="http://schemas.openxmlformats.org/presentationml/2006/main">
  <p:cm authorId="4" dt="2018-11-29T11:10:02.645" idx="4">
    <p:pos x="5233" y="554"/>
    <p:text>Make the motivation stronger and more focused on the need for a model capturing the interaction.</p:text>
  </p:cm>
</p:cmLst>
</file>

<file path=ppt/comments/comment3.xml><?xml version="1.0" encoding="utf-8"?>
<p:cmLst xmlns:a="http://schemas.openxmlformats.org/drawingml/2006/main" xmlns:r="http://schemas.openxmlformats.org/officeDocument/2006/relationships" xmlns:p="http://schemas.openxmlformats.org/presentationml/2006/main">
  <p:cm authorId="4" dt="2018-11-29T11:30:07.250" idx="2">
    <p:pos x="5445" y="2945"/>
    <p:text>Talk about how our demand and cost curves are well-idenified.</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8-11-28T16:45:03.202" idx="1">
    <p:pos x="4043" y="1657"/>
    <p:text>Insert link to appendix slide describing Riley equilibrium</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8-11-28T16:45:03.202" idx="2">
    <p:pos x="4043" y="1657"/>
    <p:text>Insert link to appendix slide describing Riley equilibrium</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18-11-29T11:34:55.647" idx="3">
    <p:pos x="5249" y="1907"/>
    <p:text>No exogenous variation in the policies, just curves that allow us to simulate policies.
One approach is to look at exogenous variation in policies and see what happens
Other approach is to take well-identified demand and cost curves and then simulate policies in an IO-like way</p:text>
  </p:cm>
</p:cmLst>
</file>

<file path=ppt/comments/comment7.xml><?xml version="1.0" encoding="utf-8"?>
<p:cmLst xmlns:a="http://schemas.openxmlformats.org/drawingml/2006/main" xmlns:r="http://schemas.openxmlformats.org/officeDocument/2006/relationships" xmlns:p="http://schemas.openxmlformats.org/presentationml/2006/main">
  <p:cm authorId="4" dt="2018-11-29T11:34:55.647" idx="7">
    <p:pos x="5249" y="1907"/>
    <p:text>No exogenous variation in the policies, just curves that allow us to simulate policies.
One approach is to look at exogenous variation in policies and see what happens
Other approach is to take well-identified demand and cost curves and then simulate policies in an IO-like way</p:text>
  </p:cm>
</p:cmLst>
</file>

<file path=ppt/comments/comment8.xml><?xml version="1.0" encoding="utf-8"?>
<p:cmLst xmlns:a="http://schemas.openxmlformats.org/drawingml/2006/main" xmlns:r="http://schemas.openxmlformats.org/officeDocument/2006/relationships" xmlns:p="http://schemas.openxmlformats.org/presentationml/2006/main">
  <p:cm authorId="4" dt="2018-11-29T11:34:55.647" idx="8">
    <p:pos x="5249" y="1907"/>
    <p:text>No exogenous variation in the policies, just curves that allow us to simulate policies.
One approach is to look at exogenous variation in policies and see what happens
Other approach is to take well-identified demand and cost curves and then simulate policies in an IO-like way</p:text>
  </p:cm>
</p:cmLst>
</file>

<file path=ppt/drawings/drawing1.xml><?xml version="1.0" encoding="utf-8"?>
<c:userShapes xmlns:c="http://schemas.openxmlformats.org/drawingml/2006/chart">
  <cdr:relSizeAnchor xmlns:cdr="http://schemas.openxmlformats.org/drawingml/2006/chartDrawing">
    <cdr:from>
      <cdr:x>0.18644</cdr:x>
      <cdr:y>0.19481</cdr:y>
    </cdr:from>
    <cdr:to>
      <cdr:x>0.56227</cdr:x>
      <cdr:y>0.27376</cdr:y>
    </cdr:to>
    <cdr:sp macro="" textlink="">
      <cdr:nvSpPr>
        <cdr:cNvPr id="2" name="TextBox 1">
          <a:extLst xmlns:a="http://schemas.openxmlformats.org/drawingml/2006/main">
            <a:ext uri="{FF2B5EF4-FFF2-40B4-BE49-F238E27FC236}">
              <a16:creationId xmlns:a16="http://schemas.microsoft.com/office/drawing/2014/main" id="{8E3D8449-4CBE-42C4-BA42-DFE093DFEB2A}"/>
            </a:ext>
          </a:extLst>
        </cdr:cNvPr>
        <cdr:cNvSpPr txBox="1"/>
      </cdr:nvSpPr>
      <cdr:spPr>
        <a:xfrm xmlns:a="http://schemas.openxmlformats.org/drawingml/2006/main">
          <a:off x="838200" y="1143000"/>
          <a:ext cx="1689666" cy="463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rgbClr val="C00000"/>
              </a:solidFill>
              <a:latin typeface="Arial" panose="020B0604020202020204" pitchFamily="34" charset="0"/>
              <a:cs typeface="Arial" panose="020B0604020202020204" pitchFamily="34" charset="0"/>
            </a:rPr>
            <a:t>Share H</a:t>
          </a:r>
        </a:p>
      </cdr:txBody>
    </cdr:sp>
  </cdr:relSizeAnchor>
  <cdr:relSizeAnchor xmlns:cdr="http://schemas.openxmlformats.org/drawingml/2006/chartDrawing">
    <cdr:from>
      <cdr:x>0.16949</cdr:x>
      <cdr:y>0.55844</cdr:y>
    </cdr:from>
    <cdr:to>
      <cdr:x>0.51283</cdr:x>
      <cdr:y>0.63739</cdr:y>
    </cdr:to>
    <cdr:sp macro="" textlink="">
      <cdr:nvSpPr>
        <cdr:cNvPr id="3" name="TextBox 1">
          <a:extLst xmlns:a="http://schemas.openxmlformats.org/drawingml/2006/main">
            <a:ext uri="{FF2B5EF4-FFF2-40B4-BE49-F238E27FC236}">
              <a16:creationId xmlns:a16="http://schemas.microsoft.com/office/drawing/2014/main" id="{CC7A4484-7A19-49FB-8EEC-26C2B0F5615C}"/>
            </a:ext>
          </a:extLst>
        </cdr:cNvPr>
        <cdr:cNvSpPr txBox="1"/>
      </cdr:nvSpPr>
      <cdr:spPr>
        <a:xfrm xmlns:a="http://schemas.openxmlformats.org/drawingml/2006/main">
          <a:off x="762000" y="3276600"/>
          <a:ext cx="1543564" cy="463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EF8321"/>
              </a:solidFill>
              <a:latin typeface="Arial" panose="020B0604020202020204" pitchFamily="34" charset="0"/>
              <a:cs typeface="Arial" panose="020B0604020202020204" pitchFamily="34" charset="0"/>
            </a:rPr>
            <a:t>Share U</a:t>
          </a:r>
        </a:p>
      </cdr:txBody>
    </cdr:sp>
  </cdr:relSizeAnchor>
  <cdr:relSizeAnchor xmlns:cdr="http://schemas.openxmlformats.org/drawingml/2006/chartDrawing">
    <cdr:from>
      <cdr:x>0.67465</cdr:x>
      <cdr:y>0.20779</cdr:y>
    </cdr:from>
    <cdr:to>
      <cdr:x>0.99855</cdr:x>
      <cdr:y>0.28674</cdr:y>
    </cdr:to>
    <cdr:sp macro="" textlink="">
      <cdr:nvSpPr>
        <cdr:cNvPr id="4" name="TextBox 1">
          <a:extLst xmlns:a="http://schemas.openxmlformats.org/drawingml/2006/main">
            <a:ext uri="{FF2B5EF4-FFF2-40B4-BE49-F238E27FC236}">
              <a16:creationId xmlns:a16="http://schemas.microsoft.com/office/drawing/2014/main" id="{C2DF8C21-8889-4302-B5CE-BA41FAB26ABD}"/>
            </a:ext>
          </a:extLst>
        </cdr:cNvPr>
        <cdr:cNvSpPr txBox="1"/>
      </cdr:nvSpPr>
      <cdr:spPr>
        <a:xfrm xmlns:a="http://schemas.openxmlformats.org/drawingml/2006/main">
          <a:off x="3033072" y="1219200"/>
          <a:ext cx="1456197" cy="463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accent2"/>
              </a:solidFill>
              <a:latin typeface="Arial" panose="020B0604020202020204" pitchFamily="34" charset="0"/>
              <a:cs typeface="Arial" panose="020B0604020202020204" pitchFamily="34" charset="0"/>
            </a:rPr>
            <a:t>Share L</a:t>
          </a:r>
        </a:p>
      </cdr:txBody>
    </cdr:sp>
  </cdr:relSizeAnchor>
</c:userShapes>
</file>

<file path=ppt/drawings/drawing2.xml><?xml version="1.0" encoding="utf-8"?>
<c:userShapes xmlns:c="http://schemas.openxmlformats.org/drawingml/2006/chart">
  <cdr:relSizeAnchor xmlns:cdr="http://schemas.openxmlformats.org/drawingml/2006/chartDrawing">
    <cdr:from>
      <cdr:x>0.2</cdr:x>
      <cdr:y>0.75325</cdr:y>
    </cdr:from>
    <cdr:to>
      <cdr:x>0.56957</cdr:x>
      <cdr:y>0.8322</cdr:y>
    </cdr:to>
    <cdr:sp macro="" textlink="">
      <cdr:nvSpPr>
        <cdr:cNvPr id="2" name="TextBox 1">
          <a:extLst xmlns:a="http://schemas.openxmlformats.org/drawingml/2006/main">
            <a:ext uri="{FF2B5EF4-FFF2-40B4-BE49-F238E27FC236}">
              <a16:creationId xmlns:a16="http://schemas.microsoft.com/office/drawing/2014/main" id="{8E3D8449-4CBE-42C4-BA42-DFE093DFEB2A}"/>
            </a:ext>
          </a:extLst>
        </cdr:cNvPr>
        <cdr:cNvSpPr txBox="1"/>
      </cdr:nvSpPr>
      <cdr:spPr>
        <a:xfrm xmlns:a="http://schemas.openxmlformats.org/drawingml/2006/main">
          <a:off x="914400" y="4419600"/>
          <a:ext cx="1689666" cy="463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C00000"/>
              </a:solidFill>
              <a:latin typeface="Arial" panose="020B0604020202020204" pitchFamily="34" charset="0"/>
              <a:cs typeface="Arial" panose="020B0604020202020204" pitchFamily="34" charset="0"/>
            </a:rPr>
            <a:t>Share H</a:t>
          </a:r>
        </a:p>
      </cdr:txBody>
    </cdr:sp>
  </cdr:relSizeAnchor>
  <cdr:relSizeAnchor xmlns:cdr="http://schemas.openxmlformats.org/drawingml/2006/chartDrawing">
    <cdr:from>
      <cdr:x>0.66667</cdr:x>
      <cdr:y>0.20779</cdr:y>
    </cdr:from>
    <cdr:to>
      <cdr:x>0.98517</cdr:x>
      <cdr:y>0.28674</cdr:y>
    </cdr:to>
    <cdr:sp macro="" textlink="">
      <cdr:nvSpPr>
        <cdr:cNvPr id="3" name="TextBox 1">
          <a:extLst xmlns:a="http://schemas.openxmlformats.org/drawingml/2006/main">
            <a:ext uri="{FF2B5EF4-FFF2-40B4-BE49-F238E27FC236}">
              <a16:creationId xmlns:a16="http://schemas.microsoft.com/office/drawing/2014/main" id="{C2DF8C21-8889-4302-B5CE-BA41FAB26ABD}"/>
            </a:ext>
          </a:extLst>
        </cdr:cNvPr>
        <cdr:cNvSpPr txBox="1"/>
      </cdr:nvSpPr>
      <cdr:spPr>
        <a:xfrm xmlns:a="http://schemas.openxmlformats.org/drawingml/2006/main">
          <a:off x="3048000" y="1219200"/>
          <a:ext cx="1456197" cy="463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accent2"/>
              </a:solidFill>
              <a:latin typeface="Arial" panose="020B0604020202020204" pitchFamily="34" charset="0"/>
              <a:cs typeface="Arial" panose="020B0604020202020204" pitchFamily="34" charset="0"/>
            </a:rPr>
            <a:t>Share L</a:t>
          </a:r>
        </a:p>
      </cdr:txBody>
    </cdr:sp>
  </cdr:relSizeAnchor>
  <cdr:relSizeAnchor xmlns:cdr="http://schemas.openxmlformats.org/drawingml/2006/chartDrawing">
    <cdr:from>
      <cdr:x>0.31667</cdr:x>
      <cdr:y>0.53247</cdr:y>
    </cdr:from>
    <cdr:to>
      <cdr:x>0.65428</cdr:x>
      <cdr:y>0.61142</cdr:y>
    </cdr:to>
    <cdr:sp macro="" textlink="">
      <cdr:nvSpPr>
        <cdr:cNvPr id="4" name="TextBox 1">
          <a:extLst xmlns:a="http://schemas.openxmlformats.org/drawingml/2006/main">
            <a:ext uri="{FF2B5EF4-FFF2-40B4-BE49-F238E27FC236}">
              <a16:creationId xmlns:a16="http://schemas.microsoft.com/office/drawing/2014/main" id="{CC7A4484-7A19-49FB-8EEC-26C2B0F5615C}"/>
            </a:ext>
          </a:extLst>
        </cdr:cNvPr>
        <cdr:cNvSpPr txBox="1"/>
      </cdr:nvSpPr>
      <cdr:spPr>
        <a:xfrm xmlns:a="http://schemas.openxmlformats.org/drawingml/2006/main">
          <a:off x="1447800" y="3124200"/>
          <a:ext cx="1543564" cy="4632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EF8321"/>
              </a:solidFill>
              <a:latin typeface="Arial" panose="020B0604020202020204" pitchFamily="34" charset="0"/>
              <a:cs typeface="Arial" panose="020B0604020202020204" pitchFamily="34" charset="0"/>
            </a:rPr>
            <a:t>Share U</a:t>
          </a:r>
        </a:p>
      </cdr:txBody>
    </cdr:sp>
  </cdr:relSizeAnchor>
</c:userShapes>
</file>

<file path=ppt/drawings/drawing3.xml><?xml version="1.0" encoding="utf-8"?>
<c:userShapes xmlns:c="http://schemas.openxmlformats.org/drawingml/2006/chart">
  <cdr:relSizeAnchor xmlns:cdr="http://schemas.openxmlformats.org/drawingml/2006/chartDrawing">
    <cdr:from>
      <cdr:x>0.66932</cdr:x>
      <cdr:y>0.09705</cdr:y>
    </cdr:from>
    <cdr:to>
      <cdr:x>0.87761</cdr:x>
      <cdr:y>0.20462</cdr:y>
    </cdr:to>
    <cdr:sp macro="" textlink="">
      <cdr:nvSpPr>
        <cdr:cNvPr id="2" name="TextBox 1">
          <a:extLst xmlns:a="http://schemas.openxmlformats.org/drawingml/2006/main">
            <a:ext uri="{FF2B5EF4-FFF2-40B4-BE49-F238E27FC236}">
              <a16:creationId xmlns:a16="http://schemas.microsoft.com/office/drawing/2014/main" id="{C112DE24-C893-40D3-AACD-D23B8DCC6B59}"/>
            </a:ext>
          </a:extLst>
        </cdr:cNvPr>
        <cdr:cNvSpPr txBox="1"/>
      </cdr:nvSpPr>
      <cdr:spPr>
        <a:xfrm xmlns:a="http://schemas.openxmlformats.org/drawingml/2006/main">
          <a:off x="5799220" y="610602"/>
          <a:ext cx="1804736" cy="6767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a:t>S = $300</a:t>
          </a:r>
        </a:p>
        <a:p xmlns:a="http://schemas.openxmlformats.org/drawingml/2006/main">
          <a:r>
            <a:rPr lang="en-US" sz="1800" b="1"/>
            <a:t>P_H</a:t>
          </a:r>
          <a:r>
            <a:rPr lang="en-US" sz="1800" b="1" baseline="0"/>
            <a:t> = $460</a:t>
          </a:r>
        </a:p>
        <a:p xmlns:a="http://schemas.openxmlformats.org/drawingml/2006/main">
          <a:r>
            <a:rPr lang="en-US" sz="1800" b="1" baseline="0"/>
            <a:t>P_L = $430</a:t>
          </a:r>
          <a:endParaRPr lang="en-US" sz="18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36" tIns="45718" rIns="91436" bIns="45718" rtlCol="0"/>
          <a:lstStyle>
            <a:lvl1pPr algn="r">
              <a:defRPr sz="1200"/>
            </a:lvl1pPr>
          </a:lstStyle>
          <a:p>
            <a:fld id="{82E9C598-3BF1-4694-A618-906526EBDB04}" type="datetimeFigureOut">
              <a:rPr lang="en-US" smtClean="0"/>
              <a:t>12/5/2018</a:t>
            </a:fld>
            <a:endParaRPr lang="en-US"/>
          </a:p>
        </p:txBody>
      </p:sp>
      <p:sp>
        <p:nvSpPr>
          <p:cNvPr id="4" name="Footer Placeholder 3"/>
          <p:cNvSpPr>
            <a:spLocks noGrp="1"/>
          </p:cNvSpPr>
          <p:nvPr>
            <p:ph type="ftr" sz="quarter" idx="2"/>
          </p:nvPr>
        </p:nvSpPr>
        <p:spPr>
          <a:xfrm>
            <a:off x="0" y="8772526"/>
            <a:ext cx="3011488" cy="463550"/>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6"/>
            <a:ext cx="3011488" cy="463550"/>
          </a:xfrm>
          <a:prstGeom prst="rect">
            <a:avLst/>
          </a:prstGeom>
        </p:spPr>
        <p:txBody>
          <a:bodyPr vert="horz" lIns="91436" tIns="45718" rIns="91436" bIns="45718" rtlCol="0" anchor="b"/>
          <a:lstStyle>
            <a:lvl1pPr algn="r">
              <a:defRPr sz="1200"/>
            </a:lvl1pPr>
          </a:lstStyle>
          <a:p>
            <a:fld id="{AE281EA1-3E15-4CE9-A336-3B9FA06DAFFD}" type="slidenum">
              <a:rPr lang="en-US" smtClean="0"/>
              <a:t>‹#›</a:t>
            </a:fld>
            <a:endParaRPr lang="en-US"/>
          </a:p>
        </p:txBody>
      </p:sp>
    </p:spTree>
    <p:extLst>
      <p:ext uri="{BB962C8B-B14F-4D97-AF65-F5344CB8AC3E}">
        <p14:creationId xmlns:p14="http://schemas.microsoft.com/office/powerpoint/2010/main" val="2321470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0766526C-24B6-4CAB-8E8E-85A13ADA1832}" type="datetimeFigureOut">
              <a:rPr lang="en-US" smtClean="0"/>
              <a:pPr/>
              <a:t>12/5/2018</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963F5536-7C40-4D79-8D59-3C9CBA8A0204}" type="slidenum">
              <a:rPr lang="en-US" smtClean="0"/>
              <a:pPr/>
              <a:t>‹#›</a:t>
            </a:fld>
            <a:endParaRPr lang="en-US"/>
          </a:p>
        </p:txBody>
      </p:sp>
    </p:spTree>
    <p:extLst>
      <p:ext uri="{BB962C8B-B14F-4D97-AF65-F5344CB8AC3E}">
        <p14:creationId xmlns:p14="http://schemas.microsoft.com/office/powerpoint/2010/main" val="391796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Rot="1" noChangeAspect="1" noChangeArrowheads="1" noTextEdit="1"/>
          </p:cNvSpPr>
          <p:nvPr>
            <p:ph type="sldImg"/>
          </p:nvPr>
        </p:nvSpPr>
        <p:spPr>
          <a:ln/>
        </p:spPr>
      </p:sp>
      <p:sp>
        <p:nvSpPr>
          <p:cNvPr id="401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trike="noStrike" baseline="0" dirty="0">
              <a:latin typeface="Arial" pitchFamily="34" charset="0"/>
              <a:cs typeface="ＭＳ Ｐゴシック" pitchFamily="34" charset="-128"/>
            </a:endParaRPr>
          </a:p>
        </p:txBody>
      </p:sp>
    </p:spTree>
    <p:extLst>
      <p:ext uri="{BB962C8B-B14F-4D97-AF65-F5344CB8AC3E}">
        <p14:creationId xmlns:p14="http://schemas.microsoft.com/office/powerpoint/2010/main" val="398142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explain the vertical model:</a:t>
            </a:r>
          </a:p>
          <a:p>
            <a:pPr marL="228600" indent="-228600">
              <a:buAutoNum type="arabicPeriod"/>
            </a:pPr>
            <a:r>
              <a:rPr lang="en-US" dirty="0"/>
              <a:t>Recap the vertical assumptions on WH and WL</a:t>
            </a:r>
            <a:r>
              <a:rPr lang="en-US" baseline="0" dirty="0"/>
              <a:t> (from previous slide) – should we have a whole slide for this or not?</a:t>
            </a:r>
          </a:p>
          <a:p>
            <a:pPr marL="228600" indent="-228600">
              <a:buAutoNum type="arabicPeriod"/>
            </a:pPr>
            <a:r>
              <a:rPr lang="en-US" dirty="0"/>
              <a:t>Start by explaining that</a:t>
            </a:r>
            <a:r>
              <a:rPr lang="en-US" baseline="0" dirty="0"/>
              <a:t> WL determines demand for any insurance (H+L) </a:t>
            </a:r>
            <a:r>
              <a:rPr lang="en-US" baseline="0" dirty="0">
                <a:sym typeface="Wingdings" panose="05000000000000000000" pitchFamily="2" charset="2"/>
              </a:rPr>
              <a:t> intersection of WL and PL is marginal type b/n L and U</a:t>
            </a:r>
            <a:endParaRPr lang="en-US" dirty="0"/>
          </a:p>
          <a:p>
            <a:pPr marL="228600" indent="-228600">
              <a:buAutoNum type="arabicPeriod"/>
            </a:pPr>
            <a:r>
              <a:rPr lang="en-US" dirty="0"/>
              <a:t>Then explain DH – demand for H given option of L. Determined by</a:t>
            </a:r>
            <a:r>
              <a:rPr lang="en-US" baseline="0" dirty="0"/>
              <a:t> extra WTP for H vs. L and by PL. Intersection of DH with PH determines marginal type b/n H and L (which is quantity of H unless the market </a:t>
            </a:r>
            <a:r>
              <a:rPr lang="en-US" baseline="0" dirty="0" err="1"/>
              <a:t>upravels</a:t>
            </a:r>
            <a:r>
              <a:rPr lang="en-US" baseline="0" dirty="0"/>
              <a:t> and no one buys 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vertical model assumption shows up as W_H being a line instead of a cloud. If the assumption were relaxed, either W_H or W_L could be a line, but not both. To show them both as lines, there would have to be 2 separate pictures and 2 separate WTP indices.</a:t>
            </a:r>
          </a:p>
        </p:txBody>
      </p:sp>
      <p:sp>
        <p:nvSpPr>
          <p:cNvPr id="4" name="Slide Number Placeholder 3"/>
          <p:cNvSpPr>
            <a:spLocks noGrp="1"/>
          </p:cNvSpPr>
          <p:nvPr>
            <p:ph type="sldNum" sz="quarter" idx="5"/>
          </p:nvPr>
        </p:nvSpPr>
        <p:spPr/>
        <p:txBody>
          <a:bodyPr/>
          <a:lstStyle/>
          <a:p>
            <a:fld id="{963F5536-7C40-4D79-8D59-3C9CBA8A0204}" type="slidenum">
              <a:rPr lang="en-US" smtClean="0"/>
              <a:pPr/>
              <a:t>14</a:t>
            </a:fld>
            <a:endParaRPr lang="en-US"/>
          </a:p>
        </p:txBody>
      </p:sp>
    </p:spTree>
    <p:extLst>
      <p:ext uri="{BB962C8B-B14F-4D97-AF65-F5344CB8AC3E}">
        <p14:creationId xmlns:p14="http://schemas.microsoft.com/office/powerpoint/2010/main" val="152598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explain the vertical model:</a:t>
            </a:r>
          </a:p>
          <a:p>
            <a:pPr marL="228600" indent="-228600">
              <a:buAutoNum type="arabicPeriod"/>
            </a:pPr>
            <a:r>
              <a:rPr lang="en-US" dirty="0"/>
              <a:t>Recap the vertical assumptions on WH and WL</a:t>
            </a:r>
            <a:r>
              <a:rPr lang="en-US" baseline="0" dirty="0"/>
              <a:t> (from previous slide) – should we have a whole slide for this or not?</a:t>
            </a:r>
          </a:p>
          <a:p>
            <a:pPr marL="228600" indent="-228600">
              <a:buAutoNum type="arabicPeriod"/>
            </a:pPr>
            <a:r>
              <a:rPr lang="en-US" dirty="0"/>
              <a:t>Start by explaining that</a:t>
            </a:r>
            <a:r>
              <a:rPr lang="en-US" baseline="0" dirty="0"/>
              <a:t> WL determines demand for any insurance (H+L) </a:t>
            </a:r>
            <a:r>
              <a:rPr lang="en-US" baseline="0" dirty="0">
                <a:sym typeface="Wingdings" panose="05000000000000000000" pitchFamily="2" charset="2"/>
              </a:rPr>
              <a:t> intersection of WL and PL is marginal type b/n L and U</a:t>
            </a:r>
            <a:endParaRPr lang="en-US" dirty="0"/>
          </a:p>
          <a:p>
            <a:pPr marL="228600" indent="-228600">
              <a:buAutoNum type="arabicPeriod"/>
            </a:pPr>
            <a:r>
              <a:rPr lang="en-US" dirty="0"/>
              <a:t>Then explain DH – demand for H given option of L. Determined by</a:t>
            </a:r>
            <a:r>
              <a:rPr lang="en-US" baseline="0" dirty="0"/>
              <a:t> extra WTP for H vs. L and by PL. Intersection of DH with PH determines marginal type b/n H and L (which is quantity of H unless the market </a:t>
            </a:r>
            <a:r>
              <a:rPr lang="en-US" baseline="0" dirty="0" err="1"/>
              <a:t>upravels</a:t>
            </a:r>
            <a:r>
              <a:rPr lang="en-US" baseline="0" dirty="0"/>
              <a:t> and no one buys 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vertical model assumption shows up as W_H being a line instead of a cloud. If the assumption were relaxed, either W_H or W_L could be a line, but not both. To show them both as lines, there would have to be 2 separate pictures and 2 separate WTP indices.</a:t>
            </a:r>
          </a:p>
        </p:txBody>
      </p:sp>
      <p:sp>
        <p:nvSpPr>
          <p:cNvPr id="4" name="Slide Number Placeholder 3"/>
          <p:cNvSpPr>
            <a:spLocks noGrp="1"/>
          </p:cNvSpPr>
          <p:nvPr>
            <p:ph type="sldNum" sz="quarter" idx="5"/>
          </p:nvPr>
        </p:nvSpPr>
        <p:spPr/>
        <p:txBody>
          <a:bodyPr/>
          <a:lstStyle/>
          <a:p>
            <a:fld id="{963F5536-7C40-4D79-8D59-3C9CBA8A0204}" type="slidenum">
              <a:rPr lang="en-US" smtClean="0"/>
              <a:pPr/>
              <a:t>15</a:t>
            </a:fld>
            <a:endParaRPr lang="en-US"/>
          </a:p>
        </p:txBody>
      </p:sp>
    </p:spTree>
    <p:extLst>
      <p:ext uri="{BB962C8B-B14F-4D97-AF65-F5344CB8AC3E}">
        <p14:creationId xmlns:p14="http://schemas.microsoft.com/office/powerpoint/2010/main" val="1525982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explain the vertical model:</a:t>
            </a:r>
          </a:p>
          <a:p>
            <a:pPr marL="228600" indent="-228600">
              <a:buAutoNum type="arabicPeriod"/>
            </a:pPr>
            <a:r>
              <a:rPr lang="en-US" dirty="0"/>
              <a:t>Recap the vertical assumptions on WH and WL</a:t>
            </a:r>
            <a:r>
              <a:rPr lang="en-US" baseline="0" dirty="0"/>
              <a:t> (from previous slide) – should we have a whole slide for this or not?</a:t>
            </a:r>
          </a:p>
          <a:p>
            <a:pPr marL="228600" indent="-228600">
              <a:buAutoNum type="arabicPeriod"/>
            </a:pPr>
            <a:r>
              <a:rPr lang="en-US" dirty="0"/>
              <a:t>Start by explaining that</a:t>
            </a:r>
            <a:r>
              <a:rPr lang="en-US" baseline="0" dirty="0"/>
              <a:t> WL determines demand for any insurance (H+L) </a:t>
            </a:r>
            <a:r>
              <a:rPr lang="en-US" baseline="0" dirty="0">
                <a:sym typeface="Wingdings" panose="05000000000000000000" pitchFamily="2" charset="2"/>
              </a:rPr>
              <a:t> intersection of WL and PL is marginal type b/n L and U</a:t>
            </a:r>
            <a:endParaRPr lang="en-US" dirty="0"/>
          </a:p>
          <a:p>
            <a:pPr marL="228600" indent="-228600">
              <a:buAutoNum type="arabicPeriod"/>
            </a:pPr>
            <a:r>
              <a:rPr lang="en-US" dirty="0"/>
              <a:t>Then explain DH – demand for H given option of L. Determined by</a:t>
            </a:r>
            <a:r>
              <a:rPr lang="en-US" baseline="0" dirty="0"/>
              <a:t> extra WTP for H vs. L and by PL. Intersection of DH with PH determines marginal type b/n H and L (which is quantity of H unless the market </a:t>
            </a:r>
            <a:r>
              <a:rPr lang="en-US" baseline="0" dirty="0" err="1"/>
              <a:t>upravels</a:t>
            </a:r>
            <a:r>
              <a:rPr lang="en-US" baseline="0" dirty="0"/>
              <a:t> and no one buys 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vertical model assumption shows up as W_H being a line instead of a cloud. If the assumption were relaxed, either W_H or W_L could be a line, but not both. To show them both as lines, there would have to be 2 separate pictures and 2 separate WTP indices.</a:t>
            </a:r>
          </a:p>
        </p:txBody>
      </p:sp>
      <p:sp>
        <p:nvSpPr>
          <p:cNvPr id="4" name="Slide Number Placeholder 3"/>
          <p:cNvSpPr>
            <a:spLocks noGrp="1"/>
          </p:cNvSpPr>
          <p:nvPr>
            <p:ph type="sldNum" sz="quarter" idx="5"/>
          </p:nvPr>
        </p:nvSpPr>
        <p:spPr/>
        <p:txBody>
          <a:bodyPr/>
          <a:lstStyle/>
          <a:p>
            <a:fld id="{963F5536-7C40-4D79-8D59-3C9CBA8A0204}" type="slidenum">
              <a:rPr lang="en-US" smtClean="0"/>
              <a:pPr/>
              <a:t>16</a:t>
            </a:fld>
            <a:endParaRPr lang="en-US"/>
          </a:p>
        </p:txBody>
      </p:sp>
    </p:spTree>
    <p:extLst>
      <p:ext uri="{BB962C8B-B14F-4D97-AF65-F5344CB8AC3E}">
        <p14:creationId xmlns:p14="http://schemas.microsoft.com/office/powerpoint/2010/main" val="1525982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explain the vertical model:</a:t>
            </a:r>
          </a:p>
          <a:p>
            <a:pPr marL="228600" indent="-228600">
              <a:buAutoNum type="arabicPeriod"/>
            </a:pPr>
            <a:r>
              <a:rPr lang="en-US" dirty="0"/>
              <a:t>Recap the vertical assumptions on WH and WL</a:t>
            </a:r>
            <a:r>
              <a:rPr lang="en-US" baseline="0" dirty="0"/>
              <a:t> (from previous slide) – should we have a whole slide for this or not?</a:t>
            </a:r>
          </a:p>
          <a:p>
            <a:pPr marL="228600" indent="-228600">
              <a:buAutoNum type="arabicPeriod"/>
            </a:pPr>
            <a:r>
              <a:rPr lang="en-US" dirty="0"/>
              <a:t>Start by explaining that</a:t>
            </a:r>
            <a:r>
              <a:rPr lang="en-US" baseline="0" dirty="0"/>
              <a:t> WL determines demand for any insurance (H+L) </a:t>
            </a:r>
            <a:r>
              <a:rPr lang="en-US" baseline="0" dirty="0">
                <a:sym typeface="Wingdings" panose="05000000000000000000" pitchFamily="2" charset="2"/>
              </a:rPr>
              <a:t> intersection of WL and PL is marginal type b/n L and U</a:t>
            </a:r>
            <a:endParaRPr lang="en-US" dirty="0"/>
          </a:p>
          <a:p>
            <a:pPr marL="228600" indent="-228600">
              <a:buAutoNum type="arabicPeriod"/>
            </a:pPr>
            <a:r>
              <a:rPr lang="en-US" dirty="0"/>
              <a:t>Then explain DH – demand for H given option of L. Determined by</a:t>
            </a:r>
            <a:r>
              <a:rPr lang="en-US" baseline="0" dirty="0"/>
              <a:t> extra WTP for H vs. L and by PL. Intersection of DH with PH determines marginal type b/n H and L (which is quantity of H unless the market </a:t>
            </a:r>
            <a:r>
              <a:rPr lang="en-US" baseline="0" dirty="0" err="1"/>
              <a:t>upravels</a:t>
            </a:r>
            <a:r>
              <a:rPr lang="en-US" baseline="0" dirty="0"/>
              <a:t> and no one buys 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Say WH and WL rather than DH and DL –</a:t>
            </a:r>
            <a:r>
              <a:rPr lang="en-US" baseline="0" dirty="0"/>
              <a:t> otherwise, people will get confused about what is demand (a curve that determines quantity) and what is WTP (a primitive). In particular, WH is NOT the demand curve for H, nor is WL the demand curve for L. This is important and people (notably Amy) will definitely get confused! We can clarify on the previous slide that in subsidized settings, </a:t>
            </a:r>
            <a:r>
              <a:rPr lang="en-US" baseline="0" dirty="0" err="1"/>
              <a:t>Wj</a:t>
            </a:r>
            <a:r>
              <a:rPr lang="en-US" baseline="0" dirty="0"/>
              <a:t> is the augmented WTP with the subsidy added on. </a:t>
            </a:r>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17</a:t>
            </a:fld>
            <a:endParaRPr lang="en-US"/>
          </a:p>
        </p:txBody>
      </p:sp>
    </p:spTree>
    <p:extLst>
      <p:ext uri="{BB962C8B-B14F-4D97-AF65-F5344CB8AC3E}">
        <p14:creationId xmlns:p14="http://schemas.microsoft.com/office/powerpoint/2010/main" val="1237047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D_L is fixed and equal to W_L. (if there are subsidies, then W_L /</a:t>
            </a:r>
            <a:r>
              <a:rPr lang="en-US" dirty="0" err="1"/>
              <a:t>neq</a:t>
            </a:r>
            <a:r>
              <a:rPr lang="en-US" dirty="0"/>
              <a:t> D_L. instead, D_L = W_L + subsidy)</a:t>
            </a:r>
          </a:p>
          <a:p>
            <a:r>
              <a:rPr lang="en-US" dirty="0"/>
              <a:t>While the L vs. U s-type cutoff changes as P_L changes, the </a:t>
            </a:r>
            <a:r>
              <a:rPr lang="en-US" i="1" dirty="0"/>
              <a:t>relationship</a:t>
            </a:r>
            <a:r>
              <a:rPr lang="en-US" i="0" dirty="0"/>
              <a:t> between P_L and the L vs. U s-type cutoff is fixed and does not depend on the price vector.</a:t>
            </a:r>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18</a:t>
            </a:fld>
            <a:endParaRPr lang="en-US"/>
          </a:p>
        </p:txBody>
      </p:sp>
    </p:spTree>
    <p:extLst>
      <p:ext uri="{BB962C8B-B14F-4D97-AF65-F5344CB8AC3E}">
        <p14:creationId xmlns:p14="http://schemas.microsoft.com/office/powerpoint/2010/main" val="295195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D_H is not equal to W_H, however</a:t>
            </a:r>
          </a:p>
          <a:p>
            <a:r>
              <a:rPr lang="en-US" dirty="0"/>
              <a:t>The H vs. L cutoff does not only depend on P_H (as captured by W_H) but also depends on P_L as shown in the choice condition above</a:t>
            </a:r>
          </a:p>
          <a:p>
            <a:r>
              <a:rPr lang="en-US" dirty="0"/>
              <a:t>Presence of L causes some people for whom W_H &gt; P_H to choose L because W_H – W_L &lt; P_H – P_L</a:t>
            </a:r>
          </a:p>
          <a:p>
            <a:r>
              <a:rPr lang="en-US" dirty="0"/>
              <a:t>This leads to D_H &lt; W_H for some consumers</a:t>
            </a:r>
          </a:p>
          <a:p>
            <a:r>
              <a:rPr lang="en-US" dirty="0"/>
              <a:t>Choice condition tells us how to find H vs. L cutoff as function of W_H, W_L, and P_L</a:t>
            </a:r>
          </a:p>
          <a:p>
            <a:endParaRPr lang="en-US" dirty="0"/>
          </a:p>
          <a:p>
            <a:r>
              <a:rPr lang="en-US" dirty="0"/>
              <a:t>Here, the H vs. L cutoff s-type is a function of both P_L and P_H</a:t>
            </a:r>
          </a:p>
          <a:p>
            <a:r>
              <a:rPr lang="en-US" dirty="0"/>
              <a:t>This makes D_H a plane in the 3-dimensional (s, P_L, P_H)-space</a:t>
            </a:r>
          </a:p>
          <a:p>
            <a:r>
              <a:rPr lang="en-US" dirty="0"/>
              <a:t>Hard to draw</a:t>
            </a:r>
          </a:p>
          <a:p>
            <a:endParaRPr lang="en-US" dirty="0"/>
          </a:p>
          <a:p>
            <a:r>
              <a:rPr lang="en-US" dirty="0"/>
              <a:t>What we can draw, is D_H for a given P_L. This is what we do, drawing D_H curve as a dashed line to indicate its dependence on P_L</a:t>
            </a:r>
          </a:p>
        </p:txBody>
      </p:sp>
      <p:sp>
        <p:nvSpPr>
          <p:cNvPr id="4" name="Slide Number Placeholder 3"/>
          <p:cNvSpPr>
            <a:spLocks noGrp="1"/>
          </p:cNvSpPr>
          <p:nvPr>
            <p:ph type="sldNum" sz="quarter" idx="5"/>
          </p:nvPr>
        </p:nvSpPr>
        <p:spPr/>
        <p:txBody>
          <a:bodyPr/>
          <a:lstStyle/>
          <a:p>
            <a:fld id="{963F5536-7C40-4D79-8D59-3C9CBA8A0204}" type="slidenum">
              <a:rPr lang="en-US" smtClean="0"/>
              <a:pPr/>
              <a:t>19</a:t>
            </a:fld>
            <a:endParaRPr lang="en-US"/>
          </a:p>
        </p:txBody>
      </p:sp>
    </p:spTree>
    <p:extLst>
      <p:ext uri="{BB962C8B-B14F-4D97-AF65-F5344CB8AC3E}">
        <p14:creationId xmlns:p14="http://schemas.microsoft.com/office/powerpoint/2010/main" val="3538699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20</a:t>
            </a:fld>
            <a:endParaRPr lang="en-US"/>
          </a:p>
        </p:txBody>
      </p:sp>
    </p:spTree>
    <p:extLst>
      <p:ext uri="{BB962C8B-B14F-4D97-AF65-F5344CB8AC3E}">
        <p14:creationId xmlns:p14="http://schemas.microsoft.com/office/powerpoint/2010/main" val="3124558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21</a:t>
            </a:fld>
            <a:endParaRPr lang="en-US"/>
          </a:p>
        </p:txBody>
      </p:sp>
    </p:spTree>
    <p:extLst>
      <p:ext uri="{BB962C8B-B14F-4D97-AF65-F5344CB8AC3E}">
        <p14:creationId xmlns:p14="http://schemas.microsoft.com/office/powerpoint/2010/main" val="380708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explain the vertical model:</a:t>
            </a:r>
          </a:p>
          <a:p>
            <a:pPr marL="228600" indent="-228600">
              <a:buAutoNum type="arabicPeriod"/>
            </a:pPr>
            <a:r>
              <a:rPr lang="en-US" dirty="0"/>
              <a:t>Recap the vertical assumptions on WH and WL</a:t>
            </a:r>
            <a:r>
              <a:rPr lang="en-US" baseline="0" dirty="0"/>
              <a:t> (from previous slide) – should we have a whole slide for this or not?</a:t>
            </a:r>
          </a:p>
          <a:p>
            <a:pPr marL="228600" indent="-228600">
              <a:buAutoNum type="arabicPeriod"/>
            </a:pPr>
            <a:r>
              <a:rPr lang="en-US" dirty="0"/>
              <a:t>Start by explaining that</a:t>
            </a:r>
            <a:r>
              <a:rPr lang="en-US" baseline="0" dirty="0"/>
              <a:t> WL determines demand for any insurance (H+L) </a:t>
            </a:r>
            <a:r>
              <a:rPr lang="en-US" baseline="0" dirty="0">
                <a:sym typeface="Wingdings" panose="05000000000000000000" pitchFamily="2" charset="2"/>
              </a:rPr>
              <a:t> intersection of WL and PL is marginal type b/n L and U</a:t>
            </a:r>
            <a:endParaRPr lang="en-US" dirty="0"/>
          </a:p>
          <a:p>
            <a:pPr marL="228600" indent="-228600">
              <a:buAutoNum type="arabicPeriod"/>
            </a:pPr>
            <a:r>
              <a:rPr lang="en-US" dirty="0"/>
              <a:t>Then explain DH – demand for H given option of L. Determined by</a:t>
            </a:r>
            <a:r>
              <a:rPr lang="en-US" baseline="0" dirty="0"/>
              <a:t> extra WTP for H vs. L and by PL. Intersection of DH with PH determines marginal type b/n H and L (which is quantity of H unless the market </a:t>
            </a:r>
            <a:r>
              <a:rPr lang="en-US" baseline="0" dirty="0" err="1"/>
              <a:t>upravels</a:t>
            </a:r>
            <a:r>
              <a:rPr lang="en-US" baseline="0" dirty="0"/>
              <a:t> and no one buys 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Say WH and WL rather than DH and DL –</a:t>
            </a:r>
            <a:r>
              <a:rPr lang="en-US" baseline="0" dirty="0"/>
              <a:t> otherwise, people will get confused about what is demand (a curve that determines quantity) and what is WTP (a primitive). In particular, WH is NOT the demand curve for H, nor is WL the demand curve for L. This is important and people (notably Amy) will definitely get confused! We can clarify on the previous slide that in subsidized settings, </a:t>
            </a:r>
            <a:r>
              <a:rPr lang="en-US" baseline="0" dirty="0" err="1"/>
              <a:t>Wj</a:t>
            </a:r>
            <a:r>
              <a:rPr lang="en-US" baseline="0" dirty="0"/>
              <a:t> is the augmented WTP with the subsidy added on. </a:t>
            </a:r>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22</a:t>
            </a:fld>
            <a:endParaRPr lang="en-US"/>
          </a:p>
        </p:txBody>
      </p:sp>
    </p:spTree>
    <p:extLst>
      <p:ext uri="{BB962C8B-B14F-4D97-AF65-F5344CB8AC3E}">
        <p14:creationId xmlns:p14="http://schemas.microsoft.com/office/powerpoint/2010/main" val="3109854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explain the vertical model:</a:t>
            </a:r>
          </a:p>
          <a:p>
            <a:pPr marL="228600" indent="-228600">
              <a:buAutoNum type="arabicPeriod"/>
            </a:pPr>
            <a:r>
              <a:rPr lang="en-US" dirty="0"/>
              <a:t>Recap the vertical assumptions on WH and WL</a:t>
            </a:r>
            <a:r>
              <a:rPr lang="en-US" baseline="0" dirty="0"/>
              <a:t> (from previous slide) – should we have a whole slide for this or not?</a:t>
            </a:r>
          </a:p>
          <a:p>
            <a:pPr marL="228600" indent="-228600">
              <a:buAutoNum type="arabicPeriod"/>
            </a:pPr>
            <a:r>
              <a:rPr lang="en-US" dirty="0"/>
              <a:t>Start by explaining that</a:t>
            </a:r>
            <a:r>
              <a:rPr lang="en-US" baseline="0" dirty="0"/>
              <a:t> WL determines demand for any insurance (H+L) </a:t>
            </a:r>
            <a:r>
              <a:rPr lang="en-US" baseline="0" dirty="0">
                <a:sym typeface="Wingdings" panose="05000000000000000000" pitchFamily="2" charset="2"/>
              </a:rPr>
              <a:t> intersection of WL and PL is marginal type b/n L and U</a:t>
            </a:r>
            <a:endParaRPr lang="en-US" dirty="0"/>
          </a:p>
          <a:p>
            <a:pPr marL="228600" indent="-228600">
              <a:buAutoNum type="arabicPeriod"/>
            </a:pPr>
            <a:r>
              <a:rPr lang="en-US" dirty="0"/>
              <a:t>Then explain DH – demand for H given option of L. Determined by</a:t>
            </a:r>
            <a:r>
              <a:rPr lang="en-US" baseline="0" dirty="0"/>
              <a:t> extra WTP for H vs. L and by PL. Intersection of DH with PH determines marginal type b/n H and L (which is quantity of H unless the market </a:t>
            </a:r>
            <a:r>
              <a:rPr lang="en-US" baseline="0" dirty="0" err="1"/>
              <a:t>upravels</a:t>
            </a:r>
            <a:r>
              <a:rPr lang="en-US" baseline="0" dirty="0"/>
              <a:t> and no one buys 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Say WH and WL rather than DH and DL –</a:t>
            </a:r>
            <a:r>
              <a:rPr lang="en-US" baseline="0" dirty="0"/>
              <a:t> otherwise, people will get confused about what is demand (a curve that determines quantity) and what is WTP (a primitive). In particular, WH is NOT the demand curve for H, nor is WL the demand curve for L. This is important and people (notably Amy) will definitely get confused! We can clarify on the previous slide that in subsidized settings, </a:t>
            </a:r>
            <a:r>
              <a:rPr lang="en-US" baseline="0" dirty="0" err="1"/>
              <a:t>Wj</a:t>
            </a:r>
            <a:r>
              <a:rPr lang="en-US" baseline="0" dirty="0"/>
              <a:t> is the augmented WTP with the subsidy added on. </a:t>
            </a:r>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23</a:t>
            </a:fld>
            <a:endParaRPr lang="en-US"/>
          </a:p>
        </p:txBody>
      </p:sp>
    </p:spTree>
    <p:extLst>
      <p:ext uri="{BB962C8B-B14F-4D97-AF65-F5344CB8AC3E}">
        <p14:creationId xmlns:p14="http://schemas.microsoft.com/office/powerpoint/2010/main" val="63452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2</a:t>
            </a:fld>
            <a:endParaRPr lang="en-US"/>
          </a:p>
        </p:txBody>
      </p:sp>
    </p:spTree>
    <p:extLst>
      <p:ext uri="{BB962C8B-B14F-4D97-AF65-F5344CB8AC3E}">
        <p14:creationId xmlns:p14="http://schemas.microsoft.com/office/powerpoint/2010/main" val="2712559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24</a:t>
            </a:fld>
            <a:endParaRPr lang="en-US"/>
          </a:p>
        </p:txBody>
      </p:sp>
    </p:spTree>
    <p:extLst>
      <p:ext uri="{BB962C8B-B14F-4D97-AF65-F5344CB8AC3E}">
        <p14:creationId xmlns:p14="http://schemas.microsoft.com/office/powerpoint/2010/main" val="1500184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ym typeface="Wingdings" panose="05000000000000000000" pitchFamily="2" charset="2"/>
              </a:rPr>
              <a:t>Cost curve represents average cost for all consumers of given s-type (WTP for L)</a:t>
            </a:r>
          </a:p>
          <a:p>
            <a:pPr marL="0" indent="0">
              <a:buFont typeface="Arial" panose="020B0604020202020204" pitchFamily="34" charset="0"/>
              <a:buNone/>
            </a:pPr>
            <a:r>
              <a:rPr lang="en-US" dirty="0">
                <a:sym typeface="Wingdings" panose="05000000000000000000" pitchFamily="2" charset="2"/>
              </a:rPr>
              <a:t>Gap between </a:t>
            </a:r>
            <a:r>
              <a:rPr lang="en-US" dirty="0" err="1">
                <a:sym typeface="Wingdings" panose="05000000000000000000" pitchFamily="2" charset="2"/>
              </a:rPr>
              <a:t>c_H</a:t>
            </a:r>
            <a:r>
              <a:rPr lang="en-US" dirty="0">
                <a:sym typeface="Wingdings" panose="05000000000000000000" pitchFamily="2" charset="2"/>
              </a:rPr>
              <a:t> and </a:t>
            </a:r>
            <a:r>
              <a:rPr lang="en-US" dirty="0" err="1">
                <a:sym typeface="Wingdings" panose="05000000000000000000" pitchFamily="2" charset="2"/>
              </a:rPr>
              <a:t>c_L</a:t>
            </a:r>
            <a:r>
              <a:rPr lang="en-US" dirty="0">
                <a:sym typeface="Wingdings" panose="05000000000000000000" pitchFamily="2" charset="2"/>
              </a:rPr>
              <a:t> gives causal cost difference for given s-type</a:t>
            </a:r>
          </a:p>
          <a:p>
            <a:pPr marL="0" indent="0">
              <a:buFont typeface="Arial" panose="020B0604020202020204" pitchFamily="34" charset="0"/>
              <a:buNone/>
            </a:pPr>
            <a:r>
              <a:rPr lang="en-US" dirty="0">
                <a:sym typeface="Wingdings" panose="05000000000000000000" pitchFamily="2" charset="2"/>
              </a:rPr>
              <a:t>Assuming constant cost advantage (does not vary with s) for simplicity</a:t>
            </a:r>
          </a:p>
          <a:p>
            <a:pPr marL="0" indent="0">
              <a:buFont typeface="Arial" panose="020B0604020202020204" pitchFamily="34" charset="0"/>
              <a:buNone/>
            </a:pP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63F5536-7C40-4D79-8D59-3C9CBA8A0204}" type="slidenum">
              <a:rPr lang="en-US" smtClean="0"/>
              <a:pPr/>
              <a:t>25</a:t>
            </a:fld>
            <a:endParaRPr lang="en-US"/>
          </a:p>
        </p:txBody>
      </p:sp>
    </p:spTree>
    <p:extLst>
      <p:ext uri="{BB962C8B-B14F-4D97-AF65-F5344CB8AC3E}">
        <p14:creationId xmlns:p14="http://schemas.microsoft.com/office/powerpoint/2010/main" val="1282080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ym typeface="Wingdings" panose="05000000000000000000" pitchFamily="2" charset="2"/>
              </a:rPr>
              <a:t>Average cost curve, AC_H, gives average cost in H plan for each H vs. L cutoff s-type</a:t>
            </a:r>
          </a:p>
          <a:p>
            <a:pPr marL="0" indent="0">
              <a:buFont typeface="Arial" panose="020B0604020202020204" pitchFamily="34" charset="0"/>
              <a:buNone/>
            </a:pPr>
            <a:r>
              <a:rPr lang="en-US" dirty="0">
                <a:sym typeface="Wingdings" panose="05000000000000000000" pitchFamily="2" charset="2"/>
              </a:rPr>
              <a:t>(Note that geometry isn’t quite right here: AC_H shouldn’t be linear)</a:t>
            </a:r>
          </a:p>
          <a:p>
            <a:pPr marL="0" indent="0">
              <a:buFont typeface="Arial" panose="020B0604020202020204" pitchFamily="34" charset="0"/>
              <a:buNone/>
            </a:pPr>
            <a:r>
              <a:rPr lang="en-US" dirty="0">
                <a:sym typeface="Wingdings" panose="05000000000000000000" pitchFamily="2" charset="2"/>
              </a:rPr>
              <a:t>Important to note that AC_H is fixed, does not depend on P_L</a:t>
            </a:r>
          </a:p>
          <a:p>
            <a:pPr marL="0" indent="0">
              <a:buFont typeface="Arial" panose="020B0604020202020204" pitchFamily="34" charset="0"/>
              <a:buNone/>
            </a:pPr>
            <a:r>
              <a:rPr lang="en-US" dirty="0">
                <a:sym typeface="Wingdings" panose="05000000000000000000" pitchFamily="2" charset="2"/>
              </a:rPr>
              <a:t>While AC_H depends on P_H (which depends on P_L), the relationship between AC_H and </a:t>
            </a:r>
            <a:r>
              <a:rPr lang="en-US" dirty="0" err="1">
                <a:sym typeface="Wingdings" panose="05000000000000000000" pitchFamily="2" charset="2"/>
              </a:rPr>
              <a:t>s_HL</a:t>
            </a:r>
            <a:r>
              <a:rPr lang="en-US" dirty="0">
                <a:sym typeface="Wingdings" panose="05000000000000000000" pitchFamily="2" charset="2"/>
              </a:rPr>
              <a:t> does not depend on prices</a:t>
            </a:r>
          </a:p>
        </p:txBody>
      </p:sp>
      <p:sp>
        <p:nvSpPr>
          <p:cNvPr id="4" name="Slide Number Placeholder 3"/>
          <p:cNvSpPr>
            <a:spLocks noGrp="1"/>
          </p:cNvSpPr>
          <p:nvPr>
            <p:ph type="sldNum" sz="quarter" idx="10"/>
          </p:nvPr>
        </p:nvSpPr>
        <p:spPr/>
        <p:txBody>
          <a:bodyPr/>
          <a:lstStyle/>
          <a:p>
            <a:fld id="{963F5536-7C40-4D79-8D59-3C9CBA8A0204}" type="slidenum">
              <a:rPr lang="en-US" smtClean="0"/>
              <a:pPr/>
              <a:t>26</a:t>
            </a:fld>
            <a:endParaRPr lang="en-US"/>
          </a:p>
        </p:txBody>
      </p:sp>
    </p:spTree>
    <p:extLst>
      <p:ext uri="{BB962C8B-B14F-4D97-AF65-F5344CB8AC3E}">
        <p14:creationId xmlns:p14="http://schemas.microsoft.com/office/powerpoint/2010/main" val="2728089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ym typeface="Wingdings" panose="05000000000000000000" pitchFamily="2" charset="2"/>
              </a:rPr>
              <a:t>AC_L, on the other hand, is not fixed</a:t>
            </a:r>
          </a:p>
          <a:p>
            <a:pPr marL="0" indent="0">
              <a:buFont typeface="Arial" panose="020B0604020202020204" pitchFamily="34" charset="0"/>
              <a:buNone/>
            </a:pPr>
            <a:r>
              <a:rPr lang="en-US" dirty="0">
                <a:sym typeface="Wingdings" panose="05000000000000000000" pitchFamily="2" charset="2"/>
              </a:rPr>
              <a:t>AC_L gives the average cost in L as a function of the L vs. U cutoff s-type</a:t>
            </a:r>
          </a:p>
          <a:p>
            <a:pPr marL="0" indent="0">
              <a:buFont typeface="Arial" panose="020B0604020202020204" pitchFamily="34" charset="0"/>
              <a:buNone/>
            </a:pPr>
            <a:r>
              <a:rPr lang="en-US" dirty="0">
                <a:sym typeface="Wingdings" panose="05000000000000000000" pitchFamily="2" charset="2"/>
              </a:rPr>
              <a:t>But, AC_L also depends on the H vs L cutoff s-type</a:t>
            </a:r>
          </a:p>
          <a:p>
            <a:pPr marL="0" indent="0">
              <a:buFont typeface="Arial" panose="020B0604020202020204" pitchFamily="34" charset="0"/>
              <a:buNone/>
            </a:pPr>
            <a:r>
              <a:rPr lang="en-US" dirty="0">
                <a:sym typeface="Wingdings" panose="05000000000000000000" pitchFamily="2" charset="2"/>
              </a:rPr>
              <a:t>So the relationship between AC_L and the L vs. U cutoff s-type differs for different values of the </a:t>
            </a:r>
            <a:r>
              <a:rPr lang="en-US" dirty="0" err="1">
                <a:sym typeface="Wingdings" panose="05000000000000000000" pitchFamily="2" charset="2"/>
              </a:rPr>
              <a:t>s_HL</a:t>
            </a:r>
            <a:r>
              <a:rPr lang="en-US" dirty="0">
                <a:sym typeface="Wingdings" panose="05000000000000000000" pitchFamily="2" charset="2"/>
              </a:rPr>
              <a:t> cutoff s-type</a:t>
            </a:r>
          </a:p>
          <a:p>
            <a:pPr marL="0" indent="0">
              <a:buFont typeface="Arial" panose="020B0604020202020204" pitchFamily="34" charset="0"/>
              <a:buNone/>
            </a:pPr>
            <a:endParaRPr lang="en-US" dirty="0">
              <a:sym typeface="Wingdings" panose="05000000000000000000" pitchFamily="2" charset="2"/>
            </a:endParaRPr>
          </a:p>
          <a:p>
            <a:pPr marL="0" indent="0">
              <a:buFont typeface="Arial" panose="020B0604020202020204" pitchFamily="34" charset="0"/>
              <a:buNone/>
            </a:pPr>
            <a:r>
              <a:rPr lang="en-US" dirty="0">
                <a:sym typeface="Wingdings" panose="05000000000000000000" pitchFamily="2" charset="2"/>
              </a:rPr>
              <a:t>This is because not all consumers to the left of the </a:t>
            </a:r>
            <a:r>
              <a:rPr lang="en-US" dirty="0" err="1">
                <a:sym typeface="Wingdings" panose="05000000000000000000" pitchFamily="2" charset="2"/>
              </a:rPr>
              <a:t>s_LU</a:t>
            </a:r>
            <a:r>
              <a:rPr lang="en-US" dirty="0">
                <a:sym typeface="Wingdings" panose="05000000000000000000" pitchFamily="2" charset="2"/>
              </a:rPr>
              <a:t> cutoff s-type choose L</a:t>
            </a:r>
          </a:p>
          <a:p>
            <a:pPr marL="0" indent="0">
              <a:buFont typeface="Arial" panose="020B0604020202020204" pitchFamily="34" charset="0"/>
              <a:buNone/>
            </a:pPr>
            <a:r>
              <a:rPr lang="en-US" dirty="0">
                <a:sym typeface="Wingdings" panose="05000000000000000000" pitchFamily="2" charset="2"/>
              </a:rPr>
              <a:t>Only the consumers between </a:t>
            </a:r>
            <a:r>
              <a:rPr lang="en-US" dirty="0" err="1">
                <a:sym typeface="Wingdings" panose="05000000000000000000" pitchFamily="2" charset="2"/>
              </a:rPr>
              <a:t>s_HL</a:t>
            </a:r>
            <a:r>
              <a:rPr lang="en-US" dirty="0">
                <a:sym typeface="Wingdings" panose="05000000000000000000" pitchFamily="2" charset="2"/>
              </a:rPr>
              <a:t> and </a:t>
            </a:r>
            <a:r>
              <a:rPr lang="en-US" dirty="0" err="1">
                <a:sym typeface="Wingdings" panose="05000000000000000000" pitchFamily="2" charset="2"/>
              </a:rPr>
              <a:t>s_LU</a:t>
            </a:r>
            <a:r>
              <a:rPr lang="en-US" dirty="0">
                <a:sym typeface="Wingdings" panose="05000000000000000000" pitchFamily="2" charset="2"/>
              </a:rPr>
              <a:t> choose L</a:t>
            </a:r>
          </a:p>
          <a:p>
            <a:pPr marL="0" indent="0">
              <a:buFont typeface="Arial" panose="020B0604020202020204" pitchFamily="34" charset="0"/>
              <a:buNone/>
            </a:pPr>
            <a:r>
              <a:rPr lang="en-US" dirty="0">
                <a:sym typeface="Wingdings" panose="05000000000000000000" pitchFamily="2" charset="2"/>
              </a:rPr>
              <a:t>So, AC_L starts at </a:t>
            </a:r>
            <a:r>
              <a:rPr lang="en-US" dirty="0" err="1">
                <a:sym typeface="Wingdings" panose="05000000000000000000" pitchFamily="2" charset="2"/>
              </a:rPr>
              <a:t>c_L</a:t>
            </a:r>
            <a:r>
              <a:rPr lang="en-US" dirty="0">
                <a:sym typeface="Wingdings" panose="05000000000000000000" pitchFamily="2" charset="2"/>
              </a:rPr>
              <a:t>(s=</a:t>
            </a:r>
            <a:r>
              <a:rPr lang="en-US" dirty="0" err="1">
                <a:sym typeface="Wingdings" panose="05000000000000000000" pitchFamily="2" charset="2"/>
              </a:rPr>
              <a:t>s_HL</a:t>
            </a:r>
            <a:r>
              <a:rPr lang="en-US" dirty="0">
                <a:sym typeface="Wingdings" panose="05000000000000000000" pitchFamily="2" charset="2"/>
              </a:rPr>
              <a:t>): That is the first person to enroll in L for a given </a:t>
            </a:r>
            <a:r>
              <a:rPr lang="en-US" dirty="0" err="1">
                <a:sym typeface="Wingdings" panose="05000000000000000000" pitchFamily="2" charset="2"/>
              </a:rPr>
              <a:t>s_HL</a:t>
            </a:r>
            <a:r>
              <a:rPr lang="en-US" dirty="0">
                <a:sym typeface="Wingdings" panose="05000000000000000000" pitchFamily="2" charset="2"/>
              </a:rPr>
              <a:t> cutoff s-type</a:t>
            </a:r>
          </a:p>
          <a:p>
            <a:pPr marL="0" indent="0">
              <a:buFont typeface="Arial" panose="020B0604020202020204" pitchFamily="34" charset="0"/>
              <a:buNone/>
            </a:pPr>
            <a:endParaRPr lang="en-US" dirty="0">
              <a:sym typeface="Wingdings" panose="05000000000000000000" pitchFamily="2" charset="2"/>
            </a:endParaRPr>
          </a:p>
          <a:p>
            <a:pPr marL="0" indent="0">
              <a:buFont typeface="Arial" panose="020B0604020202020204" pitchFamily="34" charset="0"/>
              <a:buNone/>
            </a:pPr>
            <a:r>
              <a:rPr lang="en-US" dirty="0">
                <a:sym typeface="Wingdings" panose="05000000000000000000" pitchFamily="2" charset="2"/>
              </a:rPr>
              <a:t>AC_L then gives the average cost in L for each potential value of the L vs. U cutoff s-type, </a:t>
            </a:r>
            <a:r>
              <a:rPr lang="en-US" dirty="0" err="1">
                <a:sym typeface="Wingdings" panose="05000000000000000000" pitchFamily="2" charset="2"/>
              </a:rPr>
              <a:t>s_LU</a:t>
            </a: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63F5536-7C40-4D79-8D59-3C9CBA8A0204}" type="slidenum">
              <a:rPr lang="en-US" smtClean="0"/>
              <a:pPr/>
              <a:t>27</a:t>
            </a:fld>
            <a:endParaRPr lang="en-US"/>
          </a:p>
        </p:txBody>
      </p:sp>
    </p:spTree>
    <p:extLst>
      <p:ext uri="{BB962C8B-B14F-4D97-AF65-F5344CB8AC3E}">
        <p14:creationId xmlns:p14="http://schemas.microsoft.com/office/powerpoint/2010/main" val="440751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the point that dashed lines are dependent on equilibrium PL or PH determined by the other curve intersection </a:t>
            </a:r>
            <a:r>
              <a:rPr lang="en-US" dirty="0">
                <a:sym typeface="Wingdings" panose="05000000000000000000" pitchFamily="2" charset="2"/>
              </a:rPr>
              <a:t> Equilibrium is determined by fixed point of system of 2 equations</a:t>
            </a:r>
          </a:p>
          <a:p>
            <a:pPr marL="171450" indent="-171450">
              <a:buFont typeface="Arial" panose="020B0604020202020204" pitchFamily="34" charset="0"/>
              <a:buChar char="•"/>
            </a:pPr>
            <a:r>
              <a:rPr lang="en-US" dirty="0">
                <a:sym typeface="Wingdings" panose="05000000000000000000" pitchFamily="2" charset="2"/>
              </a:rPr>
              <a:t>AC_L is also an</a:t>
            </a:r>
            <a:r>
              <a:rPr lang="en-US" baseline="0" dirty="0">
                <a:sym typeface="Wingdings" panose="05000000000000000000" pitchFamily="2" charset="2"/>
              </a:rPr>
              <a:t> equilibrium object  AC_L depends on PH  This also leads to the interaction</a:t>
            </a: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63F5536-7C40-4D79-8D59-3C9CBA8A0204}" type="slidenum">
              <a:rPr lang="en-US" smtClean="0"/>
              <a:pPr/>
              <a:t>28</a:t>
            </a:fld>
            <a:endParaRPr lang="en-US"/>
          </a:p>
        </p:txBody>
      </p:sp>
    </p:spTree>
    <p:extLst>
      <p:ext uri="{BB962C8B-B14F-4D97-AF65-F5344CB8AC3E}">
        <p14:creationId xmlns:p14="http://schemas.microsoft.com/office/powerpoint/2010/main" val="263201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the point that dashed lines are dependent on equilibrium PL or PH determined by the other curve intersection </a:t>
            </a:r>
            <a:r>
              <a:rPr lang="en-US" dirty="0">
                <a:sym typeface="Wingdings" panose="05000000000000000000" pitchFamily="2" charset="2"/>
              </a:rPr>
              <a:t> Equilibrium is determined by fixed point of system of 2 equations</a:t>
            </a:r>
          </a:p>
          <a:p>
            <a:pPr marL="171450" indent="-171450">
              <a:buFont typeface="Arial" panose="020B0604020202020204" pitchFamily="34" charset="0"/>
              <a:buChar char="•"/>
            </a:pPr>
            <a:r>
              <a:rPr lang="en-US" dirty="0">
                <a:sym typeface="Wingdings" panose="05000000000000000000" pitchFamily="2" charset="2"/>
              </a:rPr>
              <a:t>AC_L is also an</a:t>
            </a:r>
            <a:r>
              <a:rPr lang="en-US" baseline="0" dirty="0">
                <a:sym typeface="Wingdings" panose="05000000000000000000" pitchFamily="2" charset="2"/>
              </a:rPr>
              <a:t> equilibrium object  AC_L depends on PH  This also leads to the interaction</a:t>
            </a: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63F5536-7C40-4D79-8D59-3C9CBA8A0204}" type="slidenum">
              <a:rPr lang="en-US" smtClean="0"/>
              <a:pPr/>
              <a:t>29</a:t>
            </a:fld>
            <a:endParaRPr lang="en-US"/>
          </a:p>
        </p:txBody>
      </p:sp>
    </p:spTree>
    <p:extLst>
      <p:ext uri="{BB962C8B-B14F-4D97-AF65-F5344CB8AC3E}">
        <p14:creationId xmlns:p14="http://schemas.microsoft.com/office/powerpoint/2010/main" val="2168263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the point that dashed lines are dependent on equilibrium PL or PH determined by the other curve intersection </a:t>
            </a:r>
            <a:r>
              <a:rPr lang="en-US" dirty="0">
                <a:sym typeface="Wingdings" panose="05000000000000000000" pitchFamily="2" charset="2"/>
              </a:rPr>
              <a:t> Equilibrium is determined by fixed point of system of 2 equations</a:t>
            </a:r>
          </a:p>
          <a:p>
            <a:pPr marL="171450" indent="-171450">
              <a:buFont typeface="Arial" panose="020B0604020202020204" pitchFamily="34" charset="0"/>
              <a:buChar char="•"/>
            </a:pPr>
            <a:r>
              <a:rPr lang="en-US" dirty="0">
                <a:sym typeface="Wingdings" panose="05000000000000000000" pitchFamily="2" charset="2"/>
              </a:rPr>
              <a:t>AC_L is also an</a:t>
            </a:r>
            <a:r>
              <a:rPr lang="en-US" baseline="0" dirty="0">
                <a:sym typeface="Wingdings" panose="05000000000000000000" pitchFamily="2" charset="2"/>
              </a:rPr>
              <a:t> equilibrium object  AC_L depends on PH  This also leads to the interaction</a:t>
            </a: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63F5536-7C40-4D79-8D59-3C9CBA8A0204}" type="slidenum">
              <a:rPr lang="en-US" smtClean="0"/>
              <a:pPr/>
              <a:t>30</a:t>
            </a:fld>
            <a:endParaRPr lang="en-US"/>
          </a:p>
        </p:txBody>
      </p:sp>
    </p:spTree>
    <p:extLst>
      <p:ext uri="{BB962C8B-B14F-4D97-AF65-F5344CB8AC3E}">
        <p14:creationId xmlns:p14="http://schemas.microsoft.com/office/powerpoint/2010/main" val="1753058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the point that dashed lines are dependent on equilibrium PL or PH determined by the other curve intersection </a:t>
            </a:r>
            <a:r>
              <a:rPr lang="en-US" dirty="0">
                <a:sym typeface="Wingdings" panose="05000000000000000000" pitchFamily="2" charset="2"/>
              </a:rPr>
              <a:t> Equilibrium is determined by fixed point of system of 2 equations</a:t>
            </a:r>
          </a:p>
          <a:p>
            <a:pPr marL="171450" indent="-171450">
              <a:buFont typeface="Arial" panose="020B0604020202020204" pitchFamily="34" charset="0"/>
              <a:buChar char="•"/>
            </a:pPr>
            <a:r>
              <a:rPr lang="en-US" dirty="0">
                <a:sym typeface="Wingdings" panose="05000000000000000000" pitchFamily="2" charset="2"/>
              </a:rPr>
              <a:t>AC_L is also an</a:t>
            </a:r>
            <a:r>
              <a:rPr lang="en-US" baseline="0" dirty="0">
                <a:sym typeface="Wingdings" panose="05000000000000000000" pitchFamily="2" charset="2"/>
              </a:rPr>
              <a:t> equilibrium object  AC_L depends on PH  This also leads to the interaction</a:t>
            </a: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63F5536-7C40-4D79-8D59-3C9CBA8A0204}" type="slidenum">
              <a:rPr lang="en-US" smtClean="0"/>
              <a:pPr/>
              <a:t>31</a:t>
            </a:fld>
            <a:endParaRPr lang="en-US"/>
          </a:p>
        </p:txBody>
      </p:sp>
    </p:spTree>
    <p:extLst>
      <p:ext uri="{BB962C8B-B14F-4D97-AF65-F5344CB8AC3E}">
        <p14:creationId xmlns:p14="http://schemas.microsoft.com/office/powerpoint/2010/main" val="129544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the point that dashed lines are dependent on equilibrium PL or PH determined by the other curve intersection </a:t>
            </a:r>
            <a:r>
              <a:rPr lang="en-US" dirty="0">
                <a:sym typeface="Wingdings" panose="05000000000000000000" pitchFamily="2" charset="2"/>
              </a:rPr>
              <a:t> Equilibrium is determined by fixed point of system of 2 equations</a:t>
            </a:r>
          </a:p>
          <a:p>
            <a:pPr marL="171450" indent="-171450">
              <a:buFont typeface="Arial" panose="020B0604020202020204" pitchFamily="34" charset="0"/>
              <a:buChar char="•"/>
            </a:pPr>
            <a:r>
              <a:rPr lang="en-US" dirty="0">
                <a:sym typeface="Wingdings" panose="05000000000000000000" pitchFamily="2" charset="2"/>
              </a:rPr>
              <a:t>AC_L is also an</a:t>
            </a:r>
            <a:r>
              <a:rPr lang="en-US" baseline="0" dirty="0">
                <a:sym typeface="Wingdings" panose="05000000000000000000" pitchFamily="2" charset="2"/>
              </a:rPr>
              <a:t> equilibrium object  AC_L depends on PH  This also leads to the interaction</a:t>
            </a: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63F5536-7C40-4D79-8D59-3C9CBA8A0204}" type="slidenum">
              <a:rPr lang="en-US" smtClean="0"/>
              <a:pPr/>
              <a:t>32</a:t>
            </a:fld>
            <a:endParaRPr lang="en-US"/>
          </a:p>
        </p:txBody>
      </p:sp>
    </p:spTree>
    <p:extLst>
      <p:ext uri="{BB962C8B-B14F-4D97-AF65-F5344CB8AC3E}">
        <p14:creationId xmlns:p14="http://schemas.microsoft.com/office/powerpoint/2010/main" val="3981251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the point that dashed lines are dependent on equilibrium PL or PH determined by the other curve intersection </a:t>
            </a:r>
            <a:r>
              <a:rPr lang="en-US" dirty="0">
                <a:sym typeface="Wingdings" panose="05000000000000000000" pitchFamily="2" charset="2"/>
              </a:rPr>
              <a:t> Equilibrium is determined by fixed point of system of 2 equations</a:t>
            </a:r>
          </a:p>
          <a:p>
            <a:pPr marL="171450" indent="-171450">
              <a:buFont typeface="Arial" panose="020B0604020202020204" pitchFamily="34" charset="0"/>
              <a:buChar char="•"/>
            </a:pPr>
            <a:r>
              <a:rPr lang="en-US" dirty="0">
                <a:sym typeface="Wingdings" panose="05000000000000000000" pitchFamily="2" charset="2"/>
              </a:rPr>
              <a:t>AC_L is also an</a:t>
            </a:r>
            <a:r>
              <a:rPr lang="en-US" baseline="0" dirty="0">
                <a:sym typeface="Wingdings" panose="05000000000000000000" pitchFamily="2" charset="2"/>
              </a:rPr>
              <a:t> equilibrium object  AC_L depends on PH  This also leads to the interaction</a:t>
            </a: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63F5536-7C40-4D79-8D59-3C9CBA8A0204}" type="slidenum">
              <a:rPr lang="en-US" smtClean="0"/>
              <a:pPr/>
              <a:t>33</a:t>
            </a:fld>
            <a:endParaRPr lang="en-US"/>
          </a:p>
        </p:txBody>
      </p:sp>
    </p:spTree>
    <p:extLst>
      <p:ext uri="{BB962C8B-B14F-4D97-AF65-F5344CB8AC3E}">
        <p14:creationId xmlns:p14="http://schemas.microsoft.com/office/powerpoint/2010/main" val="255287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5</a:t>
            </a:fld>
            <a:endParaRPr lang="en-US"/>
          </a:p>
        </p:txBody>
      </p:sp>
    </p:spTree>
    <p:extLst>
      <p:ext uri="{BB962C8B-B14F-4D97-AF65-F5344CB8AC3E}">
        <p14:creationId xmlns:p14="http://schemas.microsoft.com/office/powerpoint/2010/main" val="370174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to explain the vertical model:</a:t>
            </a:r>
          </a:p>
          <a:p>
            <a:pPr marL="228600" indent="-228600">
              <a:buAutoNum type="arabicPeriod"/>
            </a:pPr>
            <a:r>
              <a:rPr lang="en-US" dirty="0"/>
              <a:t>Recap the vertical assumptions on WH and WL</a:t>
            </a:r>
            <a:r>
              <a:rPr lang="en-US" baseline="0" dirty="0"/>
              <a:t> (from previous slide) – should we have a whole slide for this or not?</a:t>
            </a:r>
          </a:p>
          <a:p>
            <a:pPr marL="228600" indent="-228600">
              <a:buAutoNum type="arabicPeriod"/>
            </a:pPr>
            <a:r>
              <a:rPr lang="en-US" dirty="0"/>
              <a:t>Start by explaining that</a:t>
            </a:r>
            <a:r>
              <a:rPr lang="en-US" baseline="0" dirty="0"/>
              <a:t> WL determines demand for any insurance (H+L) </a:t>
            </a:r>
            <a:r>
              <a:rPr lang="en-US" baseline="0" dirty="0">
                <a:sym typeface="Wingdings" panose="05000000000000000000" pitchFamily="2" charset="2"/>
              </a:rPr>
              <a:t> intersection of WL and PL is marginal type b/n L and U</a:t>
            </a:r>
            <a:endParaRPr lang="en-US" dirty="0"/>
          </a:p>
          <a:p>
            <a:pPr marL="228600" indent="-228600">
              <a:buAutoNum type="arabicPeriod"/>
            </a:pPr>
            <a:r>
              <a:rPr lang="en-US" dirty="0"/>
              <a:t>Then explain DH – demand for H given option of L. Determined by</a:t>
            </a:r>
            <a:r>
              <a:rPr lang="en-US" baseline="0" dirty="0"/>
              <a:t> extra WTP for H vs. L and by PL. Intersection of DH with PH determines marginal type b/n H and L (which is quantity of H unless the market </a:t>
            </a:r>
            <a:r>
              <a:rPr lang="en-US" baseline="0" dirty="0" err="1"/>
              <a:t>upravels</a:t>
            </a:r>
            <a:r>
              <a:rPr lang="en-US" baseline="0" dirty="0"/>
              <a:t> and no one buys 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Say WH and WL rather than DH and DL –</a:t>
            </a:r>
            <a:r>
              <a:rPr lang="en-US" baseline="0" dirty="0"/>
              <a:t> otherwise, people will get confused about what is demand (a curve that determines quantity) and what is WTP (a primitive). In particular, WH is NOT the demand curve for H, nor is WL the demand curve for L. This is important and people (notably Amy) will definitely get confused! We can clarify on the previous slide that in subsidized settings, </a:t>
            </a:r>
            <a:r>
              <a:rPr lang="en-US" baseline="0" dirty="0" err="1"/>
              <a:t>Wj</a:t>
            </a:r>
            <a:r>
              <a:rPr lang="en-US" baseline="0" dirty="0"/>
              <a:t> is the augmented WTP with the subsidy added on. </a:t>
            </a:r>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34</a:t>
            </a:fld>
            <a:endParaRPr lang="en-US"/>
          </a:p>
        </p:txBody>
      </p:sp>
    </p:spTree>
    <p:extLst>
      <p:ext uri="{BB962C8B-B14F-4D97-AF65-F5344CB8AC3E}">
        <p14:creationId xmlns:p14="http://schemas.microsoft.com/office/powerpoint/2010/main" val="225269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36</a:t>
            </a:fld>
            <a:endParaRPr lang="en-US"/>
          </a:p>
        </p:txBody>
      </p:sp>
    </p:spTree>
    <p:extLst>
      <p:ext uri="{BB962C8B-B14F-4D97-AF65-F5344CB8AC3E}">
        <p14:creationId xmlns:p14="http://schemas.microsoft.com/office/powerpoint/2010/main" val="996269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37</a:t>
            </a:fld>
            <a:endParaRPr lang="en-US"/>
          </a:p>
        </p:txBody>
      </p:sp>
    </p:spTree>
    <p:extLst>
      <p:ext uri="{BB962C8B-B14F-4D97-AF65-F5344CB8AC3E}">
        <p14:creationId xmlns:p14="http://schemas.microsoft.com/office/powerpoint/2010/main" val="1099511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38</a:t>
            </a:fld>
            <a:endParaRPr lang="en-US"/>
          </a:p>
        </p:txBody>
      </p:sp>
    </p:spTree>
    <p:extLst>
      <p:ext uri="{BB962C8B-B14F-4D97-AF65-F5344CB8AC3E}">
        <p14:creationId xmlns:p14="http://schemas.microsoft.com/office/powerpoint/2010/main" val="1079772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39</a:t>
            </a:fld>
            <a:endParaRPr lang="en-US"/>
          </a:p>
        </p:txBody>
      </p:sp>
    </p:spTree>
    <p:extLst>
      <p:ext uri="{BB962C8B-B14F-4D97-AF65-F5344CB8AC3E}">
        <p14:creationId xmlns:p14="http://schemas.microsoft.com/office/powerpoint/2010/main" val="32492028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40</a:t>
            </a:fld>
            <a:endParaRPr lang="en-US"/>
          </a:p>
        </p:txBody>
      </p:sp>
    </p:spTree>
    <p:extLst>
      <p:ext uri="{BB962C8B-B14F-4D97-AF65-F5344CB8AC3E}">
        <p14:creationId xmlns:p14="http://schemas.microsoft.com/office/powerpoint/2010/main" val="4278616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41</a:t>
            </a:fld>
            <a:endParaRPr lang="en-US"/>
          </a:p>
        </p:txBody>
      </p:sp>
    </p:spTree>
    <p:extLst>
      <p:ext uri="{BB962C8B-B14F-4D97-AF65-F5344CB8AC3E}">
        <p14:creationId xmlns:p14="http://schemas.microsoft.com/office/powerpoint/2010/main" val="3140773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42</a:t>
            </a:fld>
            <a:endParaRPr lang="en-US"/>
          </a:p>
        </p:txBody>
      </p:sp>
    </p:spTree>
    <p:extLst>
      <p:ext uri="{BB962C8B-B14F-4D97-AF65-F5344CB8AC3E}">
        <p14:creationId xmlns:p14="http://schemas.microsoft.com/office/powerpoint/2010/main" val="1152596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43</a:t>
            </a:fld>
            <a:endParaRPr lang="en-US"/>
          </a:p>
        </p:txBody>
      </p:sp>
    </p:spTree>
    <p:extLst>
      <p:ext uri="{BB962C8B-B14F-4D97-AF65-F5344CB8AC3E}">
        <p14:creationId xmlns:p14="http://schemas.microsoft.com/office/powerpoint/2010/main" val="2923386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44</a:t>
            </a:fld>
            <a:endParaRPr lang="en-US"/>
          </a:p>
        </p:txBody>
      </p:sp>
    </p:spTree>
    <p:extLst>
      <p:ext uri="{BB962C8B-B14F-4D97-AF65-F5344CB8AC3E}">
        <p14:creationId xmlns:p14="http://schemas.microsoft.com/office/powerpoint/2010/main" val="362548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6</a:t>
            </a:fld>
            <a:endParaRPr lang="en-US"/>
          </a:p>
        </p:txBody>
      </p:sp>
    </p:spTree>
    <p:extLst>
      <p:ext uri="{BB962C8B-B14F-4D97-AF65-F5344CB8AC3E}">
        <p14:creationId xmlns:p14="http://schemas.microsoft.com/office/powerpoint/2010/main" val="27125593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45</a:t>
            </a:fld>
            <a:endParaRPr lang="en-US"/>
          </a:p>
        </p:txBody>
      </p:sp>
    </p:spTree>
    <p:extLst>
      <p:ext uri="{BB962C8B-B14F-4D97-AF65-F5344CB8AC3E}">
        <p14:creationId xmlns:p14="http://schemas.microsoft.com/office/powerpoint/2010/main" val="2371260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46</a:t>
            </a:fld>
            <a:endParaRPr lang="en-US"/>
          </a:p>
        </p:txBody>
      </p:sp>
    </p:spTree>
    <p:extLst>
      <p:ext uri="{BB962C8B-B14F-4D97-AF65-F5344CB8AC3E}">
        <p14:creationId xmlns:p14="http://schemas.microsoft.com/office/powerpoint/2010/main" val="1694154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47</a:t>
            </a:fld>
            <a:endParaRPr lang="en-US"/>
          </a:p>
        </p:txBody>
      </p:sp>
    </p:spTree>
    <p:extLst>
      <p:ext uri="{BB962C8B-B14F-4D97-AF65-F5344CB8AC3E}">
        <p14:creationId xmlns:p14="http://schemas.microsoft.com/office/powerpoint/2010/main" val="2275277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the point that dashed lines are dependent on equilibrium PL or PH determined by the other curve intersection </a:t>
            </a:r>
            <a:r>
              <a:rPr lang="en-US" dirty="0">
                <a:sym typeface="Wingdings" panose="05000000000000000000" pitchFamily="2" charset="2"/>
              </a:rPr>
              <a:t> Equilibrium is determined by fixed point of system of 2 equations</a:t>
            </a:r>
          </a:p>
          <a:p>
            <a:pPr marL="171450" indent="-171450">
              <a:buFont typeface="Arial" panose="020B0604020202020204" pitchFamily="34" charset="0"/>
              <a:buChar char="•"/>
            </a:pPr>
            <a:r>
              <a:rPr lang="en-US" dirty="0">
                <a:sym typeface="Wingdings" panose="05000000000000000000" pitchFamily="2" charset="2"/>
              </a:rPr>
              <a:t>AC_L is also an</a:t>
            </a:r>
            <a:r>
              <a:rPr lang="en-US" baseline="0" dirty="0">
                <a:sym typeface="Wingdings" panose="05000000000000000000" pitchFamily="2" charset="2"/>
              </a:rPr>
              <a:t> equilibrium object  AC_L depends on PH  This also leads to the interaction</a:t>
            </a: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963F5536-7C40-4D79-8D59-3C9CBA8A0204}" type="slidenum">
              <a:rPr lang="en-US" smtClean="0"/>
              <a:pPr/>
              <a:t>48</a:t>
            </a:fld>
            <a:endParaRPr lang="en-US"/>
          </a:p>
        </p:txBody>
      </p:sp>
    </p:spTree>
    <p:extLst>
      <p:ext uri="{BB962C8B-B14F-4D97-AF65-F5344CB8AC3E}">
        <p14:creationId xmlns:p14="http://schemas.microsoft.com/office/powerpoint/2010/main" val="1502001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wanted</a:t>
            </a:r>
            <a:r>
              <a:rPr lang="en-US" baseline="0" dirty="0"/>
              <a:t> to model case with cost-saving L, would need to allow for C_L lower </a:t>
            </a:r>
            <a:r>
              <a:rPr lang="en-US" baseline="0" dirty="0">
                <a:sym typeface="Wingdings" panose="05000000000000000000" pitchFamily="2" charset="2"/>
              </a:rPr>
              <a:t> alternatively, could use D_H(s) – </a:t>
            </a:r>
            <a:r>
              <a:rPr lang="en-US" baseline="0" dirty="0" err="1">
                <a:sym typeface="Wingdings" panose="05000000000000000000" pitchFamily="2" charset="2"/>
              </a:rPr>
              <a:t>delta_C</a:t>
            </a:r>
            <a:r>
              <a:rPr lang="en-US" baseline="0" dirty="0">
                <a:sym typeface="Wingdings" panose="05000000000000000000" pitchFamily="2" charset="2"/>
              </a:rPr>
              <a:t>(s) instead of the D_H curve and this would all be correct.</a:t>
            </a:r>
          </a:p>
          <a:p>
            <a:pPr marL="171450" indent="-171450">
              <a:buFont typeface="Arial" panose="020B0604020202020204" pitchFamily="34" charset="0"/>
              <a:buChar char="•"/>
            </a:pPr>
            <a:r>
              <a:rPr lang="en-US" baseline="0" dirty="0" err="1">
                <a:sym typeface="Wingdings" panose="05000000000000000000" pitchFamily="2" charset="2"/>
              </a:rPr>
              <a:t>Shoud</a:t>
            </a:r>
            <a:r>
              <a:rPr lang="en-US" baseline="0" dirty="0">
                <a:sym typeface="Wingdings" panose="05000000000000000000" pitchFamily="2" charset="2"/>
              </a:rPr>
              <a:t> use true social costs (accounting for </a:t>
            </a:r>
            <a:r>
              <a:rPr lang="en-US" baseline="0" dirty="0" err="1">
                <a:sym typeface="Wingdings" panose="05000000000000000000" pitchFamily="2" charset="2"/>
              </a:rPr>
              <a:t>externalitites</a:t>
            </a:r>
            <a:r>
              <a:rPr lang="en-US" baseline="0" dirty="0">
                <a:sym typeface="Wingdings" panose="05000000000000000000" pitchFamily="2" charset="2"/>
              </a:rPr>
              <a:t>, </a:t>
            </a:r>
            <a:r>
              <a:rPr lang="en-US" baseline="0" dirty="0" err="1">
                <a:sym typeface="Wingdings" panose="05000000000000000000" pitchFamily="2" charset="2"/>
              </a:rPr>
              <a:t>etc</a:t>
            </a:r>
            <a:r>
              <a:rPr lang="en-US" baseline="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50</a:t>
            </a:fld>
            <a:endParaRPr lang="en-US"/>
          </a:p>
        </p:txBody>
      </p:sp>
    </p:spTree>
    <p:extLst>
      <p:ext uri="{BB962C8B-B14F-4D97-AF65-F5344CB8AC3E}">
        <p14:creationId xmlns:p14="http://schemas.microsoft.com/office/powerpoint/2010/main" val="2442652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wanted</a:t>
            </a:r>
            <a:r>
              <a:rPr lang="en-US" baseline="0" dirty="0"/>
              <a:t> to model case with cost-saving L, would need to allow for C_L lower </a:t>
            </a:r>
            <a:r>
              <a:rPr lang="en-US" baseline="0" dirty="0">
                <a:sym typeface="Wingdings" panose="05000000000000000000" pitchFamily="2" charset="2"/>
              </a:rPr>
              <a:t> alternatively, could use D_H(s) – </a:t>
            </a:r>
            <a:r>
              <a:rPr lang="en-US" baseline="0" dirty="0" err="1">
                <a:sym typeface="Wingdings" panose="05000000000000000000" pitchFamily="2" charset="2"/>
              </a:rPr>
              <a:t>delta_C</a:t>
            </a:r>
            <a:r>
              <a:rPr lang="en-US" baseline="0" dirty="0">
                <a:sym typeface="Wingdings" panose="05000000000000000000" pitchFamily="2" charset="2"/>
              </a:rPr>
              <a:t>(s) instead of the D_H curve and this would all be correct.</a:t>
            </a:r>
          </a:p>
          <a:p>
            <a:pPr marL="171450" indent="-171450">
              <a:buFont typeface="Arial" panose="020B0604020202020204" pitchFamily="34" charset="0"/>
              <a:buChar char="•"/>
            </a:pPr>
            <a:r>
              <a:rPr lang="en-US" baseline="0" dirty="0" err="1">
                <a:sym typeface="Wingdings" panose="05000000000000000000" pitchFamily="2" charset="2"/>
              </a:rPr>
              <a:t>Shoud</a:t>
            </a:r>
            <a:r>
              <a:rPr lang="en-US" baseline="0" dirty="0">
                <a:sym typeface="Wingdings" panose="05000000000000000000" pitchFamily="2" charset="2"/>
              </a:rPr>
              <a:t> use true social costs (accounting for </a:t>
            </a:r>
            <a:r>
              <a:rPr lang="en-US" baseline="0" dirty="0" err="1">
                <a:sym typeface="Wingdings" panose="05000000000000000000" pitchFamily="2" charset="2"/>
              </a:rPr>
              <a:t>externalitites</a:t>
            </a:r>
            <a:r>
              <a:rPr lang="en-US" baseline="0" dirty="0">
                <a:sym typeface="Wingdings" panose="05000000000000000000" pitchFamily="2" charset="2"/>
              </a:rPr>
              <a:t>, </a:t>
            </a:r>
            <a:r>
              <a:rPr lang="en-US" baseline="0" dirty="0" err="1">
                <a:sym typeface="Wingdings" panose="05000000000000000000" pitchFamily="2" charset="2"/>
              </a:rPr>
              <a:t>etc</a:t>
            </a:r>
            <a:r>
              <a:rPr lang="en-US" baseline="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51</a:t>
            </a:fld>
            <a:endParaRPr lang="en-US"/>
          </a:p>
        </p:txBody>
      </p:sp>
    </p:spTree>
    <p:extLst>
      <p:ext uri="{BB962C8B-B14F-4D97-AF65-F5344CB8AC3E}">
        <p14:creationId xmlns:p14="http://schemas.microsoft.com/office/powerpoint/2010/main" val="1978791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Rot="1" noChangeAspect="1" noChangeArrowheads="1" noTextEdit="1"/>
          </p:cNvSpPr>
          <p:nvPr>
            <p:ph type="sldImg"/>
          </p:nvPr>
        </p:nvSpPr>
        <p:spPr>
          <a:ln/>
        </p:spPr>
      </p:sp>
      <p:sp>
        <p:nvSpPr>
          <p:cNvPr id="566274" name="Rectangle 3"/>
          <p:cNvSpPr>
            <a:spLocks noGrp="1" noChangeArrowheads="1"/>
          </p:cNvSpPr>
          <p:nvPr>
            <p:ph type="body" idx="1"/>
          </p:nvPr>
        </p:nvSpPr>
        <p:spPr>
          <a:noFill/>
          <a:ln/>
        </p:spPr>
        <p:txBody>
          <a:bodyPr/>
          <a:lstStyle/>
          <a:p>
            <a:pPr defTabSz="924872">
              <a:defRPr/>
            </a:pPr>
            <a:endParaRPr lang="en-CA" strike="noStrike" dirty="0">
              <a:cs typeface="ＭＳ Ｐゴシック" pitchFamily="34" charset="-128"/>
            </a:endParaRPr>
          </a:p>
        </p:txBody>
      </p:sp>
    </p:spTree>
    <p:extLst>
      <p:ext uri="{BB962C8B-B14F-4D97-AF65-F5344CB8AC3E}">
        <p14:creationId xmlns:p14="http://schemas.microsoft.com/office/powerpoint/2010/main" val="4205396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53</a:t>
            </a:fld>
            <a:endParaRPr lang="en-US"/>
          </a:p>
        </p:txBody>
      </p:sp>
    </p:spTree>
    <p:extLst>
      <p:ext uri="{BB962C8B-B14F-4D97-AF65-F5344CB8AC3E}">
        <p14:creationId xmlns:p14="http://schemas.microsoft.com/office/powerpoint/2010/main" val="1152909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54</a:t>
            </a:fld>
            <a:endParaRPr lang="en-US"/>
          </a:p>
        </p:txBody>
      </p:sp>
    </p:spTree>
    <p:extLst>
      <p:ext uri="{BB962C8B-B14F-4D97-AF65-F5344CB8AC3E}">
        <p14:creationId xmlns:p14="http://schemas.microsoft.com/office/powerpoint/2010/main" val="1152909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55</a:t>
            </a:fld>
            <a:endParaRPr lang="en-US"/>
          </a:p>
        </p:txBody>
      </p:sp>
    </p:spTree>
    <p:extLst>
      <p:ext uri="{BB962C8B-B14F-4D97-AF65-F5344CB8AC3E}">
        <p14:creationId xmlns:p14="http://schemas.microsoft.com/office/powerpoint/2010/main" val="115290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p>
          <a:p>
            <a:endParaRPr lang="en-US" dirty="0"/>
          </a:p>
          <a:p>
            <a:r>
              <a:rPr lang="en-US" dirty="0"/>
              <a:t>Is it possible to help one margin of selection without hurting</a:t>
            </a:r>
            <a:r>
              <a:rPr lang="en-US" baseline="0" dirty="0"/>
              <a:t> the other using the tools that are in the typical policy toolkit?</a:t>
            </a:r>
          </a:p>
          <a:p>
            <a:r>
              <a:rPr lang="en-US" dirty="0"/>
              <a:t>Cite </a:t>
            </a:r>
            <a:r>
              <a:rPr lang="en-US" dirty="0" err="1"/>
              <a:t>Einav</a:t>
            </a:r>
            <a:r>
              <a:rPr lang="en-US" dirty="0"/>
              <a:t>,</a:t>
            </a:r>
            <a:r>
              <a:rPr lang="en-US" baseline="0" dirty="0"/>
              <a:t> Finkelstein, and Tebaldi and </a:t>
            </a:r>
            <a:r>
              <a:rPr lang="en-US" baseline="0" dirty="0" err="1"/>
              <a:t>Geruso</a:t>
            </a:r>
            <a:r>
              <a:rPr lang="en-US" baseline="0" dirty="0"/>
              <a:t> and Layton as examples of how when one considers the extensive margin consequences of an intensive margin policy, the policy often seems like a bad idea</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7125593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56</a:t>
            </a:fld>
            <a:endParaRPr lang="en-US"/>
          </a:p>
        </p:txBody>
      </p:sp>
    </p:spTree>
    <p:extLst>
      <p:ext uri="{BB962C8B-B14F-4D97-AF65-F5344CB8AC3E}">
        <p14:creationId xmlns:p14="http://schemas.microsoft.com/office/powerpoint/2010/main" val="1152909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57</a:t>
            </a:fld>
            <a:endParaRPr lang="en-US"/>
          </a:p>
        </p:txBody>
      </p:sp>
    </p:spTree>
    <p:extLst>
      <p:ext uri="{BB962C8B-B14F-4D97-AF65-F5344CB8AC3E}">
        <p14:creationId xmlns:p14="http://schemas.microsoft.com/office/powerpoint/2010/main" val="11529094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58</a:t>
            </a:fld>
            <a:endParaRPr lang="en-US"/>
          </a:p>
        </p:txBody>
      </p:sp>
    </p:spTree>
    <p:extLst>
      <p:ext uri="{BB962C8B-B14F-4D97-AF65-F5344CB8AC3E}">
        <p14:creationId xmlns:p14="http://schemas.microsoft.com/office/powerpoint/2010/main" val="11529094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Make sure to mention that DH’ is an equilibrium object </a:t>
            </a:r>
            <a:r>
              <a:rPr lang="en-US" dirty="0">
                <a:sym typeface="Wingdings" panose="05000000000000000000" pitchFamily="2" charset="2"/>
              </a:rPr>
              <a:t> Depends</a:t>
            </a:r>
            <a:r>
              <a:rPr lang="en-US" baseline="0" dirty="0">
                <a:sym typeface="Wingdings" panose="05000000000000000000" pitchFamily="2" charset="2"/>
              </a:rPr>
              <a:t> on PL </a:t>
            </a:r>
          </a:p>
          <a:p>
            <a:pPr marL="171450" indent="-171450">
              <a:buFont typeface="Arial" panose="020B0604020202020204" pitchFamily="34" charset="0"/>
              <a:buChar char="•"/>
            </a:pPr>
            <a:r>
              <a:rPr lang="en-US" baseline="0" dirty="0">
                <a:sym typeface="Wingdings" panose="05000000000000000000" pitchFamily="2" charset="2"/>
              </a:rPr>
              <a:t>This is a key reason for the interaction of extensive margin selection  Policies that affect PL will also affect DH</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59</a:t>
            </a:fld>
            <a:endParaRPr lang="en-US"/>
          </a:p>
        </p:txBody>
      </p:sp>
    </p:spTree>
    <p:extLst>
      <p:ext uri="{BB962C8B-B14F-4D97-AF65-F5344CB8AC3E}">
        <p14:creationId xmlns:p14="http://schemas.microsoft.com/office/powerpoint/2010/main" val="11529094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wanted</a:t>
            </a:r>
            <a:r>
              <a:rPr lang="en-US" baseline="0" dirty="0"/>
              <a:t> to model case with cost-saving L, would need to allow for C_L lower </a:t>
            </a:r>
            <a:r>
              <a:rPr lang="en-US" baseline="0" dirty="0">
                <a:sym typeface="Wingdings" panose="05000000000000000000" pitchFamily="2" charset="2"/>
              </a:rPr>
              <a:t> alternatively, could use D_H(s) – </a:t>
            </a:r>
            <a:r>
              <a:rPr lang="en-US" baseline="0" dirty="0" err="1">
                <a:sym typeface="Wingdings" panose="05000000000000000000" pitchFamily="2" charset="2"/>
              </a:rPr>
              <a:t>delta_C</a:t>
            </a:r>
            <a:r>
              <a:rPr lang="en-US" baseline="0" dirty="0">
                <a:sym typeface="Wingdings" panose="05000000000000000000" pitchFamily="2" charset="2"/>
              </a:rPr>
              <a:t>(s) instead of the D_H curve and this would all be correct.</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60</a:t>
            </a:fld>
            <a:endParaRPr lang="en-US"/>
          </a:p>
        </p:txBody>
      </p:sp>
    </p:spTree>
    <p:extLst>
      <p:ext uri="{BB962C8B-B14F-4D97-AF65-F5344CB8AC3E}">
        <p14:creationId xmlns:p14="http://schemas.microsoft.com/office/powerpoint/2010/main" val="40902400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61</a:t>
            </a:fld>
            <a:endParaRPr lang="en-US"/>
          </a:p>
        </p:txBody>
      </p:sp>
    </p:spTree>
    <p:extLst>
      <p:ext uri="{BB962C8B-B14F-4D97-AF65-F5344CB8AC3E}">
        <p14:creationId xmlns:p14="http://schemas.microsoft.com/office/powerpoint/2010/main" val="10656625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Rot="1" noChangeAspect="1" noChangeArrowheads="1" noTextEdit="1"/>
          </p:cNvSpPr>
          <p:nvPr>
            <p:ph type="sldImg"/>
          </p:nvPr>
        </p:nvSpPr>
        <p:spPr>
          <a:ln/>
        </p:spPr>
      </p:sp>
      <p:sp>
        <p:nvSpPr>
          <p:cNvPr id="566274" name="Rectangle 3"/>
          <p:cNvSpPr>
            <a:spLocks noGrp="1" noChangeArrowheads="1"/>
          </p:cNvSpPr>
          <p:nvPr>
            <p:ph type="body" idx="1"/>
          </p:nvPr>
        </p:nvSpPr>
        <p:spPr>
          <a:noFill/>
          <a:ln/>
        </p:spPr>
        <p:txBody>
          <a:bodyPr/>
          <a:lstStyle/>
          <a:p>
            <a:pPr defTabSz="924872">
              <a:defRPr/>
            </a:pPr>
            <a:endParaRPr lang="en-CA" strike="noStrike" dirty="0">
              <a:cs typeface="ＭＳ Ｐゴシック" pitchFamily="34" charset="-128"/>
            </a:endParaRPr>
          </a:p>
        </p:txBody>
      </p:sp>
    </p:spTree>
    <p:extLst>
      <p:ext uri="{BB962C8B-B14F-4D97-AF65-F5344CB8AC3E}">
        <p14:creationId xmlns:p14="http://schemas.microsoft.com/office/powerpoint/2010/main" val="441824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thing about the FHS RD is that it gives us 4 points of the demand curve, allowing us to not rely 100% on linearity assumptions</a:t>
            </a:r>
          </a:p>
          <a:p>
            <a:r>
              <a:rPr lang="en-US" dirty="0"/>
              <a:t>For L curve, “in-sample” from s=0.36 to s=0.94</a:t>
            </a:r>
          </a:p>
          <a:p>
            <a:r>
              <a:rPr lang="en-US" dirty="0"/>
              <a:t>For HL curve, “in-sample” from s=0.31 to s=0.80</a:t>
            </a:r>
          </a:p>
          <a:p>
            <a:endParaRPr lang="en-US" dirty="0"/>
          </a:p>
          <a:p>
            <a:r>
              <a:rPr lang="en-US" dirty="0"/>
              <a:t>Still need to extrapolate from s=0 to s=0.3 and from s=.8 or .9 to 1</a:t>
            </a:r>
          </a:p>
          <a:p>
            <a:r>
              <a:rPr lang="en-US" dirty="0"/>
              <a:t>Go linear on right and “enhanced” on </a:t>
            </a:r>
            <a:r>
              <a:rPr lang="en-US" dirty="0" err="1"/>
              <a:t>lef</a:t>
            </a:r>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69</a:t>
            </a:fld>
            <a:endParaRPr lang="en-US"/>
          </a:p>
        </p:txBody>
      </p:sp>
    </p:spTree>
    <p:extLst>
      <p:ext uri="{BB962C8B-B14F-4D97-AF65-F5344CB8AC3E}">
        <p14:creationId xmlns:p14="http://schemas.microsoft.com/office/powerpoint/2010/main" val="2674482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Rot="1" noChangeAspect="1" noChangeArrowheads="1" noTextEdit="1"/>
          </p:cNvSpPr>
          <p:nvPr>
            <p:ph type="sldImg"/>
          </p:nvPr>
        </p:nvSpPr>
        <p:spPr>
          <a:ln/>
        </p:spPr>
      </p:sp>
      <p:sp>
        <p:nvSpPr>
          <p:cNvPr id="566274" name="Rectangle 3"/>
          <p:cNvSpPr>
            <a:spLocks noGrp="1" noChangeArrowheads="1"/>
          </p:cNvSpPr>
          <p:nvPr>
            <p:ph type="body" idx="1"/>
          </p:nvPr>
        </p:nvSpPr>
        <p:spPr>
          <a:noFill/>
          <a:ln/>
        </p:spPr>
        <p:txBody>
          <a:bodyPr/>
          <a:lstStyle/>
          <a:p>
            <a:pPr defTabSz="924872">
              <a:defRPr/>
            </a:pPr>
            <a:endParaRPr lang="en-CA" strike="noStrike" dirty="0">
              <a:cs typeface="ＭＳ Ｐゴシック" pitchFamily="34" charset="-128"/>
            </a:endParaRPr>
          </a:p>
        </p:txBody>
      </p:sp>
    </p:spTree>
    <p:extLst>
      <p:ext uri="{BB962C8B-B14F-4D97-AF65-F5344CB8AC3E}">
        <p14:creationId xmlns:p14="http://schemas.microsoft.com/office/powerpoint/2010/main" val="4418245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Rot="1" noChangeAspect="1" noChangeArrowheads="1" noTextEdit="1"/>
          </p:cNvSpPr>
          <p:nvPr>
            <p:ph type="sldImg"/>
          </p:nvPr>
        </p:nvSpPr>
        <p:spPr>
          <a:ln/>
        </p:spPr>
      </p:sp>
      <p:sp>
        <p:nvSpPr>
          <p:cNvPr id="566274" name="Rectangle 3"/>
          <p:cNvSpPr>
            <a:spLocks noGrp="1" noChangeArrowheads="1"/>
          </p:cNvSpPr>
          <p:nvPr>
            <p:ph type="body" idx="1"/>
          </p:nvPr>
        </p:nvSpPr>
        <p:spPr>
          <a:noFill/>
          <a:ln/>
        </p:spPr>
        <p:txBody>
          <a:bodyPr/>
          <a:lstStyle/>
          <a:p>
            <a:pPr defTabSz="924872">
              <a:defRPr/>
            </a:pPr>
            <a:endParaRPr lang="en-CA" strike="noStrike" dirty="0">
              <a:cs typeface="ＭＳ Ｐゴシック" pitchFamily="34" charset="-128"/>
            </a:endParaRPr>
          </a:p>
        </p:txBody>
      </p:sp>
    </p:spTree>
    <p:extLst>
      <p:ext uri="{BB962C8B-B14F-4D97-AF65-F5344CB8AC3E}">
        <p14:creationId xmlns:p14="http://schemas.microsoft.com/office/powerpoint/2010/main" val="44182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Improve this slide in future talks</a:t>
            </a:r>
          </a:p>
        </p:txBody>
      </p:sp>
      <p:sp>
        <p:nvSpPr>
          <p:cNvPr id="4" name="Slide Number Placeholder 3"/>
          <p:cNvSpPr>
            <a:spLocks noGrp="1"/>
          </p:cNvSpPr>
          <p:nvPr>
            <p:ph type="sldNum" sz="quarter" idx="5"/>
          </p:nvPr>
        </p:nvSpPr>
        <p:spPr/>
        <p:txBody>
          <a:bodyPr/>
          <a:lstStyle/>
          <a:p>
            <a:fld id="{963F5536-7C40-4D79-8D59-3C9CBA8A0204}" type="slidenum">
              <a:rPr lang="en-US" smtClean="0"/>
              <a:pPr/>
              <a:t>8</a:t>
            </a:fld>
            <a:endParaRPr lang="en-US"/>
          </a:p>
        </p:txBody>
      </p:sp>
    </p:spTree>
    <p:extLst>
      <p:ext uri="{BB962C8B-B14F-4D97-AF65-F5344CB8AC3E}">
        <p14:creationId xmlns:p14="http://schemas.microsoft.com/office/powerpoint/2010/main" val="22010431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Rot="1" noChangeAspect="1" noChangeArrowheads="1" noTextEdit="1"/>
          </p:cNvSpPr>
          <p:nvPr>
            <p:ph type="sldImg"/>
          </p:nvPr>
        </p:nvSpPr>
        <p:spPr>
          <a:ln/>
        </p:spPr>
      </p:sp>
      <p:sp>
        <p:nvSpPr>
          <p:cNvPr id="566274" name="Rectangle 3"/>
          <p:cNvSpPr>
            <a:spLocks noGrp="1" noChangeArrowheads="1"/>
          </p:cNvSpPr>
          <p:nvPr>
            <p:ph type="body" idx="1"/>
          </p:nvPr>
        </p:nvSpPr>
        <p:spPr>
          <a:noFill/>
          <a:ln/>
        </p:spPr>
        <p:txBody>
          <a:bodyPr/>
          <a:lstStyle/>
          <a:p>
            <a:pPr defTabSz="924872">
              <a:defRPr/>
            </a:pPr>
            <a:endParaRPr lang="en-CA" strike="noStrike" dirty="0">
              <a:cs typeface="ＭＳ Ｐゴシック" pitchFamily="34" charset="-128"/>
            </a:endParaRPr>
          </a:p>
        </p:txBody>
      </p:sp>
    </p:spTree>
    <p:extLst>
      <p:ext uri="{BB962C8B-B14F-4D97-AF65-F5344CB8AC3E}">
        <p14:creationId xmlns:p14="http://schemas.microsoft.com/office/powerpoint/2010/main" val="4418245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Rot="1" noChangeAspect="1" noChangeArrowheads="1" noTextEdit="1"/>
          </p:cNvSpPr>
          <p:nvPr>
            <p:ph type="sldImg"/>
          </p:nvPr>
        </p:nvSpPr>
        <p:spPr>
          <a:ln/>
        </p:spPr>
      </p:sp>
      <p:sp>
        <p:nvSpPr>
          <p:cNvPr id="566274" name="Rectangle 3"/>
          <p:cNvSpPr>
            <a:spLocks noGrp="1" noChangeArrowheads="1"/>
          </p:cNvSpPr>
          <p:nvPr>
            <p:ph type="body" idx="1"/>
          </p:nvPr>
        </p:nvSpPr>
        <p:spPr>
          <a:noFill/>
          <a:ln/>
        </p:spPr>
        <p:txBody>
          <a:bodyPr/>
          <a:lstStyle/>
          <a:p>
            <a:pPr defTabSz="924872">
              <a:defRPr/>
            </a:pPr>
            <a:endParaRPr lang="en-CA" strike="noStrike" dirty="0">
              <a:cs typeface="ＭＳ Ｐゴシック" pitchFamily="34" charset="-128"/>
            </a:endParaRPr>
          </a:p>
        </p:txBody>
      </p:sp>
    </p:spTree>
    <p:extLst>
      <p:ext uri="{BB962C8B-B14F-4D97-AF65-F5344CB8AC3E}">
        <p14:creationId xmlns:p14="http://schemas.microsoft.com/office/powerpoint/2010/main" val="12964509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defTabSz="850866">
              <a:defRPr/>
            </a:pPr>
            <a:r>
              <a:rPr lang="en-US" dirty="0"/>
              <a:t>Figure 2b: </a:t>
            </a:r>
            <a:r>
              <a:rPr lang="en-US" sz="1100" dirty="0"/>
              <a:t>Prices, Subsidies, and Premiums in 2011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464AB31-2DF2-45C2-941B-FB012E566545}" type="slidenum">
              <a:rPr lang="en-US" smtClean="0"/>
              <a:t>94</a:t>
            </a:fld>
            <a:endParaRPr lang="en-US"/>
          </a:p>
        </p:txBody>
      </p:sp>
    </p:spTree>
    <p:extLst>
      <p:ext uri="{BB962C8B-B14F-4D97-AF65-F5344CB8AC3E}">
        <p14:creationId xmlns:p14="http://schemas.microsoft.com/office/powerpoint/2010/main" val="110612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2"/>
          <p:cNvSpPr>
            <a:spLocks noGrp="1" noRot="1" noChangeAspect="1" noChangeArrowheads="1" noTextEdit="1"/>
          </p:cNvSpPr>
          <p:nvPr>
            <p:ph type="sldImg"/>
          </p:nvPr>
        </p:nvSpPr>
        <p:spPr>
          <a:ln/>
        </p:spPr>
      </p:sp>
      <p:sp>
        <p:nvSpPr>
          <p:cNvPr id="566274" name="Rectangle 3"/>
          <p:cNvSpPr>
            <a:spLocks noGrp="1" noChangeArrowheads="1"/>
          </p:cNvSpPr>
          <p:nvPr>
            <p:ph type="body" idx="1"/>
          </p:nvPr>
        </p:nvSpPr>
        <p:spPr>
          <a:noFill/>
          <a:ln/>
        </p:spPr>
        <p:txBody>
          <a:bodyPr/>
          <a:lstStyle/>
          <a:p>
            <a:pPr defTabSz="924872">
              <a:defRPr/>
            </a:pPr>
            <a:endParaRPr lang="en-CA" strike="noStrike" dirty="0">
              <a:cs typeface="ＭＳ Ｐゴシック" pitchFamily="34" charset="-128"/>
            </a:endParaRPr>
          </a:p>
        </p:txBody>
      </p:sp>
    </p:spTree>
    <p:extLst>
      <p:ext uri="{BB962C8B-B14F-4D97-AF65-F5344CB8AC3E}">
        <p14:creationId xmlns:p14="http://schemas.microsoft.com/office/powerpoint/2010/main" val="384440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12</a:t>
            </a:fld>
            <a:endParaRPr lang="en-US"/>
          </a:p>
        </p:txBody>
      </p:sp>
    </p:spTree>
    <p:extLst>
      <p:ext uri="{BB962C8B-B14F-4D97-AF65-F5344CB8AC3E}">
        <p14:creationId xmlns:p14="http://schemas.microsoft.com/office/powerpoint/2010/main" val="1388435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be good</a:t>
            </a:r>
            <a:r>
              <a:rPr lang="en-US" baseline="0" dirty="0"/>
              <a:t> to simplify this slide – way too much</a:t>
            </a:r>
          </a:p>
          <a:p>
            <a:r>
              <a:rPr lang="en-US" baseline="0" dirty="0"/>
              <a:t>Also, can we switch to no-subsidy case – want to keep WH and WL as the key stats</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13</a:t>
            </a:fld>
            <a:endParaRPr lang="en-US"/>
          </a:p>
        </p:txBody>
      </p:sp>
    </p:spTree>
    <p:extLst>
      <p:ext uri="{BB962C8B-B14F-4D97-AF65-F5344CB8AC3E}">
        <p14:creationId xmlns:p14="http://schemas.microsoft.com/office/powerpoint/2010/main" val="401416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513F0F-F506-4C53-BF39-ED7D02AD2E57}"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414218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3F0F-F506-4C53-BF39-ED7D02AD2E57}"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164047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3F0F-F506-4C53-BF39-ED7D02AD2E57}"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206844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82630834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Aft>
                <a:spcPts val="1200"/>
              </a:spcAft>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66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a:t>Click to edit Master text styles</a:t>
            </a:r>
          </a:p>
        </p:txBody>
      </p:sp>
    </p:spTree>
    <p:extLst>
      <p:ext uri="{BB962C8B-B14F-4D97-AF65-F5344CB8AC3E}">
        <p14:creationId xmlns:p14="http://schemas.microsoft.com/office/powerpoint/2010/main" val="1908119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47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282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82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494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64789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3F0F-F506-4C53-BF39-ED7D02AD2E57}"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473489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3470987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164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993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168035261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9560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79890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30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32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672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29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513F0F-F506-4C53-BF39-ED7D02AD2E57}"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3505647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090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0206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901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5542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381000" y="1143000"/>
            <a:ext cx="8321675" cy="847725"/>
          </a:xfrm>
          <a:prstGeom prst="rect">
            <a:avLst/>
          </a:prstGeom>
          <a:noFill/>
          <a:ln w="9525">
            <a:noFill/>
            <a:miter lim="800000"/>
            <a:headEnd/>
            <a:tailEnd/>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271498397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1712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a:t>Click to edit Master text styles</a:t>
            </a:r>
          </a:p>
        </p:txBody>
      </p:sp>
    </p:spTree>
    <p:extLst>
      <p:ext uri="{BB962C8B-B14F-4D97-AF65-F5344CB8AC3E}">
        <p14:creationId xmlns:p14="http://schemas.microsoft.com/office/powerpoint/2010/main" val="2583904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373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83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751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513F0F-F506-4C53-BF39-ED7D02AD2E57}"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2887005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6272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1086855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995394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874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783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381000" y="1143000"/>
            <a:ext cx="8321675" cy="847725"/>
          </a:xfrm>
          <a:prstGeom prst="rect">
            <a:avLst/>
          </a:prstGeom>
          <a:noFill/>
          <a:ln w="9525">
            <a:noFill/>
            <a:miter lim="800000"/>
            <a:headEnd/>
            <a:tailEnd/>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36993081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2608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a:t>Click to edit Master text styles</a:t>
            </a:r>
          </a:p>
        </p:txBody>
      </p:sp>
    </p:spTree>
    <p:extLst>
      <p:ext uri="{BB962C8B-B14F-4D97-AF65-F5344CB8AC3E}">
        <p14:creationId xmlns:p14="http://schemas.microsoft.com/office/powerpoint/2010/main" val="3544037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349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78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13F0F-F506-4C53-BF39-ED7D02AD2E57}" type="datetimeFigureOut">
              <a:rPr lang="en-US" smtClean="0"/>
              <a:pPr/>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3588076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160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536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102962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911279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9891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54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513F0F-F506-4C53-BF39-ED7D02AD2E57}" type="datetimeFigureOut">
              <a:rPr lang="en-US" smtClean="0"/>
              <a:pPr/>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411668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13F0F-F506-4C53-BF39-ED7D02AD2E57}" type="datetimeFigureOut">
              <a:rPr lang="en-US" smtClean="0"/>
              <a:pPr/>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353931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13F0F-F506-4C53-BF39-ED7D02AD2E57}"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130458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13F0F-F506-4C53-BF39-ED7D02AD2E57}"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399DA-F1CE-4B5E-A1EA-178920051883}" type="slidenum">
              <a:rPr lang="en-US" smtClean="0"/>
              <a:pPr/>
              <a:t>‹#›</a:t>
            </a:fld>
            <a:endParaRPr lang="en-US"/>
          </a:p>
        </p:txBody>
      </p:sp>
    </p:spTree>
    <p:extLst>
      <p:ext uri="{BB962C8B-B14F-4D97-AF65-F5344CB8AC3E}">
        <p14:creationId xmlns:p14="http://schemas.microsoft.com/office/powerpoint/2010/main" val="213947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13F0F-F506-4C53-BF39-ED7D02AD2E57}" type="datetimeFigureOut">
              <a:rPr lang="en-US" smtClean="0"/>
              <a:pPr/>
              <a:t>12/5/2018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399DA-F1CE-4B5E-A1EA-178920051883}" type="slidenum">
              <a:rPr lang="en-US" smtClean="0"/>
              <a:pPr/>
              <a:t>‹#›</a:t>
            </a:fld>
            <a:endParaRPr lang="en-US"/>
          </a:p>
        </p:txBody>
      </p:sp>
    </p:spTree>
    <p:extLst>
      <p:ext uri="{BB962C8B-B14F-4D97-AF65-F5344CB8AC3E}">
        <p14:creationId xmlns:p14="http://schemas.microsoft.com/office/powerpoint/2010/main" val="229406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779757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000">
          <a:solidFill>
            <a:schemeClr val="bg1"/>
          </a:solidFill>
          <a:latin typeface="Arial" panose="020B0604020202020204" pitchFamily="34" charset="0"/>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2pPr>
      <a:lvl3pPr marL="1141413"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3pPr>
      <a:lvl4pPr marL="1598613"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4pPr>
      <a:lvl5pPr marL="2054225"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5pPr>
      <a:lvl6pPr marL="2512248" indent="-228387"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28779193"/>
      </p:ext>
    </p:extLst>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200">
          <a:solidFill>
            <a:schemeClr val="bg1"/>
          </a:solidFill>
          <a:latin typeface="Arial" panose="020B0604020202020204" pitchFamily="34" charset="0"/>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2"/>
        </a:buBlip>
        <a:defRPr sz="2000">
          <a:solidFill>
            <a:schemeClr val="tx1"/>
          </a:solidFill>
          <a:latin typeface="Arial" panose="020B0604020202020204" pitchFamily="34" charset="0"/>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2"/>
        </a:buBlip>
        <a:defRPr sz="2000">
          <a:solidFill>
            <a:schemeClr val="tx1"/>
          </a:solidFill>
          <a:latin typeface="Arial" panose="020B0604020202020204" pitchFamily="34" charset="0"/>
          <a:ea typeface="Arial" charset="0"/>
          <a:cs typeface="+mn-cs"/>
        </a:defRPr>
      </a:lvl2pPr>
      <a:lvl3pPr marL="1141413" indent="-227013" algn="l" rtl="0" eaLnBrk="0" fontAlgn="base" hangingPunct="0">
        <a:spcBef>
          <a:spcPct val="20000"/>
        </a:spcBef>
        <a:spcAft>
          <a:spcPct val="0"/>
        </a:spcAft>
        <a:buSzPct val="80000"/>
        <a:buBlip>
          <a:blip r:embed="rId2"/>
        </a:buBlip>
        <a:defRPr sz="2000">
          <a:solidFill>
            <a:schemeClr val="tx1"/>
          </a:solidFill>
          <a:latin typeface="Arial" panose="020B0604020202020204" pitchFamily="34" charset="0"/>
          <a:ea typeface="ＭＳ Ｐゴシック" charset="-128"/>
          <a:cs typeface="+mn-cs"/>
        </a:defRPr>
      </a:lvl3pPr>
      <a:lvl4pPr marL="1598613" indent="-227013" algn="l" rtl="0" eaLnBrk="0" fontAlgn="base" hangingPunct="0">
        <a:spcBef>
          <a:spcPct val="20000"/>
        </a:spcBef>
        <a:spcAft>
          <a:spcPct val="0"/>
        </a:spcAft>
        <a:buSzPct val="80000"/>
        <a:buBlip>
          <a:blip r:embed="rId2"/>
        </a:buBlip>
        <a:defRPr sz="2000">
          <a:solidFill>
            <a:schemeClr val="tx1"/>
          </a:solidFill>
          <a:latin typeface="Arial" panose="020B0604020202020204" pitchFamily="34" charset="0"/>
          <a:ea typeface="ＭＳ Ｐゴシック" charset="-128"/>
          <a:cs typeface="+mn-cs"/>
        </a:defRPr>
      </a:lvl4pPr>
      <a:lvl5pPr marL="2054225" indent="-227013" algn="l" rtl="0" eaLnBrk="0" fontAlgn="base" hangingPunct="0">
        <a:spcBef>
          <a:spcPct val="20000"/>
        </a:spcBef>
        <a:spcAft>
          <a:spcPct val="0"/>
        </a:spcAft>
        <a:buSzPct val="80000"/>
        <a:buBlip>
          <a:blip r:embed="rId2"/>
        </a:buBlip>
        <a:defRPr sz="2000">
          <a:solidFill>
            <a:schemeClr val="tx1"/>
          </a:solidFill>
          <a:latin typeface="Arial" panose="020B0604020202020204" pitchFamily="34" charset="0"/>
          <a:ea typeface="ＭＳ Ｐゴシック" charset="-128"/>
          <a:cs typeface="+mn-cs"/>
        </a:defRPr>
      </a:lvl5pPr>
      <a:lvl6pPr marL="2512248" indent="-228387" algn="l" rtl="0" eaLnBrk="1" fontAlgn="base" hangingPunct="1">
        <a:spcBef>
          <a:spcPct val="20000"/>
        </a:spcBef>
        <a:spcAft>
          <a:spcPct val="0"/>
        </a:spcAft>
        <a:buSzPct val="80000"/>
        <a:buBlip>
          <a:blip r:embed="rId2"/>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2"/>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2"/>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2"/>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9" name="Rectangle 5"/>
          <p:cNvSpPr>
            <a:spLocks noChangeArrowheads="1"/>
          </p:cNvSpPr>
          <p:nvPr/>
        </p:nvSpPr>
        <p:spPr bwMode="auto">
          <a:xfrm>
            <a:off x="0" y="0"/>
            <a:ext cx="9144000" cy="762000"/>
          </a:xfrm>
          <a:prstGeom prst="rect">
            <a:avLst/>
          </a:prstGeom>
          <a:solidFill>
            <a:srgbClr val="2E249E"/>
          </a:solidFill>
          <a:ln>
            <a:noFill/>
          </a:ln>
          <a:extLst/>
        </p:spPr>
        <p:txBody>
          <a:bodyPr wrap="none" anchor="ctr"/>
          <a:lstStyle/>
          <a:p>
            <a:pPr algn="ctr" fontAlgn="base">
              <a:spcBef>
                <a:spcPct val="0"/>
              </a:spcBef>
              <a:spcAft>
                <a:spcPct val="0"/>
              </a:spcAft>
              <a:defRPr/>
            </a:pPr>
            <a:endParaRPr lang="en-US">
              <a:solidFill>
                <a:srgbClr val="000000"/>
              </a:solidFill>
              <a:latin typeface="Symbol" pitchFamily="18" charset="2"/>
              <a:ea typeface="ＭＳ Ｐゴシック" pitchFamily="34" charset="-128"/>
            </a:endParaRPr>
          </a:p>
        </p:txBody>
      </p:sp>
      <p:sp>
        <p:nvSpPr>
          <p:cNvPr id="27652"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0529419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3200">
          <a:solidFill>
            <a:schemeClr val="bg1"/>
          </a:solidFill>
          <a:latin typeface="Arial" panose="020B0604020202020204" pitchFamily="34" charset="0"/>
          <a:ea typeface="Arial" charset="0"/>
          <a:cs typeface="+mj-cs"/>
        </a:defRPr>
      </a:lvl1pPr>
      <a:lvl2pPr algn="l" rtl="0" eaLnBrk="0" fontAlgn="base" hangingPunct="0">
        <a:spcBef>
          <a:spcPct val="0"/>
        </a:spcBef>
        <a:spcAft>
          <a:spcPct val="0"/>
        </a:spcAft>
        <a:defRPr sz="3200">
          <a:solidFill>
            <a:schemeClr val="bg1"/>
          </a:solidFill>
          <a:latin typeface="cmss10" pitchFamily="34" charset="0"/>
          <a:ea typeface="Arial"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Arial"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Arial"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Arial"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427100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3200">
          <a:solidFill>
            <a:schemeClr val="bg1"/>
          </a:solidFill>
          <a:latin typeface="Arial" panose="020B0604020202020204" pitchFamily="34" charset="0"/>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Arial" charset="0"/>
          <a:cs typeface="+mn-cs"/>
        </a:defRPr>
      </a:lvl2pPr>
      <a:lvl3pPr marL="1141413"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3pPr>
      <a:lvl4pPr marL="1598613"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4pPr>
      <a:lvl5pPr marL="2054225" indent="-227013" algn="l" rtl="0" eaLnBrk="0" fontAlgn="base" hangingPunct="0">
        <a:spcBef>
          <a:spcPct val="20000"/>
        </a:spcBef>
        <a:spcAft>
          <a:spcPct val="0"/>
        </a:spcAft>
        <a:buSzPct val="80000"/>
        <a:buBlip>
          <a:blip r:embed="rId13"/>
        </a:buBlip>
        <a:defRPr sz="2000">
          <a:solidFill>
            <a:schemeClr val="tx1"/>
          </a:solidFill>
          <a:latin typeface="Arial" panose="020B0604020202020204" pitchFamily="34" charset="0"/>
          <a:ea typeface="ＭＳ Ｐゴシック" charset="-128"/>
          <a:cs typeface="+mn-cs"/>
        </a:defRPr>
      </a:lvl5pPr>
      <a:lvl6pPr marL="2512248" indent="-228387"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224624640"/>
      </p:ext>
    </p:extLst>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200">
          <a:solidFill>
            <a:schemeClr val="bg1"/>
          </a:solidFill>
          <a:latin typeface="+mj-lt"/>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2"/>
        </a:buBlip>
        <a:defRPr sz="2000">
          <a:solidFill>
            <a:schemeClr val="tx1"/>
          </a:solidFill>
          <a:latin typeface="+mn-lt"/>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2"/>
        </a:buBlip>
        <a:defRPr sz="2000">
          <a:solidFill>
            <a:schemeClr val="tx1"/>
          </a:solidFill>
          <a:latin typeface="+mn-lt"/>
          <a:ea typeface="Arial" charset="0"/>
          <a:cs typeface="+mn-cs"/>
        </a:defRPr>
      </a:lvl2pPr>
      <a:lvl3pPr marL="1141413" indent="-227013" algn="l" rtl="0" eaLnBrk="0" fontAlgn="base" hangingPunct="0">
        <a:spcBef>
          <a:spcPct val="20000"/>
        </a:spcBef>
        <a:spcAft>
          <a:spcPct val="0"/>
        </a:spcAft>
        <a:buSzPct val="80000"/>
        <a:buBlip>
          <a:blip r:embed="rId2"/>
        </a:buBlip>
        <a:defRPr sz="2000">
          <a:solidFill>
            <a:schemeClr val="tx1"/>
          </a:solidFill>
          <a:latin typeface="+mn-lt"/>
          <a:ea typeface="ＭＳ Ｐゴシック" charset="-128"/>
          <a:cs typeface="+mn-cs"/>
        </a:defRPr>
      </a:lvl3pPr>
      <a:lvl4pPr marL="1598613" indent="-227013" algn="l" rtl="0" eaLnBrk="0" fontAlgn="base" hangingPunct="0">
        <a:spcBef>
          <a:spcPct val="20000"/>
        </a:spcBef>
        <a:spcAft>
          <a:spcPct val="0"/>
        </a:spcAft>
        <a:buSzPct val="80000"/>
        <a:buBlip>
          <a:blip r:embed="rId2"/>
        </a:buBlip>
        <a:defRPr sz="2000">
          <a:solidFill>
            <a:schemeClr val="tx1"/>
          </a:solidFill>
          <a:latin typeface="+mn-lt"/>
          <a:ea typeface="ＭＳ Ｐゴシック" charset="-128"/>
          <a:cs typeface="+mn-cs"/>
        </a:defRPr>
      </a:lvl4pPr>
      <a:lvl5pPr marL="2054225" indent="-227013" algn="l" rtl="0" eaLnBrk="0" fontAlgn="base" hangingPunct="0">
        <a:spcBef>
          <a:spcPct val="20000"/>
        </a:spcBef>
        <a:spcAft>
          <a:spcPct val="0"/>
        </a:spcAft>
        <a:buSzPct val="80000"/>
        <a:buBlip>
          <a:blip r:embed="rId2"/>
        </a:buBlip>
        <a:defRPr sz="2000">
          <a:solidFill>
            <a:schemeClr val="tx1"/>
          </a:solidFill>
          <a:latin typeface="+mn-lt"/>
          <a:ea typeface="ＭＳ Ｐゴシック" charset="-128"/>
          <a:cs typeface="+mn-cs"/>
        </a:defRPr>
      </a:lvl5pPr>
      <a:lvl6pPr marL="2512248" indent="-228387" algn="l" rtl="0" eaLnBrk="1" fontAlgn="base" hangingPunct="1">
        <a:spcBef>
          <a:spcPct val="20000"/>
        </a:spcBef>
        <a:spcAft>
          <a:spcPct val="0"/>
        </a:spcAft>
        <a:buSzPct val="80000"/>
        <a:buBlip>
          <a:blip r:embed="rId2"/>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2"/>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2"/>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2"/>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53631558"/>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rtl="0" eaLnBrk="0" fontAlgn="base" hangingPunct="0">
        <a:spcBef>
          <a:spcPct val="0"/>
        </a:spcBef>
        <a:spcAft>
          <a:spcPct val="0"/>
        </a:spcAft>
        <a:defRPr sz="3200">
          <a:solidFill>
            <a:schemeClr val="bg1"/>
          </a:solidFill>
          <a:latin typeface="+mj-lt"/>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14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3pPr>
      <a:lvl4pPr marL="15986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4pPr>
      <a:lvl5pPr marL="2054225"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5pPr>
      <a:lvl6pPr marL="2512248" indent="-228387"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image" Target="../media/image60.png"/><Relationship Id="rId7" Type="http://schemas.openxmlformats.org/officeDocument/2006/relationships/image" Target="../media/image610.png"/><Relationship Id="rId2" Type="http://schemas.openxmlformats.org/officeDocument/2006/relationships/image" Target="../media/image59.png"/><Relationship Id="rId1" Type="http://schemas.openxmlformats.org/officeDocument/2006/relationships/slideLayout" Target="../slideLayouts/slideLayout13.xml"/><Relationship Id="rId6" Type="http://schemas.openxmlformats.org/officeDocument/2006/relationships/image" Target="../media/image600.png"/><Relationship Id="rId5" Type="http://schemas.openxmlformats.org/officeDocument/2006/relationships/image" Target="../media/image590.pn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4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140.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4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140.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140.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61.png"/></Relationships>
</file>

<file path=ppt/slides/_rels/slide2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0.png"/><Relationship Id="rId4" Type="http://schemas.openxmlformats.org/officeDocument/2006/relationships/image" Target="../media/image190.png"/></Relationships>
</file>

<file path=ppt/slides/_rels/slide2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190.png"/><Relationship Id="rId4" Type="http://schemas.openxmlformats.org/officeDocument/2006/relationships/image" Target="../media/image1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151.png"/></Relationships>
</file>

<file path=ppt/slides/_rels/slide31.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190.png"/></Relationships>
</file>

<file path=ppt/slides/_rels/slide3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19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60.png"/></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image" Target="../media/image420.png"/></Relationships>
</file>

<file path=ppt/slides/_rels/slide5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45.xml"/><Relationship Id="rId1" Type="http://schemas.openxmlformats.org/officeDocument/2006/relationships/slideLayout" Target="../slideLayouts/slideLayout17.xml"/><Relationship Id="rId6" Type="http://schemas.openxmlformats.org/officeDocument/2006/relationships/image" Target="../media/image440.png"/><Relationship Id="rId5" Type="http://schemas.openxmlformats.org/officeDocument/2006/relationships/image" Target="../media/image430.png"/><Relationship Id="rId4" Type="http://schemas.openxmlformats.org/officeDocument/2006/relationships/image" Target="../media/image42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 Id="rId6" Type="http://schemas.openxmlformats.org/officeDocument/2006/relationships/image" Target="../media/image321.png"/><Relationship Id="rId5" Type="http://schemas.openxmlformats.org/officeDocument/2006/relationships/image" Target="../media/image31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 Id="rId6" Type="http://schemas.openxmlformats.org/officeDocument/2006/relationships/image" Target="../media/image321.png"/><Relationship Id="rId5" Type="http://schemas.openxmlformats.org/officeDocument/2006/relationships/image" Target="../media/image31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 Id="rId6" Type="http://schemas.openxmlformats.org/officeDocument/2006/relationships/image" Target="../media/image321.png"/><Relationship Id="rId5" Type="http://schemas.openxmlformats.org/officeDocument/2006/relationships/image" Target="../media/image311.png"/></Relationships>
</file>

<file path=ppt/slides/_rels/slide56.xml.rels><?xml version="1.0" encoding="UTF-8" standalone="yes"?>
<Relationships xmlns="http://schemas.openxmlformats.org/package/2006/relationships"><Relationship Id="rId7"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7.xml"/><Relationship Id="rId6" Type="http://schemas.openxmlformats.org/officeDocument/2006/relationships/image" Target="../media/image321.png"/><Relationship Id="rId5" Type="http://schemas.openxmlformats.org/officeDocument/2006/relationships/image" Target="../media/image311.png"/></Relationships>
</file>

<file path=ppt/slides/_rels/slide57.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7.xml"/><Relationship Id="rId6" Type="http://schemas.openxmlformats.org/officeDocument/2006/relationships/image" Target="../media/image321.png"/><Relationship Id="rId5" Type="http://schemas.openxmlformats.org/officeDocument/2006/relationships/image" Target="../media/image311.png"/></Relationships>
</file>

<file path=ppt/slides/_rels/slide58.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7.xml"/><Relationship Id="rId6" Type="http://schemas.openxmlformats.org/officeDocument/2006/relationships/image" Target="../media/image321.png"/><Relationship Id="rId5" Type="http://schemas.openxmlformats.org/officeDocument/2006/relationships/image" Target="../media/image311.png"/></Relationships>
</file>

<file path=ppt/slides/_rels/slide59.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17.xml"/><Relationship Id="rId6" Type="http://schemas.openxmlformats.org/officeDocument/2006/relationships/image" Target="../media/image321.png"/><Relationship Id="rId5" Type="http://schemas.openxmlformats.org/officeDocument/2006/relationships/image" Target="../media/image311.pn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93.xml"/><Relationship Id="rId1" Type="http://schemas.openxmlformats.org/officeDocument/2006/relationships/slideLayout" Target="../slideLayouts/slideLayout13.xml"/><Relationship Id="rId4" Type="http://schemas.openxmlformats.org/officeDocument/2006/relationships/comments" Target="../comments/commen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slide" Target="slide94.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slide" Target="slide95.xml"/><Relationship Id="rId1" Type="http://schemas.openxmlformats.org/officeDocument/2006/relationships/slideLayout" Target="../slideLayouts/slideLayout13.xml"/><Relationship Id="rId4" Type="http://schemas.openxmlformats.org/officeDocument/2006/relationships/comments" Target="../comments/commen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omments" Target="../comments/commen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slide" Target="slide10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5.xml"/></Relationships>
</file>

<file path=ppt/slides/_rels/slide91.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50.xml"/><Relationship Id="rId5" Type="http://schemas.openxmlformats.org/officeDocument/2006/relationships/image" Target="../media/image320.png"/><Relationship Id="rId4" Type="http://schemas.openxmlformats.org/officeDocument/2006/relationships/image" Target="../media/image310.png"/></Relationships>
</file>

<file path=ppt/slides/_rels/slide92.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50.xml"/><Relationship Id="rId5" Type="http://schemas.openxmlformats.org/officeDocument/2006/relationships/image" Target="../media/image330.png"/><Relationship Id="rId4" Type="http://schemas.openxmlformats.org/officeDocument/2006/relationships/image" Target="../media/image310.png"/></Relationships>
</file>

<file path=ppt/slides/_rels/slide93.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62.png"/><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7.xml"/><Relationship Id="rId4" Type="http://schemas.openxmlformats.org/officeDocument/2006/relationships/slide" Target="slide75.xml"/></Relationships>
</file>

<file path=ppt/slides/_rels/slide9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7.xml"/><Relationship Id="rId4" Type="http://schemas.openxmlformats.org/officeDocument/2006/relationships/slide" Target="slide75.xml"/></Relationships>
</file>

<file path=ppt/slides/_rels/slide9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hart" Target="../charts/chart14.xml"/><Relationship Id="rId1" Type="http://schemas.openxmlformats.org/officeDocument/2006/relationships/slideLayout" Target="../slideLayouts/slideLayout18.xml"/><Relationship Id="rId4" Type="http://schemas.openxmlformats.org/officeDocument/2006/relationships/image" Target="../media/image64.png"/></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chart" Target="../charts/chart15.xml"/><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a:xfrm>
            <a:off x="457200" y="2133600"/>
            <a:ext cx="83058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000" dirty="0">
              <a:solidFill>
                <a:prstClr val="white"/>
              </a:solidFill>
              <a:ea typeface="ＭＳ Ｐゴシック" pitchFamily="34" charset="-128"/>
            </a:endParaRPr>
          </a:p>
        </p:txBody>
      </p:sp>
      <p:sp>
        <p:nvSpPr>
          <p:cNvPr id="12" name="Rectangle 3"/>
          <p:cNvSpPr txBox="1">
            <a:spLocks noChangeArrowheads="1"/>
          </p:cNvSpPr>
          <p:nvPr/>
        </p:nvSpPr>
        <p:spPr>
          <a:xfrm>
            <a:off x="990600" y="2721430"/>
            <a:ext cx="7162800" cy="129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None/>
            </a:pPr>
            <a:r>
              <a:rPr lang="en-US" sz="2000" b="1" dirty="0">
                <a:solidFill>
                  <a:prstClr val="black"/>
                </a:solidFill>
                <a:latin typeface="Calibri" panose="020F0502020204030204" pitchFamily="34" charset="0"/>
                <a:ea typeface="ＭＳ Ｐゴシック" pitchFamily="34" charset="-128"/>
                <a:cs typeface="ＭＳ Ｐゴシック" pitchFamily="34" charset="-128"/>
              </a:rPr>
              <a:t>        Michael </a:t>
            </a:r>
            <a:r>
              <a:rPr lang="en-US" sz="2000" b="1" dirty="0" err="1">
                <a:solidFill>
                  <a:prstClr val="black"/>
                </a:solidFill>
                <a:latin typeface="Calibri" panose="020F0502020204030204" pitchFamily="34" charset="0"/>
                <a:ea typeface="ＭＳ Ｐゴシック" pitchFamily="34" charset="-128"/>
                <a:cs typeface="ＭＳ Ｐゴシック" pitchFamily="34" charset="-128"/>
              </a:rPr>
              <a:t>Geruso</a:t>
            </a:r>
            <a:r>
              <a:rPr lang="en-US" sz="2000" b="1" dirty="0">
                <a:solidFill>
                  <a:prstClr val="black"/>
                </a:solidFill>
                <a:latin typeface="Calibri" panose="020F0502020204030204" pitchFamily="34" charset="0"/>
                <a:ea typeface="ＭＳ Ｐゴシック" pitchFamily="34" charset="-128"/>
                <a:cs typeface="ＭＳ Ｐゴシック" pitchFamily="34" charset="-128"/>
              </a:rPr>
              <a:t>		            Timothy Layton</a:t>
            </a:r>
            <a:br>
              <a:rPr lang="en-US" sz="2000" b="1" dirty="0">
                <a:solidFill>
                  <a:prstClr val="black"/>
                </a:solidFill>
                <a:latin typeface="Calibri" panose="020F0502020204030204" pitchFamily="34" charset="0"/>
                <a:ea typeface="ＭＳ Ｐゴシック" pitchFamily="34" charset="-128"/>
                <a:cs typeface="ＭＳ Ｐゴシック" pitchFamily="34" charset="-128"/>
              </a:rPr>
            </a:br>
            <a:r>
              <a:rPr lang="en-US" sz="2000" b="1" dirty="0">
                <a:solidFill>
                  <a:prstClr val="black"/>
                </a:solidFill>
                <a:latin typeface="Calibri" panose="020F0502020204030204" pitchFamily="34" charset="0"/>
                <a:ea typeface="ＭＳ Ｐゴシック" pitchFamily="34" charset="-128"/>
                <a:cs typeface="ＭＳ Ｐゴシック" pitchFamily="34" charset="-128"/>
              </a:rPr>
              <a:t>     </a:t>
            </a:r>
            <a:r>
              <a:rPr lang="en-US" sz="2000" dirty="0">
                <a:solidFill>
                  <a:prstClr val="black"/>
                </a:solidFill>
                <a:latin typeface="Calibri" panose="020F0502020204030204" pitchFamily="34" charset="0"/>
                <a:ea typeface="ＭＳ Ｐゴシック" pitchFamily="34" charset="-128"/>
                <a:cs typeface="ＭＳ Ｐゴシック" pitchFamily="34" charset="-128"/>
              </a:rPr>
              <a:t>UT Austin and NBER 		 Harvard University and NBER</a:t>
            </a:r>
            <a:br>
              <a:rPr lang="en-US" sz="2000" dirty="0">
                <a:solidFill>
                  <a:prstClr val="black"/>
                </a:solidFill>
                <a:latin typeface="Calibri" panose="020F0502020204030204" pitchFamily="34" charset="0"/>
                <a:ea typeface="ＭＳ Ｐゴシック" pitchFamily="34" charset="-128"/>
                <a:cs typeface="ＭＳ Ｐゴシック" pitchFamily="34" charset="-128"/>
              </a:rPr>
            </a:br>
            <a:endParaRPr lang="en-US" sz="2000" dirty="0">
              <a:solidFill>
                <a:prstClr val="black"/>
              </a:solidFill>
              <a:latin typeface="Calibri" panose="020F0502020204030204" pitchFamily="34" charset="0"/>
              <a:ea typeface="ＭＳ Ｐゴシック" pitchFamily="34" charset="-128"/>
              <a:cs typeface="ＭＳ Ｐゴシック" pitchFamily="34" charset="-128"/>
            </a:endParaRPr>
          </a:p>
          <a:p>
            <a:pPr marL="0" indent="0">
              <a:lnSpc>
                <a:spcPct val="90000"/>
              </a:lnSpc>
              <a:spcBef>
                <a:spcPts val="0"/>
              </a:spcBef>
              <a:buNone/>
            </a:pPr>
            <a:endParaRPr lang="en-US" sz="2000" dirty="0">
              <a:solidFill>
                <a:prstClr val="black"/>
              </a:solidFill>
              <a:latin typeface="Calibri" panose="020F0502020204030204" pitchFamily="34" charset="0"/>
              <a:ea typeface="ＭＳ Ｐゴシック" pitchFamily="34" charset="-128"/>
              <a:cs typeface="ＭＳ Ｐゴシック" pitchFamily="34" charset="-128"/>
            </a:endParaRPr>
          </a:p>
          <a:p>
            <a:pPr marL="0" indent="0">
              <a:lnSpc>
                <a:spcPct val="90000"/>
              </a:lnSpc>
              <a:spcBef>
                <a:spcPts val="0"/>
              </a:spcBef>
              <a:buNone/>
            </a:pPr>
            <a:r>
              <a:rPr lang="en-US" sz="2000" b="1" dirty="0">
                <a:solidFill>
                  <a:prstClr val="black"/>
                </a:solidFill>
                <a:latin typeface="Calibri" panose="020F0502020204030204" pitchFamily="34" charset="0"/>
                <a:ea typeface="ＭＳ Ｐゴシック" pitchFamily="34" charset="-128"/>
                <a:cs typeface="ＭＳ Ｐゴシック" pitchFamily="34" charset="-128"/>
              </a:rPr>
              <a:t>        Grace McCormack		            Mark Shepard</a:t>
            </a:r>
            <a:br>
              <a:rPr lang="en-US" sz="2000" b="1" dirty="0">
                <a:solidFill>
                  <a:prstClr val="black"/>
                </a:solidFill>
                <a:latin typeface="Calibri" panose="020F0502020204030204" pitchFamily="34" charset="0"/>
                <a:ea typeface="ＭＳ Ｐゴシック" pitchFamily="34" charset="-128"/>
                <a:cs typeface="ＭＳ Ｐゴシック" pitchFamily="34" charset="-128"/>
              </a:rPr>
            </a:br>
            <a:r>
              <a:rPr lang="en-US" sz="2000" b="1" dirty="0">
                <a:solidFill>
                  <a:prstClr val="black"/>
                </a:solidFill>
                <a:latin typeface="Calibri" panose="020F0502020204030204" pitchFamily="34" charset="0"/>
                <a:ea typeface="ＭＳ Ｐゴシック" pitchFamily="34" charset="-128"/>
                <a:cs typeface="ＭＳ Ｐゴシック" pitchFamily="34" charset="-128"/>
              </a:rPr>
              <a:t>        </a:t>
            </a:r>
            <a:r>
              <a:rPr lang="en-US" sz="2000" dirty="0">
                <a:solidFill>
                  <a:prstClr val="black"/>
                </a:solidFill>
                <a:latin typeface="Calibri" panose="020F0502020204030204" pitchFamily="34" charset="0"/>
                <a:ea typeface="ＭＳ Ｐゴシック" pitchFamily="34" charset="-128"/>
                <a:cs typeface="ＭＳ Ｐゴシック" pitchFamily="34" charset="-128"/>
              </a:rPr>
              <a:t>Harvard University 	           Harvard Kennedy School and NBER</a:t>
            </a:r>
          </a:p>
          <a:p>
            <a:pPr marL="0" indent="0" algn="ctr">
              <a:lnSpc>
                <a:spcPct val="90000"/>
              </a:lnSpc>
              <a:spcBef>
                <a:spcPts val="0"/>
              </a:spcBef>
              <a:buFont typeface="Arial" pitchFamily="34" charset="0"/>
              <a:buNone/>
            </a:pPr>
            <a:endParaRPr lang="en-US" sz="2000" dirty="0">
              <a:solidFill>
                <a:prstClr val="black"/>
              </a:solidFill>
              <a:latin typeface="Calibri" panose="020F0502020204030204" pitchFamily="34" charset="0"/>
              <a:ea typeface="ＭＳ Ｐゴシック" pitchFamily="34" charset="-128"/>
              <a:cs typeface="ＭＳ Ｐゴシック" pitchFamily="34" charset="-128"/>
            </a:endParaRPr>
          </a:p>
          <a:p>
            <a:pPr marL="0" indent="0" algn="ctr">
              <a:lnSpc>
                <a:spcPct val="90000"/>
              </a:lnSpc>
              <a:buFont typeface="Arial" pitchFamily="34" charset="0"/>
              <a:buNone/>
            </a:pPr>
            <a:endParaRPr lang="en-US" sz="2000" dirty="0">
              <a:solidFill>
                <a:prstClr val="black"/>
              </a:solidFill>
              <a:latin typeface="Calibri" panose="020F0502020204030204" pitchFamily="34" charset="0"/>
              <a:ea typeface="ＭＳ Ｐゴシック" pitchFamily="34" charset="-128"/>
              <a:cs typeface="ＭＳ Ｐゴシック" pitchFamily="34" charset="-128"/>
            </a:endParaRPr>
          </a:p>
          <a:p>
            <a:pPr marL="0" indent="0" algn="ctr">
              <a:lnSpc>
                <a:spcPct val="90000"/>
              </a:lnSpc>
              <a:buFont typeface="Arial" pitchFamily="34" charset="0"/>
              <a:buNone/>
            </a:pPr>
            <a:r>
              <a:rPr lang="en-US" sz="2000" dirty="0">
                <a:solidFill>
                  <a:prstClr val="black"/>
                </a:solidFill>
                <a:latin typeface="Calibri" panose="020F0502020204030204" pitchFamily="34" charset="0"/>
                <a:ea typeface="ＭＳ Ｐゴシック" pitchFamily="34" charset="-128"/>
                <a:cs typeface="ＭＳ Ｐゴシック" pitchFamily="34" charset="-128"/>
              </a:rPr>
              <a:t>December 2018</a:t>
            </a:r>
          </a:p>
        </p:txBody>
      </p:sp>
      <p:sp>
        <p:nvSpPr>
          <p:cNvPr id="2" name="Rectangle 1"/>
          <p:cNvSpPr/>
          <p:nvPr/>
        </p:nvSpPr>
        <p:spPr>
          <a:xfrm>
            <a:off x="152400" y="914400"/>
            <a:ext cx="8763000" cy="553998"/>
          </a:xfrm>
          <a:prstGeom prst="rect">
            <a:avLst/>
          </a:prstGeom>
          <a:effectLst/>
        </p:spPr>
        <p:txBody>
          <a:bodyPr wrap="square">
            <a:spAutoFit/>
          </a:bodyPr>
          <a:lstStyle/>
          <a:p>
            <a:pPr algn="ctr"/>
            <a:r>
              <a:rPr lang="en-US" sz="3000" b="1" dirty="0">
                <a:solidFill>
                  <a:srgbClr val="002060"/>
                </a:solidFill>
                <a:latin typeface="Calibri" panose="020F0502020204030204" pitchFamily="34" charset="0"/>
                <a:ea typeface="ＭＳ Ｐゴシック" pitchFamily="34" charset="-128"/>
              </a:rPr>
              <a:t>The Two Margin Problem in Insurance Markets</a:t>
            </a:r>
          </a:p>
        </p:txBody>
      </p:sp>
    </p:spTree>
    <p:extLst>
      <p:ext uri="{BB962C8B-B14F-4D97-AF65-F5344CB8AC3E}">
        <p14:creationId xmlns:p14="http://schemas.microsoft.com/office/powerpoint/2010/main" val="379314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2"/>
          <p:cNvSpPr>
            <a:spLocks noGrp="1" noChangeArrowheads="1"/>
          </p:cNvSpPr>
          <p:nvPr>
            <p:ph type="ctrTitle"/>
          </p:nvPr>
        </p:nvSpPr>
        <p:spPr/>
        <p:txBody>
          <a:bodyPr/>
          <a:lstStyle/>
          <a:p>
            <a:pPr eaLnBrk="1" hangingPunct="1"/>
            <a:r>
              <a:rPr lang="en-US" sz="2800" dirty="0">
                <a:latin typeface="Arial" panose="020B0604020202020204" pitchFamily="34" charset="0"/>
                <a:ea typeface="ＭＳ Ｐゴシック" pitchFamily="34" charset="-128"/>
                <a:cs typeface="Arial" panose="020B0604020202020204" pitchFamily="34" charset="0"/>
              </a:rPr>
              <a:t>1. Model and Graphical Framework</a:t>
            </a:r>
          </a:p>
        </p:txBody>
      </p:sp>
    </p:spTree>
    <p:extLst>
      <p:ext uri="{BB962C8B-B14F-4D97-AF65-F5344CB8AC3E}">
        <p14:creationId xmlns:p14="http://schemas.microsoft.com/office/powerpoint/2010/main" val="33579671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66AB-EC49-47C3-BAB2-D9B7D4B79BD0}"/>
              </a:ext>
            </a:extLst>
          </p:cNvPr>
          <p:cNvSpPr>
            <a:spLocks noGrp="1"/>
          </p:cNvSpPr>
          <p:nvPr>
            <p:ph type="title"/>
          </p:nvPr>
        </p:nvSpPr>
        <p:spPr/>
        <p:txBody>
          <a:bodyPr/>
          <a:lstStyle/>
          <a:p>
            <a:r>
              <a:rPr lang="en-US" dirty="0"/>
              <a:t>Welfare heat maps – ACA Subsidies</a:t>
            </a:r>
          </a:p>
        </p:txBody>
      </p:sp>
      <p:pic>
        <p:nvPicPr>
          <p:cNvPr id="5" name="Picture 4">
            <a:extLst>
              <a:ext uri="{FF2B5EF4-FFF2-40B4-BE49-F238E27FC236}">
                <a16:creationId xmlns:a16="http://schemas.microsoft.com/office/drawing/2014/main" id="{4557ECA5-3CE1-4864-9EA7-04A6AC647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62000"/>
            <a:ext cx="3810000" cy="6096000"/>
          </a:xfrm>
          <a:prstGeom prst="rect">
            <a:avLst/>
          </a:prstGeom>
        </p:spPr>
      </p:pic>
      <p:pic>
        <p:nvPicPr>
          <p:cNvPr id="7" name="Picture 6">
            <a:extLst>
              <a:ext uri="{FF2B5EF4-FFF2-40B4-BE49-F238E27FC236}">
                <a16:creationId xmlns:a16="http://schemas.microsoft.com/office/drawing/2014/main" id="{1371C9CF-F273-4571-B6E9-B23D57BE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762001"/>
            <a:ext cx="3810001" cy="6095999"/>
          </a:xfrm>
          <a:prstGeom prst="rect">
            <a:avLst/>
          </a:prstGeom>
        </p:spPr>
      </p:pic>
      <p:pic>
        <p:nvPicPr>
          <p:cNvPr id="9" name="Picture 8">
            <a:extLst>
              <a:ext uri="{FF2B5EF4-FFF2-40B4-BE49-F238E27FC236}">
                <a16:creationId xmlns:a16="http://schemas.microsoft.com/office/drawing/2014/main" id="{339A1669-7DF2-4078-98D9-8FAD42560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762001"/>
            <a:ext cx="3505200" cy="6096000"/>
          </a:xfrm>
          <a:prstGeom prst="rect">
            <a:avLst/>
          </a:prstGeom>
        </p:spPr>
      </p:pic>
      <p:sp>
        <p:nvSpPr>
          <p:cNvPr id="10" name="TextBox 9">
            <a:extLst>
              <a:ext uri="{FF2B5EF4-FFF2-40B4-BE49-F238E27FC236}">
                <a16:creationId xmlns:a16="http://schemas.microsoft.com/office/drawing/2014/main" id="{D8704AD9-C395-48A5-B7C7-5F148AB9D8AC}"/>
              </a:ext>
            </a:extLst>
          </p:cNvPr>
          <p:cNvSpPr txBox="1"/>
          <p:nvPr/>
        </p:nvSpPr>
        <p:spPr>
          <a:xfrm>
            <a:off x="7239000" y="6488668"/>
            <a:ext cx="1219200" cy="369332"/>
          </a:xfrm>
          <a:prstGeom prst="rect">
            <a:avLst/>
          </a:prstGeom>
          <a:solidFill>
            <a:schemeClr val="bg1"/>
          </a:solidFill>
        </p:spPr>
        <p:txBody>
          <a:bodyPr wrap="square" rtlCol="0">
            <a:spAutoFit/>
          </a:bodyPr>
          <a:lstStyle/>
          <a:p>
            <a:pPr algn="ctr"/>
            <a:endParaRPr lang="en-US" dirty="0"/>
          </a:p>
        </p:txBody>
      </p:sp>
      <p:sp>
        <p:nvSpPr>
          <p:cNvPr id="11" name="TextBox 10">
            <a:extLst>
              <a:ext uri="{FF2B5EF4-FFF2-40B4-BE49-F238E27FC236}">
                <a16:creationId xmlns:a16="http://schemas.microsoft.com/office/drawing/2014/main" id="{E5A32691-F8EC-4DDD-80D6-AA1EA9E9E8AC}"/>
              </a:ext>
            </a:extLst>
          </p:cNvPr>
          <p:cNvSpPr txBox="1"/>
          <p:nvPr/>
        </p:nvSpPr>
        <p:spPr>
          <a:xfrm>
            <a:off x="4191000" y="6488668"/>
            <a:ext cx="1219200" cy="369332"/>
          </a:xfrm>
          <a:prstGeom prst="rect">
            <a:avLst/>
          </a:prstGeom>
          <a:solidFill>
            <a:schemeClr val="bg1"/>
          </a:solidFill>
        </p:spPr>
        <p:txBody>
          <a:bodyPr wrap="square" rtlCol="0">
            <a:spAutoFit/>
          </a:bodyPr>
          <a:lstStyle/>
          <a:p>
            <a:pPr algn="ctr"/>
            <a:r>
              <a:rPr lang="en-US" dirty="0"/>
              <a:t>alpha</a:t>
            </a:r>
          </a:p>
        </p:txBody>
      </p:sp>
      <p:sp>
        <p:nvSpPr>
          <p:cNvPr id="12" name="TextBox 11">
            <a:extLst>
              <a:ext uri="{FF2B5EF4-FFF2-40B4-BE49-F238E27FC236}">
                <a16:creationId xmlns:a16="http://schemas.microsoft.com/office/drawing/2014/main" id="{04CDED51-814B-42AA-944A-2C930CA64B14}"/>
              </a:ext>
            </a:extLst>
          </p:cNvPr>
          <p:cNvSpPr txBox="1"/>
          <p:nvPr/>
        </p:nvSpPr>
        <p:spPr>
          <a:xfrm>
            <a:off x="3030937" y="6500335"/>
            <a:ext cx="3695699" cy="369332"/>
          </a:xfrm>
          <a:prstGeom prst="rect">
            <a:avLst/>
          </a:prstGeom>
          <a:solidFill>
            <a:schemeClr val="bg1"/>
          </a:solidFill>
        </p:spPr>
        <p:txBody>
          <a:bodyPr wrap="square" rtlCol="0">
            <a:spAutoFit/>
          </a:bodyPr>
          <a:lstStyle/>
          <a:p>
            <a:pPr algn="ctr"/>
            <a:r>
              <a:rPr lang="en-US" dirty="0"/>
              <a:t>Alpha = strength of RA transfers</a:t>
            </a:r>
          </a:p>
        </p:txBody>
      </p:sp>
      <p:sp>
        <p:nvSpPr>
          <p:cNvPr id="13" name="TextBox 12">
            <a:extLst>
              <a:ext uri="{FF2B5EF4-FFF2-40B4-BE49-F238E27FC236}">
                <a16:creationId xmlns:a16="http://schemas.microsoft.com/office/drawing/2014/main" id="{1152FB16-1471-4CDD-8D4C-574639AA4488}"/>
              </a:ext>
            </a:extLst>
          </p:cNvPr>
          <p:cNvSpPr txBox="1"/>
          <p:nvPr/>
        </p:nvSpPr>
        <p:spPr>
          <a:xfrm rot="16200000">
            <a:off x="-1197951" y="3495722"/>
            <a:ext cx="2574821" cy="307777"/>
          </a:xfrm>
          <a:prstGeom prst="rect">
            <a:avLst/>
          </a:prstGeom>
          <a:solidFill>
            <a:schemeClr val="bg1"/>
          </a:solidFill>
        </p:spPr>
        <p:txBody>
          <a:bodyPr wrap="square" rtlCol="0">
            <a:spAutoFit/>
          </a:bodyPr>
          <a:lstStyle/>
          <a:p>
            <a:pPr algn="ctr"/>
            <a:r>
              <a:rPr lang="en-US" sz="1400" dirty="0"/>
              <a:t>Mandate penalty</a:t>
            </a:r>
          </a:p>
        </p:txBody>
      </p:sp>
      <p:sp>
        <p:nvSpPr>
          <p:cNvPr id="14" name="TextBox 13">
            <a:extLst>
              <a:ext uri="{FF2B5EF4-FFF2-40B4-BE49-F238E27FC236}">
                <a16:creationId xmlns:a16="http://schemas.microsoft.com/office/drawing/2014/main" id="{4301E6A0-20A0-4DE9-89B0-EFEC3172CCF2}"/>
              </a:ext>
            </a:extLst>
          </p:cNvPr>
          <p:cNvSpPr txBox="1"/>
          <p:nvPr/>
        </p:nvSpPr>
        <p:spPr>
          <a:xfrm rot="16200000">
            <a:off x="1926248" y="3500638"/>
            <a:ext cx="2574821" cy="307777"/>
          </a:xfrm>
          <a:prstGeom prst="rect">
            <a:avLst/>
          </a:prstGeom>
          <a:solidFill>
            <a:schemeClr val="bg1"/>
          </a:solidFill>
        </p:spPr>
        <p:txBody>
          <a:bodyPr wrap="square" rtlCol="0">
            <a:spAutoFit/>
          </a:bodyPr>
          <a:lstStyle/>
          <a:p>
            <a:pPr algn="ctr"/>
            <a:r>
              <a:rPr lang="en-US" sz="1400" dirty="0"/>
              <a:t>Mandate penalty</a:t>
            </a:r>
          </a:p>
        </p:txBody>
      </p:sp>
      <p:sp>
        <p:nvSpPr>
          <p:cNvPr id="15" name="TextBox 14">
            <a:extLst>
              <a:ext uri="{FF2B5EF4-FFF2-40B4-BE49-F238E27FC236}">
                <a16:creationId xmlns:a16="http://schemas.microsoft.com/office/drawing/2014/main" id="{E0DC9C67-33A4-49CE-8955-4CE1F32F9DDD}"/>
              </a:ext>
            </a:extLst>
          </p:cNvPr>
          <p:cNvSpPr txBox="1"/>
          <p:nvPr/>
        </p:nvSpPr>
        <p:spPr>
          <a:xfrm rot="16200000">
            <a:off x="5050447" y="3495721"/>
            <a:ext cx="2574821" cy="307777"/>
          </a:xfrm>
          <a:prstGeom prst="rect">
            <a:avLst/>
          </a:prstGeom>
          <a:solidFill>
            <a:schemeClr val="bg1"/>
          </a:solidFill>
        </p:spPr>
        <p:txBody>
          <a:bodyPr wrap="square" rtlCol="0">
            <a:spAutoFit/>
          </a:bodyPr>
          <a:lstStyle/>
          <a:p>
            <a:pPr algn="ctr"/>
            <a:r>
              <a:rPr lang="en-US" sz="1400" dirty="0"/>
              <a:t>Mandate penalty</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EB5A8C4-E0F1-4714-915A-6DA7CCC7987B}"/>
                  </a:ext>
                </a:extLst>
              </p:cNvPr>
              <p:cNvSpPr txBox="1"/>
              <p:nvPr/>
            </p:nvSpPr>
            <p:spPr>
              <a:xfrm>
                <a:off x="685801" y="773668"/>
                <a:ext cx="2019300" cy="36933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=0</m:t>
                      </m:r>
                    </m:oMath>
                  </m:oMathPara>
                </a14:m>
                <a:endParaRPr lang="en-US" dirty="0"/>
              </a:p>
            </p:txBody>
          </p:sp>
        </mc:Choice>
        <mc:Fallback xmlns="">
          <p:sp>
            <p:nvSpPr>
              <p:cNvPr id="17" name="TextBox 16">
                <a:extLst>
                  <a:ext uri="{FF2B5EF4-FFF2-40B4-BE49-F238E27FC236}">
                    <a16:creationId xmlns:a16="http://schemas.microsoft.com/office/drawing/2014/main" id="{EEB5A8C4-E0F1-4714-915A-6DA7CCC7987B}"/>
                  </a:ext>
                </a:extLst>
              </p:cNvPr>
              <p:cNvSpPr txBox="1">
                <a:spLocks noRot="1" noChangeAspect="1" noMove="1" noResize="1" noEditPoints="1" noAdjustHandles="1" noChangeArrowheads="1" noChangeShapeType="1" noTextEdit="1"/>
              </p:cNvSpPr>
              <p:nvPr/>
            </p:nvSpPr>
            <p:spPr>
              <a:xfrm>
                <a:off x="685801" y="773668"/>
                <a:ext cx="2019300" cy="369332"/>
              </a:xfrm>
              <a:prstGeom prst="rect">
                <a:avLst/>
              </a:prstGeom>
              <a:blipFill>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39F9D52-4C43-4508-A353-C094374CE88F}"/>
                  </a:ext>
                </a:extLst>
              </p:cNvPr>
              <p:cNvSpPr txBox="1"/>
              <p:nvPr/>
            </p:nvSpPr>
            <p:spPr>
              <a:xfrm>
                <a:off x="3800169" y="773668"/>
                <a:ext cx="2019300" cy="36933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=0.5</m:t>
                      </m:r>
                    </m:oMath>
                  </m:oMathPara>
                </a14:m>
                <a:endParaRPr lang="en-US" dirty="0"/>
              </a:p>
            </p:txBody>
          </p:sp>
        </mc:Choice>
        <mc:Fallback xmlns="">
          <p:sp>
            <p:nvSpPr>
              <p:cNvPr id="18" name="TextBox 17">
                <a:extLst>
                  <a:ext uri="{FF2B5EF4-FFF2-40B4-BE49-F238E27FC236}">
                    <a16:creationId xmlns:a16="http://schemas.microsoft.com/office/drawing/2014/main" id="{C39F9D52-4C43-4508-A353-C094374CE88F}"/>
                  </a:ext>
                </a:extLst>
              </p:cNvPr>
              <p:cNvSpPr txBox="1">
                <a:spLocks noRot="1" noChangeAspect="1" noMove="1" noResize="1" noEditPoints="1" noAdjustHandles="1" noChangeArrowheads="1" noChangeShapeType="1" noTextEdit="1"/>
              </p:cNvSpPr>
              <p:nvPr/>
            </p:nvSpPr>
            <p:spPr>
              <a:xfrm>
                <a:off x="3800169" y="773668"/>
                <a:ext cx="2019300" cy="369332"/>
              </a:xfrm>
              <a:prstGeom prst="rect">
                <a:avLst/>
              </a:prstGeom>
              <a:blipFill>
                <a:blip r:embed="rId6"/>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3CAEFD3-B4AC-474D-86B3-BF752225D55C}"/>
                  </a:ext>
                </a:extLst>
              </p:cNvPr>
              <p:cNvSpPr txBox="1"/>
              <p:nvPr/>
            </p:nvSpPr>
            <p:spPr>
              <a:xfrm>
                <a:off x="6838950" y="773668"/>
                <a:ext cx="2019300" cy="369332"/>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=1</m:t>
                      </m:r>
                    </m:oMath>
                  </m:oMathPara>
                </a14:m>
                <a:endParaRPr lang="en-US" dirty="0"/>
              </a:p>
            </p:txBody>
          </p:sp>
        </mc:Choice>
        <mc:Fallback xmlns="">
          <p:sp>
            <p:nvSpPr>
              <p:cNvPr id="19" name="TextBox 18">
                <a:extLst>
                  <a:ext uri="{FF2B5EF4-FFF2-40B4-BE49-F238E27FC236}">
                    <a16:creationId xmlns:a16="http://schemas.microsoft.com/office/drawing/2014/main" id="{63CAEFD3-B4AC-474D-86B3-BF752225D55C}"/>
                  </a:ext>
                </a:extLst>
              </p:cNvPr>
              <p:cNvSpPr txBox="1">
                <a:spLocks noRot="1" noChangeAspect="1" noMove="1" noResize="1" noEditPoints="1" noAdjustHandles="1" noChangeArrowheads="1" noChangeShapeType="1" noTextEdit="1"/>
              </p:cNvSpPr>
              <p:nvPr/>
            </p:nvSpPr>
            <p:spPr>
              <a:xfrm>
                <a:off x="6838950" y="773668"/>
                <a:ext cx="2019300" cy="369332"/>
              </a:xfrm>
              <a:prstGeom prst="rect">
                <a:avLst/>
              </a:prstGeom>
              <a:blipFill>
                <a:blip r:embed="rId7"/>
                <a:stretch>
                  <a:fillRect b="-1147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7836B4B1-0671-4277-B0BA-2C414EA46525}"/>
              </a:ext>
            </a:extLst>
          </p:cNvPr>
          <p:cNvSpPr txBox="1"/>
          <p:nvPr/>
        </p:nvSpPr>
        <p:spPr>
          <a:xfrm>
            <a:off x="744054" y="6463265"/>
            <a:ext cx="1219200" cy="369332"/>
          </a:xfrm>
          <a:prstGeom prst="rect">
            <a:avLst/>
          </a:prstGeom>
          <a:solidFill>
            <a:schemeClr val="bg1"/>
          </a:solidFill>
        </p:spPr>
        <p:txBody>
          <a:bodyPr wrap="square" rtlCol="0">
            <a:spAutoFit/>
          </a:bodyPr>
          <a:lstStyle/>
          <a:p>
            <a:pPr algn="ctr"/>
            <a:endParaRPr lang="en-US" dirty="0"/>
          </a:p>
        </p:txBody>
      </p:sp>
      <p:sp>
        <p:nvSpPr>
          <p:cNvPr id="20" name="TextBox 19">
            <a:extLst>
              <a:ext uri="{FF2B5EF4-FFF2-40B4-BE49-F238E27FC236}">
                <a16:creationId xmlns:a16="http://schemas.microsoft.com/office/drawing/2014/main" id="{DCCA776B-F55D-4758-8948-4E2FEE583C13}"/>
              </a:ext>
            </a:extLst>
          </p:cNvPr>
          <p:cNvSpPr txBox="1"/>
          <p:nvPr/>
        </p:nvSpPr>
        <p:spPr>
          <a:xfrm>
            <a:off x="8215223" y="6488668"/>
            <a:ext cx="928777" cy="369332"/>
          </a:xfrm>
          <a:prstGeom prst="rect">
            <a:avLst/>
          </a:prstGeom>
          <a:noFill/>
        </p:spPr>
        <p:txBody>
          <a:bodyPr wrap="square" rtlCol="0">
            <a:spAutoFit/>
          </a:bodyPr>
          <a:lstStyle/>
          <a:p>
            <a:r>
              <a:rPr lang="en-US" i="1" dirty="0">
                <a:hlinkClick r:id="rId8" action="ppaction://hlinksldjump"/>
              </a:rPr>
              <a:t>Back</a:t>
            </a:r>
            <a:endParaRPr lang="en-US" i="1" dirty="0"/>
          </a:p>
        </p:txBody>
      </p:sp>
    </p:spTree>
    <p:extLst>
      <p:ext uri="{BB962C8B-B14F-4D97-AF65-F5344CB8AC3E}">
        <p14:creationId xmlns:p14="http://schemas.microsoft.com/office/powerpoint/2010/main" val="135368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and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838200"/>
                <a:ext cx="8382000" cy="5791200"/>
              </a:xfrm>
            </p:spPr>
            <p:txBody>
              <a:bodyPr/>
              <a:lstStyle/>
              <a:p>
                <a:r>
                  <a:rPr lang="en-US" b="1" dirty="0"/>
                  <a:t>Starting point:</a:t>
                </a:r>
                <a:r>
                  <a:rPr lang="en-US" dirty="0"/>
                  <a:t> </a:t>
                </a:r>
                <a:r>
                  <a:rPr lang="en-US" dirty="0" err="1"/>
                  <a:t>Einav</a:t>
                </a:r>
                <a:r>
                  <a:rPr lang="en-US" dirty="0"/>
                  <a:t>, Finkelstein, Cullen (2010) framework (“EFC”)</a:t>
                </a:r>
              </a:p>
              <a:p>
                <a:pPr lvl="1"/>
                <a:r>
                  <a:rPr lang="en-US" dirty="0"/>
                  <a:t>Insurance market with one plan (</a:t>
                </a:r>
                <a:r>
                  <a:rPr lang="en-US" i="1" dirty="0"/>
                  <a:t>H</a:t>
                </a:r>
                <a:r>
                  <a:rPr lang="en-US" dirty="0"/>
                  <a:t>) + outside option (</a:t>
                </a:r>
                <a:r>
                  <a:rPr lang="en-US" i="1" dirty="0"/>
                  <a:t>U</a:t>
                </a:r>
                <a:r>
                  <a:rPr lang="en-US" dirty="0"/>
                  <a:t>)</a:t>
                </a:r>
              </a:p>
              <a:p>
                <a:pPr lvl="1"/>
                <a:r>
                  <a:rPr lang="en-US" dirty="0"/>
                  <a:t>Competitive equilibrium:  </a:t>
                </a:r>
                <a:r>
                  <a:rPr lang="en-US" i="1" dirty="0"/>
                  <a:t>P</a:t>
                </a:r>
                <a:r>
                  <a:rPr lang="en-US" i="1" baseline="-25000" dirty="0"/>
                  <a:t>H</a:t>
                </a:r>
                <a:r>
                  <a:rPr lang="en-US" dirty="0"/>
                  <a:t> = </a:t>
                </a:r>
                <a:r>
                  <a:rPr lang="en-US" i="1" dirty="0"/>
                  <a:t>AC</a:t>
                </a:r>
                <a:r>
                  <a:rPr lang="en-US" i="1" baseline="-25000" dirty="0"/>
                  <a:t>H</a:t>
                </a:r>
                <a:endParaRPr lang="en-US" dirty="0"/>
              </a:p>
              <a:p>
                <a:pPr lvl="1"/>
                <a:r>
                  <a:rPr lang="en-US" u="sng" dirty="0"/>
                  <a:t>Selection market</a:t>
                </a:r>
                <a:r>
                  <a:rPr lang="en-US" dirty="0"/>
                  <a:t>: Average costs (</a:t>
                </a:r>
                <a:r>
                  <a:rPr lang="en-US" i="1" dirty="0"/>
                  <a:t>AC</a:t>
                </a:r>
                <a:r>
                  <a:rPr lang="en-US" i="1" baseline="-25000" dirty="0"/>
                  <a:t>H</a:t>
                </a:r>
                <a:r>
                  <a:rPr lang="en-US" dirty="0"/>
                  <a:t>) depends on price (</a:t>
                </a:r>
                <a:r>
                  <a:rPr lang="en-US" i="1" dirty="0"/>
                  <a:t>P</a:t>
                </a:r>
                <a:r>
                  <a:rPr lang="en-US" i="1" baseline="-25000" dirty="0"/>
                  <a:t>H</a:t>
                </a:r>
                <a:r>
                  <a:rPr lang="en-US" dirty="0"/>
                  <a:t>)</a:t>
                </a:r>
              </a:p>
              <a:p>
                <a:pPr lvl="1"/>
                <a:endParaRPr lang="en-US" dirty="0"/>
              </a:p>
              <a:p>
                <a:pPr lvl="1"/>
                <a:endParaRPr lang="en-US" dirty="0"/>
              </a:p>
              <a:p>
                <a:pPr lvl="1"/>
                <a:endParaRPr lang="en-US" dirty="0"/>
              </a:p>
              <a:p>
                <a:r>
                  <a:rPr lang="en-US" b="1" dirty="0"/>
                  <a:t>EFC Analysis:</a:t>
                </a:r>
                <a:r>
                  <a:rPr lang="en-US" dirty="0"/>
                  <a:t> Rank people on WTP (demand) for insurance (</a:t>
                </a:r>
                <a:r>
                  <a:rPr lang="en-US" i="1" dirty="0"/>
                  <a:t>W</a:t>
                </a:r>
                <a:r>
                  <a:rPr lang="en-US" i="1" baseline="-25000" dirty="0"/>
                  <a:t>H</a:t>
                </a:r>
                <a:r>
                  <a:rPr lang="en-US" dirty="0"/>
                  <a:t>) by a (decreasing) index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oMath>
                </a14:m>
                <a:endParaRPr lang="en-US" dirty="0"/>
              </a:p>
              <a:p>
                <a:pPr lvl="1"/>
                <a:r>
                  <a:rPr lang="en-US" dirty="0"/>
                  <a:t>Define type-specific costs (“marginal costs”):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𝐻</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𝑖𝐻</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m:t>
                        </m:r>
                      </m:e>
                    </m:d>
                  </m:oMath>
                </a14:m>
                <a:endParaRPr lang="en-US" dirty="0"/>
              </a:p>
              <a:p>
                <a:pPr lvl="1"/>
                <a:r>
                  <a:rPr lang="en-US" i="1" dirty="0"/>
                  <a:t>AC</a:t>
                </a:r>
                <a:r>
                  <a:rPr lang="en-US" i="1" baseline="-25000" dirty="0"/>
                  <a:t>H</a:t>
                </a:r>
                <a:r>
                  <a:rPr lang="en-US" dirty="0"/>
                  <a:t> = Avg. of </a:t>
                </a:r>
                <a:r>
                  <a:rPr lang="en-US" i="1" dirty="0"/>
                  <a:t>C</a:t>
                </a:r>
                <a:r>
                  <a:rPr lang="en-US" i="1" baseline="-25000" dirty="0"/>
                  <a:t>H</a:t>
                </a:r>
                <a:r>
                  <a:rPr lang="en-US" dirty="0"/>
                  <a:t> over all consumers who buy </a:t>
                </a:r>
                <a:r>
                  <a:rPr lang="en-US" i="1" dirty="0"/>
                  <a:t>H  </a:t>
                </a:r>
                <a:r>
                  <a:rPr lang="en-US" dirty="0"/>
                  <a:t>(i.e., </a:t>
                </a:r>
                <a:r>
                  <a:rPr lang="en-US" i="1" dirty="0"/>
                  <a:t>W</a:t>
                </a:r>
                <a:r>
                  <a:rPr lang="en-US" i="1" baseline="-25000" dirty="0"/>
                  <a:t>H</a:t>
                </a:r>
                <a:r>
                  <a:rPr lang="en-US" dirty="0"/>
                  <a:t>(</a:t>
                </a:r>
                <a:r>
                  <a:rPr lang="en-US" i="1" dirty="0"/>
                  <a:t>s</a:t>
                </a:r>
                <a:r>
                  <a:rPr lang="en-US" dirty="0"/>
                  <a:t>) ≥ </a:t>
                </a:r>
                <a:r>
                  <a:rPr lang="en-US" i="1" dirty="0"/>
                  <a:t>P</a:t>
                </a:r>
                <a:r>
                  <a:rPr lang="en-US" i="1" baseline="-25000" dirty="0"/>
                  <a:t>H</a:t>
                </a:r>
                <a:r>
                  <a:rPr lang="en-US" dirty="0"/>
                  <a:t>)</a:t>
                </a:r>
                <a:endParaRPr lang="en-US" i="1" dirty="0"/>
              </a:p>
              <a:p>
                <a:pPr lvl="1"/>
                <a:r>
                  <a:rPr lang="en-US" dirty="0"/>
                  <a:t>Graph WTP,</a:t>
                </a:r>
                <a:r>
                  <a:rPr lang="en-US" i="1" dirty="0"/>
                  <a:t> AC</a:t>
                </a:r>
                <a:r>
                  <a:rPr lang="en-US" i="1" baseline="-25000" dirty="0"/>
                  <a:t>H</a:t>
                </a:r>
                <a:r>
                  <a:rPr lang="en-US" dirty="0"/>
                  <a:t>, and </a:t>
                </a:r>
                <a:r>
                  <a:rPr lang="en-US" i="1" dirty="0"/>
                  <a:t>C</a:t>
                </a:r>
                <a:r>
                  <a:rPr lang="en-US" i="1" baseline="-25000" dirty="0"/>
                  <a:t>H</a:t>
                </a:r>
                <a:r>
                  <a:rPr lang="en-US" dirty="0"/>
                  <a:t> to analyze equilibrium and welfare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838200"/>
                <a:ext cx="8382000" cy="5791200"/>
              </a:xfrm>
              <a:blipFill rotWithShape="0">
                <a:blip r:embed="rId2"/>
                <a:stretch>
                  <a:fillRect t="-526" r="-1164"/>
                </a:stretch>
              </a:blipFill>
            </p:spPr>
            <p:txBody>
              <a:bodyPr/>
              <a:lstStyle/>
              <a:p>
                <a:r>
                  <a:rPr lang="en-US">
                    <a:noFill/>
                  </a:rPr>
                  <a:t> </a:t>
                </a:r>
              </a:p>
            </p:txBody>
          </p:sp>
        </mc:Fallback>
      </mc:AlternateContent>
    </p:spTree>
    <p:extLst>
      <p:ext uri="{BB962C8B-B14F-4D97-AF65-F5344CB8AC3E}">
        <p14:creationId xmlns:p14="http://schemas.microsoft.com/office/powerpoint/2010/main" val="41814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4371033" y="2703007"/>
            <a:ext cx="2471894" cy="1607736"/>
          </a:xfrm>
          <a:custGeom>
            <a:avLst/>
            <a:gdLst>
              <a:gd name="connsiteX0" fmla="*/ 0 w 2471894"/>
              <a:gd name="connsiteY0" fmla="*/ 0 h 1607736"/>
              <a:gd name="connsiteX1" fmla="*/ 0 w 2471894"/>
              <a:gd name="connsiteY1" fmla="*/ 622997 h 1607736"/>
              <a:gd name="connsiteX2" fmla="*/ 2471894 w 2471894"/>
              <a:gd name="connsiteY2" fmla="*/ 1607736 h 1607736"/>
              <a:gd name="connsiteX3" fmla="*/ 0 w 2471894"/>
              <a:gd name="connsiteY3" fmla="*/ 0 h 1607736"/>
            </a:gdLst>
            <a:ahLst/>
            <a:cxnLst>
              <a:cxn ang="0">
                <a:pos x="connsiteX0" y="connsiteY0"/>
              </a:cxn>
              <a:cxn ang="0">
                <a:pos x="connsiteX1" y="connsiteY1"/>
              </a:cxn>
              <a:cxn ang="0">
                <a:pos x="connsiteX2" y="connsiteY2"/>
              </a:cxn>
              <a:cxn ang="0">
                <a:pos x="connsiteX3" y="connsiteY3"/>
              </a:cxn>
            </a:cxnLst>
            <a:rect l="l" t="t" r="r" b="b"/>
            <a:pathLst>
              <a:path w="2471894" h="1607736">
                <a:moveTo>
                  <a:pt x="0" y="0"/>
                </a:moveTo>
                <a:lnTo>
                  <a:pt x="0" y="622997"/>
                </a:lnTo>
                <a:lnTo>
                  <a:pt x="2471894" y="1607736"/>
                </a:lnTo>
                <a:lnTo>
                  <a:pt x="0" y="0"/>
                </a:lnTo>
                <a:close/>
              </a:path>
            </a:pathLst>
          </a:cu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EFC (2010) Model with Adverse Selection</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4B2EDEC-6896-43FC-9179-65C7926D51F0}"/>
              </a:ext>
            </a:extLst>
          </p:cNvPr>
          <p:cNvCxnSpPr>
            <a:cxnSpLocks/>
          </p:cNvCxnSpPr>
          <p:nvPr/>
        </p:nvCxnSpPr>
        <p:spPr>
          <a:xfrm flipH="1" flipV="1">
            <a:off x="1752600" y="990600"/>
            <a:ext cx="6252397" cy="404778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E64F84-EFD2-4BC6-A5E5-633CE925566C}"/>
              </a:ext>
            </a:extLst>
          </p:cNvPr>
          <p:cNvSpPr txBox="1"/>
          <p:nvPr/>
        </p:nvSpPr>
        <p:spPr>
          <a:xfrm>
            <a:off x="2525570" y="1089880"/>
            <a:ext cx="2290767"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W</a:t>
            </a:r>
            <a:r>
              <a:rPr lang="en-US" sz="2600" b="1" i="1" baseline="-25000" dirty="0">
                <a:latin typeface="Arial" panose="020B0604020202020204" pitchFamily="34" charset="0"/>
                <a:cs typeface="Arial" panose="020B0604020202020204" pitchFamily="34" charset="0"/>
              </a:rPr>
              <a:t>H</a:t>
            </a: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743CD3-B210-45F2-9E47-06ED5A2E33B7}"/>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A211EAA-25B6-4A4E-B1B6-90D17F37C10C}"/>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a:solidFill>
                  <a:srgbClr val="0070C0"/>
                </a:solidFill>
                <a:latin typeface="Arial" panose="020B0604020202020204" pitchFamily="34" charset="0"/>
                <a:cs typeface="Arial" panose="020B0604020202020204" pitchFamily="34" charset="0"/>
              </a:rPr>
              <a:t>s</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878260AA-C351-4EB7-B7B3-275884C3D973}"/>
              </a:ext>
            </a:extLst>
          </p:cNvPr>
          <p:cNvCxnSpPr>
            <a:cxnSpLocks/>
          </p:cNvCxnSpPr>
          <p:nvPr/>
        </p:nvCxnSpPr>
        <p:spPr>
          <a:xfrm>
            <a:off x="1600200" y="2704566"/>
            <a:ext cx="274320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2B02DF4-2A08-4AB2-92B3-934C03E12703}"/>
              </a:ext>
            </a:extLst>
          </p:cNvPr>
          <p:cNvSpPr txBox="1"/>
          <p:nvPr/>
        </p:nvSpPr>
        <p:spPr>
          <a:xfrm>
            <a:off x="848408" y="2438400"/>
            <a:ext cx="755332"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p>
        </p:txBody>
      </p:sp>
      <p:cxnSp>
        <p:nvCxnSpPr>
          <p:cNvPr id="46" name="Straight Connector 45">
            <a:extLst>
              <a:ext uri="{FF2B5EF4-FFF2-40B4-BE49-F238E27FC236}">
                <a16:creationId xmlns:a16="http://schemas.microsoft.com/office/drawing/2014/main" id="{3755A1B2-9C59-4E5D-B636-B53F61E27A81}"/>
              </a:ext>
            </a:extLst>
          </p:cNvPr>
          <p:cNvCxnSpPr>
            <a:cxnSpLocks/>
          </p:cNvCxnSpPr>
          <p:nvPr/>
        </p:nvCxnSpPr>
        <p:spPr>
          <a:xfrm>
            <a:off x="4383475" y="2704566"/>
            <a:ext cx="0" cy="353441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7F5B9DC-E514-426F-8BCF-8B232E658EE4}"/>
              </a:ext>
            </a:extLst>
          </p:cNvPr>
          <p:cNvSpPr txBox="1"/>
          <p:nvPr/>
        </p:nvSpPr>
        <p:spPr>
          <a:xfrm>
            <a:off x="2087326" y="5727683"/>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02D41976-702E-4A0D-9B4D-B9F91E9DE4D4}"/>
              </a:ext>
            </a:extLst>
          </p:cNvPr>
          <p:cNvSpPr txBox="1"/>
          <p:nvPr/>
        </p:nvSpPr>
        <p:spPr>
          <a:xfrm>
            <a:off x="5557475" y="5726426"/>
            <a:ext cx="2291125"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D8B62710-32D1-46C0-8A04-8466999EBEEC}"/>
                  </a:ext>
                </a:extLst>
              </p:cNvPr>
              <p:cNvSpPr txBox="1"/>
              <p:nvPr/>
            </p:nvSpPr>
            <p:spPr>
              <a:xfrm>
                <a:off x="4008730" y="6282416"/>
                <a:ext cx="868070" cy="37542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i="1">
                              <a:solidFill>
                                <a:schemeClr val="bg1">
                                  <a:lumMod val="50000"/>
                                </a:schemeClr>
                              </a:solidFill>
                              <a:latin typeface="Cambria Math" panose="02040503050406030204" pitchFamily="18" charset="0"/>
                            </a:rPr>
                          </m:ctrlPr>
                        </m:sSubSupPr>
                        <m:e>
                          <m:r>
                            <a:rPr lang="en-US" i="1">
                              <a:solidFill>
                                <a:schemeClr val="bg1">
                                  <a:lumMod val="50000"/>
                                </a:schemeClr>
                              </a:solidFill>
                              <a:latin typeface="Cambria Math" panose="02040503050406030204" pitchFamily="18" charset="0"/>
                            </a:rPr>
                            <m:t>𝑠</m:t>
                          </m:r>
                        </m:e>
                        <m:sub/>
                        <m:sup>
                          <m:r>
                            <a:rPr lang="en-US" i="1">
                              <a:solidFill>
                                <a:schemeClr val="bg1">
                                  <a:lumMod val="50000"/>
                                </a:schemeClr>
                              </a:solidFill>
                              <a:latin typeface="Cambria Math" panose="02040503050406030204" pitchFamily="18" charset="0"/>
                            </a:rPr>
                            <m:t>∗</m:t>
                          </m:r>
                        </m:sup>
                      </m:sSubSup>
                      <m:d>
                        <m:dPr>
                          <m:ctrlPr>
                            <a:rPr lang="en-US" i="1">
                              <a:solidFill>
                                <a:schemeClr val="bg1">
                                  <a:lumMod val="50000"/>
                                </a:schemeClr>
                              </a:solidFill>
                              <a:latin typeface="Cambria Math" panose="02040503050406030204" pitchFamily="18" charset="0"/>
                            </a:rPr>
                          </m:ctrlPr>
                        </m:dPr>
                        <m:e>
                          <m:sSubSup>
                            <m:sSubSupPr>
                              <m:ctrlPr>
                                <a:rPr lang="en-US" i="1">
                                  <a:solidFill>
                                    <a:schemeClr val="bg1">
                                      <a:lumMod val="50000"/>
                                    </a:schemeClr>
                                  </a:solidFill>
                                  <a:latin typeface="Cambria Math" panose="02040503050406030204" pitchFamily="18" charset="0"/>
                                </a:rPr>
                              </m:ctrlPr>
                            </m:sSubSupPr>
                            <m:e>
                              <m:r>
                                <a:rPr lang="en-US" i="1">
                                  <a:solidFill>
                                    <a:schemeClr val="bg1">
                                      <a:lumMod val="50000"/>
                                    </a:schemeClr>
                                  </a:solidFill>
                                  <a:latin typeface="Cambria Math" panose="02040503050406030204" pitchFamily="18" charset="0"/>
                                </a:rPr>
                                <m:t>𝑃</m:t>
                              </m:r>
                            </m:e>
                            <m:sub>
                              <m:r>
                                <a:rPr lang="en-US" i="1">
                                  <a:solidFill>
                                    <a:schemeClr val="bg1">
                                      <a:lumMod val="50000"/>
                                    </a:schemeClr>
                                  </a:solidFill>
                                  <a:latin typeface="Cambria Math" panose="02040503050406030204" pitchFamily="18" charset="0"/>
                                </a:rPr>
                                <m:t>𝐻</m:t>
                              </m:r>
                            </m:sub>
                            <m:sup>
                              <m:r>
                                <a:rPr lang="en-US" i="1">
                                  <a:solidFill>
                                    <a:schemeClr val="bg1">
                                      <a:lumMod val="50000"/>
                                    </a:schemeClr>
                                  </a:solidFill>
                                  <a:latin typeface="Cambria Math" panose="02040503050406030204" pitchFamily="18" charset="0"/>
                                </a:rPr>
                                <m:t>∗</m:t>
                              </m:r>
                            </m:sup>
                          </m:sSubSup>
                        </m:e>
                      </m:d>
                    </m:oMath>
                  </m:oMathPara>
                </a14:m>
                <a:endParaRPr lang="en-US" i="1" baseline="-25000" dirty="0">
                  <a:solidFill>
                    <a:schemeClr val="bg1">
                      <a:lumMod val="65000"/>
                    </a:schemeClr>
                  </a:solidFill>
                  <a:latin typeface="Arial" panose="020B0604020202020204" pitchFamily="34" charset="0"/>
                  <a:cs typeface="Arial" panose="020B0604020202020204" pitchFamily="34" charset="0"/>
                </a:endParaRPr>
              </a:p>
            </p:txBody>
          </p:sp>
        </mc:Choice>
        <mc:Fallback xmlns="">
          <p:sp>
            <p:nvSpPr>
              <p:cNvPr id="53" name="TextBox 52">
                <a:extLst>
                  <a:ext uri="{FF2B5EF4-FFF2-40B4-BE49-F238E27FC236}">
                    <a16:creationId xmlns:a16="http://schemas.microsoft.com/office/drawing/2014/main" xmlns:a14="http://schemas.microsoft.com/office/drawing/2010/main" xmlns="" id="{D8B62710-32D1-46C0-8A04-8466999EBEEC}"/>
                  </a:ext>
                </a:extLst>
              </p:cNvPr>
              <p:cNvSpPr txBox="1">
                <a:spLocks noRot="1" noChangeAspect="1" noMove="1" noResize="1" noEditPoints="1" noAdjustHandles="1" noChangeArrowheads="1" noChangeShapeType="1" noTextEdit="1"/>
              </p:cNvSpPr>
              <p:nvPr/>
            </p:nvSpPr>
            <p:spPr>
              <a:xfrm>
                <a:off x="4008730" y="6282416"/>
                <a:ext cx="868070" cy="375424"/>
              </a:xfrm>
              <a:prstGeom prst="rect">
                <a:avLst/>
              </a:prstGeom>
              <a:blipFill rotWithShape="0">
                <a:blip r:embed="rId3"/>
                <a:stretch>
                  <a:fillRect l="-704" b="-1639"/>
                </a:stretch>
              </a:blipFill>
            </p:spPr>
            <p:txBody>
              <a:bodyPr/>
              <a:lstStyle/>
              <a:p>
                <a:r>
                  <a:rPr lang="en-US">
                    <a:noFill/>
                  </a:rPr>
                  <a:t> </a:t>
                </a:r>
              </a:p>
            </p:txBody>
          </p:sp>
        </mc:Fallback>
      </mc:AlternateContent>
      <p:cxnSp>
        <p:nvCxnSpPr>
          <p:cNvPr id="8" name="Straight Arrow Connector 7"/>
          <p:cNvCxnSpPr>
            <a:cxnSpLocks/>
          </p:cNvCxnSpPr>
          <p:nvPr/>
        </p:nvCxnSpPr>
        <p:spPr>
          <a:xfrm flipH="1">
            <a:off x="5987391" y="2240474"/>
            <a:ext cx="261009" cy="6816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00656" y="1581111"/>
            <a:ext cx="4264440" cy="646331"/>
          </a:xfrm>
          <a:prstGeom prst="rect">
            <a:avLst/>
          </a:prstGeom>
          <a:noFill/>
        </p:spPr>
        <p:txBody>
          <a:bodyPr wrap="square" rtlCol="0">
            <a:spAutoFit/>
          </a:bodyPr>
          <a:lstStyle/>
          <a:p>
            <a:r>
              <a:rPr lang="en-US" dirty="0"/>
              <a:t>Average cost in H </a:t>
            </a:r>
            <a:br>
              <a:rPr lang="en-US" dirty="0"/>
            </a:br>
            <a:r>
              <a:rPr lang="en-US" dirty="0"/>
              <a:t>(adverse selection </a:t>
            </a:r>
            <a:r>
              <a:rPr lang="en-US" dirty="0">
                <a:sym typeface="Wingdings" panose="05000000000000000000" pitchFamily="2" charset="2"/>
              </a:rPr>
              <a:t> </a:t>
            </a:r>
            <a:r>
              <a:rPr lang="en-US" i="1" dirty="0">
                <a:sym typeface="Wingdings" panose="05000000000000000000" pitchFamily="2" charset="2"/>
              </a:rPr>
              <a:t>AC</a:t>
            </a:r>
            <a:r>
              <a:rPr lang="en-US" i="1" baseline="-25000" dirty="0">
                <a:sym typeface="Wingdings" panose="05000000000000000000" pitchFamily="2" charset="2"/>
              </a:rPr>
              <a:t>H</a:t>
            </a:r>
            <a:r>
              <a:rPr lang="en-US" dirty="0">
                <a:sym typeface="Wingdings" panose="05000000000000000000" pitchFamily="2" charset="2"/>
              </a:rPr>
              <a:t> slopes down)</a:t>
            </a:r>
            <a:endParaRPr lang="en-US" dirty="0"/>
          </a:p>
        </p:txBody>
      </p:sp>
      <p:sp>
        <p:nvSpPr>
          <p:cNvPr id="23" name="TextBox 22">
            <a:extLst>
              <a:ext uri="{FF2B5EF4-FFF2-40B4-BE49-F238E27FC236}">
                <a16:creationId xmlns:a16="http://schemas.microsoft.com/office/drawing/2014/main" id="{C8A79469-C797-4F0A-8498-29B839043177}"/>
              </a:ext>
            </a:extLst>
          </p:cNvPr>
          <p:cNvSpPr txBox="1"/>
          <p:nvPr/>
        </p:nvSpPr>
        <p:spPr>
          <a:xfrm>
            <a:off x="7503451" y="4166553"/>
            <a:ext cx="1155491" cy="492443"/>
          </a:xfrm>
          <a:prstGeom prst="rect">
            <a:avLst/>
          </a:prstGeom>
          <a:noFill/>
        </p:spPr>
        <p:txBody>
          <a:bodyPr wrap="square" rtlCol="0">
            <a:spAutoFit/>
          </a:bodyPr>
          <a:lstStyle/>
          <a:p>
            <a:r>
              <a:rPr lang="en-US" sz="2600" b="1" i="1" dirty="0">
                <a:solidFill>
                  <a:schemeClr val="accent2"/>
                </a:solidFill>
                <a:latin typeface="Arial" panose="020B0604020202020204" pitchFamily="34" charset="0"/>
                <a:cs typeface="Arial" panose="020B0604020202020204" pitchFamily="34" charset="0"/>
              </a:rPr>
              <a:t>C</a:t>
            </a:r>
            <a:r>
              <a:rPr lang="en-US" sz="2600" b="1" i="1" baseline="-25000" dirty="0">
                <a:solidFill>
                  <a:schemeClr val="accent2"/>
                </a:solidFill>
                <a:latin typeface="Arial" panose="020B0604020202020204" pitchFamily="34" charset="0"/>
                <a:cs typeface="Arial" panose="020B0604020202020204" pitchFamily="34" charset="0"/>
              </a:rPr>
              <a:t>H</a:t>
            </a:r>
            <a:r>
              <a:rPr lang="en-US" sz="2600" b="1" dirty="0">
                <a:solidFill>
                  <a:schemeClr val="accent2"/>
                </a:solidFill>
                <a:latin typeface="Arial" panose="020B0604020202020204" pitchFamily="34" charset="0"/>
                <a:cs typeface="Arial" panose="020B0604020202020204" pitchFamily="34" charset="0"/>
              </a:rPr>
              <a:t>(</a:t>
            </a:r>
            <a:r>
              <a:rPr lang="en-US" sz="2600" b="1" i="1" dirty="0">
                <a:solidFill>
                  <a:schemeClr val="accent2"/>
                </a:solidFill>
                <a:latin typeface="Arial" panose="020B0604020202020204" pitchFamily="34" charset="0"/>
                <a:cs typeface="Arial" panose="020B0604020202020204" pitchFamily="34" charset="0"/>
              </a:rPr>
              <a:t>s</a:t>
            </a:r>
            <a:r>
              <a:rPr lang="en-US" sz="2600" b="1" dirty="0">
                <a:solidFill>
                  <a:schemeClr val="accent2"/>
                </a:solidFill>
                <a:latin typeface="Arial" panose="020B0604020202020204" pitchFamily="34" charset="0"/>
                <a:cs typeface="Arial" panose="020B0604020202020204" pitchFamily="34" charset="0"/>
              </a:rPr>
              <a:t>)</a:t>
            </a:r>
          </a:p>
        </p:txBody>
      </p:sp>
      <p:cxnSp>
        <p:nvCxnSpPr>
          <p:cNvPr id="27" name="Straight Connector 26">
            <a:extLst>
              <a:ext uri="{FF2B5EF4-FFF2-40B4-BE49-F238E27FC236}">
                <a16:creationId xmlns:a16="http://schemas.microsoft.com/office/drawing/2014/main" id="{448F44C3-6A5D-41E0-934E-61C2C68A78B3}"/>
              </a:ext>
            </a:extLst>
          </p:cNvPr>
          <p:cNvCxnSpPr>
            <a:cxnSpLocks/>
          </p:cNvCxnSpPr>
          <p:nvPr/>
        </p:nvCxnSpPr>
        <p:spPr>
          <a:xfrm flipH="1" flipV="1">
            <a:off x="1653934" y="2242832"/>
            <a:ext cx="6404614" cy="2557768"/>
          </a:xfrm>
          <a:prstGeom prst="line">
            <a:avLst/>
          </a:prstGeom>
          <a:ln w="34925">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61706" y="3494966"/>
            <a:ext cx="2138863" cy="646331"/>
          </a:xfrm>
          <a:prstGeom prst="rect">
            <a:avLst/>
          </a:prstGeom>
          <a:noFill/>
        </p:spPr>
        <p:txBody>
          <a:bodyPr wrap="square" rtlCol="0">
            <a:spAutoFit/>
          </a:bodyPr>
          <a:lstStyle/>
          <a:p>
            <a:r>
              <a:rPr lang="en-US" dirty="0"/>
              <a:t>Type-specific costs (“marginal cost”) </a:t>
            </a:r>
          </a:p>
        </p:txBody>
      </p:sp>
      <p:cxnSp>
        <p:nvCxnSpPr>
          <p:cNvPr id="29" name="Straight Arrow Connector 28"/>
          <p:cNvCxnSpPr>
            <a:cxnSpLocks/>
          </p:cNvCxnSpPr>
          <p:nvPr/>
        </p:nvCxnSpPr>
        <p:spPr>
          <a:xfrm flipV="1">
            <a:off x="2832238" y="2992663"/>
            <a:ext cx="385066" cy="5025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86214" y="4189851"/>
            <a:ext cx="2138863" cy="646331"/>
          </a:xfrm>
          <a:prstGeom prst="rect">
            <a:avLst/>
          </a:prstGeom>
          <a:noFill/>
        </p:spPr>
        <p:txBody>
          <a:bodyPr wrap="square" rtlCol="0">
            <a:spAutoFit/>
          </a:bodyPr>
          <a:lstStyle/>
          <a:p>
            <a:r>
              <a:rPr lang="en-US" dirty="0">
                <a:solidFill>
                  <a:srgbClr val="A80000"/>
                </a:solidFill>
              </a:rPr>
              <a:t>Welfare loss from adverse selection</a:t>
            </a:r>
          </a:p>
        </p:txBody>
      </p:sp>
      <p:cxnSp>
        <p:nvCxnSpPr>
          <p:cNvPr id="31" name="Straight Arrow Connector 30"/>
          <p:cNvCxnSpPr>
            <a:cxnSpLocks/>
          </p:cNvCxnSpPr>
          <p:nvPr/>
        </p:nvCxnSpPr>
        <p:spPr>
          <a:xfrm flipV="1">
            <a:off x="4945228" y="3352497"/>
            <a:ext cx="98772" cy="834987"/>
          </a:xfrm>
          <a:prstGeom prst="straightConnector1">
            <a:avLst/>
          </a:prstGeom>
          <a:ln w="19050">
            <a:solidFill>
              <a:srgbClr val="90353B"/>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5375C58-DEBE-491E-B098-7F2588991FFB}"/>
              </a:ext>
            </a:extLst>
          </p:cNvPr>
          <p:cNvSpPr txBox="1"/>
          <p:nvPr/>
        </p:nvSpPr>
        <p:spPr>
          <a:xfrm>
            <a:off x="3273968" y="993183"/>
            <a:ext cx="2138863" cy="369332"/>
          </a:xfrm>
          <a:prstGeom prst="rect">
            <a:avLst/>
          </a:prstGeom>
          <a:noFill/>
        </p:spPr>
        <p:txBody>
          <a:bodyPr wrap="square" rtlCol="0">
            <a:spAutoFit/>
          </a:bodyPr>
          <a:lstStyle/>
          <a:p>
            <a:r>
              <a:rPr lang="en-US" dirty="0"/>
              <a:t>WTP (demand)</a:t>
            </a:r>
          </a:p>
        </p:txBody>
      </p:sp>
      <p:cxnSp>
        <p:nvCxnSpPr>
          <p:cNvPr id="33" name="Straight Arrow Connector 32">
            <a:extLst>
              <a:ext uri="{FF2B5EF4-FFF2-40B4-BE49-F238E27FC236}">
                <a16:creationId xmlns:a16="http://schemas.microsoft.com/office/drawing/2014/main" id="{623ED677-9BF1-4600-816A-75C374BA2B74}"/>
              </a:ext>
            </a:extLst>
          </p:cNvPr>
          <p:cNvCxnSpPr>
            <a:cxnSpLocks/>
          </p:cNvCxnSpPr>
          <p:nvPr/>
        </p:nvCxnSpPr>
        <p:spPr>
          <a:xfrm flipH="1">
            <a:off x="3314044" y="1362515"/>
            <a:ext cx="426513" cy="5731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596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5" grpId="0"/>
      <p:bldP spid="50" grpId="0"/>
      <p:bldP spid="52" grpId="0"/>
      <p:bldP spid="53" grpId="0"/>
      <p:bldP spid="10" grpId="0"/>
      <p:bldP spid="28" grpId="0"/>
      <p:bldP spid="3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9733-2BB0-4BE9-B82E-3A3EBC15D83F}"/>
              </a:ext>
            </a:extLst>
          </p:cNvPr>
          <p:cNvSpPr>
            <a:spLocks noGrp="1"/>
          </p:cNvSpPr>
          <p:nvPr>
            <p:ph type="title"/>
          </p:nvPr>
        </p:nvSpPr>
        <p:spPr/>
        <p:txBody>
          <a:bodyPr/>
          <a:lstStyle/>
          <a:p>
            <a:r>
              <a:rPr lang="en-US" dirty="0"/>
              <a:t>Extending EFC to Two Plans: Vertical Model</a:t>
            </a:r>
          </a:p>
        </p:txBody>
      </p:sp>
      <p:sp>
        <p:nvSpPr>
          <p:cNvPr id="3" name="Content Placeholder 2">
            <a:extLst>
              <a:ext uri="{FF2B5EF4-FFF2-40B4-BE49-F238E27FC236}">
                <a16:creationId xmlns:a16="http://schemas.microsoft.com/office/drawing/2014/main" id="{EB88971B-C032-46DA-97EF-FEA626504BF3}"/>
              </a:ext>
            </a:extLst>
          </p:cNvPr>
          <p:cNvSpPr>
            <a:spLocks noGrp="1"/>
          </p:cNvSpPr>
          <p:nvPr>
            <p:ph idx="1"/>
          </p:nvPr>
        </p:nvSpPr>
        <p:spPr/>
        <p:txBody>
          <a:bodyPr/>
          <a:lstStyle/>
          <a:p>
            <a:r>
              <a:rPr lang="en-US" sz="1800" dirty="0"/>
              <a:t>Two plans (H, L) compete in exchange with an outside option (U)</a:t>
            </a:r>
          </a:p>
          <a:p>
            <a:pPr lvl="1"/>
            <a:r>
              <a:rPr lang="en-US" sz="1600" dirty="0"/>
              <a:t>Each plan sets single community rated price (</a:t>
            </a:r>
            <a:r>
              <a:rPr lang="en-US" sz="1600" i="1" dirty="0"/>
              <a:t>P</a:t>
            </a:r>
            <a:r>
              <a:rPr lang="en-US" sz="1600" i="1" baseline="-25000" dirty="0"/>
              <a:t>H</a:t>
            </a:r>
            <a:r>
              <a:rPr lang="en-US" sz="1600" dirty="0"/>
              <a:t> and </a:t>
            </a:r>
            <a:r>
              <a:rPr lang="en-US" sz="1600" i="1" dirty="0"/>
              <a:t>P</a:t>
            </a:r>
            <a:r>
              <a:rPr lang="en-US" sz="1600" i="1" baseline="-25000" dirty="0"/>
              <a:t>L</a:t>
            </a:r>
            <a:r>
              <a:rPr lang="en-US" sz="1600" dirty="0"/>
              <a:t>)</a:t>
            </a:r>
          </a:p>
          <a:p>
            <a:pPr lvl="1"/>
            <a:r>
              <a:rPr lang="en-US" sz="1600" dirty="0"/>
              <a:t>Flat subsidy </a:t>
            </a:r>
            <a:r>
              <a:rPr lang="en-US" sz="1600" i="1" dirty="0"/>
              <a:t>Subs</a:t>
            </a:r>
            <a:r>
              <a:rPr lang="en-US" sz="1600" dirty="0"/>
              <a:t> for consumers:  </a:t>
            </a:r>
            <a:r>
              <a:rPr lang="en-US" sz="1600" i="1" dirty="0" err="1"/>
              <a:t>P</a:t>
            </a:r>
            <a:r>
              <a:rPr lang="en-US" sz="1600" i="1" baseline="-25000" dirty="0" err="1"/>
              <a:t>j</a:t>
            </a:r>
            <a:r>
              <a:rPr lang="en-US" sz="1600" i="1" baseline="30000" dirty="0" err="1"/>
              <a:t>cons</a:t>
            </a:r>
            <a:r>
              <a:rPr lang="en-US" sz="1600" i="1" dirty="0"/>
              <a:t> </a:t>
            </a:r>
            <a:r>
              <a:rPr lang="en-US" sz="1600" dirty="0"/>
              <a:t>= </a:t>
            </a:r>
            <a:r>
              <a:rPr lang="en-US" sz="1600" i="1" dirty="0" err="1"/>
              <a:t>P</a:t>
            </a:r>
            <a:r>
              <a:rPr lang="en-US" sz="1600" i="1" baseline="-25000" dirty="0" err="1"/>
              <a:t>j</a:t>
            </a:r>
            <a:r>
              <a:rPr lang="en-US" sz="1600" i="1" dirty="0"/>
              <a:t> – Subs </a:t>
            </a:r>
            <a:endParaRPr lang="en-US" sz="1600" dirty="0"/>
          </a:p>
          <a:p>
            <a:endParaRPr lang="en-US" sz="1800" dirty="0"/>
          </a:p>
          <a:p>
            <a:r>
              <a:rPr lang="en-US" sz="1800" b="1" dirty="0"/>
              <a:t>Vertical model </a:t>
            </a:r>
            <a:r>
              <a:rPr lang="en-US" sz="1800" dirty="0"/>
              <a:t>(H &gt; L &gt; U)</a:t>
            </a:r>
          </a:p>
          <a:p>
            <a:pPr marL="800100" lvl="1" indent="-342900">
              <a:buSzPct val="100000"/>
              <a:buFont typeface="+mj-lt"/>
              <a:buAutoNum type="arabicPeriod"/>
            </a:pPr>
            <a:r>
              <a:rPr lang="en-US" sz="1600" i="1" u="sng" dirty="0"/>
              <a:t>Vertical ranking:</a:t>
            </a:r>
            <a:r>
              <a:rPr lang="en-US" sz="1600" i="1" dirty="0"/>
              <a:t>  </a:t>
            </a:r>
            <a:r>
              <a:rPr lang="en-US" sz="1600" i="1" dirty="0" err="1"/>
              <a:t>W</a:t>
            </a:r>
            <a:r>
              <a:rPr lang="en-US" sz="1600" i="1" baseline="-25000" dirty="0" err="1"/>
              <a:t>H,i</a:t>
            </a:r>
            <a:r>
              <a:rPr lang="en-US" sz="1600" dirty="0"/>
              <a:t> &gt; </a:t>
            </a:r>
            <a:r>
              <a:rPr lang="en-US" sz="1600" i="1" dirty="0" err="1"/>
              <a:t>W</a:t>
            </a:r>
            <a:r>
              <a:rPr lang="en-US" sz="1600" i="1" baseline="-25000" dirty="0" err="1"/>
              <a:t>L,i</a:t>
            </a:r>
            <a:r>
              <a:rPr lang="en-US" sz="1600" dirty="0"/>
              <a:t> ≥ 0 = </a:t>
            </a:r>
            <a:r>
              <a:rPr lang="en-US" sz="1600" i="1" dirty="0" err="1"/>
              <a:t>W</a:t>
            </a:r>
            <a:r>
              <a:rPr lang="en-US" sz="1600" i="1" baseline="-25000" dirty="0" err="1"/>
              <a:t>U,i</a:t>
            </a:r>
            <a:r>
              <a:rPr lang="en-US" sz="1600" dirty="0"/>
              <a:t>  for all consumers</a:t>
            </a:r>
          </a:p>
          <a:p>
            <a:pPr marL="800100" lvl="1" indent="-342900">
              <a:buSzPct val="100000"/>
              <a:buFont typeface="+mj-lt"/>
              <a:buAutoNum type="arabicPeriod"/>
            </a:pPr>
            <a:r>
              <a:rPr lang="en-US" sz="1600" i="1" u="sng" dirty="0"/>
              <a:t>Single index of WTP heterogeneity (1-s)</a:t>
            </a:r>
            <a:r>
              <a:rPr lang="en-US" sz="1600" dirty="0"/>
              <a:t>:  </a:t>
            </a:r>
            <a:r>
              <a:rPr lang="en-US" sz="1600" i="1" dirty="0"/>
              <a:t>W</a:t>
            </a:r>
            <a:r>
              <a:rPr lang="en-US" sz="1600" i="1" baseline="-25000" dirty="0"/>
              <a:t>L</a:t>
            </a:r>
            <a:r>
              <a:rPr lang="en-US" sz="1600" dirty="0"/>
              <a:t>’(1-s) &gt; 0 and ∆</a:t>
            </a:r>
            <a:r>
              <a:rPr lang="en-US" sz="1600" i="1" dirty="0"/>
              <a:t>W</a:t>
            </a:r>
            <a:r>
              <a:rPr lang="en-US" sz="1600" i="1" baseline="-25000" dirty="0"/>
              <a:t>HL</a:t>
            </a:r>
            <a:r>
              <a:rPr lang="en-US" sz="1600" dirty="0"/>
              <a:t>’(1-s) &gt; 0 (increasing differences)</a:t>
            </a:r>
          </a:p>
          <a:p>
            <a:pPr lvl="2">
              <a:buSzPct val="100000"/>
              <a:buFont typeface="Wingdings" panose="05000000000000000000" pitchFamily="2" charset="2"/>
              <a:buChar char="Ø"/>
            </a:pPr>
            <a:r>
              <a:rPr lang="en-US" sz="1600" b="1" dirty="0"/>
              <a:t>Implication: </a:t>
            </a:r>
            <a:r>
              <a:rPr lang="en-US" sz="1600" dirty="0"/>
              <a:t>Highest WTP types buy </a:t>
            </a:r>
            <a:r>
              <a:rPr lang="en-US" sz="1600" i="1" dirty="0"/>
              <a:t>H</a:t>
            </a:r>
            <a:r>
              <a:rPr lang="en-US" sz="1600" dirty="0"/>
              <a:t>; middle buy </a:t>
            </a:r>
            <a:r>
              <a:rPr lang="en-US" sz="1600" i="1" dirty="0"/>
              <a:t>L</a:t>
            </a:r>
            <a:r>
              <a:rPr lang="en-US" sz="1600" dirty="0"/>
              <a:t>; lowest get </a:t>
            </a:r>
            <a:r>
              <a:rPr lang="en-US" sz="1600" i="1" dirty="0"/>
              <a:t>U</a:t>
            </a:r>
            <a:endParaRPr lang="en-US" sz="1600" dirty="0"/>
          </a:p>
          <a:p>
            <a:endParaRPr lang="en-US" sz="1800" dirty="0"/>
          </a:p>
          <a:p>
            <a:r>
              <a:rPr lang="en-US" sz="1800" b="1" dirty="0"/>
              <a:t>Insurer costs:</a:t>
            </a:r>
          </a:p>
          <a:p>
            <a:pPr lvl="1"/>
            <a:r>
              <a:rPr lang="en-US" sz="1600" dirty="0" err="1"/>
              <a:t>C</a:t>
            </a:r>
            <a:r>
              <a:rPr lang="en-US" sz="1600" baseline="-25000" dirty="0" err="1"/>
              <a:t>j</a:t>
            </a:r>
            <a:r>
              <a:rPr lang="en-US" sz="1600" dirty="0"/>
              <a:t>(s) = Expected costs of type-s enrollee in plan j</a:t>
            </a:r>
          </a:p>
          <a:p>
            <a:pPr lvl="1"/>
            <a:r>
              <a:rPr lang="en-US" sz="1600" dirty="0" err="1"/>
              <a:t>AC</a:t>
            </a:r>
            <a:r>
              <a:rPr lang="en-US" sz="1600" baseline="-25000" dirty="0" err="1"/>
              <a:t>j</a:t>
            </a:r>
            <a:r>
              <a:rPr lang="en-US" sz="1600" dirty="0"/>
              <a:t>(P)= Average costs of enrollees in plan j at prices P, = 1/</a:t>
            </a:r>
            <a:r>
              <a:rPr lang="en-US" sz="1600" dirty="0" err="1"/>
              <a:t>D</a:t>
            </a:r>
            <a:r>
              <a:rPr lang="en-US" sz="1600" baseline="-25000" dirty="0" err="1"/>
              <a:t>j</a:t>
            </a:r>
            <a:r>
              <a:rPr lang="en-US" sz="1600" dirty="0"/>
              <a:t>(P) ∫ </a:t>
            </a:r>
            <a:r>
              <a:rPr lang="en-US" sz="1600" dirty="0" err="1"/>
              <a:t>C</a:t>
            </a:r>
            <a:r>
              <a:rPr lang="en-US" sz="1600" baseline="-25000" dirty="0" err="1"/>
              <a:t>j</a:t>
            </a:r>
            <a:r>
              <a:rPr lang="en-US" sz="1600" dirty="0"/>
              <a:t>(s)ds</a:t>
            </a:r>
          </a:p>
          <a:p>
            <a:pPr marL="0" indent="0">
              <a:buNone/>
            </a:pPr>
            <a:endParaRPr lang="en-US" sz="1800" dirty="0"/>
          </a:p>
          <a:p>
            <a:r>
              <a:rPr lang="en-US" sz="1800" dirty="0"/>
              <a:t>Competitive equilibrium: </a:t>
            </a:r>
            <a:r>
              <a:rPr lang="en-US" sz="1800" i="1" dirty="0" err="1"/>
              <a:t>P</a:t>
            </a:r>
            <a:r>
              <a:rPr lang="en-US" sz="1800" i="1" baseline="-25000" dirty="0" err="1"/>
              <a:t>j</a:t>
            </a:r>
            <a:r>
              <a:rPr lang="en-US" sz="1800" baseline="-25000" dirty="0"/>
              <a:t> </a:t>
            </a:r>
            <a:r>
              <a:rPr lang="en-US" sz="1800" dirty="0"/>
              <a:t>= </a:t>
            </a:r>
            <a:r>
              <a:rPr lang="en-US" sz="1800" i="1" dirty="0" err="1"/>
              <a:t>AC</a:t>
            </a:r>
            <a:r>
              <a:rPr lang="en-US" sz="1800" i="1" baseline="-25000" dirty="0" err="1"/>
              <a:t>j</a:t>
            </a:r>
            <a:r>
              <a:rPr lang="en-US" sz="1800" dirty="0"/>
              <a:t>(</a:t>
            </a:r>
            <a:r>
              <a:rPr lang="en-US" sz="1800" i="1" dirty="0"/>
              <a:t>P</a:t>
            </a:r>
            <a:r>
              <a:rPr lang="en-US" sz="1800" dirty="0"/>
              <a:t>) for </a:t>
            </a:r>
            <a:r>
              <a:rPr lang="en-US" sz="1800" i="1" u="sng" dirty="0"/>
              <a:t>j</a:t>
            </a:r>
            <a:r>
              <a:rPr lang="en-US" sz="1800" dirty="0"/>
              <a:t> = {</a:t>
            </a:r>
            <a:r>
              <a:rPr lang="en-US" sz="1800" i="1" dirty="0"/>
              <a:t>H, L</a:t>
            </a:r>
            <a:r>
              <a:rPr lang="en-US" sz="1800" dirty="0"/>
              <a:t>}</a:t>
            </a:r>
          </a:p>
        </p:txBody>
      </p:sp>
    </p:spTree>
    <p:extLst>
      <p:ext uri="{BB962C8B-B14F-4D97-AF65-F5344CB8AC3E}">
        <p14:creationId xmlns:p14="http://schemas.microsoft.com/office/powerpoint/2010/main" val="8711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Demand, Consumer Sorting</a:t>
            </a:r>
          </a:p>
        </p:txBody>
      </p:sp>
      <p:cxnSp>
        <p:nvCxnSpPr>
          <p:cNvPr id="9" name="Straight Connector 8"/>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82728" y="818994"/>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H="1" flipV="1">
            <a:off x="2046445" y="1332338"/>
            <a:ext cx="5398233" cy="36968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076351" y="3627456"/>
            <a:ext cx="5368325" cy="1676400"/>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0723" y="809098"/>
            <a:ext cx="76677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W</a:t>
            </a:r>
            <a:r>
              <a:rPr lang="en-US" sz="2400" b="1" i="1" baseline="-25000" dirty="0">
                <a:latin typeface="Arial" panose="020B0604020202020204" pitchFamily="34" charset="0"/>
                <a:cs typeface="Arial" panose="020B0604020202020204" pitchFamily="34" charset="0"/>
              </a:rPr>
              <a:t>H</a:t>
            </a:r>
          </a:p>
        </p:txBody>
      </p:sp>
      <p:sp>
        <p:nvSpPr>
          <p:cNvPr id="15" name="TextBox 14"/>
          <p:cNvSpPr txBox="1"/>
          <p:nvPr/>
        </p:nvSpPr>
        <p:spPr>
          <a:xfrm>
            <a:off x="1760785" y="3165791"/>
            <a:ext cx="819886" cy="461665"/>
          </a:xfrm>
          <a:prstGeom prst="rect">
            <a:avLst/>
          </a:prstGeom>
          <a:noFill/>
        </p:spPr>
        <p:txBody>
          <a:bodyPr wrap="square" rtlCol="0">
            <a:spAutoFit/>
          </a:bodyPr>
          <a:lstStyle/>
          <a:p>
            <a:r>
              <a:rPr lang="en-US" sz="2400" b="1" i="1" dirty="0">
                <a:solidFill>
                  <a:srgbClr val="D2A000"/>
                </a:solidFill>
                <a:latin typeface="Arial" panose="020B0604020202020204" pitchFamily="34" charset="0"/>
                <a:cs typeface="Arial" panose="020B0604020202020204" pitchFamily="34" charset="0"/>
              </a:rPr>
              <a:t>W</a:t>
            </a:r>
            <a:r>
              <a:rPr lang="en-US" sz="2400" b="1" i="1" baseline="-25000" dirty="0">
                <a:solidFill>
                  <a:srgbClr val="D2A000"/>
                </a:solidFill>
                <a:latin typeface="Arial" panose="020B0604020202020204" pitchFamily="34" charset="0"/>
                <a:cs typeface="Arial" panose="020B0604020202020204" pitchFamily="34" charset="0"/>
              </a:rPr>
              <a:t>L</a:t>
            </a:r>
          </a:p>
        </p:txBody>
      </p:sp>
      <p:sp>
        <p:nvSpPr>
          <p:cNvPr id="28" name="Text Box 2"/>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40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2093232">
            <a:off x="1175546" y="2285920"/>
            <a:ext cx="7214577"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a:t>What does vertical model do?</a:t>
            </a:r>
          </a:p>
        </p:txBody>
      </p:sp>
      <p:cxnSp>
        <p:nvCxnSpPr>
          <p:cNvPr id="9" name="Straight Connector 8"/>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82728" y="818994"/>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flipH="1" flipV="1">
            <a:off x="2076351" y="3627456"/>
            <a:ext cx="5368325" cy="1676400"/>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48147" y="2438400"/>
            <a:ext cx="76677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W</a:t>
            </a:r>
            <a:r>
              <a:rPr lang="en-US" sz="2400" b="1" i="1" baseline="-25000" dirty="0">
                <a:latin typeface="Arial" panose="020B0604020202020204" pitchFamily="34" charset="0"/>
                <a:cs typeface="Arial" panose="020B0604020202020204" pitchFamily="34" charset="0"/>
              </a:rPr>
              <a:t>H</a:t>
            </a:r>
          </a:p>
        </p:txBody>
      </p:sp>
      <p:sp>
        <p:nvSpPr>
          <p:cNvPr id="15" name="TextBox 14"/>
          <p:cNvSpPr txBox="1"/>
          <p:nvPr/>
        </p:nvSpPr>
        <p:spPr>
          <a:xfrm>
            <a:off x="1760785" y="3165791"/>
            <a:ext cx="819886" cy="461665"/>
          </a:xfrm>
          <a:prstGeom prst="rect">
            <a:avLst/>
          </a:prstGeom>
          <a:noFill/>
        </p:spPr>
        <p:txBody>
          <a:bodyPr wrap="square" rtlCol="0">
            <a:spAutoFit/>
          </a:bodyPr>
          <a:lstStyle/>
          <a:p>
            <a:r>
              <a:rPr lang="en-US" sz="2400" b="1" i="1" dirty="0">
                <a:solidFill>
                  <a:srgbClr val="D2A000"/>
                </a:solidFill>
                <a:latin typeface="Arial" panose="020B0604020202020204" pitchFamily="34" charset="0"/>
                <a:cs typeface="Arial" panose="020B0604020202020204" pitchFamily="34" charset="0"/>
              </a:rPr>
              <a:t>W</a:t>
            </a:r>
            <a:r>
              <a:rPr lang="en-US" sz="2400" b="1" i="1" baseline="-25000" dirty="0">
                <a:solidFill>
                  <a:srgbClr val="D2A000"/>
                </a:solidFill>
                <a:latin typeface="Arial" panose="020B0604020202020204" pitchFamily="34" charset="0"/>
                <a:cs typeface="Arial" panose="020B0604020202020204" pitchFamily="34" charset="0"/>
              </a:rPr>
              <a:t>L</a:t>
            </a:r>
          </a:p>
        </p:txBody>
      </p:sp>
      <p:sp>
        <p:nvSpPr>
          <p:cNvPr id="28" name="Text Box 2"/>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Demand, Consumer Sorting</a:t>
            </a:r>
          </a:p>
        </p:txBody>
      </p:sp>
      <p:cxnSp>
        <p:nvCxnSpPr>
          <p:cNvPr id="9" name="Straight Connector 8"/>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82728" y="818994"/>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H="1" flipV="1">
            <a:off x="2046445" y="1332338"/>
            <a:ext cx="5398233" cy="36968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076351" y="3627456"/>
            <a:ext cx="5368325" cy="1676400"/>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0723" y="809098"/>
            <a:ext cx="76677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W</a:t>
            </a:r>
            <a:r>
              <a:rPr lang="en-US" sz="2400" b="1" i="1" baseline="-25000" dirty="0">
                <a:latin typeface="Arial" panose="020B0604020202020204" pitchFamily="34" charset="0"/>
                <a:cs typeface="Arial" panose="020B0604020202020204" pitchFamily="34" charset="0"/>
              </a:rPr>
              <a:t>H</a:t>
            </a:r>
          </a:p>
        </p:txBody>
      </p:sp>
      <p:sp>
        <p:nvSpPr>
          <p:cNvPr id="15" name="TextBox 14"/>
          <p:cNvSpPr txBox="1"/>
          <p:nvPr/>
        </p:nvSpPr>
        <p:spPr>
          <a:xfrm>
            <a:off x="1760785" y="3165791"/>
            <a:ext cx="819886" cy="461665"/>
          </a:xfrm>
          <a:prstGeom prst="rect">
            <a:avLst/>
          </a:prstGeom>
          <a:noFill/>
        </p:spPr>
        <p:txBody>
          <a:bodyPr wrap="square" rtlCol="0">
            <a:spAutoFit/>
          </a:bodyPr>
          <a:lstStyle/>
          <a:p>
            <a:r>
              <a:rPr lang="en-US" sz="2400" b="1" i="1" dirty="0">
                <a:solidFill>
                  <a:srgbClr val="D2A000"/>
                </a:solidFill>
                <a:latin typeface="Arial" panose="020B0604020202020204" pitchFamily="34" charset="0"/>
                <a:cs typeface="Arial" panose="020B0604020202020204" pitchFamily="34" charset="0"/>
              </a:rPr>
              <a:t>W</a:t>
            </a:r>
            <a:r>
              <a:rPr lang="en-US" sz="2400" b="1" i="1" baseline="-25000" dirty="0">
                <a:solidFill>
                  <a:srgbClr val="D2A000"/>
                </a:solidFill>
                <a:latin typeface="Arial" panose="020B0604020202020204" pitchFamily="34" charset="0"/>
                <a:cs typeface="Arial" panose="020B0604020202020204" pitchFamily="34" charset="0"/>
              </a:rPr>
              <a:t>L</a:t>
            </a:r>
          </a:p>
        </p:txBody>
      </p:sp>
      <p:sp>
        <p:nvSpPr>
          <p:cNvPr id="28" name="Text Box 2"/>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308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Demand, Consumer Sorting</a:t>
            </a:r>
          </a:p>
        </p:txBody>
      </p:sp>
      <p:cxnSp>
        <p:nvCxnSpPr>
          <p:cNvPr id="9" name="Straight Connector 8"/>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82728" y="818994"/>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H="1" flipV="1">
            <a:off x="2046445" y="1332338"/>
            <a:ext cx="5398233" cy="36968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076351" y="3627456"/>
            <a:ext cx="5368325" cy="1676400"/>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0723" y="809098"/>
            <a:ext cx="76677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W</a:t>
            </a:r>
            <a:r>
              <a:rPr lang="en-US" sz="2400" b="1" i="1" baseline="-25000" dirty="0">
                <a:latin typeface="Arial" panose="020B0604020202020204" pitchFamily="34" charset="0"/>
                <a:cs typeface="Arial" panose="020B0604020202020204" pitchFamily="34" charset="0"/>
              </a:rPr>
              <a:t>H</a:t>
            </a:r>
          </a:p>
        </p:txBody>
      </p:sp>
      <p:sp>
        <p:nvSpPr>
          <p:cNvPr id="15" name="TextBox 14"/>
          <p:cNvSpPr txBox="1"/>
          <p:nvPr/>
        </p:nvSpPr>
        <p:spPr>
          <a:xfrm>
            <a:off x="1760785" y="3165791"/>
            <a:ext cx="819886" cy="461665"/>
          </a:xfrm>
          <a:prstGeom prst="rect">
            <a:avLst/>
          </a:prstGeom>
          <a:noFill/>
        </p:spPr>
        <p:txBody>
          <a:bodyPr wrap="square" rtlCol="0">
            <a:spAutoFit/>
          </a:bodyPr>
          <a:lstStyle/>
          <a:p>
            <a:r>
              <a:rPr lang="en-US" sz="2400" b="1" i="1" dirty="0">
                <a:solidFill>
                  <a:srgbClr val="D2A000"/>
                </a:solidFill>
                <a:latin typeface="Arial" panose="020B0604020202020204" pitchFamily="34" charset="0"/>
                <a:cs typeface="Arial" panose="020B0604020202020204" pitchFamily="34" charset="0"/>
              </a:rPr>
              <a:t>W</a:t>
            </a:r>
            <a:r>
              <a:rPr lang="en-US" sz="2400" b="1" i="1" baseline="-25000" dirty="0">
                <a:solidFill>
                  <a:srgbClr val="D2A000"/>
                </a:solidFill>
                <a:latin typeface="Arial" panose="020B0604020202020204" pitchFamily="34" charset="0"/>
                <a:cs typeface="Arial" panose="020B0604020202020204" pitchFamily="34" charset="0"/>
              </a:rPr>
              <a:t>L</a:t>
            </a:r>
          </a:p>
        </p:txBody>
      </p:sp>
      <p:cxnSp>
        <p:nvCxnSpPr>
          <p:cNvPr id="19" name="Straight Connector 18"/>
          <p:cNvCxnSpPr/>
          <p:nvPr/>
        </p:nvCxnSpPr>
        <p:spPr>
          <a:xfrm>
            <a:off x="1616381" y="4780504"/>
            <a:ext cx="4174819"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2432" y="4534282"/>
            <a:ext cx="593693"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L</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5" name="TextBox 24"/>
          <p:cNvSpPr txBox="1"/>
          <p:nvPr/>
        </p:nvSpPr>
        <p:spPr>
          <a:xfrm>
            <a:off x="5791199" y="5715763"/>
            <a:ext cx="1935257"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 Box 2"/>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p:cNvCxnSpPr/>
          <p:nvPr/>
        </p:nvCxnSpPr>
        <p:spPr>
          <a:xfrm>
            <a:off x="1477549" y="4780504"/>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791200" y="4783349"/>
            <a:ext cx="0" cy="143046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Oval 29">
            <a:extLst>
              <a:ext uri="{FF2B5EF4-FFF2-40B4-BE49-F238E27FC236}">
                <a16:creationId xmlns:a16="http://schemas.microsoft.com/office/drawing/2014/main" id="{4E13FE48-5323-4008-B3A4-44A5DA5A9E7D}"/>
              </a:ext>
            </a:extLst>
          </p:cNvPr>
          <p:cNvSpPr>
            <a:spLocks noChangeArrowheads="1"/>
          </p:cNvSpPr>
          <p:nvPr/>
        </p:nvSpPr>
        <p:spPr bwMode="auto">
          <a:xfrm>
            <a:off x="5736121" y="4725467"/>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C6B4282-D89D-4D50-A03D-279B3042878D}"/>
                  </a:ext>
                </a:extLst>
              </p:cNvPr>
              <p:cNvSpPr txBox="1"/>
              <p:nvPr/>
            </p:nvSpPr>
            <p:spPr>
              <a:xfrm>
                <a:off x="5430296" y="6241221"/>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Sub>
                    </m:oMath>
                  </m:oMathPara>
                </a14:m>
                <a:endParaRPr lang="en-US" dirty="0">
                  <a:solidFill>
                    <a:schemeClr val="bg1">
                      <a:lumMod val="50000"/>
                    </a:schemeClr>
                  </a:solidFill>
                </a:endParaRPr>
              </a:p>
            </p:txBody>
          </p:sp>
        </mc:Choice>
        <mc:Fallback xmlns="">
          <p:sp>
            <p:nvSpPr>
              <p:cNvPr id="93" name="TextBox 92">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5430296" y="6241221"/>
                <a:ext cx="71432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444567" y="3189718"/>
                <a:ext cx="2683893" cy="953531"/>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W</a:t>
                </a:r>
                <a:r>
                  <a:rPr lang="en-US" i="1" baseline="-25000"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P</a:t>
                </a:r>
                <a:r>
                  <a:rPr lang="en-US" i="1" baseline="-25000"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determines type indifferent between L and U (=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𝐿𝑈</m:t>
                        </m:r>
                      </m:sub>
                    </m:sSub>
                  </m:oMath>
                </a14:m>
                <a:r>
                  <a:rPr lang="en-US" dirty="0">
                    <a:latin typeface="Arial" panose="020B0604020202020204" pitchFamily="34" charset="0"/>
                    <a:cs typeface="Arial" panose="020B0604020202020204" pitchFamily="34" charset="0"/>
                  </a:rPr>
                  <a:t>)</a:t>
                </a:r>
                <a:endParaRPr lang="en-US" i="1" baseline="-250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444567" y="3189718"/>
                <a:ext cx="2683893" cy="953531"/>
              </a:xfrm>
              <a:prstGeom prst="rect">
                <a:avLst/>
              </a:prstGeom>
              <a:blipFill>
                <a:blip r:embed="rId4"/>
                <a:stretch>
                  <a:fillRect l="-1818" t="-3185" r="-1591" b="-5732"/>
                </a:stretch>
              </a:blipFill>
            </p:spPr>
            <p:txBody>
              <a:bodyPr/>
              <a:lstStyle/>
              <a:p>
                <a:r>
                  <a:rPr lang="en-US">
                    <a:noFill/>
                  </a:rPr>
                  <a:t> </a:t>
                </a:r>
              </a:p>
            </p:txBody>
          </p:sp>
        </mc:Fallback>
      </mc:AlternateContent>
      <p:cxnSp>
        <p:nvCxnSpPr>
          <p:cNvPr id="32" name="Straight Arrow Connector 31"/>
          <p:cNvCxnSpPr>
            <a:cxnSpLocks/>
            <a:stCxn id="31" idx="1"/>
          </p:cNvCxnSpPr>
          <p:nvPr/>
        </p:nvCxnSpPr>
        <p:spPr>
          <a:xfrm flipH="1">
            <a:off x="5871545" y="3666484"/>
            <a:ext cx="573022" cy="9799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6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93"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Demand, Consumer Sorting</a:t>
            </a:r>
          </a:p>
        </p:txBody>
      </p:sp>
      <p:cxnSp>
        <p:nvCxnSpPr>
          <p:cNvPr id="9" name="Straight Connector 8"/>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82728" y="818994"/>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H="1" flipV="1">
            <a:off x="2046445" y="1332338"/>
            <a:ext cx="5398233" cy="36968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076351" y="3627456"/>
            <a:ext cx="5368325" cy="1676400"/>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0723" y="809098"/>
            <a:ext cx="76677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W</a:t>
            </a:r>
            <a:r>
              <a:rPr lang="en-US" sz="2400" b="1" i="1" baseline="-25000" dirty="0">
                <a:latin typeface="Arial" panose="020B0604020202020204" pitchFamily="34" charset="0"/>
                <a:cs typeface="Arial" panose="020B0604020202020204" pitchFamily="34" charset="0"/>
              </a:rPr>
              <a:t>H</a:t>
            </a:r>
          </a:p>
        </p:txBody>
      </p:sp>
      <p:sp>
        <p:nvSpPr>
          <p:cNvPr id="15" name="TextBox 14"/>
          <p:cNvSpPr txBox="1"/>
          <p:nvPr/>
        </p:nvSpPr>
        <p:spPr>
          <a:xfrm>
            <a:off x="1760784" y="3165791"/>
            <a:ext cx="1668199" cy="461665"/>
          </a:xfrm>
          <a:prstGeom prst="rect">
            <a:avLst/>
          </a:prstGeom>
          <a:noFill/>
        </p:spPr>
        <p:txBody>
          <a:bodyPr wrap="square" rtlCol="0">
            <a:spAutoFit/>
          </a:bodyPr>
          <a:lstStyle/>
          <a:p>
            <a:r>
              <a:rPr lang="en-US" sz="2400" b="1" i="1" dirty="0">
                <a:solidFill>
                  <a:srgbClr val="D2A000"/>
                </a:solidFill>
                <a:latin typeface="Arial" panose="020B0604020202020204" pitchFamily="34" charset="0"/>
                <a:cs typeface="Arial" panose="020B0604020202020204" pitchFamily="34" charset="0"/>
              </a:rPr>
              <a:t>W</a:t>
            </a:r>
            <a:r>
              <a:rPr lang="en-US" sz="2400" b="1" i="1" baseline="-25000" dirty="0">
                <a:solidFill>
                  <a:srgbClr val="D2A000"/>
                </a:solidFill>
                <a:latin typeface="Arial" panose="020B0604020202020204" pitchFamily="34" charset="0"/>
                <a:cs typeface="Arial" panose="020B0604020202020204" pitchFamily="34" charset="0"/>
              </a:rPr>
              <a:t>L</a:t>
            </a:r>
            <a:r>
              <a:rPr lang="en-US" sz="2400" b="1" i="1" dirty="0">
                <a:solidFill>
                  <a:srgbClr val="D2A000"/>
                </a:solidFill>
                <a:latin typeface="Arial" panose="020B0604020202020204" pitchFamily="34" charset="0"/>
                <a:cs typeface="Arial" panose="020B0604020202020204" pitchFamily="34" charset="0"/>
              </a:rPr>
              <a:t>= D</a:t>
            </a:r>
            <a:r>
              <a:rPr lang="en-US" sz="2400" b="1" i="1" baseline="-25000" dirty="0">
                <a:solidFill>
                  <a:srgbClr val="D2A000"/>
                </a:solidFill>
                <a:latin typeface="Arial" panose="020B0604020202020204" pitchFamily="34" charset="0"/>
                <a:cs typeface="Arial" panose="020B0604020202020204" pitchFamily="34" charset="0"/>
              </a:rPr>
              <a:t>L</a:t>
            </a:r>
          </a:p>
        </p:txBody>
      </p:sp>
      <p:cxnSp>
        <p:nvCxnSpPr>
          <p:cNvPr id="19" name="Straight Connector 18"/>
          <p:cNvCxnSpPr/>
          <p:nvPr/>
        </p:nvCxnSpPr>
        <p:spPr>
          <a:xfrm>
            <a:off x="1616381" y="4780504"/>
            <a:ext cx="4174819"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2432" y="4534282"/>
            <a:ext cx="593693"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L</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5" name="TextBox 24"/>
          <p:cNvSpPr txBox="1"/>
          <p:nvPr/>
        </p:nvSpPr>
        <p:spPr>
          <a:xfrm>
            <a:off x="5791199" y="5715763"/>
            <a:ext cx="1935257"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 Box 2"/>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p:cNvCxnSpPr/>
          <p:nvPr/>
        </p:nvCxnSpPr>
        <p:spPr>
          <a:xfrm>
            <a:off x="1477549" y="4780504"/>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791200" y="4783349"/>
            <a:ext cx="0" cy="143046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Oval 29">
            <a:extLst>
              <a:ext uri="{FF2B5EF4-FFF2-40B4-BE49-F238E27FC236}">
                <a16:creationId xmlns:a16="http://schemas.microsoft.com/office/drawing/2014/main" id="{4E13FE48-5323-4008-B3A4-44A5DA5A9E7D}"/>
              </a:ext>
            </a:extLst>
          </p:cNvPr>
          <p:cNvSpPr>
            <a:spLocks noChangeArrowheads="1"/>
          </p:cNvSpPr>
          <p:nvPr/>
        </p:nvSpPr>
        <p:spPr bwMode="auto">
          <a:xfrm>
            <a:off x="5736121" y="4725467"/>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C6B4282-D89D-4D50-A03D-279B3042878D}"/>
                  </a:ext>
                </a:extLst>
              </p:cNvPr>
              <p:cNvSpPr txBox="1"/>
              <p:nvPr/>
            </p:nvSpPr>
            <p:spPr>
              <a:xfrm>
                <a:off x="5430296" y="6241221"/>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Sub>
                    </m:oMath>
                  </m:oMathPara>
                </a14:m>
                <a:endParaRPr lang="en-US" dirty="0">
                  <a:solidFill>
                    <a:schemeClr val="bg1">
                      <a:lumMod val="50000"/>
                    </a:schemeClr>
                  </a:solidFill>
                </a:endParaRPr>
              </a:p>
            </p:txBody>
          </p:sp>
        </mc:Choice>
        <mc:Fallback xmlns="">
          <p:sp>
            <p:nvSpPr>
              <p:cNvPr id="93" name="TextBox 92">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5430296" y="6241221"/>
                <a:ext cx="71432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444567" y="3189718"/>
                <a:ext cx="2683893" cy="923330"/>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W</a:t>
                </a:r>
                <a:r>
                  <a:rPr lang="en-US" i="1" baseline="-25000"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a:t>
                </a:r>
                <a:r>
                  <a:rPr lang="en-US" i="1" dirty="0">
                    <a:latin typeface="Arial" panose="020B0604020202020204" pitchFamily="34" charset="0"/>
                    <a:cs typeface="Arial" panose="020B0604020202020204" pitchFamily="34" charset="0"/>
                  </a:rPr>
                  <a:t>P</a:t>
                </a:r>
                <a:r>
                  <a:rPr lang="en-US" i="1" baseline="-25000"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determines type indifferent between L and U (=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𝐿𝑈</m:t>
                        </m:r>
                      </m:sub>
                    </m:sSub>
                  </m:oMath>
                </a14:m>
                <a:r>
                  <a:rPr lang="en-US" dirty="0">
                    <a:latin typeface="Arial" panose="020B0604020202020204" pitchFamily="34" charset="0"/>
                    <a:cs typeface="Arial" panose="020B0604020202020204" pitchFamily="34" charset="0"/>
                  </a:rPr>
                  <a:t>)</a:t>
                </a:r>
                <a:endParaRPr lang="en-US" i="1" baseline="-250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444567" y="3189718"/>
                <a:ext cx="2683893" cy="923330"/>
              </a:xfrm>
              <a:prstGeom prst="rect">
                <a:avLst/>
              </a:prstGeom>
              <a:blipFill>
                <a:blip r:embed="rId4"/>
                <a:stretch>
                  <a:fillRect l="-1818" t="-3289" r="-1591" b="-9211"/>
                </a:stretch>
              </a:blipFill>
            </p:spPr>
            <p:txBody>
              <a:bodyPr/>
              <a:lstStyle/>
              <a:p>
                <a:r>
                  <a:rPr lang="en-US">
                    <a:noFill/>
                  </a:rPr>
                  <a:t> </a:t>
                </a:r>
              </a:p>
            </p:txBody>
          </p:sp>
        </mc:Fallback>
      </mc:AlternateContent>
      <p:cxnSp>
        <p:nvCxnSpPr>
          <p:cNvPr id="32" name="Straight Arrow Connector 31"/>
          <p:cNvCxnSpPr>
            <a:cxnSpLocks/>
            <a:stCxn id="31" idx="1"/>
          </p:cNvCxnSpPr>
          <p:nvPr/>
        </p:nvCxnSpPr>
        <p:spPr>
          <a:xfrm flipH="1">
            <a:off x="5871545" y="3651383"/>
            <a:ext cx="573022" cy="9950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02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Demand, Consumer Sorting</a:t>
            </a:r>
          </a:p>
        </p:txBody>
      </p:sp>
      <p:cxnSp>
        <p:nvCxnSpPr>
          <p:cNvPr id="9" name="Straight Connector 8"/>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82728" y="818994"/>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H="1" flipV="1">
            <a:off x="2046445" y="1332338"/>
            <a:ext cx="5398233" cy="36968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076351" y="3627456"/>
            <a:ext cx="5368325" cy="1676400"/>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0723" y="809098"/>
            <a:ext cx="76677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W</a:t>
            </a:r>
            <a:r>
              <a:rPr lang="en-US" sz="2400" b="1" i="1" baseline="-25000" dirty="0">
                <a:latin typeface="Arial" panose="020B0604020202020204" pitchFamily="34" charset="0"/>
                <a:cs typeface="Arial" panose="020B0604020202020204" pitchFamily="34" charset="0"/>
              </a:rPr>
              <a:t>H</a:t>
            </a:r>
          </a:p>
        </p:txBody>
      </p:sp>
      <p:cxnSp>
        <p:nvCxnSpPr>
          <p:cNvPr id="19" name="Straight Connector 18"/>
          <p:cNvCxnSpPr/>
          <p:nvPr/>
        </p:nvCxnSpPr>
        <p:spPr>
          <a:xfrm>
            <a:off x="1616381" y="4780504"/>
            <a:ext cx="4174819"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2432" y="4534282"/>
            <a:ext cx="593693"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L</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3276600" y="2971800"/>
            <a:ext cx="0" cy="33016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5" name="TextBox 24"/>
          <p:cNvSpPr txBox="1"/>
          <p:nvPr/>
        </p:nvSpPr>
        <p:spPr>
          <a:xfrm>
            <a:off x="5791199" y="5715763"/>
            <a:ext cx="1935257"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 Box 2"/>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C6B4282-D89D-4D50-A03D-279B3042878D}"/>
                  </a:ext>
                </a:extLst>
              </p:cNvPr>
              <p:cNvSpPr txBox="1"/>
              <p:nvPr/>
            </p:nvSpPr>
            <p:spPr>
              <a:xfrm>
                <a:off x="2934762" y="6250425"/>
                <a:ext cx="714323"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30" name="TextBox 29">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2934762" y="6250425"/>
                <a:ext cx="714323" cy="375424"/>
              </a:xfrm>
              <a:prstGeom prst="rect">
                <a:avLst/>
              </a:prstGeom>
              <a:blipFill>
                <a:blip r:embed="rId3"/>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AC3E147F-289E-4057-B8BA-E09C313D1123}"/>
              </a:ext>
            </a:extLst>
          </p:cNvPr>
          <p:cNvCxnSpPr>
            <a:cxnSpLocks/>
          </p:cNvCxnSpPr>
          <p:nvPr/>
        </p:nvCxnSpPr>
        <p:spPr>
          <a:xfrm flipH="1" flipV="1">
            <a:off x="2046445" y="2520758"/>
            <a:ext cx="3744756" cy="1384199"/>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A5FEE85-6BBD-4CF4-BBDF-DD4BA043AF35}"/>
              </a:ext>
            </a:extLst>
          </p:cNvPr>
          <p:cNvSpPr txBox="1"/>
          <p:nvPr/>
        </p:nvSpPr>
        <p:spPr>
          <a:xfrm>
            <a:off x="1599609" y="2051933"/>
            <a:ext cx="2004190"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D</a:t>
            </a:r>
            <a:r>
              <a:rPr lang="en-US" sz="2400" b="1" i="1" baseline="-25000" dirty="0">
                <a:latin typeface="Arial" panose="020B0604020202020204" pitchFamily="34" charset="0"/>
                <a:cs typeface="Arial" panose="020B0604020202020204" pitchFamily="34" charset="0"/>
              </a:rPr>
              <a:t>H</a:t>
            </a: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P</a:t>
            </a:r>
            <a:r>
              <a:rPr lang="en-US" sz="2400" b="1" i="1" baseline="-25000"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a:t>
            </a:r>
          </a:p>
        </p:txBody>
      </p:sp>
      <p:cxnSp>
        <p:nvCxnSpPr>
          <p:cNvPr id="47" name="Straight Connector 46"/>
          <p:cNvCxnSpPr/>
          <p:nvPr/>
        </p:nvCxnSpPr>
        <p:spPr>
          <a:xfrm>
            <a:off x="5791200" y="3904957"/>
            <a:ext cx="0" cy="87554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00200" y="2971800"/>
            <a:ext cx="1676400"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477549" y="4780504"/>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2002" y="2728053"/>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77" name="Straight Connector 76"/>
          <p:cNvCxnSpPr/>
          <p:nvPr/>
        </p:nvCxnSpPr>
        <p:spPr>
          <a:xfrm>
            <a:off x="1463317" y="2974275"/>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4AFD0A0-AA02-48AB-AACC-3EDD7E0B2C63}"/>
              </a:ext>
            </a:extLst>
          </p:cNvPr>
          <p:cNvSpPr txBox="1"/>
          <p:nvPr/>
        </p:nvSpPr>
        <p:spPr>
          <a:xfrm>
            <a:off x="4864608" y="1855113"/>
            <a:ext cx="3744756" cy="430887"/>
          </a:xfrm>
          <a:prstGeom prst="rect">
            <a:avLst/>
          </a:prstGeom>
          <a:noFill/>
        </p:spPr>
        <p:txBody>
          <a:bodyPr wrap="square" rtlCol="0">
            <a:spAutoFit/>
          </a:bodyPr>
          <a:lstStyle/>
          <a:p>
            <a:pPr algn="ctr"/>
            <a:r>
              <a:rPr lang="en-US" sz="2200" b="1" i="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W</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W</a:t>
            </a:r>
            <a:r>
              <a:rPr lang="en-US" sz="2200" b="1" i="1" baseline="-25000"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 + P</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&gt; P</a:t>
            </a:r>
            <a:r>
              <a:rPr lang="en-US" sz="2200" b="1" i="1" baseline="-25000" dirty="0">
                <a:latin typeface="Arial" panose="020B0604020202020204" pitchFamily="34" charset="0"/>
                <a:cs typeface="Arial" panose="020B0604020202020204" pitchFamily="34" charset="0"/>
              </a:rPr>
              <a:t>H</a:t>
            </a:r>
            <a:endParaRPr lang="en-US" sz="2200" b="1" dirty="0">
              <a:latin typeface="Arial" panose="020B0604020202020204" pitchFamily="34" charset="0"/>
              <a:cs typeface="Arial" panose="020B0604020202020204" pitchFamily="34" charset="0"/>
            </a:endParaRPr>
          </a:p>
        </p:txBody>
      </p:sp>
      <p:sp>
        <p:nvSpPr>
          <p:cNvPr id="80" name="Oval 29">
            <a:extLst>
              <a:ext uri="{FF2B5EF4-FFF2-40B4-BE49-F238E27FC236}">
                <a16:creationId xmlns:a16="http://schemas.microsoft.com/office/drawing/2014/main" id="{4E13FE48-5323-4008-B3A4-44A5DA5A9E7D}"/>
              </a:ext>
            </a:extLst>
          </p:cNvPr>
          <p:cNvSpPr>
            <a:spLocks noChangeArrowheads="1"/>
          </p:cNvSpPr>
          <p:nvPr/>
        </p:nvSpPr>
        <p:spPr bwMode="auto">
          <a:xfrm>
            <a:off x="3220565" y="292866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91" name="Straight Connector 90"/>
          <p:cNvCxnSpPr/>
          <p:nvPr/>
        </p:nvCxnSpPr>
        <p:spPr>
          <a:xfrm>
            <a:off x="5791200" y="4783349"/>
            <a:ext cx="0" cy="143046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Oval 29">
            <a:extLst>
              <a:ext uri="{FF2B5EF4-FFF2-40B4-BE49-F238E27FC236}">
                <a16:creationId xmlns:a16="http://schemas.microsoft.com/office/drawing/2014/main" id="{4E13FE48-5323-4008-B3A4-44A5DA5A9E7D}"/>
              </a:ext>
            </a:extLst>
          </p:cNvPr>
          <p:cNvSpPr>
            <a:spLocks noChangeArrowheads="1"/>
          </p:cNvSpPr>
          <p:nvPr/>
        </p:nvSpPr>
        <p:spPr bwMode="auto">
          <a:xfrm>
            <a:off x="5736121" y="4725467"/>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C6B4282-D89D-4D50-A03D-279B3042878D}"/>
                  </a:ext>
                </a:extLst>
              </p:cNvPr>
              <p:cNvSpPr txBox="1"/>
              <p:nvPr/>
            </p:nvSpPr>
            <p:spPr>
              <a:xfrm>
                <a:off x="5430296" y="6241221"/>
                <a:ext cx="714323"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Sub>
                    </m:oMath>
                  </m:oMathPara>
                </a14:m>
                <a:endParaRPr lang="en-US" dirty="0">
                  <a:solidFill>
                    <a:schemeClr val="bg1">
                      <a:lumMod val="50000"/>
                    </a:schemeClr>
                  </a:solidFill>
                </a:endParaRPr>
              </a:p>
            </p:txBody>
          </p:sp>
        </mc:Choice>
        <mc:Fallback xmlns="">
          <p:sp>
            <p:nvSpPr>
              <p:cNvPr id="93" name="TextBox 92">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5430296" y="6241221"/>
                <a:ext cx="714323" cy="375424"/>
              </a:xfrm>
              <a:prstGeom prst="rect">
                <a:avLst/>
              </a:prstGeom>
              <a:blipFill>
                <a:blip r:embed="rId4"/>
                <a:stretch>
                  <a:fillRect/>
                </a:stretch>
              </a:blipFill>
            </p:spPr>
            <p:txBody>
              <a:bodyPr/>
              <a:lstStyle/>
              <a:p>
                <a:r>
                  <a:rPr lang="en-US">
                    <a:noFill/>
                  </a:rPr>
                  <a:t> </a:t>
                </a:r>
              </a:p>
            </p:txBody>
          </p:sp>
        </mc:Fallback>
      </mc:AlternateContent>
      <p:cxnSp>
        <p:nvCxnSpPr>
          <p:cNvPr id="35" name="Straight Arrow Connector 34"/>
          <p:cNvCxnSpPr>
            <a:cxnSpLocks/>
          </p:cNvCxnSpPr>
          <p:nvPr/>
        </p:nvCxnSpPr>
        <p:spPr>
          <a:xfrm flipH="1">
            <a:off x="3925687" y="2282765"/>
            <a:ext cx="500232" cy="89800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74046" y="2480882"/>
            <a:ext cx="3200392" cy="1000274"/>
          </a:xfrm>
          <a:prstGeom prst="rect">
            <a:avLst/>
          </a:prstGeom>
          <a:noFill/>
        </p:spPr>
        <p:txBody>
          <a:bodyPr wrap="square" rtlCol="0">
            <a:spAutoFit/>
          </a:bodyPr>
          <a:lstStyle/>
          <a:p>
            <a:pPr>
              <a:spcAft>
                <a:spcPts val="600"/>
              </a:spcAft>
            </a:pPr>
            <a:r>
              <a:rPr lang="en-US" i="1" dirty="0">
                <a:solidFill>
                  <a:schemeClr val="bg1">
                    <a:lumMod val="50000"/>
                  </a:schemeClr>
                </a:solidFill>
                <a:latin typeface="Arial" panose="020B0604020202020204" pitchFamily="34" charset="0"/>
                <a:cs typeface="Arial" panose="020B0604020202020204" pitchFamily="34" charset="0"/>
              </a:rPr>
              <a:t>D</a:t>
            </a:r>
            <a:r>
              <a:rPr lang="en-US" i="1" baseline="-25000" dirty="0">
                <a:solidFill>
                  <a:schemeClr val="bg1">
                    <a:lumMod val="50000"/>
                  </a:schemeClr>
                </a:solidFill>
                <a:latin typeface="Arial" panose="020B0604020202020204" pitchFamily="34" charset="0"/>
                <a:cs typeface="Arial" panose="020B0604020202020204" pitchFamily="34" charset="0"/>
              </a:rPr>
              <a:t>H</a:t>
            </a:r>
            <a:r>
              <a:rPr lang="en-US" dirty="0">
                <a:solidFill>
                  <a:schemeClr val="bg1">
                    <a:lumMod val="50000"/>
                  </a:schemeClr>
                </a:solidFill>
                <a:latin typeface="Arial" panose="020B0604020202020204" pitchFamily="34" charset="0"/>
                <a:cs typeface="Arial" panose="020B0604020202020204" pitchFamily="34" charset="0"/>
              </a:rPr>
              <a:t>(</a:t>
            </a:r>
            <a:r>
              <a:rPr lang="en-US" i="1" dirty="0">
                <a:solidFill>
                  <a:schemeClr val="bg1">
                    <a:lumMod val="50000"/>
                  </a:schemeClr>
                </a:solidFill>
                <a:latin typeface="Arial" panose="020B0604020202020204" pitchFamily="34" charset="0"/>
                <a:cs typeface="Arial" panose="020B0604020202020204" pitchFamily="34" charset="0"/>
              </a:rPr>
              <a:t>P</a:t>
            </a:r>
            <a:r>
              <a:rPr lang="en-US" i="1" baseline="-25000" dirty="0">
                <a:solidFill>
                  <a:schemeClr val="bg1">
                    <a:lumMod val="50000"/>
                  </a:schemeClr>
                </a:solidFill>
                <a:latin typeface="Arial" panose="020B0604020202020204" pitchFamily="34" charset="0"/>
                <a:cs typeface="Arial" panose="020B0604020202020204" pitchFamily="34" charset="0"/>
              </a:rPr>
              <a:t>L</a:t>
            </a:r>
            <a:r>
              <a:rPr lang="en-US" dirty="0">
                <a:solidFill>
                  <a:schemeClr val="bg1">
                    <a:lumMod val="50000"/>
                  </a:schemeClr>
                </a:solidFill>
                <a:latin typeface="Arial" panose="020B0604020202020204" pitchFamily="34" charset="0"/>
                <a:cs typeface="Arial" panose="020B0604020202020204" pitchFamily="34" charset="0"/>
              </a:rPr>
              <a:t>)</a:t>
            </a:r>
            <a:r>
              <a:rPr lang="en-US"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 is demand for </a:t>
            </a:r>
            <a:r>
              <a:rPr lang="en-US" i="1"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H</a:t>
            </a:r>
            <a:r>
              <a:rPr lang="en-US"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 given the option of buying </a:t>
            </a:r>
            <a:r>
              <a:rPr lang="en-US" i="1"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L</a:t>
            </a:r>
            <a:r>
              <a:rPr lang="en-US"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 at </a:t>
            </a:r>
            <a:r>
              <a:rPr lang="en-US" i="1"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P</a:t>
            </a:r>
            <a:r>
              <a:rPr lang="en-US" i="1" baseline="-250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L</a:t>
            </a:r>
            <a:r>
              <a:rPr lang="en-US" i="1"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 </a:t>
            </a:r>
          </a:p>
          <a:p>
            <a:r>
              <a:rPr lang="en-US" b="1"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i="1"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 Buy H if </a:t>
            </a:r>
            <a:r>
              <a:rPr lang="en-US" i="1" dirty="0">
                <a:solidFill>
                  <a:schemeClr val="bg1">
                    <a:lumMod val="50000"/>
                  </a:schemeClr>
                </a:solidFill>
                <a:latin typeface="Arial" panose="020B0604020202020204" pitchFamily="34" charset="0"/>
                <a:cs typeface="Arial" panose="020B0604020202020204" pitchFamily="34" charset="0"/>
              </a:rPr>
              <a:t>D</a:t>
            </a:r>
            <a:r>
              <a:rPr lang="en-US" i="1" baseline="-25000" dirty="0">
                <a:solidFill>
                  <a:schemeClr val="bg1">
                    <a:lumMod val="50000"/>
                  </a:schemeClr>
                </a:solidFill>
                <a:latin typeface="Arial" panose="020B0604020202020204" pitchFamily="34" charset="0"/>
                <a:cs typeface="Arial" panose="020B0604020202020204" pitchFamily="34" charset="0"/>
              </a:rPr>
              <a:t>H</a:t>
            </a:r>
            <a:r>
              <a:rPr lang="en-US" i="1" dirty="0">
                <a:solidFill>
                  <a:schemeClr val="bg1">
                    <a:lumMod val="50000"/>
                  </a:schemeClr>
                </a:solidFill>
                <a:latin typeface="Arial" panose="020B0604020202020204" pitchFamily="34" charset="0"/>
                <a:cs typeface="Arial" panose="020B0604020202020204" pitchFamily="34" charset="0"/>
              </a:rPr>
              <a:t>(P</a:t>
            </a:r>
            <a:r>
              <a:rPr lang="en-US" i="1" baseline="-25000" dirty="0">
                <a:solidFill>
                  <a:schemeClr val="bg1">
                    <a:lumMod val="50000"/>
                  </a:schemeClr>
                </a:solidFill>
                <a:latin typeface="Arial" panose="020B0604020202020204" pitchFamily="34" charset="0"/>
                <a:cs typeface="Arial" panose="020B0604020202020204" pitchFamily="34" charset="0"/>
              </a:rPr>
              <a:t>L</a:t>
            </a:r>
            <a:r>
              <a:rPr lang="en-US" i="1" dirty="0">
                <a:solidFill>
                  <a:schemeClr val="bg1">
                    <a:lumMod val="50000"/>
                  </a:schemeClr>
                </a:solidFill>
                <a:latin typeface="Arial" panose="020B0604020202020204" pitchFamily="34" charset="0"/>
                <a:cs typeface="Arial" panose="020B0604020202020204" pitchFamily="34" charset="0"/>
              </a:rPr>
              <a:t>)</a:t>
            </a:r>
            <a:r>
              <a:rPr lang="en-US" i="1"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 &gt; P</a:t>
            </a:r>
            <a:r>
              <a:rPr lang="en-US" i="1" baseline="-250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H</a:t>
            </a:r>
          </a:p>
        </p:txBody>
      </p:sp>
      <p:sp>
        <p:nvSpPr>
          <p:cNvPr id="34" name="TextBox 33">
            <a:extLst>
              <a:ext uri="{FF2B5EF4-FFF2-40B4-BE49-F238E27FC236}">
                <a16:creationId xmlns:a16="http://schemas.microsoft.com/office/drawing/2014/main" id="{E3ED0A49-F580-4659-A500-89AE38E50543}"/>
              </a:ext>
            </a:extLst>
          </p:cNvPr>
          <p:cNvSpPr txBox="1"/>
          <p:nvPr/>
        </p:nvSpPr>
        <p:spPr>
          <a:xfrm>
            <a:off x="3333569" y="1124657"/>
            <a:ext cx="4900056"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Prefer </a:t>
            </a:r>
            <a:r>
              <a:rPr lang="en-US" sz="2200" i="1" dirty="0">
                <a:latin typeface="Arial" panose="020B0604020202020204" pitchFamily="34" charset="0"/>
                <a:cs typeface="Arial" panose="020B0604020202020204" pitchFamily="34" charset="0"/>
              </a:rPr>
              <a:t>H</a:t>
            </a:r>
            <a:r>
              <a:rPr lang="en-US" sz="2200" dirty="0">
                <a:latin typeface="Arial" panose="020B0604020202020204" pitchFamily="34" charset="0"/>
                <a:cs typeface="Arial" panose="020B0604020202020204" pitchFamily="34" charset="0"/>
              </a:rPr>
              <a:t> to </a:t>
            </a:r>
            <a:r>
              <a:rPr lang="en-US" sz="2200" i="1" dirty="0">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 if:   </a:t>
            </a:r>
            <a:r>
              <a:rPr lang="en-US" sz="2200" b="1" i="1" dirty="0">
                <a:latin typeface="Arial" panose="020B0604020202020204" pitchFamily="34" charset="0"/>
                <a:cs typeface="Arial" panose="020B0604020202020204" pitchFamily="34" charset="0"/>
              </a:rPr>
              <a:t>W</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W</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&gt; P</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P</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2" name="Arrow: Left-Right 1">
            <a:extLst>
              <a:ext uri="{FF2B5EF4-FFF2-40B4-BE49-F238E27FC236}">
                <a16:creationId xmlns:a16="http://schemas.microsoft.com/office/drawing/2014/main" id="{B2C0EFE3-DFC0-4D11-A622-08B3A2B09FCC}"/>
              </a:ext>
            </a:extLst>
          </p:cNvPr>
          <p:cNvSpPr/>
          <p:nvPr/>
        </p:nvSpPr>
        <p:spPr>
          <a:xfrm>
            <a:off x="6455390" y="1642381"/>
            <a:ext cx="407958" cy="161357"/>
          </a:xfrm>
          <a:prstGeom prst="lef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F7DC6C1-013A-4F2F-A7D5-E558759514EB}"/>
                  </a:ext>
                </a:extLst>
              </p:cNvPr>
              <p:cNvSpPr txBox="1"/>
              <p:nvPr/>
            </p:nvSpPr>
            <p:spPr>
              <a:xfrm>
                <a:off x="4142982" y="1861817"/>
                <a:ext cx="1522764" cy="430887"/>
              </a:xfrm>
              <a:prstGeom prst="rect">
                <a:avLst/>
              </a:prstGeom>
              <a:noFill/>
            </p:spPr>
            <p:txBody>
              <a:bodyPr wrap="square" rtlCol="0">
                <a:spAutoFit/>
              </a:bodyPr>
              <a:lstStyle/>
              <a:p>
                <a:pPr algn="ctr"/>
                <a:r>
                  <a:rPr lang="en-US" sz="2200" b="1" i="1" dirty="0">
                    <a:latin typeface="Arial" panose="020B0604020202020204" pitchFamily="34" charset="0"/>
                    <a:cs typeface="Arial" panose="020B0604020202020204" pitchFamily="34" charset="0"/>
                  </a:rPr>
                  <a:t>D</a:t>
                </a:r>
                <a:r>
                  <a:rPr lang="en-US" sz="2200" b="1" i="1" baseline="-25000" dirty="0">
                    <a:latin typeface="Arial" panose="020B0604020202020204" pitchFamily="34" charset="0"/>
                    <a:cs typeface="Arial" panose="020B0604020202020204" pitchFamily="34" charset="0"/>
                  </a:rPr>
                  <a:t>H</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P</a:t>
                </a:r>
                <a:r>
                  <a:rPr lang="en-US" sz="2200" b="1" i="1" baseline="-25000"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 </a:t>
                </a:r>
                <a14:m>
                  <m:oMath xmlns:m="http://schemas.openxmlformats.org/officeDocument/2006/math">
                    <m:r>
                      <a:rPr lang="en-US" sz="2200" b="1"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2200" b="1" dirty="0">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3F7DC6C1-013A-4F2F-A7D5-E558759514EB}"/>
                  </a:ext>
                </a:extLst>
              </p:cNvPr>
              <p:cNvSpPr txBox="1">
                <a:spLocks noRot="1" noChangeAspect="1" noMove="1" noResize="1" noEditPoints="1" noAdjustHandles="1" noChangeArrowheads="1" noChangeShapeType="1" noTextEdit="1"/>
              </p:cNvSpPr>
              <p:nvPr/>
            </p:nvSpPr>
            <p:spPr>
              <a:xfrm>
                <a:off x="4142982" y="1861817"/>
                <a:ext cx="1522764" cy="430887"/>
              </a:xfrm>
              <a:prstGeom prst="rect">
                <a:avLst/>
              </a:prstGeom>
              <a:blipFill>
                <a:blip r:embed="rId5"/>
                <a:stretch>
                  <a:fillRect t="-7042" b="-29577"/>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9C94E5AD-0653-4170-AE18-6A44421DEC65}"/>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B59A455-7957-49E9-BF28-1055DEFE349B}"/>
              </a:ext>
            </a:extLst>
          </p:cNvPr>
          <p:cNvSpPr txBox="1"/>
          <p:nvPr/>
        </p:nvSpPr>
        <p:spPr>
          <a:xfrm>
            <a:off x="1760784" y="3165791"/>
            <a:ext cx="1668199" cy="461665"/>
          </a:xfrm>
          <a:prstGeom prst="rect">
            <a:avLst/>
          </a:prstGeom>
          <a:noFill/>
        </p:spPr>
        <p:txBody>
          <a:bodyPr wrap="square" rtlCol="0">
            <a:spAutoFit/>
          </a:bodyPr>
          <a:lstStyle/>
          <a:p>
            <a:r>
              <a:rPr lang="en-US" sz="2400" b="1" i="1" dirty="0">
                <a:solidFill>
                  <a:srgbClr val="D2A000"/>
                </a:solidFill>
                <a:latin typeface="Arial" panose="020B0604020202020204" pitchFamily="34" charset="0"/>
                <a:cs typeface="Arial" panose="020B0604020202020204" pitchFamily="34" charset="0"/>
              </a:rPr>
              <a:t>W</a:t>
            </a:r>
            <a:r>
              <a:rPr lang="en-US" sz="2400" b="1" i="1" baseline="-25000" dirty="0">
                <a:solidFill>
                  <a:srgbClr val="D2A000"/>
                </a:solidFill>
                <a:latin typeface="Arial" panose="020B0604020202020204" pitchFamily="34" charset="0"/>
                <a:cs typeface="Arial" panose="020B0604020202020204" pitchFamily="34" charset="0"/>
              </a:rPr>
              <a:t>L</a:t>
            </a:r>
            <a:r>
              <a:rPr lang="en-US" sz="2400" b="1" i="1" dirty="0">
                <a:solidFill>
                  <a:srgbClr val="D2A000"/>
                </a:solidFill>
                <a:latin typeface="Arial" panose="020B0604020202020204" pitchFamily="34" charset="0"/>
                <a:cs typeface="Arial" panose="020B0604020202020204" pitchFamily="34" charset="0"/>
              </a:rPr>
              <a:t>= D</a:t>
            </a:r>
            <a:r>
              <a:rPr lang="en-US" sz="2400" b="1" i="1" baseline="-25000" dirty="0">
                <a:solidFill>
                  <a:srgbClr val="D2A000"/>
                </a:solidFill>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421836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9" grpId="0"/>
      <p:bldP spid="76" grpId="0"/>
      <p:bldP spid="78" grpId="0"/>
      <p:bldP spid="80" grpId="0" animBg="1"/>
      <p:bldP spid="37" grpId="0"/>
      <p:bldP spid="34" grpId="0"/>
      <p:bldP spid="2" grpId="0" animBg="1"/>
      <p:bldP spid="40"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a:xfrm>
            <a:off x="381000" y="838200"/>
            <a:ext cx="8458200" cy="5791200"/>
          </a:xfrm>
        </p:spPr>
        <p:txBody>
          <a:bodyPr/>
          <a:lstStyle/>
          <a:p>
            <a:r>
              <a:rPr lang="en-US" dirty="0"/>
              <a:t>Two flavors of classic adverse selection problem in insurance markets</a:t>
            </a:r>
          </a:p>
          <a:p>
            <a:pPr marL="800100" lvl="1" indent="-342900">
              <a:buSzPct val="90000"/>
              <a:buFont typeface="+mj-lt"/>
              <a:buAutoNum type="arabicPeriod"/>
            </a:pPr>
            <a:r>
              <a:rPr lang="en-US" b="1" dirty="0">
                <a:solidFill>
                  <a:srgbClr val="002060"/>
                </a:solidFill>
              </a:rPr>
              <a:t>Intensive margin:</a:t>
            </a:r>
            <a:r>
              <a:rPr lang="en-US" dirty="0"/>
              <a:t> Generous vs. skimpy plans </a:t>
            </a:r>
            <a:r>
              <a:rPr lang="en-US" i="1" dirty="0"/>
              <a:t>(within the market)</a:t>
            </a:r>
          </a:p>
          <a:p>
            <a:pPr marL="1200150" lvl="2" indent="-342900">
              <a:buSzPct val="90000"/>
              <a:buFont typeface="Arial" panose="020B0604020202020204" pitchFamily="34" charset="0"/>
              <a:buChar char="•"/>
            </a:pPr>
            <a:r>
              <a:rPr lang="en-US" i="1" dirty="0"/>
              <a:t>Consequence: Skimpy plans dominate the market</a:t>
            </a:r>
          </a:p>
          <a:p>
            <a:pPr marL="1200150" lvl="2" indent="-342900">
              <a:buSzPct val="90000"/>
              <a:buFont typeface="Arial" panose="020B0604020202020204" pitchFamily="34" charset="0"/>
              <a:buChar char="•"/>
            </a:pPr>
            <a:r>
              <a:rPr lang="en-US" i="1" dirty="0"/>
              <a:t>Rothschild and Stiglitz; Glazer and McGuire</a:t>
            </a:r>
          </a:p>
          <a:p>
            <a:pPr marL="800100" lvl="1" indent="-342900">
              <a:buSzPct val="90000"/>
              <a:buFont typeface="+mj-lt"/>
              <a:buAutoNum type="arabicPeriod"/>
            </a:pPr>
            <a:r>
              <a:rPr lang="en-US" b="1" dirty="0">
                <a:solidFill>
                  <a:srgbClr val="002060"/>
                </a:solidFill>
              </a:rPr>
              <a:t>Extensive margin:</a:t>
            </a:r>
            <a:r>
              <a:rPr lang="en-US" dirty="0"/>
              <a:t> Insured vs. uninsured </a:t>
            </a:r>
            <a:r>
              <a:rPr lang="en-US" i="1" dirty="0"/>
              <a:t>(participation in the market)</a:t>
            </a:r>
          </a:p>
          <a:p>
            <a:pPr lvl="2">
              <a:buSzPct val="90000"/>
              <a:buFont typeface="Arial" panose="020B0604020202020204" pitchFamily="34" charset="0"/>
              <a:buChar char="•"/>
            </a:pPr>
            <a:r>
              <a:rPr lang="en-US" i="1" dirty="0"/>
              <a:t>Consequences: High gross prices, incomplete take-up of insurance</a:t>
            </a:r>
          </a:p>
          <a:p>
            <a:pPr lvl="2">
              <a:buSzPct val="90000"/>
              <a:buFont typeface="Arial" panose="020B0604020202020204" pitchFamily="34" charset="0"/>
              <a:buChar char="•"/>
            </a:pPr>
            <a:r>
              <a:rPr lang="en-US" i="1" dirty="0" err="1"/>
              <a:t>Akerlof</a:t>
            </a:r>
            <a:r>
              <a:rPr lang="en-US" i="1" dirty="0"/>
              <a:t>; </a:t>
            </a:r>
            <a:r>
              <a:rPr lang="en-US" i="1" dirty="0" err="1"/>
              <a:t>Einav</a:t>
            </a:r>
            <a:r>
              <a:rPr lang="en-US" i="1" dirty="0"/>
              <a:t>, Finkelstein, and Cullen</a:t>
            </a:r>
          </a:p>
          <a:p>
            <a:pPr lvl="1">
              <a:buSzPct val="90000"/>
              <a:buFont typeface="Arial" panose="020B0604020202020204" pitchFamily="34" charset="0"/>
              <a:buChar char="•"/>
            </a:pPr>
            <a:endParaRPr lang="en-US" i="1" dirty="0"/>
          </a:p>
        </p:txBody>
      </p:sp>
    </p:spTree>
    <p:extLst>
      <p:ext uri="{BB962C8B-B14F-4D97-AF65-F5344CB8AC3E}">
        <p14:creationId xmlns:p14="http://schemas.microsoft.com/office/powerpoint/2010/main" val="216729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Equilibrium</a:t>
            </a:r>
          </a:p>
        </p:txBody>
      </p:sp>
      <p:cxnSp>
        <p:nvCxnSpPr>
          <p:cNvPr id="9" name="Straight Connector 8"/>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82728" y="818994"/>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H="1" flipV="1">
            <a:off x="2046445" y="1332338"/>
            <a:ext cx="5398233" cy="36968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076351" y="3627456"/>
            <a:ext cx="5368325" cy="1676400"/>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0723" y="809098"/>
            <a:ext cx="76677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W</a:t>
            </a:r>
            <a:r>
              <a:rPr lang="en-US" sz="2400" b="1" i="1" baseline="-25000" dirty="0">
                <a:latin typeface="Arial" panose="020B0604020202020204" pitchFamily="34" charset="0"/>
                <a:cs typeface="Arial" panose="020B0604020202020204" pitchFamily="34" charset="0"/>
              </a:rPr>
              <a:t>H</a:t>
            </a:r>
          </a:p>
        </p:txBody>
      </p:sp>
      <p:cxnSp>
        <p:nvCxnSpPr>
          <p:cNvPr id="19" name="Straight Connector 18"/>
          <p:cNvCxnSpPr/>
          <p:nvPr/>
        </p:nvCxnSpPr>
        <p:spPr>
          <a:xfrm>
            <a:off x="1616381" y="4780504"/>
            <a:ext cx="4174819"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2432" y="4534282"/>
            <a:ext cx="593693"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L</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3276600" y="2971800"/>
            <a:ext cx="0" cy="33016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5" name="TextBox 24"/>
          <p:cNvSpPr txBox="1"/>
          <p:nvPr/>
        </p:nvSpPr>
        <p:spPr>
          <a:xfrm>
            <a:off x="5791199" y="5715763"/>
            <a:ext cx="1935257"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 Box 2"/>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C6B4282-D89D-4D50-A03D-279B3042878D}"/>
                  </a:ext>
                </a:extLst>
              </p:cNvPr>
              <p:cNvSpPr txBox="1"/>
              <p:nvPr/>
            </p:nvSpPr>
            <p:spPr>
              <a:xfrm>
                <a:off x="2934762" y="6250425"/>
                <a:ext cx="714323"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30" name="TextBox 29">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2934762" y="6250425"/>
                <a:ext cx="714323" cy="375424"/>
              </a:xfrm>
              <a:prstGeom prst="rect">
                <a:avLst/>
              </a:prstGeom>
              <a:blipFill>
                <a:blip r:embed="rId3"/>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AC3E147F-289E-4057-B8BA-E09C313D1123}"/>
              </a:ext>
            </a:extLst>
          </p:cNvPr>
          <p:cNvCxnSpPr>
            <a:cxnSpLocks/>
          </p:cNvCxnSpPr>
          <p:nvPr/>
        </p:nvCxnSpPr>
        <p:spPr>
          <a:xfrm flipH="1" flipV="1">
            <a:off x="2046445" y="2520758"/>
            <a:ext cx="3744756" cy="1384199"/>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A5FEE85-6BBD-4CF4-BBDF-DD4BA043AF35}"/>
              </a:ext>
            </a:extLst>
          </p:cNvPr>
          <p:cNvSpPr txBox="1"/>
          <p:nvPr/>
        </p:nvSpPr>
        <p:spPr>
          <a:xfrm>
            <a:off x="1599609" y="2051933"/>
            <a:ext cx="2004190"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D</a:t>
            </a:r>
            <a:r>
              <a:rPr lang="en-US" sz="2400" b="1" i="1" baseline="-25000" dirty="0">
                <a:latin typeface="Arial" panose="020B0604020202020204" pitchFamily="34" charset="0"/>
                <a:cs typeface="Arial" panose="020B0604020202020204" pitchFamily="34" charset="0"/>
              </a:rPr>
              <a:t>H</a:t>
            </a: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P</a:t>
            </a:r>
            <a:r>
              <a:rPr lang="en-US" sz="2400" b="1" i="1" baseline="-25000"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a:t>
            </a:r>
          </a:p>
        </p:txBody>
      </p:sp>
      <p:cxnSp>
        <p:nvCxnSpPr>
          <p:cNvPr id="47" name="Straight Connector 46"/>
          <p:cNvCxnSpPr/>
          <p:nvPr/>
        </p:nvCxnSpPr>
        <p:spPr>
          <a:xfrm>
            <a:off x="5791200" y="3904957"/>
            <a:ext cx="0" cy="87554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00200" y="2971800"/>
            <a:ext cx="1676400"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477549" y="4780504"/>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2002" y="2728053"/>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77" name="Straight Connector 76"/>
          <p:cNvCxnSpPr/>
          <p:nvPr/>
        </p:nvCxnSpPr>
        <p:spPr>
          <a:xfrm>
            <a:off x="1463317" y="2974275"/>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4AFD0A0-AA02-48AB-AACC-3EDD7E0B2C63}"/>
              </a:ext>
            </a:extLst>
          </p:cNvPr>
          <p:cNvSpPr txBox="1"/>
          <p:nvPr/>
        </p:nvSpPr>
        <p:spPr>
          <a:xfrm>
            <a:off x="4864608" y="1855113"/>
            <a:ext cx="3744756" cy="430887"/>
          </a:xfrm>
          <a:prstGeom prst="rect">
            <a:avLst/>
          </a:prstGeom>
          <a:noFill/>
        </p:spPr>
        <p:txBody>
          <a:bodyPr wrap="square" rtlCol="0">
            <a:spAutoFit/>
          </a:bodyPr>
          <a:lstStyle/>
          <a:p>
            <a:pPr algn="ctr"/>
            <a:r>
              <a:rPr lang="en-US" sz="2200" b="1" i="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W</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W</a:t>
            </a:r>
            <a:r>
              <a:rPr lang="en-US" sz="2200" b="1" i="1" baseline="-25000"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 + P</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&gt; P</a:t>
            </a:r>
            <a:r>
              <a:rPr lang="en-US" sz="2200" b="1" i="1" baseline="-25000" dirty="0">
                <a:latin typeface="Arial" panose="020B0604020202020204" pitchFamily="34" charset="0"/>
                <a:cs typeface="Arial" panose="020B0604020202020204" pitchFamily="34" charset="0"/>
              </a:rPr>
              <a:t>H</a:t>
            </a:r>
            <a:endParaRPr lang="en-US" sz="2200" b="1" dirty="0">
              <a:latin typeface="Arial" panose="020B0604020202020204" pitchFamily="34" charset="0"/>
              <a:cs typeface="Arial" panose="020B0604020202020204" pitchFamily="34" charset="0"/>
            </a:endParaRPr>
          </a:p>
        </p:txBody>
      </p:sp>
      <p:sp>
        <p:nvSpPr>
          <p:cNvPr id="80" name="Oval 29">
            <a:extLst>
              <a:ext uri="{FF2B5EF4-FFF2-40B4-BE49-F238E27FC236}">
                <a16:creationId xmlns:a16="http://schemas.microsoft.com/office/drawing/2014/main" id="{4E13FE48-5323-4008-B3A4-44A5DA5A9E7D}"/>
              </a:ext>
            </a:extLst>
          </p:cNvPr>
          <p:cNvSpPr>
            <a:spLocks noChangeArrowheads="1"/>
          </p:cNvSpPr>
          <p:nvPr/>
        </p:nvSpPr>
        <p:spPr bwMode="auto">
          <a:xfrm>
            <a:off x="3220565" y="292866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91" name="Straight Connector 90"/>
          <p:cNvCxnSpPr/>
          <p:nvPr/>
        </p:nvCxnSpPr>
        <p:spPr>
          <a:xfrm>
            <a:off x="5791200" y="4783349"/>
            <a:ext cx="0" cy="143046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Oval 29">
            <a:extLst>
              <a:ext uri="{FF2B5EF4-FFF2-40B4-BE49-F238E27FC236}">
                <a16:creationId xmlns:a16="http://schemas.microsoft.com/office/drawing/2014/main" id="{4E13FE48-5323-4008-B3A4-44A5DA5A9E7D}"/>
              </a:ext>
            </a:extLst>
          </p:cNvPr>
          <p:cNvSpPr>
            <a:spLocks noChangeArrowheads="1"/>
          </p:cNvSpPr>
          <p:nvPr/>
        </p:nvSpPr>
        <p:spPr bwMode="auto">
          <a:xfrm>
            <a:off x="5736121" y="4725467"/>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C6B4282-D89D-4D50-A03D-279B3042878D}"/>
                  </a:ext>
                </a:extLst>
              </p:cNvPr>
              <p:cNvSpPr txBox="1"/>
              <p:nvPr/>
            </p:nvSpPr>
            <p:spPr>
              <a:xfrm>
                <a:off x="5430296" y="6241221"/>
                <a:ext cx="714323"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Sub>
                    </m:oMath>
                  </m:oMathPara>
                </a14:m>
                <a:endParaRPr lang="en-US" dirty="0">
                  <a:solidFill>
                    <a:schemeClr val="bg1">
                      <a:lumMod val="50000"/>
                    </a:schemeClr>
                  </a:solidFill>
                </a:endParaRPr>
              </a:p>
            </p:txBody>
          </p:sp>
        </mc:Choice>
        <mc:Fallback xmlns="">
          <p:sp>
            <p:nvSpPr>
              <p:cNvPr id="93" name="TextBox 92">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5430296" y="6241221"/>
                <a:ext cx="714323" cy="375424"/>
              </a:xfrm>
              <a:prstGeom prst="rect">
                <a:avLst/>
              </a:prstGeom>
              <a:blipFill>
                <a:blip r:embed="rId4"/>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E3ED0A49-F580-4659-A500-89AE38E50543}"/>
              </a:ext>
            </a:extLst>
          </p:cNvPr>
          <p:cNvSpPr txBox="1"/>
          <p:nvPr/>
        </p:nvSpPr>
        <p:spPr>
          <a:xfrm>
            <a:off x="3333569" y="1124657"/>
            <a:ext cx="4900056"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Prefer </a:t>
            </a:r>
            <a:r>
              <a:rPr lang="en-US" sz="2200" i="1" dirty="0">
                <a:latin typeface="Arial" panose="020B0604020202020204" pitchFamily="34" charset="0"/>
                <a:cs typeface="Arial" panose="020B0604020202020204" pitchFamily="34" charset="0"/>
              </a:rPr>
              <a:t>H</a:t>
            </a:r>
            <a:r>
              <a:rPr lang="en-US" sz="2200" dirty="0">
                <a:latin typeface="Arial" panose="020B0604020202020204" pitchFamily="34" charset="0"/>
                <a:cs typeface="Arial" panose="020B0604020202020204" pitchFamily="34" charset="0"/>
              </a:rPr>
              <a:t> to </a:t>
            </a:r>
            <a:r>
              <a:rPr lang="en-US" sz="2200" i="1" dirty="0">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 if:   </a:t>
            </a:r>
            <a:r>
              <a:rPr lang="en-US" sz="2200" b="1" i="1" dirty="0">
                <a:latin typeface="Arial" panose="020B0604020202020204" pitchFamily="34" charset="0"/>
                <a:cs typeface="Arial" panose="020B0604020202020204" pitchFamily="34" charset="0"/>
              </a:rPr>
              <a:t>W</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W</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&gt; P</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P</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2" name="Arrow: Left-Right 1">
            <a:extLst>
              <a:ext uri="{FF2B5EF4-FFF2-40B4-BE49-F238E27FC236}">
                <a16:creationId xmlns:a16="http://schemas.microsoft.com/office/drawing/2014/main" id="{B2C0EFE3-DFC0-4D11-A622-08B3A2B09FCC}"/>
              </a:ext>
            </a:extLst>
          </p:cNvPr>
          <p:cNvSpPr/>
          <p:nvPr/>
        </p:nvSpPr>
        <p:spPr>
          <a:xfrm>
            <a:off x="6455390" y="1642381"/>
            <a:ext cx="407958" cy="161357"/>
          </a:xfrm>
          <a:prstGeom prst="lef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F7DC6C1-013A-4F2F-A7D5-E558759514EB}"/>
                  </a:ext>
                </a:extLst>
              </p:cNvPr>
              <p:cNvSpPr txBox="1"/>
              <p:nvPr/>
            </p:nvSpPr>
            <p:spPr>
              <a:xfrm>
                <a:off x="4142982" y="1861817"/>
                <a:ext cx="1522764" cy="430887"/>
              </a:xfrm>
              <a:prstGeom prst="rect">
                <a:avLst/>
              </a:prstGeom>
              <a:noFill/>
            </p:spPr>
            <p:txBody>
              <a:bodyPr wrap="square" rtlCol="0">
                <a:spAutoFit/>
              </a:bodyPr>
              <a:lstStyle/>
              <a:p>
                <a:pPr algn="ctr"/>
                <a:r>
                  <a:rPr lang="en-US" sz="2200" b="1" i="1" dirty="0">
                    <a:latin typeface="Arial" panose="020B0604020202020204" pitchFamily="34" charset="0"/>
                    <a:cs typeface="Arial" panose="020B0604020202020204" pitchFamily="34" charset="0"/>
                  </a:rPr>
                  <a:t>D</a:t>
                </a:r>
                <a:r>
                  <a:rPr lang="en-US" sz="2200" b="1" i="1" baseline="-25000" dirty="0">
                    <a:latin typeface="Arial" panose="020B0604020202020204" pitchFamily="34" charset="0"/>
                    <a:cs typeface="Arial" panose="020B0604020202020204" pitchFamily="34" charset="0"/>
                  </a:rPr>
                  <a:t>H</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P</a:t>
                </a:r>
                <a:r>
                  <a:rPr lang="en-US" sz="2200" b="1" i="1" baseline="-25000"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 </a:t>
                </a:r>
                <a14:m>
                  <m:oMath xmlns:m="http://schemas.openxmlformats.org/officeDocument/2006/math">
                    <m:r>
                      <a:rPr lang="en-US" sz="2200" b="1"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2200" b="1" dirty="0">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3F7DC6C1-013A-4F2F-A7D5-E558759514EB}"/>
                  </a:ext>
                </a:extLst>
              </p:cNvPr>
              <p:cNvSpPr txBox="1">
                <a:spLocks noRot="1" noChangeAspect="1" noMove="1" noResize="1" noEditPoints="1" noAdjustHandles="1" noChangeArrowheads="1" noChangeShapeType="1" noTextEdit="1"/>
              </p:cNvSpPr>
              <p:nvPr/>
            </p:nvSpPr>
            <p:spPr>
              <a:xfrm>
                <a:off x="4142982" y="1861817"/>
                <a:ext cx="1522764" cy="430887"/>
              </a:xfrm>
              <a:prstGeom prst="rect">
                <a:avLst/>
              </a:prstGeom>
              <a:blipFill>
                <a:blip r:embed="rId5"/>
                <a:stretch>
                  <a:fillRect t="-7042" b="-29577"/>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9C94E5AD-0653-4170-AE18-6A44421DEC65}"/>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C4C269B-3454-4477-A56E-9E0B36E6B97C}"/>
              </a:ext>
            </a:extLst>
          </p:cNvPr>
          <p:cNvSpPr txBox="1"/>
          <p:nvPr/>
        </p:nvSpPr>
        <p:spPr>
          <a:xfrm>
            <a:off x="5204214" y="2857808"/>
            <a:ext cx="3726869" cy="800219"/>
          </a:xfrm>
          <a:prstGeom prst="rect">
            <a:avLst/>
          </a:prstGeom>
          <a:noFill/>
        </p:spPr>
        <p:txBody>
          <a:bodyPr wrap="square" rtlCol="0">
            <a:spAutoFit/>
          </a:bodyPr>
          <a:lstStyle/>
          <a:p>
            <a:pPr algn="r"/>
            <a:r>
              <a:rPr lang="en-US" sz="2200" dirty="0">
                <a:latin typeface="Arial" panose="020B0604020202020204" pitchFamily="34" charset="0"/>
                <a:cs typeface="Arial" panose="020B0604020202020204" pitchFamily="34" charset="0"/>
              </a:rPr>
              <a:t>Note that </a:t>
            </a:r>
            <a:r>
              <a:rPr lang="en-US" sz="2000" b="1" i="1" dirty="0">
                <a:latin typeface="Arial" panose="020B0604020202020204" pitchFamily="34" charset="0"/>
                <a:cs typeface="Arial" panose="020B0604020202020204" pitchFamily="34" charset="0"/>
              </a:rPr>
              <a:t>D</a:t>
            </a:r>
            <a:r>
              <a:rPr lang="en-US" sz="2000" b="1" i="1" baseline="-25000" dirty="0">
                <a:latin typeface="Arial" panose="020B0604020202020204" pitchFamily="34" charset="0"/>
                <a:cs typeface="Arial" panose="020B0604020202020204" pitchFamily="34" charset="0"/>
              </a:rPr>
              <a:t>H</a:t>
            </a:r>
            <a:r>
              <a:rPr lang="en-US" sz="2000" b="1" dirty="0">
                <a:latin typeface="Arial" panose="020B0604020202020204" pitchFamily="34" charset="0"/>
                <a:cs typeface="Arial" panose="020B0604020202020204" pitchFamily="34" charset="0"/>
              </a:rPr>
              <a:t>(</a:t>
            </a:r>
            <a:r>
              <a:rPr lang="en-US" sz="2000" b="1" i="1" dirty="0">
                <a:latin typeface="Arial" panose="020B0604020202020204" pitchFamily="34" charset="0"/>
                <a:cs typeface="Arial" panose="020B0604020202020204" pitchFamily="34" charset="0"/>
              </a:rPr>
              <a:t>P</a:t>
            </a:r>
            <a:r>
              <a:rPr lang="en-US" sz="2000" b="1" i="1" baseline="-25000" dirty="0">
                <a:latin typeface="Arial" panose="020B0604020202020204" pitchFamily="34" charset="0"/>
                <a:cs typeface="Arial" panose="020B0604020202020204" pitchFamily="34" charset="0"/>
              </a:rPr>
              <a:t>L</a:t>
            </a:r>
            <a:r>
              <a:rPr lang="en-US" sz="20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changes as </a:t>
            </a:r>
            <a:r>
              <a:rPr lang="en-US" sz="2400" b="1" i="1" dirty="0">
                <a:latin typeface="Arial" panose="020B0604020202020204" pitchFamily="34" charset="0"/>
                <a:cs typeface="Arial" panose="020B0604020202020204" pitchFamily="34" charset="0"/>
              </a:rPr>
              <a:t>P</a:t>
            </a:r>
            <a:r>
              <a:rPr lang="en-US" sz="2400" b="1" i="1" baseline="-25000" dirty="0">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 changes </a:t>
            </a:r>
            <a:r>
              <a:rPr lang="en-US" sz="2200" b="1" i="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A9E356D-03B0-4661-8A65-0FCF893BE48A}"/>
              </a:ext>
            </a:extLst>
          </p:cNvPr>
          <p:cNvSpPr txBox="1"/>
          <p:nvPr/>
        </p:nvSpPr>
        <p:spPr>
          <a:xfrm>
            <a:off x="1760784" y="3165791"/>
            <a:ext cx="1668199" cy="461665"/>
          </a:xfrm>
          <a:prstGeom prst="rect">
            <a:avLst/>
          </a:prstGeom>
          <a:noFill/>
        </p:spPr>
        <p:txBody>
          <a:bodyPr wrap="square" rtlCol="0">
            <a:spAutoFit/>
          </a:bodyPr>
          <a:lstStyle/>
          <a:p>
            <a:r>
              <a:rPr lang="en-US" sz="2400" b="1" i="1" dirty="0">
                <a:solidFill>
                  <a:srgbClr val="D2A000"/>
                </a:solidFill>
                <a:latin typeface="Arial" panose="020B0604020202020204" pitchFamily="34" charset="0"/>
                <a:cs typeface="Arial" panose="020B0604020202020204" pitchFamily="34" charset="0"/>
              </a:rPr>
              <a:t>W</a:t>
            </a:r>
            <a:r>
              <a:rPr lang="en-US" sz="2400" b="1" i="1" baseline="-25000" dirty="0">
                <a:solidFill>
                  <a:srgbClr val="D2A000"/>
                </a:solidFill>
                <a:latin typeface="Arial" panose="020B0604020202020204" pitchFamily="34" charset="0"/>
                <a:cs typeface="Arial" panose="020B0604020202020204" pitchFamily="34" charset="0"/>
              </a:rPr>
              <a:t>L</a:t>
            </a:r>
            <a:r>
              <a:rPr lang="en-US" sz="2400" b="1" i="1" dirty="0">
                <a:solidFill>
                  <a:srgbClr val="D2A000"/>
                </a:solidFill>
                <a:latin typeface="Arial" panose="020B0604020202020204" pitchFamily="34" charset="0"/>
                <a:cs typeface="Arial" panose="020B0604020202020204" pitchFamily="34" charset="0"/>
              </a:rPr>
              <a:t>= D</a:t>
            </a:r>
            <a:r>
              <a:rPr lang="en-US" sz="2400" b="1" i="1" baseline="-25000" dirty="0">
                <a:solidFill>
                  <a:srgbClr val="D2A000"/>
                </a:solidFill>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49719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Equilibrium</a:t>
            </a:r>
          </a:p>
        </p:txBody>
      </p:sp>
      <p:cxnSp>
        <p:nvCxnSpPr>
          <p:cNvPr id="9" name="Straight Connector 8"/>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82728" y="818994"/>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H="1" flipV="1">
            <a:off x="2046445" y="1332338"/>
            <a:ext cx="5398233" cy="36968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076351" y="3627456"/>
            <a:ext cx="5368325" cy="1676400"/>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0723" y="809098"/>
            <a:ext cx="76677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W</a:t>
            </a:r>
            <a:r>
              <a:rPr lang="en-US" sz="2400" b="1" i="1" baseline="-25000" dirty="0">
                <a:latin typeface="Arial" panose="020B0604020202020204" pitchFamily="34" charset="0"/>
                <a:cs typeface="Arial" panose="020B0604020202020204" pitchFamily="34" charset="0"/>
              </a:rPr>
              <a:t>H</a:t>
            </a:r>
          </a:p>
        </p:txBody>
      </p:sp>
      <p:cxnSp>
        <p:nvCxnSpPr>
          <p:cNvPr id="19" name="Straight Connector 18"/>
          <p:cNvCxnSpPr>
            <a:cxnSpLocks/>
          </p:cNvCxnSpPr>
          <p:nvPr/>
        </p:nvCxnSpPr>
        <p:spPr>
          <a:xfrm>
            <a:off x="1590503" y="5072328"/>
            <a:ext cx="5087722"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5180" y="4826106"/>
            <a:ext cx="593693"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L</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3276600" y="2971800"/>
            <a:ext cx="0" cy="33016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5" name="TextBox 24"/>
          <p:cNvSpPr txBox="1"/>
          <p:nvPr/>
        </p:nvSpPr>
        <p:spPr>
          <a:xfrm>
            <a:off x="6567259" y="5711106"/>
            <a:ext cx="1935257"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 Box 2"/>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C6B4282-D89D-4D50-A03D-279B3042878D}"/>
                  </a:ext>
                </a:extLst>
              </p:cNvPr>
              <p:cNvSpPr txBox="1"/>
              <p:nvPr/>
            </p:nvSpPr>
            <p:spPr>
              <a:xfrm>
                <a:off x="2934762" y="6250425"/>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30" name="TextBox 29">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2934762" y="6250425"/>
                <a:ext cx="714323" cy="369332"/>
              </a:xfrm>
              <a:prstGeom prst="rect">
                <a:avLst/>
              </a:prstGeom>
              <a:blipFill>
                <a:blip r:embed="rId3"/>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AC3E147F-289E-4057-B8BA-E09C313D1123}"/>
              </a:ext>
            </a:extLst>
          </p:cNvPr>
          <p:cNvCxnSpPr>
            <a:cxnSpLocks/>
          </p:cNvCxnSpPr>
          <p:nvPr/>
        </p:nvCxnSpPr>
        <p:spPr>
          <a:xfrm flipH="1" flipV="1">
            <a:off x="2046445" y="2520758"/>
            <a:ext cx="3744756" cy="1384199"/>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A5FEE85-6BBD-4CF4-BBDF-DD4BA043AF35}"/>
              </a:ext>
            </a:extLst>
          </p:cNvPr>
          <p:cNvSpPr txBox="1"/>
          <p:nvPr/>
        </p:nvSpPr>
        <p:spPr>
          <a:xfrm>
            <a:off x="1599609" y="2051933"/>
            <a:ext cx="2004190"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D</a:t>
            </a:r>
            <a:r>
              <a:rPr lang="en-US" sz="2400" b="1" i="1" baseline="-25000" dirty="0">
                <a:latin typeface="Arial" panose="020B0604020202020204" pitchFamily="34" charset="0"/>
                <a:cs typeface="Arial" panose="020B0604020202020204" pitchFamily="34" charset="0"/>
              </a:rPr>
              <a:t>H</a:t>
            </a: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P</a:t>
            </a:r>
            <a:r>
              <a:rPr lang="en-US" sz="2400" b="1" i="1" baseline="-25000"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a:t>
            </a:r>
          </a:p>
        </p:txBody>
      </p:sp>
      <p:cxnSp>
        <p:nvCxnSpPr>
          <p:cNvPr id="47" name="Straight Connector 46"/>
          <p:cNvCxnSpPr/>
          <p:nvPr/>
        </p:nvCxnSpPr>
        <p:spPr>
          <a:xfrm>
            <a:off x="5791200" y="3904957"/>
            <a:ext cx="0" cy="87554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00200" y="2971800"/>
            <a:ext cx="1676400"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1460297" y="5072328"/>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2002" y="2728053"/>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77" name="Straight Connector 76"/>
          <p:cNvCxnSpPr/>
          <p:nvPr/>
        </p:nvCxnSpPr>
        <p:spPr>
          <a:xfrm>
            <a:off x="1463317" y="2974275"/>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4AFD0A0-AA02-48AB-AACC-3EDD7E0B2C63}"/>
              </a:ext>
            </a:extLst>
          </p:cNvPr>
          <p:cNvSpPr txBox="1"/>
          <p:nvPr/>
        </p:nvSpPr>
        <p:spPr>
          <a:xfrm>
            <a:off x="4864608" y="1855113"/>
            <a:ext cx="3744756" cy="430887"/>
          </a:xfrm>
          <a:prstGeom prst="rect">
            <a:avLst/>
          </a:prstGeom>
          <a:noFill/>
        </p:spPr>
        <p:txBody>
          <a:bodyPr wrap="square" rtlCol="0">
            <a:spAutoFit/>
          </a:bodyPr>
          <a:lstStyle/>
          <a:p>
            <a:pPr algn="ctr"/>
            <a:r>
              <a:rPr lang="en-US" sz="2200" b="1" i="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W</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W</a:t>
            </a:r>
            <a:r>
              <a:rPr lang="en-US" sz="2200" b="1" i="1" baseline="-25000"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 + P</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&gt; P</a:t>
            </a:r>
            <a:r>
              <a:rPr lang="en-US" sz="2200" b="1" i="1" baseline="-25000" dirty="0">
                <a:latin typeface="Arial" panose="020B0604020202020204" pitchFamily="34" charset="0"/>
                <a:cs typeface="Arial" panose="020B0604020202020204" pitchFamily="34" charset="0"/>
              </a:rPr>
              <a:t>H</a:t>
            </a:r>
            <a:endParaRPr lang="en-US" sz="2200" b="1" dirty="0">
              <a:latin typeface="Arial" panose="020B0604020202020204" pitchFamily="34" charset="0"/>
              <a:cs typeface="Arial" panose="020B0604020202020204" pitchFamily="34" charset="0"/>
            </a:endParaRPr>
          </a:p>
        </p:txBody>
      </p:sp>
      <p:sp>
        <p:nvSpPr>
          <p:cNvPr id="80" name="Oval 29">
            <a:extLst>
              <a:ext uri="{FF2B5EF4-FFF2-40B4-BE49-F238E27FC236}">
                <a16:creationId xmlns:a16="http://schemas.microsoft.com/office/drawing/2014/main" id="{4E13FE48-5323-4008-B3A4-44A5DA5A9E7D}"/>
              </a:ext>
            </a:extLst>
          </p:cNvPr>
          <p:cNvSpPr>
            <a:spLocks noChangeArrowheads="1"/>
          </p:cNvSpPr>
          <p:nvPr/>
        </p:nvSpPr>
        <p:spPr bwMode="auto">
          <a:xfrm>
            <a:off x="3220565" y="292866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91" name="Straight Connector 90"/>
          <p:cNvCxnSpPr>
            <a:cxnSpLocks/>
          </p:cNvCxnSpPr>
          <p:nvPr/>
        </p:nvCxnSpPr>
        <p:spPr>
          <a:xfrm>
            <a:off x="6678225" y="5072328"/>
            <a:ext cx="0" cy="1184243"/>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Oval 29">
            <a:extLst>
              <a:ext uri="{FF2B5EF4-FFF2-40B4-BE49-F238E27FC236}">
                <a16:creationId xmlns:a16="http://schemas.microsoft.com/office/drawing/2014/main" id="{4E13FE48-5323-4008-B3A4-44A5DA5A9E7D}"/>
              </a:ext>
            </a:extLst>
          </p:cNvPr>
          <p:cNvSpPr>
            <a:spLocks noChangeArrowheads="1"/>
          </p:cNvSpPr>
          <p:nvPr/>
        </p:nvSpPr>
        <p:spPr bwMode="auto">
          <a:xfrm>
            <a:off x="5736121" y="4725467"/>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C6B4282-D89D-4D50-A03D-279B3042878D}"/>
                  </a:ext>
                </a:extLst>
              </p:cNvPr>
              <p:cNvSpPr txBox="1"/>
              <p:nvPr/>
            </p:nvSpPr>
            <p:spPr>
              <a:xfrm>
                <a:off x="6296903" y="6259652"/>
                <a:ext cx="714323"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Sub>
                    </m:oMath>
                  </m:oMathPara>
                </a14:m>
                <a:endParaRPr lang="en-US" dirty="0">
                  <a:solidFill>
                    <a:schemeClr val="bg1">
                      <a:lumMod val="50000"/>
                    </a:schemeClr>
                  </a:solidFill>
                </a:endParaRPr>
              </a:p>
            </p:txBody>
          </p:sp>
        </mc:Choice>
        <mc:Fallback xmlns="">
          <p:sp>
            <p:nvSpPr>
              <p:cNvPr id="93" name="TextBox 92">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6296903" y="6259652"/>
                <a:ext cx="714323" cy="375424"/>
              </a:xfrm>
              <a:prstGeom prst="rect">
                <a:avLst/>
              </a:prstGeom>
              <a:blipFill>
                <a:blip r:embed="rId4"/>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E3ED0A49-F580-4659-A500-89AE38E50543}"/>
              </a:ext>
            </a:extLst>
          </p:cNvPr>
          <p:cNvSpPr txBox="1"/>
          <p:nvPr/>
        </p:nvSpPr>
        <p:spPr>
          <a:xfrm>
            <a:off x="3333569" y="1124657"/>
            <a:ext cx="4900056"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Prefer </a:t>
            </a:r>
            <a:r>
              <a:rPr lang="en-US" sz="2200" i="1" dirty="0">
                <a:latin typeface="Arial" panose="020B0604020202020204" pitchFamily="34" charset="0"/>
                <a:cs typeface="Arial" panose="020B0604020202020204" pitchFamily="34" charset="0"/>
              </a:rPr>
              <a:t>H</a:t>
            </a:r>
            <a:r>
              <a:rPr lang="en-US" sz="2200" dirty="0">
                <a:latin typeface="Arial" panose="020B0604020202020204" pitchFamily="34" charset="0"/>
                <a:cs typeface="Arial" panose="020B0604020202020204" pitchFamily="34" charset="0"/>
              </a:rPr>
              <a:t> to </a:t>
            </a:r>
            <a:r>
              <a:rPr lang="en-US" sz="2200" i="1" dirty="0">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 if:   </a:t>
            </a:r>
            <a:r>
              <a:rPr lang="en-US" sz="2200" b="1" i="1" dirty="0">
                <a:latin typeface="Arial" panose="020B0604020202020204" pitchFamily="34" charset="0"/>
                <a:cs typeface="Arial" panose="020B0604020202020204" pitchFamily="34" charset="0"/>
              </a:rPr>
              <a:t>W</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W</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&gt; P</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P</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2" name="Arrow: Left-Right 1">
            <a:extLst>
              <a:ext uri="{FF2B5EF4-FFF2-40B4-BE49-F238E27FC236}">
                <a16:creationId xmlns:a16="http://schemas.microsoft.com/office/drawing/2014/main" id="{B2C0EFE3-DFC0-4D11-A622-08B3A2B09FCC}"/>
              </a:ext>
            </a:extLst>
          </p:cNvPr>
          <p:cNvSpPr/>
          <p:nvPr/>
        </p:nvSpPr>
        <p:spPr>
          <a:xfrm>
            <a:off x="6455390" y="1642381"/>
            <a:ext cx="407958" cy="161357"/>
          </a:xfrm>
          <a:prstGeom prst="lef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F7DC6C1-013A-4F2F-A7D5-E558759514EB}"/>
                  </a:ext>
                </a:extLst>
              </p:cNvPr>
              <p:cNvSpPr txBox="1"/>
              <p:nvPr/>
            </p:nvSpPr>
            <p:spPr>
              <a:xfrm>
                <a:off x="4142982" y="1861817"/>
                <a:ext cx="1522764" cy="430887"/>
              </a:xfrm>
              <a:prstGeom prst="rect">
                <a:avLst/>
              </a:prstGeom>
              <a:noFill/>
            </p:spPr>
            <p:txBody>
              <a:bodyPr wrap="square" rtlCol="0">
                <a:spAutoFit/>
              </a:bodyPr>
              <a:lstStyle/>
              <a:p>
                <a:pPr algn="ctr"/>
                <a:r>
                  <a:rPr lang="en-US" sz="2200" b="1" i="1" dirty="0">
                    <a:latin typeface="Arial" panose="020B0604020202020204" pitchFamily="34" charset="0"/>
                    <a:cs typeface="Arial" panose="020B0604020202020204" pitchFamily="34" charset="0"/>
                  </a:rPr>
                  <a:t>D</a:t>
                </a:r>
                <a:r>
                  <a:rPr lang="en-US" sz="2200" b="1" i="1" baseline="-25000" dirty="0">
                    <a:latin typeface="Arial" panose="020B0604020202020204" pitchFamily="34" charset="0"/>
                    <a:cs typeface="Arial" panose="020B0604020202020204" pitchFamily="34" charset="0"/>
                  </a:rPr>
                  <a:t>H</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P</a:t>
                </a:r>
                <a:r>
                  <a:rPr lang="en-US" sz="2200" b="1" i="1" baseline="-25000"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 </a:t>
                </a:r>
                <a14:m>
                  <m:oMath xmlns:m="http://schemas.openxmlformats.org/officeDocument/2006/math">
                    <m:r>
                      <a:rPr lang="en-US" sz="2200" b="1"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2200" b="1" dirty="0">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3F7DC6C1-013A-4F2F-A7D5-E558759514EB}"/>
                  </a:ext>
                </a:extLst>
              </p:cNvPr>
              <p:cNvSpPr txBox="1">
                <a:spLocks noRot="1" noChangeAspect="1" noMove="1" noResize="1" noEditPoints="1" noAdjustHandles="1" noChangeArrowheads="1" noChangeShapeType="1" noTextEdit="1"/>
              </p:cNvSpPr>
              <p:nvPr/>
            </p:nvSpPr>
            <p:spPr>
              <a:xfrm>
                <a:off x="4142982" y="1861817"/>
                <a:ext cx="1522764" cy="430887"/>
              </a:xfrm>
              <a:prstGeom prst="rect">
                <a:avLst/>
              </a:prstGeom>
              <a:blipFill>
                <a:blip r:embed="rId5"/>
                <a:stretch>
                  <a:fillRect t="-7042" b="-29577"/>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9C94E5AD-0653-4170-AE18-6A44421DEC65}"/>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C4C269B-3454-4477-A56E-9E0B36E6B97C}"/>
              </a:ext>
            </a:extLst>
          </p:cNvPr>
          <p:cNvSpPr txBox="1"/>
          <p:nvPr/>
        </p:nvSpPr>
        <p:spPr>
          <a:xfrm>
            <a:off x="5204214" y="2857808"/>
            <a:ext cx="3726869" cy="800219"/>
          </a:xfrm>
          <a:prstGeom prst="rect">
            <a:avLst/>
          </a:prstGeom>
          <a:noFill/>
        </p:spPr>
        <p:txBody>
          <a:bodyPr wrap="square" rtlCol="0">
            <a:spAutoFit/>
          </a:bodyPr>
          <a:lstStyle/>
          <a:p>
            <a:pPr algn="r"/>
            <a:r>
              <a:rPr lang="en-US" sz="2200" dirty="0">
                <a:latin typeface="Arial" panose="020B0604020202020204" pitchFamily="34" charset="0"/>
                <a:cs typeface="Arial" panose="020B0604020202020204" pitchFamily="34" charset="0"/>
              </a:rPr>
              <a:t>Note that </a:t>
            </a:r>
            <a:r>
              <a:rPr lang="en-US" sz="2000" b="1" i="1" dirty="0">
                <a:latin typeface="Arial" panose="020B0604020202020204" pitchFamily="34" charset="0"/>
                <a:cs typeface="Arial" panose="020B0604020202020204" pitchFamily="34" charset="0"/>
              </a:rPr>
              <a:t>D</a:t>
            </a:r>
            <a:r>
              <a:rPr lang="en-US" sz="2000" b="1" i="1" baseline="-25000" dirty="0">
                <a:latin typeface="Arial" panose="020B0604020202020204" pitchFamily="34" charset="0"/>
                <a:cs typeface="Arial" panose="020B0604020202020204" pitchFamily="34" charset="0"/>
              </a:rPr>
              <a:t>H</a:t>
            </a:r>
            <a:r>
              <a:rPr lang="en-US" sz="2000" b="1" dirty="0">
                <a:latin typeface="Arial" panose="020B0604020202020204" pitchFamily="34" charset="0"/>
                <a:cs typeface="Arial" panose="020B0604020202020204" pitchFamily="34" charset="0"/>
              </a:rPr>
              <a:t>(</a:t>
            </a:r>
            <a:r>
              <a:rPr lang="en-US" sz="2000" b="1" i="1" dirty="0">
                <a:latin typeface="Arial" panose="020B0604020202020204" pitchFamily="34" charset="0"/>
                <a:cs typeface="Arial" panose="020B0604020202020204" pitchFamily="34" charset="0"/>
              </a:rPr>
              <a:t>P</a:t>
            </a:r>
            <a:r>
              <a:rPr lang="en-US" sz="2000" b="1" i="1" baseline="-25000" dirty="0">
                <a:latin typeface="Arial" panose="020B0604020202020204" pitchFamily="34" charset="0"/>
                <a:cs typeface="Arial" panose="020B0604020202020204" pitchFamily="34" charset="0"/>
              </a:rPr>
              <a:t>L</a:t>
            </a:r>
            <a:r>
              <a:rPr lang="en-US" sz="20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changes as </a:t>
            </a:r>
            <a:r>
              <a:rPr lang="en-US" sz="2400" b="1" i="1" dirty="0">
                <a:latin typeface="Arial" panose="020B0604020202020204" pitchFamily="34" charset="0"/>
                <a:cs typeface="Arial" panose="020B0604020202020204" pitchFamily="34" charset="0"/>
              </a:rPr>
              <a:t>P</a:t>
            </a:r>
            <a:r>
              <a:rPr lang="en-US" sz="2400" b="1" i="1" baseline="-25000" dirty="0">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 changes </a:t>
            </a:r>
            <a:r>
              <a:rPr lang="en-US" sz="2200" b="1" i="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846D02F-F8D3-40C6-B31F-E2709CBBCBB2}"/>
              </a:ext>
            </a:extLst>
          </p:cNvPr>
          <p:cNvSpPr txBox="1"/>
          <p:nvPr/>
        </p:nvSpPr>
        <p:spPr>
          <a:xfrm>
            <a:off x="1760784" y="3165791"/>
            <a:ext cx="1668199" cy="461665"/>
          </a:xfrm>
          <a:prstGeom prst="rect">
            <a:avLst/>
          </a:prstGeom>
          <a:noFill/>
        </p:spPr>
        <p:txBody>
          <a:bodyPr wrap="square" rtlCol="0">
            <a:spAutoFit/>
          </a:bodyPr>
          <a:lstStyle/>
          <a:p>
            <a:r>
              <a:rPr lang="en-US" sz="2400" b="1" i="1" dirty="0">
                <a:solidFill>
                  <a:srgbClr val="D2A000"/>
                </a:solidFill>
                <a:latin typeface="Arial" panose="020B0604020202020204" pitchFamily="34" charset="0"/>
                <a:cs typeface="Arial" panose="020B0604020202020204" pitchFamily="34" charset="0"/>
              </a:rPr>
              <a:t>W</a:t>
            </a:r>
            <a:r>
              <a:rPr lang="en-US" sz="2400" b="1" i="1" baseline="-25000" dirty="0">
                <a:solidFill>
                  <a:srgbClr val="D2A000"/>
                </a:solidFill>
                <a:latin typeface="Arial" panose="020B0604020202020204" pitchFamily="34" charset="0"/>
                <a:cs typeface="Arial" panose="020B0604020202020204" pitchFamily="34" charset="0"/>
              </a:rPr>
              <a:t>L</a:t>
            </a:r>
            <a:r>
              <a:rPr lang="en-US" sz="2400" b="1" i="1" dirty="0">
                <a:solidFill>
                  <a:srgbClr val="D2A000"/>
                </a:solidFill>
                <a:latin typeface="Arial" panose="020B0604020202020204" pitchFamily="34" charset="0"/>
                <a:cs typeface="Arial" panose="020B0604020202020204" pitchFamily="34" charset="0"/>
              </a:rPr>
              <a:t>= D</a:t>
            </a:r>
            <a:r>
              <a:rPr lang="en-US" sz="2400" b="1" i="1" baseline="-25000" dirty="0">
                <a:solidFill>
                  <a:srgbClr val="D2A000"/>
                </a:solidFill>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2458360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Equilibrium</a:t>
            </a:r>
          </a:p>
        </p:txBody>
      </p:sp>
      <p:cxnSp>
        <p:nvCxnSpPr>
          <p:cNvPr id="9" name="Straight Connector 8"/>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82728" y="818994"/>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H="1" flipV="1">
            <a:off x="2046445" y="1332338"/>
            <a:ext cx="5398233" cy="36968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076351" y="3627456"/>
            <a:ext cx="5368325" cy="1676400"/>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0723" y="809098"/>
            <a:ext cx="76677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W</a:t>
            </a:r>
            <a:r>
              <a:rPr lang="en-US" sz="2400" b="1" i="1" baseline="-25000" dirty="0">
                <a:latin typeface="Arial" panose="020B0604020202020204" pitchFamily="34" charset="0"/>
                <a:cs typeface="Arial" panose="020B0604020202020204" pitchFamily="34" charset="0"/>
              </a:rPr>
              <a:t>H</a:t>
            </a:r>
          </a:p>
        </p:txBody>
      </p:sp>
      <p:cxnSp>
        <p:nvCxnSpPr>
          <p:cNvPr id="19" name="Straight Connector 18"/>
          <p:cNvCxnSpPr>
            <a:cxnSpLocks/>
          </p:cNvCxnSpPr>
          <p:nvPr/>
        </p:nvCxnSpPr>
        <p:spPr>
          <a:xfrm>
            <a:off x="1590503" y="5072328"/>
            <a:ext cx="5087722"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5180" y="4826106"/>
            <a:ext cx="593693"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L</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2525834" y="2971800"/>
            <a:ext cx="0" cy="33016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5" name="TextBox 24"/>
          <p:cNvSpPr txBox="1"/>
          <p:nvPr/>
        </p:nvSpPr>
        <p:spPr>
          <a:xfrm>
            <a:off x="6504666" y="5715762"/>
            <a:ext cx="1935257"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 Box 2"/>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C6B4282-D89D-4D50-A03D-279B3042878D}"/>
                  </a:ext>
                </a:extLst>
              </p:cNvPr>
              <p:cNvSpPr txBox="1"/>
              <p:nvPr/>
            </p:nvSpPr>
            <p:spPr>
              <a:xfrm>
                <a:off x="2183996" y="6250425"/>
                <a:ext cx="714323"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30" name="TextBox 29">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2183996" y="6250425"/>
                <a:ext cx="714323" cy="375424"/>
              </a:xfrm>
              <a:prstGeom prst="rect">
                <a:avLst/>
              </a:prstGeom>
              <a:blipFill>
                <a:blip r:embed="rId3"/>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AC3E147F-289E-4057-B8BA-E09C313D1123}"/>
              </a:ext>
            </a:extLst>
          </p:cNvPr>
          <p:cNvCxnSpPr>
            <a:cxnSpLocks/>
          </p:cNvCxnSpPr>
          <p:nvPr/>
        </p:nvCxnSpPr>
        <p:spPr>
          <a:xfrm flipH="1" flipV="1">
            <a:off x="1991365" y="2773097"/>
            <a:ext cx="4686860" cy="173714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A5FEE85-6BBD-4CF4-BBDF-DD4BA043AF35}"/>
              </a:ext>
            </a:extLst>
          </p:cNvPr>
          <p:cNvSpPr txBox="1"/>
          <p:nvPr/>
        </p:nvSpPr>
        <p:spPr>
          <a:xfrm>
            <a:off x="2116850" y="2356144"/>
            <a:ext cx="2004190"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D</a:t>
            </a:r>
            <a:r>
              <a:rPr lang="en-US" sz="2400" b="1" i="1" baseline="-25000" dirty="0">
                <a:latin typeface="Arial" panose="020B0604020202020204" pitchFamily="34" charset="0"/>
                <a:cs typeface="Arial" panose="020B0604020202020204" pitchFamily="34" charset="0"/>
              </a:rPr>
              <a:t>H</a:t>
            </a: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P</a:t>
            </a:r>
            <a:r>
              <a:rPr lang="en-US" sz="2400" b="1" i="1" baseline="-25000"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a:t>
            </a:r>
          </a:p>
        </p:txBody>
      </p:sp>
      <p:cxnSp>
        <p:nvCxnSpPr>
          <p:cNvPr id="47" name="Straight Connector 46"/>
          <p:cNvCxnSpPr>
            <a:cxnSpLocks/>
          </p:cNvCxnSpPr>
          <p:nvPr/>
        </p:nvCxnSpPr>
        <p:spPr>
          <a:xfrm>
            <a:off x="6682289" y="4512387"/>
            <a:ext cx="0" cy="54059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a:endCxn id="80" idx="6"/>
          </p:cNvCxnSpPr>
          <p:nvPr/>
        </p:nvCxnSpPr>
        <p:spPr>
          <a:xfrm>
            <a:off x="1600200" y="2971800"/>
            <a:ext cx="974876"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1460297" y="5072328"/>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2002" y="2728053"/>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77" name="Straight Connector 76"/>
          <p:cNvCxnSpPr/>
          <p:nvPr/>
        </p:nvCxnSpPr>
        <p:spPr>
          <a:xfrm>
            <a:off x="1463317" y="2974275"/>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4AFD0A0-AA02-48AB-AACC-3EDD7E0B2C63}"/>
              </a:ext>
            </a:extLst>
          </p:cNvPr>
          <p:cNvSpPr txBox="1"/>
          <p:nvPr/>
        </p:nvSpPr>
        <p:spPr>
          <a:xfrm>
            <a:off x="4864608" y="1855113"/>
            <a:ext cx="3744756" cy="430887"/>
          </a:xfrm>
          <a:prstGeom prst="rect">
            <a:avLst/>
          </a:prstGeom>
          <a:noFill/>
        </p:spPr>
        <p:txBody>
          <a:bodyPr wrap="square" rtlCol="0">
            <a:spAutoFit/>
          </a:bodyPr>
          <a:lstStyle/>
          <a:p>
            <a:pPr algn="ctr"/>
            <a:r>
              <a:rPr lang="en-US" sz="2200" b="1" i="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W</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W</a:t>
            </a:r>
            <a:r>
              <a:rPr lang="en-US" sz="2200" b="1" i="1" baseline="-25000"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 + P</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&gt; P</a:t>
            </a:r>
            <a:r>
              <a:rPr lang="en-US" sz="2200" b="1" i="1" baseline="-25000" dirty="0">
                <a:latin typeface="Arial" panose="020B0604020202020204" pitchFamily="34" charset="0"/>
                <a:cs typeface="Arial" panose="020B0604020202020204" pitchFamily="34" charset="0"/>
              </a:rPr>
              <a:t>H</a:t>
            </a:r>
            <a:endParaRPr lang="en-US" sz="2200" b="1" dirty="0">
              <a:latin typeface="Arial" panose="020B0604020202020204" pitchFamily="34" charset="0"/>
              <a:cs typeface="Arial" panose="020B0604020202020204" pitchFamily="34" charset="0"/>
            </a:endParaRPr>
          </a:p>
        </p:txBody>
      </p:sp>
      <p:sp>
        <p:nvSpPr>
          <p:cNvPr id="80" name="Oval 29">
            <a:extLst>
              <a:ext uri="{FF2B5EF4-FFF2-40B4-BE49-F238E27FC236}">
                <a16:creationId xmlns:a16="http://schemas.microsoft.com/office/drawing/2014/main" id="{4E13FE48-5323-4008-B3A4-44A5DA5A9E7D}"/>
              </a:ext>
            </a:extLst>
          </p:cNvPr>
          <p:cNvSpPr>
            <a:spLocks noChangeArrowheads="1"/>
          </p:cNvSpPr>
          <p:nvPr/>
        </p:nvSpPr>
        <p:spPr bwMode="auto">
          <a:xfrm>
            <a:off x="2469799" y="292866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91" name="Straight Connector 90"/>
          <p:cNvCxnSpPr>
            <a:cxnSpLocks/>
          </p:cNvCxnSpPr>
          <p:nvPr/>
        </p:nvCxnSpPr>
        <p:spPr>
          <a:xfrm>
            <a:off x="6678225" y="5072328"/>
            <a:ext cx="0" cy="1184243"/>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Oval 29">
            <a:extLst>
              <a:ext uri="{FF2B5EF4-FFF2-40B4-BE49-F238E27FC236}">
                <a16:creationId xmlns:a16="http://schemas.microsoft.com/office/drawing/2014/main" id="{4E13FE48-5323-4008-B3A4-44A5DA5A9E7D}"/>
              </a:ext>
            </a:extLst>
          </p:cNvPr>
          <p:cNvSpPr>
            <a:spLocks noChangeArrowheads="1"/>
          </p:cNvSpPr>
          <p:nvPr/>
        </p:nvSpPr>
        <p:spPr bwMode="auto">
          <a:xfrm>
            <a:off x="6627210" y="4997945"/>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5C6B4282-D89D-4D50-A03D-279B3042878D}"/>
                  </a:ext>
                </a:extLst>
              </p:cNvPr>
              <p:cNvSpPr txBox="1"/>
              <p:nvPr/>
            </p:nvSpPr>
            <p:spPr>
              <a:xfrm>
                <a:off x="6296903" y="6259652"/>
                <a:ext cx="714323"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Sub>
                    </m:oMath>
                  </m:oMathPara>
                </a14:m>
                <a:endParaRPr lang="en-US" dirty="0">
                  <a:solidFill>
                    <a:schemeClr val="bg1">
                      <a:lumMod val="50000"/>
                    </a:schemeClr>
                  </a:solidFill>
                </a:endParaRPr>
              </a:p>
            </p:txBody>
          </p:sp>
        </mc:Choice>
        <mc:Fallback xmlns="">
          <p:sp>
            <p:nvSpPr>
              <p:cNvPr id="93" name="TextBox 92">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6296903" y="6259652"/>
                <a:ext cx="714323" cy="375424"/>
              </a:xfrm>
              <a:prstGeom prst="rect">
                <a:avLst/>
              </a:prstGeom>
              <a:blipFill>
                <a:blip r:embed="rId4"/>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E3ED0A49-F580-4659-A500-89AE38E50543}"/>
              </a:ext>
            </a:extLst>
          </p:cNvPr>
          <p:cNvSpPr txBox="1"/>
          <p:nvPr/>
        </p:nvSpPr>
        <p:spPr>
          <a:xfrm>
            <a:off x="3333569" y="1124657"/>
            <a:ext cx="4900056"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Prefer </a:t>
            </a:r>
            <a:r>
              <a:rPr lang="en-US" sz="2200" i="1" dirty="0">
                <a:latin typeface="Arial" panose="020B0604020202020204" pitchFamily="34" charset="0"/>
                <a:cs typeface="Arial" panose="020B0604020202020204" pitchFamily="34" charset="0"/>
              </a:rPr>
              <a:t>H</a:t>
            </a:r>
            <a:r>
              <a:rPr lang="en-US" sz="2200" dirty="0">
                <a:latin typeface="Arial" panose="020B0604020202020204" pitchFamily="34" charset="0"/>
                <a:cs typeface="Arial" panose="020B0604020202020204" pitchFamily="34" charset="0"/>
              </a:rPr>
              <a:t> to </a:t>
            </a:r>
            <a:r>
              <a:rPr lang="en-US" sz="2200" i="1" dirty="0">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 if:   </a:t>
            </a:r>
            <a:r>
              <a:rPr lang="en-US" sz="2200" b="1" i="1" dirty="0">
                <a:latin typeface="Arial" panose="020B0604020202020204" pitchFamily="34" charset="0"/>
                <a:cs typeface="Arial" panose="020B0604020202020204" pitchFamily="34" charset="0"/>
              </a:rPr>
              <a:t>W</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W</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&gt; P</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P</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2" name="Arrow: Left-Right 1">
            <a:extLst>
              <a:ext uri="{FF2B5EF4-FFF2-40B4-BE49-F238E27FC236}">
                <a16:creationId xmlns:a16="http://schemas.microsoft.com/office/drawing/2014/main" id="{B2C0EFE3-DFC0-4D11-A622-08B3A2B09FCC}"/>
              </a:ext>
            </a:extLst>
          </p:cNvPr>
          <p:cNvSpPr/>
          <p:nvPr/>
        </p:nvSpPr>
        <p:spPr>
          <a:xfrm>
            <a:off x="6455390" y="1642381"/>
            <a:ext cx="407958" cy="161357"/>
          </a:xfrm>
          <a:prstGeom prst="lef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F7DC6C1-013A-4F2F-A7D5-E558759514EB}"/>
                  </a:ext>
                </a:extLst>
              </p:cNvPr>
              <p:cNvSpPr txBox="1"/>
              <p:nvPr/>
            </p:nvSpPr>
            <p:spPr>
              <a:xfrm>
                <a:off x="4142982" y="1861817"/>
                <a:ext cx="1522764" cy="430887"/>
              </a:xfrm>
              <a:prstGeom prst="rect">
                <a:avLst/>
              </a:prstGeom>
              <a:noFill/>
            </p:spPr>
            <p:txBody>
              <a:bodyPr wrap="square" rtlCol="0">
                <a:spAutoFit/>
              </a:bodyPr>
              <a:lstStyle/>
              <a:p>
                <a:pPr algn="ctr"/>
                <a:r>
                  <a:rPr lang="en-US" sz="2200" b="1" i="1" dirty="0">
                    <a:latin typeface="Arial" panose="020B0604020202020204" pitchFamily="34" charset="0"/>
                    <a:cs typeface="Arial" panose="020B0604020202020204" pitchFamily="34" charset="0"/>
                  </a:rPr>
                  <a:t>D</a:t>
                </a:r>
                <a:r>
                  <a:rPr lang="en-US" sz="2200" b="1" i="1" baseline="-25000" dirty="0">
                    <a:latin typeface="Arial" panose="020B0604020202020204" pitchFamily="34" charset="0"/>
                    <a:cs typeface="Arial" panose="020B0604020202020204" pitchFamily="34" charset="0"/>
                  </a:rPr>
                  <a:t>H</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P</a:t>
                </a:r>
                <a:r>
                  <a:rPr lang="en-US" sz="2200" b="1" i="1" baseline="-25000"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 </a:t>
                </a:r>
                <a14:m>
                  <m:oMath xmlns:m="http://schemas.openxmlformats.org/officeDocument/2006/math">
                    <m:r>
                      <a:rPr lang="en-US" sz="2200" b="1"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2200" b="1" dirty="0">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3F7DC6C1-013A-4F2F-A7D5-E558759514EB}"/>
                  </a:ext>
                </a:extLst>
              </p:cNvPr>
              <p:cNvSpPr txBox="1">
                <a:spLocks noRot="1" noChangeAspect="1" noMove="1" noResize="1" noEditPoints="1" noAdjustHandles="1" noChangeArrowheads="1" noChangeShapeType="1" noTextEdit="1"/>
              </p:cNvSpPr>
              <p:nvPr/>
            </p:nvSpPr>
            <p:spPr>
              <a:xfrm>
                <a:off x="4142982" y="1861817"/>
                <a:ext cx="1522764" cy="430887"/>
              </a:xfrm>
              <a:prstGeom prst="rect">
                <a:avLst/>
              </a:prstGeom>
              <a:blipFill>
                <a:blip r:embed="rId5"/>
                <a:stretch>
                  <a:fillRect t="-7042" b="-29577"/>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9C94E5AD-0653-4170-AE18-6A44421DEC65}"/>
              </a:ext>
            </a:extLst>
          </p:cNvPr>
          <p:cNvSpPr txBox="1"/>
          <p:nvPr/>
        </p:nvSpPr>
        <p:spPr>
          <a:xfrm>
            <a:off x="1165032" y="5692537"/>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C4C269B-3454-4477-A56E-9E0B36E6B97C}"/>
              </a:ext>
            </a:extLst>
          </p:cNvPr>
          <p:cNvSpPr txBox="1"/>
          <p:nvPr/>
        </p:nvSpPr>
        <p:spPr>
          <a:xfrm>
            <a:off x="5204214" y="2857808"/>
            <a:ext cx="3726869" cy="800219"/>
          </a:xfrm>
          <a:prstGeom prst="rect">
            <a:avLst/>
          </a:prstGeom>
          <a:noFill/>
        </p:spPr>
        <p:txBody>
          <a:bodyPr wrap="square" rtlCol="0">
            <a:spAutoFit/>
          </a:bodyPr>
          <a:lstStyle/>
          <a:p>
            <a:pPr algn="r"/>
            <a:r>
              <a:rPr lang="en-US" sz="2200" dirty="0">
                <a:latin typeface="Arial" panose="020B0604020202020204" pitchFamily="34" charset="0"/>
                <a:cs typeface="Arial" panose="020B0604020202020204" pitchFamily="34" charset="0"/>
              </a:rPr>
              <a:t>Note that </a:t>
            </a:r>
            <a:r>
              <a:rPr lang="en-US" sz="2000" b="1" i="1" dirty="0">
                <a:latin typeface="Arial" panose="020B0604020202020204" pitchFamily="34" charset="0"/>
                <a:cs typeface="Arial" panose="020B0604020202020204" pitchFamily="34" charset="0"/>
              </a:rPr>
              <a:t>D</a:t>
            </a:r>
            <a:r>
              <a:rPr lang="en-US" sz="2000" b="1" i="1" baseline="-25000" dirty="0">
                <a:latin typeface="Arial" panose="020B0604020202020204" pitchFamily="34" charset="0"/>
                <a:cs typeface="Arial" panose="020B0604020202020204" pitchFamily="34" charset="0"/>
              </a:rPr>
              <a:t>H</a:t>
            </a:r>
            <a:r>
              <a:rPr lang="en-US" sz="2000" b="1" dirty="0">
                <a:latin typeface="Arial" panose="020B0604020202020204" pitchFamily="34" charset="0"/>
                <a:cs typeface="Arial" panose="020B0604020202020204" pitchFamily="34" charset="0"/>
              </a:rPr>
              <a:t>(</a:t>
            </a:r>
            <a:r>
              <a:rPr lang="en-US" sz="2000" b="1" i="1" dirty="0">
                <a:latin typeface="Arial" panose="020B0604020202020204" pitchFamily="34" charset="0"/>
                <a:cs typeface="Arial" panose="020B0604020202020204" pitchFamily="34" charset="0"/>
              </a:rPr>
              <a:t>P</a:t>
            </a:r>
            <a:r>
              <a:rPr lang="en-US" sz="2000" b="1" i="1" baseline="-25000" dirty="0">
                <a:latin typeface="Arial" panose="020B0604020202020204" pitchFamily="34" charset="0"/>
                <a:cs typeface="Arial" panose="020B0604020202020204" pitchFamily="34" charset="0"/>
              </a:rPr>
              <a:t>L</a:t>
            </a:r>
            <a:r>
              <a:rPr lang="en-US" sz="20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changes as </a:t>
            </a:r>
            <a:r>
              <a:rPr lang="en-US" sz="2400" b="1" i="1" dirty="0">
                <a:latin typeface="Arial" panose="020B0604020202020204" pitchFamily="34" charset="0"/>
                <a:cs typeface="Arial" panose="020B0604020202020204" pitchFamily="34" charset="0"/>
              </a:rPr>
              <a:t>P</a:t>
            </a:r>
            <a:r>
              <a:rPr lang="en-US" sz="2400" b="1" i="1" baseline="-25000" dirty="0">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 changes </a:t>
            </a:r>
            <a:r>
              <a:rPr lang="en-US" sz="2200" b="1" i="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1480A60-35DC-486D-8837-5BF434D52792}"/>
              </a:ext>
            </a:extLst>
          </p:cNvPr>
          <p:cNvSpPr txBox="1"/>
          <p:nvPr/>
        </p:nvSpPr>
        <p:spPr>
          <a:xfrm>
            <a:off x="1760784" y="3165791"/>
            <a:ext cx="1668199" cy="461665"/>
          </a:xfrm>
          <a:prstGeom prst="rect">
            <a:avLst/>
          </a:prstGeom>
          <a:noFill/>
        </p:spPr>
        <p:txBody>
          <a:bodyPr wrap="square" rtlCol="0">
            <a:spAutoFit/>
          </a:bodyPr>
          <a:lstStyle/>
          <a:p>
            <a:r>
              <a:rPr lang="en-US" sz="2400" b="1" i="1" dirty="0">
                <a:solidFill>
                  <a:srgbClr val="D2A000"/>
                </a:solidFill>
                <a:latin typeface="Arial" panose="020B0604020202020204" pitchFamily="34" charset="0"/>
                <a:cs typeface="Arial" panose="020B0604020202020204" pitchFamily="34" charset="0"/>
              </a:rPr>
              <a:t>W</a:t>
            </a:r>
            <a:r>
              <a:rPr lang="en-US" sz="2400" b="1" i="1" baseline="-25000" dirty="0">
                <a:solidFill>
                  <a:srgbClr val="D2A000"/>
                </a:solidFill>
                <a:latin typeface="Arial" panose="020B0604020202020204" pitchFamily="34" charset="0"/>
                <a:cs typeface="Arial" panose="020B0604020202020204" pitchFamily="34" charset="0"/>
              </a:rPr>
              <a:t>L</a:t>
            </a:r>
            <a:r>
              <a:rPr lang="en-US" sz="2400" b="1" i="1" dirty="0">
                <a:solidFill>
                  <a:srgbClr val="D2A000"/>
                </a:solidFill>
                <a:latin typeface="Arial" panose="020B0604020202020204" pitchFamily="34" charset="0"/>
                <a:cs typeface="Arial" panose="020B0604020202020204" pitchFamily="34" charset="0"/>
              </a:rPr>
              <a:t>= D</a:t>
            </a:r>
            <a:r>
              <a:rPr lang="en-US" sz="2400" b="1" i="1" baseline="-25000" dirty="0">
                <a:solidFill>
                  <a:srgbClr val="D2A000"/>
                </a:solidFill>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4149449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Equilibrium</a:t>
            </a:r>
          </a:p>
        </p:txBody>
      </p:sp>
      <p:cxnSp>
        <p:nvCxnSpPr>
          <p:cNvPr id="9" name="Straight Connector 8"/>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
          <p:cNvSpPr txBox="1">
            <a:spLocks noChangeArrowheads="1"/>
          </p:cNvSpPr>
          <p:nvPr/>
        </p:nvSpPr>
        <p:spPr bwMode="auto">
          <a:xfrm>
            <a:off x="982728" y="818994"/>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H="1" flipV="1">
            <a:off x="2046445" y="1332338"/>
            <a:ext cx="5398233" cy="369686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2076351" y="3627456"/>
            <a:ext cx="5368325" cy="1676400"/>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70723" y="809098"/>
            <a:ext cx="766771"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W</a:t>
            </a:r>
            <a:r>
              <a:rPr lang="en-US" sz="2400" b="1" i="1" baseline="-25000" dirty="0">
                <a:latin typeface="Arial" panose="020B0604020202020204" pitchFamily="34" charset="0"/>
                <a:cs typeface="Arial" panose="020B0604020202020204" pitchFamily="34" charset="0"/>
              </a:rPr>
              <a:t>H</a:t>
            </a:r>
          </a:p>
        </p:txBody>
      </p:sp>
      <p:cxnSp>
        <p:nvCxnSpPr>
          <p:cNvPr id="19" name="Straight Connector 18"/>
          <p:cNvCxnSpPr/>
          <p:nvPr/>
        </p:nvCxnSpPr>
        <p:spPr>
          <a:xfrm>
            <a:off x="1616381" y="4780504"/>
            <a:ext cx="4174819"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2432" y="4534282"/>
            <a:ext cx="593693"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L</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3276600" y="2971800"/>
            <a:ext cx="0" cy="33016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5" name="TextBox 24"/>
          <p:cNvSpPr txBox="1"/>
          <p:nvPr/>
        </p:nvSpPr>
        <p:spPr>
          <a:xfrm>
            <a:off x="5791199" y="5715763"/>
            <a:ext cx="1935257"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 Box 2"/>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5C6B4282-D89D-4D50-A03D-279B3042878D}"/>
                  </a:ext>
                </a:extLst>
              </p:cNvPr>
              <p:cNvSpPr txBox="1"/>
              <p:nvPr/>
            </p:nvSpPr>
            <p:spPr>
              <a:xfrm>
                <a:off x="2934762" y="6250425"/>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p:sp>
            <p:nvSpPr>
              <p:cNvPr id="30" name="TextBox 29">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2934762" y="6250425"/>
                <a:ext cx="714323" cy="369332"/>
              </a:xfrm>
              <a:prstGeom prst="rect">
                <a:avLst/>
              </a:prstGeom>
              <a:blipFill>
                <a:blip r:embed="rId3"/>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AC3E147F-289E-4057-B8BA-E09C313D1123}"/>
              </a:ext>
            </a:extLst>
          </p:cNvPr>
          <p:cNvCxnSpPr>
            <a:cxnSpLocks/>
          </p:cNvCxnSpPr>
          <p:nvPr/>
        </p:nvCxnSpPr>
        <p:spPr>
          <a:xfrm flipH="1" flipV="1">
            <a:off x="2046445" y="2520758"/>
            <a:ext cx="3744756" cy="1384199"/>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A5FEE85-6BBD-4CF4-BBDF-DD4BA043AF35}"/>
              </a:ext>
            </a:extLst>
          </p:cNvPr>
          <p:cNvSpPr txBox="1"/>
          <p:nvPr/>
        </p:nvSpPr>
        <p:spPr>
          <a:xfrm>
            <a:off x="1599609" y="2051933"/>
            <a:ext cx="2004190" cy="461665"/>
          </a:xfrm>
          <a:prstGeom prst="rect">
            <a:avLst/>
          </a:prstGeom>
          <a:noFill/>
        </p:spPr>
        <p:txBody>
          <a:bodyPr wrap="square" rtlCol="0">
            <a:spAutoFit/>
          </a:bodyPr>
          <a:lstStyle/>
          <a:p>
            <a:r>
              <a:rPr lang="en-US" sz="2400" b="1" i="1" dirty="0">
                <a:latin typeface="Arial" panose="020B0604020202020204" pitchFamily="34" charset="0"/>
                <a:cs typeface="Arial" panose="020B0604020202020204" pitchFamily="34" charset="0"/>
              </a:rPr>
              <a:t>D</a:t>
            </a:r>
            <a:r>
              <a:rPr lang="en-US" sz="2400" b="1" i="1" baseline="-25000" dirty="0">
                <a:latin typeface="Arial" panose="020B0604020202020204" pitchFamily="34" charset="0"/>
                <a:cs typeface="Arial" panose="020B0604020202020204" pitchFamily="34" charset="0"/>
              </a:rPr>
              <a:t>H</a:t>
            </a: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P</a:t>
            </a:r>
            <a:r>
              <a:rPr lang="en-US" sz="2400" b="1" i="1" baseline="-25000"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a:t>
            </a:r>
          </a:p>
        </p:txBody>
      </p:sp>
      <p:cxnSp>
        <p:nvCxnSpPr>
          <p:cNvPr id="47" name="Straight Connector 46"/>
          <p:cNvCxnSpPr/>
          <p:nvPr/>
        </p:nvCxnSpPr>
        <p:spPr>
          <a:xfrm>
            <a:off x="5791200" y="3904957"/>
            <a:ext cx="0" cy="87554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00200" y="2971800"/>
            <a:ext cx="1676400"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477549" y="4780504"/>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62002" y="2728053"/>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77" name="Straight Connector 76"/>
          <p:cNvCxnSpPr/>
          <p:nvPr/>
        </p:nvCxnSpPr>
        <p:spPr>
          <a:xfrm>
            <a:off x="1463317" y="2974275"/>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4AFD0A0-AA02-48AB-AACC-3EDD7E0B2C63}"/>
              </a:ext>
            </a:extLst>
          </p:cNvPr>
          <p:cNvSpPr txBox="1"/>
          <p:nvPr/>
        </p:nvSpPr>
        <p:spPr>
          <a:xfrm>
            <a:off x="4864608" y="1855113"/>
            <a:ext cx="3744756" cy="430887"/>
          </a:xfrm>
          <a:prstGeom prst="rect">
            <a:avLst/>
          </a:prstGeom>
          <a:noFill/>
        </p:spPr>
        <p:txBody>
          <a:bodyPr wrap="square" rtlCol="0">
            <a:spAutoFit/>
          </a:bodyPr>
          <a:lstStyle/>
          <a:p>
            <a:pPr algn="ctr"/>
            <a:r>
              <a:rPr lang="en-US" sz="2200" b="1" i="1"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W</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W</a:t>
            </a:r>
            <a:r>
              <a:rPr lang="en-US" sz="2200" b="1" i="1" baseline="-25000"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 + P</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&gt; P</a:t>
            </a:r>
            <a:r>
              <a:rPr lang="en-US" sz="2200" b="1" i="1" baseline="-25000" dirty="0">
                <a:latin typeface="Arial" panose="020B0604020202020204" pitchFamily="34" charset="0"/>
                <a:cs typeface="Arial" panose="020B0604020202020204" pitchFamily="34" charset="0"/>
              </a:rPr>
              <a:t>H</a:t>
            </a:r>
            <a:endParaRPr lang="en-US" sz="2200" b="1" dirty="0">
              <a:latin typeface="Arial" panose="020B0604020202020204" pitchFamily="34" charset="0"/>
              <a:cs typeface="Arial" panose="020B0604020202020204" pitchFamily="34" charset="0"/>
            </a:endParaRPr>
          </a:p>
        </p:txBody>
      </p:sp>
      <p:sp>
        <p:nvSpPr>
          <p:cNvPr id="80" name="Oval 29">
            <a:extLst>
              <a:ext uri="{FF2B5EF4-FFF2-40B4-BE49-F238E27FC236}">
                <a16:creationId xmlns:a16="http://schemas.microsoft.com/office/drawing/2014/main" id="{4E13FE48-5323-4008-B3A4-44A5DA5A9E7D}"/>
              </a:ext>
            </a:extLst>
          </p:cNvPr>
          <p:cNvSpPr>
            <a:spLocks noChangeArrowheads="1"/>
          </p:cNvSpPr>
          <p:nvPr/>
        </p:nvSpPr>
        <p:spPr bwMode="auto">
          <a:xfrm>
            <a:off x="3220565" y="292866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91" name="Straight Connector 90"/>
          <p:cNvCxnSpPr/>
          <p:nvPr/>
        </p:nvCxnSpPr>
        <p:spPr>
          <a:xfrm>
            <a:off x="5791200" y="4783349"/>
            <a:ext cx="0" cy="143046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Oval 29">
            <a:extLst>
              <a:ext uri="{FF2B5EF4-FFF2-40B4-BE49-F238E27FC236}">
                <a16:creationId xmlns:a16="http://schemas.microsoft.com/office/drawing/2014/main" id="{4E13FE48-5323-4008-B3A4-44A5DA5A9E7D}"/>
              </a:ext>
            </a:extLst>
          </p:cNvPr>
          <p:cNvSpPr>
            <a:spLocks noChangeArrowheads="1"/>
          </p:cNvSpPr>
          <p:nvPr/>
        </p:nvSpPr>
        <p:spPr bwMode="auto">
          <a:xfrm>
            <a:off x="5736121" y="4725467"/>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mc:AlternateContent xmlns:mc="http://schemas.openxmlformats.org/markup-compatibility/2006">
        <mc:Choice xmlns:a14="http://schemas.microsoft.com/office/drawing/2010/main" Requires="a14">
          <p:sp>
            <p:nvSpPr>
              <p:cNvPr id="93" name="TextBox 92">
                <a:extLst>
                  <a:ext uri="{FF2B5EF4-FFF2-40B4-BE49-F238E27FC236}">
                    <a16:creationId xmlns:a16="http://schemas.microsoft.com/office/drawing/2014/main" id="{5C6B4282-D89D-4D50-A03D-279B3042878D}"/>
                  </a:ext>
                </a:extLst>
              </p:cNvPr>
              <p:cNvSpPr txBox="1"/>
              <p:nvPr/>
            </p:nvSpPr>
            <p:spPr>
              <a:xfrm>
                <a:off x="5430296" y="6241221"/>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Sub>
                    </m:oMath>
                  </m:oMathPara>
                </a14:m>
                <a:endParaRPr lang="en-US" dirty="0">
                  <a:solidFill>
                    <a:schemeClr val="bg1">
                      <a:lumMod val="50000"/>
                    </a:schemeClr>
                  </a:solidFill>
                </a:endParaRPr>
              </a:p>
            </p:txBody>
          </p:sp>
        </mc:Choice>
        <mc:Fallback>
          <p:sp>
            <p:nvSpPr>
              <p:cNvPr id="93" name="TextBox 92">
                <a:extLst>
                  <a:ext uri="{FF2B5EF4-FFF2-40B4-BE49-F238E27FC236}">
                    <a16:creationId xmlns:a16="http://schemas.microsoft.com/office/drawing/2014/main" id="{5C6B4282-D89D-4D50-A03D-279B3042878D}"/>
                  </a:ext>
                </a:extLst>
              </p:cNvPr>
              <p:cNvSpPr txBox="1">
                <a:spLocks noRot="1" noChangeAspect="1" noMove="1" noResize="1" noEditPoints="1" noAdjustHandles="1" noChangeArrowheads="1" noChangeShapeType="1" noTextEdit="1"/>
              </p:cNvSpPr>
              <p:nvPr/>
            </p:nvSpPr>
            <p:spPr>
              <a:xfrm>
                <a:off x="5430296" y="6241221"/>
                <a:ext cx="714323" cy="369332"/>
              </a:xfrm>
              <a:prstGeom prst="rect">
                <a:avLst/>
              </a:prstGeom>
              <a:blipFill>
                <a:blip r:embed="rId4"/>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E3ED0A49-F580-4659-A500-89AE38E50543}"/>
              </a:ext>
            </a:extLst>
          </p:cNvPr>
          <p:cNvSpPr txBox="1"/>
          <p:nvPr/>
        </p:nvSpPr>
        <p:spPr>
          <a:xfrm>
            <a:off x="3333569" y="1124657"/>
            <a:ext cx="4900056" cy="43088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Prefer </a:t>
            </a:r>
            <a:r>
              <a:rPr lang="en-US" sz="2200" i="1" dirty="0">
                <a:latin typeface="Arial" panose="020B0604020202020204" pitchFamily="34" charset="0"/>
                <a:cs typeface="Arial" panose="020B0604020202020204" pitchFamily="34" charset="0"/>
              </a:rPr>
              <a:t>H</a:t>
            </a:r>
            <a:r>
              <a:rPr lang="en-US" sz="2200" dirty="0">
                <a:latin typeface="Arial" panose="020B0604020202020204" pitchFamily="34" charset="0"/>
                <a:cs typeface="Arial" panose="020B0604020202020204" pitchFamily="34" charset="0"/>
              </a:rPr>
              <a:t> to </a:t>
            </a:r>
            <a:r>
              <a:rPr lang="en-US" sz="2200" i="1" dirty="0">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 if:   </a:t>
            </a:r>
            <a:r>
              <a:rPr lang="en-US" sz="2200" b="1" i="1" dirty="0">
                <a:latin typeface="Arial" panose="020B0604020202020204" pitchFamily="34" charset="0"/>
                <a:cs typeface="Arial" panose="020B0604020202020204" pitchFamily="34" charset="0"/>
              </a:rPr>
              <a:t>W</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W</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&gt; P</a:t>
            </a:r>
            <a:r>
              <a:rPr lang="en-US" sz="2200" b="1" i="1" baseline="-25000" dirty="0">
                <a:latin typeface="Arial" panose="020B0604020202020204" pitchFamily="34" charset="0"/>
                <a:cs typeface="Arial" panose="020B0604020202020204" pitchFamily="34" charset="0"/>
              </a:rPr>
              <a:t>H</a:t>
            </a:r>
            <a:r>
              <a:rPr lang="en-US" sz="2200" b="1" i="1" dirty="0">
                <a:latin typeface="Arial" panose="020B0604020202020204" pitchFamily="34" charset="0"/>
                <a:cs typeface="Arial" panose="020B0604020202020204" pitchFamily="34" charset="0"/>
              </a:rPr>
              <a:t> – P</a:t>
            </a:r>
            <a:r>
              <a:rPr lang="en-US" sz="2200" b="1" i="1" baseline="-25000" dirty="0">
                <a:latin typeface="Arial" panose="020B0604020202020204" pitchFamily="34" charset="0"/>
                <a:cs typeface="Arial" panose="020B0604020202020204" pitchFamily="34" charset="0"/>
              </a:rPr>
              <a:t>L</a:t>
            </a:r>
            <a:r>
              <a:rPr lang="en-US" sz="2200" b="1" i="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2" name="Arrow: Left-Right 1">
            <a:extLst>
              <a:ext uri="{FF2B5EF4-FFF2-40B4-BE49-F238E27FC236}">
                <a16:creationId xmlns:a16="http://schemas.microsoft.com/office/drawing/2014/main" id="{B2C0EFE3-DFC0-4D11-A622-08B3A2B09FCC}"/>
              </a:ext>
            </a:extLst>
          </p:cNvPr>
          <p:cNvSpPr/>
          <p:nvPr/>
        </p:nvSpPr>
        <p:spPr>
          <a:xfrm>
            <a:off x="6455390" y="1642381"/>
            <a:ext cx="407958" cy="161357"/>
          </a:xfrm>
          <a:prstGeom prst="lef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F7DC6C1-013A-4F2F-A7D5-E558759514EB}"/>
                  </a:ext>
                </a:extLst>
              </p:cNvPr>
              <p:cNvSpPr txBox="1"/>
              <p:nvPr/>
            </p:nvSpPr>
            <p:spPr>
              <a:xfrm>
                <a:off x="4142982" y="1861817"/>
                <a:ext cx="1522764" cy="430887"/>
              </a:xfrm>
              <a:prstGeom prst="rect">
                <a:avLst/>
              </a:prstGeom>
              <a:noFill/>
            </p:spPr>
            <p:txBody>
              <a:bodyPr wrap="square" rtlCol="0">
                <a:spAutoFit/>
              </a:bodyPr>
              <a:lstStyle/>
              <a:p>
                <a:pPr algn="ctr"/>
                <a:r>
                  <a:rPr lang="en-US" sz="2200" b="1" i="1" dirty="0">
                    <a:latin typeface="Arial" panose="020B0604020202020204" pitchFamily="34" charset="0"/>
                    <a:cs typeface="Arial" panose="020B0604020202020204" pitchFamily="34" charset="0"/>
                  </a:rPr>
                  <a:t>D</a:t>
                </a:r>
                <a:r>
                  <a:rPr lang="en-US" sz="2200" b="1" i="1" baseline="-25000" dirty="0">
                    <a:latin typeface="Arial" panose="020B0604020202020204" pitchFamily="34" charset="0"/>
                    <a:cs typeface="Arial" panose="020B0604020202020204" pitchFamily="34" charset="0"/>
                  </a:rPr>
                  <a:t>H</a:t>
                </a:r>
                <a:r>
                  <a:rPr lang="en-US" sz="2200" b="1" dirty="0">
                    <a:latin typeface="Arial" panose="020B0604020202020204" pitchFamily="34" charset="0"/>
                    <a:cs typeface="Arial" panose="020B0604020202020204" pitchFamily="34" charset="0"/>
                  </a:rPr>
                  <a:t>(</a:t>
                </a:r>
                <a:r>
                  <a:rPr lang="en-US" sz="2200" b="1" i="1" dirty="0">
                    <a:latin typeface="Arial" panose="020B0604020202020204" pitchFamily="34" charset="0"/>
                    <a:cs typeface="Arial" panose="020B0604020202020204" pitchFamily="34" charset="0"/>
                  </a:rPr>
                  <a:t>P</a:t>
                </a:r>
                <a:r>
                  <a:rPr lang="en-US" sz="2200" b="1" i="1" baseline="-25000" dirty="0">
                    <a:latin typeface="Arial" panose="020B0604020202020204" pitchFamily="34" charset="0"/>
                    <a:cs typeface="Arial" panose="020B0604020202020204" pitchFamily="34" charset="0"/>
                  </a:rPr>
                  <a:t>L</a:t>
                </a:r>
                <a:r>
                  <a:rPr lang="en-US" sz="2200" b="1" dirty="0">
                    <a:latin typeface="Arial" panose="020B0604020202020204" pitchFamily="34" charset="0"/>
                    <a:cs typeface="Arial" panose="020B0604020202020204" pitchFamily="34" charset="0"/>
                  </a:rPr>
                  <a:t>) </a:t>
                </a:r>
                <a14:m>
                  <m:oMath xmlns:m="http://schemas.openxmlformats.org/officeDocument/2006/math">
                    <m:r>
                      <a:rPr lang="en-US" sz="2200" b="1"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2200" b="1" dirty="0">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3F7DC6C1-013A-4F2F-A7D5-E558759514EB}"/>
                  </a:ext>
                </a:extLst>
              </p:cNvPr>
              <p:cNvSpPr txBox="1">
                <a:spLocks noRot="1" noChangeAspect="1" noMove="1" noResize="1" noEditPoints="1" noAdjustHandles="1" noChangeArrowheads="1" noChangeShapeType="1" noTextEdit="1"/>
              </p:cNvSpPr>
              <p:nvPr/>
            </p:nvSpPr>
            <p:spPr>
              <a:xfrm>
                <a:off x="4142982" y="1861817"/>
                <a:ext cx="1522764" cy="430887"/>
              </a:xfrm>
              <a:prstGeom prst="rect">
                <a:avLst/>
              </a:prstGeom>
              <a:blipFill>
                <a:blip r:embed="rId5"/>
                <a:stretch>
                  <a:fillRect t="-7042" b="-29577"/>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9C94E5AD-0653-4170-AE18-6A44421DEC65}"/>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C4C269B-3454-4477-A56E-9E0B36E6B97C}"/>
              </a:ext>
            </a:extLst>
          </p:cNvPr>
          <p:cNvSpPr txBox="1"/>
          <p:nvPr/>
        </p:nvSpPr>
        <p:spPr>
          <a:xfrm>
            <a:off x="5204214" y="2857808"/>
            <a:ext cx="3726869" cy="800219"/>
          </a:xfrm>
          <a:prstGeom prst="rect">
            <a:avLst/>
          </a:prstGeom>
          <a:noFill/>
        </p:spPr>
        <p:txBody>
          <a:bodyPr wrap="square" rtlCol="0">
            <a:spAutoFit/>
          </a:bodyPr>
          <a:lstStyle/>
          <a:p>
            <a:pPr algn="r"/>
            <a:r>
              <a:rPr lang="en-US" sz="2200" dirty="0">
                <a:latin typeface="Arial" panose="020B0604020202020204" pitchFamily="34" charset="0"/>
                <a:cs typeface="Arial" panose="020B0604020202020204" pitchFamily="34" charset="0"/>
              </a:rPr>
              <a:t>Note that </a:t>
            </a:r>
            <a:r>
              <a:rPr lang="en-US" sz="2000" b="1" i="1" dirty="0">
                <a:latin typeface="Arial" panose="020B0604020202020204" pitchFamily="34" charset="0"/>
                <a:cs typeface="Arial" panose="020B0604020202020204" pitchFamily="34" charset="0"/>
              </a:rPr>
              <a:t>D</a:t>
            </a:r>
            <a:r>
              <a:rPr lang="en-US" sz="2000" b="1" i="1" baseline="-25000" dirty="0">
                <a:latin typeface="Arial" panose="020B0604020202020204" pitchFamily="34" charset="0"/>
                <a:cs typeface="Arial" panose="020B0604020202020204" pitchFamily="34" charset="0"/>
              </a:rPr>
              <a:t>H</a:t>
            </a:r>
            <a:r>
              <a:rPr lang="en-US" sz="2000" b="1" dirty="0">
                <a:latin typeface="Arial" panose="020B0604020202020204" pitchFamily="34" charset="0"/>
                <a:cs typeface="Arial" panose="020B0604020202020204" pitchFamily="34" charset="0"/>
              </a:rPr>
              <a:t>(</a:t>
            </a:r>
            <a:r>
              <a:rPr lang="en-US" sz="2000" b="1" i="1" dirty="0">
                <a:latin typeface="Arial" panose="020B0604020202020204" pitchFamily="34" charset="0"/>
                <a:cs typeface="Arial" panose="020B0604020202020204" pitchFamily="34" charset="0"/>
              </a:rPr>
              <a:t>P</a:t>
            </a:r>
            <a:r>
              <a:rPr lang="en-US" sz="2000" b="1" i="1" baseline="-25000" dirty="0">
                <a:latin typeface="Arial" panose="020B0604020202020204" pitchFamily="34" charset="0"/>
                <a:cs typeface="Arial" panose="020B0604020202020204" pitchFamily="34" charset="0"/>
              </a:rPr>
              <a:t>L</a:t>
            </a:r>
            <a:r>
              <a:rPr lang="en-US" sz="2000" b="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changes as </a:t>
            </a:r>
            <a:r>
              <a:rPr lang="en-US" sz="2400" b="1" i="1" dirty="0">
                <a:latin typeface="Arial" panose="020B0604020202020204" pitchFamily="34" charset="0"/>
                <a:cs typeface="Arial" panose="020B0604020202020204" pitchFamily="34" charset="0"/>
              </a:rPr>
              <a:t>P</a:t>
            </a:r>
            <a:r>
              <a:rPr lang="en-US" sz="2400" b="1" i="1" baseline="-25000" dirty="0">
                <a:latin typeface="Arial" panose="020B0604020202020204" pitchFamily="34" charset="0"/>
                <a:cs typeface="Arial" panose="020B0604020202020204" pitchFamily="34" charset="0"/>
              </a:rPr>
              <a:t>L</a:t>
            </a:r>
            <a:r>
              <a:rPr lang="en-US" sz="2200" dirty="0">
                <a:latin typeface="Arial" panose="020B0604020202020204" pitchFamily="34" charset="0"/>
                <a:cs typeface="Arial" panose="020B0604020202020204" pitchFamily="34" charset="0"/>
              </a:rPr>
              <a:t> changes </a:t>
            </a:r>
            <a:r>
              <a:rPr lang="en-US" sz="2200" b="1" i="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3ACEA12-165D-4638-95F5-D3D7A65B3FD5}"/>
              </a:ext>
            </a:extLst>
          </p:cNvPr>
          <p:cNvSpPr txBox="1"/>
          <p:nvPr/>
        </p:nvSpPr>
        <p:spPr>
          <a:xfrm>
            <a:off x="1760784" y="3165791"/>
            <a:ext cx="1668199" cy="461665"/>
          </a:xfrm>
          <a:prstGeom prst="rect">
            <a:avLst/>
          </a:prstGeom>
          <a:noFill/>
        </p:spPr>
        <p:txBody>
          <a:bodyPr wrap="square" rtlCol="0">
            <a:spAutoFit/>
          </a:bodyPr>
          <a:lstStyle/>
          <a:p>
            <a:r>
              <a:rPr lang="en-US" sz="2400" b="1" i="1" dirty="0">
                <a:solidFill>
                  <a:srgbClr val="D2A000"/>
                </a:solidFill>
                <a:latin typeface="Arial" panose="020B0604020202020204" pitchFamily="34" charset="0"/>
                <a:cs typeface="Arial" panose="020B0604020202020204" pitchFamily="34" charset="0"/>
              </a:rPr>
              <a:t>W</a:t>
            </a:r>
            <a:r>
              <a:rPr lang="en-US" sz="2400" b="1" i="1" baseline="-25000" dirty="0">
                <a:solidFill>
                  <a:srgbClr val="D2A000"/>
                </a:solidFill>
                <a:latin typeface="Arial" panose="020B0604020202020204" pitchFamily="34" charset="0"/>
                <a:cs typeface="Arial" panose="020B0604020202020204" pitchFamily="34" charset="0"/>
              </a:rPr>
              <a:t>L</a:t>
            </a:r>
            <a:r>
              <a:rPr lang="en-US" sz="2400" b="1" i="1" dirty="0">
                <a:solidFill>
                  <a:srgbClr val="D2A000"/>
                </a:solidFill>
                <a:latin typeface="Arial" panose="020B0604020202020204" pitchFamily="34" charset="0"/>
                <a:cs typeface="Arial" panose="020B0604020202020204" pitchFamily="34" charset="0"/>
              </a:rPr>
              <a:t>= D</a:t>
            </a:r>
            <a:r>
              <a:rPr lang="en-US" sz="2400" b="1" i="1" baseline="-25000" dirty="0">
                <a:solidFill>
                  <a:srgbClr val="D2A000"/>
                </a:solidFill>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1621113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Costs</a:t>
            </a:r>
          </a:p>
        </p:txBody>
      </p:sp>
    </p:spTree>
    <p:extLst>
      <p:ext uri="{BB962C8B-B14F-4D97-AF65-F5344CB8AC3E}">
        <p14:creationId xmlns:p14="http://schemas.microsoft.com/office/powerpoint/2010/main" val="165530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Vertical Model: Type-Specific Costs</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Freeform: Shape 46">
            <a:extLst>
              <a:ext uri="{FF2B5EF4-FFF2-40B4-BE49-F238E27FC236}">
                <a16:creationId xmlns:a16="http://schemas.microsoft.com/office/drawing/2014/main" id="{B1E2272B-4D4F-41F6-9CB3-D09682C110A6}"/>
              </a:ext>
            </a:extLst>
          </p:cNvPr>
          <p:cNvSpPr/>
          <p:nvPr/>
        </p:nvSpPr>
        <p:spPr>
          <a:xfrm>
            <a:off x="1659835" y="1371600"/>
            <a:ext cx="6188753" cy="3062636"/>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15B4EE2-4519-49CC-8361-713B4A057599}"/>
              </a:ext>
            </a:extLst>
          </p:cNvPr>
          <p:cNvSpPr/>
          <p:nvPr/>
        </p:nvSpPr>
        <p:spPr>
          <a:xfrm>
            <a:off x="1655818" y="2209803"/>
            <a:ext cx="6249028" cy="2856964"/>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8968918-0F22-4BBA-ACB9-295854DBA803}"/>
              </a:ext>
            </a:extLst>
          </p:cNvPr>
          <p:cNvSpPr txBox="1"/>
          <p:nvPr/>
        </p:nvSpPr>
        <p:spPr>
          <a:xfrm>
            <a:off x="7793548" y="4042873"/>
            <a:ext cx="1155491" cy="461665"/>
          </a:xfrm>
          <a:prstGeom prst="rect">
            <a:avLst/>
          </a:prstGeom>
          <a:noFill/>
        </p:spPr>
        <p:txBody>
          <a:bodyPr wrap="square" rtlCol="0">
            <a:spAutoFit/>
          </a:bodyPr>
          <a:lstStyle/>
          <a:p>
            <a:r>
              <a:rPr lang="en-US" sz="2400" b="1" i="1" dirty="0">
                <a:solidFill>
                  <a:srgbClr val="0070C0">
                    <a:alpha val="50000"/>
                  </a:srgbClr>
                </a:solidFill>
                <a:latin typeface="Arial" panose="020B0604020202020204" pitchFamily="34" charset="0"/>
                <a:cs typeface="Arial" panose="020B0604020202020204" pitchFamily="34" charset="0"/>
              </a:rPr>
              <a:t>C</a:t>
            </a:r>
            <a:r>
              <a:rPr lang="en-US" sz="2400" b="1" i="1" baseline="-25000" dirty="0">
                <a:solidFill>
                  <a:srgbClr val="0070C0">
                    <a:alpha val="50000"/>
                  </a:srgbClr>
                </a:solidFill>
                <a:latin typeface="Arial" panose="020B0604020202020204" pitchFamily="34" charset="0"/>
                <a:cs typeface="Arial" panose="020B0604020202020204" pitchFamily="34" charset="0"/>
              </a:rPr>
              <a:t>H</a:t>
            </a:r>
            <a:r>
              <a:rPr lang="en-US" sz="2400" b="1" dirty="0">
                <a:solidFill>
                  <a:srgbClr val="0070C0">
                    <a:alpha val="50000"/>
                  </a:srgbClr>
                </a:solidFill>
                <a:latin typeface="Arial" panose="020B0604020202020204" pitchFamily="34" charset="0"/>
                <a:cs typeface="Arial" panose="020B0604020202020204" pitchFamily="34" charset="0"/>
              </a:rPr>
              <a:t>(</a:t>
            </a:r>
            <a:r>
              <a:rPr lang="en-US" sz="2400" b="1" i="1" dirty="0">
                <a:solidFill>
                  <a:srgbClr val="0070C0">
                    <a:alpha val="50000"/>
                  </a:srgbClr>
                </a:solidFill>
                <a:latin typeface="Arial" panose="020B0604020202020204" pitchFamily="34" charset="0"/>
                <a:cs typeface="Arial" panose="020B0604020202020204" pitchFamily="34" charset="0"/>
              </a:rPr>
              <a:t>s</a:t>
            </a:r>
            <a:r>
              <a:rPr lang="en-US" sz="2400" b="1" dirty="0">
                <a:solidFill>
                  <a:srgbClr val="0070C0">
                    <a:alpha val="50000"/>
                  </a:srgb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020813E2-0A75-4B8C-9263-8F0EF4711949}"/>
              </a:ext>
            </a:extLst>
          </p:cNvPr>
          <p:cNvSpPr txBox="1"/>
          <p:nvPr/>
        </p:nvSpPr>
        <p:spPr>
          <a:xfrm>
            <a:off x="7806177" y="4918041"/>
            <a:ext cx="1155491" cy="461665"/>
          </a:xfrm>
          <a:prstGeom prst="rect">
            <a:avLst/>
          </a:prstGeom>
          <a:noFill/>
        </p:spPr>
        <p:txBody>
          <a:bodyPr wrap="square" rtlCol="0">
            <a:spAutoFit/>
          </a:bodyPr>
          <a:lstStyle/>
          <a:p>
            <a:r>
              <a:rPr lang="en-US" sz="2400" b="1" i="1" dirty="0">
                <a:solidFill>
                  <a:srgbClr val="C00000">
                    <a:alpha val="50000"/>
                  </a:srgbClr>
                </a:solidFill>
                <a:latin typeface="Arial" panose="020B0604020202020204" pitchFamily="34" charset="0"/>
                <a:cs typeface="Arial" panose="020B0604020202020204" pitchFamily="34" charset="0"/>
              </a:rPr>
              <a:t>C</a:t>
            </a:r>
            <a:r>
              <a:rPr lang="en-US" sz="2400" b="1" i="1" baseline="-25000" dirty="0">
                <a:solidFill>
                  <a:srgbClr val="C00000">
                    <a:alpha val="50000"/>
                  </a:srgbClr>
                </a:solidFill>
                <a:latin typeface="Arial" panose="020B0604020202020204" pitchFamily="34" charset="0"/>
                <a:cs typeface="Arial" panose="020B0604020202020204" pitchFamily="34" charset="0"/>
              </a:rPr>
              <a:t>L</a:t>
            </a:r>
            <a:r>
              <a:rPr lang="en-US" sz="2400" b="1" dirty="0">
                <a:solidFill>
                  <a:srgbClr val="C00000">
                    <a:alpha val="50000"/>
                  </a:srgbClr>
                </a:solidFill>
                <a:latin typeface="Arial" panose="020B0604020202020204" pitchFamily="34" charset="0"/>
                <a:cs typeface="Arial" panose="020B0604020202020204" pitchFamily="34" charset="0"/>
              </a:rPr>
              <a:t>(</a:t>
            </a:r>
            <a:r>
              <a:rPr lang="en-US" sz="2400" b="1" i="1" dirty="0">
                <a:solidFill>
                  <a:srgbClr val="C00000">
                    <a:alpha val="50000"/>
                  </a:srgbClr>
                </a:solidFill>
                <a:latin typeface="Arial" panose="020B0604020202020204" pitchFamily="34" charset="0"/>
                <a:cs typeface="Arial" panose="020B0604020202020204" pitchFamily="34" charset="0"/>
              </a:rPr>
              <a:t>s</a:t>
            </a:r>
            <a:r>
              <a:rPr lang="en-US" sz="2400" b="1" dirty="0">
                <a:solidFill>
                  <a:srgbClr val="C00000">
                    <a:alpha val="50000"/>
                  </a:srgbClr>
                </a:solidFill>
                <a:latin typeface="Arial" panose="020B0604020202020204" pitchFamily="34" charset="0"/>
                <a:cs typeface="Arial" panose="020B0604020202020204" pitchFamily="34" charset="0"/>
              </a:rPr>
              <a:t>)</a:t>
            </a:r>
          </a:p>
        </p:txBody>
      </p:sp>
      <p:cxnSp>
        <p:nvCxnSpPr>
          <p:cNvPr id="75" name="Straight Arrow Connector 74">
            <a:extLst>
              <a:ext uri="{FF2B5EF4-FFF2-40B4-BE49-F238E27FC236}">
                <a16:creationId xmlns:a16="http://schemas.microsoft.com/office/drawing/2014/main" id="{6A591196-7D36-4279-8830-0AB125217559}"/>
              </a:ext>
            </a:extLst>
          </p:cNvPr>
          <p:cNvCxnSpPr>
            <a:cxnSpLocks/>
          </p:cNvCxnSpPr>
          <p:nvPr/>
        </p:nvCxnSpPr>
        <p:spPr>
          <a:xfrm>
            <a:off x="4197996" y="2452688"/>
            <a:ext cx="320428" cy="12811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93CD0C4-A175-4949-8BF4-5FC79C78A7EF}"/>
              </a:ext>
            </a:extLst>
          </p:cNvPr>
          <p:cNvSpPr txBox="1"/>
          <p:nvPr/>
        </p:nvSpPr>
        <p:spPr>
          <a:xfrm>
            <a:off x="2514600" y="1764249"/>
            <a:ext cx="3086100" cy="646331"/>
          </a:xfrm>
          <a:prstGeom prst="rect">
            <a:avLst/>
          </a:prstGeom>
          <a:noFill/>
        </p:spPr>
        <p:txBody>
          <a:bodyPr wrap="square" rtlCol="0">
            <a:spAutoFit/>
          </a:bodyPr>
          <a:lstStyle/>
          <a:p>
            <a:pPr algn="ctr"/>
            <a:r>
              <a:rPr lang="en-US" dirty="0"/>
              <a:t>Type-specific costs in </a:t>
            </a:r>
            <a:r>
              <a:rPr lang="en-US" i="1" dirty="0"/>
              <a:t>H</a:t>
            </a:r>
            <a:r>
              <a:rPr lang="en-US" dirty="0"/>
              <a:t> and </a:t>
            </a:r>
            <a:r>
              <a:rPr lang="en-US" i="1" dirty="0"/>
              <a:t>L</a:t>
            </a:r>
            <a:br>
              <a:rPr lang="en-US" dirty="0"/>
            </a:br>
            <a:r>
              <a:rPr lang="en-US" i="1" dirty="0"/>
              <a:t>(model primitives)</a:t>
            </a:r>
          </a:p>
        </p:txBody>
      </p:sp>
      <p:cxnSp>
        <p:nvCxnSpPr>
          <p:cNvPr id="78" name="Straight Arrow Connector 77">
            <a:extLst>
              <a:ext uri="{FF2B5EF4-FFF2-40B4-BE49-F238E27FC236}">
                <a16:creationId xmlns:a16="http://schemas.microsoft.com/office/drawing/2014/main" id="{A6CFBA85-0FF2-4626-8703-AB2E179AE7F7}"/>
              </a:ext>
            </a:extLst>
          </p:cNvPr>
          <p:cNvCxnSpPr>
            <a:cxnSpLocks/>
          </p:cNvCxnSpPr>
          <p:nvPr/>
        </p:nvCxnSpPr>
        <p:spPr>
          <a:xfrm flipH="1">
            <a:off x="2458196" y="2410580"/>
            <a:ext cx="912838" cy="11789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Arrow: Up-Down 79">
            <a:extLst>
              <a:ext uri="{FF2B5EF4-FFF2-40B4-BE49-F238E27FC236}">
                <a16:creationId xmlns:a16="http://schemas.microsoft.com/office/drawing/2014/main" id="{10095C91-A9EF-4522-9153-75A6B593D0FA}"/>
              </a:ext>
            </a:extLst>
          </p:cNvPr>
          <p:cNvSpPr/>
          <p:nvPr/>
        </p:nvSpPr>
        <p:spPr>
          <a:xfrm>
            <a:off x="5688960" y="4156700"/>
            <a:ext cx="254639" cy="609600"/>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DD1D70BD-9F10-4E4A-B32B-D5EE3ED6C908}"/>
              </a:ext>
            </a:extLst>
          </p:cNvPr>
          <p:cNvSpPr txBox="1"/>
          <p:nvPr/>
        </p:nvSpPr>
        <p:spPr>
          <a:xfrm>
            <a:off x="5460538" y="3223022"/>
            <a:ext cx="3271270" cy="646331"/>
          </a:xfrm>
          <a:prstGeom prst="rect">
            <a:avLst/>
          </a:prstGeom>
          <a:noFill/>
        </p:spPr>
        <p:txBody>
          <a:bodyPr wrap="square" rtlCol="0">
            <a:spAutoFit/>
          </a:bodyPr>
          <a:lstStyle/>
          <a:p>
            <a:pPr algn="ctr"/>
            <a:r>
              <a:rPr lang="en-US" dirty="0"/>
              <a:t>Causal cost difference b/n plans </a:t>
            </a:r>
            <a:r>
              <a:rPr lang="en-US" i="1" dirty="0"/>
              <a:t>(for a given consumer type)</a:t>
            </a:r>
          </a:p>
        </p:txBody>
      </p:sp>
      <p:cxnSp>
        <p:nvCxnSpPr>
          <p:cNvPr id="82" name="Straight Arrow Connector 81">
            <a:extLst>
              <a:ext uri="{FF2B5EF4-FFF2-40B4-BE49-F238E27FC236}">
                <a16:creationId xmlns:a16="http://schemas.microsoft.com/office/drawing/2014/main" id="{1FCB060E-D9BF-4198-A0B4-C1EBBB33156A}"/>
              </a:ext>
            </a:extLst>
          </p:cNvPr>
          <p:cNvCxnSpPr>
            <a:cxnSpLocks/>
            <a:endCxn id="80" idx="6"/>
          </p:cNvCxnSpPr>
          <p:nvPr/>
        </p:nvCxnSpPr>
        <p:spPr>
          <a:xfrm flipH="1">
            <a:off x="5879939" y="3834077"/>
            <a:ext cx="400285" cy="627423"/>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077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Vertical Model: Average Cost Curves</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743CD3-B210-45F2-9E47-06ED5A2E33B7}"/>
              </a:ext>
            </a:extLst>
          </p:cNvPr>
          <p:cNvCxnSpPr>
            <a:cxnSpLocks/>
          </p:cNvCxnSpPr>
          <p:nvPr/>
        </p:nvCxnSpPr>
        <p:spPr>
          <a:xfrm flipH="1" flipV="1">
            <a:off x="1676400" y="1375770"/>
            <a:ext cx="6431221" cy="132837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A211EAA-25B6-4A4E-B1B6-90D17F37C10C}"/>
                  </a:ext>
                </a:extLst>
              </p:cNvPr>
              <p:cNvSpPr txBox="1"/>
              <p:nvPr/>
            </p:nvSpPr>
            <p:spPr>
              <a:xfrm>
                <a:off x="7303034" y="2065379"/>
                <a:ext cx="1894552" cy="461665"/>
              </a:xfrm>
              <a:prstGeom prst="rect">
                <a:avLst/>
              </a:prstGeom>
              <a:noFill/>
            </p:spPr>
            <p:txBody>
              <a:bodyPr wrap="square" rtlCol="0">
                <a:spAutoFit/>
              </a:bodyPr>
              <a:lstStyle/>
              <a:p>
                <a:r>
                  <a:rPr lang="en-US" sz="2400" b="1" i="1" dirty="0">
                    <a:solidFill>
                      <a:srgbClr val="0070C0"/>
                    </a:solidFill>
                    <a:latin typeface="Arial" panose="020B0604020202020204" pitchFamily="34" charset="0"/>
                    <a:cs typeface="Arial" panose="020B0604020202020204" pitchFamily="34" charset="0"/>
                  </a:rPr>
                  <a:t>AC</a:t>
                </a:r>
                <a:r>
                  <a:rPr lang="en-US" sz="2400" b="1" i="1" baseline="-25000" dirty="0">
                    <a:solidFill>
                      <a:srgbClr val="0070C0"/>
                    </a:solidFill>
                    <a:latin typeface="Arial" panose="020B0604020202020204" pitchFamily="34" charset="0"/>
                    <a:cs typeface="Arial" panose="020B0604020202020204" pitchFamily="34" charset="0"/>
                  </a:rPr>
                  <a:t>H</a:t>
                </a:r>
                <a:r>
                  <a:rPr lang="en-US" sz="2400" b="1" dirty="0">
                    <a:solidFill>
                      <a:srgbClr val="0070C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0070C0"/>
                            </a:solidFill>
                            <a:latin typeface="Cambria Math" panose="02040503050406030204" pitchFamily="18" charset="0"/>
                            <a:cs typeface="Arial" panose="020B0604020202020204" pitchFamily="34" charset="0"/>
                          </a:rPr>
                        </m:ctrlPr>
                      </m:sSubPr>
                      <m:e>
                        <m:r>
                          <a:rPr lang="en-US" sz="2400" b="1" i="1" smtClean="0">
                            <a:solidFill>
                              <a:srgbClr val="0070C0"/>
                            </a:solidFill>
                            <a:latin typeface="Cambria Math" panose="02040503050406030204" pitchFamily="18" charset="0"/>
                            <a:cs typeface="Arial" panose="020B0604020202020204" pitchFamily="34" charset="0"/>
                          </a:rPr>
                          <m:t>𝒔</m:t>
                        </m:r>
                      </m:e>
                      <m:sub>
                        <m:r>
                          <a:rPr lang="en-US" sz="2400" b="1" i="1" smtClean="0">
                            <a:solidFill>
                              <a:srgbClr val="0070C0"/>
                            </a:solidFill>
                            <a:latin typeface="Cambria Math" panose="02040503050406030204" pitchFamily="18" charset="0"/>
                            <a:cs typeface="Arial" panose="020B0604020202020204" pitchFamily="34" charset="0"/>
                          </a:rPr>
                          <m:t>𝑯𝑳</m:t>
                        </m:r>
                      </m:sub>
                    </m:sSub>
                  </m:oMath>
                </a14:m>
                <a:r>
                  <a:rPr lang="en-US" sz="2400" b="1" dirty="0">
                    <a:solidFill>
                      <a:srgbClr val="0070C0"/>
                    </a:solidFill>
                    <a:latin typeface="Arial" panose="020B0604020202020204" pitchFamily="34" charset="0"/>
                    <a:cs typeface="Arial" panose="020B0604020202020204" pitchFamily="34" charset="0"/>
                  </a:rPr>
                  <a:t>)</a:t>
                </a:r>
                <a:endParaRPr lang="en-US" sz="2400" b="1" baseline="30000" dirty="0">
                  <a:solidFill>
                    <a:srgbClr val="0070C0"/>
                  </a:solidFill>
                  <a:latin typeface="Arial" panose="020B0604020202020204" pitchFamily="34"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7A211EAA-25B6-4A4E-B1B6-90D17F37C10C}"/>
                  </a:ext>
                </a:extLst>
              </p:cNvPr>
              <p:cNvSpPr txBox="1">
                <a:spLocks noRot="1" noChangeAspect="1" noMove="1" noResize="1" noEditPoints="1" noAdjustHandles="1" noChangeArrowheads="1" noChangeShapeType="1" noTextEdit="1"/>
              </p:cNvSpPr>
              <p:nvPr/>
            </p:nvSpPr>
            <p:spPr>
              <a:xfrm>
                <a:off x="7303034" y="2065379"/>
                <a:ext cx="1894552" cy="461665"/>
              </a:xfrm>
              <a:prstGeom prst="rect">
                <a:avLst/>
              </a:prstGeom>
              <a:blipFill>
                <a:blip r:embed="rId3"/>
                <a:stretch>
                  <a:fillRect l="-4823" t="-9211" b="-30263"/>
                </a:stretch>
              </a:blipFill>
            </p:spPr>
            <p:txBody>
              <a:bodyPr/>
              <a:lstStyle/>
              <a:p>
                <a:r>
                  <a:rPr lang="en-US">
                    <a:noFill/>
                  </a:rPr>
                  <a:t> </a:t>
                </a:r>
              </a:p>
            </p:txBody>
          </p:sp>
        </mc:Fallback>
      </mc:AlternateContent>
      <p:sp>
        <p:nvSpPr>
          <p:cNvPr id="47" name="Freeform: Shape 46">
            <a:extLst>
              <a:ext uri="{FF2B5EF4-FFF2-40B4-BE49-F238E27FC236}">
                <a16:creationId xmlns:a16="http://schemas.microsoft.com/office/drawing/2014/main" id="{B1E2272B-4D4F-41F6-9CB3-D09682C110A6}"/>
              </a:ext>
            </a:extLst>
          </p:cNvPr>
          <p:cNvSpPr/>
          <p:nvPr/>
        </p:nvSpPr>
        <p:spPr>
          <a:xfrm>
            <a:off x="1659835" y="1371600"/>
            <a:ext cx="6188753" cy="3062636"/>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15B4EE2-4519-49CC-8361-713B4A057599}"/>
              </a:ext>
            </a:extLst>
          </p:cNvPr>
          <p:cNvSpPr/>
          <p:nvPr/>
        </p:nvSpPr>
        <p:spPr>
          <a:xfrm>
            <a:off x="1655818" y="2209803"/>
            <a:ext cx="6249028" cy="2856964"/>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8968918-0F22-4BBA-ACB9-295854DBA803}"/>
              </a:ext>
            </a:extLst>
          </p:cNvPr>
          <p:cNvSpPr txBox="1"/>
          <p:nvPr/>
        </p:nvSpPr>
        <p:spPr>
          <a:xfrm>
            <a:off x="7793548" y="4042873"/>
            <a:ext cx="1155491" cy="461665"/>
          </a:xfrm>
          <a:prstGeom prst="rect">
            <a:avLst/>
          </a:prstGeom>
          <a:noFill/>
        </p:spPr>
        <p:txBody>
          <a:bodyPr wrap="square" rtlCol="0">
            <a:spAutoFit/>
          </a:bodyPr>
          <a:lstStyle/>
          <a:p>
            <a:r>
              <a:rPr lang="en-US" sz="2400" b="1" i="1" dirty="0">
                <a:solidFill>
                  <a:srgbClr val="0070C0">
                    <a:alpha val="50000"/>
                  </a:srgbClr>
                </a:solidFill>
                <a:latin typeface="Arial" panose="020B0604020202020204" pitchFamily="34" charset="0"/>
                <a:cs typeface="Arial" panose="020B0604020202020204" pitchFamily="34" charset="0"/>
              </a:rPr>
              <a:t>C</a:t>
            </a:r>
            <a:r>
              <a:rPr lang="en-US" sz="2400" b="1" i="1" baseline="-25000" dirty="0">
                <a:solidFill>
                  <a:srgbClr val="0070C0">
                    <a:alpha val="50000"/>
                  </a:srgbClr>
                </a:solidFill>
                <a:latin typeface="Arial" panose="020B0604020202020204" pitchFamily="34" charset="0"/>
                <a:cs typeface="Arial" panose="020B0604020202020204" pitchFamily="34" charset="0"/>
              </a:rPr>
              <a:t>H</a:t>
            </a:r>
            <a:r>
              <a:rPr lang="en-US" sz="2400" b="1" dirty="0">
                <a:solidFill>
                  <a:srgbClr val="0070C0">
                    <a:alpha val="50000"/>
                  </a:srgbClr>
                </a:solidFill>
                <a:latin typeface="Arial" panose="020B0604020202020204" pitchFamily="34" charset="0"/>
                <a:cs typeface="Arial" panose="020B0604020202020204" pitchFamily="34" charset="0"/>
              </a:rPr>
              <a:t>(</a:t>
            </a:r>
            <a:r>
              <a:rPr lang="en-US" sz="2400" b="1" i="1" dirty="0">
                <a:solidFill>
                  <a:srgbClr val="0070C0">
                    <a:alpha val="50000"/>
                  </a:srgbClr>
                </a:solidFill>
                <a:latin typeface="Arial" panose="020B0604020202020204" pitchFamily="34" charset="0"/>
                <a:cs typeface="Arial" panose="020B0604020202020204" pitchFamily="34" charset="0"/>
              </a:rPr>
              <a:t>s</a:t>
            </a:r>
            <a:r>
              <a:rPr lang="en-US" sz="2400" b="1" dirty="0">
                <a:solidFill>
                  <a:srgbClr val="0070C0">
                    <a:alpha val="50000"/>
                  </a:srgb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020813E2-0A75-4B8C-9263-8F0EF4711949}"/>
              </a:ext>
            </a:extLst>
          </p:cNvPr>
          <p:cNvSpPr txBox="1"/>
          <p:nvPr/>
        </p:nvSpPr>
        <p:spPr>
          <a:xfrm>
            <a:off x="7806177" y="4918041"/>
            <a:ext cx="1155491" cy="461665"/>
          </a:xfrm>
          <a:prstGeom prst="rect">
            <a:avLst/>
          </a:prstGeom>
          <a:noFill/>
        </p:spPr>
        <p:txBody>
          <a:bodyPr wrap="square" rtlCol="0">
            <a:spAutoFit/>
          </a:bodyPr>
          <a:lstStyle/>
          <a:p>
            <a:r>
              <a:rPr lang="en-US" sz="2400" b="1" i="1" dirty="0">
                <a:solidFill>
                  <a:srgbClr val="C00000">
                    <a:alpha val="50000"/>
                  </a:srgbClr>
                </a:solidFill>
                <a:latin typeface="Arial" panose="020B0604020202020204" pitchFamily="34" charset="0"/>
                <a:cs typeface="Arial" panose="020B0604020202020204" pitchFamily="34" charset="0"/>
              </a:rPr>
              <a:t>C</a:t>
            </a:r>
            <a:r>
              <a:rPr lang="en-US" sz="2400" b="1" i="1" baseline="-25000" dirty="0">
                <a:solidFill>
                  <a:srgbClr val="C00000">
                    <a:alpha val="50000"/>
                  </a:srgbClr>
                </a:solidFill>
                <a:latin typeface="Arial" panose="020B0604020202020204" pitchFamily="34" charset="0"/>
                <a:cs typeface="Arial" panose="020B0604020202020204" pitchFamily="34" charset="0"/>
              </a:rPr>
              <a:t>L</a:t>
            </a:r>
            <a:r>
              <a:rPr lang="en-US" sz="2400" b="1" dirty="0">
                <a:solidFill>
                  <a:srgbClr val="C00000">
                    <a:alpha val="50000"/>
                  </a:srgbClr>
                </a:solidFill>
                <a:latin typeface="Arial" panose="020B0604020202020204" pitchFamily="34" charset="0"/>
                <a:cs typeface="Arial" panose="020B0604020202020204" pitchFamily="34" charset="0"/>
              </a:rPr>
              <a:t>(</a:t>
            </a:r>
            <a:r>
              <a:rPr lang="en-US" sz="2400" b="1" i="1" dirty="0">
                <a:solidFill>
                  <a:srgbClr val="C00000">
                    <a:alpha val="50000"/>
                  </a:srgbClr>
                </a:solidFill>
                <a:latin typeface="Arial" panose="020B0604020202020204" pitchFamily="34" charset="0"/>
                <a:cs typeface="Arial" panose="020B0604020202020204" pitchFamily="34" charset="0"/>
              </a:rPr>
              <a:t>s</a:t>
            </a:r>
            <a:r>
              <a:rPr lang="en-US" sz="2400" b="1" dirty="0">
                <a:solidFill>
                  <a:srgbClr val="C00000">
                    <a:alpha val="50000"/>
                  </a:srgbClr>
                </a:solidFill>
                <a:latin typeface="Arial" panose="020B0604020202020204" pitchFamily="34" charset="0"/>
                <a:cs typeface="Arial" panose="020B0604020202020204" pitchFamily="34" charset="0"/>
              </a:rPr>
              <a:t>)</a:t>
            </a:r>
          </a:p>
        </p:txBody>
      </p:sp>
      <p:cxnSp>
        <p:nvCxnSpPr>
          <p:cNvPr id="69" name="Straight Arrow Connector 68">
            <a:extLst>
              <a:ext uri="{FF2B5EF4-FFF2-40B4-BE49-F238E27FC236}">
                <a16:creationId xmlns:a16="http://schemas.microsoft.com/office/drawing/2014/main" id="{A3140ABA-191B-47C7-B5E0-7220086B7A09}"/>
              </a:ext>
            </a:extLst>
          </p:cNvPr>
          <p:cNvCxnSpPr>
            <a:cxnSpLocks/>
          </p:cNvCxnSpPr>
          <p:nvPr/>
        </p:nvCxnSpPr>
        <p:spPr>
          <a:xfrm>
            <a:off x="5731658" y="1568521"/>
            <a:ext cx="364342" cy="6057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7A501C9-BAF3-4126-B14C-4A880905B924}"/>
                  </a:ext>
                </a:extLst>
              </p:cNvPr>
              <p:cNvSpPr txBox="1"/>
              <p:nvPr/>
            </p:nvSpPr>
            <p:spPr>
              <a:xfrm>
                <a:off x="4583118" y="930941"/>
                <a:ext cx="2442833" cy="646331"/>
              </a:xfrm>
              <a:prstGeom prst="rect">
                <a:avLst/>
              </a:prstGeom>
              <a:noFill/>
            </p:spPr>
            <p:txBody>
              <a:bodyPr wrap="square" rtlCol="0">
                <a:spAutoFit/>
              </a:bodyPr>
              <a:lstStyle/>
              <a:p>
                <a:r>
                  <a:rPr lang="en-US" dirty="0"/>
                  <a:t>Average cost in </a:t>
                </a:r>
                <a:r>
                  <a:rPr lang="en-US" i="1" dirty="0"/>
                  <a:t>H</a:t>
                </a:r>
                <a:r>
                  <a:rPr lang="en-US" dirty="0"/>
                  <a:t> plan </a:t>
                </a:r>
                <a:br>
                  <a:rPr lang="en-US" dirty="0"/>
                </a:br>
                <a:r>
                  <a:rPr lang="en-US" dirty="0"/>
                  <a:t>(as a function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𝐻𝐿</m:t>
                        </m:r>
                      </m:sub>
                    </m:sSub>
                  </m:oMath>
                </a14:m>
                <a:r>
                  <a:rPr lang="en-US" dirty="0"/>
                  <a:t>)</a:t>
                </a:r>
              </a:p>
            </p:txBody>
          </p:sp>
        </mc:Choice>
        <mc:Fallback xmlns="">
          <p:sp>
            <p:nvSpPr>
              <p:cNvPr id="70" name="TextBox 69">
                <a:extLst>
                  <a:ext uri="{FF2B5EF4-FFF2-40B4-BE49-F238E27FC236}">
                    <a16:creationId xmlns:a16="http://schemas.microsoft.com/office/drawing/2014/main" id="{97A501C9-BAF3-4126-B14C-4A880905B924}"/>
                  </a:ext>
                </a:extLst>
              </p:cNvPr>
              <p:cNvSpPr txBox="1">
                <a:spLocks noRot="1" noChangeAspect="1" noMove="1" noResize="1" noEditPoints="1" noAdjustHandles="1" noChangeArrowheads="1" noChangeShapeType="1" noTextEdit="1"/>
              </p:cNvSpPr>
              <p:nvPr/>
            </p:nvSpPr>
            <p:spPr>
              <a:xfrm>
                <a:off x="4583118" y="930941"/>
                <a:ext cx="2442833" cy="646331"/>
              </a:xfrm>
              <a:prstGeom prst="rect">
                <a:avLst/>
              </a:prstGeom>
              <a:blipFill>
                <a:blip r:embed="rId4"/>
                <a:stretch>
                  <a:fillRect l="-2244" t="-5660" b="-14151"/>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297C4DB7-567B-41CA-9C7A-85A0560AC752}"/>
              </a:ext>
            </a:extLst>
          </p:cNvPr>
          <p:cNvSpPr txBox="1"/>
          <p:nvPr/>
        </p:nvSpPr>
        <p:spPr>
          <a:xfrm>
            <a:off x="6643736" y="2691944"/>
            <a:ext cx="2442833" cy="646331"/>
          </a:xfrm>
          <a:prstGeom prst="rect">
            <a:avLst/>
          </a:prstGeom>
          <a:noFill/>
        </p:spPr>
        <p:txBody>
          <a:bodyPr wrap="square" rtlCol="0">
            <a:spAutoFit/>
          </a:bodyPr>
          <a:lstStyle/>
          <a:p>
            <a:r>
              <a:rPr lang="en-US" i="1" dirty="0"/>
              <a:t>AC</a:t>
            </a:r>
            <a:r>
              <a:rPr lang="en-US" i="1" baseline="-25000" dirty="0"/>
              <a:t>H</a:t>
            </a:r>
            <a:r>
              <a:rPr lang="en-US" dirty="0"/>
              <a:t> slopes down under adverse selection</a:t>
            </a:r>
          </a:p>
        </p:txBody>
      </p:sp>
    </p:spTree>
    <p:extLst>
      <p:ext uri="{BB962C8B-B14F-4D97-AF65-F5344CB8AC3E}">
        <p14:creationId xmlns:p14="http://schemas.microsoft.com/office/powerpoint/2010/main" val="3068937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0"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Vertical Model: Average Cost Curves</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743CD3-B210-45F2-9E47-06ED5A2E33B7}"/>
              </a:ext>
            </a:extLst>
          </p:cNvPr>
          <p:cNvCxnSpPr>
            <a:cxnSpLocks/>
          </p:cNvCxnSpPr>
          <p:nvPr/>
        </p:nvCxnSpPr>
        <p:spPr>
          <a:xfrm flipH="1" flipV="1">
            <a:off x="1676400" y="1375770"/>
            <a:ext cx="6431221" cy="132837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A211EAA-25B6-4A4E-B1B6-90D17F37C10C}"/>
                  </a:ext>
                </a:extLst>
              </p:cNvPr>
              <p:cNvSpPr txBox="1"/>
              <p:nvPr/>
            </p:nvSpPr>
            <p:spPr>
              <a:xfrm>
                <a:off x="7303034" y="2065379"/>
                <a:ext cx="1894552" cy="461665"/>
              </a:xfrm>
              <a:prstGeom prst="rect">
                <a:avLst/>
              </a:prstGeom>
              <a:noFill/>
            </p:spPr>
            <p:txBody>
              <a:bodyPr wrap="square" rtlCol="0">
                <a:spAutoFit/>
              </a:bodyPr>
              <a:lstStyle/>
              <a:p>
                <a:r>
                  <a:rPr lang="en-US" sz="2400" b="1" i="1" dirty="0">
                    <a:solidFill>
                      <a:srgbClr val="0070C0"/>
                    </a:solidFill>
                    <a:latin typeface="Arial" panose="020B0604020202020204" pitchFamily="34" charset="0"/>
                    <a:cs typeface="Arial" panose="020B0604020202020204" pitchFamily="34" charset="0"/>
                  </a:rPr>
                  <a:t>AC</a:t>
                </a:r>
                <a:r>
                  <a:rPr lang="en-US" sz="2400" b="1" i="1" baseline="-25000" dirty="0">
                    <a:solidFill>
                      <a:srgbClr val="0070C0"/>
                    </a:solidFill>
                    <a:latin typeface="Arial" panose="020B0604020202020204" pitchFamily="34" charset="0"/>
                    <a:cs typeface="Arial" panose="020B0604020202020204" pitchFamily="34" charset="0"/>
                  </a:rPr>
                  <a:t>H</a:t>
                </a:r>
                <a:r>
                  <a:rPr lang="en-US" sz="2400" b="1" dirty="0">
                    <a:solidFill>
                      <a:srgbClr val="0070C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0070C0"/>
                            </a:solidFill>
                            <a:latin typeface="Cambria Math" panose="02040503050406030204" pitchFamily="18" charset="0"/>
                            <a:cs typeface="Arial" panose="020B0604020202020204" pitchFamily="34" charset="0"/>
                          </a:rPr>
                        </m:ctrlPr>
                      </m:sSubPr>
                      <m:e>
                        <m:r>
                          <a:rPr lang="en-US" sz="2400" b="1" i="1" smtClean="0">
                            <a:solidFill>
                              <a:srgbClr val="0070C0"/>
                            </a:solidFill>
                            <a:latin typeface="Cambria Math" panose="02040503050406030204" pitchFamily="18" charset="0"/>
                            <a:cs typeface="Arial" panose="020B0604020202020204" pitchFamily="34" charset="0"/>
                          </a:rPr>
                          <m:t>𝒔</m:t>
                        </m:r>
                      </m:e>
                      <m:sub>
                        <m:r>
                          <a:rPr lang="en-US" sz="2400" b="1" i="1" smtClean="0">
                            <a:solidFill>
                              <a:srgbClr val="0070C0"/>
                            </a:solidFill>
                            <a:latin typeface="Cambria Math" panose="02040503050406030204" pitchFamily="18" charset="0"/>
                            <a:cs typeface="Arial" panose="020B0604020202020204" pitchFamily="34" charset="0"/>
                          </a:rPr>
                          <m:t>𝑯𝑳</m:t>
                        </m:r>
                      </m:sub>
                    </m:sSub>
                  </m:oMath>
                </a14:m>
                <a:r>
                  <a:rPr lang="en-US" sz="2400" b="1" dirty="0">
                    <a:solidFill>
                      <a:srgbClr val="0070C0"/>
                    </a:solidFill>
                    <a:latin typeface="Arial" panose="020B0604020202020204" pitchFamily="34" charset="0"/>
                    <a:cs typeface="Arial" panose="020B0604020202020204" pitchFamily="34" charset="0"/>
                  </a:rPr>
                  <a:t>)</a:t>
                </a:r>
                <a:endParaRPr lang="en-US" sz="2400" b="1" baseline="30000" dirty="0">
                  <a:solidFill>
                    <a:srgbClr val="0070C0"/>
                  </a:solidFill>
                  <a:latin typeface="Arial" panose="020B0604020202020204" pitchFamily="34"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7A211EAA-25B6-4A4E-B1B6-90D17F37C10C}"/>
                  </a:ext>
                </a:extLst>
              </p:cNvPr>
              <p:cNvSpPr txBox="1">
                <a:spLocks noRot="1" noChangeAspect="1" noMove="1" noResize="1" noEditPoints="1" noAdjustHandles="1" noChangeArrowheads="1" noChangeShapeType="1" noTextEdit="1"/>
              </p:cNvSpPr>
              <p:nvPr/>
            </p:nvSpPr>
            <p:spPr>
              <a:xfrm>
                <a:off x="7303034" y="2065379"/>
                <a:ext cx="1894552" cy="461665"/>
              </a:xfrm>
              <a:prstGeom prst="rect">
                <a:avLst/>
              </a:prstGeom>
              <a:blipFill>
                <a:blip r:embed="rId3"/>
                <a:stretch>
                  <a:fillRect l="-4823" t="-9211" b="-30263"/>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5E0FB13A-A591-4550-803E-DA9EE06D7AD9}"/>
              </a:ext>
            </a:extLst>
          </p:cNvPr>
          <p:cNvCxnSpPr>
            <a:cxnSpLocks/>
          </p:cNvCxnSpPr>
          <p:nvPr/>
        </p:nvCxnSpPr>
        <p:spPr>
          <a:xfrm flipH="1" flipV="1">
            <a:off x="3232158" y="4051498"/>
            <a:ext cx="4616430" cy="615639"/>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FA64EC1-DE85-4217-B7A8-5915DF22B30B}"/>
                  </a:ext>
                </a:extLst>
              </p:cNvPr>
              <p:cNvSpPr txBox="1"/>
              <p:nvPr/>
            </p:nvSpPr>
            <p:spPr>
              <a:xfrm>
                <a:off x="3510535" y="2865292"/>
                <a:ext cx="2487351" cy="461665"/>
              </a:xfrm>
              <a:prstGeom prst="rect">
                <a:avLst/>
              </a:prstGeom>
              <a:noFill/>
            </p:spPr>
            <p:txBody>
              <a:bodyPr wrap="square" rtlCol="0">
                <a:spAutoFit/>
              </a:bodyPr>
              <a:lstStyle/>
              <a:p>
                <a:r>
                  <a:rPr lang="en-US" sz="2400" b="1" i="1" dirty="0">
                    <a:solidFill>
                      <a:srgbClr val="C00000"/>
                    </a:solidFill>
                    <a:latin typeface="Arial" panose="020B0604020202020204" pitchFamily="34" charset="0"/>
                    <a:cs typeface="Arial" panose="020B0604020202020204" pitchFamily="34" charset="0"/>
                  </a:rPr>
                  <a:t>AC</a:t>
                </a:r>
                <a:r>
                  <a:rPr lang="en-US" sz="2400" b="1" i="1" baseline="-25000" dirty="0">
                    <a:solidFill>
                      <a:srgbClr val="C00000"/>
                    </a:solidFill>
                    <a:latin typeface="Arial" panose="020B0604020202020204" pitchFamily="34" charset="0"/>
                    <a:cs typeface="Arial" panose="020B0604020202020204" pitchFamily="34" charset="0"/>
                  </a:rPr>
                  <a:t>L</a:t>
                </a:r>
                <a:r>
                  <a:rPr lang="en-US" sz="2400" b="1" dirty="0">
                    <a:solidFill>
                      <a:srgbClr val="C0000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C00000"/>
                            </a:solidFill>
                            <a:latin typeface="Cambria Math" panose="02040503050406030204" pitchFamily="18" charset="0"/>
                            <a:cs typeface="Arial" panose="020B0604020202020204" pitchFamily="34" charset="0"/>
                          </a:rPr>
                        </m:ctrlPr>
                      </m:sSubPr>
                      <m:e>
                        <m:r>
                          <a:rPr lang="en-US" sz="2400" b="1" i="1" smtClean="0">
                            <a:solidFill>
                              <a:srgbClr val="C00000"/>
                            </a:solidFill>
                            <a:latin typeface="Cambria Math" panose="02040503050406030204" pitchFamily="18" charset="0"/>
                            <a:cs typeface="Arial" panose="020B0604020202020204" pitchFamily="34" charset="0"/>
                          </a:rPr>
                          <m:t>𝒔</m:t>
                        </m:r>
                      </m:e>
                      <m:sub>
                        <m:r>
                          <a:rPr lang="en-US" sz="2400" b="1" i="1" smtClean="0">
                            <a:solidFill>
                              <a:srgbClr val="C00000"/>
                            </a:solidFill>
                            <a:latin typeface="Cambria Math" panose="02040503050406030204" pitchFamily="18" charset="0"/>
                            <a:cs typeface="Arial" panose="020B0604020202020204" pitchFamily="34" charset="0"/>
                          </a:rPr>
                          <m:t>𝑳𝑼</m:t>
                        </m:r>
                      </m:sub>
                    </m:sSub>
                  </m:oMath>
                </a14:m>
                <a:r>
                  <a:rPr lang="en-US" sz="2400" b="1" dirty="0">
                    <a:solidFill>
                      <a:srgbClr val="C00000"/>
                    </a:solidFill>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P</a:t>
                </a:r>
                <a:r>
                  <a:rPr lang="en-US" sz="2400" b="1" i="1" baseline="-25000" dirty="0">
                    <a:solidFill>
                      <a:srgbClr val="C00000"/>
                    </a:solidFill>
                    <a:latin typeface="Arial" panose="020B0604020202020204" pitchFamily="34" charset="0"/>
                    <a:cs typeface="Arial" panose="020B0604020202020204" pitchFamily="34" charset="0"/>
                  </a:rPr>
                  <a:t>H</a:t>
                </a:r>
                <a:r>
                  <a:rPr lang="en-US" sz="2400" b="1" dirty="0">
                    <a:solidFill>
                      <a:srgbClr val="C00000"/>
                    </a:solidFill>
                    <a:latin typeface="Arial" panose="020B0604020202020204" pitchFamily="34" charset="0"/>
                    <a:cs typeface="Arial" panose="020B0604020202020204" pitchFamily="34" charset="0"/>
                  </a:rPr>
                  <a:t>)</a:t>
                </a:r>
                <a:endParaRPr lang="en-US" sz="2400" b="1" baseline="30000" dirty="0">
                  <a:solidFill>
                    <a:srgbClr val="C00000"/>
                  </a:solidFill>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6FA64EC1-DE85-4217-B7A8-5915DF22B30B}"/>
                  </a:ext>
                </a:extLst>
              </p:cNvPr>
              <p:cNvSpPr txBox="1">
                <a:spLocks noRot="1" noChangeAspect="1" noMove="1" noResize="1" noEditPoints="1" noAdjustHandles="1" noChangeArrowheads="1" noChangeShapeType="1" noTextEdit="1"/>
              </p:cNvSpPr>
              <p:nvPr/>
            </p:nvSpPr>
            <p:spPr>
              <a:xfrm>
                <a:off x="3510535" y="2865292"/>
                <a:ext cx="2487351" cy="461665"/>
              </a:xfrm>
              <a:prstGeom prst="rect">
                <a:avLst/>
              </a:prstGeom>
              <a:blipFill>
                <a:blip r:embed="rId4"/>
                <a:stretch>
                  <a:fillRect l="-3922"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492062" y="2915853"/>
                <a:ext cx="2487350" cy="923330"/>
              </a:xfrm>
              <a:prstGeom prst="rect">
                <a:avLst/>
              </a:prstGeom>
              <a:noFill/>
            </p:spPr>
            <p:txBody>
              <a:bodyPr wrap="square" rtlCol="0">
                <a:spAutoFit/>
              </a:bodyPr>
              <a:lstStyle/>
              <a:p>
                <a:pPr algn="ctr"/>
                <a:r>
                  <a:rPr lang="en-US" dirty="0"/>
                  <a:t>= Average cost in </a:t>
                </a:r>
                <a:r>
                  <a:rPr lang="en-US" i="1" dirty="0"/>
                  <a:t>L</a:t>
                </a:r>
                <a:r>
                  <a:rPr lang="en-US" dirty="0"/>
                  <a:t> plan</a:t>
                </a:r>
              </a:p>
              <a:p>
                <a:pPr algn="ctr"/>
                <a:r>
                  <a:rPr lang="en-US" dirty="0"/>
                  <a:t>(as a function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𝐿𝑈</m:t>
                        </m:r>
                      </m:sub>
                    </m:sSub>
                  </m:oMath>
                </a14:m>
                <a:br>
                  <a:rPr lang="en-US" dirty="0"/>
                </a:br>
                <a:r>
                  <a:rPr lang="en-US" dirty="0"/>
                  <a:t>and </a:t>
                </a:r>
                <a:r>
                  <a:rPr lang="en-US" u="sng" dirty="0"/>
                  <a:t>for a given </a:t>
                </a:r>
                <a:r>
                  <a:rPr lang="en-US" i="1" u="sng" dirty="0"/>
                  <a:t>P</a:t>
                </a:r>
                <a:r>
                  <a:rPr lang="en-US" i="1" u="sng" baseline="-25000" dirty="0"/>
                  <a:t>H</a:t>
                </a:r>
                <a:r>
                  <a:rPr lang="en-US" dirty="0"/>
                  <a:t>)</a:t>
                </a:r>
              </a:p>
            </p:txBody>
          </p:sp>
        </mc:Choice>
        <mc:Fallback xmlns="">
          <p:sp>
            <p:nvSpPr>
              <p:cNvPr id="43" name="TextBox 42"/>
              <p:cNvSpPr txBox="1">
                <a:spLocks noRot="1" noChangeAspect="1" noMove="1" noResize="1" noEditPoints="1" noAdjustHandles="1" noChangeArrowheads="1" noChangeShapeType="1" noTextEdit="1"/>
              </p:cNvSpPr>
              <p:nvPr/>
            </p:nvSpPr>
            <p:spPr>
              <a:xfrm>
                <a:off x="5492062" y="2915853"/>
                <a:ext cx="2487350" cy="923330"/>
              </a:xfrm>
              <a:prstGeom prst="rect">
                <a:avLst/>
              </a:prstGeom>
              <a:blipFill>
                <a:blip r:embed="rId5"/>
                <a:stretch>
                  <a:fillRect t="-3289" b="-9211"/>
                </a:stretch>
              </a:blipFill>
            </p:spPr>
            <p:txBody>
              <a:bodyPr/>
              <a:lstStyle/>
              <a:p>
                <a:r>
                  <a:rPr lang="en-US">
                    <a:noFill/>
                  </a:rPr>
                  <a:t> </a:t>
                </a:r>
              </a:p>
            </p:txBody>
          </p:sp>
        </mc:Fallback>
      </mc:AlternateContent>
      <p:sp>
        <p:nvSpPr>
          <p:cNvPr id="47" name="Freeform: Shape 46">
            <a:extLst>
              <a:ext uri="{FF2B5EF4-FFF2-40B4-BE49-F238E27FC236}">
                <a16:creationId xmlns:a16="http://schemas.microsoft.com/office/drawing/2014/main" id="{B1E2272B-4D4F-41F6-9CB3-D09682C110A6}"/>
              </a:ext>
            </a:extLst>
          </p:cNvPr>
          <p:cNvSpPr/>
          <p:nvPr/>
        </p:nvSpPr>
        <p:spPr>
          <a:xfrm>
            <a:off x="1659835" y="1371600"/>
            <a:ext cx="6188753" cy="3062636"/>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15B4EE2-4519-49CC-8361-713B4A057599}"/>
              </a:ext>
            </a:extLst>
          </p:cNvPr>
          <p:cNvSpPr/>
          <p:nvPr/>
        </p:nvSpPr>
        <p:spPr>
          <a:xfrm>
            <a:off x="1655818" y="2209803"/>
            <a:ext cx="6249028" cy="2856964"/>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8968918-0F22-4BBA-ACB9-295854DBA803}"/>
              </a:ext>
            </a:extLst>
          </p:cNvPr>
          <p:cNvSpPr txBox="1"/>
          <p:nvPr/>
        </p:nvSpPr>
        <p:spPr>
          <a:xfrm>
            <a:off x="7793548" y="4042873"/>
            <a:ext cx="1155491" cy="461665"/>
          </a:xfrm>
          <a:prstGeom prst="rect">
            <a:avLst/>
          </a:prstGeom>
          <a:noFill/>
        </p:spPr>
        <p:txBody>
          <a:bodyPr wrap="square" rtlCol="0">
            <a:spAutoFit/>
          </a:bodyPr>
          <a:lstStyle/>
          <a:p>
            <a:r>
              <a:rPr lang="en-US" sz="2400" b="1" i="1" dirty="0">
                <a:solidFill>
                  <a:srgbClr val="0070C0">
                    <a:alpha val="50000"/>
                  </a:srgbClr>
                </a:solidFill>
                <a:latin typeface="Arial" panose="020B0604020202020204" pitchFamily="34" charset="0"/>
                <a:cs typeface="Arial" panose="020B0604020202020204" pitchFamily="34" charset="0"/>
              </a:rPr>
              <a:t>C</a:t>
            </a:r>
            <a:r>
              <a:rPr lang="en-US" sz="2400" b="1" i="1" baseline="-25000" dirty="0">
                <a:solidFill>
                  <a:srgbClr val="0070C0">
                    <a:alpha val="50000"/>
                  </a:srgbClr>
                </a:solidFill>
                <a:latin typeface="Arial" panose="020B0604020202020204" pitchFamily="34" charset="0"/>
                <a:cs typeface="Arial" panose="020B0604020202020204" pitchFamily="34" charset="0"/>
              </a:rPr>
              <a:t>H</a:t>
            </a:r>
            <a:r>
              <a:rPr lang="en-US" sz="2400" b="1" dirty="0">
                <a:solidFill>
                  <a:srgbClr val="0070C0">
                    <a:alpha val="50000"/>
                  </a:srgbClr>
                </a:solidFill>
                <a:latin typeface="Arial" panose="020B0604020202020204" pitchFamily="34" charset="0"/>
                <a:cs typeface="Arial" panose="020B0604020202020204" pitchFamily="34" charset="0"/>
              </a:rPr>
              <a:t>(</a:t>
            </a:r>
            <a:r>
              <a:rPr lang="en-US" sz="2400" b="1" i="1" dirty="0">
                <a:solidFill>
                  <a:srgbClr val="0070C0">
                    <a:alpha val="50000"/>
                  </a:srgbClr>
                </a:solidFill>
                <a:latin typeface="Arial" panose="020B0604020202020204" pitchFamily="34" charset="0"/>
                <a:cs typeface="Arial" panose="020B0604020202020204" pitchFamily="34" charset="0"/>
              </a:rPr>
              <a:t>s</a:t>
            </a:r>
            <a:r>
              <a:rPr lang="en-US" sz="2400" b="1" dirty="0">
                <a:solidFill>
                  <a:srgbClr val="0070C0">
                    <a:alpha val="50000"/>
                  </a:srgb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020813E2-0A75-4B8C-9263-8F0EF4711949}"/>
              </a:ext>
            </a:extLst>
          </p:cNvPr>
          <p:cNvSpPr txBox="1"/>
          <p:nvPr/>
        </p:nvSpPr>
        <p:spPr>
          <a:xfrm>
            <a:off x="7806177" y="4918041"/>
            <a:ext cx="1155491" cy="461665"/>
          </a:xfrm>
          <a:prstGeom prst="rect">
            <a:avLst/>
          </a:prstGeom>
          <a:noFill/>
        </p:spPr>
        <p:txBody>
          <a:bodyPr wrap="square" rtlCol="0">
            <a:spAutoFit/>
          </a:bodyPr>
          <a:lstStyle/>
          <a:p>
            <a:r>
              <a:rPr lang="en-US" sz="2400" b="1" i="1" dirty="0">
                <a:solidFill>
                  <a:srgbClr val="C00000">
                    <a:alpha val="50000"/>
                  </a:srgbClr>
                </a:solidFill>
                <a:latin typeface="Arial" panose="020B0604020202020204" pitchFamily="34" charset="0"/>
                <a:cs typeface="Arial" panose="020B0604020202020204" pitchFamily="34" charset="0"/>
              </a:rPr>
              <a:t>C</a:t>
            </a:r>
            <a:r>
              <a:rPr lang="en-US" sz="2400" b="1" i="1" baseline="-25000" dirty="0">
                <a:solidFill>
                  <a:srgbClr val="C00000">
                    <a:alpha val="50000"/>
                  </a:srgbClr>
                </a:solidFill>
                <a:latin typeface="Arial" panose="020B0604020202020204" pitchFamily="34" charset="0"/>
                <a:cs typeface="Arial" panose="020B0604020202020204" pitchFamily="34" charset="0"/>
              </a:rPr>
              <a:t>L</a:t>
            </a:r>
            <a:r>
              <a:rPr lang="en-US" sz="2400" b="1" dirty="0">
                <a:solidFill>
                  <a:srgbClr val="C00000">
                    <a:alpha val="50000"/>
                  </a:srgbClr>
                </a:solidFill>
                <a:latin typeface="Arial" panose="020B0604020202020204" pitchFamily="34" charset="0"/>
                <a:cs typeface="Arial" panose="020B0604020202020204" pitchFamily="34" charset="0"/>
              </a:rPr>
              <a:t>(</a:t>
            </a:r>
            <a:r>
              <a:rPr lang="en-US" sz="2400" b="1" i="1" dirty="0">
                <a:solidFill>
                  <a:srgbClr val="C00000">
                    <a:alpha val="50000"/>
                  </a:srgbClr>
                </a:solidFill>
                <a:latin typeface="Arial" panose="020B0604020202020204" pitchFamily="34" charset="0"/>
                <a:cs typeface="Arial" panose="020B0604020202020204" pitchFamily="34" charset="0"/>
              </a:rPr>
              <a:t>s</a:t>
            </a:r>
            <a:r>
              <a:rPr lang="en-US" sz="2400" b="1" dirty="0">
                <a:solidFill>
                  <a:srgbClr val="C00000">
                    <a:alpha val="50000"/>
                  </a:srgbClr>
                </a:solidFill>
                <a:latin typeface="Arial" panose="020B0604020202020204" pitchFamily="34"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D71587CB-59A9-4098-9107-E6C3DF9E1CF0}"/>
              </a:ext>
            </a:extLst>
          </p:cNvPr>
          <p:cNvCxnSpPr>
            <a:cxnSpLocks/>
          </p:cNvCxnSpPr>
          <p:nvPr/>
        </p:nvCxnSpPr>
        <p:spPr>
          <a:xfrm>
            <a:off x="3256722" y="1676400"/>
            <a:ext cx="0" cy="45970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FF4855-6461-4F3E-8038-BE80D4B955C8}"/>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F5F6CA16-8118-4D52-8B2A-EBCD92402829}"/>
              </a:ext>
            </a:extLst>
          </p:cNvPr>
          <p:cNvCxnSpPr/>
          <p:nvPr/>
        </p:nvCxnSpPr>
        <p:spPr>
          <a:xfrm>
            <a:off x="1600200" y="1708113"/>
            <a:ext cx="1676400"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0668EFB-CAED-47C3-8374-2BE5E015A5BC}"/>
              </a:ext>
            </a:extLst>
          </p:cNvPr>
          <p:cNvSpPr txBox="1"/>
          <p:nvPr/>
        </p:nvSpPr>
        <p:spPr>
          <a:xfrm>
            <a:off x="762002" y="1464366"/>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2629CBCA-50F6-42B4-92E5-E13DA35F47D7}"/>
              </a:ext>
            </a:extLst>
          </p:cNvPr>
          <p:cNvCxnSpPr/>
          <p:nvPr/>
        </p:nvCxnSpPr>
        <p:spPr>
          <a:xfrm>
            <a:off x="1463317" y="1710588"/>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FE89D94-B0C1-4351-A436-A3C51BA3F26D}"/>
              </a:ext>
            </a:extLst>
          </p:cNvPr>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471E76D-27F2-4D2E-9EF5-9F7003CF5643}"/>
                  </a:ext>
                </a:extLst>
              </p:cNvPr>
              <p:cNvSpPr txBox="1"/>
              <p:nvPr/>
            </p:nvSpPr>
            <p:spPr>
              <a:xfrm>
                <a:off x="2934762" y="6250425"/>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58" name="TextBox 57">
                <a:extLst>
                  <a:ext uri="{FF2B5EF4-FFF2-40B4-BE49-F238E27FC236}">
                    <a16:creationId xmlns:a16="http://schemas.microsoft.com/office/drawing/2014/main" id="{F471E76D-27F2-4D2E-9EF5-9F7003CF5643}"/>
                  </a:ext>
                </a:extLst>
              </p:cNvPr>
              <p:cNvSpPr txBox="1">
                <a:spLocks noRot="1" noChangeAspect="1" noMove="1" noResize="1" noEditPoints="1" noAdjustHandles="1" noChangeArrowheads="1" noChangeShapeType="1" noTextEdit="1"/>
              </p:cNvSpPr>
              <p:nvPr/>
            </p:nvSpPr>
            <p:spPr>
              <a:xfrm>
                <a:off x="2934762" y="6250425"/>
                <a:ext cx="714323" cy="369332"/>
              </a:xfrm>
              <a:prstGeom prst="rect">
                <a:avLst/>
              </a:prstGeom>
              <a:blipFill>
                <a:blip r:embed="rId6"/>
                <a:stretch>
                  <a:fillRect/>
                </a:stretch>
              </a:blipFill>
            </p:spPr>
            <p:txBody>
              <a:bodyPr/>
              <a:lstStyle/>
              <a:p>
                <a:r>
                  <a:rPr lang="en-US">
                    <a:noFill/>
                  </a:rPr>
                  <a:t> </a:t>
                </a:r>
              </a:p>
            </p:txBody>
          </p:sp>
        </mc:Fallback>
      </mc:AlternateContent>
      <p:sp>
        <p:nvSpPr>
          <p:cNvPr id="67" name="Oval 29">
            <a:extLst>
              <a:ext uri="{FF2B5EF4-FFF2-40B4-BE49-F238E27FC236}">
                <a16:creationId xmlns:a16="http://schemas.microsoft.com/office/drawing/2014/main" id="{B1E07DF5-C0FB-42DE-A5B3-63E88F2379CA}"/>
              </a:ext>
            </a:extLst>
          </p:cNvPr>
          <p:cNvSpPr>
            <a:spLocks noChangeArrowheads="1"/>
          </p:cNvSpPr>
          <p:nvPr/>
        </p:nvSpPr>
        <p:spPr bwMode="auto">
          <a:xfrm>
            <a:off x="3206467" y="164658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 name="Oval 29">
            <a:extLst>
              <a:ext uri="{FF2B5EF4-FFF2-40B4-BE49-F238E27FC236}">
                <a16:creationId xmlns:a16="http://schemas.microsoft.com/office/drawing/2014/main" id="{A2185519-5281-41E4-A4D5-996748269882}"/>
              </a:ext>
            </a:extLst>
          </p:cNvPr>
          <p:cNvSpPr>
            <a:spLocks noChangeArrowheads="1"/>
          </p:cNvSpPr>
          <p:nvPr/>
        </p:nvSpPr>
        <p:spPr bwMode="auto">
          <a:xfrm>
            <a:off x="3206467" y="4015111"/>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72" name="Straight Arrow Connector 71">
            <a:extLst>
              <a:ext uri="{FF2B5EF4-FFF2-40B4-BE49-F238E27FC236}">
                <a16:creationId xmlns:a16="http://schemas.microsoft.com/office/drawing/2014/main" id="{1B96D67A-0C09-4AD4-B982-74F42DC6D159}"/>
              </a:ext>
            </a:extLst>
          </p:cNvPr>
          <p:cNvCxnSpPr>
            <a:cxnSpLocks/>
          </p:cNvCxnSpPr>
          <p:nvPr/>
        </p:nvCxnSpPr>
        <p:spPr>
          <a:xfrm flipH="1">
            <a:off x="3932454" y="3344415"/>
            <a:ext cx="314650" cy="7472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633CFD5-DFA2-406A-B7D8-E30F07BC6E3D}"/>
              </a:ext>
            </a:extLst>
          </p:cNvPr>
          <p:cNvSpPr txBox="1"/>
          <p:nvPr/>
        </p:nvSpPr>
        <p:spPr>
          <a:xfrm>
            <a:off x="3751976" y="1053327"/>
            <a:ext cx="478241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What about Average Cost in </a:t>
            </a:r>
            <a:r>
              <a:rPr lang="en-US" sz="2000" b="1" i="1" dirty="0">
                <a:latin typeface="Arial" panose="020B0604020202020204" pitchFamily="34" charset="0"/>
                <a:cs typeface="Arial" panose="020B0604020202020204" pitchFamily="34" charset="0"/>
              </a:rPr>
              <a:t>L </a:t>
            </a:r>
            <a:r>
              <a:rPr lang="en-US" sz="2000" b="1" dirty="0">
                <a:latin typeface="Arial" panose="020B0604020202020204" pitchFamily="34" charset="0"/>
                <a:cs typeface="Arial" panose="020B0604020202020204" pitchFamily="34" charset="0"/>
              </a:rPr>
              <a:t>plan?</a:t>
            </a:r>
          </a:p>
        </p:txBody>
      </p:sp>
      <p:sp>
        <p:nvSpPr>
          <p:cNvPr id="38" name="TextBox 37">
            <a:extLst>
              <a:ext uri="{FF2B5EF4-FFF2-40B4-BE49-F238E27FC236}">
                <a16:creationId xmlns:a16="http://schemas.microsoft.com/office/drawing/2014/main" id="{23C39BF3-9082-4E12-84EA-27DD177F9CDA}"/>
              </a:ext>
            </a:extLst>
          </p:cNvPr>
          <p:cNvSpPr txBox="1"/>
          <p:nvPr/>
        </p:nvSpPr>
        <p:spPr>
          <a:xfrm>
            <a:off x="3275532" y="4897482"/>
            <a:ext cx="3811065" cy="646331"/>
          </a:xfrm>
          <a:prstGeom prst="rect">
            <a:avLst/>
          </a:prstGeom>
          <a:noFill/>
        </p:spPr>
        <p:txBody>
          <a:bodyPr wrap="square" rtlCol="0">
            <a:spAutoFit/>
          </a:bodyPr>
          <a:lstStyle/>
          <a:p>
            <a:r>
              <a:rPr lang="en-US" i="1" dirty="0"/>
              <a:t>AC</a:t>
            </a:r>
            <a:r>
              <a:rPr lang="en-US" i="1" baseline="-25000" dirty="0"/>
              <a:t>L</a:t>
            </a:r>
            <a:r>
              <a:rPr lang="en-US" dirty="0"/>
              <a:t> slopes down and starts from a lower point under adverse selection</a:t>
            </a:r>
          </a:p>
        </p:txBody>
      </p:sp>
    </p:spTree>
    <p:extLst>
      <p:ext uri="{BB962C8B-B14F-4D97-AF65-F5344CB8AC3E}">
        <p14:creationId xmlns:p14="http://schemas.microsoft.com/office/powerpoint/2010/main" val="41035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3" grpId="0"/>
      <p:bldP spid="52" grpId="0"/>
      <p:bldP spid="54" grpId="0"/>
      <p:bldP spid="56" grpId="0"/>
      <p:bldP spid="58" grpId="0"/>
      <p:bldP spid="67" grpId="0" animBg="1"/>
      <p:bldP spid="68" grpId="0" animBg="1"/>
      <p:bldP spid="36"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Vertical Model: Average Cost Curves</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743CD3-B210-45F2-9E47-06ED5A2E33B7}"/>
              </a:ext>
            </a:extLst>
          </p:cNvPr>
          <p:cNvCxnSpPr>
            <a:cxnSpLocks/>
          </p:cNvCxnSpPr>
          <p:nvPr/>
        </p:nvCxnSpPr>
        <p:spPr>
          <a:xfrm flipH="1" flipV="1">
            <a:off x="1676400" y="1375770"/>
            <a:ext cx="6431221" cy="132837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A211EAA-25B6-4A4E-B1B6-90D17F37C10C}"/>
                  </a:ext>
                </a:extLst>
              </p:cNvPr>
              <p:cNvSpPr txBox="1"/>
              <p:nvPr/>
            </p:nvSpPr>
            <p:spPr>
              <a:xfrm>
                <a:off x="7303034" y="2065379"/>
                <a:ext cx="1894552" cy="461665"/>
              </a:xfrm>
              <a:prstGeom prst="rect">
                <a:avLst/>
              </a:prstGeom>
              <a:noFill/>
            </p:spPr>
            <p:txBody>
              <a:bodyPr wrap="square" rtlCol="0">
                <a:spAutoFit/>
              </a:bodyPr>
              <a:lstStyle/>
              <a:p>
                <a:r>
                  <a:rPr lang="en-US" sz="2400" b="1" i="1" dirty="0">
                    <a:solidFill>
                      <a:srgbClr val="0070C0"/>
                    </a:solidFill>
                    <a:latin typeface="Arial" panose="020B0604020202020204" pitchFamily="34" charset="0"/>
                    <a:cs typeface="Arial" panose="020B0604020202020204" pitchFamily="34" charset="0"/>
                  </a:rPr>
                  <a:t>AC</a:t>
                </a:r>
                <a:r>
                  <a:rPr lang="en-US" sz="2400" b="1" i="1" baseline="-25000" dirty="0">
                    <a:solidFill>
                      <a:srgbClr val="0070C0"/>
                    </a:solidFill>
                    <a:latin typeface="Arial" panose="020B0604020202020204" pitchFamily="34" charset="0"/>
                    <a:cs typeface="Arial" panose="020B0604020202020204" pitchFamily="34" charset="0"/>
                  </a:rPr>
                  <a:t>H</a:t>
                </a:r>
                <a:r>
                  <a:rPr lang="en-US" sz="2400" b="1" dirty="0">
                    <a:solidFill>
                      <a:srgbClr val="0070C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0070C0"/>
                            </a:solidFill>
                            <a:latin typeface="Cambria Math" panose="02040503050406030204" pitchFamily="18" charset="0"/>
                            <a:cs typeface="Arial" panose="020B0604020202020204" pitchFamily="34" charset="0"/>
                          </a:rPr>
                        </m:ctrlPr>
                      </m:sSubPr>
                      <m:e>
                        <m:r>
                          <a:rPr lang="en-US" sz="2400" b="1" i="1" smtClean="0">
                            <a:solidFill>
                              <a:srgbClr val="0070C0"/>
                            </a:solidFill>
                            <a:latin typeface="Cambria Math" panose="02040503050406030204" pitchFamily="18" charset="0"/>
                            <a:cs typeface="Arial" panose="020B0604020202020204" pitchFamily="34" charset="0"/>
                          </a:rPr>
                          <m:t>𝒔</m:t>
                        </m:r>
                      </m:e>
                      <m:sub>
                        <m:r>
                          <a:rPr lang="en-US" sz="2400" b="1" i="1" smtClean="0">
                            <a:solidFill>
                              <a:srgbClr val="0070C0"/>
                            </a:solidFill>
                            <a:latin typeface="Cambria Math" panose="02040503050406030204" pitchFamily="18" charset="0"/>
                            <a:cs typeface="Arial" panose="020B0604020202020204" pitchFamily="34" charset="0"/>
                          </a:rPr>
                          <m:t>𝑯𝑳</m:t>
                        </m:r>
                      </m:sub>
                    </m:sSub>
                  </m:oMath>
                </a14:m>
                <a:r>
                  <a:rPr lang="en-US" sz="2400" b="1" dirty="0">
                    <a:solidFill>
                      <a:srgbClr val="0070C0"/>
                    </a:solidFill>
                    <a:latin typeface="Arial" panose="020B0604020202020204" pitchFamily="34" charset="0"/>
                    <a:cs typeface="Arial" panose="020B0604020202020204" pitchFamily="34" charset="0"/>
                  </a:rPr>
                  <a:t>)</a:t>
                </a:r>
                <a:endParaRPr lang="en-US" sz="2400" b="1" baseline="30000" dirty="0">
                  <a:solidFill>
                    <a:srgbClr val="0070C0"/>
                  </a:solidFill>
                  <a:latin typeface="Arial" panose="020B0604020202020204" pitchFamily="34"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7A211EAA-25B6-4A4E-B1B6-90D17F37C10C}"/>
                  </a:ext>
                </a:extLst>
              </p:cNvPr>
              <p:cNvSpPr txBox="1">
                <a:spLocks noRot="1" noChangeAspect="1" noMove="1" noResize="1" noEditPoints="1" noAdjustHandles="1" noChangeArrowheads="1" noChangeShapeType="1" noTextEdit="1"/>
              </p:cNvSpPr>
              <p:nvPr/>
            </p:nvSpPr>
            <p:spPr>
              <a:xfrm>
                <a:off x="7303034" y="2065379"/>
                <a:ext cx="1894552" cy="461665"/>
              </a:xfrm>
              <a:prstGeom prst="rect">
                <a:avLst/>
              </a:prstGeom>
              <a:blipFill>
                <a:blip r:embed="rId3"/>
                <a:stretch>
                  <a:fillRect l="-4823" t="-9211" b="-30263"/>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5E0FB13A-A591-4550-803E-DA9EE06D7AD9}"/>
              </a:ext>
            </a:extLst>
          </p:cNvPr>
          <p:cNvCxnSpPr>
            <a:cxnSpLocks/>
          </p:cNvCxnSpPr>
          <p:nvPr/>
        </p:nvCxnSpPr>
        <p:spPr>
          <a:xfrm flipH="1" flipV="1">
            <a:off x="3232158" y="4051498"/>
            <a:ext cx="4616430" cy="615639"/>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FA64EC1-DE85-4217-B7A8-5915DF22B30B}"/>
                  </a:ext>
                </a:extLst>
              </p:cNvPr>
              <p:cNvSpPr txBox="1"/>
              <p:nvPr/>
            </p:nvSpPr>
            <p:spPr>
              <a:xfrm>
                <a:off x="3510535" y="2865292"/>
                <a:ext cx="2487351" cy="461665"/>
              </a:xfrm>
              <a:prstGeom prst="rect">
                <a:avLst/>
              </a:prstGeom>
              <a:noFill/>
            </p:spPr>
            <p:txBody>
              <a:bodyPr wrap="square" rtlCol="0">
                <a:spAutoFit/>
              </a:bodyPr>
              <a:lstStyle/>
              <a:p>
                <a:r>
                  <a:rPr lang="en-US" sz="2400" b="1" i="1" dirty="0">
                    <a:solidFill>
                      <a:srgbClr val="C00000"/>
                    </a:solidFill>
                    <a:latin typeface="Arial" panose="020B0604020202020204" pitchFamily="34" charset="0"/>
                    <a:cs typeface="Arial" panose="020B0604020202020204" pitchFamily="34" charset="0"/>
                  </a:rPr>
                  <a:t>AC</a:t>
                </a:r>
                <a:r>
                  <a:rPr lang="en-US" sz="2400" b="1" i="1" baseline="-25000" dirty="0">
                    <a:solidFill>
                      <a:srgbClr val="C00000"/>
                    </a:solidFill>
                    <a:latin typeface="Arial" panose="020B0604020202020204" pitchFamily="34" charset="0"/>
                    <a:cs typeface="Arial" panose="020B0604020202020204" pitchFamily="34" charset="0"/>
                  </a:rPr>
                  <a:t>L</a:t>
                </a:r>
                <a:r>
                  <a:rPr lang="en-US" sz="2400" b="1" dirty="0">
                    <a:solidFill>
                      <a:srgbClr val="C0000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C00000"/>
                            </a:solidFill>
                            <a:latin typeface="Cambria Math" panose="02040503050406030204" pitchFamily="18" charset="0"/>
                            <a:cs typeface="Arial" panose="020B0604020202020204" pitchFamily="34" charset="0"/>
                          </a:rPr>
                        </m:ctrlPr>
                      </m:sSubPr>
                      <m:e>
                        <m:r>
                          <a:rPr lang="en-US" sz="2400" b="1" i="1" smtClean="0">
                            <a:solidFill>
                              <a:srgbClr val="C00000"/>
                            </a:solidFill>
                            <a:latin typeface="Cambria Math" panose="02040503050406030204" pitchFamily="18" charset="0"/>
                            <a:cs typeface="Arial" panose="020B0604020202020204" pitchFamily="34" charset="0"/>
                          </a:rPr>
                          <m:t>𝒔</m:t>
                        </m:r>
                      </m:e>
                      <m:sub>
                        <m:r>
                          <a:rPr lang="en-US" sz="2400" b="1" i="1" smtClean="0">
                            <a:solidFill>
                              <a:srgbClr val="C00000"/>
                            </a:solidFill>
                            <a:latin typeface="Cambria Math" panose="02040503050406030204" pitchFamily="18" charset="0"/>
                            <a:cs typeface="Arial" panose="020B0604020202020204" pitchFamily="34" charset="0"/>
                          </a:rPr>
                          <m:t>𝑳𝑼</m:t>
                        </m:r>
                      </m:sub>
                    </m:sSub>
                  </m:oMath>
                </a14:m>
                <a:r>
                  <a:rPr lang="en-US" sz="2400" b="1" dirty="0">
                    <a:solidFill>
                      <a:srgbClr val="C00000"/>
                    </a:solidFill>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P</a:t>
                </a:r>
                <a:r>
                  <a:rPr lang="en-US" sz="2400" b="1" i="1" baseline="-25000" dirty="0">
                    <a:solidFill>
                      <a:srgbClr val="C00000"/>
                    </a:solidFill>
                    <a:latin typeface="Arial" panose="020B0604020202020204" pitchFamily="34" charset="0"/>
                    <a:cs typeface="Arial" panose="020B0604020202020204" pitchFamily="34" charset="0"/>
                  </a:rPr>
                  <a:t>H</a:t>
                </a:r>
                <a:r>
                  <a:rPr lang="en-US" sz="2400" b="1" dirty="0">
                    <a:solidFill>
                      <a:srgbClr val="C00000"/>
                    </a:solidFill>
                    <a:latin typeface="Arial" panose="020B0604020202020204" pitchFamily="34" charset="0"/>
                    <a:cs typeface="Arial" panose="020B0604020202020204" pitchFamily="34" charset="0"/>
                  </a:rPr>
                  <a:t>)</a:t>
                </a:r>
                <a:endParaRPr lang="en-US" sz="2400" b="1" baseline="30000" dirty="0">
                  <a:solidFill>
                    <a:srgbClr val="C00000"/>
                  </a:solidFill>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6FA64EC1-DE85-4217-B7A8-5915DF22B30B}"/>
                  </a:ext>
                </a:extLst>
              </p:cNvPr>
              <p:cNvSpPr txBox="1">
                <a:spLocks noRot="1" noChangeAspect="1" noMove="1" noResize="1" noEditPoints="1" noAdjustHandles="1" noChangeArrowheads="1" noChangeShapeType="1" noTextEdit="1"/>
              </p:cNvSpPr>
              <p:nvPr/>
            </p:nvSpPr>
            <p:spPr>
              <a:xfrm>
                <a:off x="3510535" y="2865292"/>
                <a:ext cx="2487351" cy="461665"/>
              </a:xfrm>
              <a:prstGeom prst="rect">
                <a:avLst/>
              </a:prstGeom>
              <a:blipFill>
                <a:blip r:embed="rId4"/>
                <a:stretch>
                  <a:fillRect l="-3922" t="-9211" b="-30263"/>
                </a:stretch>
              </a:blipFill>
            </p:spPr>
            <p:txBody>
              <a:bodyPr/>
              <a:lstStyle/>
              <a:p>
                <a:r>
                  <a:rPr lang="en-US">
                    <a:noFill/>
                  </a:rPr>
                  <a:t> </a:t>
                </a:r>
              </a:p>
            </p:txBody>
          </p:sp>
        </mc:Fallback>
      </mc:AlternateContent>
      <p:sp>
        <p:nvSpPr>
          <p:cNvPr id="47" name="Freeform: Shape 46">
            <a:extLst>
              <a:ext uri="{FF2B5EF4-FFF2-40B4-BE49-F238E27FC236}">
                <a16:creationId xmlns:a16="http://schemas.microsoft.com/office/drawing/2014/main" id="{B1E2272B-4D4F-41F6-9CB3-D09682C110A6}"/>
              </a:ext>
            </a:extLst>
          </p:cNvPr>
          <p:cNvSpPr/>
          <p:nvPr/>
        </p:nvSpPr>
        <p:spPr>
          <a:xfrm>
            <a:off x="1659835" y="1371600"/>
            <a:ext cx="6188753" cy="3062636"/>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15B4EE2-4519-49CC-8361-713B4A057599}"/>
              </a:ext>
            </a:extLst>
          </p:cNvPr>
          <p:cNvSpPr/>
          <p:nvPr/>
        </p:nvSpPr>
        <p:spPr>
          <a:xfrm>
            <a:off x="1655818" y="2209803"/>
            <a:ext cx="6249028" cy="2856964"/>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8968918-0F22-4BBA-ACB9-295854DBA803}"/>
              </a:ext>
            </a:extLst>
          </p:cNvPr>
          <p:cNvSpPr txBox="1"/>
          <p:nvPr/>
        </p:nvSpPr>
        <p:spPr>
          <a:xfrm>
            <a:off x="7793548" y="4042873"/>
            <a:ext cx="1155491" cy="461665"/>
          </a:xfrm>
          <a:prstGeom prst="rect">
            <a:avLst/>
          </a:prstGeom>
          <a:noFill/>
        </p:spPr>
        <p:txBody>
          <a:bodyPr wrap="square" rtlCol="0">
            <a:spAutoFit/>
          </a:bodyPr>
          <a:lstStyle/>
          <a:p>
            <a:r>
              <a:rPr lang="en-US" sz="2400" b="1" i="1" dirty="0">
                <a:solidFill>
                  <a:srgbClr val="0070C0">
                    <a:alpha val="50000"/>
                  </a:srgbClr>
                </a:solidFill>
                <a:latin typeface="Arial" panose="020B0604020202020204" pitchFamily="34" charset="0"/>
                <a:cs typeface="Arial" panose="020B0604020202020204" pitchFamily="34" charset="0"/>
              </a:rPr>
              <a:t>C</a:t>
            </a:r>
            <a:r>
              <a:rPr lang="en-US" sz="2400" b="1" i="1" baseline="-25000" dirty="0">
                <a:solidFill>
                  <a:srgbClr val="0070C0">
                    <a:alpha val="50000"/>
                  </a:srgbClr>
                </a:solidFill>
                <a:latin typeface="Arial" panose="020B0604020202020204" pitchFamily="34" charset="0"/>
                <a:cs typeface="Arial" panose="020B0604020202020204" pitchFamily="34" charset="0"/>
              </a:rPr>
              <a:t>H</a:t>
            </a:r>
            <a:r>
              <a:rPr lang="en-US" sz="2400" b="1" dirty="0">
                <a:solidFill>
                  <a:srgbClr val="0070C0">
                    <a:alpha val="50000"/>
                  </a:srgbClr>
                </a:solidFill>
                <a:latin typeface="Arial" panose="020B0604020202020204" pitchFamily="34" charset="0"/>
                <a:cs typeface="Arial" panose="020B0604020202020204" pitchFamily="34" charset="0"/>
              </a:rPr>
              <a:t>(</a:t>
            </a:r>
            <a:r>
              <a:rPr lang="en-US" sz="2400" b="1" i="1" dirty="0">
                <a:solidFill>
                  <a:srgbClr val="0070C0">
                    <a:alpha val="50000"/>
                  </a:srgbClr>
                </a:solidFill>
                <a:latin typeface="Arial" panose="020B0604020202020204" pitchFamily="34" charset="0"/>
                <a:cs typeface="Arial" panose="020B0604020202020204" pitchFamily="34" charset="0"/>
              </a:rPr>
              <a:t>s</a:t>
            </a:r>
            <a:r>
              <a:rPr lang="en-US" sz="2400" b="1" dirty="0">
                <a:solidFill>
                  <a:srgbClr val="0070C0">
                    <a:alpha val="50000"/>
                  </a:srgb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020813E2-0A75-4B8C-9263-8F0EF4711949}"/>
              </a:ext>
            </a:extLst>
          </p:cNvPr>
          <p:cNvSpPr txBox="1"/>
          <p:nvPr/>
        </p:nvSpPr>
        <p:spPr>
          <a:xfrm>
            <a:off x="7806177" y="4918041"/>
            <a:ext cx="1155491" cy="461665"/>
          </a:xfrm>
          <a:prstGeom prst="rect">
            <a:avLst/>
          </a:prstGeom>
          <a:noFill/>
        </p:spPr>
        <p:txBody>
          <a:bodyPr wrap="square" rtlCol="0">
            <a:spAutoFit/>
          </a:bodyPr>
          <a:lstStyle/>
          <a:p>
            <a:r>
              <a:rPr lang="en-US" sz="2400" b="1" i="1" dirty="0">
                <a:solidFill>
                  <a:srgbClr val="C00000">
                    <a:alpha val="50000"/>
                  </a:srgbClr>
                </a:solidFill>
                <a:latin typeface="Arial" panose="020B0604020202020204" pitchFamily="34" charset="0"/>
                <a:cs typeface="Arial" panose="020B0604020202020204" pitchFamily="34" charset="0"/>
              </a:rPr>
              <a:t>C</a:t>
            </a:r>
            <a:r>
              <a:rPr lang="en-US" sz="2400" b="1" i="1" baseline="-25000" dirty="0">
                <a:solidFill>
                  <a:srgbClr val="C00000">
                    <a:alpha val="50000"/>
                  </a:srgbClr>
                </a:solidFill>
                <a:latin typeface="Arial" panose="020B0604020202020204" pitchFamily="34" charset="0"/>
                <a:cs typeface="Arial" panose="020B0604020202020204" pitchFamily="34" charset="0"/>
              </a:rPr>
              <a:t>L</a:t>
            </a:r>
            <a:r>
              <a:rPr lang="en-US" sz="2400" b="1" dirty="0">
                <a:solidFill>
                  <a:srgbClr val="C00000">
                    <a:alpha val="50000"/>
                  </a:srgbClr>
                </a:solidFill>
                <a:latin typeface="Arial" panose="020B0604020202020204" pitchFamily="34" charset="0"/>
                <a:cs typeface="Arial" panose="020B0604020202020204" pitchFamily="34" charset="0"/>
              </a:rPr>
              <a:t>(</a:t>
            </a:r>
            <a:r>
              <a:rPr lang="en-US" sz="2400" b="1" i="1" dirty="0">
                <a:solidFill>
                  <a:srgbClr val="C00000">
                    <a:alpha val="50000"/>
                  </a:srgbClr>
                </a:solidFill>
                <a:latin typeface="Arial" panose="020B0604020202020204" pitchFamily="34" charset="0"/>
                <a:cs typeface="Arial" panose="020B0604020202020204" pitchFamily="34" charset="0"/>
              </a:rPr>
              <a:t>s</a:t>
            </a:r>
            <a:r>
              <a:rPr lang="en-US" sz="2400" b="1" dirty="0">
                <a:solidFill>
                  <a:srgbClr val="C00000">
                    <a:alpha val="50000"/>
                  </a:srgbClr>
                </a:solidFill>
                <a:latin typeface="Arial" panose="020B0604020202020204" pitchFamily="34"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D71587CB-59A9-4098-9107-E6C3DF9E1CF0}"/>
              </a:ext>
            </a:extLst>
          </p:cNvPr>
          <p:cNvCxnSpPr>
            <a:cxnSpLocks/>
          </p:cNvCxnSpPr>
          <p:nvPr/>
        </p:nvCxnSpPr>
        <p:spPr>
          <a:xfrm>
            <a:off x="3256722" y="1676400"/>
            <a:ext cx="0" cy="45970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FF4855-6461-4F3E-8038-BE80D4B955C8}"/>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F5F6CA16-8118-4D52-8B2A-EBCD92402829}"/>
              </a:ext>
            </a:extLst>
          </p:cNvPr>
          <p:cNvCxnSpPr/>
          <p:nvPr/>
        </p:nvCxnSpPr>
        <p:spPr>
          <a:xfrm>
            <a:off x="1600200" y="1708113"/>
            <a:ext cx="1676400"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0668EFB-CAED-47C3-8374-2BE5E015A5BC}"/>
              </a:ext>
            </a:extLst>
          </p:cNvPr>
          <p:cNvSpPr txBox="1"/>
          <p:nvPr/>
        </p:nvSpPr>
        <p:spPr>
          <a:xfrm>
            <a:off x="762002" y="1464366"/>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2629CBCA-50F6-42B4-92E5-E13DA35F47D7}"/>
              </a:ext>
            </a:extLst>
          </p:cNvPr>
          <p:cNvCxnSpPr/>
          <p:nvPr/>
        </p:nvCxnSpPr>
        <p:spPr>
          <a:xfrm>
            <a:off x="1463317" y="1710588"/>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FE89D94-B0C1-4351-A436-A3C51BA3F26D}"/>
              </a:ext>
            </a:extLst>
          </p:cNvPr>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471E76D-27F2-4D2E-9EF5-9F7003CF5643}"/>
                  </a:ext>
                </a:extLst>
              </p:cNvPr>
              <p:cNvSpPr txBox="1"/>
              <p:nvPr/>
            </p:nvSpPr>
            <p:spPr>
              <a:xfrm>
                <a:off x="2934762" y="6250425"/>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58" name="TextBox 57">
                <a:extLst>
                  <a:ext uri="{FF2B5EF4-FFF2-40B4-BE49-F238E27FC236}">
                    <a16:creationId xmlns:a16="http://schemas.microsoft.com/office/drawing/2014/main" id="{F471E76D-27F2-4D2E-9EF5-9F7003CF5643}"/>
                  </a:ext>
                </a:extLst>
              </p:cNvPr>
              <p:cNvSpPr txBox="1">
                <a:spLocks noRot="1" noChangeAspect="1" noMove="1" noResize="1" noEditPoints="1" noAdjustHandles="1" noChangeArrowheads="1" noChangeShapeType="1" noTextEdit="1"/>
              </p:cNvSpPr>
              <p:nvPr/>
            </p:nvSpPr>
            <p:spPr>
              <a:xfrm>
                <a:off x="2934762" y="6250425"/>
                <a:ext cx="714323" cy="369332"/>
              </a:xfrm>
              <a:prstGeom prst="rect">
                <a:avLst/>
              </a:prstGeom>
              <a:blipFill>
                <a:blip r:embed="rId5"/>
                <a:stretch>
                  <a:fillRect/>
                </a:stretch>
              </a:blipFill>
            </p:spPr>
            <p:txBody>
              <a:bodyPr/>
              <a:lstStyle/>
              <a:p>
                <a:r>
                  <a:rPr lang="en-US">
                    <a:noFill/>
                  </a:rPr>
                  <a:t> </a:t>
                </a:r>
              </a:p>
            </p:txBody>
          </p:sp>
        </mc:Fallback>
      </mc:AlternateContent>
      <p:sp>
        <p:nvSpPr>
          <p:cNvPr id="67" name="Oval 29">
            <a:extLst>
              <a:ext uri="{FF2B5EF4-FFF2-40B4-BE49-F238E27FC236}">
                <a16:creationId xmlns:a16="http://schemas.microsoft.com/office/drawing/2014/main" id="{B1E07DF5-C0FB-42DE-A5B3-63E88F2379CA}"/>
              </a:ext>
            </a:extLst>
          </p:cNvPr>
          <p:cNvSpPr>
            <a:spLocks noChangeArrowheads="1"/>
          </p:cNvSpPr>
          <p:nvPr/>
        </p:nvSpPr>
        <p:spPr bwMode="auto">
          <a:xfrm>
            <a:off x="3206467" y="164658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 name="Oval 29">
            <a:extLst>
              <a:ext uri="{FF2B5EF4-FFF2-40B4-BE49-F238E27FC236}">
                <a16:creationId xmlns:a16="http://schemas.microsoft.com/office/drawing/2014/main" id="{A2185519-5281-41E4-A4D5-996748269882}"/>
              </a:ext>
            </a:extLst>
          </p:cNvPr>
          <p:cNvSpPr>
            <a:spLocks noChangeArrowheads="1"/>
          </p:cNvSpPr>
          <p:nvPr/>
        </p:nvSpPr>
        <p:spPr bwMode="auto">
          <a:xfrm>
            <a:off x="3206467" y="4015111"/>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72" name="Straight Arrow Connector 71">
            <a:extLst>
              <a:ext uri="{FF2B5EF4-FFF2-40B4-BE49-F238E27FC236}">
                <a16:creationId xmlns:a16="http://schemas.microsoft.com/office/drawing/2014/main" id="{1B96D67A-0C09-4AD4-B982-74F42DC6D159}"/>
              </a:ext>
            </a:extLst>
          </p:cNvPr>
          <p:cNvCxnSpPr>
            <a:cxnSpLocks/>
          </p:cNvCxnSpPr>
          <p:nvPr/>
        </p:nvCxnSpPr>
        <p:spPr>
          <a:xfrm flipH="1">
            <a:off x="3932454" y="3344415"/>
            <a:ext cx="314650" cy="7472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633CFD5-DFA2-406A-B7D8-E30F07BC6E3D}"/>
                  </a:ext>
                </a:extLst>
              </p:cNvPr>
              <p:cNvSpPr txBox="1"/>
              <p:nvPr/>
            </p:nvSpPr>
            <p:spPr>
              <a:xfrm>
                <a:off x="3751976" y="1053327"/>
                <a:ext cx="4782419" cy="707886"/>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Now note that as </a:t>
                </a:r>
                <a14:m>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a:rPr lang="en-US" sz="2000" i="1" smtClean="0">
                            <a:latin typeface="Cambria Math" panose="02040503050406030204" pitchFamily="18" charset="0"/>
                            <a:cs typeface="Arial" panose="020B0604020202020204" pitchFamily="34" charset="0"/>
                          </a:rPr>
                          <m:t>𝑠</m:t>
                        </m:r>
                      </m:e>
                      <m:sub>
                        <m:r>
                          <a:rPr lang="en-US" sz="2000" b="0" i="1" smtClean="0">
                            <a:latin typeface="Cambria Math" panose="02040503050406030204" pitchFamily="18" charset="0"/>
                            <a:cs typeface="Arial" panose="020B0604020202020204" pitchFamily="34" charset="0"/>
                          </a:rPr>
                          <m:t>𝐻𝐿</m:t>
                        </m:r>
                      </m:sub>
                    </m:sSub>
                  </m:oMath>
                </a14:m>
                <a:r>
                  <a:rPr lang="en-US" sz="2000" dirty="0">
                    <a:latin typeface="Arial" panose="020B0604020202020204" pitchFamily="34" charset="0"/>
                    <a:cs typeface="Arial" panose="020B0604020202020204" pitchFamily="34" charset="0"/>
                  </a:rPr>
                  <a:t> changes, </a:t>
                </a:r>
              </a:p>
              <a:p>
                <a:pPr algn="r"/>
                <a14:m>
                  <m:oMath xmlns:m="http://schemas.openxmlformats.org/officeDocument/2006/math">
                    <m:r>
                      <a:rPr lang="en-US" sz="2000" b="0" i="1" smtClean="0">
                        <a:latin typeface="Cambria Math" panose="02040503050406030204" pitchFamily="18" charset="0"/>
                        <a:cs typeface="Arial" panose="020B0604020202020204" pitchFamily="34" charset="0"/>
                      </a:rPr>
                      <m:t>𝐴</m:t>
                    </m:r>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𝐶</m:t>
                        </m:r>
                      </m:e>
                      <m:sub>
                        <m:r>
                          <a:rPr lang="en-US" sz="2000" b="0" i="1" smtClean="0">
                            <a:latin typeface="Cambria Math" panose="02040503050406030204" pitchFamily="18" charset="0"/>
                            <a:cs typeface="Arial" panose="020B0604020202020204" pitchFamily="34" charset="0"/>
                          </a:rPr>
                          <m:t>𝐿</m:t>
                        </m:r>
                      </m:sub>
                    </m:sSub>
                  </m:oMath>
                </a14:m>
                <a:r>
                  <a:rPr lang="en-US" sz="2000" dirty="0">
                    <a:latin typeface="Arial" panose="020B0604020202020204" pitchFamily="34" charset="0"/>
                    <a:cs typeface="Arial" panose="020B0604020202020204" pitchFamily="34" charset="0"/>
                  </a:rPr>
                  <a:t> changes</a:t>
                </a:r>
              </a:p>
            </p:txBody>
          </p:sp>
        </mc:Choice>
        <mc:Fallback xmlns="">
          <p:sp>
            <p:nvSpPr>
              <p:cNvPr id="36" name="TextBox 35">
                <a:extLst>
                  <a:ext uri="{FF2B5EF4-FFF2-40B4-BE49-F238E27FC236}">
                    <a16:creationId xmlns:a16="http://schemas.microsoft.com/office/drawing/2014/main" id="{F633CFD5-DFA2-406A-B7D8-E30F07BC6E3D}"/>
                  </a:ext>
                </a:extLst>
              </p:cNvPr>
              <p:cNvSpPr txBox="1">
                <a:spLocks noRot="1" noChangeAspect="1" noMove="1" noResize="1" noEditPoints="1" noAdjustHandles="1" noChangeArrowheads="1" noChangeShapeType="1" noTextEdit="1"/>
              </p:cNvSpPr>
              <p:nvPr/>
            </p:nvSpPr>
            <p:spPr>
              <a:xfrm>
                <a:off x="3751976" y="1053327"/>
                <a:ext cx="4782419" cy="707886"/>
              </a:xfrm>
              <a:prstGeom prst="rect">
                <a:avLst/>
              </a:prstGeom>
              <a:blipFill>
                <a:blip r:embed="rId6"/>
                <a:stretch>
                  <a:fillRect t="-4310" r="-2930" b="-15517"/>
                </a:stretch>
              </a:blipFill>
            </p:spPr>
            <p:txBody>
              <a:bodyPr/>
              <a:lstStyle/>
              <a:p>
                <a:r>
                  <a:rPr lang="en-US">
                    <a:noFill/>
                  </a:rPr>
                  <a:t> </a:t>
                </a:r>
              </a:p>
            </p:txBody>
          </p:sp>
        </mc:Fallback>
      </mc:AlternateContent>
    </p:spTree>
    <p:extLst>
      <p:ext uri="{BB962C8B-B14F-4D97-AF65-F5344CB8AC3E}">
        <p14:creationId xmlns:p14="http://schemas.microsoft.com/office/powerpoint/2010/main" val="155724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633CFD5-DFA2-406A-B7D8-E30F07BC6E3D}"/>
                  </a:ext>
                </a:extLst>
              </p:cNvPr>
              <p:cNvSpPr txBox="1"/>
              <p:nvPr/>
            </p:nvSpPr>
            <p:spPr>
              <a:xfrm>
                <a:off x="3751976" y="1053327"/>
                <a:ext cx="4782419" cy="707886"/>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Now note that as </a:t>
                </a:r>
                <a14:m>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a:rPr lang="en-US" sz="2000" i="1" smtClean="0">
                            <a:latin typeface="Cambria Math" panose="02040503050406030204" pitchFamily="18" charset="0"/>
                            <a:cs typeface="Arial" panose="020B0604020202020204" pitchFamily="34" charset="0"/>
                          </a:rPr>
                          <m:t>𝑠</m:t>
                        </m:r>
                      </m:e>
                      <m:sub>
                        <m:r>
                          <a:rPr lang="en-US" sz="2000" b="0" i="1" smtClean="0">
                            <a:latin typeface="Cambria Math" panose="02040503050406030204" pitchFamily="18" charset="0"/>
                            <a:cs typeface="Arial" panose="020B0604020202020204" pitchFamily="34" charset="0"/>
                          </a:rPr>
                          <m:t>𝐻𝐿</m:t>
                        </m:r>
                      </m:sub>
                    </m:sSub>
                  </m:oMath>
                </a14:m>
                <a:r>
                  <a:rPr lang="en-US" sz="2000" dirty="0">
                    <a:latin typeface="Arial" panose="020B0604020202020204" pitchFamily="34" charset="0"/>
                    <a:cs typeface="Arial" panose="020B0604020202020204" pitchFamily="34" charset="0"/>
                  </a:rPr>
                  <a:t> changes, </a:t>
                </a:r>
              </a:p>
              <a:p>
                <a:pPr algn="r"/>
                <a14:m>
                  <m:oMath xmlns:m="http://schemas.openxmlformats.org/officeDocument/2006/math">
                    <m:r>
                      <a:rPr lang="en-US" sz="2000" b="0" i="1" smtClean="0">
                        <a:latin typeface="Cambria Math" panose="02040503050406030204" pitchFamily="18" charset="0"/>
                        <a:cs typeface="Arial" panose="020B0604020202020204" pitchFamily="34" charset="0"/>
                      </a:rPr>
                      <m:t>𝐴</m:t>
                    </m:r>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𝐶</m:t>
                        </m:r>
                      </m:e>
                      <m:sub>
                        <m:r>
                          <a:rPr lang="en-US" sz="2000" b="0" i="1" smtClean="0">
                            <a:latin typeface="Cambria Math" panose="02040503050406030204" pitchFamily="18" charset="0"/>
                            <a:cs typeface="Arial" panose="020B0604020202020204" pitchFamily="34" charset="0"/>
                          </a:rPr>
                          <m:t>𝐿</m:t>
                        </m:r>
                      </m:sub>
                    </m:sSub>
                  </m:oMath>
                </a14:m>
                <a:r>
                  <a:rPr lang="en-US" sz="2000" dirty="0">
                    <a:latin typeface="Arial" panose="020B0604020202020204" pitchFamily="34" charset="0"/>
                    <a:cs typeface="Arial" panose="020B0604020202020204" pitchFamily="34" charset="0"/>
                  </a:rPr>
                  <a:t> changes</a:t>
                </a:r>
              </a:p>
            </p:txBody>
          </p:sp>
        </mc:Choice>
        <mc:Fallback xmlns="">
          <p:sp>
            <p:nvSpPr>
              <p:cNvPr id="36" name="TextBox 35">
                <a:extLst>
                  <a:ext uri="{FF2B5EF4-FFF2-40B4-BE49-F238E27FC236}">
                    <a16:creationId xmlns:a16="http://schemas.microsoft.com/office/drawing/2014/main" id="{F633CFD5-DFA2-406A-B7D8-E30F07BC6E3D}"/>
                  </a:ext>
                </a:extLst>
              </p:cNvPr>
              <p:cNvSpPr txBox="1">
                <a:spLocks noRot="1" noChangeAspect="1" noMove="1" noResize="1" noEditPoints="1" noAdjustHandles="1" noChangeArrowheads="1" noChangeShapeType="1" noTextEdit="1"/>
              </p:cNvSpPr>
              <p:nvPr/>
            </p:nvSpPr>
            <p:spPr>
              <a:xfrm>
                <a:off x="3751976" y="1053327"/>
                <a:ext cx="4782419" cy="707886"/>
              </a:xfrm>
              <a:prstGeom prst="rect">
                <a:avLst/>
              </a:prstGeom>
              <a:blipFill>
                <a:blip r:embed="rId3"/>
                <a:stretch>
                  <a:fillRect t="-4310" r="-2930" b="-1551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Vertical Model: Average Cost Curves</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743CD3-B210-45F2-9E47-06ED5A2E33B7}"/>
              </a:ext>
            </a:extLst>
          </p:cNvPr>
          <p:cNvCxnSpPr>
            <a:cxnSpLocks/>
          </p:cNvCxnSpPr>
          <p:nvPr/>
        </p:nvCxnSpPr>
        <p:spPr>
          <a:xfrm flipH="1" flipV="1">
            <a:off x="1676400" y="1375770"/>
            <a:ext cx="6431221" cy="132837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A211EAA-25B6-4A4E-B1B6-90D17F37C10C}"/>
                  </a:ext>
                </a:extLst>
              </p:cNvPr>
              <p:cNvSpPr txBox="1"/>
              <p:nvPr/>
            </p:nvSpPr>
            <p:spPr>
              <a:xfrm>
                <a:off x="7303034" y="2065379"/>
                <a:ext cx="1894552" cy="461665"/>
              </a:xfrm>
              <a:prstGeom prst="rect">
                <a:avLst/>
              </a:prstGeom>
              <a:noFill/>
            </p:spPr>
            <p:txBody>
              <a:bodyPr wrap="square" rtlCol="0">
                <a:spAutoFit/>
              </a:bodyPr>
              <a:lstStyle/>
              <a:p>
                <a:r>
                  <a:rPr lang="en-US" sz="2400" b="1" i="1" dirty="0">
                    <a:solidFill>
                      <a:srgbClr val="0070C0"/>
                    </a:solidFill>
                    <a:latin typeface="Arial" panose="020B0604020202020204" pitchFamily="34" charset="0"/>
                    <a:cs typeface="Arial" panose="020B0604020202020204" pitchFamily="34" charset="0"/>
                  </a:rPr>
                  <a:t>AC</a:t>
                </a:r>
                <a:r>
                  <a:rPr lang="en-US" sz="2400" b="1" i="1" baseline="-25000" dirty="0">
                    <a:solidFill>
                      <a:srgbClr val="0070C0"/>
                    </a:solidFill>
                    <a:latin typeface="Arial" panose="020B0604020202020204" pitchFamily="34" charset="0"/>
                    <a:cs typeface="Arial" panose="020B0604020202020204" pitchFamily="34" charset="0"/>
                  </a:rPr>
                  <a:t>H</a:t>
                </a:r>
                <a:r>
                  <a:rPr lang="en-US" sz="2400" b="1" dirty="0">
                    <a:solidFill>
                      <a:srgbClr val="0070C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0070C0"/>
                            </a:solidFill>
                            <a:latin typeface="Cambria Math" panose="02040503050406030204" pitchFamily="18" charset="0"/>
                            <a:cs typeface="Arial" panose="020B0604020202020204" pitchFamily="34" charset="0"/>
                          </a:rPr>
                        </m:ctrlPr>
                      </m:sSubPr>
                      <m:e>
                        <m:r>
                          <a:rPr lang="en-US" sz="2400" b="1" i="1" smtClean="0">
                            <a:solidFill>
                              <a:srgbClr val="0070C0"/>
                            </a:solidFill>
                            <a:latin typeface="Cambria Math" panose="02040503050406030204" pitchFamily="18" charset="0"/>
                            <a:cs typeface="Arial" panose="020B0604020202020204" pitchFamily="34" charset="0"/>
                          </a:rPr>
                          <m:t>𝒔</m:t>
                        </m:r>
                      </m:e>
                      <m:sub>
                        <m:r>
                          <a:rPr lang="en-US" sz="2400" b="1" i="1" smtClean="0">
                            <a:solidFill>
                              <a:srgbClr val="0070C0"/>
                            </a:solidFill>
                            <a:latin typeface="Cambria Math" panose="02040503050406030204" pitchFamily="18" charset="0"/>
                            <a:cs typeface="Arial" panose="020B0604020202020204" pitchFamily="34" charset="0"/>
                          </a:rPr>
                          <m:t>𝑯𝑳</m:t>
                        </m:r>
                      </m:sub>
                    </m:sSub>
                  </m:oMath>
                </a14:m>
                <a:r>
                  <a:rPr lang="en-US" sz="2400" b="1" dirty="0">
                    <a:solidFill>
                      <a:srgbClr val="0070C0"/>
                    </a:solidFill>
                    <a:latin typeface="Arial" panose="020B0604020202020204" pitchFamily="34" charset="0"/>
                    <a:cs typeface="Arial" panose="020B0604020202020204" pitchFamily="34" charset="0"/>
                  </a:rPr>
                  <a:t>)</a:t>
                </a:r>
                <a:endParaRPr lang="en-US" sz="2400" b="1" baseline="30000" dirty="0">
                  <a:solidFill>
                    <a:srgbClr val="0070C0"/>
                  </a:solidFill>
                  <a:latin typeface="Arial" panose="020B0604020202020204" pitchFamily="34"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7A211EAA-25B6-4A4E-B1B6-90D17F37C10C}"/>
                  </a:ext>
                </a:extLst>
              </p:cNvPr>
              <p:cNvSpPr txBox="1">
                <a:spLocks noRot="1" noChangeAspect="1" noMove="1" noResize="1" noEditPoints="1" noAdjustHandles="1" noChangeArrowheads="1" noChangeShapeType="1" noTextEdit="1"/>
              </p:cNvSpPr>
              <p:nvPr/>
            </p:nvSpPr>
            <p:spPr>
              <a:xfrm>
                <a:off x="7303034" y="2065379"/>
                <a:ext cx="1894552" cy="461665"/>
              </a:xfrm>
              <a:prstGeom prst="rect">
                <a:avLst/>
              </a:prstGeom>
              <a:blipFill>
                <a:blip r:embed="rId4"/>
                <a:stretch>
                  <a:fillRect l="-4823" t="-9211" b="-30263"/>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5E0FB13A-A591-4550-803E-DA9EE06D7AD9}"/>
              </a:ext>
            </a:extLst>
          </p:cNvPr>
          <p:cNvCxnSpPr>
            <a:cxnSpLocks/>
          </p:cNvCxnSpPr>
          <p:nvPr/>
        </p:nvCxnSpPr>
        <p:spPr>
          <a:xfrm flipH="1" flipV="1">
            <a:off x="3232158" y="4051498"/>
            <a:ext cx="4616430" cy="615639"/>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FA64EC1-DE85-4217-B7A8-5915DF22B30B}"/>
                  </a:ext>
                </a:extLst>
              </p:cNvPr>
              <p:cNvSpPr txBox="1"/>
              <p:nvPr/>
            </p:nvSpPr>
            <p:spPr>
              <a:xfrm>
                <a:off x="3510535" y="2865292"/>
                <a:ext cx="2487351" cy="461665"/>
              </a:xfrm>
              <a:prstGeom prst="rect">
                <a:avLst/>
              </a:prstGeom>
              <a:noFill/>
            </p:spPr>
            <p:txBody>
              <a:bodyPr wrap="square" rtlCol="0">
                <a:spAutoFit/>
              </a:bodyPr>
              <a:lstStyle/>
              <a:p>
                <a:r>
                  <a:rPr lang="en-US" sz="2400" b="1" i="1" dirty="0">
                    <a:solidFill>
                      <a:srgbClr val="C00000"/>
                    </a:solidFill>
                    <a:latin typeface="Arial" panose="020B0604020202020204" pitchFamily="34" charset="0"/>
                    <a:cs typeface="Arial" panose="020B0604020202020204" pitchFamily="34" charset="0"/>
                  </a:rPr>
                  <a:t>AC</a:t>
                </a:r>
                <a:r>
                  <a:rPr lang="en-US" sz="2400" b="1" i="1" baseline="-25000" dirty="0">
                    <a:solidFill>
                      <a:srgbClr val="C00000"/>
                    </a:solidFill>
                    <a:latin typeface="Arial" panose="020B0604020202020204" pitchFamily="34" charset="0"/>
                    <a:cs typeface="Arial" panose="020B0604020202020204" pitchFamily="34" charset="0"/>
                  </a:rPr>
                  <a:t>L</a:t>
                </a:r>
                <a:r>
                  <a:rPr lang="en-US" sz="2400" b="1" dirty="0">
                    <a:solidFill>
                      <a:srgbClr val="C0000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C00000"/>
                            </a:solidFill>
                            <a:latin typeface="Cambria Math" panose="02040503050406030204" pitchFamily="18" charset="0"/>
                            <a:cs typeface="Arial" panose="020B0604020202020204" pitchFamily="34" charset="0"/>
                          </a:rPr>
                        </m:ctrlPr>
                      </m:sSubPr>
                      <m:e>
                        <m:r>
                          <a:rPr lang="en-US" sz="2400" b="1" i="1" smtClean="0">
                            <a:solidFill>
                              <a:srgbClr val="C00000"/>
                            </a:solidFill>
                            <a:latin typeface="Cambria Math" panose="02040503050406030204" pitchFamily="18" charset="0"/>
                            <a:cs typeface="Arial" panose="020B0604020202020204" pitchFamily="34" charset="0"/>
                          </a:rPr>
                          <m:t>𝒔</m:t>
                        </m:r>
                      </m:e>
                      <m:sub>
                        <m:r>
                          <a:rPr lang="en-US" sz="2400" b="1" i="1" smtClean="0">
                            <a:solidFill>
                              <a:srgbClr val="C00000"/>
                            </a:solidFill>
                            <a:latin typeface="Cambria Math" panose="02040503050406030204" pitchFamily="18" charset="0"/>
                            <a:cs typeface="Arial" panose="020B0604020202020204" pitchFamily="34" charset="0"/>
                          </a:rPr>
                          <m:t>𝑳𝑼</m:t>
                        </m:r>
                      </m:sub>
                    </m:sSub>
                  </m:oMath>
                </a14:m>
                <a:r>
                  <a:rPr lang="en-US" sz="2400" b="1" dirty="0">
                    <a:solidFill>
                      <a:srgbClr val="C00000"/>
                    </a:solidFill>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P</a:t>
                </a:r>
                <a:r>
                  <a:rPr lang="en-US" sz="2400" b="1" i="1" baseline="-25000" dirty="0">
                    <a:solidFill>
                      <a:srgbClr val="C00000"/>
                    </a:solidFill>
                    <a:latin typeface="Arial" panose="020B0604020202020204" pitchFamily="34" charset="0"/>
                    <a:cs typeface="Arial" panose="020B0604020202020204" pitchFamily="34" charset="0"/>
                  </a:rPr>
                  <a:t>H</a:t>
                </a:r>
                <a:r>
                  <a:rPr lang="en-US" sz="2400" b="1" dirty="0">
                    <a:solidFill>
                      <a:srgbClr val="C00000"/>
                    </a:solidFill>
                    <a:latin typeface="Arial" panose="020B0604020202020204" pitchFamily="34" charset="0"/>
                    <a:cs typeface="Arial" panose="020B0604020202020204" pitchFamily="34" charset="0"/>
                  </a:rPr>
                  <a:t>)</a:t>
                </a:r>
                <a:endParaRPr lang="en-US" sz="2400" b="1" baseline="30000" dirty="0">
                  <a:solidFill>
                    <a:srgbClr val="C00000"/>
                  </a:solidFill>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6FA64EC1-DE85-4217-B7A8-5915DF22B30B}"/>
                  </a:ext>
                </a:extLst>
              </p:cNvPr>
              <p:cNvSpPr txBox="1">
                <a:spLocks noRot="1" noChangeAspect="1" noMove="1" noResize="1" noEditPoints="1" noAdjustHandles="1" noChangeArrowheads="1" noChangeShapeType="1" noTextEdit="1"/>
              </p:cNvSpPr>
              <p:nvPr/>
            </p:nvSpPr>
            <p:spPr>
              <a:xfrm>
                <a:off x="3510535" y="2865292"/>
                <a:ext cx="2487351" cy="461665"/>
              </a:xfrm>
              <a:prstGeom prst="rect">
                <a:avLst/>
              </a:prstGeom>
              <a:blipFill>
                <a:blip r:embed="rId5"/>
                <a:stretch>
                  <a:fillRect l="-3922" t="-9211" b="-30263"/>
                </a:stretch>
              </a:blipFill>
            </p:spPr>
            <p:txBody>
              <a:bodyPr/>
              <a:lstStyle/>
              <a:p>
                <a:r>
                  <a:rPr lang="en-US">
                    <a:noFill/>
                  </a:rPr>
                  <a:t> </a:t>
                </a:r>
              </a:p>
            </p:txBody>
          </p:sp>
        </mc:Fallback>
      </mc:AlternateContent>
      <p:sp>
        <p:nvSpPr>
          <p:cNvPr id="47" name="Freeform: Shape 46">
            <a:extLst>
              <a:ext uri="{FF2B5EF4-FFF2-40B4-BE49-F238E27FC236}">
                <a16:creationId xmlns:a16="http://schemas.microsoft.com/office/drawing/2014/main" id="{B1E2272B-4D4F-41F6-9CB3-D09682C110A6}"/>
              </a:ext>
            </a:extLst>
          </p:cNvPr>
          <p:cNvSpPr/>
          <p:nvPr/>
        </p:nvSpPr>
        <p:spPr>
          <a:xfrm>
            <a:off x="1659835" y="1371600"/>
            <a:ext cx="6188753" cy="3062636"/>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15B4EE2-4519-49CC-8361-713B4A057599}"/>
              </a:ext>
            </a:extLst>
          </p:cNvPr>
          <p:cNvSpPr/>
          <p:nvPr/>
        </p:nvSpPr>
        <p:spPr>
          <a:xfrm>
            <a:off x="1655818" y="2209803"/>
            <a:ext cx="6249028" cy="2856964"/>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8968918-0F22-4BBA-ACB9-295854DBA803}"/>
              </a:ext>
            </a:extLst>
          </p:cNvPr>
          <p:cNvSpPr txBox="1"/>
          <p:nvPr/>
        </p:nvSpPr>
        <p:spPr>
          <a:xfrm>
            <a:off x="7793548" y="4042873"/>
            <a:ext cx="1155491" cy="461665"/>
          </a:xfrm>
          <a:prstGeom prst="rect">
            <a:avLst/>
          </a:prstGeom>
          <a:noFill/>
        </p:spPr>
        <p:txBody>
          <a:bodyPr wrap="square" rtlCol="0">
            <a:spAutoFit/>
          </a:bodyPr>
          <a:lstStyle/>
          <a:p>
            <a:r>
              <a:rPr lang="en-US" sz="2400" b="1" i="1" dirty="0">
                <a:solidFill>
                  <a:srgbClr val="0070C0">
                    <a:alpha val="50000"/>
                  </a:srgbClr>
                </a:solidFill>
                <a:latin typeface="Arial" panose="020B0604020202020204" pitchFamily="34" charset="0"/>
                <a:cs typeface="Arial" panose="020B0604020202020204" pitchFamily="34" charset="0"/>
              </a:rPr>
              <a:t>C</a:t>
            </a:r>
            <a:r>
              <a:rPr lang="en-US" sz="2400" b="1" i="1" baseline="-25000" dirty="0">
                <a:solidFill>
                  <a:srgbClr val="0070C0">
                    <a:alpha val="50000"/>
                  </a:srgbClr>
                </a:solidFill>
                <a:latin typeface="Arial" panose="020B0604020202020204" pitchFamily="34" charset="0"/>
                <a:cs typeface="Arial" panose="020B0604020202020204" pitchFamily="34" charset="0"/>
              </a:rPr>
              <a:t>H</a:t>
            </a:r>
            <a:r>
              <a:rPr lang="en-US" sz="2400" b="1" dirty="0">
                <a:solidFill>
                  <a:srgbClr val="0070C0">
                    <a:alpha val="50000"/>
                  </a:srgbClr>
                </a:solidFill>
                <a:latin typeface="Arial" panose="020B0604020202020204" pitchFamily="34" charset="0"/>
                <a:cs typeface="Arial" panose="020B0604020202020204" pitchFamily="34" charset="0"/>
              </a:rPr>
              <a:t>(</a:t>
            </a:r>
            <a:r>
              <a:rPr lang="en-US" sz="2400" b="1" i="1" dirty="0">
                <a:solidFill>
                  <a:srgbClr val="0070C0">
                    <a:alpha val="50000"/>
                  </a:srgbClr>
                </a:solidFill>
                <a:latin typeface="Arial" panose="020B0604020202020204" pitchFamily="34" charset="0"/>
                <a:cs typeface="Arial" panose="020B0604020202020204" pitchFamily="34" charset="0"/>
              </a:rPr>
              <a:t>s</a:t>
            </a:r>
            <a:r>
              <a:rPr lang="en-US" sz="2400" b="1" dirty="0">
                <a:solidFill>
                  <a:srgbClr val="0070C0">
                    <a:alpha val="50000"/>
                  </a:srgb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020813E2-0A75-4B8C-9263-8F0EF4711949}"/>
              </a:ext>
            </a:extLst>
          </p:cNvPr>
          <p:cNvSpPr txBox="1"/>
          <p:nvPr/>
        </p:nvSpPr>
        <p:spPr>
          <a:xfrm>
            <a:off x="7806177" y="4918041"/>
            <a:ext cx="1155491" cy="461665"/>
          </a:xfrm>
          <a:prstGeom prst="rect">
            <a:avLst/>
          </a:prstGeom>
          <a:noFill/>
        </p:spPr>
        <p:txBody>
          <a:bodyPr wrap="square" rtlCol="0">
            <a:spAutoFit/>
          </a:bodyPr>
          <a:lstStyle/>
          <a:p>
            <a:r>
              <a:rPr lang="en-US" sz="2400" b="1" i="1" dirty="0">
                <a:solidFill>
                  <a:srgbClr val="C00000">
                    <a:alpha val="50000"/>
                  </a:srgbClr>
                </a:solidFill>
                <a:latin typeface="Arial" panose="020B0604020202020204" pitchFamily="34" charset="0"/>
                <a:cs typeface="Arial" panose="020B0604020202020204" pitchFamily="34" charset="0"/>
              </a:rPr>
              <a:t>C</a:t>
            </a:r>
            <a:r>
              <a:rPr lang="en-US" sz="2400" b="1" i="1" baseline="-25000" dirty="0">
                <a:solidFill>
                  <a:srgbClr val="C00000">
                    <a:alpha val="50000"/>
                  </a:srgbClr>
                </a:solidFill>
                <a:latin typeface="Arial" panose="020B0604020202020204" pitchFamily="34" charset="0"/>
                <a:cs typeface="Arial" panose="020B0604020202020204" pitchFamily="34" charset="0"/>
              </a:rPr>
              <a:t>L</a:t>
            </a:r>
            <a:r>
              <a:rPr lang="en-US" sz="2400" b="1" dirty="0">
                <a:solidFill>
                  <a:srgbClr val="C00000">
                    <a:alpha val="50000"/>
                  </a:srgbClr>
                </a:solidFill>
                <a:latin typeface="Arial" panose="020B0604020202020204" pitchFamily="34" charset="0"/>
                <a:cs typeface="Arial" panose="020B0604020202020204" pitchFamily="34" charset="0"/>
              </a:rPr>
              <a:t>(</a:t>
            </a:r>
            <a:r>
              <a:rPr lang="en-US" sz="2400" b="1" i="1" dirty="0">
                <a:solidFill>
                  <a:srgbClr val="C00000">
                    <a:alpha val="50000"/>
                  </a:srgbClr>
                </a:solidFill>
                <a:latin typeface="Arial" panose="020B0604020202020204" pitchFamily="34" charset="0"/>
                <a:cs typeface="Arial" panose="020B0604020202020204" pitchFamily="34" charset="0"/>
              </a:rPr>
              <a:t>s</a:t>
            </a:r>
            <a:r>
              <a:rPr lang="en-US" sz="2400" b="1" dirty="0">
                <a:solidFill>
                  <a:srgbClr val="C00000">
                    <a:alpha val="50000"/>
                  </a:srgbClr>
                </a:solidFill>
                <a:latin typeface="Arial" panose="020B0604020202020204" pitchFamily="34"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D71587CB-59A9-4098-9107-E6C3DF9E1CF0}"/>
              </a:ext>
            </a:extLst>
          </p:cNvPr>
          <p:cNvCxnSpPr>
            <a:cxnSpLocks/>
            <a:stCxn id="67" idx="0"/>
          </p:cNvCxnSpPr>
          <p:nvPr/>
        </p:nvCxnSpPr>
        <p:spPr>
          <a:xfrm flipH="1">
            <a:off x="4713037" y="1952123"/>
            <a:ext cx="2384" cy="432136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FF4855-6461-4F3E-8038-BE80D4B955C8}"/>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F5F6CA16-8118-4D52-8B2A-EBCD92402829}"/>
              </a:ext>
            </a:extLst>
          </p:cNvPr>
          <p:cNvCxnSpPr>
            <a:cxnSpLocks/>
          </p:cNvCxnSpPr>
          <p:nvPr/>
        </p:nvCxnSpPr>
        <p:spPr>
          <a:xfrm>
            <a:off x="1607755" y="2005039"/>
            <a:ext cx="3077999"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0668EFB-CAED-47C3-8374-2BE5E015A5BC}"/>
              </a:ext>
            </a:extLst>
          </p:cNvPr>
          <p:cNvSpPr txBox="1"/>
          <p:nvPr/>
        </p:nvSpPr>
        <p:spPr>
          <a:xfrm>
            <a:off x="762002" y="1748135"/>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2629CBCA-50F6-42B4-92E5-E13DA35F47D7}"/>
              </a:ext>
            </a:extLst>
          </p:cNvPr>
          <p:cNvCxnSpPr/>
          <p:nvPr/>
        </p:nvCxnSpPr>
        <p:spPr>
          <a:xfrm>
            <a:off x="1463317" y="1994357"/>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FE89D94-B0C1-4351-A436-A3C51BA3F26D}"/>
              </a:ext>
            </a:extLst>
          </p:cNvPr>
          <p:cNvSpPr txBox="1"/>
          <p:nvPr/>
        </p:nvSpPr>
        <p:spPr>
          <a:xfrm>
            <a:off x="5410200" y="5707076"/>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471E76D-27F2-4D2E-9EF5-9F7003CF5643}"/>
                  </a:ext>
                </a:extLst>
              </p:cNvPr>
              <p:cNvSpPr txBox="1"/>
              <p:nvPr/>
            </p:nvSpPr>
            <p:spPr>
              <a:xfrm>
                <a:off x="4391077" y="6250425"/>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58" name="TextBox 57">
                <a:extLst>
                  <a:ext uri="{FF2B5EF4-FFF2-40B4-BE49-F238E27FC236}">
                    <a16:creationId xmlns:a16="http://schemas.microsoft.com/office/drawing/2014/main" id="{F471E76D-27F2-4D2E-9EF5-9F7003CF5643}"/>
                  </a:ext>
                </a:extLst>
              </p:cNvPr>
              <p:cNvSpPr txBox="1">
                <a:spLocks noRot="1" noChangeAspect="1" noMove="1" noResize="1" noEditPoints="1" noAdjustHandles="1" noChangeArrowheads="1" noChangeShapeType="1" noTextEdit="1"/>
              </p:cNvSpPr>
              <p:nvPr/>
            </p:nvSpPr>
            <p:spPr>
              <a:xfrm>
                <a:off x="4391077" y="6250425"/>
                <a:ext cx="714323" cy="369332"/>
              </a:xfrm>
              <a:prstGeom prst="rect">
                <a:avLst/>
              </a:prstGeom>
              <a:blipFill>
                <a:blip r:embed="rId6"/>
                <a:stretch>
                  <a:fillRect/>
                </a:stretch>
              </a:blipFill>
            </p:spPr>
            <p:txBody>
              <a:bodyPr/>
              <a:lstStyle/>
              <a:p>
                <a:r>
                  <a:rPr lang="en-US">
                    <a:noFill/>
                  </a:rPr>
                  <a:t> </a:t>
                </a:r>
              </a:p>
            </p:txBody>
          </p:sp>
        </mc:Fallback>
      </mc:AlternateContent>
      <p:sp>
        <p:nvSpPr>
          <p:cNvPr id="67" name="Oval 29">
            <a:extLst>
              <a:ext uri="{FF2B5EF4-FFF2-40B4-BE49-F238E27FC236}">
                <a16:creationId xmlns:a16="http://schemas.microsoft.com/office/drawing/2014/main" id="{B1E07DF5-C0FB-42DE-A5B3-63E88F2379CA}"/>
              </a:ext>
            </a:extLst>
          </p:cNvPr>
          <p:cNvSpPr>
            <a:spLocks noChangeArrowheads="1"/>
          </p:cNvSpPr>
          <p:nvPr/>
        </p:nvSpPr>
        <p:spPr bwMode="auto">
          <a:xfrm>
            <a:off x="4662782" y="1952123"/>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 name="Oval 29">
            <a:extLst>
              <a:ext uri="{FF2B5EF4-FFF2-40B4-BE49-F238E27FC236}">
                <a16:creationId xmlns:a16="http://schemas.microsoft.com/office/drawing/2014/main" id="{A2185519-5281-41E4-A4D5-996748269882}"/>
              </a:ext>
            </a:extLst>
          </p:cNvPr>
          <p:cNvSpPr>
            <a:spLocks noChangeArrowheads="1"/>
          </p:cNvSpPr>
          <p:nvPr/>
        </p:nvSpPr>
        <p:spPr bwMode="auto">
          <a:xfrm>
            <a:off x="3206467" y="4015111"/>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72" name="Straight Arrow Connector 71">
            <a:extLst>
              <a:ext uri="{FF2B5EF4-FFF2-40B4-BE49-F238E27FC236}">
                <a16:creationId xmlns:a16="http://schemas.microsoft.com/office/drawing/2014/main" id="{1B96D67A-0C09-4AD4-B982-74F42DC6D159}"/>
              </a:ext>
            </a:extLst>
          </p:cNvPr>
          <p:cNvCxnSpPr>
            <a:cxnSpLocks/>
          </p:cNvCxnSpPr>
          <p:nvPr/>
        </p:nvCxnSpPr>
        <p:spPr>
          <a:xfrm flipH="1">
            <a:off x="3932454" y="3344415"/>
            <a:ext cx="314650" cy="7472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82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8B7D-E1DA-4EFC-94C1-0287F4C18602}"/>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02E75650-5EE5-47FA-91DD-3E906434A5C6}"/>
              </a:ext>
            </a:extLst>
          </p:cNvPr>
          <p:cNvSpPr>
            <a:spLocks noGrp="1"/>
          </p:cNvSpPr>
          <p:nvPr>
            <p:ph idx="1"/>
          </p:nvPr>
        </p:nvSpPr>
        <p:spPr/>
        <p:txBody>
          <a:bodyPr/>
          <a:lstStyle/>
          <a:p>
            <a:r>
              <a:rPr lang="en-US" dirty="0"/>
              <a:t>Symptoms of both problems observed in the ACA Exchanges:</a:t>
            </a:r>
          </a:p>
          <a:p>
            <a:pPr marL="0" indent="0">
              <a:buNone/>
            </a:pPr>
            <a:endParaRPr lang="en-US" dirty="0"/>
          </a:p>
        </p:txBody>
      </p:sp>
    </p:spTree>
    <p:extLst>
      <p:ext uri="{BB962C8B-B14F-4D97-AF65-F5344CB8AC3E}">
        <p14:creationId xmlns:p14="http://schemas.microsoft.com/office/powerpoint/2010/main" val="2237524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F633CFD5-DFA2-406A-B7D8-E30F07BC6E3D}"/>
                  </a:ext>
                </a:extLst>
              </p:cNvPr>
              <p:cNvSpPr txBox="1"/>
              <p:nvPr/>
            </p:nvSpPr>
            <p:spPr>
              <a:xfrm>
                <a:off x="3751976" y="1053327"/>
                <a:ext cx="4782419" cy="707886"/>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Now note that as </a:t>
                </a:r>
                <a14:m>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a:rPr lang="en-US" sz="2000" i="1" smtClean="0">
                            <a:latin typeface="Cambria Math" panose="02040503050406030204" pitchFamily="18" charset="0"/>
                            <a:cs typeface="Arial" panose="020B0604020202020204" pitchFamily="34" charset="0"/>
                          </a:rPr>
                          <m:t>𝑠</m:t>
                        </m:r>
                      </m:e>
                      <m:sub>
                        <m:r>
                          <a:rPr lang="en-US" sz="2000" b="0" i="1" smtClean="0">
                            <a:latin typeface="Cambria Math" panose="02040503050406030204" pitchFamily="18" charset="0"/>
                            <a:cs typeface="Arial" panose="020B0604020202020204" pitchFamily="34" charset="0"/>
                          </a:rPr>
                          <m:t>𝐻𝐿</m:t>
                        </m:r>
                      </m:sub>
                    </m:sSub>
                  </m:oMath>
                </a14:m>
                <a:r>
                  <a:rPr lang="en-US" sz="2000" dirty="0">
                    <a:latin typeface="Arial" panose="020B0604020202020204" pitchFamily="34" charset="0"/>
                    <a:cs typeface="Arial" panose="020B0604020202020204" pitchFamily="34" charset="0"/>
                  </a:rPr>
                  <a:t> changes, </a:t>
                </a:r>
              </a:p>
              <a:p>
                <a:pPr algn="r"/>
                <a14:m>
                  <m:oMath xmlns:m="http://schemas.openxmlformats.org/officeDocument/2006/math">
                    <m:r>
                      <a:rPr lang="en-US" sz="2000" b="0" i="1" smtClean="0">
                        <a:latin typeface="Cambria Math" panose="02040503050406030204" pitchFamily="18" charset="0"/>
                        <a:cs typeface="Arial" panose="020B0604020202020204" pitchFamily="34" charset="0"/>
                      </a:rPr>
                      <m:t>𝐴</m:t>
                    </m:r>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𝐶</m:t>
                        </m:r>
                      </m:e>
                      <m:sub>
                        <m:r>
                          <a:rPr lang="en-US" sz="2000" b="0" i="1" smtClean="0">
                            <a:latin typeface="Cambria Math" panose="02040503050406030204" pitchFamily="18" charset="0"/>
                            <a:cs typeface="Arial" panose="020B0604020202020204" pitchFamily="34" charset="0"/>
                          </a:rPr>
                          <m:t>𝐿</m:t>
                        </m:r>
                      </m:sub>
                    </m:sSub>
                  </m:oMath>
                </a14:m>
                <a:r>
                  <a:rPr lang="en-US" sz="2000" dirty="0">
                    <a:latin typeface="Arial" panose="020B0604020202020204" pitchFamily="34" charset="0"/>
                    <a:cs typeface="Arial" panose="020B0604020202020204" pitchFamily="34" charset="0"/>
                  </a:rPr>
                  <a:t> changes</a:t>
                </a:r>
              </a:p>
            </p:txBody>
          </p:sp>
        </mc:Choice>
        <mc:Fallback>
          <p:sp>
            <p:nvSpPr>
              <p:cNvPr id="36" name="TextBox 35">
                <a:extLst>
                  <a:ext uri="{FF2B5EF4-FFF2-40B4-BE49-F238E27FC236}">
                    <a16:creationId xmlns:a16="http://schemas.microsoft.com/office/drawing/2014/main" id="{F633CFD5-DFA2-406A-B7D8-E30F07BC6E3D}"/>
                  </a:ext>
                </a:extLst>
              </p:cNvPr>
              <p:cNvSpPr txBox="1">
                <a:spLocks noRot="1" noChangeAspect="1" noMove="1" noResize="1" noEditPoints="1" noAdjustHandles="1" noChangeArrowheads="1" noChangeShapeType="1" noTextEdit="1"/>
              </p:cNvSpPr>
              <p:nvPr/>
            </p:nvSpPr>
            <p:spPr>
              <a:xfrm>
                <a:off x="3751976" y="1053327"/>
                <a:ext cx="4782419" cy="707886"/>
              </a:xfrm>
              <a:prstGeom prst="rect">
                <a:avLst/>
              </a:prstGeom>
              <a:blipFill>
                <a:blip r:embed="rId3"/>
                <a:stretch>
                  <a:fillRect t="-4310" r="-2930" b="-15517"/>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Vertical Model: Average Cost Curves</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743CD3-B210-45F2-9E47-06ED5A2E33B7}"/>
              </a:ext>
            </a:extLst>
          </p:cNvPr>
          <p:cNvCxnSpPr>
            <a:cxnSpLocks/>
          </p:cNvCxnSpPr>
          <p:nvPr/>
        </p:nvCxnSpPr>
        <p:spPr>
          <a:xfrm flipH="1" flipV="1">
            <a:off x="1676400" y="1375770"/>
            <a:ext cx="6431221" cy="132837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A211EAA-25B6-4A4E-B1B6-90D17F37C10C}"/>
                  </a:ext>
                </a:extLst>
              </p:cNvPr>
              <p:cNvSpPr txBox="1"/>
              <p:nvPr/>
            </p:nvSpPr>
            <p:spPr>
              <a:xfrm>
                <a:off x="7303034" y="2065379"/>
                <a:ext cx="1894552" cy="461665"/>
              </a:xfrm>
              <a:prstGeom prst="rect">
                <a:avLst/>
              </a:prstGeom>
              <a:noFill/>
            </p:spPr>
            <p:txBody>
              <a:bodyPr wrap="square" rtlCol="0">
                <a:spAutoFit/>
              </a:bodyPr>
              <a:lstStyle/>
              <a:p>
                <a:r>
                  <a:rPr lang="en-US" sz="2400" b="1" i="1" dirty="0">
                    <a:solidFill>
                      <a:srgbClr val="0070C0"/>
                    </a:solidFill>
                    <a:latin typeface="Arial" panose="020B0604020202020204" pitchFamily="34" charset="0"/>
                    <a:cs typeface="Arial" panose="020B0604020202020204" pitchFamily="34" charset="0"/>
                  </a:rPr>
                  <a:t>AC</a:t>
                </a:r>
                <a:r>
                  <a:rPr lang="en-US" sz="2400" b="1" i="1" baseline="-25000" dirty="0">
                    <a:solidFill>
                      <a:srgbClr val="0070C0"/>
                    </a:solidFill>
                    <a:latin typeface="Arial" panose="020B0604020202020204" pitchFamily="34" charset="0"/>
                    <a:cs typeface="Arial" panose="020B0604020202020204" pitchFamily="34" charset="0"/>
                  </a:rPr>
                  <a:t>H</a:t>
                </a:r>
                <a:r>
                  <a:rPr lang="en-US" sz="2400" b="1" dirty="0">
                    <a:solidFill>
                      <a:srgbClr val="0070C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0070C0"/>
                            </a:solidFill>
                            <a:latin typeface="Cambria Math" panose="02040503050406030204" pitchFamily="18" charset="0"/>
                            <a:cs typeface="Arial" panose="020B0604020202020204" pitchFamily="34" charset="0"/>
                          </a:rPr>
                        </m:ctrlPr>
                      </m:sSubPr>
                      <m:e>
                        <m:r>
                          <a:rPr lang="en-US" sz="2400" b="1" i="1" smtClean="0">
                            <a:solidFill>
                              <a:srgbClr val="0070C0"/>
                            </a:solidFill>
                            <a:latin typeface="Cambria Math" panose="02040503050406030204" pitchFamily="18" charset="0"/>
                            <a:cs typeface="Arial" panose="020B0604020202020204" pitchFamily="34" charset="0"/>
                          </a:rPr>
                          <m:t>𝒔</m:t>
                        </m:r>
                      </m:e>
                      <m:sub>
                        <m:r>
                          <a:rPr lang="en-US" sz="2400" b="1" i="1" smtClean="0">
                            <a:solidFill>
                              <a:srgbClr val="0070C0"/>
                            </a:solidFill>
                            <a:latin typeface="Cambria Math" panose="02040503050406030204" pitchFamily="18" charset="0"/>
                            <a:cs typeface="Arial" panose="020B0604020202020204" pitchFamily="34" charset="0"/>
                          </a:rPr>
                          <m:t>𝑯𝑳</m:t>
                        </m:r>
                      </m:sub>
                    </m:sSub>
                  </m:oMath>
                </a14:m>
                <a:r>
                  <a:rPr lang="en-US" sz="2400" b="1" dirty="0">
                    <a:solidFill>
                      <a:srgbClr val="0070C0"/>
                    </a:solidFill>
                    <a:latin typeface="Arial" panose="020B0604020202020204" pitchFamily="34" charset="0"/>
                    <a:cs typeface="Arial" panose="020B0604020202020204" pitchFamily="34" charset="0"/>
                  </a:rPr>
                  <a:t>)</a:t>
                </a:r>
                <a:endParaRPr lang="en-US" sz="2400" b="1" baseline="30000" dirty="0">
                  <a:solidFill>
                    <a:srgbClr val="0070C0"/>
                  </a:solidFill>
                  <a:latin typeface="Arial" panose="020B0604020202020204" pitchFamily="34"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7A211EAA-25B6-4A4E-B1B6-90D17F37C10C}"/>
                  </a:ext>
                </a:extLst>
              </p:cNvPr>
              <p:cNvSpPr txBox="1">
                <a:spLocks noRot="1" noChangeAspect="1" noMove="1" noResize="1" noEditPoints="1" noAdjustHandles="1" noChangeArrowheads="1" noChangeShapeType="1" noTextEdit="1"/>
              </p:cNvSpPr>
              <p:nvPr/>
            </p:nvSpPr>
            <p:spPr>
              <a:xfrm>
                <a:off x="7303034" y="2065379"/>
                <a:ext cx="1894552" cy="461665"/>
              </a:xfrm>
              <a:prstGeom prst="rect">
                <a:avLst/>
              </a:prstGeom>
              <a:blipFill>
                <a:blip r:embed="rId4"/>
                <a:stretch>
                  <a:fillRect l="-4823" t="-9211" b="-30263"/>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5E0FB13A-A591-4550-803E-DA9EE06D7AD9}"/>
              </a:ext>
            </a:extLst>
          </p:cNvPr>
          <p:cNvCxnSpPr>
            <a:cxnSpLocks/>
          </p:cNvCxnSpPr>
          <p:nvPr/>
        </p:nvCxnSpPr>
        <p:spPr>
          <a:xfrm flipH="1" flipV="1">
            <a:off x="4685754" y="4539920"/>
            <a:ext cx="3219092" cy="342906"/>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FA64EC1-DE85-4217-B7A8-5915DF22B30B}"/>
                  </a:ext>
                </a:extLst>
              </p:cNvPr>
              <p:cNvSpPr txBox="1"/>
              <p:nvPr/>
            </p:nvSpPr>
            <p:spPr>
              <a:xfrm>
                <a:off x="4964131" y="3353713"/>
                <a:ext cx="2487351" cy="461665"/>
              </a:xfrm>
              <a:prstGeom prst="rect">
                <a:avLst/>
              </a:prstGeom>
              <a:noFill/>
            </p:spPr>
            <p:txBody>
              <a:bodyPr wrap="square" rtlCol="0">
                <a:spAutoFit/>
              </a:bodyPr>
              <a:lstStyle/>
              <a:p>
                <a:r>
                  <a:rPr lang="en-US" sz="2400" b="1" i="1" dirty="0">
                    <a:solidFill>
                      <a:srgbClr val="C00000"/>
                    </a:solidFill>
                    <a:latin typeface="Arial" panose="020B0604020202020204" pitchFamily="34" charset="0"/>
                    <a:cs typeface="Arial" panose="020B0604020202020204" pitchFamily="34" charset="0"/>
                  </a:rPr>
                  <a:t>AC</a:t>
                </a:r>
                <a:r>
                  <a:rPr lang="en-US" sz="2400" b="1" i="1" baseline="-25000" dirty="0">
                    <a:solidFill>
                      <a:srgbClr val="C00000"/>
                    </a:solidFill>
                    <a:latin typeface="Arial" panose="020B0604020202020204" pitchFamily="34" charset="0"/>
                    <a:cs typeface="Arial" panose="020B0604020202020204" pitchFamily="34" charset="0"/>
                  </a:rPr>
                  <a:t>L</a:t>
                </a:r>
                <a:r>
                  <a:rPr lang="en-US" sz="2400" b="1" dirty="0">
                    <a:solidFill>
                      <a:srgbClr val="C0000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C00000"/>
                            </a:solidFill>
                            <a:latin typeface="Cambria Math" panose="02040503050406030204" pitchFamily="18" charset="0"/>
                            <a:cs typeface="Arial" panose="020B0604020202020204" pitchFamily="34" charset="0"/>
                          </a:rPr>
                        </m:ctrlPr>
                      </m:sSubPr>
                      <m:e>
                        <m:r>
                          <a:rPr lang="en-US" sz="2400" b="1" i="1" smtClean="0">
                            <a:solidFill>
                              <a:srgbClr val="C00000"/>
                            </a:solidFill>
                            <a:latin typeface="Cambria Math" panose="02040503050406030204" pitchFamily="18" charset="0"/>
                            <a:cs typeface="Arial" panose="020B0604020202020204" pitchFamily="34" charset="0"/>
                          </a:rPr>
                          <m:t>𝒔</m:t>
                        </m:r>
                      </m:e>
                      <m:sub>
                        <m:r>
                          <a:rPr lang="en-US" sz="2400" b="1" i="1" smtClean="0">
                            <a:solidFill>
                              <a:srgbClr val="C00000"/>
                            </a:solidFill>
                            <a:latin typeface="Cambria Math" panose="02040503050406030204" pitchFamily="18" charset="0"/>
                            <a:cs typeface="Arial" panose="020B0604020202020204" pitchFamily="34" charset="0"/>
                          </a:rPr>
                          <m:t>𝑳𝑼</m:t>
                        </m:r>
                      </m:sub>
                    </m:sSub>
                  </m:oMath>
                </a14:m>
                <a:r>
                  <a:rPr lang="en-US" sz="2400" b="1" dirty="0">
                    <a:solidFill>
                      <a:srgbClr val="C00000"/>
                    </a:solidFill>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P</a:t>
                </a:r>
                <a:r>
                  <a:rPr lang="en-US" sz="2400" b="1" i="1" baseline="-25000" dirty="0">
                    <a:solidFill>
                      <a:srgbClr val="C00000"/>
                    </a:solidFill>
                    <a:latin typeface="Arial" panose="020B0604020202020204" pitchFamily="34" charset="0"/>
                    <a:cs typeface="Arial" panose="020B0604020202020204" pitchFamily="34" charset="0"/>
                  </a:rPr>
                  <a:t>H</a:t>
                </a:r>
                <a:r>
                  <a:rPr lang="en-US" sz="2400" b="1" dirty="0">
                    <a:solidFill>
                      <a:srgbClr val="C00000"/>
                    </a:solidFill>
                    <a:latin typeface="Arial" panose="020B0604020202020204" pitchFamily="34" charset="0"/>
                    <a:cs typeface="Arial" panose="020B0604020202020204" pitchFamily="34" charset="0"/>
                  </a:rPr>
                  <a:t>)</a:t>
                </a:r>
                <a:endParaRPr lang="en-US" sz="2400" b="1" baseline="30000" dirty="0">
                  <a:solidFill>
                    <a:srgbClr val="C00000"/>
                  </a:solidFill>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6FA64EC1-DE85-4217-B7A8-5915DF22B30B}"/>
                  </a:ext>
                </a:extLst>
              </p:cNvPr>
              <p:cNvSpPr txBox="1">
                <a:spLocks noRot="1" noChangeAspect="1" noMove="1" noResize="1" noEditPoints="1" noAdjustHandles="1" noChangeArrowheads="1" noChangeShapeType="1" noTextEdit="1"/>
              </p:cNvSpPr>
              <p:nvPr/>
            </p:nvSpPr>
            <p:spPr>
              <a:xfrm>
                <a:off x="4964131" y="3353713"/>
                <a:ext cx="2487351" cy="461665"/>
              </a:xfrm>
              <a:prstGeom prst="rect">
                <a:avLst/>
              </a:prstGeom>
              <a:blipFill>
                <a:blip r:embed="rId5"/>
                <a:stretch>
                  <a:fillRect l="-3676" t="-9211" b="-30263"/>
                </a:stretch>
              </a:blipFill>
            </p:spPr>
            <p:txBody>
              <a:bodyPr/>
              <a:lstStyle/>
              <a:p>
                <a:r>
                  <a:rPr lang="en-US">
                    <a:noFill/>
                  </a:rPr>
                  <a:t> </a:t>
                </a:r>
              </a:p>
            </p:txBody>
          </p:sp>
        </mc:Fallback>
      </mc:AlternateContent>
      <p:sp>
        <p:nvSpPr>
          <p:cNvPr id="47" name="Freeform: Shape 46">
            <a:extLst>
              <a:ext uri="{FF2B5EF4-FFF2-40B4-BE49-F238E27FC236}">
                <a16:creationId xmlns:a16="http://schemas.microsoft.com/office/drawing/2014/main" id="{B1E2272B-4D4F-41F6-9CB3-D09682C110A6}"/>
              </a:ext>
            </a:extLst>
          </p:cNvPr>
          <p:cNvSpPr/>
          <p:nvPr/>
        </p:nvSpPr>
        <p:spPr>
          <a:xfrm>
            <a:off x="1659835" y="1371600"/>
            <a:ext cx="6188753" cy="3062636"/>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15B4EE2-4519-49CC-8361-713B4A057599}"/>
              </a:ext>
            </a:extLst>
          </p:cNvPr>
          <p:cNvSpPr/>
          <p:nvPr/>
        </p:nvSpPr>
        <p:spPr>
          <a:xfrm>
            <a:off x="1655818" y="2209803"/>
            <a:ext cx="6249028" cy="2856964"/>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8968918-0F22-4BBA-ACB9-295854DBA803}"/>
              </a:ext>
            </a:extLst>
          </p:cNvPr>
          <p:cNvSpPr txBox="1"/>
          <p:nvPr/>
        </p:nvSpPr>
        <p:spPr>
          <a:xfrm>
            <a:off x="7793548" y="4042873"/>
            <a:ext cx="1155491" cy="461665"/>
          </a:xfrm>
          <a:prstGeom prst="rect">
            <a:avLst/>
          </a:prstGeom>
          <a:noFill/>
        </p:spPr>
        <p:txBody>
          <a:bodyPr wrap="square" rtlCol="0">
            <a:spAutoFit/>
          </a:bodyPr>
          <a:lstStyle/>
          <a:p>
            <a:r>
              <a:rPr lang="en-US" sz="2400" b="1" i="1" dirty="0">
                <a:solidFill>
                  <a:srgbClr val="0070C0">
                    <a:alpha val="50000"/>
                  </a:srgbClr>
                </a:solidFill>
                <a:latin typeface="Arial" panose="020B0604020202020204" pitchFamily="34" charset="0"/>
                <a:cs typeface="Arial" panose="020B0604020202020204" pitchFamily="34" charset="0"/>
              </a:rPr>
              <a:t>C</a:t>
            </a:r>
            <a:r>
              <a:rPr lang="en-US" sz="2400" b="1" i="1" baseline="-25000" dirty="0">
                <a:solidFill>
                  <a:srgbClr val="0070C0">
                    <a:alpha val="50000"/>
                  </a:srgbClr>
                </a:solidFill>
                <a:latin typeface="Arial" panose="020B0604020202020204" pitchFamily="34" charset="0"/>
                <a:cs typeface="Arial" panose="020B0604020202020204" pitchFamily="34" charset="0"/>
              </a:rPr>
              <a:t>H</a:t>
            </a:r>
            <a:r>
              <a:rPr lang="en-US" sz="2400" b="1" dirty="0">
                <a:solidFill>
                  <a:srgbClr val="0070C0">
                    <a:alpha val="50000"/>
                  </a:srgbClr>
                </a:solidFill>
                <a:latin typeface="Arial" panose="020B0604020202020204" pitchFamily="34" charset="0"/>
                <a:cs typeface="Arial" panose="020B0604020202020204" pitchFamily="34" charset="0"/>
              </a:rPr>
              <a:t>(</a:t>
            </a:r>
            <a:r>
              <a:rPr lang="en-US" sz="2400" b="1" i="1" dirty="0">
                <a:solidFill>
                  <a:srgbClr val="0070C0">
                    <a:alpha val="50000"/>
                  </a:srgbClr>
                </a:solidFill>
                <a:latin typeface="Arial" panose="020B0604020202020204" pitchFamily="34" charset="0"/>
                <a:cs typeface="Arial" panose="020B0604020202020204" pitchFamily="34" charset="0"/>
              </a:rPr>
              <a:t>s</a:t>
            </a:r>
            <a:r>
              <a:rPr lang="en-US" sz="2400" b="1" dirty="0">
                <a:solidFill>
                  <a:srgbClr val="0070C0">
                    <a:alpha val="50000"/>
                  </a:srgb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020813E2-0A75-4B8C-9263-8F0EF4711949}"/>
              </a:ext>
            </a:extLst>
          </p:cNvPr>
          <p:cNvSpPr txBox="1"/>
          <p:nvPr/>
        </p:nvSpPr>
        <p:spPr>
          <a:xfrm>
            <a:off x="7806177" y="4918041"/>
            <a:ext cx="1155491" cy="461665"/>
          </a:xfrm>
          <a:prstGeom prst="rect">
            <a:avLst/>
          </a:prstGeom>
          <a:noFill/>
        </p:spPr>
        <p:txBody>
          <a:bodyPr wrap="square" rtlCol="0">
            <a:spAutoFit/>
          </a:bodyPr>
          <a:lstStyle/>
          <a:p>
            <a:r>
              <a:rPr lang="en-US" sz="2400" b="1" i="1" dirty="0">
                <a:solidFill>
                  <a:srgbClr val="C00000">
                    <a:alpha val="50000"/>
                  </a:srgbClr>
                </a:solidFill>
                <a:latin typeface="Arial" panose="020B0604020202020204" pitchFamily="34" charset="0"/>
                <a:cs typeface="Arial" panose="020B0604020202020204" pitchFamily="34" charset="0"/>
              </a:rPr>
              <a:t>C</a:t>
            </a:r>
            <a:r>
              <a:rPr lang="en-US" sz="2400" b="1" i="1" baseline="-25000" dirty="0">
                <a:solidFill>
                  <a:srgbClr val="C00000">
                    <a:alpha val="50000"/>
                  </a:srgbClr>
                </a:solidFill>
                <a:latin typeface="Arial" panose="020B0604020202020204" pitchFamily="34" charset="0"/>
                <a:cs typeface="Arial" panose="020B0604020202020204" pitchFamily="34" charset="0"/>
              </a:rPr>
              <a:t>L</a:t>
            </a:r>
            <a:r>
              <a:rPr lang="en-US" sz="2400" b="1" dirty="0">
                <a:solidFill>
                  <a:srgbClr val="C00000">
                    <a:alpha val="50000"/>
                  </a:srgbClr>
                </a:solidFill>
                <a:latin typeface="Arial" panose="020B0604020202020204" pitchFamily="34" charset="0"/>
                <a:cs typeface="Arial" panose="020B0604020202020204" pitchFamily="34" charset="0"/>
              </a:rPr>
              <a:t>(</a:t>
            </a:r>
            <a:r>
              <a:rPr lang="en-US" sz="2400" b="1" i="1" dirty="0">
                <a:solidFill>
                  <a:srgbClr val="C00000">
                    <a:alpha val="50000"/>
                  </a:srgbClr>
                </a:solidFill>
                <a:latin typeface="Arial" panose="020B0604020202020204" pitchFamily="34" charset="0"/>
                <a:cs typeface="Arial" panose="020B0604020202020204" pitchFamily="34" charset="0"/>
              </a:rPr>
              <a:t>s</a:t>
            </a:r>
            <a:r>
              <a:rPr lang="en-US" sz="2400" b="1" dirty="0">
                <a:solidFill>
                  <a:srgbClr val="C00000">
                    <a:alpha val="50000"/>
                  </a:srgbClr>
                </a:solidFill>
                <a:latin typeface="Arial" panose="020B0604020202020204" pitchFamily="34"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D71587CB-59A9-4098-9107-E6C3DF9E1CF0}"/>
              </a:ext>
            </a:extLst>
          </p:cNvPr>
          <p:cNvCxnSpPr>
            <a:cxnSpLocks/>
            <a:stCxn id="67" idx="0"/>
          </p:cNvCxnSpPr>
          <p:nvPr/>
        </p:nvCxnSpPr>
        <p:spPr>
          <a:xfrm flipH="1">
            <a:off x="4713037" y="1952123"/>
            <a:ext cx="2384" cy="432136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FF4855-6461-4F3E-8038-BE80D4B955C8}"/>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F5F6CA16-8118-4D52-8B2A-EBCD92402829}"/>
              </a:ext>
            </a:extLst>
          </p:cNvPr>
          <p:cNvCxnSpPr>
            <a:cxnSpLocks/>
          </p:cNvCxnSpPr>
          <p:nvPr/>
        </p:nvCxnSpPr>
        <p:spPr>
          <a:xfrm>
            <a:off x="1607755" y="2005039"/>
            <a:ext cx="3077999"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0668EFB-CAED-47C3-8374-2BE5E015A5BC}"/>
              </a:ext>
            </a:extLst>
          </p:cNvPr>
          <p:cNvSpPr txBox="1"/>
          <p:nvPr/>
        </p:nvSpPr>
        <p:spPr>
          <a:xfrm>
            <a:off x="762002" y="1748135"/>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2629CBCA-50F6-42B4-92E5-E13DA35F47D7}"/>
              </a:ext>
            </a:extLst>
          </p:cNvPr>
          <p:cNvCxnSpPr/>
          <p:nvPr/>
        </p:nvCxnSpPr>
        <p:spPr>
          <a:xfrm>
            <a:off x="1463317" y="1994357"/>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FE89D94-B0C1-4351-A436-A3C51BA3F26D}"/>
              </a:ext>
            </a:extLst>
          </p:cNvPr>
          <p:cNvSpPr txBox="1"/>
          <p:nvPr/>
        </p:nvSpPr>
        <p:spPr>
          <a:xfrm>
            <a:off x="5410200" y="5707076"/>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471E76D-27F2-4D2E-9EF5-9F7003CF5643}"/>
                  </a:ext>
                </a:extLst>
              </p:cNvPr>
              <p:cNvSpPr txBox="1"/>
              <p:nvPr/>
            </p:nvSpPr>
            <p:spPr>
              <a:xfrm>
                <a:off x="4391077" y="6250425"/>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58" name="TextBox 57">
                <a:extLst>
                  <a:ext uri="{FF2B5EF4-FFF2-40B4-BE49-F238E27FC236}">
                    <a16:creationId xmlns:a16="http://schemas.microsoft.com/office/drawing/2014/main" id="{F471E76D-27F2-4D2E-9EF5-9F7003CF5643}"/>
                  </a:ext>
                </a:extLst>
              </p:cNvPr>
              <p:cNvSpPr txBox="1">
                <a:spLocks noRot="1" noChangeAspect="1" noMove="1" noResize="1" noEditPoints="1" noAdjustHandles="1" noChangeArrowheads="1" noChangeShapeType="1" noTextEdit="1"/>
              </p:cNvSpPr>
              <p:nvPr/>
            </p:nvSpPr>
            <p:spPr>
              <a:xfrm>
                <a:off x="4391077" y="6250425"/>
                <a:ext cx="714323" cy="369332"/>
              </a:xfrm>
              <a:prstGeom prst="rect">
                <a:avLst/>
              </a:prstGeom>
              <a:blipFill>
                <a:blip r:embed="rId6"/>
                <a:stretch>
                  <a:fillRect/>
                </a:stretch>
              </a:blipFill>
            </p:spPr>
            <p:txBody>
              <a:bodyPr/>
              <a:lstStyle/>
              <a:p>
                <a:r>
                  <a:rPr lang="en-US">
                    <a:noFill/>
                  </a:rPr>
                  <a:t> </a:t>
                </a:r>
              </a:p>
            </p:txBody>
          </p:sp>
        </mc:Fallback>
      </mc:AlternateContent>
      <p:sp>
        <p:nvSpPr>
          <p:cNvPr id="67" name="Oval 29">
            <a:extLst>
              <a:ext uri="{FF2B5EF4-FFF2-40B4-BE49-F238E27FC236}">
                <a16:creationId xmlns:a16="http://schemas.microsoft.com/office/drawing/2014/main" id="{B1E07DF5-C0FB-42DE-A5B3-63E88F2379CA}"/>
              </a:ext>
            </a:extLst>
          </p:cNvPr>
          <p:cNvSpPr>
            <a:spLocks noChangeArrowheads="1"/>
          </p:cNvSpPr>
          <p:nvPr/>
        </p:nvSpPr>
        <p:spPr bwMode="auto">
          <a:xfrm>
            <a:off x="4662782" y="1952123"/>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 name="Oval 29">
            <a:extLst>
              <a:ext uri="{FF2B5EF4-FFF2-40B4-BE49-F238E27FC236}">
                <a16:creationId xmlns:a16="http://schemas.microsoft.com/office/drawing/2014/main" id="{A2185519-5281-41E4-A4D5-996748269882}"/>
              </a:ext>
            </a:extLst>
          </p:cNvPr>
          <p:cNvSpPr>
            <a:spLocks noChangeArrowheads="1"/>
          </p:cNvSpPr>
          <p:nvPr/>
        </p:nvSpPr>
        <p:spPr bwMode="auto">
          <a:xfrm>
            <a:off x="4660063" y="450353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72" name="Straight Arrow Connector 71">
            <a:extLst>
              <a:ext uri="{FF2B5EF4-FFF2-40B4-BE49-F238E27FC236}">
                <a16:creationId xmlns:a16="http://schemas.microsoft.com/office/drawing/2014/main" id="{1B96D67A-0C09-4AD4-B982-74F42DC6D159}"/>
              </a:ext>
            </a:extLst>
          </p:cNvPr>
          <p:cNvCxnSpPr>
            <a:cxnSpLocks/>
          </p:cNvCxnSpPr>
          <p:nvPr/>
        </p:nvCxnSpPr>
        <p:spPr>
          <a:xfrm flipH="1">
            <a:off x="5386050" y="3832836"/>
            <a:ext cx="314650" cy="7472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091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Vertical Model: Average Cost Curves</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743CD3-B210-45F2-9E47-06ED5A2E33B7}"/>
              </a:ext>
            </a:extLst>
          </p:cNvPr>
          <p:cNvCxnSpPr>
            <a:cxnSpLocks/>
          </p:cNvCxnSpPr>
          <p:nvPr/>
        </p:nvCxnSpPr>
        <p:spPr>
          <a:xfrm flipH="1" flipV="1">
            <a:off x="1676400" y="1375770"/>
            <a:ext cx="6431221" cy="132837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A211EAA-25B6-4A4E-B1B6-90D17F37C10C}"/>
                  </a:ext>
                </a:extLst>
              </p:cNvPr>
              <p:cNvSpPr txBox="1"/>
              <p:nvPr/>
            </p:nvSpPr>
            <p:spPr>
              <a:xfrm>
                <a:off x="7303034" y="2065379"/>
                <a:ext cx="1894552" cy="461665"/>
              </a:xfrm>
              <a:prstGeom prst="rect">
                <a:avLst/>
              </a:prstGeom>
              <a:noFill/>
            </p:spPr>
            <p:txBody>
              <a:bodyPr wrap="square" rtlCol="0">
                <a:spAutoFit/>
              </a:bodyPr>
              <a:lstStyle/>
              <a:p>
                <a:r>
                  <a:rPr lang="en-US" sz="2400" b="1" i="1" dirty="0">
                    <a:solidFill>
                      <a:srgbClr val="0070C0"/>
                    </a:solidFill>
                    <a:latin typeface="Arial" panose="020B0604020202020204" pitchFamily="34" charset="0"/>
                    <a:cs typeface="Arial" panose="020B0604020202020204" pitchFamily="34" charset="0"/>
                  </a:rPr>
                  <a:t>AC</a:t>
                </a:r>
                <a:r>
                  <a:rPr lang="en-US" sz="2400" b="1" i="1" baseline="-25000" dirty="0">
                    <a:solidFill>
                      <a:srgbClr val="0070C0"/>
                    </a:solidFill>
                    <a:latin typeface="Arial" panose="020B0604020202020204" pitchFamily="34" charset="0"/>
                    <a:cs typeface="Arial" panose="020B0604020202020204" pitchFamily="34" charset="0"/>
                  </a:rPr>
                  <a:t>H</a:t>
                </a:r>
                <a:r>
                  <a:rPr lang="en-US" sz="2400" b="1" dirty="0">
                    <a:solidFill>
                      <a:srgbClr val="0070C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0070C0"/>
                            </a:solidFill>
                            <a:latin typeface="Cambria Math" panose="02040503050406030204" pitchFamily="18" charset="0"/>
                            <a:cs typeface="Arial" panose="020B0604020202020204" pitchFamily="34" charset="0"/>
                          </a:rPr>
                        </m:ctrlPr>
                      </m:sSubPr>
                      <m:e>
                        <m:r>
                          <a:rPr lang="en-US" sz="2400" b="1" i="1" smtClean="0">
                            <a:solidFill>
                              <a:srgbClr val="0070C0"/>
                            </a:solidFill>
                            <a:latin typeface="Cambria Math" panose="02040503050406030204" pitchFamily="18" charset="0"/>
                            <a:cs typeface="Arial" panose="020B0604020202020204" pitchFamily="34" charset="0"/>
                          </a:rPr>
                          <m:t>𝒔</m:t>
                        </m:r>
                      </m:e>
                      <m:sub>
                        <m:r>
                          <a:rPr lang="en-US" sz="2400" b="1" i="1" smtClean="0">
                            <a:solidFill>
                              <a:srgbClr val="0070C0"/>
                            </a:solidFill>
                            <a:latin typeface="Cambria Math" panose="02040503050406030204" pitchFamily="18" charset="0"/>
                            <a:cs typeface="Arial" panose="020B0604020202020204" pitchFamily="34" charset="0"/>
                          </a:rPr>
                          <m:t>𝑯𝑳</m:t>
                        </m:r>
                      </m:sub>
                    </m:sSub>
                  </m:oMath>
                </a14:m>
                <a:r>
                  <a:rPr lang="en-US" sz="2400" b="1" dirty="0">
                    <a:solidFill>
                      <a:srgbClr val="0070C0"/>
                    </a:solidFill>
                    <a:latin typeface="Arial" panose="020B0604020202020204" pitchFamily="34" charset="0"/>
                    <a:cs typeface="Arial" panose="020B0604020202020204" pitchFamily="34" charset="0"/>
                  </a:rPr>
                  <a:t>)</a:t>
                </a:r>
                <a:endParaRPr lang="en-US" sz="2400" b="1" baseline="30000" dirty="0">
                  <a:solidFill>
                    <a:srgbClr val="0070C0"/>
                  </a:solidFill>
                  <a:latin typeface="Arial" panose="020B0604020202020204" pitchFamily="34"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7A211EAA-25B6-4A4E-B1B6-90D17F37C10C}"/>
                  </a:ext>
                </a:extLst>
              </p:cNvPr>
              <p:cNvSpPr txBox="1">
                <a:spLocks noRot="1" noChangeAspect="1" noMove="1" noResize="1" noEditPoints="1" noAdjustHandles="1" noChangeArrowheads="1" noChangeShapeType="1" noTextEdit="1"/>
              </p:cNvSpPr>
              <p:nvPr/>
            </p:nvSpPr>
            <p:spPr>
              <a:xfrm>
                <a:off x="7303034" y="2065379"/>
                <a:ext cx="1894552" cy="461665"/>
              </a:xfrm>
              <a:prstGeom prst="rect">
                <a:avLst/>
              </a:prstGeom>
              <a:blipFill>
                <a:blip r:embed="rId3"/>
                <a:stretch>
                  <a:fillRect l="-4823" t="-9211" b="-30263"/>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5E0FB13A-A591-4550-803E-DA9EE06D7AD9}"/>
              </a:ext>
            </a:extLst>
          </p:cNvPr>
          <p:cNvCxnSpPr>
            <a:cxnSpLocks/>
          </p:cNvCxnSpPr>
          <p:nvPr/>
        </p:nvCxnSpPr>
        <p:spPr>
          <a:xfrm flipH="1" flipV="1">
            <a:off x="3232158" y="4051498"/>
            <a:ext cx="4616430" cy="615639"/>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FA64EC1-DE85-4217-B7A8-5915DF22B30B}"/>
                  </a:ext>
                </a:extLst>
              </p:cNvPr>
              <p:cNvSpPr txBox="1"/>
              <p:nvPr/>
            </p:nvSpPr>
            <p:spPr>
              <a:xfrm>
                <a:off x="3510535" y="2865292"/>
                <a:ext cx="2487351" cy="461665"/>
              </a:xfrm>
              <a:prstGeom prst="rect">
                <a:avLst/>
              </a:prstGeom>
              <a:noFill/>
            </p:spPr>
            <p:txBody>
              <a:bodyPr wrap="square" rtlCol="0">
                <a:spAutoFit/>
              </a:bodyPr>
              <a:lstStyle/>
              <a:p>
                <a:r>
                  <a:rPr lang="en-US" sz="2400" b="1" i="1" dirty="0">
                    <a:solidFill>
                      <a:srgbClr val="C00000"/>
                    </a:solidFill>
                    <a:latin typeface="Arial" panose="020B0604020202020204" pitchFamily="34" charset="0"/>
                    <a:cs typeface="Arial" panose="020B0604020202020204" pitchFamily="34" charset="0"/>
                  </a:rPr>
                  <a:t>AC</a:t>
                </a:r>
                <a:r>
                  <a:rPr lang="en-US" sz="2400" b="1" i="1" baseline="-25000" dirty="0">
                    <a:solidFill>
                      <a:srgbClr val="C00000"/>
                    </a:solidFill>
                    <a:latin typeface="Arial" panose="020B0604020202020204" pitchFamily="34" charset="0"/>
                    <a:cs typeface="Arial" panose="020B0604020202020204" pitchFamily="34" charset="0"/>
                  </a:rPr>
                  <a:t>L</a:t>
                </a:r>
                <a:r>
                  <a:rPr lang="en-US" sz="2400" b="1" dirty="0">
                    <a:solidFill>
                      <a:srgbClr val="C0000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C00000"/>
                            </a:solidFill>
                            <a:latin typeface="Cambria Math" panose="02040503050406030204" pitchFamily="18" charset="0"/>
                            <a:cs typeface="Arial" panose="020B0604020202020204" pitchFamily="34" charset="0"/>
                          </a:rPr>
                        </m:ctrlPr>
                      </m:sSubPr>
                      <m:e>
                        <m:r>
                          <a:rPr lang="en-US" sz="2400" b="1" i="1" smtClean="0">
                            <a:solidFill>
                              <a:srgbClr val="C00000"/>
                            </a:solidFill>
                            <a:latin typeface="Cambria Math" panose="02040503050406030204" pitchFamily="18" charset="0"/>
                            <a:cs typeface="Arial" panose="020B0604020202020204" pitchFamily="34" charset="0"/>
                          </a:rPr>
                          <m:t>𝒔</m:t>
                        </m:r>
                      </m:e>
                      <m:sub>
                        <m:r>
                          <a:rPr lang="en-US" sz="2400" b="1" i="1" smtClean="0">
                            <a:solidFill>
                              <a:srgbClr val="C00000"/>
                            </a:solidFill>
                            <a:latin typeface="Cambria Math" panose="02040503050406030204" pitchFamily="18" charset="0"/>
                            <a:cs typeface="Arial" panose="020B0604020202020204" pitchFamily="34" charset="0"/>
                          </a:rPr>
                          <m:t>𝑳𝑼</m:t>
                        </m:r>
                      </m:sub>
                    </m:sSub>
                  </m:oMath>
                </a14:m>
                <a:r>
                  <a:rPr lang="en-US" sz="2400" b="1" dirty="0">
                    <a:solidFill>
                      <a:srgbClr val="C00000"/>
                    </a:solidFill>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P</a:t>
                </a:r>
                <a:r>
                  <a:rPr lang="en-US" sz="2400" b="1" i="1" baseline="-25000" dirty="0">
                    <a:solidFill>
                      <a:srgbClr val="C00000"/>
                    </a:solidFill>
                    <a:latin typeface="Arial" panose="020B0604020202020204" pitchFamily="34" charset="0"/>
                    <a:cs typeface="Arial" panose="020B0604020202020204" pitchFamily="34" charset="0"/>
                  </a:rPr>
                  <a:t>H</a:t>
                </a:r>
                <a:r>
                  <a:rPr lang="en-US" sz="2400" b="1" dirty="0">
                    <a:solidFill>
                      <a:srgbClr val="C00000"/>
                    </a:solidFill>
                    <a:latin typeface="Arial" panose="020B0604020202020204" pitchFamily="34" charset="0"/>
                    <a:cs typeface="Arial" panose="020B0604020202020204" pitchFamily="34" charset="0"/>
                  </a:rPr>
                  <a:t>)</a:t>
                </a:r>
                <a:endParaRPr lang="en-US" sz="2400" b="1" baseline="30000" dirty="0">
                  <a:solidFill>
                    <a:srgbClr val="C00000"/>
                  </a:solidFill>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6FA64EC1-DE85-4217-B7A8-5915DF22B30B}"/>
                  </a:ext>
                </a:extLst>
              </p:cNvPr>
              <p:cNvSpPr txBox="1">
                <a:spLocks noRot="1" noChangeAspect="1" noMove="1" noResize="1" noEditPoints="1" noAdjustHandles="1" noChangeArrowheads="1" noChangeShapeType="1" noTextEdit="1"/>
              </p:cNvSpPr>
              <p:nvPr/>
            </p:nvSpPr>
            <p:spPr>
              <a:xfrm>
                <a:off x="3510535" y="2865292"/>
                <a:ext cx="2487351" cy="461665"/>
              </a:xfrm>
              <a:prstGeom prst="rect">
                <a:avLst/>
              </a:prstGeom>
              <a:blipFill>
                <a:blip r:embed="rId4"/>
                <a:stretch>
                  <a:fillRect l="-3922" t="-9211" b="-30263"/>
                </a:stretch>
              </a:blipFill>
            </p:spPr>
            <p:txBody>
              <a:bodyPr/>
              <a:lstStyle/>
              <a:p>
                <a:r>
                  <a:rPr lang="en-US">
                    <a:noFill/>
                  </a:rPr>
                  <a:t> </a:t>
                </a:r>
              </a:p>
            </p:txBody>
          </p:sp>
        </mc:Fallback>
      </mc:AlternateContent>
      <p:sp>
        <p:nvSpPr>
          <p:cNvPr id="47" name="Freeform: Shape 46">
            <a:extLst>
              <a:ext uri="{FF2B5EF4-FFF2-40B4-BE49-F238E27FC236}">
                <a16:creationId xmlns:a16="http://schemas.microsoft.com/office/drawing/2014/main" id="{B1E2272B-4D4F-41F6-9CB3-D09682C110A6}"/>
              </a:ext>
            </a:extLst>
          </p:cNvPr>
          <p:cNvSpPr/>
          <p:nvPr/>
        </p:nvSpPr>
        <p:spPr>
          <a:xfrm>
            <a:off x="1659835" y="1371600"/>
            <a:ext cx="6188753" cy="3062636"/>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15B4EE2-4519-49CC-8361-713B4A057599}"/>
              </a:ext>
            </a:extLst>
          </p:cNvPr>
          <p:cNvSpPr/>
          <p:nvPr/>
        </p:nvSpPr>
        <p:spPr>
          <a:xfrm>
            <a:off x="1655818" y="2209803"/>
            <a:ext cx="6249028" cy="2856964"/>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8968918-0F22-4BBA-ACB9-295854DBA803}"/>
              </a:ext>
            </a:extLst>
          </p:cNvPr>
          <p:cNvSpPr txBox="1"/>
          <p:nvPr/>
        </p:nvSpPr>
        <p:spPr>
          <a:xfrm>
            <a:off x="7793548" y="4042873"/>
            <a:ext cx="1155491" cy="461665"/>
          </a:xfrm>
          <a:prstGeom prst="rect">
            <a:avLst/>
          </a:prstGeom>
          <a:noFill/>
        </p:spPr>
        <p:txBody>
          <a:bodyPr wrap="square" rtlCol="0">
            <a:spAutoFit/>
          </a:bodyPr>
          <a:lstStyle/>
          <a:p>
            <a:r>
              <a:rPr lang="en-US" sz="2400" b="1" i="1" dirty="0">
                <a:solidFill>
                  <a:srgbClr val="0070C0">
                    <a:alpha val="50000"/>
                  </a:srgbClr>
                </a:solidFill>
                <a:latin typeface="Arial" panose="020B0604020202020204" pitchFamily="34" charset="0"/>
                <a:cs typeface="Arial" panose="020B0604020202020204" pitchFamily="34" charset="0"/>
              </a:rPr>
              <a:t>C</a:t>
            </a:r>
            <a:r>
              <a:rPr lang="en-US" sz="2400" b="1" i="1" baseline="-25000" dirty="0">
                <a:solidFill>
                  <a:srgbClr val="0070C0">
                    <a:alpha val="50000"/>
                  </a:srgbClr>
                </a:solidFill>
                <a:latin typeface="Arial" panose="020B0604020202020204" pitchFamily="34" charset="0"/>
                <a:cs typeface="Arial" panose="020B0604020202020204" pitchFamily="34" charset="0"/>
              </a:rPr>
              <a:t>H</a:t>
            </a:r>
            <a:r>
              <a:rPr lang="en-US" sz="2400" b="1" dirty="0">
                <a:solidFill>
                  <a:srgbClr val="0070C0">
                    <a:alpha val="50000"/>
                  </a:srgbClr>
                </a:solidFill>
                <a:latin typeface="Arial" panose="020B0604020202020204" pitchFamily="34" charset="0"/>
                <a:cs typeface="Arial" panose="020B0604020202020204" pitchFamily="34" charset="0"/>
              </a:rPr>
              <a:t>(</a:t>
            </a:r>
            <a:r>
              <a:rPr lang="en-US" sz="2400" b="1" i="1" dirty="0">
                <a:solidFill>
                  <a:srgbClr val="0070C0">
                    <a:alpha val="50000"/>
                  </a:srgbClr>
                </a:solidFill>
                <a:latin typeface="Arial" panose="020B0604020202020204" pitchFamily="34" charset="0"/>
                <a:cs typeface="Arial" panose="020B0604020202020204" pitchFamily="34" charset="0"/>
              </a:rPr>
              <a:t>s</a:t>
            </a:r>
            <a:r>
              <a:rPr lang="en-US" sz="2400" b="1" dirty="0">
                <a:solidFill>
                  <a:srgbClr val="0070C0">
                    <a:alpha val="50000"/>
                  </a:srgb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020813E2-0A75-4B8C-9263-8F0EF4711949}"/>
              </a:ext>
            </a:extLst>
          </p:cNvPr>
          <p:cNvSpPr txBox="1"/>
          <p:nvPr/>
        </p:nvSpPr>
        <p:spPr>
          <a:xfrm>
            <a:off x="7806177" y="4918041"/>
            <a:ext cx="1155491" cy="461665"/>
          </a:xfrm>
          <a:prstGeom prst="rect">
            <a:avLst/>
          </a:prstGeom>
          <a:noFill/>
        </p:spPr>
        <p:txBody>
          <a:bodyPr wrap="square" rtlCol="0">
            <a:spAutoFit/>
          </a:bodyPr>
          <a:lstStyle/>
          <a:p>
            <a:r>
              <a:rPr lang="en-US" sz="2400" b="1" i="1" dirty="0">
                <a:solidFill>
                  <a:srgbClr val="C00000">
                    <a:alpha val="50000"/>
                  </a:srgbClr>
                </a:solidFill>
                <a:latin typeface="Arial" panose="020B0604020202020204" pitchFamily="34" charset="0"/>
                <a:cs typeface="Arial" panose="020B0604020202020204" pitchFamily="34" charset="0"/>
              </a:rPr>
              <a:t>C</a:t>
            </a:r>
            <a:r>
              <a:rPr lang="en-US" sz="2400" b="1" i="1" baseline="-25000" dirty="0">
                <a:solidFill>
                  <a:srgbClr val="C00000">
                    <a:alpha val="50000"/>
                  </a:srgbClr>
                </a:solidFill>
                <a:latin typeface="Arial" panose="020B0604020202020204" pitchFamily="34" charset="0"/>
                <a:cs typeface="Arial" panose="020B0604020202020204" pitchFamily="34" charset="0"/>
              </a:rPr>
              <a:t>L</a:t>
            </a:r>
            <a:r>
              <a:rPr lang="en-US" sz="2400" b="1" dirty="0">
                <a:solidFill>
                  <a:srgbClr val="C00000">
                    <a:alpha val="50000"/>
                  </a:srgbClr>
                </a:solidFill>
                <a:latin typeface="Arial" panose="020B0604020202020204" pitchFamily="34" charset="0"/>
                <a:cs typeface="Arial" panose="020B0604020202020204" pitchFamily="34" charset="0"/>
              </a:rPr>
              <a:t>(</a:t>
            </a:r>
            <a:r>
              <a:rPr lang="en-US" sz="2400" b="1" i="1" dirty="0">
                <a:solidFill>
                  <a:srgbClr val="C00000">
                    <a:alpha val="50000"/>
                  </a:srgbClr>
                </a:solidFill>
                <a:latin typeface="Arial" panose="020B0604020202020204" pitchFamily="34" charset="0"/>
                <a:cs typeface="Arial" panose="020B0604020202020204" pitchFamily="34" charset="0"/>
              </a:rPr>
              <a:t>s</a:t>
            </a:r>
            <a:r>
              <a:rPr lang="en-US" sz="2400" b="1" dirty="0">
                <a:solidFill>
                  <a:srgbClr val="C00000">
                    <a:alpha val="50000"/>
                  </a:srgbClr>
                </a:solidFill>
                <a:latin typeface="Arial" panose="020B0604020202020204" pitchFamily="34"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D71587CB-59A9-4098-9107-E6C3DF9E1CF0}"/>
              </a:ext>
            </a:extLst>
          </p:cNvPr>
          <p:cNvCxnSpPr>
            <a:cxnSpLocks/>
          </p:cNvCxnSpPr>
          <p:nvPr/>
        </p:nvCxnSpPr>
        <p:spPr>
          <a:xfrm>
            <a:off x="3256722" y="1676400"/>
            <a:ext cx="0" cy="45970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FF4855-6461-4F3E-8038-BE80D4B955C8}"/>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F5F6CA16-8118-4D52-8B2A-EBCD92402829}"/>
              </a:ext>
            </a:extLst>
          </p:cNvPr>
          <p:cNvCxnSpPr/>
          <p:nvPr/>
        </p:nvCxnSpPr>
        <p:spPr>
          <a:xfrm>
            <a:off x="1600200" y="1708113"/>
            <a:ext cx="1676400"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0668EFB-CAED-47C3-8374-2BE5E015A5BC}"/>
              </a:ext>
            </a:extLst>
          </p:cNvPr>
          <p:cNvSpPr txBox="1"/>
          <p:nvPr/>
        </p:nvSpPr>
        <p:spPr>
          <a:xfrm>
            <a:off x="762002" y="1464366"/>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2629CBCA-50F6-42B4-92E5-E13DA35F47D7}"/>
              </a:ext>
            </a:extLst>
          </p:cNvPr>
          <p:cNvCxnSpPr/>
          <p:nvPr/>
        </p:nvCxnSpPr>
        <p:spPr>
          <a:xfrm>
            <a:off x="1463317" y="1710588"/>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FE89D94-B0C1-4351-A436-A3C51BA3F26D}"/>
              </a:ext>
            </a:extLst>
          </p:cNvPr>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471E76D-27F2-4D2E-9EF5-9F7003CF5643}"/>
                  </a:ext>
                </a:extLst>
              </p:cNvPr>
              <p:cNvSpPr txBox="1"/>
              <p:nvPr/>
            </p:nvSpPr>
            <p:spPr>
              <a:xfrm>
                <a:off x="2934762" y="6250425"/>
                <a:ext cx="714323" cy="3754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58" name="TextBox 57">
                <a:extLst>
                  <a:ext uri="{FF2B5EF4-FFF2-40B4-BE49-F238E27FC236}">
                    <a16:creationId xmlns:a16="http://schemas.microsoft.com/office/drawing/2014/main" id="{F471E76D-27F2-4D2E-9EF5-9F7003CF5643}"/>
                  </a:ext>
                </a:extLst>
              </p:cNvPr>
              <p:cNvSpPr txBox="1">
                <a:spLocks noRot="1" noChangeAspect="1" noMove="1" noResize="1" noEditPoints="1" noAdjustHandles="1" noChangeArrowheads="1" noChangeShapeType="1" noTextEdit="1"/>
              </p:cNvSpPr>
              <p:nvPr/>
            </p:nvSpPr>
            <p:spPr>
              <a:xfrm>
                <a:off x="2934762" y="6250425"/>
                <a:ext cx="714323" cy="375424"/>
              </a:xfrm>
              <a:prstGeom prst="rect">
                <a:avLst/>
              </a:prstGeom>
              <a:blipFill>
                <a:blip r:embed="rId5"/>
                <a:stretch>
                  <a:fillRect/>
                </a:stretch>
              </a:blipFill>
            </p:spPr>
            <p:txBody>
              <a:bodyPr/>
              <a:lstStyle/>
              <a:p>
                <a:r>
                  <a:rPr lang="en-US">
                    <a:noFill/>
                  </a:rPr>
                  <a:t> </a:t>
                </a:r>
              </a:p>
            </p:txBody>
          </p:sp>
        </mc:Fallback>
      </mc:AlternateContent>
      <p:sp>
        <p:nvSpPr>
          <p:cNvPr id="67" name="Oval 29">
            <a:extLst>
              <a:ext uri="{FF2B5EF4-FFF2-40B4-BE49-F238E27FC236}">
                <a16:creationId xmlns:a16="http://schemas.microsoft.com/office/drawing/2014/main" id="{B1E07DF5-C0FB-42DE-A5B3-63E88F2379CA}"/>
              </a:ext>
            </a:extLst>
          </p:cNvPr>
          <p:cNvSpPr>
            <a:spLocks noChangeArrowheads="1"/>
          </p:cNvSpPr>
          <p:nvPr/>
        </p:nvSpPr>
        <p:spPr bwMode="auto">
          <a:xfrm>
            <a:off x="3206467" y="164658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 name="Oval 29">
            <a:extLst>
              <a:ext uri="{FF2B5EF4-FFF2-40B4-BE49-F238E27FC236}">
                <a16:creationId xmlns:a16="http://schemas.microsoft.com/office/drawing/2014/main" id="{A2185519-5281-41E4-A4D5-996748269882}"/>
              </a:ext>
            </a:extLst>
          </p:cNvPr>
          <p:cNvSpPr>
            <a:spLocks noChangeArrowheads="1"/>
          </p:cNvSpPr>
          <p:nvPr/>
        </p:nvSpPr>
        <p:spPr bwMode="auto">
          <a:xfrm>
            <a:off x="3206467" y="4015111"/>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72" name="Straight Arrow Connector 71">
            <a:extLst>
              <a:ext uri="{FF2B5EF4-FFF2-40B4-BE49-F238E27FC236}">
                <a16:creationId xmlns:a16="http://schemas.microsoft.com/office/drawing/2014/main" id="{1B96D67A-0C09-4AD4-B982-74F42DC6D159}"/>
              </a:ext>
            </a:extLst>
          </p:cNvPr>
          <p:cNvCxnSpPr>
            <a:cxnSpLocks/>
          </p:cNvCxnSpPr>
          <p:nvPr/>
        </p:nvCxnSpPr>
        <p:spPr>
          <a:xfrm flipH="1">
            <a:off x="3932454" y="3344415"/>
            <a:ext cx="314650" cy="7472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633CFD5-DFA2-406A-B7D8-E30F07BC6E3D}"/>
                  </a:ext>
                </a:extLst>
              </p:cNvPr>
              <p:cNvSpPr txBox="1"/>
              <p:nvPr/>
            </p:nvSpPr>
            <p:spPr>
              <a:xfrm>
                <a:off x="3751976" y="1053327"/>
                <a:ext cx="4782419" cy="707886"/>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Now note that as </a:t>
                </a:r>
                <a14:m>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a:rPr lang="en-US" sz="2000" i="1" smtClean="0">
                            <a:latin typeface="Cambria Math" panose="02040503050406030204" pitchFamily="18" charset="0"/>
                            <a:cs typeface="Arial" panose="020B0604020202020204" pitchFamily="34" charset="0"/>
                          </a:rPr>
                          <m:t>𝑠</m:t>
                        </m:r>
                      </m:e>
                      <m:sub>
                        <m:r>
                          <a:rPr lang="en-US" sz="2000" b="0" i="1" smtClean="0">
                            <a:latin typeface="Cambria Math" panose="02040503050406030204" pitchFamily="18" charset="0"/>
                            <a:cs typeface="Arial" panose="020B0604020202020204" pitchFamily="34" charset="0"/>
                          </a:rPr>
                          <m:t>𝐻𝐿</m:t>
                        </m:r>
                      </m:sub>
                    </m:sSub>
                  </m:oMath>
                </a14:m>
                <a:r>
                  <a:rPr lang="en-US" sz="2000" dirty="0">
                    <a:latin typeface="Arial" panose="020B0604020202020204" pitchFamily="34" charset="0"/>
                    <a:cs typeface="Arial" panose="020B0604020202020204" pitchFamily="34" charset="0"/>
                  </a:rPr>
                  <a:t> changes, </a:t>
                </a:r>
              </a:p>
              <a:p>
                <a:pPr algn="r"/>
                <a14:m>
                  <m:oMath xmlns:m="http://schemas.openxmlformats.org/officeDocument/2006/math">
                    <m:r>
                      <a:rPr lang="en-US" sz="2000" b="0" i="1" smtClean="0">
                        <a:latin typeface="Cambria Math" panose="02040503050406030204" pitchFamily="18" charset="0"/>
                        <a:cs typeface="Arial" panose="020B0604020202020204" pitchFamily="34" charset="0"/>
                      </a:rPr>
                      <m:t>𝐴</m:t>
                    </m:r>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𝐶</m:t>
                        </m:r>
                      </m:e>
                      <m:sub>
                        <m:r>
                          <a:rPr lang="en-US" sz="2000" b="0" i="1" smtClean="0">
                            <a:latin typeface="Cambria Math" panose="02040503050406030204" pitchFamily="18" charset="0"/>
                            <a:cs typeface="Arial" panose="020B0604020202020204" pitchFamily="34" charset="0"/>
                          </a:rPr>
                          <m:t>𝐿</m:t>
                        </m:r>
                      </m:sub>
                    </m:sSub>
                  </m:oMath>
                </a14:m>
                <a:r>
                  <a:rPr lang="en-US" sz="2000" dirty="0">
                    <a:latin typeface="Arial" panose="020B0604020202020204" pitchFamily="34" charset="0"/>
                    <a:cs typeface="Arial" panose="020B0604020202020204" pitchFamily="34" charset="0"/>
                  </a:rPr>
                  <a:t> changes</a:t>
                </a:r>
              </a:p>
            </p:txBody>
          </p:sp>
        </mc:Choice>
        <mc:Fallback xmlns="">
          <p:sp>
            <p:nvSpPr>
              <p:cNvPr id="36" name="TextBox 35">
                <a:extLst>
                  <a:ext uri="{FF2B5EF4-FFF2-40B4-BE49-F238E27FC236}">
                    <a16:creationId xmlns:a16="http://schemas.microsoft.com/office/drawing/2014/main" id="{F633CFD5-DFA2-406A-B7D8-E30F07BC6E3D}"/>
                  </a:ext>
                </a:extLst>
              </p:cNvPr>
              <p:cNvSpPr txBox="1">
                <a:spLocks noRot="1" noChangeAspect="1" noMove="1" noResize="1" noEditPoints="1" noAdjustHandles="1" noChangeArrowheads="1" noChangeShapeType="1" noTextEdit="1"/>
              </p:cNvSpPr>
              <p:nvPr/>
            </p:nvSpPr>
            <p:spPr>
              <a:xfrm>
                <a:off x="3751976" y="1053327"/>
                <a:ext cx="4782419" cy="707886"/>
              </a:xfrm>
              <a:prstGeom prst="rect">
                <a:avLst/>
              </a:prstGeom>
              <a:blipFill>
                <a:blip r:embed="rId6"/>
                <a:stretch>
                  <a:fillRect t="-4310" r="-2930" b="-15517"/>
                </a:stretch>
              </a:blipFill>
            </p:spPr>
            <p:txBody>
              <a:bodyPr/>
              <a:lstStyle/>
              <a:p>
                <a:r>
                  <a:rPr lang="en-US">
                    <a:noFill/>
                  </a:rPr>
                  <a:t> </a:t>
                </a:r>
              </a:p>
            </p:txBody>
          </p:sp>
        </mc:Fallback>
      </mc:AlternateContent>
    </p:spTree>
    <p:extLst>
      <p:ext uri="{BB962C8B-B14F-4D97-AF65-F5344CB8AC3E}">
        <p14:creationId xmlns:p14="http://schemas.microsoft.com/office/powerpoint/2010/main" val="1529763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Vertical Model: Average Cost Curves</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743CD3-B210-45F2-9E47-06ED5A2E33B7}"/>
              </a:ext>
            </a:extLst>
          </p:cNvPr>
          <p:cNvCxnSpPr>
            <a:cxnSpLocks/>
          </p:cNvCxnSpPr>
          <p:nvPr/>
        </p:nvCxnSpPr>
        <p:spPr>
          <a:xfrm flipH="1" flipV="1">
            <a:off x="1676400" y="1375770"/>
            <a:ext cx="6431221" cy="132837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A211EAA-25B6-4A4E-B1B6-90D17F37C10C}"/>
                  </a:ext>
                </a:extLst>
              </p:cNvPr>
              <p:cNvSpPr txBox="1"/>
              <p:nvPr/>
            </p:nvSpPr>
            <p:spPr>
              <a:xfrm>
                <a:off x="7303034" y="2065379"/>
                <a:ext cx="1894552" cy="461665"/>
              </a:xfrm>
              <a:prstGeom prst="rect">
                <a:avLst/>
              </a:prstGeom>
              <a:noFill/>
            </p:spPr>
            <p:txBody>
              <a:bodyPr wrap="square" rtlCol="0">
                <a:spAutoFit/>
              </a:bodyPr>
              <a:lstStyle/>
              <a:p>
                <a:r>
                  <a:rPr lang="en-US" sz="2400" b="1" i="1" dirty="0">
                    <a:solidFill>
                      <a:srgbClr val="0070C0"/>
                    </a:solidFill>
                    <a:latin typeface="Arial" panose="020B0604020202020204" pitchFamily="34" charset="0"/>
                    <a:cs typeface="Arial" panose="020B0604020202020204" pitchFamily="34" charset="0"/>
                  </a:rPr>
                  <a:t>AC</a:t>
                </a:r>
                <a:r>
                  <a:rPr lang="en-US" sz="2400" b="1" i="1" baseline="-25000" dirty="0">
                    <a:solidFill>
                      <a:srgbClr val="0070C0"/>
                    </a:solidFill>
                    <a:latin typeface="Arial" panose="020B0604020202020204" pitchFamily="34" charset="0"/>
                    <a:cs typeface="Arial" panose="020B0604020202020204" pitchFamily="34" charset="0"/>
                  </a:rPr>
                  <a:t>H</a:t>
                </a:r>
                <a:r>
                  <a:rPr lang="en-US" sz="2400" b="1" dirty="0">
                    <a:solidFill>
                      <a:srgbClr val="0070C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0070C0"/>
                            </a:solidFill>
                            <a:latin typeface="Cambria Math" panose="02040503050406030204" pitchFamily="18" charset="0"/>
                            <a:cs typeface="Arial" panose="020B0604020202020204" pitchFamily="34" charset="0"/>
                          </a:rPr>
                        </m:ctrlPr>
                      </m:sSubPr>
                      <m:e>
                        <m:r>
                          <a:rPr lang="en-US" sz="2400" b="1" i="1" smtClean="0">
                            <a:solidFill>
                              <a:srgbClr val="0070C0"/>
                            </a:solidFill>
                            <a:latin typeface="Cambria Math" panose="02040503050406030204" pitchFamily="18" charset="0"/>
                            <a:cs typeface="Arial" panose="020B0604020202020204" pitchFamily="34" charset="0"/>
                          </a:rPr>
                          <m:t>𝒔</m:t>
                        </m:r>
                      </m:e>
                      <m:sub>
                        <m:r>
                          <a:rPr lang="en-US" sz="2400" b="1" i="1" smtClean="0">
                            <a:solidFill>
                              <a:srgbClr val="0070C0"/>
                            </a:solidFill>
                            <a:latin typeface="Cambria Math" panose="02040503050406030204" pitchFamily="18" charset="0"/>
                            <a:cs typeface="Arial" panose="020B0604020202020204" pitchFamily="34" charset="0"/>
                          </a:rPr>
                          <m:t>𝑯𝑳</m:t>
                        </m:r>
                      </m:sub>
                    </m:sSub>
                  </m:oMath>
                </a14:m>
                <a:r>
                  <a:rPr lang="en-US" sz="2400" b="1" dirty="0">
                    <a:solidFill>
                      <a:srgbClr val="0070C0"/>
                    </a:solidFill>
                    <a:latin typeface="Arial" panose="020B0604020202020204" pitchFamily="34" charset="0"/>
                    <a:cs typeface="Arial" panose="020B0604020202020204" pitchFamily="34" charset="0"/>
                  </a:rPr>
                  <a:t>)</a:t>
                </a:r>
                <a:endParaRPr lang="en-US" sz="2400" b="1" baseline="30000" dirty="0">
                  <a:solidFill>
                    <a:srgbClr val="0070C0"/>
                  </a:solidFill>
                  <a:latin typeface="Arial" panose="020B0604020202020204" pitchFamily="34"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7A211EAA-25B6-4A4E-B1B6-90D17F37C10C}"/>
                  </a:ext>
                </a:extLst>
              </p:cNvPr>
              <p:cNvSpPr txBox="1">
                <a:spLocks noRot="1" noChangeAspect="1" noMove="1" noResize="1" noEditPoints="1" noAdjustHandles="1" noChangeArrowheads="1" noChangeShapeType="1" noTextEdit="1"/>
              </p:cNvSpPr>
              <p:nvPr/>
            </p:nvSpPr>
            <p:spPr>
              <a:xfrm>
                <a:off x="7303034" y="2065379"/>
                <a:ext cx="1894552" cy="461665"/>
              </a:xfrm>
              <a:prstGeom prst="rect">
                <a:avLst/>
              </a:prstGeom>
              <a:blipFill>
                <a:blip r:embed="rId3"/>
                <a:stretch>
                  <a:fillRect l="-4823" t="-9211" b="-30263"/>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5E0FB13A-A591-4550-803E-DA9EE06D7AD9}"/>
              </a:ext>
            </a:extLst>
          </p:cNvPr>
          <p:cNvCxnSpPr>
            <a:cxnSpLocks/>
          </p:cNvCxnSpPr>
          <p:nvPr/>
        </p:nvCxnSpPr>
        <p:spPr>
          <a:xfrm flipH="1" flipV="1">
            <a:off x="2219053" y="3544039"/>
            <a:ext cx="5677597" cy="1064450"/>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FA64EC1-DE85-4217-B7A8-5915DF22B30B}"/>
                  </a:ext>
                </a:extLst>
              </p:cNvPr>
              <p:cNvSpPr txBox="1"/>
              <p:nvPr/>
            </p:nvSpPr>
            <p:spPr>
              <a:xfrm>
                <a:off x="2497430" y="2357832"/>
                <a:ext cx="2487351" cy="461665"/>
              </a:xfrm>
              <a:prstGeom prst="rect">
                <a:avLst/>
              </a:prstGeom>
              <a:noFill/>
            </p:spPr>
            <p:txBody>
              <a:bodyPr wrap="square" rtlCol="0">
                <a:spAutoFit/>
              </a:bodyPr>
              <a:lstStyle/>
              <a:p>
                <a:r>
                  <a:rPr lang="en-US" sz="2400" b="1" i="1" dirty="0">
                    <a:solidFill>
                      <a:srgbClr val="C00000"/>
                    </a:solidFill>
                    <a:latin typeface="Arial" panose="020B0604020202020204" pitchFamily="34" charset="0"/>
                    <a:cs typeface="Arial" panose="020B0604020202020204" pitchFamily="34" charset="0"/>
                  </a:rPr>
                  <a:t>AC</a:t>
                </a:r>
                <a:r>
                  <a:rPr lang="en-US" sz="2400" b="1" i="1" baseline="-25000" dirty="0">
                    <a:solidFill>
                      <a:srgbClr val="C00000"/>
                    </a:solidFill>
                    <a:latin typeface="Arial" panose="020B0604020202020204" pitchFamily="34" charset="0"/>
                    <a:cs typeface="Arial" panose="020B0604020202020204" pitchFamily="34" charset="0"/>
                  </a:rPr>
                  <a:t>L</a:t>
                </a:r>
                <a:r>
                  <a:rPr lang="en-US" sz="2400" b="1" dirty="0">
                    <a:solidFill>
                      <a:srgbClr val="C0000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C00000"/>
                            </a:solidFill>
                            <a:latin typeface="Cambria Math" panose="02040503050406030204" pitchFamily="18" charset="0"/>
                            <a:cs typeface="Arial" panose="020B0604020202020204" pitchFamily="34" charset="0"/>
                          </a:rPr>
                        </m:ctrlPr>
                      </m:sSubPr>
                      <m:e>
                        <m:r>
                          <a:rPr lang="en-US" sz="2400" b="1" i="1" smtClean="0">
                            <a:solidFill>
                              <a:srgbClr val="C00000"/>
                            </a:solidFill>
                            <a:latin typeface="Cambria Math" panose="02040503050406030204" pitchFamily="18" charset="0"/>
                            <a:cs typeface="Arial" panose="020B0604020202020204" pitchFamily="34" charset="0"/>
                          </a:rPr>
                          <m:t>𝒔</m:t>
                        </m:r>
                      </m:e>
                      <m:sub>
                        <m:r>
                          <a:rPr lang="en-US" sz="2400" b="1" i="1" smtClean="0">
                            <a:solidFill>
                              <a:srgbClr val="C00000"/>
                            </a:solidFill>
                            <a:latin typeface="Cambria Math" panose="02040503050406030204" pitchFamily="18" charset="0"/>
                            <a:cs typeface="Arial" panose="020B0604020202020204" pitchFamily="34" charset="0"/>
                          </a:rPr>
                          <m:t>𝑳𝑼</m:t>
                        </m:r>
                      </m:sub>
                    </m:sSub>
                  </m:oMath>
                </a14:m>
                <a:r>
                  <a:rPr lang="en-US" sz="2400" b="1" dirty="0">
                    <a:solidFill>
                      <a:srgbClr val="C00000"/>
                    </a:solidFill>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P</a:t>
                </a:r>
                <a:r>
                  <a:rPr lang="en-US" sz="2400" b="1" i="1" baseline="-25000" dirty="0">
                    <a:solidFill>
                      <a:srgbClr val="C00000"/>
                    </a:solidFill>
                    <a:latin typeface="Arial" panose="020B0604020202020204" pitchFamily="34" charset="0"/>
                    <a:cs typeface="Arial" panose="020B0604020202020204" pitchFamily="34" charset="0"/>
                  </a:rPr>
                  <a:t>H</a:t>
                </a:r>
                <a:r>
                  <a:rPr lang="en-US" sz="2400" b="1" dirty="0">
                    <a:solidFill>
                      <a:srgbClr val="C00000"/>
                    </a:solidFill>
                    <a:latin typeface="Arial" panose="020B0604020202020204" pitchFamily="34" charset="0"/>
                    <a:cs typeface="Arial" panose="020B0604020202020204" pitchFamily="34" charset="0"/>
                  </a:rPr>
                  <a:t>)</a:t>
                </a:r>
                <a:endParaRPr lang="en-US" sz="2400" b="1" baseline="30000" dirty="0">
                  <a:solidFill>
                    <a:srgbClr val="C00000"/>
                  </a:solidFill>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6FA64EC1-DE85-4217-B7A8-5915DF22B30B}"/>
                  </a:ext>
                </a:extLst>
              </p:cNvPr>
              <p:cNvSpPr txBox="1">
                <a:spLocks noRot="1" noChangeAspect="1" noMove="1" noResize="1" noEditPoints="1" noAdjustHandles="1" noChangeArrowheads="1" noChangeShapeType="1" noTextEdit="1"/>
              </p:cNvSpPr>
              <p:nvPr/>
            </p:nvSpPr>
            <p:spPr>
              <a:xfrm>
                <a:off x="2497430" y="2357832"/>
                <a:ext cx="2487351" cy="461665"/>
              </a:xfrm>
              <a:prstGeom prst="rect">
                <a:avLst/>
              </a:prstGeom>
              <a:blipFill>
                <a:blip r:embed="rId4"/>
                <a:stretch>
                  <a:fillRect l="-3922" t="-9211" b="-30263"/>
                </a:stretch>
              </a:blipFill>
            </p:spPr>
            <p:txBody>
              <a:bodyPr/>
              <a:lstStyle/>
              <a:p>
                <a:r>
                  <a:rPr lang="en-US">
                    <a:noFill/>
                  </a:rPr>
                  <a:t> </a:t>
                </a:r>
              </a:p>
            </p:txBody>
          </p:sp>
        </mc:Fallback>
      </mc:AlternateContent>
      <p:sp>
        <p:nvSpPr>
          <p:cNvPr id="47" name="Freeform: Shape 46">
            <a:extLst>
              <a:ext uri="{FF2B5EF4-FFF2-40B4-BE49-F238E27FC236}">
                <a16:creationId xmlns:a16="http://schemas.microsoft.com/office/drawing/2014/main" id="{B1E2272B-4D4F-41F6-9CB3-D09682C110A6}"/>
              </a:ext>
            </a:extLst>
          </p:cNvPr>
          <p:cNvSpPr/>
          <p:nvPr/>
        </p:nvSpPr>
        <p:spPr>
          <a:xfrm>
            <a:off x="1659835" y="1371600"/>
            <a:ext cx="6188753" cy="3062636"/>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15B4EE2-4519-49CC-8361-713B4A057599}"/>
              </a:ext>
            </a:extLst>
          </p:cNvPr>
          <p:cNvSpPr/>
          <p:nvPr/>
        </p:nvSpPr>
        <p:spPr>
          <a:xfrm>
            <a:off x="1655818" y="2209803"/>
            <a:ext cx="6249028" cy="2856964"/>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8968918-0F22-4BBA-ACB9-295854DBA803}"/>
              </a:ext>
            </a:extLst>
          </p:cNvPr>
          <p:cNvSpPr txBox="1"/>
          <p:nvPr/>
        </p:nvSpPr>
        <p:spPr>
          <a:xfrm>
            <a:off x="7793548" y="4042873"/>
            <a:ext cx="1155491" cy="461665"/>
          </a:xfrm>
          <a:prstGeom prst="rect">
            <a:avLst/>
          </a:prstGeom>
          <a:noFill/>
        </p:spPr>
        <p:txBody>
          <a:bodyPr wrap="square" rtlCol="0">
            <a:spAutoFit/>
          </a:bodyPr>
          <a:lstStyle/>
          <a:p>
            <a:r>
              <a:rPr lang="en-US" sz="2400" b="1" i="1" dirty="0">
                <a:solidFill>
                  <a:srgbClr val="0070C0">
                    <a:alpha val="50000"/>
                  </a:srgbClr>
                </a:solidFill>
                <a:latin typeface="Arial" panose="020B0604020202020204" pitchFamily="34" charset="0"/>
                <a:cs typeface="Arial" panose="020B0604020202020204" pitchFamily="34" charset="0"/>
              </a:rPr>
              <a:t>C</a:t>
            </a:r>
            <a:r>
              <a:rPr lang="en-US" sz="2400" b="1" i="1" baseline="-25000" dirty="0">
                <a:solidFill>
                  <a:srgbClr val="0070C0">
                    <a:alpha val="50000"/>
                  </a:srgbClr>
                </a:solidFill>
                <a:latin typeface="Arial" panose="020B0604020202020204" pitchFamily="34" charset="0"/>
                <a:cs typeface="Arial" panose="020B0604020202020204" pitchFamily="34" charset="0"/>
              </a:rPr>
              <a:t>H</a:t>
            </a:r>
            <a:r>
              <a:rPr lang="en-US" sz="2400" b="1" dirty="0">
                <a:solidFill>
                  <a:srgbClr val="0070C0">
                    <a:alpha val="50000"/>
                  </a:srgbClr>
                </a:solidFill>
                <a:latin typeface="Arial" panose="020B0604020202020204" pitchFamily="34" charset="0"/>
                <a:cs typeface="Arial" panose="020B0604020202020204" pitchFamily="34" charset="0"/>
              </a:rPr>
              <a:t>(</a:t>
            </a:r>
            <a:r>
              <a:rPr lang="en-US" sz="2400" b="1" i="1" dirty="0">
                <a:solidFill>
                  <a:srgbClr val="0070C0">
                    <a:alpha val="50000"/>
                  </a:srgbClr>
                </a:solidFill>
                <a:latin typeface="Arial" panose="020B0604020202020204" pitchFamily="34" charset="0"/>
                <a:cs typeface="Arial" panose="020B0604020202020204" pitchFamily="34" charset="0"/>
              </a:rPr>
              <a:t>s</a:t>
            </a:r>
            <a:r>
              <a:rPr lang="en-US" sz="2400" b="1" dirty="0">
                <a:solidFill>
                  <a:srgbClr val="0070C0">
                    <a:alpha val="50000"/>
                  </a:srgb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020813E2-0A75-4B8C-9263-8F0EF4711949}"/>
              </a:ext>
            </a:extLst>
          </p:cNvPr>
          <p:cNvSpPr txBox="1"/>
          <p:nvPr/>
        </p:nvSpPr>
        <p:spPr>
          <a:xfrm>
            <a:off x="7806177" y="4918041"/>
            <a:ext cx="1155491" cy="461665"/>
          </a:xfrm>
          <a:prstGeom prst="rect">
            <a:avLst/>
          </a:prstGeom>
          <a:noFill/>
        </p:spPr>
        <p:txBody>
          <a:bodyPr wrap="square" rtlCol="0">
            <a:spAutoFit/>
          </a:bodyPr>
          <a:lstStyle/>
          <a:p>
            <a:r>
              <a:rPr lang="en-US" sz="2400" b="1" i="1" dirty="0">
                <a:solidFill>
                  <a:srgbClr val="C00000">
                    <a:alpha val="50000"/>
                  </a:srgbClr>
                </a:solidFill>
                <a:latin typeface="Arial" panose="020B0604020202020204" pitchFamily="34" charset="0"/>
                <a:cs typeface="Arial" panose="020B0604020202020204" pitchFamily="34" charset="0"/>
              </a:rPr>
              <a:t>C</a:t>
            </a:r>
            <a:r>
              <a:rPr lang="en-US" sz="2400" b="1" i="1" baseline="-25000" dirty="0">
                <a:solidFill>
                  <a:srgbClr val="C00000">
                    <a:alpha val="50000"/>
                  </a:srgbClr>
                </a:solidFill>
                <a:latin typeface="Arial" panose="020B0604020202020204" pitchFamily="34" charset="0"/>
                <a:cs typeface="Arial" panose="020B0604020202020204" pitchFamily="34" charset="0"/>
              </a:rPr>
              <a:t>L</a:t>
            </a:r>
            <a:r>
              <a:rPr lang="en-US" sz="2400" b="1" dirty="0">
                <a:solidFill>
                  <a:srgbClr val="C00000">
                    <a:alpha val="50000"/>
                  </a:srgbClr>
                </a:solidFill>
                <a:latin typeface="Arial" panose="020B0604020202020204" pitchFamily="34" charset="0"/>
                <a:cs typeface="Arial" panose="020B0604020202020204" pitchFamily="34" charset="0"/>
              </a:rPr>
              <a:t>(</a:t>
            </a:r>
            <a:r>
              <a:rPr lang="en-US" sz="2400" b="1" i="1" dirty="0">
                <a:solidFill>
                  <a:srgbClr val="C00000">
                    <a:alpha val="50000"/>
                  </a:srgbClr>
                </a:solidFill>
                <a:latin typeface="Arial" panose="020B0604020202020204" pitchFamily="34" charset="0"/>
                <a:cs typeface="Arial" panose="020B0604020202020204" pitchFamily="34" charset="0"/>
              </a:rPr>
              <a:t>s</a:t>
            </a:r>
            <a:r>
              <a:rPr lang="en-US" sz="2400" b="1" dirty="0">
                <a:solidFill>
                  <a:srgbClr val="C00000">
                    <a:alpha val="50000"/>
                  </a:srgbClr>
                </a:solidFill>
                <a:latin typeface="Arial" panose="020B0604020202020204" pitchFamily="34"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D71587CB-59A9-4098-9107-E6C3DF9E1CF0}"/>
              </a:ext>
            </a:extLst>
          </p:cNvPr>
          <p:cNvCxnSpPr>
            <a:cxnSpLocks/>
            <a:stCxn id="67" idx="4"/>
          </p:cNvCxnSpPr>
          <p:nvPr/>
        </p:nvCxnSpPr>
        <p:spPr>
          <a:xfrm flipH="1">
            <a:off x="2226960" y="1553077"/>
            <a:ext cx="2384" cy="4720411"/>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FF4855-6461-4F3E-8038-BE80D4B955C8}"/>
              </a:ext>
            </a:extLst>
          </p:cNvPr>
          <p:cNvSpPr txBox="1"/>
          <p:nvPr/>
        </p:nvSpPr>
        <p:spPr>
          <a:xfrm>
            <a:off x="924913" y="5677521"/>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F5F6CA16-8118-4D52-8B2A-EBCD92402829}"/>
              </a:ext>
            </a:extLst>
          </p:cNvPr>
          <p:cNvCxnSpPr>
            <a:cxnSpLocks/>
            <a:endCxn id="67" idx="5"/>
          </p:cNvCxnSpPr>
          <p:nvPr/>
        </p:nvCxnSpPr>
        <p:spPr>
          <a:xfrm>
            <a:off x="1577704" y="1524000"/>
            <a:ext cx="688861"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0668EFB-CAED-47C3-8374-2BE5E015A5BC}"/>
              </a:ext>
            </a:extLst>
          </p:cNvPr>
          <p:cNvSpPr txBox="1"/>
          <p:nvPr/>
        </p:nvSpPr>
        <p:spPr>
          <a:xfrm>
            <a:off x="777346" y="1293167"/>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2629CBCA-50F6-42B4-92E5-E13DA35F47D7}"/>
              </a:ext>
            </a:extLst>
          </p:cNvPr>
          <p:cNvCxnSpPr/>
          <p:nvPr/>
        </p:nvCxnSpPr>
        <p:spPr>
          <a:xfrm>
            <a:off x="1478661" y="1539389"/>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FE89D94-B0C1-4351-A436-A3C51BA3F26D}"/>
              </a:ext>
            </a:extLst>
          </p:cNvPr>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471E76D-27F2-4D2E-9EF5-9F7003CF5643}"/>
                  </a:ext>
                </a:extLst>
              </p:cNvPr>
              <p:cNvSpPr txBox="1"/>
              <p:nvPr/>
            </p:nvSpPr>
            <p:spPr>
              <a:xfrm>
                <a:off x="1905000" y="6250425"/>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58" name="TextBox 57">
                <a:extLst>
                  <a:ext uri="{FF2B5EF4-FFF2-40B4-BE49-F238E27FC236}">
                    <a16:creationId xmlns:a16="http://schemas.microsoft.com/office/drawing/2014/main" id="{F471E76D-27F2-4D2E-9EF5-9F7003CF5643}"/>
                  </a:ext>
                </a:extLst>
              </p:cNvPr>
              <p:cNvSpPr txBox="1">
                <a:spLocks noRot="1" noChangeAspect="1" noMove="1" noResize="1" noEditPoints="1" noAdjustHandles="1" noChangeArrowheads="1" noChangeShapeType="1" noTextEdit="1"/>
              </p:cNvSpPr>
              <p:nvPr/>
            </p:nvSpPr>
            <p:spPr>
              <a:xfrm>
                <a:off x="1905000" y="6250425"/>
                <a:ext cx="714323" cy="369332"/>
              </a:xfrm>
              <a:prstGeom prst="rect">
                <a:avLst/>
              </a:prstGeom>
              <a:blipFill>
                <a:blip r:embed="rId5"/>
                <a:stretch>
                  <a:fillRect/>
                </a:stretch>
              </a:blipFill>
            </p:spPr>
            <p:txBody>
              <a:bodyPr/>
              <a:lstStyle/>
              <a:p>
                <a:r>
                  <a:rPr lang="en-US">
                    <a:noFill/>
                  </a:rPr>
                  <a:t> </a:t>
                </a:r>
              </a:p>
            </p:txBody>
          </p:sp>
        </mc:Fallback>
      </mc:AlternateContent>
      <p:sp>
        <p:nvSpPr>
          <p:cNvPr id="67" name="Oval 29">
            <a:extLst>
              <a:ext uri="{FF2B5EF4-FFF2-40B4-BE49-F238E27FC236}">
                <a16:creationId xmlns:a16="http://schemas.microsoft.com/office/drawing/2014/main" id="{B1E07DF5-C0FB-42DE-A5B3-63E88F2379CA}"/>
              </a:ext>
            </a:extLst>
          </p:cNvPr>
          <p:cNvSpPr>
            <a:spLocks noChangeArrowheads="1"/>
          </p:cNvSpPr>
          <p:nvPr/>
        </p:nvSpPr>
        <p:spPr bwMode="auto">
          <a:xfrm>
            <a:off x="2176705" y="1447800"/>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 name="Oval 29">
            <a:extLst>
              <a:ext uri="{FF2B5EF4-FFF2-40B4-BE49-F238E27FC236}">
                <a16:creationId xmlns:a16="http://schemas.microsoft.com/office/drawing/2014/main" id="{A2185519-5281-41E4-A4D5-996748269882}"/>
              </a:ext>
            </a:extLst>
          </p:cNvPr>
          <p:cNvSpPr>
            <a:spLocks noChangeArrowheads="1"/>
          </p:cNvSpPr>
          <p:nvPr/>
        </p:nvSpPr>
        <p:spPr bwMode="auto">
          <a:xfrm>
            <a:off x="2193362" y="3507651"/>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72" name="Straight Arrow Connector 71">
            <a:extLst>
              <a:ext uri="{FF2B5EF4-FFF2-40B4-BE49-F238E27FC236}">
                <a16:creationId xmlns:a16="http://schemas.microsoft.com/office/drawing/2014/main" id="{1B96D67A-0C09-4AD4-B982-74F42DC6D159}"/>
              </a:ext>
            </a:extLst>
          </p:cNvPr>
          <p:cNvCxnSpPr>
            <a:cxnSpLocks/>
          </p:cNvCxnSpPr>
          <p:nvPr/>
        </p:nvCxnSpPr>
        <p:spPr>
          <a:xfrm flipH="1">
            <a:off x="2919349" y="2836955"/>
            <a:ext cx="314650" cy="7472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633CFD5-DFA2-406A-B7D8-E30F07BC6E3D}"/>
                  </a:ext>
                </a:extLst>
              </p:cNvPr>
              <p:cNvSpPr txBox="1"/>
              <p:nvPr/>
            </p:nvSpPr>
            <p:spPr>
              <a:xfrm>
                <a:off x="3751976" y="1053327"/>
                <a:ext cx="4782419" cy="707886"/>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Now note that as </a:t>
                </a:r>
                <a14:m>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a:rPr lang="en-US" sz="2000" i="1" smtClean="0">
                            <a:latin typeface="Cambria Math" panose="02040503050406030204" pitchFamily="18" charset="0"/>
                            <a:cs typeface="Arial" panose="020B0604020202020204" pitchFamily="34" charset="0"/>
                          </a:rPr>
                          <m:t>𝑠</m:t>
                        </m:r>
                      </m:e>
                      <m:sub>
                        <m:r>
                          <a:rPr lang="en-US" sz="2000" b="0" i="1" smtClean="0">
                            <a:latin typeface="Cambria Math" panose="02040503050406030204" pitchFamily="18" charset="0"/>
                            <a:cs typeface="Arial" panose="020B0604020202020204" pitchFamily="34" charset="0"/>
                          </a:rPr>
                          <m:t>𝐻𝐿</m:t>
                        </m:r>
                      </m:sub>
                    </m:sSub>
                  </m:oMath>
                </a14:m>
                <a:r>
                  <a:rPr lang="en-US" sz="2000" dirty="0">
                    <a:latin typeface="Arial" panose="020B0604020202020204" pitchFamily="34" charset="0"/>
                    <a:cs typeface="Arial" panose="020B0604020202020204" pitchFamily="34" charset="0"/>
                  </a:rPr>
                  <a:t> changes, </a:t>
                </a:r>
              </a:p>
              <a:p>
                <a:pPr algn="r"/>
                <a14:m>
                  <m:oMath xmlns:m="http://schemas.openxmlformats.org/officeDocument/2006/math">
                    <m:r>
                      <a:rPr lang="en-US" sz="2000" b="0" i="1" smtClean="0">
                        <a:latin typeface="Cambria Math" panose="02040503050406030204" pitchFamily="18" charset="0"/>
                        <a:cs typeface="Arial" panose="020B0604020202020204" pitchFamily="34" charset="0"/>
                      </a:rPr>
                      <m:t>𝐴</m:t>
                    </m:r>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𝐶</m:t>
                        </m:r>
                      </m:e>
                      <m:sub>
                        <m:r>
                          <a:rPr lang="en-US" sz="2000" b="0" i="1" smtClean="0">
                            <a:latin typeface="Cambria Math" panose="02040503050406030204" pitchFamily="18" charset="0"/>
                            <a:cs typeface="Arial" panose="020B0604020202020204" pitchFamily="34" charset="0"/>
                          </a:rPr>
                          <m:t>𝐿</m:t>
                        </m:r>
                      </m:sub>
                    </m:sSub>
                  </m:oMath>
                </a14:m>
                <a:r>
                  <a:rPr lang="en-US" sz="2000" dirty="0">
                    <a:latin typeface="Arial" panose="020B0604020202020204" pitchFamily="34" charset="0"/>
                    <a:cs typeface="Arial" panose="020B0604020202020204" pitchFamily="34" charset="0"/>
                  </a:rPr>
                  <a:t> changes</a:t>
                </a:r>
              </a:p>
            </p:txBody>
          </p:sp>
        </mc:Choice>
        <mc:Fallback xmlns="">
          <p:sp>
            <p:nvSpPr>
              <p:cNvPr id="36" name="TextBox 35">
                <a:extLst>
                  <a:ext uri="{FF2B5EF4-FFF2-40B4-BE49-F238E27FC236}">
                    <a16:creationId xmlns:a16="http://schemas.microsoft.com/office/drawing/2014/main" id="{F633CFD5-DFA2-406A-B7D8-E30F07BC6E3D}"/>
                  </a:ext>
                </a:extLst>
              </p:cNvPr>
              <p:cNvSpPr txBox="1">
                <a:spLocks noRot="1" noChangeAspect="1" noMove="1" noResize="1" noEditPoints="1" noAdjustHandles="1" noChangeArrowheads="1" noChangeShapeType="1" noTextEdit="1"/>
              </p:cNvSpPr>
              <p:nvPr/>
            </p:nvSpPr>
            <p:spPr>
              <a:xfrm>
                <a:off x="3751976" y="1053327"/>
                <a:ext cx="4782419" cy="707886"/>
              </a:xfrm>
              <a:prstGeom prst="rect">
                <a:avLst/>
              </a:prstGeom>
              <a:blipFill>
                <a:blip r:embed="rId6"/>
                <a:stretch>
                  <a:fillRect t="-4310" r="-2930" b="-15517"/>
                </a:stretch>
              </a:blipFill>
            </p:spPr>
            <p:txBody>
              <a:bodyPr/>
              <a:lstStyle/>
              <a:p>
                <a:r>
                  <a:rPr lang="en-US">
                    <a:noFill/>
                  </a:rPr>
                  <a:t> </a:t>
                </a:r>
              </a:p>
            </p:txBody>
          </p:sp>
        </mc:Fallback>
      </mc:AlternateContent>
    </p:spTree>
    <p:extLst>
      <p:ext uri="{BB962C8B-B14F-4D97-AF65-F5344CB8AC3E}">
        <p14:creationId xmlns:p14="http://schemas.microsoft.com/office/powerpoint/2010/main" val="3958400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Vertical Model: Average Cost Curves</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743CD3-B210-45F2-9E47-06ED5A2E33B7}"/>
              </a:ext>
            </a:extLst>
          </p:cNvPr>
          <p:cNvCxnSpPr>
            <a:cxnSpLocks/>
          </p:cNvCxnSpPr>
          <p:nvPr/>
        </p:nvCxnSpPr>
        <p:spPr>
          <a:xfrm flipH="1" flipV="1">
            <a:off x="1676400" y="1375770"/>
            <a:ext cx="6431221" cy="132837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A211EAA-25B6-4A4E-B1B6-90D17F37C10C}"/>
                  </a:ext>
                </a:extLst>
              </p:cNvPr>
              <p:cNvSpPr txBox="1"/>
              <p:nvPr/>
            </p:nvSpPr>
            <p:spPr>
              <a:xfrm>
                <a:off x="7303034" y="2065379"/>
                <a:ext cx="1894552" cy="461665"/>
              </a:xfrm>
              <a:prstGeom prst="rect">
                <a:avLst/>
              </a:prstGeom>
              <a:noFill/>
            </p:spPr>
            <p:txBody>
              <a:bodyPr wrap="square" rtlCol="0">
                <a:spAutoFit/>
              </a:bodyPr>
              <a:lstStyle/>
              <a:p>
                <a:r>
                  <a:rPr lang="en-US" sz="2400" b="1" i="1" dirty="0">
                    <a:solidFill>
                      <a:srgbClr val="0070C0"/>
                    </a:solidFill>
                    <a:latin typeface="Arial" panose="020B0604020202020204" pitchFamily="34" charset="0"/>
                    <a:cs typeface="Arial" panose="020B0604020202020204" pitchFamily="34" charset="0"/>
                  </a:rPr>
                  <a:t>AC</a:t>
                </a:r>
                <a:r>
                  <a:rPr lang="en-US" sz="2400" b="1" i="1" baseline="-25000" dirty="0">
                    <a:solidFill>
                      <a:srgbClr val="0070C0"/>
                    </a:solidFill>
                    <a:latin typeface="Arial" panose="020B0604020202020204" pitchFamily="34" charset="0"/>
                    <a:cs typeface="Arial" panose="020B0604020202020204" pitchFamily="34" charset="0"/>
                  </a:rPr>
                  <a:t>H</a:t>
                </a:r>
                <a:r>
                  <a:rPr lang="en-US" sz="2400" b="1" dirty="0">
                    <a:solidFill>
                      <a:srgbClr val="0070C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0070C0"/>
                            </a:solidFill>
                            <a:latin typeface="Cambria Math" panose="02040503050406030204" pitchFamily="18" charset="0"/>
                            <a:cs typeface="Arial" panose="020B0604020202020204" pitchFamily="34" charset="0"/>
                          </a:rPr>
                        </m:ctrlPr>
                      </m:sSubPr>
                      <m:e>
                        <m:r>
                          <a:rPr lang="en-US" sz="2400" b="1" i="1" smtClean="0">
                            <a:solidFill>
                              <a:srgbClr val="0070C0"/>
                            </a:solidFill>
                            <a:latin typeface="Cambria Math" panose="02040503050406030204" pitchFamily="18" charset="0"/>
                            <a:cs typeface="Arial" panose="020B0604020202020204" pitchFamily="34" charset="0"/>
                          </a:rPr>
                          <m:t>𝒔</m:t>
                        </m:r>
                      </m:e>
                      <m:sub>
                        <m:r>
                          <a:rPr lang="en-US" sz="2400" b="1" i="1" smtClean="0">
                            <a:solidFill>
                              <a:srgbClr val="0070C0"/>
                            </a:solidFill>
                            <a:latin typeface="Cambria Math" panose="02040503050406030204" pitchFamily="18" charset="0"/>
                            <a:cs typeface="Arial" panose="020B0604020202020204" pitchFamily="34" charset="0"/>
                          </a:rPr>
                          <m:t>𝑯𝑳</m:t>
                        </m:r>
                      </m:sub>
                    </m:sSub>
                  </m:oMath>
                </a14:m>
                <a:r>
                  <a:rPr lang="en-US" sz="2400" b="1" dirty="0">
                    <a:solidFill>
                      <a:srgbClr val="0070C0"/>
                    </a:solidFill>
                    <a:latin typeface="Arial" panose="020B0604020202020204" pitchFamily="34" charset="0"/>
                    <a:cs typeface="Arial" panose="020B0604020202020204" pitchFamily="34" charset="0"/>
                  </a:rPr>
                  <a:t>)</a:t>
                </a:r>
                <a:endParaRPr lang="en-US" sz="2400" b="1" baseline="30000" dirty="0">
                  <a:solidFill>
                    <a:srgbClr val="0070C0"/>
                  </a:solidFill>
                  <a:latin typeface="Arial" panose="020B0604020202020204" pitchFamily="34" charset="0"/>
                  <a:cs typeface="Arial" panose="020B0604020202020204" pitchFamily="34" charset="0"/>
                </a:endParaRPr>
              </a:p>
            </p:txBody>
          </p:sp>
        </mc:Choice>
        <mc:Fallback xmlns="">
          <p:sp>
            <p:nvSpPr>
              <p:cNvPr id="37" name="TextBox 36">
                <a:extLst>
                  <a:ext uri="{FF2B5EF4-FFF2-40B4-BE49-F238E27FC236}">
                    <a16:creationId xmlns:a16="http://schemas.microsoft.com/office/drawing/2014/main" id="{7A211EAA-25B6-4A4E-B1B6-90D17F37C10C}"/>
                  </a:ext>
                </a:extLst>
              </p:cNvPr>
              <p:cNvSpPr txBox="1">
                <a:spLocks noRot="1" noChangeAspect="1" noMove="1" noResize="1" noEditPoints="1" noAdjustHandles="1" noChangeArrowheads="1" noChangeShapeType="1" noTextEdit="1"/>
              </p:cNvSpPr>
              <p:nvPr/>
            </p:nvSpPr>
            <p:spPr>
              <a:xfrm>
                <a:off x="7303034" y="2065379"/>
                <a:ext cx="1894552" cy="461665"/>
              </a:xfrm>
              <a:prstGeom prst="rect">
                <a:avLst/>
              </a:prstGeom>
              <a:blipFill>
                <a:blip r:embed="rId3"/>
                <a:stretch>
                  <a:fillRect l="-4823" t="-9211" b="-30263"/>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5E0FB13A-A591-4550-803E-DA9EE06D7AD9}"/>
              </a:ext>
            </a:extLst>
          </p:cNvPr>
          <p:cNvCxnSpPr>
            <a:cxnSpLocks/>
          </p:cNvCxnSpPr>
          <p:nvPr/>
        </p:nvCxnSpPr>
        <p:spPr>
          <a:xfrm flipH="1" flipV="1">
            <a:off x="3232158" y="4051498"/>
            <a:ext cx="4616430" cy="615639"/>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FA64EC1-DE85-4217-B7A8-5915DF22B30B}"/>
                  </a:ext>
                </a:extLst>
              </p:cNvPr>
              <p:cNvSpPr txBox="1"/>
              <p:nvPr/>
            </p:nvSpPr>
            <p:spPr>
              <a:xfrm>
                <a:off x="3510535" y="2865292"/>
                <a:ext cx="2487351" cy="461665"/>
              </a:xfrm>
              <a:prstGeom prst="rect">
                <a:avLst/>
              </a:prstGeom>
              <a:noFill/>
            </p:spPr>
            <p:txBody>
              <a:bodyPr wrap="square" rtlCol="0">
                <a:spAutoFit/>
              </a:bodyPr>
              <a:lstStyle/>
              <a:p>
                <a:r>
                  <a:rPr lang="en-US" sz="2400" b="1" i="1" dirty="0">
                    <a:solidFill>
                      <a:srgbClr val="C00000"/>
                    </a:solidFill>
                    <a:latin typeface="Arial" panose="020B0604020202020204" pitchFamily="34" charset="0"/>
                    <a:cs typeface="Arial" panose="020B0604020202020204" pitchFamily="34" charset="0"/>
                  </a:rPr>
                  <a:t>AC</a:t>
                </a:r>
                <a:r>
                  <a:rPr lang="en-US" sz="2400" b="1" i="1" baseline="-25000" dirty="0">
                    <a:solidFill>
                      <a:srgbClr val="C00000"/>
                    </a:solidFill>
                    <a:latin typeface="Arial" panose="020B0604020202020204" pitchFamily="34" charset="0"/>
                    <a:cs typeface="Arial" panose="020B0604020202020204" pitchFamily="34" charset="0"/>
                  </a:rPr>
                  <a:t>L</a:t>
                </a:r>
                <a:r>
                  <a:rPr lang="en-US" sz="2400" b="1" dirty="0">
                    <a:solidFill>
                      <a:srgbClr val="C00000"/>
                    </a:solidFill>
                    <a:latin typeface="Arial" panose="020B0604020202020204" pitchFamily="34" charset="0"/>
                    <a:cs typeface="Arial" panose="020B0604020202020204" pitchFamily="34" charset="0"/>
                  </a:rPr>
                  <a:t>(</a:t>
                </a:r>
                <a14:m>
                  <m:oMath xmlns:m="http://schemas.openxmlformats.org/officeDocument/2006/math">
                    <m:sSub>
                      <m:sSubPr>
                        <m:ctrlPr>
                          <a:rPr lang="en-US" sz="2400" b="1" i="1" smtClean="0">
                            <a:solidFill>
                              <a:srgbClr val="C00000"/>
                            </a:solidFill>
                            <a:latin typeface="Cambria Math" panose="02040503050406030204" pitchFamily="18" charset="0"/>
                            <a:cs typeface="Arial" panose="020B0604020202020204" pitchFamily="34" charset="0"/>
                          </a:rPr>
                        </m:ctrlPr>
                      </m:sSubPr>
                      <m:e>
                        <m:r>
                          <a:rPr lang="en-US" sz="2400" b="1" i="1" smtClean="0">
                            <a:solidFill>
                              <a:srgbClr val="C00000"/>
                            </a:solidFill>
                            <a:latin typeface="Cambria Math" panose="02040503050406030204" pitchFamily="18" charset="0"/>
                            <a:cs typeface="Arial" panose="020B0604020202020204" pitchFamily="34" charset="0"/>
                          </a:rPr>
                          <m:t>𝒔</m:t>
                        </m:r>
                      </m:e>
                      <m:sub>
                        <m:r>
                          <a:rPr lang="en-US" sz="2400" b="1" i="1" smtClean="0">
                            <a:solidFill>
                              <a:srgbClr val="C00000"/>
                            </a:solidFill>
                            <a:latin typeface="Cambria Math" panose="02040503050406030204" pitchFamily="18" charset="0"/>
                            <a:cs typeface="Arial" panose="020B0604020202020204" pitchFamily="34" charset="0"/>
                          </a:rPr>
                          <m:t>𝑳𝑼</m:t>
                        </m:r>
                      </m:sub>
                    </m:sSub>
                  </m:oMath>
                </a14:m>
                <a:r>
                  <a:rPr lang="en-US" sz="2400" b="1" dirty="0">
                    <a:solidFill>
                      <a:srgbClr val="C00000"/>
                    </a:solidFill>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P</a:t>
                </a:r>
                <a:r>
                  <a:rPr lang="en-US" sz="2400" b="1" i="1" baseline="-25000" dirty="0">
                    <a:solidFill>
                      <a:srgbClr val="C00000"/>
                    </a:solidFill>
                    <a:latin typeface="Arial" panose="020B0604020202020204" pitchFamily="34" charset="0"/>
                    <a:cs typeface="Arial" panose="020B0604020202020204" pitchFamily="34" charset="0"/>
                  </a:rPr>
                  <a:t>H</a:t>
                </a:r>
                <a:r>
                  <a:rPr lang="en-US" sz="2400" b="1" dirty="0">
                    <a:solidFill>
                      <a:srgbClr val="C00000"/>
                    </a:solidFill>
                    <a:latin typeface="Arial" panose="020B0604020202020204" pitchFamily="34" charset="0"/>
                    <a:cs typeface="Arial" panose="020B0604020202020204" pitchFamily="34" charset="0"/>
                  </a:rPr>
                  <a:t>)</a:t>
                </a:r>
                <a:endParaRPr lang="en-US" sz="2400" b="1" baseline="30000" dirty="0">
                  <a:solidFill>
                    <a:srgbClr val="C00000"/>
                  </a:solidFill>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6FA64EC1-DE85-4217-B7A8-5915DF22B30B}"/>
                  </a:ext>
                </a:extLst>
              </p:cNvPr>
              <p:cNvSpPr txBox="1">
                <a:spLocks noRot="1" noChangeAspect="1" noMove="1" noResize="1" noEditPoints="1" noAdjustHandles="1" noChangeArrowheads="1" noChangeShapeType="1" noTextEdit="1"/>
              </p:cNvSpPr>
              <p:nvPr/>
            </p:nvSpPr>
            <p:spPr>
              <a:xfrm>
                <a:off x="3510535" y="2865292"/>
                <a:ext cx="2487351" cy="461665"/>
              </a:xfrm>
              <a:prstGeom prst="rect">
                <a:avLst/>
              </a:prstGeom>
              <a:blipFill>
                <a:blip r:embed="rId4"/>
                <a:stretch>
                  <a:fillRect l="-3922" t="-9211" b="-30263"/>
                </a:stretch>
              </a:blipFill>
            </p:spPr>
            <p:txBody>
              <a:bodyPr/>
              <a:lstStyle/>
              <a:p>
                <a:r>
                  <a:rPr lang="en-US">
                    <a:noFill/>
                  </a:rPr>
                  <a:t> </a:t>
                </a:r>
              </a:p>
            </p:txBody>
          </p:sp>
        </mc:Fallback>
      </mc:AlternateContent>
      <p:sp>
        <p:nvSpPr>
          <p:cNvPr id="47" name="Freeform: Shape 46">
            <a:extLst>
              <a:ext uri="{FF2B5EF4-FFF2-40B4-BE49-F238E27FC236}">
                <a16:creationId xmlns:a16="http://schemas.microsoft.com/office/drawing/2014/main" id="{B1E2272B-4D4F-41F6-9CB3-D09682C110A6}"/>
              </a:ext>
            </a:extLst>
          </p:cNvPr>
          <p:cNvSpPr/>
          <p:nvPr/>
        </p:nvSpPr>
        <p:spPr>
          <a:xfrm>
            <a:off x="1659835" y="1371600"/>
            <a:ext cx="6188753" cy="3062636"/>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15B4EE2-4519-49CC-8361-713B4A057599}"/>
              </a:ext>
            </a:extLst>
          </p:cNvPr>
          <p:cNvSpPr/>
          <p:nvPr/>
        </p:nvSpPr>
        <p:spPr>
          <a:xfrm>
            <a:off x="1655818" y="2209803"/>
            <a:ext cx="6249028" cy="2856964"/>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8968918-0F22-4BBA-ACB9-295854DBA803}"/>
              </a:ext>
            </a:extLst>
          </p:cNvPr>
          <p:cNvSpPr txBox="1"/>
          <p:nvPr/>
        </p:nvSpPr>
        <p:spPr>
          <a:xfrm>
            <a:off x="7793548" y="4042873"/>
            <a:ext cx="1155491" cy="461665"/>
          </a:xfrm>
          <a:prstGeom prst="rect">
            <a:avLst/>
          </a:prstGeom>
          <a:noFill/>
        </p:spPr>
        <p:txBody>
          <a:bodyPr wrap="square" rtlCol="0">
            <a:spAutoFit/>
          </a:bodyPr>
          <a:lstStyle/>
          <a:p>
            <a:r>
              <a:rPr lang="en-US" sz="2400" b="1" i="1" dirty="0">
                <a:solidFill>
                  <a:srgbClr val="0070C0">
                    <a:alpha val="50000"/>
                  </a:srgbClr>
                </a:solidFill>
                <a:latin typeface="Arial" panose="020B0604020202020204" pitchFamily="34" charset="0"/>
                <a:cs typeface="Arial" panose="020B0604020202020204" pitchFamily="34" charset="0"/>
              </a:rPr>
              <a:t>C</a:t>
            </a:r>
            <a:r>
              <a:rPr lang="en-US" sz="2400" b="1" i="1" baseline="-25000" dirty="0">
                <a:solidFill>
                  <a:srgbClr val="0070C0">
                    <a:alpha val="50000"/>
                  </a:srgbClr>
                </a:solidFill>
                <a:latin typeface="Arial" panose="020B0604020202020204" pitchFamily="34" charset="0"/>
                <a:cs typeface="Arial" panose="020B0604020202020204" pitchFamily="34" charset="0"/>
              </a:rPr>
              <a:t>H</a:t>
            </a:r>
            <a:r>
              <a:rPr lang="en-US" sz="2400" b="1" dirty="0">
                <a:solidFill>
                  <a:srgbClr val="0070C0">
                    <a:alpha val="50000"/>
                  </a:srgbClr>
                </a:solidFill>
                <a:latin typeface="Arial" panose="020B0604020202020204" pitchFamily="34" charset="0"/>
                <a:cs typeface="Arial" panose="020B0604020202020204" pitchFamily="34" charset="0"/>
              </a:rPr>
              <a:t>(</a:t>
            </a:r>
            <a:r>
              <a:rPr lang="en-US" sz="2400" b="1" i="1" dirty="0">
                <a:solidFill>
                  <a:srgbClr val="0070C0">
                    <a:alpha val="50000"/>
                  </a:srgbClr>
                </a:solidFill>
                <a:latin typeface="Arial" panose="020B0604020202020204" pitchFamily="34" charset="0"/>
                <a:cs typeface="Arial" panose="020B0604020202020204" pitchFamily="34" charset="0"/>
              </a:rPr>
              <a:t>s</a:t>
            </a:r>
            <a:r>
              <a:rPr lang="en-US" sz="2400" b="1" dirty="0">
                <a:solidFill>
                  <a:srgbClr val="0070C0">
                    <a:alpha val="50000"/>
                  </a:srgb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020813E2-0A75-4B8C-9263-8F0EF4711949}"/>
              </a:ext>
            </a:extLst>
          </p:cNvPr>
          <p:cNvSpPr txBox="1"/>
          <p:nvPr/>
        </p:nvSpPr>
        <p:spPr>
          <a:xfrm>
            <a:off x="7806177" y="4918041"/>
            <a:ext cx="1155491" cy="461665"/>
          </a:xfrm>
          <a:prstGeom prst="rect">
            <a:avLst/>
          </a:prstGeom>
          <a:noFill/>
        </p:spPr>
        <p:txBody>
          <a:bodyPr wrap="square" rtlCol="0">
            <a:spAutoFit/>
          </a:bodyPr>
          <a:lstStyle/>
          <a:p>
            <a:r>
              <a:rPr lang="en-US" sz="2400" b="1" i="1" dirty="0">
                <a:solidFill>
                  <a:srgbClr val="C00000">
                    <a:alpha val="50000"/>
                  </a:srgbClr>
                </a:solidFill>
                <a:latin typeface="Arial" panose="020B0604020202020204" pitchFamily="34" charset="0"/>
                <a:cs typeface="Arial" panose="020B0604020202020204" pitchFamily="34" charset="0"/>
              </a:rPr>
              <a:t>C</a:t>
            </a:r>
            <a:r>
              <a:rPr lang="en-US" sz="2400" b="1" i="1" baseline="-25000" dirty="0">
                <a:solidFill>
                  <a:srgbClr val="C00000">
                    <a:alpha val="50000"/>
                  </a:srgbClr>
                </a:solidFill>
                <a:latin typeface="Arial" panose="020B0604020202020204" pitchFamily="34" charset="0"/>
                <a:cs typeface="Arial" panose="020B0604020202020204" pitchFamily="34" charset="0"/>
              </a:rPr>
              <a:t>L</a:t>
            </a:r>
            <a:r>
              <a:rPr lang="en-US" sz="2400" b="1" dirty="0">
                <a:solidFill>
                  <a:srgbClr val="C00000">
                    <a:alpha val="50000"/>
                  </a:srgbClr>
                </a:solidFill>
                <a:latin typeface="Arial" panose="020B0604020202020204" pitchFamily="34" charset="0"/>
                <a:cs typeface="Arial" panose="020B0604020202020204" pitchFamily="34" charset="0"/>
              </a:rPr>
              <a:t>(</a:t>
            </a:r>
            <a:r>
              <a:rPr lang="en-US" sz="2400" b="1" i="1" dirty="0">
                <a:solidFill>
                  <a:srgbClr val="C00000">
                    <a:alpha val="50000"/>
                  </a:srgbClr>
                </a:solidFill>
                <a:latin typeface="Arial" panose="020B0604020202020204" pitchFamily="34" charset="0"/>
                <a:cs typeface="Arial" panose="020B0604020202020204" pitchFamily="34" charset="0"/>
              </a:rPr>
              <a:t>s</a:t>
            </a:r>
            <a:r>
              <a:rPr lang="en-US" sz="2400" b="1" dirty="0">
                <a:solidFill>
                  <a:srgbClr val="C00000">
                    <a:alpha val="50000"/>
                  </a:srgbClr>
                </a:solidFill>
                <a:latin typeface="Arial" panose="020B0604020202020204" pitchFamily="34"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D71587CB-59A9-4098-9107-E6C3DF9E1CF0}"/>
              </a:ext>
            </a:extLst>
          </p:cNvPr>
          <p:cNvCxnSpPr>
            <a:cxnSpLocks/>
          </p:cNvCxnSpPr>
          <p:nvPr/>
        </p:nvCxnSpPr>
        <p:spPr>
          <a:xfrm>
            <a:off x="3256722" y="1676400"/>
            <a:ext cx="0" cy="45970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FF4855-6461-4F3E-8038-BE80D4B955C8}"/>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F5F6CA16-8118-4D52-8B2A-EBCD92402829}"/>
              </a:ext>
            </a:extLst>
          </p:cNvPr>
          <p:cNvCxnSpPr/>
          <p:nvPr/>
        </p:nvCxnSpPr>
        <p:spPr>
          <a:xfrm>
            <a:off x="1600200" y="1708113"/>
            <a:ext cx="1676400"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0668EFB-CAED-47C3-8374-2BE5E015A5BC}"/>
              </a:ext>
            </a:extLst>
          </p:cNvPr>
          <p:cNvSpPr txBox="1"/>
          <p:nvPr/>
        </p:nvSpPr>
        <p:spPr>
          <a:xfrm>
            <a:off x="762002" y="1464366"/>
            <a:ext cx="669892" cy="461665"/>
          </a:xfrm>
          <a:prstGeom prst="rect">
            <a:avLst/>
          </a:prstGeom>
          <a:noFill/>
        </p:spPr>
        <p:txBody>
          <a:bodyPr wrap="square" rtlCol="0">
            <a:spAutoFit/>
          </a:bodyPr>
          <a:lstStyle/>
          <a:p>
            <a:pPr algn="r"/>
            <a:r>
              <a:rPr lang="en-US" sz="2400" i="1" dirty="0">
                <a:solidFill>
                  <a:schemeClr val="bg1">
                    <a:lumMod val="65000"/>
                  </a:schemeClr>
                </a:solidFill>
                <a:latin typeface="Arial" panose="020B0604020202020204" pitchFamily="34" charset="0"/>
                <a:cs typeface="Arial" panose="020B0604020202020204" pitchFamily="34" charset="0"/>
              </a:rPr>
              <a:t>P</a:t>
            </a:r>
            <a:r>
              <a:rPr lang="en-US" sz="2400" i="1" baseline="-25000" dirty="0">
                <a:solidFill>
                  <a:schemeClr val="bg1">
                    <a:lumMod val="65000"/>
                  </a:schemeClr>
                </a:solidFill>
                <a:latin typeface="Arial" panose="020B0604020202020204" pitchFamily="34" charset="0"/>
                <a:cs typeface="Arial" panose="020B0604020202020204" pitchFamily="34" charset="0"/>
              </a:rPr>
              <a:t>H</a:t>
            </a:r>
            <a:endParaRPr lang="en-US" sz="2400" i="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2629CBCA-50F6-42B4-92E5-E13DA35F47D7}"/>
              </a:ext>
            </a:extLst>
          </p:cNvPr>
          <p:cNvCxnSpPr/>
          <p:nvPr/>
        </p:nvCxnSpPr>
        <p:spPr>
          <a:xfrm>
            <a:off x="1463317" y="1710588"/>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FE89D94-B0C1-4351-A436-A3C51BA3F26D}"/>
              </a:ext>
            </a:extLst>
          </p:cNvPr>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471E76D-27F2-4D2E-9EF5-9F7003CF5643}"/>
                  </a:ext>
                </a:extLst>
              </p:cNvPr>
              <p:cNvSpPr txBox="1"/>
              <p:nvPr/>
            </p:nvSpPr>
            <p:spPr>
              <a:xfrm>
                <a:off x="2934762" y="6250425"/>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panose="02040503050406030204" pitchFamily="18" charset="0"/>
                            </a:rPr>
                          </m:ctrlPr>
                        </m:sSub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Sub>
                    </m:oMath>
                  </m:oMathPara>
                </a14:m>
                <a:endParaRPr lang="en-US" dirty="0">
                  <a:solidFill>
                    <a:schemeClr val="bg1">
                      <a:lumMod val="50000"/>
                    </a:schemeClr>
                  </a:solidFill>
                </a:endParaRPr>
              </a:p>
            </p:txBody>
          </p:sp>
        </mc:Choice>
        <mc:Fallback xmlns="">
          <p:sp>
            <p:nvSpPr>
              <p:cNvPr id="58" name="TextBox 57">
                <a:extLst>
                  <a:ext uri="{FF2B5EF4-FFF2-40B4-BE49-F238E27FC236}">
                    <a16:creationId xmlns:a16="http://schemas.microsoft.com/office/drawing/2014/main" id="{F471E76D-27F2-4D2E-9EF5-9F7003CF5643}"/>
                  </a:ext>
                </a:extLst>
              </p:cNvPr>
              <p:cNvSpPr txBox="1">
                <a:spLocks noRot="1" noChangeAspect="1" noMove="1" noResize="1" noEditPoints="1" noAdjustHandles="1" noChangeArrowheads="1" noChangeShapeType="1" noTextEdit="1"/>
              </p:cNvSpPr>
              <p:nvPr/>
            </p:nvSpPr>
            <p:spPr>
              <a:xfrm>
                <a:off x="2934762" y="6250425"/>
                <a:ext cx="714323" cy="369332"/>
              </a:xfrm>
              <a:prstGeom prst="rect">
                <a:avLst/>
              </a:prstGeom>
              <a:blipFill>
                <a:blip r:embed="rId5"/>
                <a:stretch>
                  <a:fillRect/>
                </a:stretch>
              </a:blipFill>
            </p:spPr>
            <p:txBody>
              <a:bodyPr/>
              <a:lstStyle/>
              <a:p>
                <a:r>
                  <a:rPr lang="en-US">
                    <a:noFill/>
                  </a:rPr>
                  <a:t> </a:t>
                </a:r>
              </a:p>
            </p:txBody>
          </p:sp>
        </mc:Fallback>
      </mc:AlternateContent>
      <p:sp>
        <p:nvSpPr>
          <p:cNvPr id="67" name="Oval 29">
            <a:extLst>
              <a:ext uri="{FF2B5EF4-FFF2-40B4-BE49-F238E27FC236}">
                <a16:creationId xmlns:a16="http://schemas.microsoft.com/office/drawing/2014/main" id="{B1E07DF5-C0FB-42DE-A5B3-63E88F2379CA}"/>
              </a:ext>
            </a:extLst>
          </p:cNvPr>
          <p:cNvSpPr>
            <a:spLocks noChangeArrowheads="1"/>
          </p:cNvSpPr>
          <p:nvPr/>
        </p:nvSpPr>
        <p:spPr bwMode="auto">
          <a:xfrm>
            <a:off x="3206467" y="164658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 name="Oval 29">
            <a:extLst>
              <a:ext uri="{FF2B5EF4-FFF2-40B4-BE49-F238E27FC236}">
                <a16:creationId xmlns:a16="http://schemas.microsoft.com/office/drawing/2014/main" id="{A2185519-5281-41E4-A4D5-996748269882}"/>
              </a:ext>
            </a:extLst>
          </p:cNvPr>
          <p:cNvSpPr>
            <a:spLocks noChangeArrowheads="1"/>
          </p:cNvSpPr>
          <p:nvPr/>
        </p:nvSpPr>
        <p:spPr bwMode="auto">
          <a:xfrm>
            <a:off x="3206467" y="4015111"/>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cxnSp>
        <p:nvCxnSpPr>
          <p:cNvPr id="72" name="Straight Arrow Connector 71">
            <a:extLst>
              <a:ext uri="{FF2B5EF4-FFF2-40B4-BE49-F238E27FC236}">
                <a16:creationId xmlns:a16="http://schemas.microsoft.com/office/drawing/2014/main" id="{1B96D67A-0C09-4AD4-B982-74F42DC6D159}"/>
              </a:ext>
            </a:extLst>
          </p:cNvPr>
          <p:cNvCxnSpPr>
            <a:cxnSpLocks/>
          </p:cNvCxnSpPr>
          <p:nvPr/>
        </p:nvCxnSpPr>
        <p:spPr>
          <a:xfrm flipH="1">
            <a:off x="3932454" y="3344415"/>
            <a:ext cx="314650" cy="7472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F633CFD5-DFA2-406A-B7D8-E30F07BC6E3D}"/>
                  </a:ext>
                </a:extLst>
              </p:cNvPr>
              <p:cNvSpPr txBox="1"/>
              <p:nvPr/>
            </p:nvSpPr>
            <p:spPr>
              <a:xfrm>
                <a:off x="3751976" y="1053327"/>
                <a:ext cx="4782419" cy="707886"/>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Now note that as </a:t>
                </a:r>
                <a14:m>
                  <m:oMath xmlns:m="http://schemas.openxmlformats.org/officeDocument/2006/math">
                    <m:sSub>
                      <m:sSubPr>
                        <m:ctrlPr>
                          <a:rPr lang="en-US" sz="2000" b="0" i="1" smtClean="0">
                            <a:latin typeface="Cambria Math" panose="02040503050406030204" pitchFamily="18" charset="0"/>
                            <a:cs typeface="Arial" panose="020B0604020202020204" pitchFamily="34" charset="0"/>
                          </a:rPr>
                        </m:ctrlPr>
                      </m:sSubPr>
                      <m:e>
                        <m:r>
                          <a:rPr lang="en-US" sz="2000" i="1" smtClean="0">
                            <a:latin typeface="Cambria Math" panose="02040503050406030204" pitchFamily="18" charset="0"/>
                            <a:cs typeface="Arial" panose="020B0604020202020204" pitchFamily="34" charset="0"/>
                          </a:rPr>
                          <m:t>𝑠</m:t>
                        </m:r>
                      </m:e>
                      <m:sub>
                        <m:r>
                          <a:rPr lang="en-US" sz="2000" b="0" i="1" smtClean="0">
                            <a:latin typeface="Cambria Math" panose="02040503050406030204" pitchFamily="18" charset="0"/>
                            <a:cs typeface="Arial" panose="020B0604020202020204" pitchFamily="34" charset="0"/>
                          </a:rPr>
                          <m:t>𝐻𝐿</m:t>
                        </m:r>
                      </m:sub>
                    </m:sSub>
                  </m:oMath>
                </a14:m>
                <a:r>
                  <a:rPr lang="en-US" sz="2000" dirty="0">
                    <a:latin typeface="Arial" panose="020B0604020202020204" pitchFamily="34" charset="0"/>
                    <a:cs typeface="Arial" panose="020B0604020202020204" pitchFamily="34" charset="0"/>
                  </a:rPr>
                  <a:t> changes, </a:t>
                </a:r>
              </a:p>
              <a:p>
                <a:pPr algn="r"/>
                <a14:m>
                  <m:oMath xmlns:m="http://schemas.openxmlformats.org/officeDocument/2006/math">
                    <m:r>
                      <a:rPr lang="en-US" sz="2000" b="0" i="1" smtClean="0">
                        <a:latin typeface="Cambria Math" panose="02040503050406030204" pitchFamily="18" charset="0"/>
                        <a:cs typeface="Arial" panose="020B0604020202020204" pitchFamily="34" charset="0"/>
                      </a:rPr>
                      <m:t>𝐴</m:t>
                    </m:r>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𝐶</m:t>
                        </m:r>
                      </m:e>
                      <m:sub>
                        <m:r>
                          <a:rPr lang="en-US" sz="2000" b="0" i="1" smtClean="0">
                            <a:latin typeface="Cambria Math" panose="02040503050406030204" pitchFamily="18" charset="0"/>
                            <a:cs typeface="Arial" panose="020B0604020202020204" pitchFamily="34" charset="0"/>
                          </a:rPr>
                          <m:t>𝐿</m:t>
                        </m:r>
                      </m:sub>
                    </m:sSub>
                  </m:oMath>
                </a14:m>
                <a:r>
                  <a:rPr lang="en-US" sz="2000" dirty="0">
                    <a:latin typeface="Arial" panose="020B0604020202020204" pitchFamily="34" charset="0"/>
                    <a:cs typeface="Arial" panose="020B0604020202020204" pitchFamily="34" charset="0"/>
                  </a:rPr>
                  <a:t> changes</a:t>
                </a:r>
              </a:p>
            </p:txBody>
          </p:sp>
        </mc:Choice>
        <mc:Fallback>
          <p:sp>
            <p:nvSpPr>
              <p:cNvPr id="36" name="TextBox 35">
                <a:extLst>
                  <a:ext uri="{FF2B5EF4-FFF2-40B4-BE49-F238E27FC236}">
                    <a16:creationId xmlns:a16="http://schemas.microsoft.com/office/drawing/2014/main" id="{F633CFD5-DFA2-406A-B7D8-E30F07BC6E3D}"/>
                  </a:ext>
                </a:extLst>
              </p:cNvPr>
              <p:cNvSpPr txBox="1">
                <a:spLocks noRot="1" noChangeAspect="1" noMove="1" noResize="1" noEditPoints="1" noAdjustHandles="1" noChangeArrowheads="1" noChangeShapeType="1" noTextEdit="1"/>
              </p:cNvSpPr>
              <p:nvPr/>
            </p:nvSpPr>
            <p:spPr>
              <a:xfrm>
                <a:off x="3751976" y="1053327"/>
                <a:ext cx="4782419" cy="707886"/>
              </a:xfrm>
              <a:prstGeom prst="rect">
                <a:avLst/>
              </a:prstGeom>
              <a:blipFill>
                <a:blip r:embed="rId6"/>
                <a:stretch>
                  <a:fillRect t="-4310" r="-2930" b="-15517"/>
                </a:stretch>
              </a:blipFill>
            </p:spPr>
            <p:txBody>
              <a:bodyPr/>
              <a:lstStyle/>
              <a:p>
                <a:r>
                  <a:rPr lang="en-US">
                    <a:noFill/>
                  </a:rPr>
                  <a:t> </a:t>
                </a:r>
              </a:p>
            </p:txBody>
          </p:sp>
        </mc:Fallback>
      </mc:AlternateContent>
    </p:spTree>
    <p:extLst>
      <p:ext uri="{BB962C8B-B14F-4D97-AF65-F5344CB8AC3E}">
        <p14:creationId xmlns:p14="http://schemas.microsoft.com/office/powerpoint/2010/main" val="2855323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 Model: Equilibrium</a:t>
            </a:r>
          </a:p>
        </p:txBody>
      </p:sp>
    </p:spTree>
    <p:extLst>
      <p:ext uri="{BB962C8B-B14F-4D97-AF65-F5344CB8AC3E}">
        <p14:creationId xmlns:p14="http://schemas.microsoft.com/office/powerpoint/2010/main" val="533377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E954-D25F-464B-A036-F2E2C588E02B}"/>
              </a:ext>
            </a:extLst>
          </p:cNvPr>
          <p:cNvSpPr>
            <a:spLocks noGrp="1"/>
          </p:cNvSpPr>
          <p:nvPr>
            <p:ph type="title"/>
          </p:nvPr>
        </p:nvSpPr>
        <p:spPr/>
        <p:txBody>
          <a:bodyPr/>
          <a:lstStyle/>
          <a:p>
            <a:r>
              <a:rPr lang="en-US" dirty="0"/>
              <a:t>Vertical Model: Equilibrium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3FC3D9-4A63-48C0-922D-DC7782D93C5E}"/>
                  </a:ext>
                </a:extLst>
              </p:cNvPr>
              <p:cNvSpPr>
                <a:spLocks noGrp="1"/>
              </p:cNvSpPr>
              <p:nvPr>
                <p:ph idx="1"/>
              </p:nvPr>
            </p:nvSpPr>
            <p:spPr/>
            <p:txBody>
              <a:bodyPr/>
              <a:lstStyle/>
              <a:p>
                <a:r>
                  <a:rPr lang="en-US" sz="2400" dirty="0"/>
                  <a:t>Shown that</a:t>
                </a:r>
              </a:p>
              <a:p>
                <a:pPr lvl="1"/>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𝐻</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𝐿</m:t>
                        </m:r>
                      </m:sub>
                    </m:sSub>
                  </m:oMath>
                </a14:m>
                <a:r>
                  <a:rPr lang="en-US" dirty="0"/>
                  <a:t> are fixed</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depends on price of </a:t>
                </a:r>
                <a14:m>
                  <m:oMath xmlns:m="http://schemas.openxmlformats.org/officeDocument/2006/math">
                    <m:r>
                      <a:rPr lang="en-US" b="0" i="1" smtClean="0">
                        <a:latin typeface="Cambria Math" panose="02040503050406030204" pitchFamily="18" charset="0"/>
                      </a:rPr>
                      <m:t>𝐿</m:t>
                    </m:r>
                  </m:oMath>
                </a14:m>
                <a:endParaRPr lang="en-US" dirty="0"/>
              </a:p>
              <a:p>
                <a:pPr lvl="1"/>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depends on consumer sorting between H and L, and thus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dirty="0"/>
              </a:p>
              <a:p>
                <a:endParaRPr lang="en-US" dirty="0"/>
              </a:p>
              <a:p>
                <a:r>
                  <a:rPr lang="en-US" sz="2400" dirty="0"/>
                  <a:t>Implication: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𝐻</m:t>
                        </m:r>
                      </m:sub>
                    </m:sSub>
                  </m:oMath>
                </a14:m>
                <a:r>
                  <a:rPr lang="en-US" sz="2400" dirty="0"/>
                  <a:t> and </a:t>
                </a:r>
                <a14:m>
                  <m:oMath xmlns:m="http://schemas.openxmlformats.org/officeDocument/2006/math">
                    <m:r>
                      <a:rPr lang="en-US" sz="2400" b="0" i="1" smtClean="0">
                        <a:latin typeface="Cambria Math" panose="02040503050406030204" pitchFamily="18" charset="0"/>
                      </a:rPr>
                      <m:t>𝐴</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𝐿</m:t>
                        </m:r>
                      </m:sub>
                    </m:sSub>
                  </m:oMath>
                </a14:m>
                <a:r>
                  <a:rPr lang="en-US" sz="2400" dirty="0"/>
                  <a:t> determined in equilibrium</a:t>
                </a:r>
              </a:p>
              <a:p>
                <a:pPr lvl="1">
                  <a:buFont typeface="Wingdings" panose="05000000000000000000" pitchFamily="2" charset="2"/>
                  <a:buChar char="Ø"/>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𝐿</m:t>
                        </m:r>
                      </m:sub>
                      <m:sup>
                        <m:r>
                          <a:rPr lang="en-US" b="0" i="1" smtClean="0">
                            <a:latin typeface="Cambria Math" panose="02040503050406030204" pitchFamily="18" charset="0"/>
                          </a:rPr>
                          <m:t>∗</m:t>
                        </m:r>
                      </m:sup>
                    </m:sSubSup>
                  </m:oMath>
                </a14:m>
                <a:r>
                  <a:rPr lang="en-US" dirty="0"/>
                  <a:t> is a function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dirty="0"/>
              </a:p>
              <a:p>
                <a:pPr lvl="1">
                  <a:buFont typeface="Wingdings" panose="05000000000000000000" pitchFamily="2" charset="2"/>
                  <a:buChar char="Ø"/>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𝐻</m:t>
                        </m:r>
                      </m:sub>
                      <m:sup>
                        <m:r>
                          <a:rPr lang="en-US" b="0" i="1" smtClean="0">
                            <a:latin typeface="Cambria Math" panose="02040503050406030204" pitchFamily="18" charset="0"/>
                          </a:rPr>
                          <m:t>∗</m:t>
                        </m:r>
                      </m:sup>
                    </m:sSubSup>
                  </m:oMath>
                </a14:m>
                <a:r>
                  <a:rPr lang="en-US" dirty="0"/>
                  <a:t> is a function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endParaRPr lang="en-US" dirty="0"/>
              </a:p>
              <a:p>
                <a:endParaRPr lang="en-US" dirty="0"/>
              </a:p>
              <a:p>
                <a:r>
                  <a:rPr lang="en-US" sz="2400" dirty="0"/>
                  <a:t>So, what does the equilibration process look like?</a:t>
                </a:r>
              </a:p>
            </p:txBody>
          </p:sp>
        </mc:Choice>
        <mc:Fallback xmlns="">
          <p:sp>
            <p:nvSpPr>
              <p:cNvPr id="3" name="Content Placeholder 2">
                <a:extLst>
                  <a:ext uri="{FF2B5EF4-FFF2-40B4-BE49-F238E27FC236}">
                    <a16:creationId xmlns:a16="http://schemas.microsoft.com/office/drawing/2014/main" xmlns:a14="http://schemas.microsoft.com/office/drawing/2010/main" xmlns="" id="{BF3FC3D9-4A63-48C0-922D-DC7782D93C5E}"/>
                  </a:ext>
                </a:extLst>
              </p:cNvPr>
              <p:cNvSpPr>
                <a:spLocks noGrp="1" noRot="1" noChangeAspect="1" noMove="1" noResize="1" noEditPoints="1" noAdjustHandles="1" noChangeArrowheads="1" noChangeShapeType="1" noTextEdit="1"/>
              </p:cNvSpPr>
              <p:nvPr>
                <p:ph idx="1"/>
              </p:nvPr>
            </p:nvSpPr>
            <p:spPr>
              <a:blipFill rotWithShape="1">
                <a:blip r:embed="rId2"/>
                <a:stretch>
                  <a:fillRect t="-842"/>
                </a:stretch>
              </a:blipFill>
            </p:spPr>
            <p:txBody>
              <a:bodyPr/>
              <a:lstStyle/>
              <a:p>
                <a:r>
                  <a:rPr lang="en-US">
                    <a:noFill/>
                  </a:rPr>
                  <a:t> </a:t>
                </a:r>
              </a:p>
            </p:txBody>
          </p:sp>
        </mc:Fallback>
      </mc:AlternateContent>
    </p:spTree>
    <p:extLst>
      <p:ext uri="{BB962C8B-B14F-4D97-AF65-F5344CB8AC3E}">
        <p14:creationId xmlns:p14="http://schemas.microsoft.com/office/powerpoint/2010/main" val="3858958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5956670D-06E1-43ED-9AE2-FF0ADC9FFA64}"/>
              </a:ext>
            </a:extLst>
          </p:cNvPr>
          <p:cNvSpPr txBox="1"/>
          <p:nvPr/>
        </p:nvSpPr>
        <p:spPr>
          <a:xfrm>
            <a:off x="3441730" y="1239468"/>
            <a:ext cx="4495795" cy="369332"/>
          </a:xfrm>
          <a:prstGeom prst="rect">
            <a:avLst/>
          </a:prstGeom>
          <a:noFill/>
        </p:spPr>
        <p:txBody>
          <a:bodyPr wrap="square" rtlCol="0">
            <a:spAutoFit/>
          </a:bodyPr>
          <a:lstStyle/>
          <a:p>
            <a:r>
              <a:rPr lang="en-US" dirty="0"/>
              <a:t>Now, we bring it all together</a:t>
            </a:r>
          </a:p>
        </p:txBody>
      </p:sp>
    </p:spTree>
    <p:extLst>
      <p:ext uri="{BB962C8B-B14F-4D97-AF65-F5344CB8AC3E}">
        <p14:creationId xmlns:p14="http://schemas.microsoft.com/office/powerpoint/2010/main" val="3205362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03740" y="2438400"/>
            <a:ext cx="13145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971800" y="2438400"/>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369332"/>
          </a:xfrm>
          <a:prstGeom prst="rect">
            <a:avLst/>
          </a:prstGeom>
          <a:noFill/>
        </p:spPr>
        <p:txBody>
          <a:bodyPr wrap="square" rtlCol="0">
            <a:spAutoFit/>
          </a:bodyPr>
          <a:lstStyle/>
          <a:p>
            <a:r>
              <a:rPr lang="en-US" dirty="0"/>
              <a:t>Now, we bring it all together</a:t>
            </a:r>
          </a:p>
        </p:txBody>
      </p:sp>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971800" y="4724400"/>
            <a:ext cx="4817165" cy="457200"/>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02489" y="4645917"/>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D8B2DBCA-8FD3-4B61-8B0F-EE09E54C6599}"/>
              </a:ext>
            </a:extLst>
          </p:cNvPr>
          <p:cNvCxnSpPr>
            <a:cxnSpLocks/>
          </p:cNvCxnSpPr>
          <p:nvPr/>
        </p:nvCxnSpPr>
        <p:spPr>
          <a:xfrm flipH="1" flipV="1">
            <a:off x="1775250" y="2091668"/>
            <a:ext cx="4950795" cy="1551854"/>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41722" y="2868361"/>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8260" y="216279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2332330" y="629668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b="0" i="1" smtClean="0">
                          <a:solidFill>
                            <a:schemeClr val="bg1">
                              <a:lumMod val="50000"/>
                            </a:schemeClr>
                          </a:solidFill>
                          <a:latin typeface="Cambria Math" panose="02040503050406030204" pitchFamily="18" charset="0"/>
                        </a:rPr>
                        <m:t>)</m:t>
                      </m:r>
                    </m:oMath>
                  </m:oMathPara>
                </a14:m>
                <a:endParaRPr lang="en-US" sz="2000" i="1"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332330" y="6296688"/>
                <a:ext cx="868070" cy="400110"/>
              </a:xfrm>
              <a:prstGeom prst="rect">
                <a:avLst/>
              </a:prstGeom>
              <a:blipFill>
                <a:blip r:embed="rId4"/>
                <a:stretch>
                  <a:fillRect r="-9859" b="-13636"/>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24CC8B16-D14C-40EC-9EB9-1D6DE2027CC5}"/>
              </a:ext>
            </a:extLst>
          </p:cNvPr>
          <p:cNvCxnSpPr>
            <a:cxnSpLocks/>
            <a:endCxn id="25" idx="0"/>
          </p:cNvCxnSpPr>
          <p:nvPr/>
        </p:nvCxnSpPr>
        <p:spPr>
          <a:xfrm>
            <a:off x="6726045" y="2727832"/>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03740" y="5066766"/>
            <a:ext cx="5122305"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08259" y="4803062"/>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6292010" y="628899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Sub>
                      <m:r>
                        <a:rPr lang="en-US" sz="2000" i="1">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92010" y="6288991"/>
                <a:ext cx="868070" cy="400110"/>
              </a:xfrm>
              <a:prstGeom prst="rect">
                <a:avLst/>
              </a:prstGeom>
              <a:blipFill>
                <a:blip r:embed="rId5"/>
                <a:stretch>
                  <a:fillRect r="-8392" b="-1538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530672" y="573563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2828097" y="5717323"/>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595A953-68BD-42D0-9745-058B2EC912F0}"/>
              </a:ext>
            </a:extLst>
          </p:cNvPr>
          <p:cNvSpPr txBox="1"/>
          <p:nvPr/>
        </p:nvSpPr>
        <p:spPr>
          <a:xfrm>
            <a:off x="6553200" y="5738690"/>
            <a:ext cx="2291125"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5370784"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B8FD0936-F7B4-4738-AC9C-27975845D5EA}"/>
              </a:ext>
            </a:extLst>
          </p:cNvPr>
          <p:cNvCxnSpPr>
            <a:cxnSpLocks/>
          </p:cNvCxnSpPr>
          <p:nvPr/>
        </p:nvCxnSpPr>
        <p:spPr>
          <a:xfrm flipH="1" flipV="1">
            <a:off x="1775250" y="2092434"/>
            <a:ext cx="4950795" cy="1551854"/>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006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03740" y="2438400"/>
            <a:ext cx="13145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971800" y="2438400"/>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646331"/>
              </a:xfrm>
              <a:prstGeom prst="rect">
                <a:avLst/>
              </a:prstGeom>
              <a:noFill/>
            </p:spPr>
            <p:txBody>
              <a:bodyPr wrap="square" rtlCol="0">
                <a:spAutoFit/>
              </a:bodyPr>
              <a:lstStyle/>
              <a:p>
                <a:r>
                  <a:rPr lang="en-US" dirty="0"/>
                  <a:t>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and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are jointly determined, equilibrium objects</a:t>
                </a:r>
              </a:p>
            </p:txBody>
          </p:sp>
        </mc:Choice>
        <mc:Fallback xmlns="">
          <p:sp>
            <p:nvSpPr>
              <p:cNvPr id="18" name="TextBox 17">
                <a:extLst>
                  <a:ext uri="{FF2B5EF4-FFF2-40B4-BE49-F238E27FC236}">
                    <a16:creationId xmlns:a16="http://schemas.microsoft.com/office/drawing/2014/main" id="{0D02AA2D-3C35-47E3-A071-9F6A829FB3A0}"/>
                  </a:ext>
                </a:extLst>
              </p:cNvPr>
              <p:cNvSpPr txBox="1">
                <a:spLocks noRot="1" noChangeAspect="1" noMove="1" noResize="1" noEditPoints="1" noAdjustHandles="1" noChangeArrowheads="1" noChangeShapeType="1" noTextEdit="1"/>
              </p:cNvSpPr>
              <p:nvPr/>
            </p:nvSpPr>
            <p:spPr>
              <a:xfrm>
                <a:off x="3441730" y="1239468"/>
                <a:ext cx="4495795" cy="646331"/>
              </a:xfrm>
              <a:prstGeom prst="rect">
                <a:avLst/>
              </a:prstGeom>
              <a:blipFill>
                <a:blip r:embed="rId4"/>
                <a:stretch>
                  <a:fillRect l="-1221" t="-4717" b="-141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971800" y="4724400"/>
            <a:ext cx="4817165" cy="457200"/>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02489" y="4645917"/>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41722" y="2868361"/>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8260" y="216279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2332330" y="629668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332330" y="6296688"/>
                <a:ext cx="868070" cy="400110"/>
              </a:xfrm>
              <a:prstGeom prst="rect">
                <a:avLst/>
              </a:prstGeom>
              <a:blipFill>
                <a:blip r:embed="rId5"/>
                <a:stretch>
                  <a:fillRect r="-9859" b="-13636"/>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03740" y="5066766"/>
            <a:ext cx="5122305"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08259" y="4803062"/>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6292010" y="628899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92010" y="6288991"/>
                <a:ext cx="868070" cy="400110"/>
              </a:xfrm>
              <a:prstGeom prst="rect">
                <a:avLst/>
              </a:prstGeom>
              <a:blipFill>
                <a:blip r:embed="rId6"/>
                <a:stretch>
                  <a:fillRect r="-8392" b="-1538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530672" y="573563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2828097" y="5717323"/>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595A953-68BD-42D0-9745-058B2EC912F0}"/>
              </a:ext>
            </a:extLst>
          </p:cNvPr>
          <p:cNvSpPr txBox="1"/>
          <p:nvPr/>
        </p:nvSpPr>
        <p:spPr>
          <a:xfrm>
            <a:off x="6553200" y="5738690"/>
            <a:ext cx="2291125"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5370784"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F0C937A1-8311-496E-96E4-83F7D5E33D81}"/>
              </a:ext>
            </a:extLst>
          </p:cNvPr>
          <p:cNvCxnSpPr>
            <a:cxnSpLocks/>
          </p:cNvCxnSpPr>
          <p:nvPr/>
        </p:nvCxnSpPr>
        <p:spPr>
          <a:xfrm flipH="1" flipV="1">
            <a:off x="1775250" y="2092434"/>
            <a:ext cx="4950795" cy="1551854"/>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C8801C-B790-456B-9065-A30004A8A980}"/>
              </a:ext>
            </a:extLst>
          </p:cNvPr>
          <p:cNvCxnSpPr>
            <a:cxnSpLocks/>
          </p:cNvCxnSpPr>
          <p:nvPr/>
        </p:nvCxnSpPr>
        <p:spPr>
          <a:xfrm>
            <a:off x="6726045" y="2727832"/>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8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34581" y="2727832"/>
            <a:ext cx="3000061"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4631635" y="2727832"/>
            <a:ext cx="0" cy="3481934"/>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646331"/>
              </a:xfrm>
              <a:prstGeom prst="rect">
                <a:avLst/>
              </a:prstGeom>
              <a:noFill/>
            </p:spPr>
            <p:txBody>
              <a:bodyPr wrap="square" rtlCol="0">
                <a:spAutoFit/>
              </a:bodyPr>
              <a:lstStyle/>
              <a:p>
                <a:r>
                  <a:rPr lang="en-US" dirty="0"/>
                  <a:t>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and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are jointly determined, equilibrium objects</a:t>
                </a:r>
              </a:p>
            </p:txBody>
          </p:sp>
        </mc:Choice>
        <mc:Fallback xmlns="">
          <p:sp>
            <p:nvSpPr>
              <p:cNvPr id="18" name="TextBox 17">
                <a:extLst>
                  <a:ext uri="{FF2B5EF4-FFF2-40B4-BE49-F238E27FC236}">
                    <a16:creationId xmlns:a16="http://schemas.microsoft.com/office/drawing/2014/main" id="{0D02AA2D-3C35-47E3-A071-9F6A829FB3A0}"/>
                  </a:ext>
                </a:extLst>
              </p:cNvPr>
              <p:cNvSpPr txBox="1">
                <a:spLocks noRot="1" noChangeAspect="1" noMove="1" noResize="1" noEditPoints="1" noAdjustHandles="1" noChangeArrowheads="1" noChangeShapeType="1" noTextEdit="1"/>
              </p:cNvSpPr>
              <p:nvPr/>
            </p:nvSpPr>
            <p:spPr>
              <a:xfrm>
                <a:off x="3441730" y="1239468"/>
                <a:ext cx="4495795" cy="646331"/>
              </a:xfrm>
              <a:prstGeom prst="rect">
                <a:avLst/>
              </a:prstGeom>
              <a:blipFill>
                <a:blip r:embed="rId4"/>
                <a:stretch>
                  <a:fillRect l="-1221" t="-4717" b="-141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856485" y="4691758"/>
            <a:ext cx="4932480" cy="48984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02489" y="4645917"/>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20132" y="2608584"/>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0660" y="2469925"/>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4191580" y="619630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4191580" y="6196308"/>
                <a:ext cx="868070" cy="400110"/>
              </a:xfrm>
              <a:prstGeom prst="rect">
                <a:avLst/>
              </a:prstGeom>
              <a:blipFill>
                <a:blip r:embed="rId5"/>
                <a:stretch>
                  <a:fillRect r="-9859" b="-15152"/>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24CC8B16-D14C-40EC-9EB9-1D6DE2027CC5}"/>
              </a:ext>
            </a:extLst>
          </p:cNvPr>
          <p:cNvCxnSpPr>
            <a:cxnSpLocks/>
            <a:endCxn id="25" idx="0"/>
          </p:cNvCxnSpPr>
          <p:nvPr/>
        </p:nvCxnSpPr>
        <p:spPr>
          <a:xfrm>
            <a:off x="6726045" y="5066766"/>
            <a:ext cx="0" cy="122222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03740" y="5066766"/>
            <a:ext cx="5122305"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08259" y="4803062"/>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6292010" y="628899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92010" y="6288991"/>
                <a:ext cx="868070" cy="400110"/>
              </a:xfrm>
              <a:prstGeom prst="rect">
                <a:avLst/>
              </a:prstGeom>
              <a:blipFill>
                <a:blip r:embed="rId6"/>
                <a:stretch>
                  <a:fillRect r="-8392" b="-1538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2226068" y="5734936"/>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4439945"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595A953-68BD-42D0-9745-058B2EC912F0}"/>
              </a:ext>
            </a:extLst>
          </p:cNvPr>
          <p:cNvSpPr txBox="1"/>
          <p:nvPr/>
        </p:nvSpPr>
        <p:spPr>
          <a:xfrm>
            <a:off x="6553200" y="5738690"/>
            <a:ext cx="2291125"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5370784"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6675D60-C8F6-4D60-BD01-EA9C7B24CB74}"/>
              </a:ext>
            </a:extLst>
          </p:cNvPr>
          <p:cNvSpPr txBox="1"/>
          <p:nvPr/>
        </p:nvSpPr>
        <p:spPr>
          <a:xfrm>
            <a:off x="4080368" y="3637774"/>
            <a:ext cx="2438400" cy="492443"/>
          </a:xfrm>
          <a:prstGeom prst="rect">
            <a:avLst/>
          </a:prstGeom>
          <a:noFill/>
        </p:spPr>
        <p:txBody>
          <a:bodyPr wrap="square" rtlCol="0">
            <a:spAutoFit/>
          </a:bodyPr>
          <a:lstStyle/>
          <a:p>
            <a:r>
              <a:rPr lang="en-US" sz="2600" b="1" dirty="0">
                <a:solidFill>
                  <a:schemeClr val="accent2">
                    <a:lumMod val="75000"/>
                  </a:schemeClr>
                </a:solidFill>
                <a:latin typeface="Arial" panose="020B0604020202020204" pitchFamily="34" charset="0"/>
                <a:cs typeface="Arial" panose="020B0604020202020204" pitchFamily="34" charset="0"/>
              </a:rPr>
              <a:t>Equilibrating</a:t>
            </a:r>
          </a:p>
        </p:txBody>
      </p:sp>
      <p:cxnSp>
        <p:nvCxnSpPr>
          <p:cNvPr id="31" name="Straight Arrow Connector 30">
            <a:extLst>
              <a:ext uri="{FF2B5EF4-FFF2-40B4-BE49-F238E27FC236}">
                <a16:creationId xmlns:a16="http://schemas.microsoft.com/office/drawing/2014/main" id="{16A0402B-2622-4373-ADF2-E9BE0635C21C}"/>
              </a:ext>
            </a:extLst>
          </p:cNvPr>
          <p:cNvCxnSpPr>
            <a:cxnSpLocks/>
          </p:cNvCxnSpPr>
          <p:nvPr/>
        </p:nvCxnSpPr>
        <p:spPr>
          <a:xfrm flipV="1">
            <a:off x="5003063" y="3122801"/>
            <a:ext cx="620903" cy="530163"/>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872476A-ABFB-44B7-89D2-12C37CC772D3}"/>
              </a:ext>
            </a:extLst>
          </p:cNvPr>
          <p:cNvCxnSpPr>
            <a:cxnSpLocks/>
          </p:cNvCxnSpPr>
          <p:nvPr/>
        </p:nvCxnSpPr>
        <p:spPr>
          <a:xfrm>
            <a:off x="6726045" y="2727832"/>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05E4E21-39F4-447E-87F2-FD41950BE5D1}"/>
              </a:ext>
            </a:extLst>
          </p:cNvPr>
          <p:cNvCxnSpPr>
            <a:cxnSpLocks/>
          </p:cNvCxnSpPr>
          <p:nvPr/>
        </p:nvCxnSpPr>
        <p:spPr>
          <a:xfrm flipH="1" flipV="1">
            <a:off x="1770506" y="1842571"/>
            <a:ext cx="4955539" cy="1545311"/>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124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8B7D-E1DA-4EFC-94C1-0287F4C18602}"/>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02E75650-5EE5-47FA-91DD-3E906434A5C6}"/>
              </a:ext>
            </a:extLst>
          </p:cNvPr>
          <p:cNvSpPr>
            <a:spLocks noGrp="1"/>
          </p:cNvSpPr>
          <p:nvPr>
            <p:ph idx="1"/>
          </p:nvPr>
        </p:nvSpPr>
        <p:spPr/>
        <p:txBody>
          <a:bodyPr/>
          <a:lstStyle/>
          <a:p>
            <a:r>
              <a:rPr lang="en-US" dirty="0"/>
              <a:t>Symptoms of both problems observed in the ACA Exchanges:</a:t>
            </a:r>
          </a:p>
          <a:p>
            <a:pPr marL="800100" lvl="1" indent="-342900">
              <a:buFont typeface="+mj-lt"/>
              <a:buAutoNum type="arabicPeriod"/>
            </a:pPr>
            <a:r>
              <a:rPr lang="en-US" dirty="0"/>
              <a:t>Dominated by narrow networks and/or skimpy coverage</a:t>
            </a:r>
          </a:p>
          <a:p>
            <a:pPr lvl="1"/>
            <a:endParaRPr lang="en-US" dirty="0"/>
          </a:p>
          <a:p>
            <a:pPr marL="0" indent="0">
              <a:buNone/>
            </a:pPr>
            <a:endParaRPr lang="en-US" dirty="0"/>
          </a:p>
        </p:txBody>
      </p:sp>
      <p:pic>
        <p:nvPicPr>
          <p:cNvPr id="5" name="Picture 4">
            <a:extLst>
              <a:ext uri="{FF2B5EF4-FFF2-40B4-BE49-F238E27FC236}">
                <a16:creationId xmlns:a16="http://schemas.microsoft.com/office/drawing/2014/main" id="{A7A84E48-2AD4-4A91-A790-5F18DB2DA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7" y="1905000"/>
            <a:ext cx="4431564" cy="1714697"/>
          </a:xfrm>
          <a:prstGeom prst="rect">
            <a:avLst/>
          </a:prstGeom>
        </p:spPr>
      </p:pic>
      <p:pic>
        <p:nvPicPr>
          <p:cNvPr id="7" name="Picture 6">
            <a:extLst>
              <a:ext uri="{FF2B5EF4-FFF2-40B4-BE49-F238E27FC236}">
                <a16:creationId xmlns:a16="http://schemas.microsoft.com/office/drawing/2014/main" id="{2645C075-A89F-4C2A-B978-1D5744C04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159741"/>
            <a:ext cx="4906779" cy="2181455"/>
          </a:xfrm>
          <a:prstGeom prst="rect">
            <a:avLst/>
          </a:prstGeom>
        </p:spPr>
      </p:pic>
      <p:pic>
        <p:nvPicPr>
          <p:cNvPr id="9" name="Picture 8">
            <a:extLst>
              <a:ext uri="{FF2B5EF4-FFF2-40B4-BE49-F238E27FC236}">
                <a16:creationId xmlns:a16="http://schemas.microsoft.com/office/drawing/2014/main" id="{72CD1FD1-D399-47F1-ACAB-72F76C921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199" y="3733800"/>
            <a:ext cx="4276401" cy="2757862"/>
          </a:xfrm>
          <a:prstGeom prst="rect">
            <a:avLst/>
          </a:prstGeom>
        </p:spPr>
      </p:pic>
      <p:pic>
        <p:nvPicPr>
          <p:cNvPr id="11" name="Picture 10">
            <a:extLst>
              <a:ext uri="{FF2B5EF4-FFF2-40B4-BE49-F238E27FC236}">
                <a16:creationId xmlns:a16="http://schemas.microsoft.com/office/drawing/2014/main" id="{D4AAB042-83D4-49A7-8157-1A015EBED1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891" y="1850390"/>
            <a:ext cx="4425582" cy="1695738"/>
          </a:xfrm>
          <a:prstGeom prst="rect">
            <a:avLst/>
          </a:prstGeom>
        </p:spPr>
      </p:pic>
    </p:spTree>
    <p:extLst>
      <p:ext uri="{BB962C8B-B14F-4D97-AF65-F5344CB8AC3E}">
        <p14:creationId xmlns:p14="http://schemas.microsoft.com/office/powerpoint/2010/main" val="1252892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34581" y="2727832"/>
            <a:ext cx="3000061"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flipH="1">
            <a:off x="4631635" y="2727832"/>
            <a:ext cx="3007" cy="3481934"/>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646331"/>
              </a:xfrm>
              <a:prstGeom prst="rect">
                <a:avLst/>
              </a:prstGeom>
              <a:noFill/>
            </p:spPr>
            <p:txBody>
              <a:bodyPr wrap="square" rtlCol="0">
                <a:spAutoFit/>
              </a:bodyPr>
              <a:lstStyle/>
              <a:p>
                <a:r>
                  <a:rPr lang="en-US" dirty="0"/>
                  <a:t>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and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are jointly determined, equilibrium objects</a:t>
                </a:r>
              </a:p>
            </p:txBody>
          </p:sp>
        </mc:Choice>
        <mc:Fallback xmlns="">
          <p:sp>
            <p:nvSpPr>
              <p:cNvPr id="18" name="TextBox 17">
                <a:extLst>
                  <a:ext uri="{FF2B5EF4-FFF2-40B4-BE49-F238E27FC236}">
                    <a16:creationId xmlns:a16="http://schemas.microsoft.com/office/drawing/2014/main" id="{0D02AA2D-3C35-47E3-A071-9F6A829FB3A0}"/>
                  </a:ext>
                </a:extLst>
              </p:cNvPr>
              <p:cNvSpPr txBox="1">
                <a:spLocks noRot="1" noChangeAspect="1" noMove="1" noResize="1" noEditPoints="1" noAdjustHandles="1" noChangeArrowheads="1" noChangeShapeType="1" noTextEdit="1"/>
              </p:cNvSpPr>
              <p:nvPr/>
            </p:nvSpPr>
            <p:spPr>
              <a:xfrm>
                <a:off x="3441730" y="1239468"/>
                <a:ext cx="4495795" cy="646331"/>
              </a:xfrm>
              <a:prstGeom prst="rect">
                <a:avLst/>
              </a:prstGeom>
              <a:blipFill>
                <a:blip r:embed="rId4"/>
                <a:stretch>
                  <a:fillRect l="-1221" t="-4717" b="-141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4631635" y="5296703"/>
            <a:ext cx="3774235" cy="199424"/>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81308" y="4804260"/>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D8B2DBCA-8FD3-4B61-8B0F-EE09E54C6599}"/>
              </a:ext>
            </a:extLst>
          </p:cNvPr>
          <p:cNvCxnSpPr>
            <a:cxnSpLocks/>
          </p:cNvCxnSpPr>
          <p:nvPr/>
        </p:nvCxnSpPr>
        <p:spPr>
          <a:xfrm flipH="1" flipV="1">
            <a:off x="1782543" y="1842571"/>
            <a:ext cx="6078177" cy="1922476"/>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20132" y="2608584"/>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0660" y="2469925"/>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4191580" y="6196308"/>
                <a:ext cx="868070" cy="406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4191580" y="6196308"/>
                <a:ext cx="868070" cy="406778"/>
              </a:xfrm>
              <a:prstGeom prst="rect">
                <a:avLst/>
              </a:prstGeom>
              <a:blipFill>
                <a:blip r:embed="rId5"/>
                <a:stretch>
                  <a:fillRect r="-9859" b="-13433"/>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24CC8B16-D14C-40EC-9EB9-1D6DE2027CC5}"/>
              </a:ext>
            </a:extLst>
          </p:cNvPr>
          <p:cNvCxnSpPr>
            <a:cxnSpLocks/>
            <a:endCxn id="25" idx="0"/>
          </p:cNvCxnSpPr>
          <p:nvPr/>
        </p:nvCxnSpPr>
        <p:spPr>
          <a:xfrm>
            <a:off x="7860720" y="5482598"/>
            <a:ext cx="0" cy="787933"/>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flipV="1">
            <a:off x="1634581" y="5474986"/>
            <a:ext cx="6226139" cy="2191"/>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00659" y="5207945"/>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7426685" y="6270531"/>
                <a:ext cx="868070" cy="406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7426685" y="6270531"/>
                <a:ext cx="868070" cy="406778"/>
              </a:xfrm>
              <a:prstGeom prst="rect">
                <a:avLst/>
              </a:prstGeom>
              <a:blipFill>
                <a:blip r:embed="rId6"/>
                <a:stretch>
                  <a:fillRect r="-8392" b="-13636"/>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2226068" y="5734936"/>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4439945"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595A953-68BD-42D0-9745-058B2EC912F0}"/>
              </a:ext>
            </a:extLst>
          </p:cNvPr>
          <p:cNvSpPr txBox="1"/>
          <p:nvPr/>
        </p:nvSpPr>
        <p:spPr>
          <a:xfrm>
            <a:off x="7841886" y="5717323"/>
            <a:ext cx="1859162"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6485800" y="5706375"/>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6675D60-C8F6-4D60-BD01-EA9C7B24CB74}"/>
              </a:ext>
            </a:extLst>
          </p:cNvPr>
          <p:cNvSpPr txBox="1"/>
          <p:nvPr/>
        </p:nvSpPr>
        <p:spPr>
          <a:xfrm>
            <a:off x="4080368" y="3637774"/>
            <a:ext cx="2438400" cy="492443"/>
          </a:xfrm>
          <a:prstGeom prst="rect">
            <a:avLst/>
          </a:prstGeom>
          <a:noFill/>
        </p:spPr>
        <p:txBody>
          <a:bodyPr wrap="square" rtlCol="0">
            <a:spAutoFit/>
          </a:bodyPr>
          <a:lstStyle/>
          <a:p>
            <a:r>
              <a:rPr lang="en-US" sz="2600" b="1" dirty="0">
                <a:solidFill>
                  <a:schemeClr val="accent2">
                    <a:lumMod val="75000"/>
                  </a:schemeClr>
                </a:solidFill>
                <a:latin typeface="Arial" panose="020B0604020202020204" pitchFamily="34" charset="0"/>
                <a:cs typeface="Arial" panose="020B0604020202020204" pitchFamily="34" charset="0"/>
              </a:rPr>
              <a:t>Equilibrating</a:t>
            </a:r>
          </a:p>
        </p:txBody>
      </p:sp>
      <p:cxnSp>
        <p:nvCxnSpPr>
          <p:cNvPr id="31" name="Straight Arrow Connector 30">
            <a:extLst>
              <a:ext uri="{FF2B5EF4-FFF2-40B4-BE49-F238E27FC236}">
                <a16:creationId xmlns:a16="http://schemas.microsoft.com/office/drawing/2014/main" id="{16A0402B-2622-4373-ADF2-E9BE0635C21C}"/>
              </a:ext>
            </a:extLst>
          </p:cNvPr>
          <p:cNvCxnSpPr>
            <a:cxnSpLocks/>
          </p:cNvCxnSpPr>
          <p:nvPr/>
        </p:nvCxnSpPr>
        <p:spPr>
          <a:xfrm flipV="1">
            <a:off x="5003063" y="3122801"/>
            <a:ext cx="620903" cy="530163"/>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D137AB-9FB1-4943-8A91-E68D6983F2CE}"/>
              </a:ext>
            </a:extLst>
          </p:cNvPr>
          <p:cNvCxnSpPr>
            <a:cxnSpLocks/>
          </p:cNvCxnSpPr>
          <p:nvPr/>
        </p:nvCxnSpPr>
        <p:spPr>
          <a:xfrm>
            <a:off x="5120721" y="4156523"/>
            <a:ext cx="568906" cy="1030535"/>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D119D3-E93D-4737-A6F0-BFCD263B29E4}"/>
              </a:ext>
            </a:extLst>
          </p:cNvPr>
          <p:cNvCxnSpPr>
            <a:cxnSpLocks/>
          </p:cNvCxnSpPr>
          <p:nvPr/>
        </p:nvCxnSpPr>
        <p:spPr>
          <a:xfrm>
            <a:off x="7860720" y="2727832"/>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599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34581" y="2727832"/>
            <a:ext cx="3000061"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flipH="1">
            <a:off x="4631635" y="2727832"/>
            <a:ext cx="3007" cy="3481934"/>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646331"/>
              </a:xfrm>
              <a:prstGeom prst="rect">
                <a:avLst/>
              </a:prstGeom>
              <a:noFill/>
            </p:spPr>
            <p:txBody>
              <a:bodyPr wrap="square" rtlCol="0">
                <a:spAutoFit/>
              </a:bodyPr>
              <a:lstStyle/>
              <a:p>
                <a:r>
                  <a:rPr lang="en-US" dirty="0"/>
                  <a:t>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and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are jointly determined, equilibrium objects</a:t>
                </a:r>
              </a:p>
            </p:txBody>
          </p:sp>
        </mc:Choice>
        <mc:Fallback xmlns="">
          <p:sp>
            <p:nvSpPr>
              <p:cNvPr id="18" name="TextBox 17">
                <a:extLst>
                  <a:ext uri="{FF2B5EF4-FFF2-40B4-BE49-F238E27FC236}">
                    <a16:creationId xmlns:a16="http://schemas.microsoft.com/office/drawing/2014/main" id="{0D02AA2D-3C35-47E3-A071-9F6A829FB3A0}"/>
                  </a:ext>
                </a:extLst>
              </p:cNvPr>
              <p:cNvSpPr txBox="1">
                <a:spLocks noRot="1" noChangeAspect="1" noMove="1" noResize="1" noEditPoints="1" noAdjustHandles="1" noChangeArrowheads="1" noChangeShapeType="1" noTextEdit="1"/>
              </p:cNvSpPr>
              <p:nvPr/>
            </p:nvSpPr>
            <p:spPr>
              <a:xfrm>
                <a:off x="3441730" y="1239468"/>
                <a:ext cx="4495795" cy="646331"/>
              </a:xfrm>
              <a:prstGeom prst="rect">
                <a:avLst/>
              </a:prstGeom>
              <a:blipFill>
                <a:blip r:embed="rId4"/>
                <a:stretch>
                  <a:fillRect l="-1221" t="-4717" b="-141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4631635" y="5296703"/>
            <a:ext cx="3774235" cy="199424"/>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81308" y="4804260"/>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D8B2DBCA-8FD3-4B61-8B0F-EE09E54C6599}"/>
              </a:ext>
            </a:extLst>
          </p:cNvPr>
          <p:cNvCxnSpPr>
            <a:cxnSpLocks/>
          </p:cNvCxnSpPr>
          <p:nvPr/>
        </p:nvCxnSpPr>
        <p:spPr>
          <a:xfrm flipH="1" flipV="1">
            <a:off x="1782543" y="1842571"/>
            <a:ext cx="6078177" cy="1922476"/>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20132" y="2608584"/>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0660" y="2469925"/>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4191580" y="619630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4191580" y="6196308"/>
                <a:ext cx="868070" cy="400110"/>
              </a:xfrm>
              <a:prstGeom prst="rect">
                <a:avLst/>
              </a:prstGeom>
              <a:blipFill>
                <a:blip r:embed="rId5"/>
                <a:stretch>
                  <a:fillRect r="-9859" b="-15152"/>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24CC8B16-D14C-40EC-9EB9-1D6DE2027CC5}"/>
              </a:ext>
            </a:extLst>
          </p:cNvPr>
          <p:cNvCxnSpPr>
            <a:cxnSpLocks/>
            <a:endCxn id="25" idx="0"/>
          </p:cNvCxnSpPr>
          <p:nvPr/>
        </p:nvCxnSpPr>
        <p:spPr>
          <a:xfrm>
            <a:off x="7860720" y="5482598"/>
            <a:ext cx="0" cy="787933"/>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flipV="1">
            <a:off x="1634581" y="5474986"/>
            <a:ext cx="6226139" cy="2191"/>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00659" y="5207945"/>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7426685" y="6270531"/>
                <a:ext cx="868070" cy="406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7426685" y="6270531"/>
                <a:ext cx="868070" cy="406778"/>
              </a:xfrm>
              <a:prstGeom prst="rect">
                <a:avLst/>
              </a:prstGeom>
              <a:blipFill>
                <a:blip r:embed="rId6"/>
                <a:stretch>
                  <a:fillRect r="-8392" b="-13636"/>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2226068" y="5734936"/>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4439945"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595A953-68BD-42D0-9745-058B2EC912F0}"/>
              </a:ext>
            </a:extLst>
          </p:cNvPr>
          <p:cNvSpPr txBox="1"/>
          <p:nvPr/>
        </p:nvSpPr>
        <p:spPr>
          <a:xfrm>
            <a:off x="7841886" y="5717323"/>
            <a:ext cx="1859162"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6485800" y="5706375"/>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6675D60-C8F6-4D60-BD01-EA9C7B24CB74}"/>
              </a:ext>
            </a:extLst>
          </p:cNvPr>
          <p:cNvSpPr txBox="1"/>
          <p:nvPr/>
        </p:nvSpPr>
        <p:spPr>
          <a:xfrm>
            <a:off x="4080368" y="3637774"/>
            <a:ext cx="2438400" cy="492443"/>
          </a:xfrm>
          <a:prstGeom prst="rect">
            <a:avLst/>
          </a:prstGeom>
          <a:noFill/>
        </p:spPr>
        <p:txBody>
          <a:bodyPr wrap="square" rtlCol="0">
            <a:spAutoFit/>
          </a:bodyPr>
          <a:lstStyle/>
          <a:p>
            <a:r>
              <a:rPr lang="en-US" sz="2600" b="1" dirty="0">
                <a:solidFill>
                  <a:schemeClr val="accent2">
                    <a:lumMod val="75000"/>
                  </a:schemeClr>
                </a:solidFill>
                <a:latin typeface="Arial" panose="020B0604020202020204" pitchFamily="34" charset="0"/>
                <a:cs typeface="Arial" panose="020B0604020202020204" pitchFamily="34" charset="0"/>
              </a:rPr>
              <a:t>Equilibrating</a:t>
            </a:r>
          </a:p>
        </p:txBody>
      </p:sp>
      <p:cxnSp>
        <p:nvCxnSpPr>
          <p:cNvPr id="31" name="Straight Arrow Connector 30">
            <a:extLst>
              <a:ext uri="{FF2B5EF4-FFF2-40B4-BE49-F238E27FC236}">
                <a16:creationId xmlns:a16="http://schemas.microsoft.com/office/drawing/2014/main" id="{16A0402B-2622-4373-ADF2-E9BE0635C21C}"/>
              </a:ext>
            </a:extLst>
          </p:cNvPr>
          <p:cNvCxnSpPr>
            <a:cxnSpLocks/>
          </p:cNvCxnSpPr>
          <p:nvPr/>
        </p:nvCxnSpPr>
        <p:spPr>
          <a:xfrm flipV="1">
            <a:off x="5003063" y="3122801"/>
            <a:ext cx="620903" cy="530163"/>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D137AB-9FB1-4943-8A91-E68D6983F2CE}"/>
              </a:ext>
            </a:extLst>
          </p:cNvPr>
          <p:cNvCxnSpPr>
            <a:cxnSpLocks/>
          </p:cNvCxnSpPr>
          <p:nvPr/>
        </p:nvCxnSpPr>
        <p:spPr>
          <a:xfrm>
            <a:off x="5120721" y="4156523"/>
            <a:ext cx="568906" cy="1030535"/>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D119D3-E93D-4737-A6F0-BFCD263B29E4}"/>
              </a:ext>
            </a:extLst>
          </p:cNvPr>
          <p:cNvCxnSpPr>
            <a:cxnSpLocks/>
          </p:cNvCxnSpPr>
          <p:nvPr/>
        </p:nvCxnSpPr>
        <p:spPr>
          <a:xfrm>
            <a:off x="7860720" y="2727832"/>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350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25554" y="2365927"/>
            <a:ext cx="889046"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514600" y="2369091"/>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646331"/>
              </a:xfrm>
              <a:prstGeom prst="rect">
                <a:avLst/>
              </a:prstGeom>
              <a:noFill/>
            </p:spPr>
            <p:txBody>
              <a:bodyPr wrap="square" rtlCol="0">
                <a:spAutoFit/>
              </a:bodyPr>
              <a:lstStyle/>
              <a:p>
                <a:r>
                  <a:rPr lang="en-US" dirty="0"/>
                  <a:t>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and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are jointly determined, equilibrium objects</a:t>
                </a:r>
              </a:p>
            </p:txBody>
          </p:sp>
        </mc:Choice>
        <mc:Fallback xmlns="">
          <p:sp>
            <p:nvSpPr>
              <p:cNvPr id="18" name="TextBox 17">
                <a:extLst>
                  <a:ext uri="{FF2B5EF4-FFF2-40B4-BE49-F238E27FC236}">
                    <a16:creationId xmlns:a16="http://schemas.microsoft.com/office/drawing/2014/main" id="{0D02AA2D-3C35-47E3-A071-9F6A829FB3A0}"/>
                  </a:ext>
                </a:extLst>
              </p:cNvPr>
              <p:cNvSpPr txBox="1">
                <a:spLocks noRot="1" noChangeAspect="1" noMove="1" noResize="1" noEditPoints="1" noAdjustHandles="1" noChangeArrowheads="1" noChangeShapeType="1" noTextEdit="1"/>
              </p:cNvSpPr>
              <p:nvPr/>
            </p:nvSpPr>
            <p:spPr>
              <a:xfrm>
                <a:off x="3441730" y="1239468"/>
                <a:ext cx="4495795" cy="646331"/>
              </a:xfrm>
              <a:prstGeom prst="rect">
                <a:avLst/>
              </a:prstGeom>
              <a:blipFill>
                <a:blip r:embed="rId4"/>
                <a:stretch>
                  <a:fillRect l="-1221" t="-4717" b="-141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4572000" y="5309883"/>
            <a:ext cx="3833869" cy="186244"/>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81308" y="4804260"/>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D8B2DBCA-8FD3-4B61-8B0F-EE09E54C6599}"/>
              </a:ext>
            </a:extLst>
          </p:cNvPr>
          <p:cNvCxnSpPr>
            <a:cxnSpLocks/>
          </p:cNvCxnSpPr>
          <p:nvPr/>
        </p:nvCxnSpPr>
        <p:spPr>
          <a:xfrm flipH="1" flipV="1">
            <a:off x="1770506" y="2128362"/>
            <a:ext cx="6090214" cy="1834038"/>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110840" y="2846094"/>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0660" y="2469925"/>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1934010" y="6275982"/>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1934010" y="6275982"/>
                <a:ext cx="868070" cy="400110"/>
              </a:xfrm>
              <a:prstGeom prst="rect">
                <a:avLst/>
              </a:prstGeom>
              <a:blipFill>
                <a:blip r:embed="rId5"/>
                <a:stretch>
                  <a:fillRect r="-9091" b="-15385"/>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24CC8B16-D14C-40EC-9EB9-1D6DE2027CC5}"/>
              </a:ext>
            </a:extLst>
          </p:cNvPr>
          <p:cNvCxnSpPr>
            <a:cxnSpLocks/>
            <a:endCxn id="25" idx="0"/>
          </p:cNvCxnSpPr>
          <p:nvPr/>
        </p:nvCxnSpPr>
        <p:spPr>
          <a:xfrm>
            <a:off x="7860720" y="5482598"/>
            <a:ext cx="0" cy="787933"/>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flipV="1">
            <a:off x="1634581" y="5474986"/>
            <a:ext cx="6226139" cy="2191"/>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00659" y="5207945"/>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7426685" y="627053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7426685" y="6270531"/>
                <a:ext cx="868070" cy="400110"/>
              </a:xfrm>
              <a:prstGeom prst="rect">
                <a:avLst/>
              </a:prstGeom>
              <a:blipFill>
                <a:blip r:embed="rId6"/>
                <a:stretch>
                  <a:fillRect r="-8392" b="-1538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132358" y="5695099"/>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2368045" y="5703865"/>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6675D60-C8F6-4D60-BD01-EA9C7B24CB74}"/>
              </a:ext>
            </a:extLst>
          </p:cNvPr>
          <p:cNvSpPr txBox="1"/>
          <p:nvPr/>
        </p:nvSpPr>
        <p:spPr>
          <a:xfrm>
            <a:off x="4080368" y="3637774"/>
            <a:ext cx="2438400" cy="492443"/>
          </a:xfrm>
          <a:prstGeom prst="rect">
            <a:avLst/>
          </a:prstGeom>
          <a:noFill/>
        </p:spPr>
        <p:txBody>
          <a:bodyPr wrap="square" rtlCol="0">
            <a:spAutoFit/>
          </a:bodyPr>
          <a:lstStyle/>
          <a:p>
            <a:r>
              <a:rPr lang="en-US" sz="2600" b="1" dirty="0">
                <a:solidFill>
                  <a:schemeClr val="accent2">
                    <a:lumMod val="75000"/>
                  </a:schemeClr>
                </a:solidFill>
                <a:latin typeface="Arial" panose="020B0604020202020204" pitchFamily="34" charset="0"/>
                <a:cs typeface="Arial" panose="020B0604020202020204" pitchFamily="34" charset="0"/>
              </a:rPr>
              <a:t>Equilibrating</a:t>
            </a:r>
          </a:p>
        </p:txBody>
      </p:sp>
      <p:cxnSp>
        <p:nvCxnSpPr>
          <p:cNvPr id="31" name="Straight Arrow Connector 30">
            <a:extLst>
              <a:ext uri="{FF2B5EF4-FFF2-40B4-BE49-F238E27FC236}">
                <a16:creationId xmlns:a16="http://schemas.microsoft.com/office/drawing/2014/main" id="{16A0402B-2622-4373-ADF2-E9BE0635C21C}"/>
              </a:ext>
            </a:extLst>
          </p:cNvPr>
          <p:cNvCxnSpPr>
            <a:cxnSpLocks/>
          </p:cNvCxnSpPr>
          <p:nvPr/>
        </p:nvCxnSpPr>
        <p:spPr>
          <a:xfrm flipV="1">
            <a:off x="5003063" y="3336380"/>
            <a:ext cx="296505" cy="316585"/>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D137AB-9FB1-4943-8A91-E68D6983F2CE}"/>
              </a:ext>
            </a:extLst>
          </p:cNvPr>
          <p:cNvCxnSpPr>
            <a:cxnSpLocks/>
          </p:cNvCxnSpPr>
          <p:nvPr/>
        </p:nvCxnSpPr>
        <p:spPr>
          <a:xfrm>
            <a:off x="5120721" y="4156523"/>
            <a:ext cx="568906" cy="1030535"/>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9EFB088-66D5-40D3-AC6A-D3A4FA5FDBF0}"/>
              </a:ext>
            </a:extLst>
          </p:cNvPr>
          <p:cNvSpPr txBox="1"/>
          <p:nvPr/>
        </p:nvSpPr>
        <p:spPr>
          <a:xfrm>
            <a:off x="7841886" y="5717323"/>
            <a:ext cx="1859162"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DACA8C7-BD86-4BEF-B4A4-F823B95F0BAF}"/>
              </a:ext>
            </a:extLst>
          </p:cNvPr>
          <p:cNvSpPr txBox="1"/>
          <p:nvPr/>
        </p:nvSpPr>
        <p:spPr>
          <a:xfrm>
            <a:off x="6485800" y="5706375"/>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4E5A2267-6470-4C0A-B8CD-2C1DC901A02D}"/>
              </a:ext>
            </a:extLst>
          </p:cNvPr>
          <p:cNvCxnSpPr>
            <a:cxnSpLocks/>
          </p:cNvCxnSpPr>
          <p:nvPr/>
        </p:nvCxnSpPr>
        <p:spPr>
          <a:xfrm>
            <a:off x="7860720" y="2727832"/>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21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3F1AC856-AD7B-42B1-A047-CB3E15C09032}"/>
              </a:ext>
            </a:extLst>
          </p:cNvPr>
          <p:cNvCxnSpPr>
            <a:cxnSpLocks/>
          </p:cNvCxnSpPr>
          <p:nvPr/>
        </p:nvCxnSpPr>
        <p:spPr>
          <a:xfrm>
            <a:off x="6934200" y="2666220"/>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25554" y="2365927"/>
            <a:ext cx="889046"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514600" y="2369091"/>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646331"/>
              </a:xfrm>
              <a:prstGeom prst="rect">
                <a:avLst/>
              </a:prstGeom>
              <a:noFill/>
            </p:spPr>
            <p:txBody>
              <a:bodyPr wrap="square" rtlCol="0">
                <a:spAutoFit/>
              </a:bodyPr>
              <a:lstStyle/>
              <a:p>
                <a:r>
                  <a:rPr lang="en-US" dirty="0"/>
                  <a:t>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and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are jointly determined, equilibrium objects</a:t>
                </a:r>
              </a:p>
            </p:txBody>
          </p:sp>
        </mc:Choice>
        <mc:Fallback xmlns="">
          <p:sp>
            <p:nvSpPr>
              <p:cNvPr id="18" name="TextBox 17">
                <a:extLst>
                  <a:ext uri="{FF2B5EF4-FFF2-40B4-BE49-F238E27FC236}">
                    <a16:creationId xmlns:a16="http://schemas.microsoft.com/office/drawing/2014/main" id="{0D02AA2D-3C35-47E3-A071-9F6A829FB3A0}"/>
                  </a:ext>
                </a:extLst>
              </p:cNvPr>
              <p:cNvSpPr txBox="1">
                <a:spLocks noRot="1" noChangeAspect="1" noMove="1" noResize="1" noEditPoints="1" noAdjustHandles="1" noChangeArrowheads="1" noChangeShapeType="1" noTextEdit="1"/>
              </p:cNvSpPr>
              <p:nvPr/>
            </p:nvSpPr>
            <p:spPr>
              <a:xfrm>
                <a:off x="3441730" y="1239468"/>
                <a:ext cx="4495795" cy="646331"/>
              </a:xfrm>
              <a:prstGeom prst="rect">
                <a:avLst/>
              </a:prstGeom>
              <a:blipFill>
                <a:blip r:embed="rId4"/>
                <a:stretch>
                  <a:fillRect l="-1221" t="-4717" b="-141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514600" y="4537058"/>
            <a:ext cx="5358162" cy="711287"/>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88488" y="4692939"/>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110840" y="2846094"/>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0660" y="2469925"/>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1934010" y="6275982"/>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1934010" y="6275982"/>
                <a:ext cx="868070" cy="400110"/>
              </a:xfrm>
              <a:prstGeom prst="rect">
                <a:avLst/>
              </a:prstGeom>
              <a:blipFill>
                <a:blip r:embed="rId5"/>
                <a:stretch>
                  <a:fillRect r="-9091" b="-15385"/>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14006" y="5119058"/>
            <a:ext cx="532019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23629" y="4847494"/>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6517636" y="6231129"/>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517636" y="6231129"/>
                <a:ext cx="868070" cy="400110"/>
              </a:xfrm>
              <a:prstGeom prst="rect">
                <a:avLst/>
              </a:prstGeom>
              <a:blipFill>
                <a:blip r:embed="rId6"/>
                <a:stretch>
                  <a:fillRect r="-8392" b="-15152"/>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132358" y="5695099"/>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2368045" y="5703865"/>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6675D60-C8F6-4D60-BD01-EA9C7B24CB74}"/>
              </a:ext>
            </a:extLst>
          </p:cNvPr>
          <p:cNvSpPr txBox="1"/>
          <p:nvPr/>
        </p:nvSpPr>
        <p:spPr>
          <a:xfrm>
            <a:off x="4080368" y="3637774"/>
            <a:ext cx="2438400" cy="492443"/>
          </a:xfrm>
          <a:prstGeom prst="rect">
            <a:avLst/>
          </a:prstGeom>
          <a:noFill/>
        </p:spPr>
        <p:txBody>
          <a:bodyPr wrap="square" rtlCol="0">
            <a:spAutoFit/>
          </a:bodyPr>
          <a:lstStyle/>
          <a:p>
            <a:r>
              <a:rPr lang="en-US" sz="2600" b="1" dirty="0">
                <a:solidFill>
                  <a:schemeClr val="accent2">
                    <a:lumMod val="75000"/>
                  </a:schemeClr>
                </a:solidFill>
                <a:latin typeface="Arial" panose="020B0604020202020204" pitchFamily="34" charset="0"/>
                <a:cs typeface="Arial" panose="020B0604020202020204" pitchFamily="34" charset="0"/>
              </a:rPr>
              <a:t>Equilibrating</a:t>
            </a:r>
          </a:p>
        </p:txBody>
      </p:sp>
      <p:cxnSp>
        <p:nvCxnSpPr>
          <p:cNvPr id="31" name="Straight Arrow Connector 30">
            <a:extLst>
              <a:ext uri="{FF2B5EF4-FFF2-40B4-BE49-F238E27FC236}">
                <a16:creationId xmlns:a16="http://schemas.microsoft.com/office/drawing/2014/main" id="{16A0402B-2622-4373-ADF2-E9BE0635C21C}"/>
              </a:ext>
            </a:extLst>
          </p:cNvPr>
          <p:cNvCxnSpPr>
            <a:cxnSpLocks/>
          </p:cNvCxnSpPr>
          <p:nvPr/>
        </p:nvCxnSpPr>
        <p:spPr>
          <a:xfrm flipV="1">
            <a:off x="5003063" y="3336380"/>
            <a:ext cx="296505" cy="316585"/>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D137AB-9FB1-4943-8A91-E68D6983F2CE}"/>
              </a:ext>
            </a:extLst>
          </p:cNvPr>
          <p:cNvCxnSpPr>
            <a:cxnSpLocks/>
          </p:cNvCxnSpPr>
          <p:nvPr/>
        </p:nvCxnSpPr>
        <p:spPr>
          <a:xfrm>
            <a:off x="5120721" y="4156523"/>
            <a:ext cx="415516" cy="690971"/>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9EFB088-66D5-40D3-AC6A-D3A4FA5FDBF0}"/>
              </a:ext>
            </a:extLst>
          </p:cNvPr>
          <p:cNvSpPr txBox="1"/>
          <p:nvPr/>
        </p:nvSpPr>
        <p:spPr>
          <a:xfrm>
            <a:off x="6934200" y="5698142"/>
            <a:ext cx="1859162"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DACA8C7-BD86-4BEF-B4A4-F823B95F0BAF}"/>
              </a:ext>
            </a:extLst>
          </p:cNvPr>
          <p:cNvSpPr txBox="1"/>
          <p:nvPr/>
        </p:nvSpPr>
        <p:spPr>
          <a:xfrm>
            <a:off x="5586613" y="566464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76745E0B-01FA-4DFA-ACB2-BF4F7AB3E0A7}"/>
              </a:ext>
            </a:extLst>
          </p:cNvPr>
          <p:cNvCxnSpPr>
            <a:cxnSpLocks/>
          </p:cNvCxnSpPr>
          <p:nvPr/>
        </p:nvCxnSpPr>
        <p:spPr>
          <a:xfrm flipH="1" flipV="1">
            <a:off x="1779533" y="2128362"/>
            <a:ext cx="5154667" cy="1614805"/>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99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3F1AC856-AD7B-42B1-A047-CB3E15C09032}"/>
              </a:ext>
            </a:extLst>
          </p:cNvPr>
          <p:cNvCxnSpPr>
            <a:cxnSpLocks/>
          </p:cNvCxnSpPr>
          <p:nvPr/>
        </p:nvCxnSpPr>
        <p:spPr>
          <a:xfrm>
            <a:off x="6934200" y="2666220"/>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34581" y="2514600"/>
            <a:ext cx="1794419"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3429000" y="2514600"/>
            <a:ext cx="0" cy="367294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646331"/>
              </a:xfrm>
              <a:prstGeom prst="rect">
                <a:avLst/>
              </a:prstGeom>
              <a:noFill/>
            </p:spPr>
            <p:txBody>
              <a:bodyPr wrap="square" rtlCol="0">
                <a:spAutoFit/>
              </a:bodyPr>
              <a:lstStyle/>
              <a:p>
                <a:r>
                  <a:rPr lang="en-US" dirty="0"/>
                  <a:t>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and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are jointly determined, equilibrium objects</a:t>
                </a:r>
              </a:p>
            </p:txBody>
          </p:sp>
        </mc:Choice>
        <mc:Fallback xmlns="">
          <p:sp>
            <p:nvSpPr>
              <p:cNvPr id="18" name="TextBox 17">
                <a:extLst>
                  <a:ext uri="{FF2B5EF4-FFF2-40B4-BE49-F238E27FC236}">
                    <a16:creationId xmlns:a16="http://schemas.microsoft.com/office/drawing/2014/main" id="{0D02AA2D-3C35-47E3-A071-9F6A829FB3A0}"/>
                  </a:ext>
                </a:extLst>
              </p:cNvPr>
              <p:cNvSpPr txBox="1">
                <a:spLocks noRot="1" noChangeAspect="1" noMove="1" noResize="1" noEditPoints="1" noAdjustHandles="1" noChangeArrowheads="1" noChangeShapeType="1" noTextEdit="1"/>
              </p:cNvSpPr>
              <p:nvPr/>
            </p:nvSpPr>
            <p:spPr>
              <a:xfrm>
                <a:off x="3441730" y="1239468"/>
                <a:ext cx="4495795" cy="646331"/>
              </a:xfrm>
              <a:prstGeom prst="rect">
                <a:avLst/>
              </a:prstGeom>
              <a:blipFill>
                <a:blip r:embed="rId4"/>
                <a:stretch>
                  <a:fillRect l="-1221" t="-4717" b="-141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514600" y="4537058"/>
            <a:ext cx="5358162" cy="711287"/>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88488" y="4692939"/>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126650" y="2756955"/>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19469" y="2265589"/>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2848410" y="6236145"/>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848410" y="6236145"/>
                <a:ext cx="868070" cy="400110"/>
              </a:xfrm>
              <a:prstGeom prst="rect">
                <a:avLst/>
              </a:prstGeom>
              <a:blipFill>
                <a:blip r:embed="rId5"/>
                <a:stretch>
                  <a:fillRect r="-9091" b="-13636"/>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14006" y="5119058"/>
            <a:ext cx="532019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23629" y="4830265"/>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6517636" y="6231129"/>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517636" y="6231129"/>
                <a:ext cx="868070" cy="400110"/>
              </a:xfrm>
              <a:prstGeom prst="rect">
                <a:avLst/>
              </a:prstGeom>
              <a:blipFill>
                <a:blip r:embed="rId6"/>
                <a:stretch>
                  <a:fillRect r="-8392" b="-15152"/>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132358" y="5695099"/>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3353560" y="5655186"/>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6675D60-C8F6-4D60-BD01-EA9C7B24CB74}"/>
              </a:ext>
            </a:extLst>
          </p:cNvPr>
          <p:cNvSpPr txBox="1"/>
          <p:nvPr/>
        </p:nvSpPr>
        <p:spPr>
          <a:xfrm>
            <a:off x="4080368" y="3637774"/>
            <a:ext cx="2438400" cy="492443"/>
          </a:xfrm>
          <a:prstGeom prst="rect">
            <a:avLst/>
          </a:prstGeom>
          <a:noFill/>
        </p:spPr>
        <p:txBody>
          <a:bodyPr wrap="square" rtlCol="0">
            <a:spAutoFit/>
          </a:bodyPr>
          <a:lstStyle/>
          <a:p>
            <a:r>
              <a:rPr lang="en-US" sz="2600" b="1" dirty="0">
                <a:solidFill>
                  <a:schemeClr val="accent2">
                    <a:lumMod val="75000"/>
                  </a:schemeClr>
                </a:solidFill>
                <a:latin typeface="Arial" panose="020B0604020202020204" pitchFamily="34" charset="0"/>
                <a:cs typeface="Arial" panose="020B0604020202020204" pitchFamily="34" charset="0"/>
              </a:rPr>
              <a:t>Equilibrating</a:t>
            </a:r>
          </a:p>
        </p:txBody>
      </p:sp>
      <p:cxnSp>
        <p:nvCxnSpPr>
          <p:cNvPr id="31" name="Straight Arrow Connector 30">
            <a:extLst>
              <a:ext uri="{FF2B5EF4-FFF2-40B4-BE49-F238E27FC236}">
                <a16:creationId xmlns:a16="http://schemas.microsoft.com/office/drawing/2014/main" id="{16A0402B-2622-4373-ADF2-E9BE0635C21C}"/>
              </a:ext>
            </a:extLst>
          </p:cNvPr>
          <p:cNvCxnSpPr>
            <a:cxnSpLocks/>
          </p:cNvCxnSpPr>
          <p:nvPr/>
        </p:nvCxnSpPr>
        <p:spPr>
          <a:xfrm flipV="1">
            <a:off x="5003063" y="3336380"/>
            <a:ext cx="296505" cy="316585"/>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D137AB-9FB1-4943-8A91-E68D6983F2CE}"/>
              </a:ext>
            </a:extLst>
          </p:cNvPr>
          <p:cNvCxnSpPr>
            <a:cxnSpLocks/>
          </p:cNvCxnSpPr>
          <p:nvPr/>
        </p:nvCxnSpPr>
        <p:spPr>
          <a:xfrm>
            <a:off x="5120721" y="4156523"/>
            <a:ext cx="415516" cy="690971"/>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9EFB088-66D5-40D3-AC6A-D3A4FA5FDBF0}"/>
              </a:ext>
            </a:extLst>
          </p:cNvPr>
          <p:cNvSpPr txBox="1"/>
          <p:nvPr/>
        </p:nvSpPr>
        <p:spPr>
          <a:xfrm>
            <a:off x="6934200" y="5698142"/>
            <a:ext cx="1859162"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DACA8C7-BD86-4BEF-B4A4-F823B95F0BAF}"/>
              </a:ext>
            </a:extLst>
          </p:cNvPr>
          <p:cNvSpPr txBox="1"/>
          <p:nvPr/>
        </p:nvSpPr>
        <p:spPr>
          <a:xfrm>
            <a:off x="5586613" y="566464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76745E0B-01FA-4DFA-ACB2-BF4F7AB3E0A7}"/>
              </a:ext>
            </a:extLst>
          </p:cNvPr>
          <p:cNvCxnSpPr>
            <a:cxnSpLocks/>
          </p:cNvCxnSpPr>
          <p:nvPr/>
        </p:nvCxnSpPr>
        <p:spPr>
          <a:xfrm flipH="1" flipV="1">
            <a:off x="1777643" y="2022969"/>
            <a:ext cx="5154667" cy="1614805"/>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767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3F1AC856-AD7B-42B1-A047-CB3E15C09032}"/>
              </a:ext>
            </a:extLst>
          </p:cNvPr>
          <p:cNvCxnSpPr>
            <a:cxnSpLocks/>
          </p:cNvCxnSpPr>
          <p:nvPr/>
        </p:nvCxnSpPr>
        <p:spPr>
          <a:xfrm>
            <a:off x="6705600" y="3124200"/>
            <a:ext cx="0" cy="309566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36776" y="5047488"/>
            <a:ext cx="50688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34581" y="2514600"/>
            <a:ext cx="1794419"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3429000" y="2514600"/>
            <a:ext cx="0" cy="367294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646331"/>
              </a:xfrm>
              <a:prstGeom prst="rect">
                <a:avLst/>
              </a:prstGeom>
              <a:noFill/>
            </p:spPr>
            <p:txBody>
              <a:bodyPr wrap="square" rtlCol="0">
                <a:spAutoFit/>
              </a:bodyPr>
              <a:lstStyle/>
              <a:p>
                <a:r>
                  <a:rPr lang="en-US" dirty="0"/>
                  <a:t>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and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are jointly determined, equilibrium objects</a:t>
                </a:r>
              </a:p>
            </p:txBody>
          </p:sp>
        </mc:Choice>
        <mc:Fallback xmlns="">
          <p:sp>
            <p:nvSpPr>
              <p:cNvPr id="18" name="TextBox 17">
                <a:extLst>
                  <a:ext uri="{FF2B5EF4-FFF2-40B4-BE49-F238E27FC236}">
                    <a16:creationId xmlns:a16="http://schemas.microsoft.com/office/drawing/2014/main" id="{0D02AA2D-3C35-47E3-A071-9F6A829FB3A0}"/>
                  </a:ext>
                </a:extLst>
              </p:cNvPr>
              <p:cNvSpPr txBox="1">
                <a:spLocks noRot="1" noChangeAspect="1" noMove="1" noResize="1" noEditPoints="1" noAdjustHandles="1" noChangeArrowheads="1" noChangeShapeType="1" noTextEdit="1"/>
              </p:cNvSpPr>
              <p:nvPr/>
            </p:nvSpPr>
            <p:spPr>
              <a:xfrm>
                <a:off x="3441730" y="1239468"/>
                <a:ext cx="4495795" cy="646331"/>
              </a:xfrm>
              <a:prstGeom prst="rect">
                <a:avLst/>
              </a:prstGeom>
              <a:blipFill>
                <a:blip r:embed="rId4"/>
                <a:stretch>
                  <a:fillRect l="-1221" t="-4717" b="-141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3441730" y="4724400"/>
            <a:ext cx="4460534" cy="46098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88487" y="4636941"/>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126650" y="2756955"/>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19469" y="2265589"/>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2848410" y="6236145"/>
                <a:ext cx="868070" cy="406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848410" y="6236145"/>
                <a:ext cx="868070" cy="406778"/>
              </a:xfrm>
              <a:prstGeom prst="rect">
                <a:avLst/>
              </a:prstGeom>
              <a:blipFill>
                <a:blip r:embed="rId5"/>
                <a:stretch>
                  <a:fillRect r="-9091" b="-11940"/>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7347CA5C-7D9C-47F6-9B54-5E9F6711CEDD}"/>
              </a:ext>
            </a:extLst>
          </p:cNvPr>
          <p:cNvSpPr txBox="1"/>
          <p:nvPr/>
        </p:nvSpPr>
        <p:spPr>
          <a:xfrm>
            <a:off x="419469" y="4766191"/>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6289036" y="6223618"/>
                <a:ext cx="868070" cy="406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89036" y="6223618"/>
                <a:ext cx="868070" cy="406778"/>
              </a:xfrm>
              <a:prstGeom prst="rect">
                <a:avLst/>
              </a:prstGeom>
              <a:blipFill>
                <a:blip r:embed="rId6"/>
                <a:stretch>
                  <a:fillRect r="-9155" b="-11940"/>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132358" y="5695099"/>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3353560" y="5655186"/>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6675D60-C8F6-4D60-BD01-EA9C7B24CB74}"/>
              </a:ext>
            </a:extLst>
          </p:cNvPr>
          <p:cNvSpPr txBox="1"/>
          <p:nvPr/>
        </p:nvSpPr>
        <p:spPr>
          <a:xfrm>
            <a:off x="4080368" y="3637774"/>
            <a:ext cx="2438400" cy="492443"/>
          </a:xfrm>
          <a:prstGeom prst="rect">
            <a:avLst/>
          </a:prstGeom>
          <a:noFill/>
        </p:spPr>
        <p:txBody>
          <a:bodyPr wrap="square" rtlCol="0">
            <a:spAutoFit/>
          </a:bodyPr>
          <a:lstStyle/>
          <a:p>
            <a:r>
              <a:rPr lang="en-US" sz="2600" b="1" dirty="0">
                <a:solidFill>
                  <a:schemeClr val="accent2">
                    <a:lumMod val="75000"/>
                  </a:schemeClr>
                </a:solidFill>
                <a:latin typeface="Arial" panose="020B0604020202020204" pitchFamily="34" charset="0"/>
                <a:cs typeface="Arial" panose="020B0604020202020204" pitchFamily="34" charset="0"/>
              </a:rPr>
              <a:t>Equilibrating</a:t>
            </a:r>
          </a:p>
        </p:txBody>
      </p:sp>
      <p:cxnSp>
        <p:nvCxnSpPr>
          <p:cNvPr id="31" name="Straight Arrow Connector 30">
            <a:extLst>
              <a:ext uri="{FF2B5EF4-FFF2-40B4-BE49-F238E27FC236}">
                <a16:creationId xmlns:a16="http://schemas.microsoft.com/office/drawing/2014/main" id="{16A0402B-2622-4373-ADF2-E9BE0635C21C}"/>
              </a:ext>
            </a:extLst>
          </p:cNvPr>
          <p:cNvCxnSpPr>
            <a:cxnSpLocks/>
          </p:cNvCxnSpPr>
          <p:nvPr/>
        </p:nvCxnSpPr>
        <p:spPr>
          <a:xfrm flipV="1">
            <a:off x="5003063" y="3336380"/>
            <a:ext cx="296505" cy="316585"/>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D137AB-9FB1-4943-8A91-E68D6983F2CE}"/>
              </a:ext>
            </a:extLst>
          </p:cNvPr>
          <p:cNvCxnSpPr>
            <a:cxnSpLocks/>
          </p:cNvCxnSpPr>
          <p:nvPr/>
        </p:nvCxnSpPr>
        <p:spPr>
          <a:xfrm>
            <a:off x="5120721" y="4156523"/>
            <a:ext cx="415516" cy="690971"/>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9EFB088-66D5-40D3-AC6A-D3A4FA5FDBF0}"/>
              </a:ext>
            </a:extLst>
          </p:cNvPr>
          <p:cNvSpPr txBox="1"/>
          <p:nvPr/>
        </p:nvSpPr>
        <p:spPr>
          <a:xfrm>
            <a:off x="6934200" y="5698142"/>
            <a:ext cx="1859162"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DACA8C7-BD86-4BEF-B4A4-F823B95F0BAF}"/>
              </a:ext>
            </a:extLst>
          </p:cNvPr>
          <p:cNvSpPr txBox="1"/>
          <p:nvPr/>
        </p:nvSpPr>
        <p:spPr>
          <a:xfrm>
            <a:off x="5586613" y="566464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76745E0B-01FA-4DFA-ACB2-BF4F7AB3E0A7}"/>
              </a:ext>
            </a:extLst>
          </p:cNvPr>
          <p:cNvCxnSpPr>
            <a:cxnSpLocks/>
          </p:cNvCxnSpPr>
          <p:nvPr/>
        </p:nvCxnSpPr>
        <p:spPr>
          <a:xfrm flipH="1" flipV="1">
            <a:off x="1777644" y="2022970"/>
            <a:ext cx="4927956" cy="1523139"/>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630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3F1AC856-AD7B-42B1-A047-CB3E15C09032}"/>
              </a:ext>
            </a:extLst>
          </p:cNvPr>
          <p:cNvCxnSpPr>
            <a:cxnSpLocks/>
          </p:cNvCxnSpPr>
          <p:nvPr/>
        </p:nvCxnSpPr>
        <p:spPr>
          <a:xfrm>
            <a:off x="6705600" y="3124200"/>
            <a:ext cx="0" cy="309566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36776" y="5047488"/>
            <a:ext cx="50688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34581" y="2560729"/>
            <a:ext cx="1946819"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3581400" y="2560729"/>
            <a:ext cx="0" cy="3626813"/>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646331"/>
              </a:xfrm>
              <a:prstGeom prst="rect">
                <a:avLst/>
              </a:prstGeom>
              <a:noFill/>
            </p:spPr>
            <p:txBody>
              <a:bodyPr wrap="square" rtlCol="0">
                <a:spAutoFit/>
              </a:bodyPr>
              <a:lstStyle/>
              <a:p>
                <a:r>
                  <a:rPr lang="en-US" dirty="0"/>
                  <a:t>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and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are jointly determined, equilibrium objects</a:t>
                </a:r>
              </a:p>
            </p:txBody>
          </p:sp>
        </mc:Choice>
        <mc:Fallback xmlns="">
          <p:sp>
            <p:nvSpPr>
              <p:cNvPr id="18" name="TextBox 17">
                <a:extLst>
                  <a:ext uri="{FF2B5EF4-FFF2-40B4-BE49-F238E27FC236}">
                    <a16:creationId xmlns:a16="http://schemas.microsoft.com/office/drawing/2014/main" id="{0D02AA2D-3C35-47E3-A071-9F6A829FB3A0}"/>
                  </a:ext>
                </a:extLst>
              </p:cNvPr>
              <p:cNvSpPr txBox="1">
                <a:spLocks noRot="1" noChangeAspect="1" noMove="1" noResize="1" noEditPoints="1" noAdjustHandles="1" noChangeArrowheads="1" noChangeShapeType="1" noTextEdit="1"/>
              </p:cNvSpPr>
              <p:nvPr/>
            </p:nvSpPr>
            <p:spPr>
              <a:xfrm>
                <a:off x="3441730" y="1239468"/>
                <a:ext cx="4495795" cy="646331"/>
              </a:xfrm>
              <a:prstGeom prst="rect">
                <a:avLst/>
              </a:prstGeom>
              <a:blipFill>
                <a:blip r:embed="rId4"/>
                <a:stretch>
                  <a:fillRect l="-1221" t="-4717" b="-141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3441730" y="4724400"/>
            <a:ext cx="4460534" cy="46098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88487" y="4636941"/>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126650" y="2756955"/>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19469" y="2314507"/>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3000810" y="6236145"/>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3000810" y="6236145"/>
                <a:ext cx="868070" cy="400110"/>
              </a:xfrm>
              <a:prstGeom prst="rect">
                <a:avLst/>
              </a:prstGeom>
              <a:blipFill>
                <a:blip r:embed="rId5"/>
                <a:stretch>
                  <a:fillRect r="-9091" b="-13636"/>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7347CA5C-7D9C-47F6-9B54-5E9F6711CEDD}"/>
              </a:ext>
            </a:extLst>
          </p:cNvPr>
          <p:cNvSpPr txBox="1"/>
          <p:nvPr/>
        </p:nvSpPr>
        <p:spPr>
          <a:xfrm>
            <a:off x="419469" y="4766191"/>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6289036" y="622361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bg1">
                                  <a:lumMod val="50000"/>
                                </a:schemeClr>
                              </a:solidFill>
                              <a:latin typeface="Cambria Math" panose="02040503050406030204" pitchFamily="18" charset="0"/>
                            </a:rPr>
                          </m:ctrlPr>
                        </m:sSub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Sub>
                      <m:r>
                        <a:rPr lang="en-US" sz="2000" b="0" i="1" smtClean="0">
                          <a:solidFill>
                            <a:schemeClr val="bg1">
                              <a:lumMod val="50000"/>
                            </a:schemeClr>
                          </a:solidFill>
                          <a:latin typeface="Cambria Math" panose="02040503050406030204" pitchFamily="18" charset="0"/>
                        </a:rPr>
                        <m:t>(</m:t>
                      </m:r>
                      <m:r>
                        <a:rPr lang="en-US" sz="2000" b="0" i="1" smtClean="0">
                          <a:solidFill>
                            <a:schemeClr val="bg1">
                              <a:lumMod val="50000"/>
                            </a:schemeClr>
                          </a:solidFill>
                          <a:latin typeface="Cambria Math" panose="02040503050406030204" pitchFamily="18" charset="0"/>
                        </a:rPr>
                        <m:t>𝑃</m:t>
                      </m:r>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89036" y="6223618"/>
                <a:ext cx="868070" cy="400110"/>
              </a:xfrm>
              <a:prstGeom prst="rect">
                <a:avLst/>
              </a:prstGeom>
              <a:blipFill>
                <a:blip r:embed="rId6"/>
                <a:stretch>
                  <a:fillRect r="-9155" b="-13636"/>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132358" y="5695099"/>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3353560" y="5655186"/>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6675D60-C8F6-4D60-BD01-EA9C7B24CB74}"/>
              </a:ext>
            </a:extLst>
          </p:cNvPr>
          <p:cNvSpPr txBox="1"/>
          <p:nvPr/>
        </p:nvSpPr>
        <p:spPr>
          <a:xfrm>
            <a:off x="4080368" y="3637774"/>
            <a:ext cx="2438400" cy="492443"/>
          </a:xfrm>
          <a:prstGeom prst="rect">
            <a:avLst/>
          </a:prstGeom>
          <a:noFill/>
        </p:spPr>
        <p:txBody>
          <a:bodyPr wrap="square" rtlCol="0">
            <a:spAutoFit/>
          </a:bodyPr>
          <a:lstStyle/>
          <a:p>
            <a:r>
              <a:rPr lang="en-US" sz="2600" b="1" dirty="0">
                <a:solidFill>
                  <a:schemeClr val="accent2">
                    <a:lumMod val="75000"/>
                  </a:schemeClr>
                </a:solidFill>
                <a:latin typeface="Arial" panose="020B0604020202020204" pitchFamily="34" charset="0"/>
                <a:cs typeface="Arial" panose="020B0604020202020204" pitchFamily="34" charset="0"/>
              </a:rPr>
              <a:t>Equilibrating</a:t>
            </a:r>
          </a:p>
        </p:txBody>
      </p:sp>
      <p:cxnSp>
        <p:nvCxnSpPr>
          <p:cNvPr id="31" name="Straight Arrow Connector 30">
            <a:extLst>
              <a:ext uri="{FF2B5EF4-FFF2-40B4-BE49-F238E27FC236}">
                <a16:creationId xmlns:a16="http://schemas.microsoft.com/office/drawing/2014/main" id="{16A0402B-2622-4373-ADF2-E9BE0635C21C}"/>
              </a:ext>
            </a:extLst>
          </p:cNvPr>
          <p:cNvCxnSpPr>
            <a:cxnSpLocks/>
          </p:cNvCxnSpPr>
          <p:nvPr/>
        </p:nvCxnSpPr>
        <p:spPr>
          <a:xfrm flipV="1">
            <a:off x="5003063" y="3336380"/>
            <a:ext cx="296505" cy="316585"/>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D137AB-9FB1-4943-8A91-E68D6983F2CE}"/>
              </a:ext>
            </a:extLst>
          </p:cNvPr>
          <p:cNvCxnSpPr>
            <a:cxnSpLocks/>
          </p:cNvCxnSpPr>
          <p:nvPr/>
        </p:nvCxnSpPr>
        <p:spPr>
          <a:xfrm>
            <a:off x="5120721" y="4156523"/>
            <a:ext cx="415516" cy="690971"/>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9EFB088-66D5-40D3-AC6A-D3A4FA5FDBF0}"/>
              </a:ext>
            </a:extLst>
          </p:cNvPr>
          <p:cNvSpPr txBox="1"/>
          <p:nvPr/>
        </p:nvSpPr>
        <p:spPr>
          <a:xfrm>
            <a:off x="6934200" y="5698142"/>
            <a:ext cx="1859162"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DACA8C7-BD86-4BEF-B4A4-F823B95F0BAF}"/>
              </a:ext>
            </a:extLst>
          </p:cNvPr>
          <p:cNvSpPr txBox="1"/>
          <p:nvPr/>
        </p:nvSpPr>
        <p:spPr>
          <a:xfrm>
            <a:off x="5586613" y="566464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76745E0B-01FA-4DFA-ACB2-BF4F7AB3E0A7}"/>
              </a:ext>
            </a:extLst>
          </p:cNvPr>
          <p:cNvCxnSpPr>
            <a:cxnSpLocks/>
          </p:cNvCxnSpPr>
          <p:nvPr/>
        </p:nvCxnSpPr>
        <p:spPr>
          <a:xfrm flipH="1" flipV="1">
            <a:off x="1777644" y="1986284"/>
            <a:ext cx="4927956" cy="1523139"/>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153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3F1AC856-AD7B-42B1-A047-CB3E15C09032}"/>
              </a:ext>
            </a:extLst>
          </p:cNvPr>
          <p:cNvCxnSpPr>
            <a:cxnSpLocks/>
          </p:cNvCxnSpPr>
          <p:nvPr/>
        </p:nvCxnSpPr>
        <p:spPr>
          <a:xfrm>
            <a:off x="6705600" y="3124200"/>
            <a:ext cx="0" cy="309566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36776" y="5047488"/>
            <a:ext cx="50688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34581" y="2560729"/>
            <a:ext cx="1946819"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3581400" y="2560729"/>
            <a:ext cx="0" cy="3626813"/>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Equilibrium: Jointly determining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i="1" baseline="-25000" dirty="0"/>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endParaRPr lang="en-US" i="1" baseline="-25000" dirty="0"/>
              </a:p>
            </p:txBody>
          </p:sp>
        </mc:Choice>
        <mc:Fallback xmlns="">
          <p:sp>
            <p:nvSpPr>
              <p:cNvPr id="2" name="Title 1">
                <a:extLst>
                  <a:ext uri="{FF2B5EF4-FFF2-40B4-BE49-F238E27FC236}">
                    <a16:creationId xmlns:a16="http://schemas.microsoft.com/office/drawing/2014/main" id="{AA110583-AD2F-46B7-BF48-3A4D87E0FCFC}"/>
                  </a:ext>
                </a:extLst>
              </p:cNvPr>
              <p:cNvSpPr>
                <a:spLocks noGrp="1" noRot="1" noChangeAspect="1" noMove="1" noResize="1" noEditPoints="1" noAdjustHandles="1" noChangeArrowheads="1" noChangeShapeType="1" noTextEdit="1"/>
              </p:cNvSpPr>
              <p:nvPr>
                <p:ph type="title"/>
              </p:nvPr>
            </p:nvSpPr>
            <p:spPr>
              <a:blipFill>
                <a:blip r:embed="rId3"/>
                <a:stretch>
                  <a:fillRect l="-1670" t="-15909" b="-36364"/>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D02AA2D-3C35-47E3-A071-9F6A829FB3A0}"/>
                  </a:ext>
                </a:extLst>
              </p:cNvPr>
              <p:cNvSpPr txBox="1"/>
              <p:nvPr/>
            </p:nvSpPr>
            <p:spPr>
              <a:xfrm>
                <a:off x="3441730" y="1239468"/>
                <a:ext cx="4495795" cy="646331"/>
              </a:xfrm>
              <a:prstGeom prst="rect">
                <a:avLst/>
              </a:prstGeom>
              <a:noFill/>
            </p:spPr>
            <p:txBody>
              <a:bodyPr wrap="square" rtlCol="0">
                <a:spAutoFit/>
              </a:bodyPr>
              <a:lstStyle/>
              <a:p>
                <a:r>
                  <a:rPr lang="en-US" dirty="0"/>
                  <a:t>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𝐻</m:t>
                        </m:r>
                      </m:sub>
                    </m:sSub>
                  </m:oMath>
                </a14:m>
                <a:r>
                  <a:rPr lang="en-US" dirty="0"/>
                  <a:t> and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are jointly determined, equilibrium objects</a:t>
                </a:r>
              </a:p>
            </p:txBody>
          </p:sp>
        </mc:Choice>
        <mc:Fallback xmlns="">
          <p:sp>
            <p:nvSpPr>
              <p:cNvPr id="18" name="TextBox 17">
                <a:extLst>
                  <a:ext uri="{FF2B5EF4-FFF2-40B4-BE49-F238E27FC236}">
                    <a16:creationId xmlns:a16="http://schemas.microsoft.com/office/drawing/2014/main" id="{0D02AA2D-3C35-47E3-A071-9F6A829FB3A0}"/>
                  </a:ext>
                </a:extLst>
              </p:cNvPr>
              <p:cNvSpPr txBox="1">
                <a:spLocks noRot="1" noChangeAspect="1" noMove="1" noResize="1" noEditPoints="1" noAdjustHandles="1" noChangeArrowheads="1" noChangeShapeType="1" noTextEdit="1"/>
              </p:cNvSpPr>
              <p:nvPr/>
            </p:nvSpPr>
            <p:spPr>
              <a:xfrm>
                <a:off x="3441730" y="1239468"/>
                <a:ext cx="4495795" cy="646331"/>
              </a:xfrm>
              <a:prstGeom prst="rect">
                <a:avLst/>
              </a:prstGeom>
              <a:blipFill>
                <a:blip r:embed="rId4"/>
                <a:stretch>
                  <a:fillRect l="-1221" t="-4717" b="-1415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3581400" y="4766192"/>
            <a:ext cx="4320864" cy="36319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88487" y="4636941"/>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126650" y="2756955"/>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355982" y="2314507"/>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3823A682-F98C-4FF6-B006-D417C8866F0E}"/>
                  </a:ext>
                </a:extLst>
              </p:cNvPr>
              <p:cNvSpPr txBox="1"/>
              <p:nvPr/>
            </p:nvSpPr>
            <p:spPr>
              <a:xfrm>
                <a:off x="3000810" y="6236145"/>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lumMod val="50000"/>
                                </a:schemeClr>
                              </a:solidFill>
                              <a:latin typeface="Cambria Math" panose="02040503050406030204" pitchFamily="18" charset="0"/>
                            </a:rPr>
                          </m:ctrlPr>
                        </m:sSubSup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𝐻𝐿</m:t>
                          </m:r>
                        </m:sub>
                        <m:sup>
                          <m:r>
                            <a:rPr lang="en-US" sz="2000" b="0" i="1" smtClean="0">
                              <a:solidFill>
                                <a:schemeClr val="bg1">
                                  <a:lumMod val="50000"/>
                                </a:schemeClr>
                              </a:solidFill>
                              <a:latin typeface="Cambria Math" panose="02040503050406030204" pitchFamily="18" charset="0"/>
                            </a:rPr>
                            <m:t>∗</m:t>
                          </m:r>
                        </m:sup>
                      </m:sSubSup>
                      <m:r>
                        <a:rPr lang="en-US" sz="2000" b="0" i="1" smtClean="0">
                          <a:solidFill>
                            <a:schemeClr val="bg1">
                              <a:lumMod val="50000"/>
                            </a:schemeClr>
                          </a:solidFill>
                          <a:latin typeface="Cambria Math" panose="02040503050406030204" pitchFamily="18" charset="0"/>
                        </a:rPr>
                        <m:t>(</m:t>
                      </m:r>
                      <m:sSup>
                        <m:sSupPr>
                          <m:ctrlPr>
                            <a:rPr lang="en-US" sz="2000" b="0" i="1" smtClean="0">
                              <a:solidFill>
                                <a:schemeClr val="bg1">
                                  <a:lumMod val="50000"/>
                                </a:schemeClr>
                              </a:solidFill>
                              <a:latin typeface="Cambria Math" panose="02040503050406030204" pitchFamily="18" charset="0"/>
                            </a:rPr>
                          </m:ctrlPr>
                        </m:sSupPr>
                        <m:e>
                          <m:r>
                            <a:rPr lang="en-US" sz="2000" b="0" i="1" smtClean="0">
                              <a:solidFill>
                                <a:schemeClr val="bg1">
                                  <a:lumMod val="50000"/>
                                </a:schemeClr>
                              </a:solidFill>
                              <a:latin typeface="Cambria Math" panose="02040503050406030204" pitchFamily="18" charset="0"/>
                            </a:rPr>
                            <m:t>𝑃</m:t>
                          </m:r>
                        </m:e>
                        <m:sup>
                          <m:r>
                            <a:rPr lang="en-US" sz="2000" b="0" i="1" smtClean="0">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3000810" y="6236145"/>
                <a:ext cx="868070" cy="400110"/>
              </a:xfrm>
              <a:prstGeom prst="rect">
                <a:avLst/>
              </a:prstGeom>
              <a:blipFill>
                <a:blip r:embed="rId5"/>
                <a:stretch>
                  <a:fillRect r="-21678" b="-13636"/>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7347CA5C-7D9C-47F6-9B54-5E9F6711CEDD}"/>
              </a:ext>
            </a:extLst>
          </p:cNvPr>
          <p:cNvSpPr txBox="1"/>
          <p:nvPr/>
        </p:nvSpPr>
        <p:spPr>
          <a:xfrm>
            <a:off x="344489" y="4766192"/>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95F8822-52F8-47A4-AFDF-E9C250CCE420}"/>
                  </a:ext>
                </a:extLst>
              </p:cNvPr>
              <p:cNvSpPr txBox="1"/>
              <p:nvPr/>
            </p:nvSpPr>
            <p:spPr>
              <a:xfrm>
                <a:off x="6289036" y="622361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lumMod val="50000"/>
                                </a:schemeClr>
                              </a:solidFill>
                              <a:latin typeface="Cambria Math" panose="02040503050406030204" pitchFamily="18" charset="0"/>
                            </a:rPr>
                          </m:ctrlPr>
                        </m:sSubSupPr>
                        <m:e>
                          <m:r>
                            <a:rPr lang="en-US" sz="2000" b="0" i="1" smtClean="0">
                              <a:solidFill>
                                <a:schemeClr val="bg1">
                                  <a:lumMod val="50000"/>
                                </a:schemeClr>
                              </a:solidFill>
                              <a:latin typeface="Cambria Math" panose="02040503050406030204" pitchFamily="18" charset="0"/>
                            </a:rPr>
                            <m:t>𝑠</m:t>
                          </m:r>
                        </m:e>
                        <m:sub>
                          <m:r>
                            <a:rPr lang="en-US" sz="2000" b="0" i="1" smtClean="0">
                              <a:solidFill>
                                <a:schemeClr val="bg1">
                                  <a:lumMod val="50000"/>
                                </a:schemeClr>
                              </a:solidFill>
                              <a:latin typeface="Cambria Math" panose="02040503050406030204" pitchFamily="18" charset="0"/>
                            </a:rPr>
                            <m:t>𝐿𝑈</m:t>
                          </m:r>
                        </m:sub>
                        <m:sup>
                          <m:r>
                            <a:rPr lang="en-US" sz="2000" b="0" i="1" smtClean="0">
                              <a:solidFill>
                                <a:schemeClr val="bg1">
                                  <a:lumMod val="50000"/>
                                </a:schemeClr>
                              </a:solidFill>
                              <a:latin typeface="Cambria Math" panose="02040503050406030204" pitchFamily="18" charset="0"/>
                            </a:rPr>
                            <m:t>∗</m:t>
                          </m:r>
                        </m:sup>
                      </m:sSubSup>
                      <m:r>
                        <a:rPr lang="en-US" sz="2000" b="0" i="1" smtClean="0">
                          <a:solidFill>
                            <a:schemeClr val="bg1">
                              <a:lumMod val="50000"/>
                            </a:schemeClr>
                          </a:solidFill>
                          <a:latin typeface="Cambria Math" panose="02040503050406030204" pitchFamily="18" charset="0"/>
                        </a:rPr>
                        <m:t>(</m:t>
                      </m:r>
                      <m:sSup>
                        <m:sSupPr>
                          <m:ctrlPr>
                            <a:rPr lang="en-US" sz="2000" b="0" i="1" smtClean="0">
                              <a:solidFill>
                                <a:schemeClr val="bg1">
                                  <a:lumMod val="50000"/>
                                </a:schemeClr>
                              </a:solidFill>
                              <a:latin typeface="Cambria Math" panose="02040503050406030204" pitchFamily="18" charset="0"/>
                            </a:rPr>
                          </m:ctrlPr>
                        </m:sSupPr>
                        <m:e>
                          <m:r>
                            <a:rPr lang="en-US" sz="2000" b="0" i="1" smtClean="0">
                              <a:solidFill>
                                <a:schemeClr val="bg1">
                                  <a:lumMod val="50000"/>
                                </a:schemeClr>
                              </a:solidFill>
                              <a:latin typeface="Cambria Math" panose="02040503050406030204" pitchFamily="18" charset="0"/>
                            </a:rPr>
                            <m:t>𝑃</m:t>
                          </m:r>
                        </m:e>
                        <m:sup>
                          <m:r>
                            <a:rPr lang="en-US" sz="2000" b="0" i="1" smtClean="0">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89036" y="6223618"/>
                <a:ext cx="868070" cy="400110"/>
              </a:xfrm>
              <a:prstGeom prst="rect">
                <a:avLst/>
              </a:prstGeom>
              <a:blipFill>
                <a:blip r:embed="rId6"/>
                <a:stretch>
                  <a:fillRect r="-21831" b="-13636"/>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132358" y="5695099"/>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3353560" y="5655186"/>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6675D60-C8F6-4D60-BD01-EA9C7B24CB74}"/>
              </a:ext>
            </a:extLst>
          </p:cNvPr>
          <p:cNvSpPr txBox="1"/>
          <p:nvPr/>
        </p:nvSpPr>
        <p:spPr>
          <a:xfrm>
            <a:off x="4080368" y="3637774"/>
            <a:ext cx="2438400" cy="492443"/>
          </a:xfrm>
          <a:prstGeom prst="rect">
            <a:avLst/>
          </a:prstGeom>
          <a:noFill/>
        </p:spPr>
        <p:txBody>
          <a:bodyPr wrap="square" rtlCol="0">
            <a:spAutoFit/>
          </a:bodyPr>
          <a:lstStyle/>
          <a:p>
            <a:r>
              <a:rPr lang="en-US" sz="2600" b="1" dirty="0">
                <a:solidFill>
                  <a:schemeClr val="accent2">
                    <a:lumMod val="75000"/>
                  </a:schemeClr>
                </a:solidFill>
                <a:latin typeface="Arial" panose="020B0604020202020204" pitchFamily="34" charset="0"/>
                <a:cs typeface="Arial" panose="020B0604020202020204" pitchFamily="34" charset="0"/>
              </a:rPr>
              <a:t>Equilibrating</a:t>
            </a:r>
          </a:p>
        </p:txBody>
      </p:sp>
      <p:cxnSp>
        <p:nvCxnSpPr>
          <p:cNvPr id="31" name="Straight Arrow Connector 30">
            <a:extLst>
              <a:ext uri="{FF2B5EF4-FFF2-40B4-BE49-F238E27FC236}">
                <a16:creationId xmlns:a16="http://schemas.microsoft.com/office/drawing/2014/main" id="{16A0402B-2622-4373-ADF2-E9BE0635C21C}"/>
              </a:ext>
            </a:extLst>
          </p:cNvPr>
          <p:cNvCxnSpPr>
            <a:cxnSpLocks/>
          </p:cNvCxnSpPr>
          <p:nvPr/>
        </p:nvCxnSpPr>
        <p:spPr>
          <a:xfrm flipV="1">
            <a:off x="5003063" y="3336380"/>
            <a:ext cx="296505" cy="316585"/>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D137AB-9FB1-4943-8A91-E68D6983F2CE}"/>
              </a:ext>
            </a:extLst>
          </p:cNvPr>
          <p:cNvCxnSpPr>
            <a:cxnSpLocks/>
          </p:cNvCxnSpPr>
          <p:nvPr/>
        </p:nvCxnSpPr>
        <p:spPr>
          <a:xfrm>
            <a:off x="5120721" y="4156523"/>
            <a:ext cx="415516" cy="690971"/>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9EFB088-66D5-40D3-AC6A-D3A4FA5FDBF0}"/>
              </a:ext>
            </a:extLst>
          </p:cNvPr>
          <p:cNvSpPr txBox="1"/>
          <p:nvPr/>
        </p:nvSpPr>
        <p:spPr>
          <a:xfrm>
            <a:off x="6934200" y="5698142"/>
            <a:ext cx="1859162"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DACA8C7-BD86-4BEF-B4A4-F823B95F0BAF}"/>
              </a:ext>
            </a:extLst>
          </p:cNvPr>
          <p:cNvSpPr txBox="1"/>
          <p:nvPr/>
        </p:nvSpPr>
        <p:spPr>
          <a:xfrm>
            <a:off x="5586613" y="566464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76745E0B-01FA-4DFA-ACB2-BF4F7AB3E0A7}"/>
              </a:ext>
            </a:extLst>
          </p:cNvPr>
          <p:cNvCxnSpPr>
            <a:cxnSpLocks/>
          </p:cNvCxnSpPr>
          <p:nvPr/>
        </p:nvCxnSpPr>
        <p:spPr>
          <a:xfrm flipH="1" flipV="1">
            <a:off x="1777644" y="1986284"/>
            <a:ext cx="4927956" cy="1523139"/>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371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266DC6EB-DFF6-48A7-BE81-32C25EE44C56}"/>
              </a:ext>
            </a:extLst>
          </p:cNvPr>
          <p:cNvSpPr txBox="1"/>
          <p:nvPr/>
        </p:nvSpPr>
        <p:spPr>
          <a:xfrm>
            <a:off x="5888341" y="3681562"/>
            <a:ext cx="2306682" cy="646331"/>
          </a:xfrm>
          <a:prstGeom prst="rect">
            <a:avLst/>
          </a:prstGeom>
          <a:noFill/>
        </p:spPr>
        <p:txBody>
          <a:bodyPr wrap="square" rtlCol="0">
            <a:spAutoFit/>
          </a:bodyPr>
          <a:lstStyle/>
          <a:p>
            <a:pPr algn="ctr"/>
            <a:r>
              <a:rPr lang="en-US" i="1" dirty="0"/>
              <a:t>Difference due to causal plan effect</a:t>
            </a:r>
          </a:p>
        </p:txBody>
      </p: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Vertical Model: Decomposing </a:t>
            </a:r>
            <a:r>
              <a:rPr lang="en-US" dirty="0" err="1"/>
              <a:t>Eqm</a:t>
            </a:r>
            <a:r>
              <a:rPr lang="en-US" dirty="0"/>
              <a:t> Price Diff</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CF743CD3-B210-45F2-9E47-06ED5A2E33B7}"/>
              </a:ext>
            </a:extLst>
          </p:cNvPr>
          <p:cNvCxnSpPr>
            <a:cxnSpLocks/>
          </p:cNvCxnSpPr>
          <p:nvPr/>
        </p:nvCxnSpPr>
        <p:spPr>
          <a:xfrm flipH="1" flipV="1">
            <a:off x="1676400" y="1375770"/>
            <a:ext cx="6431221" cy="132837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A211EAA-25B6-4A4E-B1B6-90D17F37C10C}"/>
              </a:ext>
            </a:extLst>
          </p:cNvPr>
          <p:cNvSpPr txBox="1"/>
          <p:nvPr/>
        </p:nvSpPr>
        <p:spPr>
          <a:xfrm>
            <a:off x="7303034" y="2065379"/>
            <a:ext cx="1894552" cy="461665"/>
          </a:xfrm>
          <a:prstGeom prst="rect">
            <a:avLst/>
          </a:prstGeom>
          <a:noFill/>
        </p:spPr>
        <p:txBody>
          <a:bodyPr wrap="square" rtlCol="0">
            <a:spAutoFit/>
          </a:bodyPr>
          <a:lstStyle/>
          <a:p>
            <a:r>
              <a:rPr lang="en-US" sz="2400" b="1" i="1" dirty="0">
                <a:solidFill>
                  <a:srgbClr val="0070C0"/>
                </a:solidFill>
                <a:latin typeface="Arial" panose="020B0604020202020204" pitchFamily="34" charset="0"/>
                <a:cs typeface="Arial" panose="020B0604020202020204" pitchFamily="34" charset="0"/>
              </a:rPr>
              <a:t>AC</a:t>
            </a:r>
            <a:r>
              <a:rPr lang="en-US" sz="2400" b="1" i="1" baseline="-25000" dirty="0">
                <a:solidFill>
                  <a:srgbClr val="0070C0"/>
                </a:solidFill>
                <a:latin typeface="Arial" panose="020B0604020202020204" pitchFamily="34" charset="0"/>
                <a:cs typeface="Arial" panose="020B0604020202020204" pitchFamily="34" charset="0"/>
              </a:rPr>
              <a:t>H</a:t>
            </a:r>
            <a:r>
              <a:rPr lang="en-US" sz="2400" b="1" dirty="0">
                <a:solidFill>
                  <a:srgbClr val="0070C0"/>
                </a:solidFill>
                <a:latin typeface="Arial" panose="020B0604020202020204" pitchFamily="34" charset="0"/>
                <a:cs typeface="Arial" panose="020B0604020202020204" pitchFamily="34" charset="0"/>
              </a:rPr>
              <a:t>(</a:t>
            </a:r>
            <a:r>
              <a:rPr lang="en-US" sz="2400" b="1" i="1" dirty="0" err="1">
                <a:solidFill>
                  <a:srgbClr val="0070C0"/>
                </a:solidFill>
                <a:latin typeface="Arial" panose="020B0604020202020204" pitchFamily="34" charset="0"/>
                <a:cs typeface="Arial" panose="020B0604020202020204" pitchFamily="34" charset="0"/>
              </a:rPr>
              <a:t>s</a:t>
            </a:r>
            <a:r>
              <a:rPr lang="en-US" sz="2400" b="1" i="1" baseline="-25000" dirty="0" err="1">
                <a:solidFill>
                  <a:srgbClr val="0070C0"/>
                </a:solidFill>
                <a:latin typeface="Arial" panose="020B0604020202020204" pitchFamily="34" charset="0"/>
                <a:cs typeface="Arial" panose="020B0604020202020204" pitchFamily="34" charset="0"/>
              </a:rPr>
              <a:t>HL</a:t>
            </a:r>
            <a:r>
              <a:rPr lang="en-US" sz="2400" b="1" dirty="0">
                <a:solidFill>
                  <a:srgbClr val="0070C0"/>
                </a:solidFill>
                <a:latin typeface="Arial" panose="020B0604020202020204" pitchFamily="34" charset="0"/>
                <a:cs typeface="Arial" panose="020B0604020202020204" pitchFamily="34" charset="0"/>
              </a:rPr>
              <a:t>)</a:t>
            </a:r>
            <a:endParaRPr lang="en-US" sz="2400" b="1" baseline="30000" dirty="0">
              <a:solidFill>
                <a:srgbClr val="0070C0"/>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5E0FB13A-A591-4550-803E-DA9EE06D7AD9}"/>
              </a:ext>
            </a:extLst>
          </p:cNvPr>
          <p:cNvCxnSpPr>
            <a:cxnSpLocks/>
          </p:cNvCxnSpPr>
          <p:nvPr/>
        </p:nvCxnSpPr>
        <p:spPr>
          <a:xfrm flipH="1" flipV="1">
            <a:off x="3232158" y="4051498"/>
            <a:ext cx="4616430" cy="615639"/>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B1E2272B-4D4F-41F6-9CB3-D09682C110A6}"/>
              </a:ext>
            </a:extLst>
          </p:cNvPr>
          <p:cNvSpPr/>
          <p:nvPr/>
        </p:nvSpPr>
        <p:spPr>
          <a:xfrm>
            <a:off x="1659835" y="1371600"/>
            <a:ext cx="6188753" cy="3062636"/>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15B4EE2-4519-49CC-8361-713B4A057599}"/>
              </a:ext>
            </a:extLst>
          </p:cNvPr>
          <p:cNvSpPr/>
          <p:nvPr/>
        </p:nvSpPr>
        <p:spPr>
          <a:xfrm>
            <a:off x="1655818" y="2209803"/>
            <a:ext cx="6249028" cy="2856964"/>
          </a:xfrm>
          <a:custGeom>
            <a:avLst/>
            <a:gdLst>
              <a:gd name="connsiteX0" fmla="*/ 0 w 6052930"/>
              <a:gd name="connsiteY0" fmla="*/ 0 h 3359426"/>
              <a:gd name="connsiteX1" fmla="*/ 238539 w 6052930"/>
              <a:gd name="connsiteY1" fmla="*/ 1093305 h 3359426"/>
              <a:gd name="connsiteX2" fmla="*/ 1023730 w 6052930"/>
              <a:gd name="connsiteY2" fmla="*/ 1928192 h 3359426"/>
              <a:gd name="connsiteX3" fmla="*/ 3399182 w 6052930"/>
              <a:gd name="connsiteY3" fmla="*/ 2902226 h 3359426"/>
              <a:gd name="connsiteX4" fmla="*/ 6033052 w 6052930"/>
              <a:gd name="connsiteY4" fmla="*/ 3359426 h 3359426"/>
              <a:gd name="connsiteX5" fmla="*/ 6033052 w 6052930"/>
              <a:gd name="connsiteY5" fmla="*/ 3359426 h 3359426"/>
              <a:gd name="connsiteX6" fmla="*/ 6052930 w 6052930"/>
              <a:gd name="connsiteY6" fmla="*/ 3359426 h 335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2930" h="3359426">
                <a:moveTo>
                  <a:pt x="0" y="0"/>
                </a:moveTo>
                <a:cubicBezTo>
                  <a:pt x="33958" y="385970"/>
                  <a:pt x="67917" y="771940"/>
                  <a:pt x="238539" y="1093305"/>
                </a:cubicBezTo>
                <a:cubicBezTo>
                  <a:pt x="409161" y="1414670"/>
                  <a:pt x="496956" y="1626705"/>
                  <a:pt x="1023730" y="1928192"/>
                </a:cubicBezTo>
                <a:cubicBezTo>
                  <a:pt x="1550504" y="2229679"/>
                  <a:pt x="2564295" y="2663687"/>
                  <a:pt x="3399182" y="2902226"/>
                </a:cubicBezTo>
                <a:cubicBezTo>
                  <a:pt x="4234069" y="3140765"/>
                  <a:pt x="6033052" y="3359426"/>
                  <a:pt x="6033052" y="3359426"/>
                </a:cubicBezTo>
                <a:lnTo>
                  <a:pt x="6033052" y="3359426"/>
                </a:lnTo>
                <a:lnTo>
                  <a:pt x="6052930" y="3359426"/>
                </a:lnTo>
              </a:path>
            </a:pathLst>
          </a:custGeom>
          <a:noFill/>
          <a:ln w="34925">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8968918-0F22-4BBA-ACB9-295854DBA803}"/>
              </a:ext>
            </a:extLst>
          </p:cNvPr>
          <p:cNvSpPr txBox="1"/>
          <p:nvPr/>
        </p:nvSpPr>
        <p:spPr>
          <a:xfrm>
            <a:off x="7793548" y="4042873"/>
            <a:ext cx="1155491" cy="461665"/>
          </a:xfrm>
          <a:prstGeom prst="rect">
            <a:avLst/>
          </a:prstGeom>
          <a:noFill/>
        </p:spPr>
        <p:txBody>
          <a:bodyPr wrap="square" rtlCol="0">
            <a:spAutoFit/>
          </a:bodyPr>
          <a:lstStyle/>
          <a:p>
            <a:r>
              <a:rPr lang="en-US" sz="2400" b="1" i="1" dirty="0">
                <a:solidFill>
                  <a:srgbClr val="0070C0">
                    <a:alpha val="50000"/>
                  </a:srgbClr>
                </a:solidFill>
                <a:latin typeface="Arial" panose="020B0604020202020204" pitchFamily="34" charset="0"/>
                <a:cs typeface="Arial" panose="020B0604020202020204" pitchFamily="34" charset="0"/>
              </a:rPr>
              <a:t>C</a:t>
            </a:r>
            <a:r>
              <a:rPr lang="en-US" sz="2400" b="1" i="1" baseline="-25000" dirty="0">
                <a:solidFill>
                  <a:srgbClr val="0070C0">
                    <a:alpha val="50000"/>
                  </a:srgbClr>
                </a:solidFill>
                <a:latin typeface="Arial" panose="020B0604020202020204" pitchFamily="34" charset="0"/>
                <a:cs typeface="Arial" panose="020B0604020202020204" pitchFamily="34" charset="0"/>
              </a:rPr>
              <a:t>H</a:t>
            </a:r>
            <a:r>
              <a:rPr lang="en-US" sz="2400" b="1" dirty="0">
                <a:solidFill>
                  <a:srgbClr val="0070C0">
                    <a:alpha val="50000"/>
                  </a:srgbClr>
                </a:solidFill>
                <a:latin typeface="Arial" panose="020B0604020202020204" pitchFamily="34" charset="0"/>
                <a:cs typeface="Arial" panose="020B0604020202020204" pitchFamily="34" charset="0"/>
              </a:rPr>
              <a:t>(</a:t>
            </a:r>
            <a:r>
              <a:rPr lang="en-US" sz="2400" b="1" i="1" dirty="0">
                <a:solidFill>
                  <a:srgbClr val="0070C0">
                    <a:alpha val="50000"/>
                  </a:srgbClr>
                </a:solidFill>
                <a:latin typeface="Arial" panose="020B0604020202020204" pitchFamily="34" charset="0"/>
                <a:cs typeface="Arial" panose="020B0604020202020204" pitchFamily="34" charset="0"/>
              </a:rPr>
              <a:t>s</a:t>
            </a:r>
            <a:r>
              <a:rPr lang="en-US" sz="2400" b="1" dirty="0">
                <a:solidFill>
                  <a:srgbClr val="0070C0">
                    <a:alpha val="50000"/>
                  </a:srgbClr>
                </a:solidFill>
                <a:latin typeface="Arial" panose="020B0604020202020204" pitchFamily="34" charset="0"/>
                <a:cs typeface="Arial" panose="020B0604020202020204" pitchFamily="34" charset="0"/>
              </a:rPr>
              <a:t>)</a:t>
            </a:r>
          </a:p>
        </p:txBody>
      </p:sp>
      <p:sp>
        <p:nvSpPr>
          <p:cNvPr id="49" name="TextBox 48">
            <a:extLst>
              <a:ext uri="{FF2B5EF4-FFF2-40B4-BE49-F238E27FC236}">
                <a16:creationId xmlns:a16="http://schemas.microsoft.com/office/drawing/2014/main" id="{020813E2-0A75-4B8C-9263-8F0EF4711949}"/>
              </a:ext>
            </a:extLst>
          </p:cNvPr>
          <p:cNvSpPr txBox="1"/>
          <p:nvPr/>
        </p:nvSpPr>
        <p:spPr>
          <a:xfrm>
            <a:off x="7806177" y="4918041"/>
            <a:ext cx="1155491" cy="461665"/>
          </a:xfrm>
          <a:prstGeom prst="rect">
            <a:avLst/>
          </a:prstGeom>
          <a:noFill/>
        </p:spPr>
        <p:txBody>
          <a:bodyPr wrap="square" rtlCol="0">
            <a:spAutoFit/>
          </a:bodyPr>
          <a:lstStyle/>
          <a:p>
            <a:r>
              <a:rPr lang="en-US" sz="2400" b="1" i="1" dirty="0">
                <a:solidFill>
                  <a:srgbClr val="C00000">
                    <a:alpha val="50000"/>
                  </a:srgbClr>
                </a:solidFill>
                <a:latin typeface="Arial" panose="020B0604020202020204" pitchFamily="34" charset="0"/>
                <a:cs typeface="Arial" panose="020B0604020202020204" pitchFamily="34" charset="0"/>
              </a:rPr>
              <a:t>C</a:t>
            </a:r>
            <a:r>
              <a:rPr lang="en-US" sz="2400" b="1" i="1" baseline="-25000" dirty="0">
                <a:solidFill>
                  <a:srgbClr val="C00000">
                    <a:alpha val="50000"/>
                  </a:srgbClr>
                </a:solidFill>
                <a:latin typeface="Arial" panose="020B0604020202020204" pitchFamily="34" charset="0"/>
                <a:cs typeface="Arial" panose="020B0604020202020204" pitchFamily="34" charset="0"/>
              </a:rPr>
              <a:t>L</a:t>
            </a:r>
            <a:r>
              <a:rPr lang="en-US" sz="2400" b="1" dirty="0">
                <a:solidFill>
                  <a:srgbClr val="C00000">
                    <a:alpha val="50000"/>
                  </a:srgbClr>
                </a:solidFill>
                <a:latin typeface="Arial" panose="020B0604020202020204" pitchFamily="34" charset="0"/>
                <a:cs typeface="Arial" panose="020B0604020202020204" pitchFamily="34" charset="0"/>
              </a:rPr>
              <a:t>(</a:t>
            </a:r>
            <a:r>
              <a:rPr lang="en-US" sz="2400" b="1" i="1" dirty="0">
                <a:solidFill>
                  <a:srgbClr val="C00000">
                    <a:alpha val="50000"/>
                  </a:srgbClr>
                </a:solidFill>
                <a:latin typeface="Arial" panose="020B0604020202020204" pitchFamily="34" charset="0"/>
                <a:cs typeface="Arial" panose="020B0604020202020204" pitchFamily="34" charset="0"/>
              </a:rPr>
              <a:t>s</a:t>
            </a:r>
            <a:r>
              <a:rPr lang="en-US" sz="2400" b="1" dirty="0">
                <a:solidFill>
                  <a:srgbClr val="C00000">
                    <a:alpha val="50000"/>
                  </a:srgbClr>
                </a:solidFill>
                <a:latin typeface="Arial" panose="020B0604020202020204" pitchFamily="34" charset="0"/>
                <a:cs typeface="Arial" panose="020B0604020202020204" pitchFamily="34" charset="0"/>
              </a:rPr>
              <a:t>)</a:t>
            </a:r>
          </a:p>
        </p:txBody>
      </p:sp>
      <p:cxnSp>
        <p:nvCxnSpPr>
          <p:cNvPr id="50" name="Straight Connector 49">
            <a:extLst>
              <a:ext uri="{FF2B5EF4-FFF2-40B4-BE49-F238E27FC236}">
                <a16:creationId xmlns:a16="http://schemas.microsoft.com/office/drawing/2014/main" id="{D71587CB-59A9-4098-9107-E6C3DF9E1CF0}"/>
              </a:ext>
            </a:extLst>
          </p:cNvPr>
          <p:cNvCxnSpPr>
            <a:cxnSpLocks/>
          </p:cNvCxnSpPr>
          <p:nvPr/>
        </p:nvCxnSpPr>
        <p:spPr>
          <a:xfrm>
            <a:off x="3256722" y="1676400"/>
            <a:ext cx="0" cy="45970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2FF4855-6461-4F3E-8038-BE80D4B955C8}"/>
              </a:ext>
            </a:extLst>
          </p:cNvPr>
          <p:cNvSpPr txBox="1"/>
          <p:nvPr/>
        </p:nvSpPr>
        <p:spPr>
          <a:xfrm>
            <a:off x="1616380" y="5707076"/>
            <a:ext cx="165266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F5F6CA16-8118-4D52-8B2A-EBCD92402829}"/>
              </a:ext>
            </a:extLst>
          </p:cNvPr>
          <p:cNvCxnSpPr/>
          <p:nvPr/>
        </p:nvCxnSpPr>
        <p:spPr>
          <a:xfrm>
            <a:off x="1600200" y="1708113"/>
            <a:ext cx="1676400"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629CBCA-50F6-42B4-92E5-E13DA35F47D7}"/>
              </a:ext>
            </a:extLst>
          </p:cNvPr>
          <p:cNvCxnSpPr/>
          <p:nvPr/>
        </p:nvCxnSpPr>
        <p:spPr>
          <a:xfrm>
            <a:off x="1463317" y="1710588"/>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FE89D94-B0C1-4351-A436-A3C51BA3F26D}"/>
              </a:ext>
            </a:extLst>
          </p:cNvPr>
          <p:cNvSpPr txBox="1"/>
          <p:nvPr/>
        </p:nvSpPr>
        <p:spPr>
          <a:xfrm>
            <a:off x="3254104" y="5715762"/>
            <a:ext cx="253709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471E76D-27F2-4D2E-9EF5-9F7003CF5643}"/>
                  </a:ext>
                </a:extLst>
              </p:cNvPr>
              <p:cNvSpPr txBox="1"/>
              <p:nvPr/>
            </p:nvSpPr>
            <p:spPr>
              <a:xfrm>
                <a:off x="2934762" y="6250425"/>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up>
                          <m:r>
                            <a:rPr lang="en-US" b="0" i="1" smtClean="0">
                              <a:solidFill>
                                <a:schemeClr val="bg1">
                                  <a:lumMod val="50000"/>
                                </a:schemeClr>
                              </a:solidFill>
                              <a:latin typeface="Cambria Math" panose="02040503050406030204" pitchFamily="18" charset="0"/>
                            </a:rPr>
                            <m:t>∗</m:t>
                          </m:r>
                        </m:sup>
                      </m:sSubSup>
                    </m:oMath>
                  </m:oMathPara>
                </a14:m>
                <a:endParaRPr lang="en-US" dirty="0">
                  <a:solidFill>
                    <a:schemeClr val="bg1">
                      <a:lumMod val="50000"/>
                    </a:schemeClr>
                  </a:solidFill>
                </a:endParaRPr>
              </a:p>
            </p:txBody>
          </p:sp>
        </mc:Choice>
        <mc:Fallback xmlns="">
          <p:sp>
            <p:nvSpPr>
              <p:cNvPr id="58" name="TextBox 57">
                <a:extLst>
                  <a:ext uri="{FF2B5EF4-FFF2-40B4-BE49-F238E27FC236}">
                    <a16:creationId xmlns:a16="http://schemas.microsoft.com/office/drawing/2014/main" id="{F471E76D-27F2-4D2E-9EF5-9F7003CF5643}"/>
                  </a:ext>
                </a:extLst>
              </p:cNvPr>
              <p:cNvSpPr txBox="1">
                <a:spLocks noRot="1" noChangeAspect="1" noMove="1" noResize="1" noEditPoints="1" noAdjustHandles="1" noChangeArrowheads="1" noChangeShapeType="1" noTextEdit="1"/>
              </p:cNvSpPr>
              <p:nvPr/>
            </p:nvSpPr>
            <p:spPr>
              <a:xfrm>
                <a:off x="2934762" y="6250425"/>
                <a:ext cx="714323" cy="369332"/>
              </a:xfrm>
              <a:prstGeom prst="rect">
                <a:avLst/>
              </a:prstGeom>
              <a:blipFill>
                <a:blip r:embed="rId3"/>
                <a:stretch>
                  <a:fillRect/>
                </a:stretch>
              </a:blipFill>
            </p:spPr>
            <p:txBody>
              <a:bodyPr/>
              <a:lstStyle/>
              <a:p>
                <a:r>
                  <a:rPr lang="en-US">
                    <a:noFill/>
                  </a:rPr>
                  <a:t> </a:t>
                </a:r>
              </a:p>
            </p:txBody>
          </p:sp>
        </mc:Fallback>
      </mc:AlternateContent>
      <p:sp>
        <p:nvSpPr>
          <p:cNvPr id="67" name="Oval 29">
            <a:extLst>
              <a:ext uri="{FF2B5EF4-FFF2-40B4-BE49-F238E27FC236}">
                <a16:creationId xmlns:a16="http://schemas.microsoft.com/office/drawing/2014/main" id="{B1E07DF5-C0FB-42DE-A5B3-63E88F2379CA}"/>
              </a:ext>
            </a:extLst>
          </p:cNvPr>
          <p:cNvSpPr>
            <a:spLocks noChangeArrowheads="1"/>
          </p:cNvSpPr>
          <p:nvPr/>
        </p:nvSpPr>
        <p:spPr bwMode="auto">
          <a:xfrm>
            <a:off x="3206467" y="1646582"/>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8" name="Oval 29">
            <a:extLst>
              <a:ext uri="{FF2B5EF4-FFF2-40B4-BE49-F238E27FC236}">
                <a16:creationId xmlns:a16="http://schemas.microsoft.com/office/drawing/2014/main" id="{A2185519-5281-41E4-A4D5-996748269882}"/>
              </a:ext>
            </a:extLst>
          </p:cNvPr>
          <p:cNvSpPr>
            <a:spLocks noChangeArrowheads="1"/>
          </p:cNvSpPr>
          <p:nvPr/>
        </p:nvSpPr>
        <p:spPr bwMode="auto">
          <a:xfrm>
            <a:off x="3206467" y="4015111"/>
            <a:ext cx="105277" cy="105277"/>
          </a:xfrm>
          <a:prstGeom prst="ellipse">
            <a:avLst/>
          </a:prstGeom>
          <a:solidFill>
            <a:schemeClr val="tx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8" name="TextBox 27">
            <a:extLst>
              <a:ext uri="{FF2B5EF4-FFF2-40B4-BE49-F238E27FC236}">
                <a16:creationId xmlns:a16="http://schemas.microsoft.com/office/drawing/2014/main" id="{D9D268F3-C29B-44F7-98EF-C5DA5F84792C}"/>
              </a:ext>
            </a:extLst>
          </p:cNvPr>
          <p:cNvSpPr txBox="1"/>
          <p:nvPr/>
        </p:nvSpPr>
        <p:spPr>
          <a:xfrm>
            <a:off x="6009421" y="5715763"/>
            <a:ext cx="1935257"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E8D7CFBF-5E42-407C-9E32-AEAF880E84BD}"/>
              </a:ext>
            </a:extLst>
          </p:cNvPr>
          <p:cNvCxnSpPr>
            <a:cxnSpLocks/>
          </p:cNvCxnSpPr>
          <p:nvPr/>
        </p:nvCxnSpPr>
        <p:spPr>
          <a:xfrm>
            <a:off x="6009422" y="4400778"/>
            <a:ext cx="0" cy="1813036"/>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41C8E03-AD76-4D2A-8F29-47B0AF907EBA}"/>
                  </a:ext>
                </a:extLst>
              </p:cNvPr>
              <p:cNvSpPr txBox="1"/>
              <p:nvPr/>
            </p:nvSpPr>
            <p:spPr>
              <a:xfrm>
                <a:off x="5648518" y="6241221"/>
                <a:ext cx="71432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oMath>
                  </m:oMathPara>
                </a14:m>
                <a:endParaRPr lang="en-US" dirty="0">
                  <a:solidFill>
                    <a:schemeClr val="bg1">
                      <a:lumMod val="50000"/>
                    </a:schemeClr>
                  </a:solidFill>
                </a:endParaRPr>
              </a:p>
            </p:txBody>
          </p:sp>
        </mc:Choice>
        <mc:Fallback xmlns="">
          <p:sp>
            <p:nvSpPr>
              <p:cNvPr id="30" name="TextBox 29">
                <a:extLst>
                  <a:ext uri="{FF2B5EF4-FFF2-40B4-BE49-F238E27FC236}">
                    <a16:creationId xmlns:a16="http://schemas.microsoft.com/office/drawing/2014/main" id="{B41C8E03-AD76-4D2A-8F29-47B0AF907EBA}"/>
                  </a:ext>
                </a:extLst>
              </p:cNvPr>
              <p:cNvSpPr txBox="1">
                <a:spLocks noRot="1" noChangeAspect="1" noMove="1" noResize="1" noEditPoints="1" noAdjustHandles="1" noChangeArrowheads="1" noChangeShapeType="1" noTextEdit="1"/>
              </p:cNvSpPr>
              <p:nvPr/>
            </p:nvSpPr>
            <p:spPr>
              <a:xfrm>
                <a:off x="5648518" y="6241221"/>
                <a:ext cx="714323" cy="369332"/>
              </a:xfrm>
              <a:prstGeom prst="rect">
                <a:avLst/>
              </a:prstGeom>
              <a:blipFill>
                <a:blip r:embed="rId4"/>
                <a:stretch>
                  <a:fillRect b="-1667"/>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8EBF41D3-90BF-41C0-80A5-A45BF2CA45EB}"/>
              </a:ext>
            </a:extLst>
          </p:cNvPr>
          <p:cNvCxnSpPr>
            <a:cxnSpLocks/>
          </p:cNvCxnSpPr>
          <p:nvPr/>
        </p:nvCxnSpPr>
        <p:spPr>
          <a:xfrm>
            <a:off x="1616380" y="4429874"/>
            <a:ext cx="4393041"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A96DDB40-BED8-457E-B355-4E2738B179B8}"/>
                  </a:ext>
                </a:extLst>
              </p:cNvPr>
              <p:cNvSpPr txBox="1"/>
              <p:nvPr/>
            </p:nvSpPr>
            <p:spPr>
              <a:xfrm>
                <a:off x="913398" y="4169945"/>
                <a:ext cx="593693" cy="461665"/>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Sup>
                        <m:sSubSupPr>
                          <m:ctrlPr>
                            <a:rPr lang="en-US" sz="2400" b="0" i="1" smtClean="0">
                              <a:solidFill>
                                <a:schemeClr val="bg1">
                                  <a:lumMod val="65000"/>
                                </a:schemeClr>
                              </a:solidFill>
                              <a:latin typeface="Cambria Math" panose="02040503050406030204" pitchFamily="18" charset="0"/>
                              <a:cs typeface="Arial" panose="020B0604020202020204" pitchFamily="34" charset="0"/>
                            </a:rPr>
                          </m:ctrlPr>
                        </m:sSubSupPr>
                        <m:e>
                          <m:r>
                            <a:rPr lang="en-US" sz="2400" b="0" i="1" smtClean="0">
                              <a:solidFill>
                                <a:schemeClr val="bg1">
                                  <a:lumMod val="65000"/>
                                </a:schemeClr>
                              </a:solidFill>
                              <a:latin typeface="Cambria Math" panose="02040503050406030204" pitchFamily="18" charset="0"/>
                              <a:cs typeface="Arial" panose="020B0604020202020204" pitchFamily="34" charset="0"/>
                            </a:rPr>
                            <m:t>𝑃</m:t>
                          </m:r>
                        </m:e>
                        <m:sub>
                          <m:r>
                            <a:rPr lang="en-US" sz="2400" b="0" i="1" smtClean="0">
                              <a:solidFill>
                                <a:schemeClr val="bg1">
                                  <a:lumMod val="65000"/>
                                </a:schemeClr>
                              </a:solidFill>
                              <a:latin typeface="Cambria Math" panose="02040503050406030204" pitchFamily="18" charset="0"/>
                              <a:cs typeface="Arial" panose="020B0604020202020204" pitchFamily="34" charset="0"/>
                            </a:rPr>
                            <m:t>𝐿</m:t>
                          </m:r>
                        </m:sub>
                        <m:sup>
                          <m:r>
                            <a:rPr lang="en-US" sz="2400" b="0" i="1" smtClean="0">
                              <a:solidFill>
                                <a:schemeClr val="bg1">
                                  <a:lumMod val="65000"/>
                                </a:schemeClr>
                              </a:solidFill>
                              <a:latin typeface="Cambria Math" panose="02040503050406030204" pitchFamily="18" charset="0"/>
                              <a:cs typeface="Arial" panose="020B0604020202020204" pitchFamily="34" charset="0"/>
                            </a:rPr>
                            <m:t>∗</m:t>
                          </m:r>
                        </m:sup>
                      </m:sSubSup>
                    </m:oMath>
                  </m:oMathPara>
                </a14:m>
                <a:endParaRPr lang="en-US" sz="2400" i="1" dirty="0">
                  <a:solidFill>
                    <a:schemeClr val="bg1">
                      <a:lumMod val="65000"/>
                    </a:schemeClr>
                  </a:solidFill>
                  <a:latin typeface="Arial" panose="020B0604020202020204" pitchFamily="34" charset="0"/>
                  <a:cs typeface="Arial" panose="020B0604020202020204" pitchFamily="34" charset="0"/>
                </a:endParaRPr>
              </a:p>
            </p:txBody>
          </p:sp>
        </mc:Choice>
        <mc:Fallback>
          <p:sp>
            <p:nvSpPr>
              <p:cNvPr id="32" name="TextBox 31">
                <a:extLst>
                  <a:ext uri="{FF2B5EF4-FFF2-40B4-BE49-F238E27FC236}">
                    <a16:creationId xmlns:a16="http://schemas.microsoft.com/office/drawing/2014/main" id="{A96DDB40-BED8-457E-B355-4E2738B179B8}"/>
                  </a:ext>
                </a:extLst>
              </p:cNvPr>
              <p:cNvSpPr txBox="1">
                <a:spLocks noRot="1" noChangeAspect="1" noMove="1" noResize="1" noEditPoints="1" noAdjustHandles="1" noChangeArrowheads="1" noChangeShapeType="1" noTextEdit="1"/>
              </p:cNvSpPr>
              <p:nvPr/>
            </p:nvSpPr>
            <p:spPr>
              <a:xfrm>
                <a:off x="913398" y="4169945"/>
                <a:ext cx="593693" cy="461665"/>
              </a:xfrm>
              <a:prstGeom prst="rect">
                <a:avLst/>
              </a:prstGeom>
              <a:blipFill>
                <a:blip r:embed="rId5"/>
                <a:stretch>
                  <a:fillRect b="-5263"/>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CD72D2DE-66F5-4A6E-B082-6D84801DF895}"/>
              </a:ext>
            </a:extLst>
          </p:cNvPr>
          <p:cNvCxnSpPr/>
          <p:nvPr/>
        </p:nvCxnSpPr>
        <p:spPr>
          <a:xfrm>
            <a:off x="1477549" y="4430595"/>
            <a:ext cx="272585" cy="0"/>
          </a:xfrm>
          <a:prstGeom prst="line">
            <a:avLst/>
          </a:prstGeom>
          <a:ln w="381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46B8220-DE78-45EA-A92C-3312BADD45B6}"/>
              </a:ext>
            </a:extLst>
          </p:cNvPr>
          <p:cNvSpPr txBox="1"/>
          <p:nvPr/>
        </p:nvSpPr>
        <p:spPr>
          <a:xfrm>
            <a:off x="3510535" y="2865292"/>
            <a:ext cx="2487351" cy="461665"/>
          </a:xfrm>
          <a:prstGeom prst="rect">
            <a:avLst/>
          </a:prstGeom>
          <a:noFill/>
        </p:spPr>
        <p:txBody>
          <a:bodyPr wrap="square" rtlCol="0">
            <a:spAutoFit/>
          </a:bodyPr>
          <a:lstStyle/>
          <a:p>
            <a:r>
              <a:rPr lang="en-US" sz="2400" b="1" i="1" dirty="0">
                <a:solidFill>
                  <a:srgbClr val="C00000"/>
                </a:solidFill>
                <a:latin typeface="Arial" panose="020B0604020202020204" pitchFamily="34" charset="0"/>
                <a:cs typeface="Arial" panose="020B0604020202020204" pitchFamily="34" charset="0"/>
              </a:rPr>
              <a:t>AC</a:t>
            </a:r>
            <a:r>
              <a:rPr lang="en-US" sz="2400" b="1" i="1" baseline="-25000" dirty="0">
                <a:solidFill>
                  <a:srgbClr val="C00000"/>
                </a:solidFill>
                <a:latin typeface="Arial" panose="020B0604020202020204" pitchFamily="34" charset="0"/>
                <a:cs typeface="Arial" panose="020B0604020202020204" pitchFamily="34" charset="0"/>
              </a:rPr>
              <a:t>L</a:t>
            </a:r>
            <a:r>
              <a:rPr lang="en-US" sz="2400" b="1" dirty="0">
                <a:solidFill>
                  <a:srgbClr val="C00000"/>
                </a:solidFill>
                <a:latin typeface="Arial" panose="020B0604020202020204" pitchFamily="34" charset="0"/>
                <a:cs typeface="Arial" panose="020B0604020202020204" pitchFamily="34" charset="0"/>
              </a:rPr>
              <a:t>(</a:t>
            </a:r>
            <a:r>
              <a:rPr lang="en-US" sz="2400" b="1" i="1" dirty="0" err="1">
                <a:solidFill>
                  <a:srgbClr val="C00000"/>
                </a:solidFill>
                <a:latin typeface="Arial" panose="020B0604020202020204" pitchFamily="34" charset="0"/>
                <a:cs typeface="Arial" panose="020B0604020202020204" pitchFamily="34" charset="0"/>
              </a:rPr>
              <a:t>s</a:t>
            </a:r>
            <a:r>
              <a:rPr lang="en-US" sz="2400" b="1" i="1" baseline="-25000" dirty="0" err="1">
                <a:solidFill>
                  <a:srgbClr val="C00000"/>
                </a:solidFill>
                <a:latin typeface="Arial" panose="020B0604020202020204" pitchFamily="34" charset="0"/>
                <a:cs typeface="Arial" panose="020B0604020202020204" pitchFamily="34" charset="0"/>
              </a:rPr>
              <a:t>LU</a:t>
            </a:r>
            <a:r>
              <a:rPr lang="en-US" sz="2400" b="1" i="1" baseline="-25000" dirty="0">
                <a:solidFill>
                  <a:srgbClr val="C00000"/>
                </a:solidFill>
                <a:latin typeface="Arial" panose="020B0604020202020204" pitchFamily="34" charset="0"/>
                <a:cs typeface="Arial" panose="020B0604020202020204" pitchFamily="34" charset="0"/>
              </a:rPr>
              <a:t> </a:t>
            </a:r>
            <a:r>
              <a:rPr lang="en-US" sz="2400" b="1" dirty="0">
                <a:solidFill>
                  <a:srgbClr val="C00000"/>
                </a:solidFill>
                <a:latin typeface="Arial" panose="020B0604020202020204" pitchFamily="34" charset="0"/>
                <a:cs typeface="Arial" panose="020B0604020202020204" pitchFamily="34" charset="0"/>
              </a:rPr>
              <a:t>| </a:t>
            </a:r>
            <a:r>
              <a:rPr lang="en-US" sz="2400" b="1" i="1" dirty="0">
                <a:solidFill>
                  <a:srgbClr val="C00000"/>
                </a:solidFill>
                <a:latin typeface="Arial" panose="020B0604020202020204" pitchFamily="34" charset="0"/>
                <a:cs typeface="Arial" panose="020B0604020202020204" pitchFamily="34" charset="0"/>
              </a:rPr>
              <a:t>P</a:t>
            </a:r>
            <a:r>
              <a:rPr lang="en-US" sz="2400" b="1" i="1" baseline="-25000" dirty="0">
                <a:solidFill>
                  <a:srgbClr val="C00000"/>
                </a:solidFill>
                <a:latin typeface="Arial" panose="020B0604020202020204" pitchFamily="34" charset="0"/>
                <a:cs typeface="Arial" panose="020B0604020202020204" pitchFamily="34" charset="0"/>
              </a:rPr>
              <a:t>H</a:t>
            </a:r>
            <a:r>
              <a:rPr lang="en-US" sz="2400" b="1" dirty="0">
                <a:solidFill>
                  <a:srgbClr val="C00000"/>
                </a:solidFill>
                <a:latin typeface="Arial" panose="020B0604020202020204" pitchFamily="34" charset="0"/>
                <a:cs typeface="Arial" panose="020B0604020202020204" pitchFamily="34" charset="0"/>
              </a:rPr>
              <a:t>)</a:t>
            </a:r>
            <a:endParaRPr lang="en-US" sz="2400" b="1" baseline="30000" dirty="0">
              <a:solidFill>
                <a:srgbClr val="C00000"/>
              </a:solidFill>
              <a:latin typeface="Arial" panose="020B0604020202020204"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35EEF41D-3F83-4870-A83F-E186A2AD8BC1}"/>
              </a:ext>
            </a:extLst>
          </p:cNvPr>
          <p:cNvCxnSpPr>
            <a:cxnSpLocks/>
          </p:cNvCxnSpPr>
          <p:nvPr/>
        </p:nvCxnSpPr>
        <p:spPr>
          <a:xfrm flipH="1">
            <a:off x="3932454" y="3344415"/>
            <a:ext cx="314650" cy="74727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Arrow: Up-Down 38">
            <a:extLst>
              <a:ext uri="{FF2B5EF4-FFF2-40B4-BE49-F238E27FC236}">
                <a16:creationId xmlns:a16="http://schemas.microsoft.com/office/drawing/2014/main" id="{82FE516F-9FEF-4ACC-B9A6-4C6253D8FB46}"/>
              </a:ext>
            </a:extLst>
          </p:cNvPr>
          <p:cNvSpPr/>
          <p:nvPr/>
        </p:nvSpPr>
        <p:spPr>
          <a:xfrm>
            <a:off x="6771842" y="4326325"/>
            <a:ext cx="254639" cy="609600"/>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Arrow: Up-Down 39">
            <a:extLst>
              <a:ext uri="{FF2B5EF4-FFF2-40B4-BE49-F238E27FC236}">
                <a16:creationId xmlns:a16="http://schemas.microsoft.com/office/drawing/2014/main" id="{9D39FB87-60CD-4ECA-8948-87A54604F0C2}"/>
              </a:ext>
            </a:extLst>
          </p:cNvPr>
          <p:cNvSpPr/>
          <p:nvPr/>
        </p:nvSpPr>
        <p:spPr>
          <a:xfrm>
            <a:off x="5870566" y="3757050"/>
            <a:ext cx="254639" cy="609600"/>
          </a:xfrm>
          <a:prstGeom prst="up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387402F6-4C69-4654-8FA5-F0A403FBD2C1}"/>
              </a:ext>
            </a:extLst>
          </p:cNvPr>
          <p:cNvCxnSpPr>
            <a:cxnSpLocks/>
          </p:cNvCxnSpPr>
          <p:nvPr/>
        </p:nvCxnSpPr>
        <p:spPr>
          <a:xfrm>
            <a:off x="1600200" y="3713922"/>
            <a:ext cx="4709951"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Arrow: Up-Down 41">
            <a:extLst>
              <a:ext uri="{FF2B5EF4-FFF2-40B4-BE49-F238E27FC236}">
                <a16:creationId xmlns:a16="http://schemas.microsoft.com/office/drawing/2014/main" id="{F7227BE6-3388-4829-8599-DAD4E8F2B637}"/>
              </a:ext>
            </a:extLst>
          </p:cNvPr>
          <p:cNvSpPr/>
          <p:nvPr/>
        </p:nvSpPr>
        <p:spPr>
          <a:xfrm>
            <a:off x="5864512" y="1746973"/>
            <a:ext cx="254639" cy="19189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546CA1D5-8FCC-4005-AC9B-5BEC8539951A}"/>
              </a:ext>
            </a:extLst>
          </p:cNvPr>
          <p:cNvCxnSpPr>
            <a:cxnSpLocks/>
          </p:cNvCxnSpPr>
          <p:nvPr/>
        </p:nvCxnSpPr>
        <p:spPr>
          <a:xfrm>
            <a:off x="3256722" y="1712844"/>
            <a:ext cx="3053429"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49B3DE7-F4B0-4F84-8182-12D794A64B0D}"/>
              </a:ext>
            </a:extLst>
          </p:cNvPr>
          <p:cNvSpPr txBox="1"/>
          <p:nvPr/>
        </p:nvSpPr>
        <p:spPr>
          <a:xfrm>
            <a:off x="5784862" y="2619956"/>
            <a:ext cx="2383391" cy="646331"/>
          </a:xfrm>
          <a:prstGeom prst="rect">
            <a:avLst/>
          </a:prstGeom>
          <a:noFill/>
        </p:spPr>
        <p:txBody>
          <a:bodyPr wrap="square" rtlCol="0">
            <a:spAutoFit/>
          </a:bodyPr>
          <a:lstStyle/>
          <a:p>
            <a:pPr algn="ctr"/>
            <a:r>
              <a:rPr lang="en-US" i="1" dirty="0"/>
              <a:t>Difference due to adverse selection</a:t>
            </a:r>
          </a:p>
        </p:txBody>
      </p:sp>
      <p:cxnSp>
        <p:nvCxnSpPr>
          <p:cNvPr id="59" name="Straight Connector 58">
            <a:extLst>
              <a:ext uri="{FF2B5EF4-FFF2-40B4-BE49-F238E27FC236}">
                <a16:creationId xmlns:a16="http://schemas.microsoft.com/office/drawing/2014/main" id="{99E7C1B3-4C35-4CC9-A8D0-A1F4EA584EDB}"/>
              </a:ext>
            </a:extLst>
          </p:cNvPr>
          <p:cNvCxnSpPr>
            <a:cxnSpLocks/>
          </p:cNvCxnSpPr>
          <p:nvPr/>
        </p:nvCxnSpPr>
        <p:spPr>
          <a:xfrm>
            <a:off x="5566352" y="4429539"/>
            <a:ext cx="751621" cy="0"/>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EEB43519-E042-4778-9B8B-3F270935E72E}"/>
                  </a:ext>
                </a:extLst>
              </p:cNvPr>
              <p:cNvSpPr txBox="1"/>
              <p:nvPr/>
            </p:nvSpPr>
            <p:spPr>
              <a:xfrm>
                <a:off x="916467" y="1456875"/>
                <a:ext cx="593693" cy="461665"/>
              </a:xfrm>
              <a:prstGeom prst="rect">
                <a:avLst/>
              </a:prstGeom>
              <a:noFill/>
            </p:spPr>
            <p:txBody>
              <a:bodyPr wrap="square" rtlCol="0">
                <a:spAutoFit/>
              </a:bodyPr>
              <a:lstStyle/>
              <a:p>
                <a:pPr algn="r"/>
                <a14:m>
                  <m:oMathPara xmlns:m="http://schemas.openxmlformats.org/officeDocument/2006/math">
                    <m:oMathParaPr>
                      <m:jc m:val="centerGroup"/>
                    </m:oMathParaPr>
                    <m:oMath xmlns:m="http://schemas.openxmlformats.org/officeDocument/2006/math">
                      <m:sSubSup>
                        <m:sSubSupPr>
                          <m:ctrlPr>
                            <a:rPr lang="en-US" sz="2400" b="0" i="1" smtClean="0">
                              <a:solidFill>
                                <a:schemeClr val="bg1">
                                  <a:lumMod val="65000"/>
                                </a:schemeClr>
                              </a:solidFill>
                              <a:latin typeface="Cambria Math" panose="02040503050406030204" pitchFamily="18" charset="0"/>
                              <a:cs typeface="Arial" panose="020B0604020202020204" pitchFamily="34" charset="0"/>
                            </a:rPr>
                          </m:ctrlPr>
                        </m:sSubSupPr>
                        <m:e>
                          <m:r>
                            <a:rPr lang="en-US" sz="2400" b="0" i="1" smtClean="0">
                              <a:solidFill>
                                <a:schemeClr val="bg1">
                                  <a:lumMod val="65000"/>
                                </a:schemeClr>
                              </a:solidFill>
                              <a:latin typeface="Cambria Math" panose="02040503050406030204" pitchFamily="18" charset="0"/>
                              <a:cs typeface="Arial" panose="020B0604020202020204" pitchFamily="34" charset="0"/>
                            </a:rPr>
                            <m:t>𝑃</m:t>
                          </m:r>
                        </m:e>
                        <m:sub>
                          <m:r>
                            <a:rPr lang="en-US" sz="2400" b="0" i="1" smtClean="0">
                              <a:solidFill>
                                <a:schemeClr val="bg1">
                                  <a:lumMod val="65000"/>
                                </a:schemeClr>
                              </a:solidFill>
                              <a:latin typeface="Cambria Math" panose="02040503050406030204" pitchFamily="18" charset="0"/>
                              <a:cs typeface="Arial" panose="020B0604020202020204" pitchFamily="34" charset="0"/>
                            </a:rPr>
                            <m:t>𝐻</m:t>
                          </m:r>
                        </m:sub>
                        <m:sup>
                          <m:r>
                            <a:rPr lang="en-US" sz="2400" b="0" i="1" smtClean="0">
                              <a:solidFill>
                                <a:schemeClr val="bg1">
                                  <a:lumMod val="65000"/>
                                </a:schemeClr>
                              </a:solidFill>
                              <a:latin typeface="Cambria Math" panose="02040503050406030204" pitchFamily="18" charset="0"/>
                              <a:cs typeface="Arial" panose="020B0604020202020204" pitchFamily="34" charset="0"/>
                            </a:rPr>
                            <m:t>∗</m:t>
                          </m:r>
                        </m:sup>
                      </m:sSubSup>
                    </m:oMath>
                  </m:oMathPara>
                </a14:m>
                <a:endParaRPr lang="en-US" sz="2400" i="1" dirty="0">
                  <a:solidFill>
                    <a:schemeClr val="bg1">
                      <a:lumMod val="65000"/>
                    </a:schemeClr>
                  </a:solidFill>
                  <a:latin typeface="Arial" panose="020B0604020202020204" pitchFamily="34" charset="0"/>
                  <a:cs typeface="Arial" panose="020B0604020202020204" pitchFamily="34" charset="0"/>
                </a:endParaRPr>
              </a:p>
            </p:txBody>
          </p:sp>
        </mc:Choice>
        <mc:Fallback>
          <p:sp>
            <p:nvSpPr>
              <p:cNvPr id="43" name="TextBox 42">
                <a:extLst>
                  <a:ext uri="{FF2B5EF4-FFF2-40B4-BE49-F238E27FC236}">
                    <a16:creationId xmlns:a16="http://schemas.microsoft.com/office/drawing/2014/main" id="{EEB43519-E042-4778-9B8B-3F270935E72E}"/>
                  </a:ext>
                </a:extLst>
              </p:cNvPr>
              <p:cNvSpPr txBox="1">
                <a:spLocks noRot="1" noChangeAspect="1" noMove="1" noResize="1" noEditPoints="1" noAdjustHandles="1" noChangeArrowheads="1" noChangeShapeType="1" noTextEdit="1"/>
              </p:cNvSpPr>
              <p:nvPr/>
            </p:nvSpPr>
            <p:spPr>
              <a:xfrm>
                <a:off x="916467" y="1456875"/>
                <a:ext cx="593693" cy="461665"/>
              </a:xfrm>
              <a:prstGeom prst="rect">
                <a:avLst/>
              </a:prstGeom>
              <a:blipFill>
                <a:blip r:embed="rId6"/>
                <a:stretch>
                  <a:fillRect b="-3947"/>
                </a:stretch>
              </a:blipFill>
            </p:spPr>
            <p:txBody>
              <a:bodyPr/>
              <a:lstStyle/>
              <a:p>
                <a:r>
                  <a:rPr lang="en-US">
                    <a:noFill/>
                  </a:rPr>
                  <a:t> </a:t>
                </a:r>
              </a:p>
            </p:txBody>
          </p:sp>
        </mc:Fallback>
      </mc:AlternateContent>
    </p:spTree>
    <p:extLst>
      <p:ext uri="{BB962C8B-B14F-4D97-AF65-F5344CB8AC3E}">
        <p14:creationId xmlns:p14="http://schemas.microsoft.com/office/powerpoint/2010/main" val="649935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 Equilibrium in Vertical H-L-U Model</a:t>
            </a:r>
            <a:endParaRPr lang="en-US" i="1" dirty="0"/>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p:txBody>
              <a:bodyPr/>
              <a:lstStyle/>
              <a:p>
                <a:r>
                  <a:rPr lang="en-US" dirty="0"/>
                  <a:t>Build on EFC (2010) framework to show competitive equilibrium in the vertical </a:t>
                </a:r>
                <a:r>
                  <a:rPr lang="en-US" i="1" dirty="0"/>
                  <a:t>H-L-U</a:t>
                </a:r>
                <a:r>
                  <a:rPr lang="en-US" dirty="0"/>
                  <a:t> model graphically</a:t>
                </a:r>
              </a:p>
              <a:p>
                <a:pPr lvl="1"/>
                <a:r>
                  <a:rPr lang="en-US" sz="1600" dirty="0"/>
                  <a:t>Need demand and average cost curves for </a:t>
                </a:r>
                <a:r>
                  <a:rPr lang="en-US" sz="1600" i="1" dirty="0"/>
                  <a:t>both</a:t>
                </a:r>
                <a:r>
                  <a:rPr lang="en-US" sz="1600" dirty="0"/>
                  <a:t> </a:t>
                </a:r>
                <a:r>
                  <a:rPr lang="en-US" sz="1600" i="1" dirty="0"/>
                  <a:t>H</a:t>
                </a:r>
                <a:r>
                  <a:rPr lang="en-US" sz="1600" dirty="0"/>
                  <a:t> and </a:t>
                </a:r>
                <a:r>
                  <a:rPr lang="en-US" sz="1600" i="1" dirty="0"/>
                  <a:t>L</a:t>
                </a:r>
              </a:p>
              <a:p>
                <a:pPr lvl="1"/>
                <a:r>
                  <a:rPr lang="en-US" sz="1600" dirty="0"/>
                  <a:t>Equilibrium occurs where </a:t>
                </a:r>
                <a:r>
                  <a:rPr lang="en-US" sz="1600" i="1" dirty="0"/>
                  <a:t>D</a:t>
                </a:r>
                <a:r>
                  <a:rPr lang="en-US" sz="1600" i="1" baseline="-25000" dirty="0"/>
                  <a:t>H</a:t>
                </a:r>
                <a:r>
                  <a:rPr lang="en-US" sz="1600" dirty="0"/>
                  <a:t> = </a:t>
                </a:r>
                <a:r>
                  <a:rPr lang="en-US" sz="1600" i="1" dirty="0"/>
                  <a:t>AC</a:t>
                </a:r>
                <a:r>
                  <a:rPr lang="en-US" sz="1600" i="1" baseline="-25000" dirty="0"/>
                  <a:t>H</a:t>
                </a:r>
                <a:r>
                  <a:rPr lang="en-US" sz="1600" dirty="0"/>
                  <a:t> and </a:t>
                </a:r>
                <a:r>
                  <a:rPr lang="en-US" sz="1600" i="1" dirty="0"/>
                  <a:t>D</a:t>
                </a:r>
                <a:r>
                  <a:rPr lang="en-US" sz="1600" i="1" baseline="-25000" dirty="0"/>
                  <a:t>L</a:t>
                </a:r>
                <a:r>
                  <a:rPr lang="en-US" sz="1600" dirty="0"/>
                  <a:t> = </a:t>
                </a:r>
                <a:r>
                  <a:rPr lang="en-US" sz="1600" i="1" dirty="0"/>
                  <a:t>AC</a:t>
                </a:r>
                <a:r>
                  <a:rPr lang="en-US" sz="1600" i="1" baseline="-25000" dirty="0"/>
                  <a:t>L</a:t>
                </a:r>
                <a:endParaRPr lang="en-US" sz="1600" b="1" i="1" baseline="-25000" dirty="0"/>
              </a:p>
              <a:p>
                <a:endParaRPr lang="en-US" sz="2400" b="1" i="1" baseline="-25000" dirty="0"/>
              </a:p>
              <a:p>
                <a:r>
                  <a:rPr lang="en-US" b="1" dirty="0"/>
                  <a:t>New feature</a:t>
                </a:r>
                <a:r>
                  <a:rPr lang="en-US" dirty="0"/>
                  <a:t>: </a:t>
                </a:r>
                <a:r>
                  <a:rPr lang="en-US" i="1" dirty="0"/>
                  <a:t>D</a:t>
                </a:r>
                <a:r>
                  <a:rPr lang="en-US" i="1" baseline="-25000" dirty="0"/>
                  <a:t>H</a:t>
                </a:r>
                <a:r>
                  <a:rPr lang="en-US" dirty="0"/>
                  <a:t> and </a:t>
                </a:r>
                <a:r>
                  <a:rPr lang="en-US" i="1" dirty="0"/>
                  <a:t>AC</a:t>
                </a:r>
                <a:r>
                  <a:rPr lang="en-US" i="1" baseline="-25000" dirty="0"/>
                  <a:t>L</a:t>
                </a:r>
                <a:r>
                  <a:rPr lang="en-US" dirty="0"/>
                  <a:t> are </a:t>
                </a:r>
                <a:r>
                  <a:rPr lang="en-US" u="sng" dirty="0"/>
                  <a:t>equilibrium objects</a:t>
                </a:r>
                <a:r>
                  <a:rPr lang="en-US" dirty="0"/>
                  <a:t> that are affected by the price of the other plan</a:t>
                </a:r>
              </a:p>
              <a:p>
                <a:pPr lvl="1"/>
                <a:r>
                  <a:rPr lang="en-US" sz="1600" dirty="0"/>
                  <a:t>Lower </a:t>
                </a:r>
                <a:r>
                  <a:rPr lang="en-US" sz="1600" i="1" dirty="0"/>
                  <a:t>P</a:t>
                </a:r>
                <a:r>
                  <a:rPr lang="en-US" sz="1600" i="1" baseline="-25000" dirty="0"/>
                  <a:t>L</a:t>
                </a:r>
                <a:r>
                  <a:rPr lang="en-US" sz="1600" dirty="0"/>
                  <a:t> </a:t>
                </a:r>
                <a:r>
                  <a:rPr lang="en-US" sz="1600" dirty="0">
                    <a:sym typeface="Wingdings" panose="05000000000000000000" pitchFamily="2" charset="2"/>
                  </a:rPr>
                  <a:t> Reduces demand for </a:t>
                </a:r>
                <a:r>
                  <a:rPr lang="en-US" sz="1600" i="1" dirty="0">
                    <a:sym typeface="Wingdings" panose="05000000000000000000" pitchFamily="2" charset="2"/>
                  </a:rPr>
                  <a:t>H</a:t>
                </a:r>
                <a:r>
                  <a:rPr lang="en-US" sz="1600" dirty="0">
                    <a:sym typeface="Wingdings" panose="05000000000000000000" pitchFamily="2" charset="2"/>
                  </a:rPr>
                  <a:t>  (</a:t>
                </a:r>
                <a:r>
                  <a:rPr lang="en-US" sz="1600" i="1" dirty="0"/>
                  <a:t>D</a:t>
                </a:r>
                <a:r>
                  <a:rPr lang="en-US" sz="1600" i="1" baseline="-25000" dirty="0"/>
                  <a:t>H</a:t>
                </a:r>
                <a:r>
                  <a:rPr lang="en-US" sz="1600" dirty="0">
                    <a:sym typeface="Wingdings" panose="05000000000000000000" pitchFamily="2" charset="2"/>
                  </a:rPr>
                  <a:t>) </a:t>
                </a:r>
              </a:p>
              <a:p>
                <a:pPr lvl="1"/>
                <a:r>
                  <a:rPr lang="en-US" sz="1600" dirty="0"/>
                  <a:t>Lower </a:t>
                </a:r>
                <a:r>
                  <a:rPr lang="en-US" sz="1600" i="1" dirty="0"/>
                  <a:t>P</a:t>
                </a:r>
                <a:r>
                  <a:rPr lang="en-US" sz="1600" i="1" baseline="-25000" dirty="0"/>
                  <a:t>H</a:t>
                </a:r>
                <a:r>
                  <a:rPr lang="en-US" sz="1600" dirty="0"/>
                  <a:t> </a:t>
                </a:r>
                <a:r>
                  <a:rPr lang="en-US" sz="1600" dirty="0">
                    <a:sym typeface="Wingdings" panose="05000000000000000000" pitchFamily="2" charset="2"/>
                  </a:rPr>
                  <a:t> Reduces average cost of </a:t>
                </a:r>
                <a:r>
                  <a:rPr lang="en-US" sz="1600" i="1" dirty="0">
                    <a:sym typeface="Wingdings" panose="05000000000000000000" pitchFamily="2" charset="2"/>
                  </a:rPr>
                  <a:t>L</a:t>
                </a:r>
                <a:r>
                  <a:rPr lang="en-US" sz="1600" dirty="0">
                    <a:sym typeface="Wingdings" panose="05000000000000000000" pitchFamily="2" charset="2"/>
                  </a:rPr>
                  <a:t>  (</a:t>
                </a:r>
                <a:r>
                  <a:rPr lang="en-US" sz="1600" i="1" dirty="0"/>
                  <a:t>AC</a:t>
                </a:r>
                <a:r>
                  <a:rPr lang="en-US" sz="1600" i="1" baseline="-25000" dirty="0"/>
                  <a:t>L</a:t>
                </a:r>
                <a:r>
                  <a:rPr lang="en-US" sz="1600" dirty="0">
                    <a:sym typeface="Wingdings" panose="05000000000000000000" pitchFamily="2" charset="2"/>
                  </a:rPr>
                  <a:t>)</a:t>
                </a:r>
              </a:p>
              <a:p>
                <a:pPr lvl="1"/>
                <a:r>
                  <a:rPr lang="en-US" sz="1600" dirty="0"/>
                  <a:t>This creates the interactions b/n selection margins central to our paper</a:t>
                </a:r>
              </a:p>
              <a:p>
                <a:pPr marL="0" indent="0">
                  <a:buNone/>
                </a:pPr>
                <a:endParaRPr lang="en-US" sz="800" dirty="0"/>
              </a:p>
              <a:p>
                <a:r>
                  <a:rPr lang="en-US" dirty="0"/>
                  <a:t>Can also use the framework to </a:t>
                </a:r>
                <a:r>
                  <a:rPr lang="en-US" b="1" dirty="0"/>
                  <a:t>analyze market welfare</a:t>
                </a:r>
              </a:p>
              <a:p>
                <a:pPr lvl="1"/>
                <a:r>
                  <a:rPr lang="en-US" dirty="0"/>
                  <a:t>Show with linear curves, pure cream-skimming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𝐻</m:t>
                        </m:r>
                      </m:sub>
                    </m:sSub>
                  </m:oMath>
                </a14:m>
                <a:r>
                  <a:rPr lang="en-US" dirty="0"/>
                  <a:t>) </a:t>
                </a:r>
                <a:r>
                  <a:rPr lang="en-US" i="1" dirty="0"/>
                  <a:t>L</a:t>
                </a:r>
                <a:r>
                  <a:rPr lang="en-US" dirty="0"/>
                  <a:t> for simplicity</a:t>
                </a:r>
              </a:p>
            </p:txBody>
          </p:sp>
        </mc:Choice>
        <mc:Fallback>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t="-526" r="-1175"/>
                </a:stretch>
              </a:blipFill>
            </p:spPr>
            <p:txBody>
              <a:bodyPr/>
              <a:lstStyle/>
              <a:p>
                <a:r>
                  <a:rPr lang="en-US">
                    <a:noFill/>
                  </a:rPr>
                  <a:t> </a:t>
                </a:r>
              </a:p>
            </p:txBody>
          </p:sp>
        </mc:Fallback>
      </mc:AlternateContent>
    </p:spTree>
    <p:extLst>
      <p:ext uri="{BB962C8B-B14F-4D97-AF65-F5344CB8AC3E}">
        <p14:creationId xmlns:p14="http://schemas.microsoft.com/office/powerpoint/2010/main" val="105582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8B7D-E1DA-4EFC-94C1-0287F4C18602}"/>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02E75650-5EE5-47FA-91DD-3E906434A5C6}"/>
              </a:ext>
            </a:extLst>
          </p:cNvPr>
          <p:cNvSpPr>
            <a:spLocks noGrp="1"/>
          </p:cNvSpPr>
          <p:nvPr>
            <p:ph idx="1"/>
          </p:nvPr>
        </p:nvSpPr>
        <p:spPr/>
        <p:txBody>
          <a:bodyPr/>
          <a:lstStyle/>
          <a:p>
            <a:r>
              <a:rPr lang="en-US" dirty="0"/>
              <a:t>Symptoms of both problems observed in the ACA Exchanges:</a:t>
            </a:r>
          </a:p>
          <a:p>
            <a:pPr marL="800100" lvl="1" indent="-342900">
              <a:buFont typeface="+mj-lt"/>
              <a:buAutoNum type="arabicPeriod" startAt="2"/>
            </a:pPr>
            <a:r>
              <a:rPr lang="en-US" dirty="0"/>
              <a:t>Perception of high, unaffordable prices – especially for unsubsidized</a:t>
            </a:r>
          </a:p>
          <a:p>
            <a:pPr lvl="1"/>
            <a:endParaRPr lang="en-US" dirty="0"/>
          </a:p>
          <a:p>
            <a:pPr marL="0" indent="0">
              <a:buNone/>
            </a:pPr>
            <a:endParaRPr lang="en-US" dirty="0"/>
          </a:p>
        </p:txBody>
      </p:sp>
      <p:pic>
        <p:nvPicPr>
          <p:cNvPr id="6" name="Picture 5">
            <a:extLst>
              <a:ext uri="{FF2B5EF4-FFF2-40B4-BE49-F238E27FC236}">
                <a16:creationId xmlns:a16="http://schemas.microsoft.com/office/drawing/2014/main" id="{6E53DF62-D23F-4798-83AA-5232E0737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3" y="1905000"/>
            <a:ext cx="5256581" cy="2171950"/>
          </a:xfrm>
          <a:prstGeom prst="rect">
            <a:avLst/>
          </a:prstGeom>
        </p:spPr>
      </p:pic>
      <p:pic>
        <p:nvPicPr>
          <p:cNvPr id="10" name="Picture 9">
            <a:extLst>
              <a:ext uri="{FF2B5EF4-FFF2-40B4-BE49-F238E27FC236}">
                <a16:creationId xmlns:a16="http://schemas.microsoft.com/office/drawing/2014/main" id="{635DAB4D-F0D1-45C1-BE34-480BBB5C4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3" y="4040456"/>
            <a:ext cx="7086600" cy="1503219"/>
          </a:xfrm>
          <a:prstGeom prst="rect">
            <a:avLst/>
          </a:prstGeom>
        </p:spPr>
      </p:pic>
      <p:pic>
        <p:nvPicPr>
          <p:cNvPr id="13" name="Picture 12">
            <a:extLst>
              <a:ext uri="{FF2B5EF4-FFF2-40B4-BE49-F238E27FC236}">
                <a16:creationId xmlns:a16="http://schemas.microsoft.com/office/drawing/2014/main" id="{972C3527-A532-48C2-8794-0C3664C03B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3569" y="5191741"/>
            <a:ext cx="4715740" cy="1638550"/>
          </a:xfrm>
          <a:prstGeom prst="rect">
            <a:avLst/>
          </a:prstGeom>
        </p:spPr>
      </p:pic>
    </p:spTree>
    <p:extLst>
      <p:ext uri="{BB962C8B-B14F-4D97-AF65-F5344CB8AC3E}">
        <p14:creationId xmlns:p14="http://schemas.microsoft.com/office/powerpoint/2010/main" val="32642480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EBB4388-99E8-4E1D-B65C-F0CCC66F9666}"/>
              </a:ext>
            </a:extLst>
          </p:cNvPr>
          <p:cNvSpPr/>
          <p:nvPr/>
        </p:nvSpPr>
        <p:spPr>
          <a:xfrm>
            <a:off x="5397910" y="2831690"/>
            <a:ext cx="2163096" cy="2526891"/>
          </a:xfrm>
          <a:custGeom>
            <a:avLst/>
            <a:gdLst>
              <a:gd name="connsiteX0" fmla="*/ 9832 w 2163096"/>
              <a:gd name="connsiteY0" fmla="*/ 0 h 2526891"/>
              <a:gd name="connsiteX1" fmla="*/ 0 w 2163096"/>
              <a:gd name="connsiteY1" fmla="*/ 1396181 h 2526891"/>
              <a:gd name="connsiteX2" fmla="*/ 2163096 w 2163096"/>
              <a:gd name="connsiteY2" fmla="*/ 2526891 h 2526891"/>
              <a:gd name="connsiteX3" fmla="*/ 2153264 w 2163096"/>
              <a:gd name="connsiteY3" fmla="*/ 884904 h 2526891"/>
              <a:gd name="connsiteX4" fmla="*/ 9832 w 2163096"/>
              <a:gd name="connsiteY4" fmla="*/ 0 h 2526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096" h="2526891">
                <a:moveTo>
                  <a:pt x="9832" y="0"/>
                </a:moveTo>
                <a:cubicBezTo>
                  <a:pt x="6555" y="465394"/>
                  <a:pt x="3277" y="930787"/>
                  <a:pt x="0" y="1396181"/>
                </a:cubicBezTo>
                <a:lnTo>
                  <a:pt x="2163096" y="2526891"/>
                </a:lnTo>
                <a:cubicBezTo>
                  <a:pt x="2159819" y="1979562"/>
                  <a:pt x="2156541" y="1432233"/>
                  <a:pt x="2153264" y="884904"/>
                </a:cubicBezTo>
                <a:lnTo>
                  <a:pt x="9832" y="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14FCD1C-3026-40FE-80F4-ACB1DF27D38D}"/>
              </a:ext>
            </a:extLst>
          </p:cNvPr>
          <p:cNvSpPr/>
          <p:nvPr/>
        </p:nvSpPr>
        <p:spPr>
          <a:xfrm>
            <a:off x="3116826" y="1877961"/>
            <a:ext cx="2300748" cy="1553497"/>
          </a:xfrm>
          <a:custGeom>
            <a:avLst/>
            <a:gdLst>
              <a:gd name="connsiteX0" fmla="*/ 0 w 2300748"/>
              <a:gd name="connsiteY0" fmla="*/ 0 h 1553497"/>
              <a:gd name="connsiteX1" fmla="*/ 0 w 2300748"/>
              <a:gd name="connsiteY1" fmla="*/ 835742 h 1553497"/>
              <a:gd name="connsiteX2" fmla="*/ 2281084 w 2300748"/>
              <a:gd name="connsiteY2" fmla="*/ 1553497 h 1553497"/>
              <a:gd name="connsiteX3" fmla="*/ 2300748 w 2300748"/>
              <a:gd name="connsiteY3" fmla="*/ 943897 h 1553497"/>
              <a:gd name="connsiteX4" fmla="*/ 0 w 2300748"/>
              <a:gd name="connsiteY4" fmla="*/ 0 h 1553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748" h="1553497">
                <a:moveTo>
                  <a:pt x="0" y="0"/>
                </a:moveTo>
                <a:lnTo>
                  <a:pt x="0" y="835742"/>
                </a:lnTo>
                <a:lnTo>
                  <a:pt x="2281084" y="1553497"/>
                </a:lnTo>
                <a:lnTo>
                  <a:pt x="2300748" y="943897"/>
                </a:lnTo>
                <a:lnTo>
                  <a:pt x="0" y="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3760BE5-2444-45A0-AAFA-8B441C53979B}"/>
              </a:ext>
            </a:extLst>
          </p:cNvPr>
          <p:cNvSpPr/>
          <p:nvPr/>
        </p:nvSpPr>
        <p:spPr>
          <a:xfrm>
            <a:off x="1603421" y="1229933"/>
            <a:ext cx="1516936" cy="1818068"/>
          </a:xfrm>
          <a:custGeom>
            <a:avLst/>
            <a:gdLst>
              <a:gd name="connsiteX0" fmla="*/ 12879 w 1603419"/>
              <a:gd name="connsiteY0" fmla="*/ 0 h 1848119"/>
              <a:gd name="connsiteX1" fmla="*/ 1603419 w 1603419"/>
              <a:gd name="connsiteY1" fmla="*/ 676141 h 1848119"/>
              <a:gd name="connsiteX2" fmla="*/ 1603419 w 1603419"/>
              <a:gd name="connsiteY2" fmla="*/ 1848119 h 1848119"/>
              <a:gd name="connsiteX3" fmla="*/ 0 w 1603419"/>
              <a:gd name="connsiteY3" fmla="*/ 998113 h 1848119"/>
              <a:gd name="connsiteX4" fmla="*/ 12879 w 1603419"/>
              <a:gd name="connsiteY4" fmla="*/ 0 h 184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19" h="1848119">
                <a:moveTo>
                  <a:pt x="12879" y="0"/>
                </a:moveTo>
                <a:lnTo>
                  <a:pt x="1603419" y="676141"/>
                </a:lnTo>
                <a:lnTo>
                  <a:pt x="1603419" y="1848119"/>
                </a:lnTo>
                <a:lnTo>
                  <a:pt x="0" y="998113"/>
                </a:lnTo>
                <a:lnTo>
                  <a:pt x="12879" y="0"/>
                </a:lnTo>
                <a:close/>
              </a:path>
            </a:pathLst>
          </a:cu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8633C99-BCF1-4BA3-ADCB-01BF7896A1F6}"/>
              </a:ext>
            </a:extLst>
          </p:cNvPr>
          <p:cNvSpPr/>
          <p:nvPr/>
        </p:nvSpPr>
        <p:spPr>
          <a:xfrm>
            <a:off x="3106994" y="2713703"/>
            <a:ext cx="2300748" cy="1514168"/>
          </a:xfrm>
          <a:custGeom>
            <a:avLst/>
            <a:gdLst>
              <a:gd name="connsiteX0" fmla="*/ 9832 w 2300748"/>
              <a:gd name="connsiteY0" fmla="*/ 0 h 1514168"/>
              <a:gd name="connsiteX1" fmla="*/ 0 w 2300748"/>
              <a:gd name="connsiteY1" fmla="*/ 285136 h 1514168"/>
              <a:gd name="connsiteX2" fmla="*/ 2290916 w 2300748"/>
              <a:gd name="connsiteY2" fmla="*/ 1514168 h 1514168"/>
              <a:gd name="connsiteX3" fmla="*/ 2300748 w 2300748"/>
              <a:gd name="connsiteY3" fmla="*/ 717755 h 1514168"/>
              <a:gd name="connsiteX4" fmla="*/ 9832 w 2300748"/>
              <a:gd name="connsiteY4" fmla="*/ 0 h 151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748" h="1514168">
                <a:moveTo>
                  <a:pt x="9832" y="0"/>
                </a:moveTo>
                <a:lnTo>
                  <a:pt x="0" y="285136"/>
                </a:lnTo>
                <a:lnTo>
                  <a:pt x="2290916" y="1514168"/>
                </a:lnTo>
                <a:lnTo>
                  <a:pt x="2300748" y="717755"/>
                </a:lnTo>
                <a:lnTo>
                  <a:pt x="9832" y="0"/>
                </a:lnTo>
                <a:close/>
              </a:path>
            </a:pathLst>
          </a:cu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Welfare (case with pure cream-skimming </a:t>
            </a:r>
            <a:r>
              <a:rPr lang="en-US" i="1" dirty="0"/>
              <a:t>L</a:t>
            </a:r>
            <a:r>
              <a:rPr lang="en-US" dirty="0"/>
              <a:t>)</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4B2EDEC-6896-43FC-9179-65C7926D51F0}"/>
              </a:ext>
            </a:extLst>
          </p:cNvPr>
          <p:cNvCxnSpPr>
            <a:cxnSpLocks/>
            <a:endCxn id="6" idx="3"/>
          </p:cNvCxnSpPr>
          <p:nvPr/>
        </p:nvCxnSpPr>
        <p:spPr>
          <a:xfrm flipH="1" flipV="1">
            <a:off x="1634581" y="1239468"/>
            <a:ext cx="5948201" cy="250215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E64F84-EFD2-4BC6-A5E5-633CE925566C}"/>
              </a:ext>
            </a:extLst>
          </p:cNvPr>
          <p:cNvSpPr txBox="1"/>
          <p:nvPr/>
        </p:nvSpPr>
        <p:spPr>
          <a:xfrm>
            <a:off x="7544581" y="3295509"/>
            <a:ext cx="913188" cy="492443"/>
          </a:xfrm>
          <a:prstGeom prst="rect">
            <a:avLst/>
          </a:prstGeom>
          <a:noFill/>
        </p:spPr>
        <p:txBody>
          <a:bodyPr wrap="square" rtlCol="0">
            <a:spAutoFit/>
          </a:bodyPr>
          <a:lstStyle/>
          <a:p>
            <a:r>
              <a:rPr lang="en-US" sz="2600" b="1" i="1">
                <a:latin typeface="Arial" panose="020B0604020202020204" pitchFamily="34" charset="0"/>
                <a:cs typeface="Arial" panose="020B0604020202020204" pitchFamily="34" charset="0"/>
              </a:rPr>
              <a:t>D</a:t>
            </a:r>
            <a:r>
              <a:rPr lang="en-US" sz="2600" b="1" i="1" baseline="-25000">
                <a:latin typeface="Arial" panose="020B0604020202020204" pitchFamily="34" charset="0"/>
                <a:cs typeface="Arial" panose="020B0604020202020204" pitchFamily="34" charset="0"/>
              </a:rPr>
              <a:t>H</a:t>
            </a:r>
            <a:endParaRPr lang="en-US" sz="2600" b="1" i="1" baseline="-25000" dirty="0">
              <a:latin typeface="Arial" panose="020B0604020202020204" pitchFamily="34" charset="0"/>
              <a:cs typeface="Arial" panose="020B0604020202020204" pitchFamily="34"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287148" y="5467664"/>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C8A79469-C797-4F0A-8498-29B839043177}"/>
              </a:ext>
            </a:extLst>
          </p:cNvPr>
          <p:cNvSpPr txBox="1"/>
          <p:nvPr/>
        </p:nvSpPr>
        <p:spPr>
          <a:xfrm>
            <a:off x="7566749" y="5070157"/>
            <a:ext cx="702500"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C</a:t>
            </a:r>
            <a:r>
              <a:rPr lang="en-US" sz="2600" b="1" i="1" baseline="-25000" dirty="0">
                <a:solidFill>
                  <a:srgbClr val="0070C0"/>
                </a:solidFill>
                <a:latin typeface="Arial" panose="020B0604020202020204" pitchFamily="34" charset="0"/>
                <a:cs typeface="Arial" panose="020B0604020202020204" pitchFamily="34" charset="0"/>
              </a:rPr>
              <a:t>H</a:t>
            </a:r>
            <a:endParaRPr lang="en-US" sz="2600" b="1" baseline="30000" dirty="0">
              <a:solidFill>
                <a:srgbClr val="0070C0"/>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E5FF44D3-0E61-40C0-9D6D-06F4BEA5AF25}"/>
              </a:ext>
            </a:extLst>
          </p:cNvPr>
          <p:cNvCxnSpPr>
            <a:cxnSpLocks/>
          </p:cNvCxnSpPr>
          <p:nvPr/>
        </p:nvCxnSpPr>
        <p:spPr>
          <a:xfrm flipH="1" flipV="1">
            <a:off x="2667000" y="2586606"/>
            <a:ext cx="4910541" cy="1508422"/>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E6D819D-BDBD-438D-907A-7B44B94D7CAD}"/>
              </a:ext>
            </a:extLst>
          </p:cNvPr>
          <p:cNvSpPr txBox="1"/>
          <p:nvPr/>
        </p:nvSpPr>
        <p:spPr>
          <a:xfrm>
            <a:off x="7545498" y="3997466"/>
            <a:ext cx="80661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44" name="Straight Connector 43">
            <a:extLst>
              <a:ext uri="{FF2B5EF4-FFF2-40B4-BE49-F238E27FC236}">
                <a16:creationId xmlns:a16="http://schemas.microsoft.com/office/drawing/2014/main" id="{448F44C3-6A5D-41E0-934E-61C2C68A78B3}"/>
              </a:ext>
            </a:extLst>
          </p:cNvPr>
          <p:cNvCxnSpPr>
            <a:cxnSpLocks/>
          </p:cNvCxnSpPr>
          <p:nvPr/>
        </p:nvCxnSpPr>
        <p:spPr>
          <a:xfrm flipH="1" flipV="1">
            <a:off x="1623789" y="2222735"/>
            <a:ext cx="5942960" cy="3157659"/>
          </a:xfrm>
          <a:prstGeom prst="line">
            <a:avLst/>
          </a:prstGeom>
          <a:ln w="3492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9737889-72BA-4DE6-847C-638C36915575}"/>
              </a:ext>
            </a:extLst>
          </p:cNvPr>
          <p:cNvSpPr txBox="1"/>
          <p:nvPr/>
        </p:nvSpPr>
        <p:spPr>
          <a:xfrm>
            <a:off x="8023302" y="5062885"/>
            <a:ext cx="919571"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 C</a:t>
            </a:r>
            <a:r>
              <a:rPr lang="en-US" sz="2600" b="1" i="1" baseline="-25000" dirty="0">
                <a:solidFill>
                  <a:srgbClr val="0070C0"/>
                </a:solidFill>
                <a:latin typeface="Arial" panose="020B0604020202020204" pitchFamily="34" charset="0"/>
                <a:cs typeface="Arial" panose="020B0604020202020204" pitchFamily="34" charset="0"/>
              </a:rPr>
              <a:t>L</a:t>
            </a:r>
            <a:endParaRPr lang="en-US" sz="2600" b="1" baseline="30000" dirty="0">
              <a:solidFill>
                <a:srgbClr val="0070C0"/>
              </a:solidFill>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4F346119-CA97-40D3-BEED-8660C4D23FA2}"/>
              </a:ext>
            </a:extLst>
          </p:cNvPr>
          <p:cNvCxnSpPr>
            <a:cxnSpLocks/>
            <a:stCxn id="11" idx="3"/>
          </p:cNvCxnSpPr>
          <p:nvPr/>
        </p:nvCxnSpPr>
        <p:spPr>
          <a:xfrm flipH="1">
            <a:off x="5400896" y="2821858"/>
            <a:ext cx="16678" cy="345163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F4EF8C0-371D-4E47-8E7A-FA0FAF1F70E9}"/>
                  </a:ext>
                </a:extLst>
              </p:cNvPr>
              <p:cNvSpPr txBox="1"/>
              <p:nvPr/>
            </p:nvSpPr>
            <p:spPr>
              <a:xfrm>
                <a:off x="4965717" y="6210556"/>
                <a:ext cx="90371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lumMod val="65000"/>
                                </a:schemeClr>
                              </a:solidFill>
                              <a:latin typeface="Cambria Math" panose="02040503050406030204" pitchFamily="18" charset="0"/>
                              <a:cs typeface="Arial" panose="020B0604020202020204" pitchFamily="34" charset="0"/>
                            </a:rPr>
                          </m:ctrlPr>
                        </m:sSubSupPr>
                        <m:e>
                          <m:r>
                            <a:rPr lang="en-US" sz="2000" b="0" i="1" smtClean="0">
                              <a:solidFill>
                                <a:schemeClr val="bg1">
                                  <a:lumMod val="65000"/>
                                </a:schemeClr>
                              </a:solidFill>
                              <a:latin typeface="Cambria Math" panose="02040503050406030204" pitchFamily="18" charset="0"/>
                              <a:cs typeface="Arial" panose="020B0604020202020204" pitchFamily="34" charset="0"/>
                            </a:rPr>
                            <m:t>𝑠</m:t>
                          </m:r>
                        </m:e>
                        <m:sub>
                          <m:r>
                            <a:rPr lang="en-US" sz="2000" b="0" i="1" smtClean="0">
                              <a:solidFill>
                                <a:schemeClr val="bg1">
                                  <a:lumMod val="65000"/>
                                </a:schemeClr>
                              </a:solidFill>
                              <a:latin typeface="Cambria Math" panose="02040503050406030204" pitchFamily="18" charset="0"/>
                              <a:cs typeface="Arial" panose="020B0604020202020204" pitchFamily="34" charset="0"/>
                            </a:rPr>
                            <m:t>𝐿𝑈</m:t>
                          </m:r>
                        </m:sub>
                        <m:sup>
                          <m:r>
                            <a:rPr lang="en-US" sz="2000" b="0" i="1" smtClean="0">
                              <a:solidFill>
                                <a:schemeClr val="bg1">
                                  <a:lumMod val="65000"/>
                                </a:schemeClr>
                              </a:solidFill>
                              <a:latin typeface="Cambria Math" panose="02040503050406030204" pitchFamily="18" charset="0"/>
                              <a:cs typeface="Arial" panose="020B0604020202020204" pitchFamily="34" charset="0"/>
                            </a:rPr>
                            <m:t>∗</m:t>
                          </m:r>
                        </m:sup>
                      </m:sSubSup>
                    </m:oMath>
                  </m:oMathPara>
                </a14:m>
                <a:endParaRPr lang="en-US" sz="2000" i="1" dirty="0">
                  <a:solidFill>
                    <a:schemeClr val="bg1">
                      <a:lumMod val="65000"/>
                    </a:schemeClr>
                  </a:solidFill>
                  <a:latin typeface="Arial" panose="020B0604020202020204" pitchFamily="34" charset="0"/>
                  <a:cs typeface="Arial" panose="020B0604020202020204" pitchFamily="34" charset="0"/>
                </a:endParaRPr>
              </a:p>
            </p:txBody>
          </p:sp>
        </mc:Choice>
        <mc:Fallback xmlns="">
          <p:sp>
            <p:nvSpPr>
              <p:cNvPr id="43" name="TextBox 42">
                <a:extLst>
                  <a:ext uri="{FF2B5EF4-FFF2-40B4-BE49-F238E27FC236}">
                    <a16:creationId xmlns:a16="http://schemas.microsoft.com/office/drawing/2014/main" id="{4F4EF8C0-371D-4E47-8E7A-FA0FAF1F70E9}"/>
                  </a:ext>
                </a:extLst>
              </p:cNvPr>
              <p:cNvSpPr txBox="1">
                <a:spLocks noRot="1" noChangeAspect="1" noMove="1" noResize="1" noEditPoints="1" noAdjustHandles="1" noChangeArrowheads="1" noChangeShapeType="1" noTextEdit="1"/>
              </p:cNvSpPr>
              <p:nvPr/>
            </p:nvSpPr>
            <p:spPr>
              <a:xfrm>
                <a:off x="4965717" y="6210556"/>
                <a:ext cx="903713" cy="400110"/>
              </a:xfrm>
              <a:prstGeom prst="rect">
                <a:avLst/>
              </a:prstGeom>
              <a:blipFill>
                <a:blip r:embed="rId3"/>
                <a:stretch>
                  <a:fillRect b="-4615"/>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662FE082-2C1C-4CBC-B0DC-C5D895D98584}"/>
              </a:ext>
            </a:extLst>
          </p:cNvPr>
          <p:cNvSpPr txBox="1"/>
          <p:nvPr/>
        </p:nvSpPr>
        <p:spPr>
          <a:xfrm>
            <a:off x="3131754" y="5714209"/>
            <a:ext cx="2250591"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E93FE4EC-47DB-4E11-86FC-1DF925F7F810}"/>
              </a:ext>
            </a:extLst>
          </p:cNvPr>
          <p:cNvSpPr txBox="1"/>
          <p:nvPr/>
        </p:nvSpPr>
        <p:spPr>
          <a:xfrm>
            <a:off x="5565608" y="5714257"/>
            <a:ext cx="229112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41C0DC4A-BC5E-4AC5-A585-DB9DC8F3AB9F}"/>
              </a:ext>
            </a:extLst>
          </p:cNvPr>
          <p:cNvCxnSpPr>
            <a:cxnSpLocks/>
            <a:stCxn id="27" idx="1"/>
          </p:cNvCxnSpPr>
          <p:nvPr/>
        </p:nvCxnSpPr>
        <p:spPr>
          <a:xfrm>
            <a:off x="3120357" y="1895080"/>
            <a:ext cx="12025" cy="437840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C1003BC-5915-46B4-99F7-098179B04DA7}"/>
                  </a:ext>
                </a:extLst>
              </p:cNvPr>
              <p:cNvSpPr txBox="1"/>
              <p:nvPr/>
            </p:nvSpPr>
            <p:spPr>
              <a:xfrm>
                <a:off x="2675394" y="6210556"/>
                <a:ext cx="90371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lumMod val="65000"/>
                                </a:schemeClr>
                              </a:solidFill>
                              <a:latin typeface="Cambria Math" panose="02040503050406030204" pitchFamily="18" charset="0"/>
                              <a:cs typeface="Arial" panose="020B0604020202020204" pitchFamily="34" charset="0"/>
                            </a:rPr>
                          </m:ctrlPr>
                        </m:sSubSupPr>
                        <m:e>
                          <m:r>
                            <a:rPr lang="en-US" sz="2000" b="0" i="1" smtClean="0">
                              <a:solidFill>
                                <a:schemeClr val="bg1">
                                  <a:lumMod val="65000"/>
                                </a:schemeClr>
                              </a:solidFill>
                              <a:latin typeface="Cambria Math" panose="02040503050406030204" pitchFamily="18" charset="0"/>
                              <a:cs typeface="Arial" panose="020B0604020202020204" pitchFamily="34" charset="0"/>
                            </a:rPr>
                            <m:t>𝑠</m:t>
                          </m:r>
                        </m:e>
                        <m:sub>
                          <m:r>
                            <a:rPr lang="en-US" sz="2000" b="0" i="1" smtClean="0">
                              <a:solidFill>
                                <a:schemeClr val="bg1">
                                  <a:lumMod val="65000"/>
                                </a:schemeClr>
                              </a:solidFill>
                              <a:latin typeface="Cambria Math" panose="02040503050406030204" pitchFamily="18" charset="0"/>
                              <a:cs typeface="Arial" panose="020B0604020202020204" pitchFamily="34" charset="0"/>
                            </a:rPr>
                            <m:t>𝐻𝐿</m:t>
                          </m:r>
                        </m:sub>
                        <m:sup>
                          <m:r>
                            <a:rPr lang="en-US" sz="2000" b="0" i="1" smtClean="0">
                              <a:solidFill>
                                <a:schemeClr val="bg1">
                                  <a:lumMod val="65000"/>
                                </a:schemeClr>
                              </a:solidFill>
                              <a:latin typeface="Cambria Math" panose="02040503050406030204" pitchFamily="18" charset="0"/>
                              <a:cs typeface="Arial" panose="020B0604020202020204" pitchFamily="34" charset="0"/>
                            </a:rPr>
                            <m:t>∗</m:t>
                          </m:r>
                        </m:sup>
                      </m:sSubSup>
                    </m:oMath>
                  </m:oMathPara>
                </a14:m>
                <a:endParaRPr lang="en-US" sz="2000" i="1" dirty="0">
                  <a:solidFill>
                    <a:schemeClr val="bg1">
                      <a:lumMod val="65000"/>
                    </a:schemeClr>
                  </a:solidFill>
                  <a:latin typeface="Arial" panose="020B0604020202020204" pitchFamily="34" charset="0"/>
                  <a:cs typeface="Arial" panose="020B0604020202020204" pitchFamily="34" charset="0"/>
                </a:endParaRPr>
              </a:p>
            </p:txBody>
          </p:sp>
        </mc:Choice>
        <mc:Fallback xmlns="">
          <p:sp>
            <p:nvSpPr>
              <p:cNvPr id="54" name="TextBox 53">
                <a:extLst>
                  <a:ext uri="{FF2B5EF4-FFF2-40B4-BE49-F238E27FC236}">
                    <a16:creationId xmlns:a16="http://schemas.microsoft.com/office/drawing/2014/main" id="{6C1003BC-5915-46B4-99F7-098179B04DA7}"/>
                  </a:ext>
                </a:extLst>
              </p:cNvPr>
              <p:cNvSpPr txBox="1">
                <a:spLocks noRot="1" noChangeAspect="1" noMove="1" noResize="1" noEditPoints="1" noAdjustHandles="1" noChangeArrowheads="1" noChangeShapeType="1" noTextEdit="1"/>
              </p:cNvSpPr>
              <p:nvPr/>
            </p:nvSpPr>
            <p:spPr>
              <a:xfrm>
                <a:off x="2675394" y="6210556"/>
                <a:ext cx="903713" cy="400110"/>
              </a:xfrm>
              <a:prstGeom prst="rect">
                <a:avLst/>
              </a:prstGeom>
              <a:blipFill>
                <a:blip r:embed="rId4"/>
                <a:stretch>
                  <a:fillRect b="-6154"/>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0D9044C5-4D0F-4DE1-BAE6-E5298C3B868B}"/>
              </a:ext>
            </a:extLst>
          </p:cNvPr>
          <p:cNvSpPr txBox="1"/>
          <p:nvPr/>
        </p:nvSpPr>
        <p:spPr>
          <a:xfrm>
            <a:off x="1616381" y="5707076"/>
            <a:ext cx="1503976"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EB5E136-AFBF-4972-B781-111BA056FB78}"/>
              </a:ext>
            </a:extLst>
          </p:cNvPr>
          <p:cNvSpPr txBox="1"/>
          <p:nvPr/>
        </p:nvSpPr>
        <p:spPr>
          <a:xfrm>
            <a:off x="2234597" y="3785649"/>
            <a:ext cx="1651783" cy="707886"/>
          </a:xfrm>
          <a:prstGeom prst="rect">
            <a:avLst/>
          </a:prstGeom>
          <a:noFill/>
        </p:spPr>
        <p:txBody>
          <a:bodyPr wrap="square" rtlCol="0">
            <a:spAutoFit/>
          </a:bodyPr>
          <a:lstStyle/>
          <a:p>
            <a:pPr algn="ctr"/>
            <a:r>
              <a:rPr lang="en-US" sz="2000" b="1" dirty="0">
                <a:solidFill>
                  <a:srgbClr val="00B050"/>
                </a:solidFill>
                <a:latin typeface="Arial" panose="020B0604020202020204" pitchFamily="34" charset="0"/>
                <a:cs typeface="Arial" panose="020B0604020202020204" pitchFamily="34" charset="0"/>
              </a:rPr>
              <a:t>Market Surplus</a:t>
            </a:r>
            <a:endParaRPr lang="en-US" sz="2000" b="1" baseline="30000" dirty="0">
              <a:solidFill>
                <a:srgbClr val="00B050"/>
              </a:solidFill>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77E1C724-5A2D-47A7-9CB0-5C99115775E9}"/>
              </a:ext>
            </a:extLst>
          </p:cNvPr>
          <p:cNvCxnSpPr>
            <a:cxnSpLocks/>
          </p:cNvCxnSpPr>
          <p:nvPr/>
        </p:nvCxnSpPr>
        <p:spPr>
          <a:xfrm flipH="1" flipV="1">
            <a:off x="2331460" y="2170922"/>
            <a:ext cx="447958" cy="1641434"/>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AF74185-5A43-4004-AA51-123F55A2B2BB}"/>
              </a:ext>
            </a:extLst>
          </p:cNvPr>
          <p:cNvCxnSpPr>
            <a:cxnSpLocks/>
          </p:cNvCxnSpPr>
          <p:nvPr/>
        </p:nvCxnSpPr>
        <p:spPr>
          <a:xfrm flipV="1">
            <a:off x="3564785" y="3216335"/>
            <a:ext cx="453357" cy="625221"/>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ADAA25A-5DDE-40ED-9194-4AC1AE9F109C}"/>
              </a:ext>
            </a:extLst>
          </p:cNvPr>
          <p:cNvCxnSpPr>
            <a:cxnSpLocks/>
          </p:cNvCxnSpPr>
          <p:nvPr/>
        </p:nvCxnSpPr>
        <p:spPr>
          <a:xfrm flipH="1">
            <a:off x="4114801" y="1808730"/>
            <a:ext cx="434799" cy="94241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25024CD-CE92-47AA-8C3F-1309D7CD1018}"/>
              </a:ext>
            </a:extLst>
          </p:cNvPr>
          <p:cNvSpPr txBox="1"/>
          <p:nvPr/>
        </p:nvSpPr>
        <p:spPr>
          <a:xfrm>
            <a:off x="3167396" y="1056130"/>
            <a:ext cx="2666820" cy="707886"/>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Foregone Surplus: </a:t>
            </a:r>
            <a:r>
              <a:rPr lang="en-US" sz="2000" dirty="0">
                <a:solidFill>
                  <a:srgbClr val="FF0000"/>
                </a:solidFill>
                <a:latin typeface="Arial" panose="020B0604020202020204" pitchFamily="34" charset="0"/>
                <a:cs typeface="Arial" panose="020B0604020202020204" pitchFamily="34" charset="0"/>
              </a:rPr>
              <a:t>Intensive Margin</a:t>
            </a:r>
            <a:endParaRPr lang="en-US" sz="2000" baseline="30000" dirty="0">
              <a:solidFill>
                <a:srgbClr val="FF0000"/>
              </a:solidFill>
              <a:latin typeface="Arial" panose="020B0604020202020204" pitchFamily="34" charset="0"/>
              <a:cs typeface="Arial" panose="020B0604020202020204" pitchFamily="34" charset="0"/>
            </a:endParaRPr>
          </a:p>
        </p:txBody>
      </p:sp>
      <p:cxnSp>
        <p:nvCxnSpPr>
          <p:cNvPr id="57" name="Straight Arrow Connector 56">
            <a:extLst>
              <a:ext uri="{FF2B5EF4-FFF2-40B4-BE49-F238E27FC236}">
                <a16:creationId xmlns:a16="http://schemas.microsoft.com/office/drawing/2014/main" id="{AF5BB1B6-5D34-47B7-AF7F-53EED18380BB}"/>
              </a:ext>
            </a:extLst>
          </p:cNvPr>
          <p:cNvCxnSpPr>
            <a:cxnSpLocks/>
          </p:cNvCxnSpPr>
          <p:nvPr/>
        </p:nvCxnSpPr>
        <p:spPr>
          <a:xfrm flipH="1">
            <a:off x="6535039" y="2404400"/>
            <a:ext cx="374364" cy="158230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13B4BF8-7325-489B-815B-502C7BB3C018}"/>
              </a:ext>
            </a:extLst>
          </p:cNvPr>
          <p:cNvSpPr txBox="1"/>
          <p:nvPr/>
        </p:nvSpPr>
        <p:spPr>
          <a:xfrm>
            <a:off x="5972554" y="1659687"/>
            <a:ext cx="2666820" cy="707886"/>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Foregone Surplus: </a:t>
            </a:r>
            <a:r>
              <a:rPr lang="en-US" sz="2000" dirty="0">
                <a:solidFill>
                  <a:srgbClr val="FF0000"/>
                </a:solidFill>
                <a:latin typeface="Arial" panose="020B0604020202020204" pitchFamily="34" charset="0"/>
                <a:cs typeface="Arial" panose="020B0604020202020204" pitchFamily="34" charset="0"/>
              </a:rPr>
              <a:t>Extensive Margin</a:t>
            </a:r>
            <a:endParaRPr lang="en-US" sz="2000" baseline="30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903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7" grpId="0" animBg="1"/>
      <p:bldP spid="10" grpId="0" animBg="1"/>
      <p:bldP spid="28" grpId="0"/>
      <p:bldP spid="56" grpId="0"/>
      <p:bldP spid="6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EBB4388-99E8-4E1D-B65C-F0CCC66F9666}"/>
              </a:ext>
            </a:extLst>
          </p:cNvPr>
          <p:cNvSpPr/>
          <p:nvPr/>
        </p:nvSpPr>
        <p:spPr>
          <a:xfrm>
            <a:off x="5397910" y="2831690"/>
            <a:ext cx="2163096" cy="2526891"/>
          </a:xfrm>
          <a:custGeom>
            <a:avLst/>
            <a:gdLst>
              <a:gd name="connsiteX0" fmla="*/ 9832 w 2163096"/>
              <a:gd name="connsiteY0" fmla="*/ 0 h 2526891"/>
              <a:gd name="connsiteX1" fmla="*/ 0 w 2163096"/>
              <a:gd name="connsiteY1" fmla="*/ 1396181 h 2526891"/>
              <a:gd name="connsiteX2" fmla="*/ 2163096 w 2163096"/>
              <a:gd name="connsiteY2" fmla="*/ 2526891 h 2526891"/>
              <a:gd name="connsiteX3" fmla="*/ 2153264 w 2163096"/>
              <a:gd name="connsiteY3" fmla="*/ 884904 h 2526891"/>
              <a:gd name="connsiteX4" fmla="*/ 9832 w 2163096"/>
              <a:gd name="connsiteY4" fmla="*/ 0 h 2526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096" h="2526891">
                <a:moveTo>
                  <a:pt x="9832" y="0"/>
                </a:moveTo>
                <a:cubicBezTo>
                  <a:pt x="6555" y="465394"/>
                  <a:pt x="3277" y="930787"/>
                  <a:pt x="0" y="1396181"/>
                </a:cubicBezTo>
                <a:lnTo>
                  <a:pt x="2163096" y="2526891"/>
                </a:lnTo>
                <a:cubicBezTo>
                  <a:pt x="2159819" y="1979562"/>
                  <a:pt x="2156541" y="1432233"/>
                  <a:pt x="2153264" y="884904"/>
                </a:cubicBezTo>
                <a:lnTo>
                  <a:pt x="9832" y="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14FCD1C-3026-40FE-80F4-ACB1DF27D38D}"/>
              </a:ext>
            </a:extLst>
          </p:cNvPr>
          <p:cNvSpPr/>
          <p:nvPr/>
        </p:nvSpPr>
        <p:spPr>
          <a:xfrm>
            <a:off x="3116826" y="1877961"/>
            <a:ext cx="2300748" cy="1553497"/>
          </a:xfrm>
          <a:custGeom>
            <a:avLst/>
            <a:gdLst>
              <a:gd name="connsiteX0" fmla="*/ 0 w 2300748"/>
              <a:gd name="connsiteY0" fmla="*/ 0 h 1553497"/>
              <a:gd name="connsiteX1" fmla="*/ 0 w 2300748"/>
              <a:gd name="connsiteY1" fmla="*/ 835742 h 1553497"/>
              <a:gd name="connsiteX2" fmla="*/ 2281084 w 2300748"/>
              <a:gd name="connsiteY2" fmla="*/ 1553497 h 1553497"/>
              <a:gd name="connsiteX3" fmla="*/ 2300748 w 2300748"/>
              <a:gd name="connsiteY3" fmla="*/ 943897 h 1553497"/>
              <a:gd name="connsiteX4" fmla="*/ 0 w 2300748"/>
              <a:gd name="connsiteY4" fmla="*/ 0 h 1553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748" h="1553497">
                <a:moveTo>
                  <a:pt x="0" y="0"/>
                </a:moveTo>
                <a:lnTo>
                  <a:pt x="0" y="835742"/>
                </a:lnTo>
                <a:lnTo>
                  <a:pt x="2281084" y="1553497"/>
                </a:lnTo>
                <a:lnTo>
                  <a:pt x="2300748" y="943897"/>
                </a:lnTo>
                <a:lnTo>
                  <a:pt x="0" y="0"/>
                </a:lnTo>
                <a:close/>
              </a:path>
            </a:pathLst>
          </a:cu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3760BE5-2444-45A0-AAFA-8B441C53979B}"/>
              </a:ext>
            </a:extLst>
          </p:cNvPr>
          <p:cNvSpPr/>
          <p:nvPr/>
        </p:nvSpPr>
        <p:spPr>
          <a:xfrm>
            <a:off x="1603421" y="1229933"/>
            <a:ext cx="1516936" cy="1818068"/>
          </a:xfrm>
          <a:custGeom>
            <a:avLst/>
            <a:gdLst>
              <a:gd name="connsiteX0" fmla="*/ 12879 w 1603419"/>
              <a:gd name="connsiteY0" fmla="*/ 0 h 1848119"/>
              <a:gd name="connsiteX1" fmla="*/ 1603419 w 1603419"/>
              <a:gd name="connsiteY1" fmla="*/ 676141 h 1848119"/>
              <a:gd name="connsiteX2" fmla="*/ 1603419 w 1603419"/>
              <a:gd name="connsiteY2" fmla="*/ 1848119 h 1848119"/>
              <a:gd name="connsiteX3" fmla="*/ 0 w 1603419"/>
              <a:gd name="connsiteY3" fmla="*/ 998113 h 1848119"/>
              <a:gd name="connsiteX4" fmla="*/ 12879 w 1603419"/>
              <a:gd name="connsiteY4" fmla="*/ 0 h 184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19" h="1848119">
                <a:moveTo>
                  <a:pt x="12879" y="0"/>
                </a:moveTo>
                <a:lnTo>
                  <a:pt x="1603419" y="676141"/>
                </a:lnTo>
                <a:lnTo>
                  <a:pt x="1603419" y="1848119"/>
                </a:lnTo>
                <a:lnTo>
                  <a:pt x="0" y="998113"/>
                </a:lnTo>
                <a:lnTo>
                  <a:pt x="12879" y="0"/>
                </a:lnTo>
                <a:close/>
              </a:path>
            </a:pathLst>
          </a:cu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8633C99-BCF1-4BA3-ADCB-01BF7896A1F6}"/>
              </a:ext>
            </a:extLst>
          </p:cNvPr>
          <p:cNvSpPr/>
          <p:nvPr/>
        </p:nvSpPr>
        <p:spPr>
          <a:xfrm>
            <a:off x="3106994" y="2713703"/>
            <a:ext cx="2300748" cy="1514168"/>
          </a:xfrm>
          <a:custGeom>
            <a:avLst/>
            <a:gdLst>
              <a:gd name="connsiteX0" fmla="*/ 9832 w 2300748"/>
              <a:gd name="connsiteY0" fmla="*/ 0 h 1514168"/>
              <a:gd name="connsiteX1" fmla="*/ 0 w 2300748"/>
              <a:gd name="connsiteY1" fmla="*/ 285136 h 1514168"/>
              <a:gd name="connsiteX2" fmla="*/ 2290916 w 2300748"/>
              <a:gd name="connsiteY2" fmla="*/ 1514168 h 1514168"/>
              <a:gd name="connsiteX3" fmla="*/ 2300748 w 2300748"/>
              <a:gd name="connsiteY3" fmla="*/ 717755 h 1514168"/>
              <a:gd name="connsiteX4" fmla="*/ 9832 w 2300748"/>
              <a:gd name="connsiteY4" fmla="*/ 0 h 151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748" h="1514168">
                <a:moveTo>
                  <a:pt x="9832" y="0"/>
                </a:moveTo>
                <a:lnTo>
                  <a:pt x="0" y="285136"/>
                </a:lnTo>
                <a:lnTo>
                  <a:pt x="2290916" y="1514168"/>
                </a:lnTo>
                <a:lnTo>
                  <a:pt x="2300748" y="717755"/>
                </a:lnTo>
                <a:lnTo>
                  <a:pt x="9832" y="0"/>
                </a:lnTo>
                <a:close/>
              </a:path>
            </a:pathLst>
          </a:cu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Welfare (case with pure cream-skimming </a:t>
            </a:r>
            <a:r>
              <a:rPr lang="en-US" i="1" dirty="0"/>
              <a:t>L</a:t>
            </a:r>
            <a:r>
              <a:rPr lang="en-US" dirty="0"/>
              <a:t>)</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4B2EDEC-6896-43FC-9179-65C7926D51F0}"/>
              </a:ext>
            </a:extLst>
          </p:cNvPr>
          <p:cNvCxnSpPr>
            <a:cxnSpLocks/>
            <a:endCxn id="6" idx="3"/>
          </p:cNvCxnSpPr>
          <p:nvPr/>
        </p:nvCxnSpPr>
        <p:spPr>
          <a:xfrm flipH="1" flipV="1">
            <a:off x="1634581" y="1239468"/>
            <a:ext cx="5948201" cy="250215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E64F84-EFD2-4BC6-A5E5-633CE925566C}"/>
              </a:ext>
            </a:extLst>
          </p:cNvPr>
          <p:cNvSpPr txBox="1"/>
          <p:nvPr/>
        </p:nvSpPr>
        <p:spPr>
          <a:xfrm>
            <a:off x="7544581" y="3295509"/>
            <a:ext cx="913188"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W</a:t>
            </a:r>
            <a:r>
              <a:rPr lang="en-US" sz="2600" b="1" i="1" baseline="-25000" dirty="0">
                <a:latin typeface="Arial" panose="020B0604020202020204" pitchFamily="34" charset="0"/>
                <a:cs typeface="Arial" panose="020B0604020202020204" pitchFamily="34" charset="0"/>
              </a:rPr>
              <a:t>H</a:t>
            </a: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287148" y="5467664"/>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C8A79469-C797-4F0A-8498-29B839043177}"/>
              </a:ext>
            </a:extLst>
          </p:cNvPr>
          <p:cNvSpPr txBox="1"/>
          <p:nvPr/>
        </p:nvSpPr>
        <p:spPr>
          <a:xfrm>
            <a:off x="7566749" y="5070157"/>
            <a:ext cx="702500"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C</a:t>
            </a:r>
            <a:r>
              <a:rPr lang="en-US" sz="2600" b="1" i="1" baseline="-25000" dirty="0">
                <a:solidFill>
                  <a:srgbClr val="0070C0"/>
                </a:solidFill>
                <a:latin typeface="Arial" panose="020B0604020202020204" pitchFamily="34" charset="0"/>
                <a:cs typeface="Arial" panose="020B0604020202020204" pitchFamily="34" charset="0"/>
              </a:rPr>
              <a:t>H</a:t>
            </a:r>
            <a:endParaRPr lang="en-US" sz="2600" b="1" baseline="30000" dirty="0">
              <a:solidFill>
                <a:srgbClr val="0070C0"/>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E5FF44D3-0E61-40C0-9D6D-06F4BEA5AF25}"/>
              </a:ext>
            </a:extLst>
          </p:cNvPr>
          <p:cNvCxnSpPr>
            <a:cxnSpLocks/>
          </p:cNvCxnSpPr>
          <p:nvPr/>
        </p:nvCxnSpPr>
        <p:spPr>
          <a:xfrm flipH="1" flipV="1">
            <a:off x="2667000" y="2586606"/>
            <a:ext cx="4910541" cy="1508422"/>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E6D819D-BDBD-438D-907A-7B44B94D7CAD}"/>
              </a:ext>
            </a:extLst>
          </p:cNvPr>
          <p:cNvSpPr txBox="1"/>
          <p:nvPr/>
        </p:nvSpPr>
        <p:spPr>
          <a:xfrm>
            <a:off x="7545498" y="3997466"/>
            <a:ext cx="80661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W</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44" name="Straight Connector 43">
            <a:extLst>
              <a:ext uri="{FF2B5EF4-FFF2-40B4-BE49-F238E27FC236}">
                <a16:creationId xmlns:a16="http://schemas.microsoft.com/office/drawing/2014/main" id="{448F44C3-6A5D-41E0-934E-61C2C68A78B3}"/>
              </a:ext>
            </a:extLst>
          </p:cNvPr>
          <p:cNvCxnSpPr>
            <a:cxnSpLocks/>
          </p:cNvCxnSpPr>
          <p:nvPr/>
        </p:nvCxnSpPr>
        <p:spPr>
          <a:xfrm flipH="1" flipV="1">
            <a:off x="1623789" y="2222735"/>
            <a:ext cx="5942960" cy="3157659"/>
          </a:xfrm>
          <a:prstGeom prst="line">
            <a:avLst/>
          </a:prstGeom>
          <a:ln w="3492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9737889-72BA-4DE6-847C-638C36915575}"/>
              </a:ext>
            </a:extLst>
          </p:cNvPr>
          <p:cNvSpPr txBox="1"/>
          <p:nvPr/>
        </p:nvSpPr>
        <p:spPr>
          <a:xfrm>
            <a:off x="8023302" y="5062885"/>
            <a:ext cx="919571"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 C</a:t>
            </a:r>
            <a:r>
              <a:rPr lang="en-US" sz="2600" b="1" i="1" baseline="-25000" dirty="0">
                <a:solidFill>
                  <a:srgbClr val="0070C0"/>
                </a:solidFill>
                <a:latin typeface="Arial" panose="020B0604020202020204" pitchFamily="34" charset="0"/>
                <a:cs typeface="Arial" panose="020B0604020202020204" pitchFamily="34" charset="0"/>
              </a:rPr>
              <a:t>L</a:t>
            </a:r>
            <a:endParaRPr lang="en-US" sz="2600" b="1" baseline="30000" dirty="0">
              <a:solidFill>
                <a:srgbClr val="0070C0"/>
              </a:solidFill>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4F346119-CA97-40D3-BEED-8660C4D23FA2}"/>
              </a:ext>
            </a:extLst>
          </p:cNvPr>
          <p:cNvCxnSpPr>
            <a:cxnSpLocks/>
            <a:stCxn id="11" idx="3"/>
          </p:cNvCxnSpPr>
          <p:nvPr/>
        </p:nvCxnSpPr>
        <p:spPr>
          <a:xfrm flipH="1">
            <a:off x="5400896" y="2821858"/>
            <a:ext cx="16678" cy="345163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F4EF8C0-371D-4E47-8E7A-FA0FAF1F70E9}"/>
                  </a:ext>
                </a:extLst>
              </p:cNvPr>
              <p:cNvSpPr txBox="1"/>
              <p:nvPr/>
            </p:nvSpPr>
            <p:spPr>
              <a:xfrm>
                <a:off x="4965717" y="6210556"/>
                <a:ext cx="90371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lumMod val="65000"/>
                                </a:schemeClr>
                              </a:solidFill>
                              <a:latin typeface="Cambria Math" panose="02040503050406030204" pitchFamily="18" charset="0"/>
                              <a:cs typeface="Arial" panose="020B0604020202020204" pitchFamily="34" charset="0"/>
                            </a:rPr>
                          </m:ctrlPr>
                        </m:sSubSupPr>
                        <m:e>
                          <m:r>
                            <a:rPr lang="en-US" sz="2000" b="0" i="1" smtClean="0">
                              <a:solidFill>
                                <a:schemeClr val="bg1">
                                  <a:lumMod val="65000"/>
                                </a:schemeClr>
                              </a:solidFill>
                              <a:latin typeface="Cambria Math" panose="02040503050406030204" pitchFamily="18" charset="0"/>
                              <a:cs typeface="Arial" panose="020B0604020202020204" pitchFamily="34" charset="0"/>
                            </a:rPr>
                            <m:t>𝑠</m:t>
                          </m:r>
                        </m:e>
                        <m:sub>
                          <m:r>
                            <a:rPr lang="en-US" sz="2000" b="0" i="1" smtClean="0">
                              <a:solidFill>
                                <a:schemeClr val="bg1">
                                  <a:lumMod val="65000"/>
                                </a:schemeClr>
                              </a:solidFill>
                              <a:latin typeface="Cambria Math" panose="02040503050406030204" pitchFamily="18" charset="0"/>
                              <a:cs typeface="Arial" panose="020B0604020202020204" pitchFamily="34" charset="0"/>
                            </a:rPr>
                            <m:t>𝐿𝑈</m:t>
                          </m:r>
                        </m:sub>
                        <m:sup>
                          <m:r>
                            <a:rPr lang="en-US" sz="2000" b="0" i="1" smtClean="0">
                              <a:solidFill>
                                <a:schemeClr val="bg1">
                                  <a:lumMod val="65000"/>
                                </a:schemeClr>
                              </a:solidFill>
                              <a:latin typeface="Cambria Math" panose="02040503050406030204" pitchFamily="18" charset="0"/>
                              <a:cs typeface="Arial" panose="020B0604020202020204" pitchFamily="34" charset="0"/>
                            </a:rPr>
                            <m:t>∗</m:t>
                          </m:r>
                        </m:sup>
                      </m:sSubSup>
                    </m:oMath>
                  </m:oMathPara>
                </a14:m>
                <a:endParaRPr lang="en-US" sz="2000" i="1" dirty="0">
                  <a:solidFill>
                    <a:schemeClr val="bg1">
                      <a:lumMod val="65000"/>
                    </a:schemeClr>
                  </a:solidFill>
                  <a:latin typeface="Arial" panose="020B0604020202020204" pitchFamily="34" charset="0"/>
                  <a:cs typeface="Arial" panose="020B0604020202020204" pitchFamily="34" charset="0"/>
                </a:endParaRPr>
              </a:p>
            </p:txBody>
          </p:sp>
        </mc:Choice>
        <mc:Fallback xmlns="">
          <p:sp>
            <p:nvSpPr>
              <p:cNvPr id="43" name="TextBox 42">
                <a:extLst>
                  <a:ext uri="{FF2B5EF4-FFF2-40B4-BE49-F238E27FC236}">
                    <a16:creationId xmlns:a16="http://schemas.microsoft.com/office/drawing/2014/main" id="{4F4EF8C0-371D-4E47-8E7A-FA0FAF1F70E9}"/>
                  </a:ext>
                </a:extLst>
              </p:cNvPr>
              <p:cNvSpPr txBox="1">
                <a:spLocks noRot="1" noChangeAspect="1" noMove="1" noResize="1" noEditPoints="1" noAdjustHandles="1" noChangeArrowheads="1" noChangeShapeType="1" noTextEdit="1"/>
              </p:cNvSpPr>
              <p:nvPr/>
            </p:nvSpPr>
            <p:spPr>
              <a:xfrm>
                <a:off x="4965717" y="6210556"/>
                <a:ext cx="903713" cy="400110"/>
              </a:xfrm>
              <a:prstGeom prst="rect">
                <a:avLst/>
              </a:prstGeom>
              <a:blipFill>
                <a:blip r:embed="rId3"/>
                <a:stretch>
                  <a:fillRect b="-4615"/>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662FE082-2C1C-4CBC-B0DC-C5D895D98584}"/>
              </a:ext>
            </a:extLst>
          </p:cNvPr>
          <p:cNvSpPr txBox="1"/>
          <p:nvPr/>
        </p:nvSpPr>
        <p:spPr>
          <a:xfrm>
            <a:off x="3131754" y="5714209"/>
            <a:ext cx="2250591"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E93FE4EC-47DB-4E11-86FC-1DF925F7F810}"/>
              </a:ext>
            </a:extLst>
          </p:cNvPr>
          <p:cNvSpPr txBox="1"/>
          <p:nvPr/>
        </p:nvSpPr>
        <p:spPr>
          <a:xfrm>
            <a:off x="5565608" y="5714257"/>
            <a:ext cx="229112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41C0DC4A-BC5E-4AC5-A585-DB9DC8F3AB9F}"/>
              </a:ext>
            </a:extLst>
          </p:cNvPr>
          <p:cNvCxnSpPr>
            <a:cxnSpLocks/>
            <a:stCxn id="27" idx="1"/>
          </p:cNvCxnSpPr>
          <p:nvPr/>
        </p:nvCxnSpPr>
        <p:spPr>
          <a:xfrm>
            <a:off x="3120357" y="1895080"/>
            <a:ext cx="12025" cy="437840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C1003BC-5915-46B4-99F7-098179B04DA7}"/>
                  </a:ext>
                </a:extLst>
              </p:cNvPr>
              <p:cNvSpPr txBox="1"/>
              <p:nvPr/>
            </p:nvSpPr>
            <p:spPr>
              <a:xfrm>
                <a:off x="2675394" y="6210556"/>
                <a:ext cx="90371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b="0" i="1" smtClean="0">
                              <a:solidFill>
                                <a:schemeClr val="bg1">
                                  <a:lumMod val="65000"/>
                                </a:schemeClr>
                              </a:solidFill>
                              <a:latin typeface="Cambria Math" panose="02040503050406030204" pitchFamily="18" charset="0"/>
                              <a:cs typeface="Arial" panose="020B0604020202020204" pitchFamily="34" charset="0"/>
                            </a:rPr>
                          </m:ctrlPr>
                        </m:sSubSupPr>
                        <m:e>
                          <m:r>
                            <a:rPr lang="en-US" sz="2000" b="0" i="1" smtClean="0">
                              <a:solidFill>
                                <a:schemeClr val="bg1">
                                  <a:lumMod val="65000"/>
                                </a:schemeClr>
                              </a:solidFill>
                              <a:latin typeface="Cambria Math" panose="02040503050406030204" pitchFamily="18" charset="0"/>
                              <a:cs typeface="Arial" panose="020B0604020202020204" pitchFamily="34" charset="0"/>
                            </a:rPr>
                            <m:t>𝑠</m:t>
                          </m:r>
                        </m:e>
                        <m:sub>
                          <m:r>
                            <a:rPr lang="en-US" sz="2000" b="0" i="1" smtClean="0">
                              <a:solidFill>
                                <a:schemeClr val="bg1">
                                  <a:lumMod val="65000"/>
                                </a:schemeClr>
                              </a:solidFill>
                              <a:latin typeface="Cambria Math" panose="02040503050406030204" pitchFamily="18" charset="0"/>
                              <a:cs typeface="Arial" panose="020B0604020202020204" pitchFamily="34" charset="0"/>
                            </a:rPr>
                            <m:t>𝐻𝐿</m:t>
                          </m:r>
                        </m:sub>
                        <m:sup>
                          <m:r>
                            <a:rPr lang="en-US" sz="2000" b="0" i="1" smtClean="0">
                              <a:solidFill>
                                <a:schemeClr val="bg1">
                                  <a:lumMod val="65000"/>
                                </a:schemeClr>
                              </a:solidFill>
                              <a:latin typeface="Cambria Math" panose="02040503050406030204" pitchFamily="18" charset="0"/>
                              <a:cs typeface="Arial" panose="020B0604020202020204" pitchFamily="34" charset="0"/>
                            </a:rPr>
                            <m:t>∗</m:t>
                          </m:r>
                        </m:sup>
                      </m:sSubSup>
                    </m:oMath>
                  </m:oMathPara>
                </a14:m>
                <a:endParaRPr lang="en-US" sz="2000" i="1" dirty="0">
                  <a:solidFill>
                    <a:schemeClr val="bg1">
                      <a:lumMod val="65000"/>
                    </a:schemeClr>
                  </a:solidFill>
                  <a:latin typeface="Arial" panose="020B0604020202020204" pitchFamily="34" charset="0"/>
                  <a:cs typeface="Arial" panose="020B0604020202020204" pitchFamily="34" charset="0"/>
                </a:endParaRPr>
              </a:p>
            </p:txBody>
          </p:sp>
        </mc:Choice>
        <mc:Fallback xmlns="">
          <p:sp>
            <p:nvSpPr>
              <p:cNvPr id="54" name="TextBox 53">
                <a:extLst>
                  <a:ext uri="{FF2B5EF4-FFF2-40B4-BE49-F238E27FC236}">
                    <a16:creationId xmlns:a16="http://schemas.microsoft.com/office/drawing/2014/main" id="{6C1003BC-5915-46B4-99F7-098179B04DA7}"/>
                  </a:ext>
                </a:extLst>
              </p:cNvPr>
              <p:cNvSpPr txBox="1">
                <a:spLocks noRot="1" noChangeAspect="1" noMove="1" noResize="1" noEditPoints="1" noAdjustHandles="1" noChangeArrowheads="1" noChangeShapeType="1" noTextEdit="1"/>
              </p:cNvSpPr>
              <p:nvPr/>
            </p:nvSpPr>
            <p:spPr>
              <a:xfrm>
                <a:off x="2675394" y="6210556"/>
                <a:ext cx="903713" cy="400110"/>
              </a:xfrm>
              <a:prstGeom prst="rect">
                <a:avLst/>
              </a:prstGeom>
              <a:blipFill>
                <a:blip r:embed="rId4"/>
                <a:stretch>
                  <a:fillRect b="-6154"/>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0D9044C5-4D0F-4DE1-BAE6-E5298C3B868B}"/>
              </a:ext>
            </a:extLst>
          </p:cNvPr>
          <p:cNvSpPr txBox="1"/>
          <p:nvPr/>
        </p:nvSpPr>
        <p:spPr>
          <a:xfrm>
            <a:off x="1616381" y="5707076"/>
            <a:ext cx="1503976"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FA8076F-AB84-4CDA-82D1-7C4DBD02A9E9}"/>
                  </a:ext>
                </a:extLst>
              </p:cNvPr>
              <p:cNvSpPr txBox="1"/>
              <p:nvPr/>
            </p:nvSpPr>
            <p:spPr>
              <a:xfrm>
                <a:off x="4114800" y="1091887"/>
                <a:ext cx="4038600" cy="646331"/>
              </a:xfrm>
              <a:prstGeom prst="rect">
                <a:avLst/>
              </a:prstGeom>
              <a:noFill/>
            </p:spPr>
            <p:txBody>
              <a:bodyPr wrap="square" rtlCol="0">
                <a:spAutoFit/>
              </a:bodyPr>
              <a:lstStyle/>
              <a:p>
                <a:r>
                  <a:rPr lang="en-US" dirty="0"/>
                  <a:t>Sufficient statistics for welfare analysis: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𝐻</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𝐿</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𝐻</m:t>
                        </m:r>
                      </m:sub>
                    </m:sSub>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𝐿</m:t>
                        </m:r>
                      </m:sub>
                    </m:sSub>
                  </m:oMath>
                </a14:m>
                <a:r>
                  <a:rPr lang="en-US" dirty="0"/>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𝐻𝐿</m:t>
                        </m:r>
                      </m:sub>
                      <m:sup>
                        <m:r>
                          <a:rPr lang="en-US" b="0" i="1" smtClean="0">
                            <a:latin typeface="Cambria Math" panose="02040503050406030204" pitchFamily="18" charset="0"/>
                          </a:rPr>
                          <m:t>∗</m:t>
                        </m:r>
                      </m:sup>
                    </m:sSubSup>
                  </m:oMath>
                </a14:m>
                <a:r>
                  <a:rPr lang="en-US" dirty="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𝐿𝑈</m:t>
                        </m:r>
                      </m:sub>
                      <m:sup>
                        <m:r>
                          <a:rPr lang="en-US" b="0" i="1" smtClean="0">
                            <a:latin typeface="Cambria Math" panose="02040503050406030204" pitchFamily="18" charset="0"/>
                          </a:rPr>
                          <m:t>∗</m:t>
                        </m:r>
                      </m:sup>
                    </m:sSubSup>
                  </m:oMath>
                </a14:m>
                <a:endParaRPr lang="en-US" dirty="0"/>
              </a:p>
            </p:txBody>
          </p:sp>
        </mc:Choice>
        <mc:Fallback xmlns="">
          <p:sp>
            <p:nvSpPr>
              <p:cNvPr id="3" name="TextBox 2">
                <a:extLst>
                  <a:ext uri="{FF2B5EF4-FFF2-40B4-BE49-F238E27FC236}">
                    <a16:creationId xmlns:a16="http://schemas.microsoft.com/office/drawing/2014/main" id="{2FA8076F-AB84-4CDA-82D1-7C4DBD02A9E9}"/>
                  </a:ext>
                </a:extLst>
              </p:cNvPr>
              <p:cNvSpPr txBox="1">
                <a:spLocks noRot="1" noChangeAspect="1" noMove="1" noResize="1" noEditPoints="1" noAdjustHandles="1" noChangeArrowheads="1" noChangeShapeType="1" noTextEdit="1"/>
              </p:cNvSpPr>
              <p:nvPr/>
            </p:nvSpPr>
            <p:spPr>
              <a:xfrm>
                <a:off x="4114800" y="1091887"/>
                <a:ext cx="4038600" cy="646331"/>
              </a:xfrm>
              <a:prstGeom prst="rect">
                <a:avLst/>
              </a:prstGeom>
              <a:blipFill>
                <a:blip r:embed="rId5"/>
                <a:stretch>
                  <a:fillRect l="-1207"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D133F30-B4CF-47DC-B2EB-86B1BAA74221}"/>
                  </a:ext>
                </a:extLst>
              </p:cNvPr>
              <p:cNvSpPr txBox="1"/>
              <p:nvPr/>
            </p:nvSpPr>
            <p:spPr>
              <a:xfrm>
                <a:off x="4114800" y="1895080"/>
                <a:ext cx="4038600" cy="369332"/>
              </a:xfrm>
              <a:prstGeom prst="rect">
                <a:avLst/>
              </a:prstGeom>
              <a:noFill/>
            </p:spPr>
            <p:txBody>
              <a:bodyPr wrap="square" rtlCol="0">
                <a:spAutoFit/>
              </a:bodyPr>
              <a:lstStyle/>
              <a:p>
                <a:r>
                  <a:rPr lang="en-US" dirty="0">
                    <a:solidFill>
                      <a:srgbClr val="FF0000"/>
                    </a:solidFill>
                  </a:rPr>
                  <a:t>(not quite: also need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𝑈</m:t>
                        </m:r>
                      </m:sub>
                    </m:sSub>
                  </m:oMath>
                </a14:m>
                <a:r>
                  <a:rPr lang="en-US" dirty="0">
                    <a:solidFill>
                      <a:srgbClr val="FF0000"/>
                    </a:solidFill>
                  </a:rPr>
                  <a:t>)</a:t>
                </a:r>
              </a:p>
            </p:txBody>
          </p:sp>
        </mc:Choice>
        <mc:Fallback xmlns="">
          <p:sp>
            <p:nvSpPr>
              <p:cNvPr id="33" name="TextBox 32">
                <a:extLst>
                  <a:ext uri="{FF2B5EF4-FFF2-40B4-BE49-F238E27FC236}">
                    <a16:creationId xmlns:a16="http://schemas.microsoft.com/office/drawing/2014/main" xmlns:a14="http://schemas.microsoft.com/office/drawing/2010/main" xmlns="" id="{7D133F30-B4CF-47DC-B2EB-86B1BAA74221}"/>
                  </a:ext>
                </a:extLst>
              </p:cNvPr>
              <p:cNvSpPr txBox="1">
                <a:spLocks noRot="1" noChangeAspect="1" noMove="1" noResize="1" noEditPoints="1" noAdjustHandles="1" noChangeArrowheads="1" noChangeShapeType="1" noTextEdit="1"/>
              </p:cNvSpPr>
              <p:nvPr/>
            </p:nvSpPr>
            <p:spPr>
              <a:xfrm>
                <a:off x="4114800" y="1895080"/>
                <a:ext cx="4038600" cy="369332"/>
              </a:xfrm>
              <a:prstGeom prst="rect">
                <a:avLst/>
              </a:prstGeom>
              <a:blipFill rotWithShape="1">
                <a:blip r:embed="rId6"/>
                <a:stretch>
                  <a:fillRect l="-1207" t="-8333" b="-26667"/>
                </a:stretch>
              </a:blipFill>
            </p:spPr>
            <p:txBody>
              <a:bodyPr/>
              <a:lstStyle/>
              <a:p>
                <a:r>
                  <a:rPr lang="en-US">
                    <a:noFill/>
                  </a:rPr>
                  <a:t> </a:t>
                </a:r>
              </a:p>
            </p:txBody>
          </p:sp>
        </mc:Fallback>
      </mc:AlternateContent>
    </p:spTree>
    <p:extLst>
      <p:ext uri="{BB962C8B-B14F-4D97-AF65-F5344CB8AC3E}">
        <p14:creationId xmlns:p14="http://schemas.microsoft.com/office/powerpoint/2010/main" val="781235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2"/>
          <p:cNvSpPr>
            <a:spLocks noGrp="1" noChangeArrowheads="1"/>
          </p:cNvSpPr>
          <p:nvPr>
            <p:ph type="ctrTitle"/>
          </p:nvPr>
        </p:nvSpPr>
        <p:spPr/>
        <p:txBody>
          <a:bodyPr/>
          <a:lstStyle/>
          <a:p>
            <a:pPr eaLnBrk="1" hangingPunct="1"/>
            <a:r>
              <a:rPr lang="en-US" sz="2800" dirty="0">
                <a:ea typeface="ＭＳ Ｐゴシック" pitchFamily="34" charset="-128"/>
                <a:cs typeface="Arial" panose="020B0604020202020204" pitchFamily="34" charset="0"/>
              </a:rPr>
              <a:t>2</a:t>
            </a:r>
            <a:r>
              <a:rPr lang="en-US" sz="2800" dirty="0">
                <a:latin typeface="Arial" panose="020B0604020202020204" pitchFamily="34" charset="0"/>
                <a:ea typeface="ＭＳ Ｐゴシック" pitchFamily="34" charset="-128"/>
                <a:cs typeface="Arial" panose="020B0604020202020204" pitchFamily="34" charset="0"/>
              </a:rPr>
              <a:t>. Policy Applications: Two Margins of Selection</a:t>
            </a:r>
          </a:p>
        </p:txBody>
      </p:sp>
    </p:spTree>
    <p:extLst>
      <p:ext uri="{BB962C8B-B14F-4D97-AF65-F5344CB8AC3E}">
        <p14:creationId xmlns:p14="http://schemas.microsoft.com/office/powerpoint/2010/main" val="1448014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03740" y="2438400"/>
            <a:ext cx="13145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971800" y="2438400"/>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Policy Application: Mandate</a:t>
            </a:r>
            <a:endParaRPr lang="en-US" i="1" baseline="-25000" dirty="0"/>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971800" y="4691758"/>
            <a:ext cx="4817165" cy="48984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02489" y="4645917"/>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41722" y="2868361"/>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8260" y="216279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823A682-F98C-4FF6-B006-D417C8866F0E}"/>
                  </a:ext>
                </a:extLst>
              </p:cNvPr>
              <p:cNvSpPr txBox="1"/>
              <p:nvPr/>
            </p:nvSpPr>
            <p:spPr>
              <a:xfrm>
                <a:off x="2332330" y="629668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𝐻𝐿</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r>
                        <m:rPr>
                          <m:sty m:val="p"/>
                        </m:rPr>
                        <a:rPr lang="en-US" sz="2000">
                          <a:solidFill>
                            <a:schemeClr val="bg1">
                              <a:lumMod val="50000"/>
                            </a:schemeClr>
                          </a:solidFill>
                          <a:latin typeface="Cambria Math" panose="02040503050406030204" pitchFamily="18" charset="0"/>
                        </a:rPr>
                        <m:t>Δ</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332330" y="6296688"/>
                <a:ext cx="868070" cy="400110"/>
              </a:xfrm>
              <a:prstGeom prst="rect">
                <a:avLst/>
              </a:prstGeom>
              <a:blipFill>
                <a:blip r:embed="rId5"/>
                <a:stretch>
                  <a:fillRect r="-39437" b="-13636"/>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24CC8B16-D14C-40EC-9EB9-1D6DE2027CC5}"/>
              </a:ext>
            </a:extLst>
          </p:cNvPr>
          <p:cNvCxnSpPr>
            <a:cxnSpLocks/>
            <a:endCxn id="25" idx="0"/>
          </p:cNvCxnSpPr>
          <p:nvPr/>
        </p:nvCxnSpPr>
        <p:spPr>
          <a:xfrm flipH="1">
            <a:off x="6726045" y="5066766"/>
            <a:ext cx="0" cy="122222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03740" y="5066766"/>
            <a:ext cx="5122305"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08259" y="4803062"/>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95F8822-52F8-47A4-AFDF-E9C250CCE420}"/>
                  </a:ext>
                </a:extLst>
              </p:cNvPr>
              <p:cNvSpPr txBox="1"/>
              <p:nvPr/>
            </p:nvSpPr>
            <p:spPr>
              <a:xfrm>
                <a:off x="6292010" y="628899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𝐿𝑈</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92010" y="6288991"/>
                <a:ext cx="868070" cy="400110"/>
              </a:xfrm>
              <a:prstGeom prst="rect">
                <a:avLst/>
              </a:prstGeom>
              <a:blipFill>
                <a:blip r:embed="rId6"/>
                <a:stretch>
                  <a:fillRect r="-20979" b="-1538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530672" y="573563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2828097" y="5717323"/>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595A953-68BD-42D0-9745-058B2EC912F0}"/>
              </a:ext>
            </a:extLst>
          </p:cNvPr>
          <p:cNvSpPr txBox="1"/>
          <p:nvPr/>
        </p:nvSpPr>
        <p:spPr>
          <a:xfrm>
            <a:off x="6553200" y="5738690"/>
            <a:ext cx="2291125"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5370784"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8F3FC9CA-9663-47DB-83DA-2569004C3AF8}"/>
              </a:ext>
            </a:extLst>
          </p:cNvPr>
          <p:cNvCxnSpPr>
            <a:cxnSpLocks/>
          </p:cNvCxnSpPr>
          <p:nvPr/>
        </p:nvCxnSpPr>
        <p:spPr>
          <a:xfrm>
            <a:off x="6726045" y="2735529"/>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CF4644-C452-434E-93D2-1AE093A512B0}"/>
              </a:ext>
            </a:extLst>
          </p:cNvPr>
          <p:cNvCxnSpPr>
            <a:cxnSpLocks/>
          </p:cNvCxnSpPr>
          <p:nvPr/>
        </p:nvCxnSpPr>
        <p:spPr>
          <a:xfrm flipH="1" flipV="1">
            <a:off x="1778125" y="2099956"/>
            <a:ext cx="4947920" cy="1553009"/>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82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03740" y="2438400"/>
            <a:ext cx="13145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971800" y="2438400"/>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Policy Application: Mandate</a:t>
            </a:r>
            <a:endParaRPr lang="en-US" i="1" baseline="-25000" dirty="0"/>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B51D10C-71AB-4F14-ADC0-745C82A1320D}"/>
              </a:ext>
            </a:extLst>
          </p:cNvPr>
          <p:cNvSpPr txBox="1"/>
          <p:nvPr/>
        </p:nvSpPr>
        <p:spPr>
          <a:xfrm>
            <a:off x="6324600" y="4984734"/>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971800" y="4691758"/>
            <a:ext cx="4817165" cy="48984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7002489" y="4645917"/>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41722" y="2868361"/>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8260" y="216279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823A682-F98C-4FF6-B006-D417C8866F0E}"/>
                  </a:ext>
                </a:extLst>
              </p:cNvPr>
              <p:cNvSpPr txBox="1"/>
              <p:nvPr/>
            </p:nvSpPr>
            <p:spPr>
              <a:xfrm>
                <a:off x="2332330" y="629668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𝐻𝐿</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r>
                        <m:rPr>
                          <m:sty m:val="p"/>
                        </m:rPr>
                        <a:rPr lang="en-US" sz="2000">
                          <a:solidFill>
                            <a:schemeClr val="bg1">
                              <a:lumMod val="50000"/>
                            </a:schemeClr>
                          </a:solidFill>
                          <a:latin typeface="Cambria Math" panose="02040503050406030204" pitchFamily="18" charset="0"/>
                        </a:rPr>
                        <m:t>Δ</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332330" y="6296688"/>
                <a:ext cx="868070" cy="400110"/>
              </a:xfrm>
              <a:prstGeom prst="rect">
                <a:avLst/>
              </a:prstGeom>
              <a:blipFill>
                <a:blip r:embed="rId5"/>
                <a:stretch>
                  <a:fillRect r="-39437" b="-13636"/>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24CC8B16-D14C-40EC-9EB9-1D6DE2027CC5}"/>
              </a:ext>
            </a:extLst>
          </p:cNvPr>
          <p:cNvCxnSpPr>
            <a:cxnSpLocks/>
            <a:endCxn id="25" idx="0"/>
          </p:cNvCxnSpPr>
          <p:nvPr/>
        </p:nvCxnSpPr>
        <p:spPr>
          <a:xfrm flipH="1">
            <a:off x="6726045" y="5066766"/>
            <a:ext cx="0" cy="122222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03740" y="5066766"/>
            <a:ext cx="5122305"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08259" y="4803062"/>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95F8822-52F8-47A4-AFDF-E9C250CCE420}"/>
                  </a:ext>
                </a:extLst>
              </p:cNvPr>
              <p:cNvSpPr txBox="1"/>
              <p:nvPr/>
            </p:nvSpPr>
            <p:spPr>
              <a:xfrm>
                <a:off x="6292010" y="628899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𝐿𝑈</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92010" y="6288991"/>
                <a:ext cx="868070" cy="400110"/>
              </a:xfrm>
              <a:prstGeom prst="rect">
                <a:avLst/>
              </a:prstGeom>
              <a:blipFill>
                <a:blip r:embed="rId6"/>
                <a:stretch>
                  <a:fillRect r="-20979" b="-1538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530672" y="573563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2828097" y="5717323"/>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595A953-68BD-42D0-9745-058B2EC912F0}"/>
              </a:ext>
            </a:extLst>
          </p:cNvPr>
          <p:cNvSpPr txBox="1"/>
          <p:nvPr/>
        </p:nvSpPr>
        <p:spPr>
          <a:xfrm>
            <a:off x="6553200" y="5738690"/>
            <a:ext cx="2291125"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5370784"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8F3FC9CA-9663-47DB-83DA-2569004C3AF8}"/>
              </a:ext>
            </a:extLst>
          </p:cNvPr>
          <p:cNvCxnSpPr>
            <a:cxnSpLocks/>
          </p:cNvCxnSpPr>
          <p:nvPr/>
        </p:nvCxnSpPr>
        <p:spPr>
          <a:xfrm>
            <a:off x="6726045" y="2735529"/>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CF4644-C452-434E-93D2-1AE093A512B0}"/>
              </a:ext>
            </a:extLst>
          </p:cNvPr>
          <p:cNvCxnSpPr>
            <a:cxnSpLocks/>
          </p:cNvCxnSpPr>
          <p:nvPr/>
        </p:nvCxnSpPr>
        <p:spPr>
          <a:xfrm flipH="1" flipV="1">
            <a:off x="1778125" y="2099956"/>
            <a:ext cx="4947920" cy="1553009"/>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AD5CC26-302B-432B-B033-6BC39268016D}"/>
              </a:ext>
            </a:extLst>
          </p:cNvPr>
          <p:cNvSpPr txBox="1"/>
          <p:nvPr/>
        </p:nvSpPr>
        <p:spPr>
          <a:xfrm>
            <a:off x="4375005" y="1045574"/>
            <a:ext cx="4356803"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Direct effect:</a:t>
            </a:r>
            <a:r>
              <a:rPr lang="en-US" sz="2400" dirty="0">
                <a:latin typeface="Arial" panose="020B0604020202020204" pitchFamily="34" charset="0"/>
                <a:cs typeface="Arial" panose="020B0604020202020204" pitchFamily="34" charset="0"/>
              </a:rPr>
              <a:t> Shift </a:t>
            </a:r>
            <a:r>
              <a:rPr lang="en-US" sz="2400" i="1" dirty="0">
                <a:latin typeface="Arial" panose="020B0604020202020204" pitchFamily="34" charset="0"/>
                <a:cs typeface="Arial" panose="020B0604020202020204" pitchFamily="34" charset="0"/>
              </a:rPr>
              <a:t>D</a:t>
            </a:r>
            <a:r>
              <a:rPr lang="en-US" sz="2400" i="1" baseline="-25000" dirty="0">
                <a:latin typeface="Arial" panose="020B0604020202020204" pitchFamily="34" charset="0"/>
                <a:cs typeface="Arial" panose="020B0604020202020204" pitchFamily="34" charset="0"/>
              </a:rPr>
              <a:t>L</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upward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Wingdings" panose="05000000000000000000" pitchFamily="2" charset="2"/>
              </a:rPr>
              <a:t> Reduce uninsured</a:t>
            </a:r>
            <a:endParaRPr lang="en-US" sz="2400" i="1" baseline="-25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2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8F3FC9CA-9663-47DB-83DA-2569004C3AF8}"/>
              </a:ext>
            </a:extLst>
          </p:cNvPr>
          <p:cNvCxnSpPr>
            <a:cxnSpLocks/>
          </p:cNvCxnSpPr>
          <p:nvPr/>
        </p:nvCxnSpPr>
        <p:spPr>
          <a:xfrm>
            <a:off x="6726045" y="2735529"/>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03740" y="2438400"/>
            <a:ext cx="13145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971800" y="2438400"/>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Policy Application: Mandate</a:t>
            </a:r>
            <a:endParaRPr lang="en-US" i="1" baseline="-25000" dirty="0"/>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B51D10C-71AB-4F14-ADC0-745C82A1320D}"/>
              </a:ext>
            </a:extLst>
          </p:cNvPr>
          <p:cNvSpPr txBox="1"/>
          <p:nvPr/>
        </p:nvSpPr>
        <p:spPr>
          <a:xfrm>
            <a:off x="6763145" y="4121322"/>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971800" y="4691758"/>
            <a:ext cx="4817165" cy="48984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3200400" y="4847494"/>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41722" y="2868361"/>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8260" y="216279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823A682-F98C-4FF6-B006-D417C8866F0E}"/>
                  </a:ext>
                </a:extLst>
              </p:cNvPr>
              <p:cNvSpPr txBox="1"/>
              <p:nvPr/>
            </p:nvSpPr>
            <p:spPr>
              <a:xfrm>
                <a:off x="2332330" y="629668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𝐻𝐿</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r>
                        <m:rPr>
                          <m:sty m:val="p"/>
                        </m:rPr>
                        <a:rPr lang="en-US" sz="2000">
                          <a:solidFill>
                            <a:schemeClr val="bg1">
                              <a:lumMod val="50000"/>
                            </a:schemeClr>
                          </a:solidFill>
                          <a:latin typeface="Cambria Math" panose="02040503050406030204" pitchFamily="18" charset="0"/>
                        </a:rPr>
                        <m:t>Δ</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332330" y="6296688"/>
                <a:ext cx="868070" cy="400110"/>
              </a:xfrm>
              <a:prstGeom prst="rect">
                <a:avLst/>
              </a:prstGeom>
              <a:blipFill>
                <a:blip r:embed="rId5"/>
                <a:stretch>
                  <a:fillRect r="-39437" b="-13636"/>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03740" y="5066766"/>
            <a:ext cx="5122305"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08259" y="4803062"/>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95F8822-52F8-47A4-AFDF-E9C250CCE420}"/>
                  </a:ext>
                </a:extLst>
              </p:cNvPr>
              <p:cNvSpPr txBox="1"/>
              <p:nvPr/>
            </p:nvSpPr>
            <p:spPr>
              <a:xfrm>
                <a:off x="6292010" y="628899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𝐿𝑈</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92010" y="6288991"/>
                <a:ext cx="868070" cy="400110"/>
              </a:xfrm>
              <a:prstGeom prst="rect">
                <a:avLst/>
              </a:prstGeom>
              <a:blipFill>
                <a:blip r:embed="rId6"/>
                <a:stretch>
                  <a:fillRect r="-20979" b="-1538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530672" y="573563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2828097" y="5717323"/>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5370784"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E0CF4644-C452-434E-93D2-1AE093A512B0}"/>
              </a:ext>
            </a:extLst>
          </p:cNvPr>
          <p:cNvCxnSpPr>
            <a:cxnSpLocks/>
          </p:cNvCxnSpPr>
          <p:nvPr/>
        </p:nvCxnSpPr>
        <p:spPr>
          <a:xfrm flipH="1" flipV="1">
            <a:off x="1778125" y="2099956"/>
            <a:ext cx="4947920" cy="1553009"/>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AD5CC26-302B-432B-B033-6BC39268016D}"/>
              </a:ext>
            </a:extLst>
          </p:cNvPr>
          <p:cNvSpPr txBox="1"/>
          <p:nvPr/>
        </p:nvSpPr>
        <p:spPr>
          <a:xfrm>
            <a:off x="4375005" y="1045574"/>
            <a:ext cx="4356803"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Direct effect:</a:t>
            </a:r>
            <a:r>
              <a:rPr lang="en-US" sz="2400" dirty="0">
                <a:latin typeface="Arial" panose="020B0604020202020204" pitchFamily="34" charset="0"/>
                <a:cs typeface="Arial" panose="020B0604020202020204" pitchFamily="34" charset="0"/>
              </a:rPr>
              <a:t> Shift </a:t>
            </a:r>
            <a:r>
              <a:rPr lang="en-US" sz="2400" i="1" dirty="0">
                <a:latin typeface="Arial" panose="020B0604020202020204" pitchFamily="34" charset="0"/>
                <a:cs typeface="Arial" panose="020B0604020202020204" pitchFamily="34" charset="0"/>
              </a:rPr>
              <a:t>D</a:t>
            </a:r>
            <a:r>
              <a:rPr lang="en-US" sz="2400" i="1" baseline="-25000" dirty="0">
                <a:latin typeface="Arial" panose="020B0604020202020204" pitchFamily="34" charset="0"/>
                <a:cs typeface="Arial" panose="020B0604020202020204" pitchFamily="34" charset="0"/>
              </a:rPr>
              <a:t>L</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upward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Wingdings" panose="05000000000000000000" pitchFamily="2" charset="2"/>
              </a:rPr>
              <a:t> Reduce uninsured</a:t>
            </a:r>
            <a:endParaRPr lang="en-US" sz="2400" i="1" baseline="-25000" dirty="0">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0F9A76D0-90E3-4689-878A-71395EAE47D5}"/>
              </a:ext>
            </a:extLst>
          </p:cNvPr>
          <p:cNvCxnSpPr>
            <a:cxnSpLocks/>
          </p:cNvCxnSpPr>
          <p:nvPr/>
        </p:nvCxnSpPr>
        <p:spPr>
          <a:xfrm flipV="1">
            <a:off x="6553200" y="4555502"/>
            <a:ext cx="0" cy="362126"/>
          </a:xfrm>
          <a:prstGeom prst="straightConnector1">
            <a:avLst/>
          </a:prstGeom>
          <a:ln w="38100">
            <a:solidFill>
              <a:srgbClr val="D2A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18C283-A121-47A7-A574-3CBE8A2ACCAC}"/>
              </a:ext>
            </a:extLst>
          </p:cNvPr>
          <p:cNvCxnSpPr>
            <a:cxnSpLocks/>
          </p:cNvCxnSpPr>
          <p:nvPr/>
        </p:nvCxnSpPr>
        <p:spPr>
          <a:xfrm flipH="1" flipV="1">
            <a:off x="1817914" y="2776183"/>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595A953-68BD-42D0-9745-058B2EC912F0}"/>
              </a:ext>
            </a:extLst>
          </p:cNvPr>
          <p:cNvSpPr txBox="1"/>
          <p:nvPr/>
        </p:nvSpPr>
        <p:spPr>
          <a:xfrm>
            <a:off x="6553200" y="5738690"/>
            <a:ext cx="2291125"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Uninsured</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897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8F3FC9CA-9663-47DB-83DA-2569004C3AF8}"/>
              </a:ext>
            </a:extLst>
          </p:cNvPr>
          <p:cNvCxnSpPr>
            <a:cxnSpLocks/>
          </p:cNvCxnSpPr>
          <p:nvPr/>
        </p:nvCxnSpPr>
        <p:spPr>
          <a:xfrm>
            <a:off x="6726045" y="2735529"/>
            <a:ext cx="0" cy="3561159"/>
          </a:xfrm>
          <a:prstGeom prst="line">
            <a:avLst/>
          </a:prstGeom>
          <a:ln w="158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03740" y="2438400"/>
            <a:ext cx="13145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971800" y="2438400"/>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Policy Application: Mandate</a:t>
            </a:r>
            <a:endParaRPr lang="en-US" i="1" baseline="-25000" dirty="0"/>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B51D10C-71AB-4F14-ADC0-745C82A1320D}"/>
              </a:ext>
            </a:extLst>
          </p:cNvPr>
          <p:cNvSpPr txBox="1"/>
          <p:nvPr/>
        </p:nvSpPr>
        <p:spPr>
          <a:xfrm>
            <a:off x="6763145" y="4121322"/>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971800" y="4691758"/>
            <a:ext cx="4817165" cy="48984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3200400" y="4847494"/>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41722" y="2868361"/>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8260" y="216279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823A682-F98C-4FF6-B006-D417C8866F0E}"/>
                  </a:ext>
                </a:extLst>
              </p:cNvPr>
              <p:cNvSpPr txBox="1"/>
              <p:nvPr/>
            </p:nvSpPr>
            <p:spPr>
              <a:xfrm>
                <a:off x="2332330" y="629668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𝐻𝐿</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r>
                        <m:rPr>
                          <m:sty m:val="p"/>
                        </m:rPr>
                        <a:rPr lang="en-US" sz="2000">
                          <a:solidFill>
                            <a:schemeClr val="bg1">
                              <a:lumMod val="50000"/>
                            </a:schemeClr>
                          </a:solidFill>
                          <a:latin typeface="Cambria Math" panose="02040503050406030204" pitchFamily="18" charset="0"/>
                        </a:rPr>
                        <m:t>Δ</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332330" y="6296688"/>
                <a:ext cx="868070" cy="400110"/>
              </a:xfrm>
              <a:prstGeom prst="rect">
                <a:avLst/>
              </a:prstGeom>
              <a:blipFill>
                <a:blip r:embed="rId5"/>
                <a:stretch>
                  <a:fillRect r="-39437" b="-13636"/>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03740" y="5066766"/>
            <a:ext cx="5122305"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08259" y="4803062"/>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95F8822-52F8-47A4-AFDF-E9C250CCE420}"/>
                  </a:ext>
                </a:extLst>
              </p:cNvPr>
              <p:cNvSpPr txBox="1"/>
              <p:nvPr/>
            </p:nvSpPr>
            <p:spPr>
              <a:xfrm>
                <a:off x="6292010" y="628899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𝐿𝑈</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92010" y="6288991"/>
                <a:ext cx="868070" cy="400110"/>
              </a:xfrm>
              <a:prstGeom prst="rect">
                <a:avLst/>
              </a:prstGeom>
              <a:blipFill>
                <a:blip r:embed="rId6"/>
                <a:stretch>
                  <a:fillRect r="-20979" b="-1538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530672" y="573563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2828097" y="5717323"/>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5370784"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E0CF4644-C452-434E-93D2-1AE093A512B0}"/>
              </a:ext>
            </a:extLst>
          </p:cNvPr>
          <p:cNvCxnSpPr>
            <a:cxnSpLocks/>
          </p:cNvCxnSpPr>
          <p:nvPr/>
        </p:nvCxnSpPr>
        <p:spPr>
          <a:xfrm flipH="1" flipV="1">
            <a:off x="1778125" y="2099957"/>
            <a:ext cx="6178325" cy="1938643"/>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AD5CC26-302B-432B-B033-6BC39268016D}"/>
              </a:ext>
            </a:extLst>
          </p:cNvPr>
          <p:cNvSpPr txBox="1"/>
          <p:nvPr/>
        </p:nvSpPr>
        <p:spPr>
          <a:xfrm>
            <a:off x="4375005" y="1045574"/>
            <a:ext cx="4356803"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Direct effect:</a:t>
            </a:r>
            <a:r>
              <a:rPr lang="en-US" sz="2400" dirty="0">
                <a:latin typeface="Arial" panose="020B0604020202020204" pitchFamily="34" charset="0"/>
                <a:cs typeface="Arial" panose="020B0604020202020204" pitchFamily="34" charset="0"/>
              </a:rPr>
              <a:t> Shift </a:t>
            </a:r>
            <a:r>
              <a:rPr lang="en-US" sz="2400" i="1" dirty="0">
                <a:latin typeface="Arial" panose="020B0604020202020204" pitchFamily="34" charset="0"/>
                <a:cs typeface="Arial" panose="020B0604020202020204" pitchFamily="34" charset="0"/>
              </a:rPr>
              <a:t>D</a:t>
            </a:r>
            <a:r>
              <a:rPr lang="en-US" sz="2400" i="1" baseline="-25000" dirty="0">
                <a:latin typeface="Arial" panose="020B0604020202020204" pitchFamily="34" charset="0"/>
                <a:cs typeface="Arial" panose="020B0604020202020204" pitchFamily="34" charset="0"/>
              </a:rPr>
              <a:t>L</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upward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Wingdings" panose="05000000000000000000" pitchFamily="2" charset="2"/>
              </a:rPr>
              <a:t> Reduce uninsured</a:t>
            </a:r>
            <a:endParaRPr lang="en-US" sz="2400" i="1" baseline="-25000" dirty="0">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0F9A76D0-90E3-4689-878A-71395EAE47D5}"/>
              </a:ext>
            </a:extLst>
          </p:cNvPr>
          <p:cNvCxnSpPr>
            <a:cxnSpLocks/>
          </p:cNvCxnSpPr>
          <p:nvPr/>
        </p:nvCxnSpPr>
        <p:spPr>
          <a:xfrm flipV="1">
            <a:off x="6553200" y="4555502"/>
            <a:ext cx="0" cy="362126"/>
          </a:xfrm>
          <a:prstGeom prst="straightConnector1">
            <a:avLst/>
          </a:prstGeom>
          <a:ln w="38100">
            <a:solidFill>
              <a:srgbClr val="D2A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18C283-A121-47A7-A574-3CBE8A2ACCAC}"/>
              </a:ext>
            </a:extLst>
          </p:cNvPr>
          <p:cNvCxnSpPr>
            <a:cxnSpLocks/>
          </p:cNvCxnSpPr>
          <p:nvPr/>
        </p:nvCxnSpPr>
        <p:spPr>
          <a:xfrm flipH="1" flipV="1">
            <a:off x="1817914" y="2776183"/>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AB23F2-10EF-4347-B396-1F51AFD561F6}"/>
              </a:ext>
            </a:extLst>
          </p:cNvPr>
          <p:cNvSpPr txBox="1"/>
          <p:nvPr/>
        </p:nvSpPr>
        <p:spPr>
          <a:xfrm>
            <a:off x="6726045" y="5764911"/>
            <a:ext cx="1230405" cy="584775"/>
          </a:xfrm>
          <a:prstGeom prst="rect">
            <a:avLst/>
          </a:prstGeom>
          <a:noFill/>
        </p:spPr>
        <p:txBody>
          <a:bodyPr wrap="square" rtlCol="0">
            <a:spAutoFit/>
          </a:bodyPr>
          <a:lstStyle/>
          <a:p>
            <a:pPr algn="ctr"/>
            <a:r>
              <a:rPr lang="en-US" sz="1600" b="1" i="1" dirty="0">
                <a:solidFill>
                  <a:srgbClr val="D2A000"/>
                </a:solidFill>
                <a:latin typeface="Arial" panose="020B0604020202020204" pitchFamily="34" charset="0"/>
                <a:cs typeface="Arial" panose="020B0604020202020204" pitchFamily="34" charset="0"/>
              </a:rPr>
              <a:t>Switch </a:t>
            </a:r>
          </a:p>
          <a:p>
            <a:pPr algn="ctr"/>
            <a:r>
              <a:rPr lang="en-US" sz="1600" b="1" i="1" dirty="0">
                <a:solidFill>
                  <a:srgbClr val="D2A000"/>
                </a:solidFill>
                <a:latin typeface="Arial" panose="020B0604020202020204" pitchFamily="34" charset="0"/>
                <a:cs typeface="Arial" panose="020B0604020202020204" pitchFamily="34" charset="0"/>
              </a:rPr>
              <a:t>U to L</a:t>
            </a:r>
            <a:endParaRPr lang="en-US" sz="1600" b="1" i="1" baseline="-25000" dirty="0">
              <a:solidFill>
                <a:srgbClr val="D2A000"/>
              </a:solidFill>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CE4A8586-77B4-4B8E-B2D3-59FDD29D7C0C}"/>
              </a:ext>
            </a:extLst>
          </p:cNvPr>
          <p:cNvCxnSpPr>
            <a:cxnSpLocks/>
          </p:cNvCxnSpPr>
          <p:nvPr/>
        </p:nvCxnSpPr>
        <p:spPr>
          <a:xfrm>
            <a:off x="6793012" y="5738645"/>
            <a:ext cx="1163438" cy="0"/>
          </a:xfrm>
          <a:prstGeom prst="straightConnector1">
            <a:avLst/>
          </a:prstGeom>
          <a:ln w="12700">
            <a:solidFill>
              <a:srgbClr val="D2A000"/>
            </a:solidFill>
            <a:tailEnd type="triangle" w="lg" len="lg"/>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F3FC9CA-9663-47DB-83DA-2569004C3AF8}"/>
              </a:ext>
            </a:extLst>
          </p:cNvPr>
          <p:cNvCxnSpPr>
            <a:cxnSpLocks/>
          </p:cNvCxnSpPr>
          <p:nvPr/>
        </p:nvCxnSpPr>
        <p:spPr>
          <a:xfrm>
            <a:off x="7956450" y="2687241"/>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6CF2161-00A6-406F-BC16-5FBAE13D4E55}"/>
                  </a:ext>
                </a:extLst>
              </p:cNvPr>
              <p:cNvSpPr txBox="1"/>
              <p:nvPr/>
            </p:nvSpPr>
            <p:spPr>
              <a:xfrm>
                <a:off x="7236094" y="6319769"/>
                <a:ext cx="14407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=1</m:t>
                      </m:r>
                    </m:oMath>
                  </m:oMathPara>
                </a14:m>
                <a:endParaRPr lang="en-US" dirty="0">
                  <a:solidFill>
                    <a:schemeClr val="bg1">
                      <a:lumMod val="50000"/>
                    </a:schemeClr>
                  </a:solidFill>
                </a:endParaRPr>
              </a:p>
            </p:txBody>
          </p:sp>
        </mc:Choice>
        <mc:Fallback xmlns="">
          <p:sp>
            <p:nvSpPr>
              <p:cNvPr id="41" name="TextBox 40">
                <a:extLst>
                  <a:ext uri="{FF2B5EF4-FFF2-40B4-BE49-F238E27FC236}">
                    <a16:creationId xmlns:a16="http://schemas.microsoft.com/office/drawing/2014/main" xmlns:a14="http://schemas.microsoft.com/office/drawing/2010/main" xmlns="" id="{C6CF2161-00A6-406F-BC16-5FBAE13D4E55}"/>
                  </a:ext>
                </a:extLst>
              </p:cNvPr>
              <p:cNvSpPr txBox="1">
                <a:spLocks noRot="1" noChangeAspect="1" noMove="1" noResize="1" noEditPoints="1" noAdjustHandles="1" noChangeArrowheads="1" noChangeShapeType="1" noTextEdit="1"/>
              </p:cNvSpPr>
              <p:nvPr/>
            </p:nvSpPr>
            <p:spPr>
              <a:xfrm>
                <a:off x="7236094" y="6319769"/>
                <a:ext cx="1440711" cy="369332"/>
              </a:xfrm>
              <a:prstGeom prst="rect">
                <a:avLst/>
              </a:prstGeom>
              <a:blipFill rotWithShape="1">
                <a:blip r:embed="rId7"/>
                <a:stretch>
                  <a:fillRect b="-3333"/>
                </a:stretch>
              </a:blipFill>
            </p:spPr>
            <p:txBody>
              <a:bodyPr/>
              <a:lstStyle/>
              <a:p>
                <a:r>
                  <a:rPr lang="en-US">
                    <a:noFill/>
                  </a:rPr>
                  <a:t> </a:t>
                </a:r>
              </a:p>
            </p:txBody>
          </p:sp>
        </mc:Fallback>
      </mc:AlternateContent>
    </p:spTree>
    <p:extLst>
      <p:ext uri="{BB962C8B-B14F-4D97-AF65-F5344CB8AC3E}">
        <p14:creationId xmlns:p14="http://schemas.microsoft.com/office/powerpoint/2010/main" val="933228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03740" y="2438400"/>
            <a:ext cx="13145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971800" y="2438400"/>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Policy Application: Mandate</a:t>
            </a:r>
            <a:endParaRPr lang="en-US" i="1" baseline="-25000" dirty="0"/>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B51D10C-71AB-4F14-ADC0-745C82A1320D}"/>
              </a:ext>
            </a:extLst>
          </p:cNvPr>
          <p:cNvSpPr txBox="1"/>
          <p:nvPr/>
        </p:nvSpPr>
        <p:spPr>
          <a:xfrm>
            <a:off x="6763145" y="4121322"/>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971800" y="4691758"/>
            <a:ext cx="4817165" cy="48984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3200400" y="4847494"/>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41722" y="2868361"/>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8260" y="216279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823A682-F98C-4FF6-B006-D417C8866F0E}"/>
                  </a:ext>
                </a:extLst>
              </p:cNvPr>
              <p:cNvSpPr txBox="1"/>
              <p:nvPr/>
            </p:nvSpPr>
            <p:spPr>
              <a:xfrm>
                <a:off x="2332330" y="629668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𝐻𝐿</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r>
                        <m:rPr>
                          <m:sty m:val="p"/>
                        </m:rPr>
                        <a:rPr lang="en-US" sz="2000">
                          <a:solidFill>
                            <a:schemeClr val="bg1">
                              <a:lumMod val="50000"/>
                            </a:schemeClr>
                          </a:solidFill>
                          <a:latin typeface="Cambria Math" panose="02040503050406030204" pitchFamily="18" charset="0"/>
                        </a:rPr>
                        <m:t>Δ</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332330" y="6296688"/>
                <a:ext cx="868070" cy="400110"/>
              </a:xfrm>
              <a:prstGeom prst="rect">
                <a:avLst/>
              </a:prstGeom>
              <a:blipFill>
                <a:blip r:embed="rId5"/>
                <a:stretch>
                  <a:fillRect r="-39437" b="-13636"/>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24CC8B16-D14C-40EC-9EB9-1D6DE2027CC5}"/>
              </a:ext>
            </a:extLst>
          </p:cNvPr>
          <p:cNvCxnSpPr>
            <a:cxnSpLocks/>
            <a:endCxn id="25" idx="0"/>
          </p:cNvCxnSpPr>
          <p:nvPr/>
        </p:nvCxnSpPr>
        <p:spPr>
          <a:xfrm flipH="1">
            <a:off x="6726045" y="5066766"/>
            <a:ext cx="0" cy="122222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03740" y="5181600"/>
            <a:ext cx="63527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28745" y="4671406"/>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95F8822-52F8-47A4-AFDF-E9C250CCE420}"/>
                  </a:ext>
                </a:extLst>
              </p:cNvPr>
              <p:cNvSpPr txBox="1"/>
              <p:nvPr/>
            </p:nvSpPr>
            <p:spPr>
              <a:xfrm>
                <a:off x="6292010" y="628899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𝐿𝑈</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92010" y="6288991"/>
                <a:ext cx="868070" cy="400110"/>
              </a:xfrm>
              <a:prstGeom prst="rect">
                <a:avLst/>
              </a:prstGeom>
              <a:blipFill>
                <a:blip r:embed="rId6"/>
                <a:stretch>
                  <a:fillRect r="-20979" b="-1538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530672" y="573563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2828097" y="5717323"/>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5370784"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8F3FC9CA-9663-47DB-83DA-2569004C3AF8}"/>
              </a:ext>
            </a:extLst>
          </p:cNvPr>
          <p:cNvCxnSpPr>
            <a:cxnSpLocks/>
          </p:cNvCxnSpPr>
          <p:nvPr/>
        </p:nvCxnSpPr>
        <p:spPr>
          <a:xfrm>
            <a:off x="6726045" y="2735529"/>
            <a:ext cx="0" cy="3561159"/>
          </a:xfrm>
          <a:prstGeom prst="line">
            <a:avLst/>
          </a:prstGeom>
          <a:ln w="158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CF4644-C452-434E-93D2-1AE093A512B0}"/>
              </a:ext>
            </a:extLst>
          </p:cNvPr>
          <p:cNvCxnSpPr>
            <a:cxnSpLocks/>
          </p:cNvCxnSpPr>
          <p:nvPr/>
        </p:nvCxnSpPr>
        <p:spPr>
          <a:xfrm flipH="1" flipV="1">
            <a:off x="1778125" y="2099957"/>
            <a:ext cx="6178325" cy="1938643"/>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AD5CC26-302B-432B-B033-6BC39268016D}"/>
                  </a:ext>
                </a:extLst>
              </p:cNvPr>
              <p:cNvSpPr txBox="1"/>
              <p:nvPr/>
            </p:nvSpPr>
            <p:spPr>
              <a:xfrm>
                <a:off x="4375005" y="1045574"/>
                <a:ext cx="4356803" cy="707886"/>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Indirect effect:</a:t>
                </a:r>
                <a:r>
                  <a:rPr lang="en-US" sz="2400" dirty="0">
                    <a:latin typeface="Arial" panose="020B0604020202020204" pitchFamily="34" charset="0"/>
                    <a:cs typeface="Arial" panose="020B0604020202020204" pitchFamily="34" charset="0"/>
                  </a:rPr>
                  <a:t> Lower </a:t>
                </a:r>
                <a14:m>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a:cs typeface="Arial" panose="020B0604020202020204" pitchFamily="34" charset="0"/>
                          </a:rPr>
                          <m:t>𝑃</m:t>
                        </m:r>
                      </m:e>
                      <m:sub>
                        <m:r>
                          <a:rPr lang="en-US" sz="2400" b="0" i="1" smtClean="0">
                            <a:latin typeface="Cambria Math"/>
                            <a:cs typeface="Arial" panose="020B0604020202020204" pitchFamily="34" charset="0"/>
                          </a:rPr>
                          <m:t>𝐿</m:t>
                        </m:r>
                      </m:sub>
                    </m:sSub>
                  </m:oMath>
                </a14:m>
                <a:br>
                  <a:rPr lang="en-US" sz="2400" dirty="0">
                    <a:latin typeface="Arial" panose="020B0604020202020204" pitchFamily="34" charset="0"/>
                    <a:cs typeface="Arial" panose="020B0604020202020204" pitchFamily="34" charset="0"/>
                  </a:rPr>
                </a:br>
                <a:endParaRPr lang="en-US" sz="2400" i="1" baseline="-250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xmlns="" id="{FAD5CC26-302B-432B-B033-6BC39268016D}"/>
                  </a:ext>
                </a:extLst>
              </p:cNvPr>
              <p:cNvSpPr txBox="1">
                <a:spLocks noRot="1" noChangeAspect="1" noMove="1" noResize="1" noEditPoints="1" noAdjustHandles="1" noChangeArrowheads="1" noChangeShapeType="1" noTextEdit="1"/>
              </p:cNvSpPr>
              <p:nvPr/>
            </p:nvSpPr>
            <p:spPr>
              <a:xfrm>
                <a:off x="4375005" y="1045574"/>
                <a:ext cx="4356803" cy="707886"/>
              </a:xfrm>
              <a:prstGeom prst="rect">
                <a:avLst/>
              </a:prstGeom>
              <a:blipFill rotWithShape="1">
                <a:blip r:embed="rId7"/>
                <a:stretch>
                  <a:fillRect l="-2241" t="-6034"/>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0F9A76D0-90E3-4689-878A-71395EAE47D5}"/>
              </a:ext>
            </a:extLst>
          </p:cNvPr>
          <p:cNvCxnSpPr>
            <a:cxnSpLocks/>
          </p:cNvCxnSpPr>
          <p:nvPr/>
        </p:nvCxnSpPr>
        <p:spPr>
          <a:xfrm flipV="1">
            <a:off x="6553200" y="4555502"/>
            <a:ext cx="0" cy="362126"/>
          </a:xfrm>
          <a:prstGeom prst="straightConnector1">
            <a:avLst/>
          </a:prstGeom>
          <a:ln w="38100">
            <a:solidFill>
              <a:srgbClr val="D2A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18C283-A121-47A7-A574-3CBE8A2ACCAC}"/>
              </a:ext>
            </a:extLst>
          </p:cNvPr>
          <p:cNvCxnSpPr>
            <a:cxnSpLocks/>
          </p:cNvCxnSpPr>
          <p:nvPr/>
        </p:nvCxnSpPr>
        <p:spPr>
          <a:xfrm flipH="1" flipV="1">
            <a:off x="1817914" y="2776183"/>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AB23F2-10EF-4347-B396-1F51AFD561F6}"/>
              </a:ext>
            </a:extLst>
          </p:cNvPr>
          <p:cNvSpPr txBox="1"/>
          <p:nvPr/>
        </p:nvSpPr>
        <p:spPr>
          <a:xfrm>
            <a:off x="6726045" y="5764911"/>
            <a:ext cx="1230405" cy="584775"/>
          </a:xfrm>
          <a:prstGeom prst="rect">
            <a:avLst/>
          </a:prstGeom>
          <a:noFill/>
        </p:spPr>
        <p:txBody>
          <a:bodyPr wrap="square" rtlCol="0">
            <a:spAutoFit/>
          </a:bodyPr>
          <a:lstStyle/>
          <a:p>
            <a:pPr algn="ctr"/>
            <a:r>
              <a:rPr lang="en-US" sz="1600" b="1" i="1" dirty="0">
                <a:solidFill>
                  <a:srgbClr val="D2A000"/>
                </a:solidFill>
                <a:latin typeface="Arial" panose="020B0604020202020204" pitchFamily="34" charset="0"/>
                <a:cs typeface="Arial" panose="020B0604020202020204" pitchFamily="34" charset="0"/>
              </a:rPr>
              <a:t>Switch </a:t>
            </a:r>
          </a:p>
          <a:p>
            <a:pPr algn="ctr"/>
            <a:r>
              <a:rPr lang="en-US" sz="1600" b="1" i="1" dirty="0">
                <a:solidFill>
                  <a:srgbClr val="D2A000"/>
                </a:solidFill>
                <a:latin typeface="Arial" panose="020B0604020202020204" pitchFamily="34" charset="0"/>
                <a:cs typeface="Arial" panose="020B0604020202020204" pitchFamily="34" charset="0"/>
              </a:rPr>
              <a:t>U to L</a:t>
            </a:r>
            <a:endParaRPr lang="en-US" sz="1600" b="1" i="1" baseline="-25000" dirty="0">
              <a:solidFill>
                <a:srgbClr val="D2A000"/>
              </a:solidFill>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CE4A8586-77B4-4B8E-B2D3-59FDD29D7C0C}"/>
              </a:ext>
            </a:extLst>
          </p:cNvPr>
          <p:cNvCxnSpPr>
            <a:cxnSpLocks/>
          </p:cNvCxnSpPr>
          <p:nvPr/>
        </p:nvCxnSpPr>
        <p:spPr>
          <a:xfrm>
            <a:off x="6793012" y="5738645"/>
            <a:ext cx="1163438" cy="0"/>
          </a:xfrm>
          <a:prstGeom prst="straightConnector1">
            <a:avLst/>
          </a:prstGeom>
          <a:ln w="12700">
            <a:solidFill>
              <a:srgbClr val="D2A000"/>
            </a:solidFill>
            <a:tailEnd type="triangle" w="lg" len="lg"/>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F3FC9CA-9663-47DB-83DA-2569004C3AF8}"/>
              </a:ext>
            </a:extLst>
          </p:cNvPr>
          <p:cNvCxnSpPr>
            <a:cxnSpLocks/>
          </p:cNvCxnSpPr>
          <p:nvPr/>
        </p:nvCxnSpPr>
        <p:spPr>
          <a:xfrm>
            <a:off x="7956450" y="2687241"/>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6CF2161-00A6-406F-BC16-5FBAE13D4E55}"/>
                  </a:ext>
                </a:extLst>
              </p:cNvPr>
              <p:cNvSpPr txBox="1"/>
              <p:nvPr/>
            </p:nvSpPr>
            <p:spPr>
              <a:xfrm>
                <a:off x="7236094" y="6319769"/>
                <a:ext cx="14407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=1</m:t>
                      </m:r>
                    </m:oMath>
                  </m:oMathPara>
                </a14:m>
                <a:endParaRPr lang="en-US" dirty="0">
                  <a:solidFill>
                    <a:schemeClr val="bg1">
                      <a:lumMod val="50000"/>
                    </a:schemeClr>
                  </a:solidFill>
                </a:endParaRPr>
              </a:p>
            </p:txBody>
          </p:sp>
        </mc:Choice>
        <mc:Fallback xmlns="">
          <p:sp>
            <p:nvSpPr>
              <p:cNvPr id="41" name="TextBox 40">
                <a:extLst>
                  <a:ext uri="{FF2B5EF4-FFF2-40B4-BE49-F238E27FC236}">
                    <a16:creationId xmlns:a16="http://schemas.microsoft.com/office/drawing/2014/main" xmlns:a14="http://schemas.microsoft.com/office/drawing/2010/main" xmlns="" id="{C6CF2161-00A6-406F-BC16-5FBAE13D4E55}"/>
                  </a:ext>
                </a:extLst>
              </p:cNvPr>
              <p:cNvSpPr txBox="1">
                <a:spLocks noRot="1" noChangeAspect="1" noMove="1" noResize="1" noEditPoints="1" noAdjustHandles="1" noChangeArrowheads="1" noChangeShapeType="1" noTextEdit="1"/>
              </p:cNvSpPr>
              <p:nvPr/>
            </p:nvSpPr>
            <p:spPr>
              <a:xfrm>
                <a:off x="7236094" y="6319769"/>
                <a:ext cx="1440711" cy="369332"/>
              </a:xfrm>
              <a:prstGeom prst="rect">
                <a:avLst/>
              </a:prstGeom>
              <a:blipFill rotWithShape="1">
                <a:blip r:embed="rId8"/>
                <a:stretch>
                  <a:fillRect b="-3333"/>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D6A0803C-ADD0-492D-BB1F-488DF63D820E}"/>
              </a:ext>
            </a:extLst>
          </p:cNvPr>
          <p:cNvCxnSpPr>
            <a:cxnSpLocks/>
          </p:cNvCxnSpPr>
          <p:nvPr/>
        </p:nvCxnSpPr>
        <p:spPr>
          <a:xfrm>
            <a:off x="1603739" y="5071944"/>
            <a:ext cx="6352710" cy="0"/>
          </a:xfrm>
          <a:prstGeom prst="line">
            <a:avLst/>
          </a:prstGeom>
          <a:ln w="254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347CA5C-7D9C-47F6-9B54-5E9F6711CEDD}"/>
              </a:ext>
            </a:extLst>
          </p:cNvPr>
          <p:cNvSpPr txBox="1"/>
          <p:nvPr/>
        </p:nvSpPr>
        <p:spPr>
          <a:xfrm>
            <a:off x="306554" y="5011030"/>
            <a:ext cx="1328027" cy="492443"/>
          </a:xfrm>
          <a:prstGeom prst="rect">
            <a:avLst/>
          </a:prstGeom>
          <a:noFill/>
        </p:spPr>
        <p:txBody>
          <a:bodyPr wrap="square" rtlCol="0">
            <a:spAutoFit/>
          </a:bodyPr>
          <a:lstStyle/>
          <a:p>
            <a:pPr algn="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146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03740" y="2438400"/>
            <a:ext cx="13145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971800" y="2438400"/>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Policy Application: Mandate</a:t>
            </a:r>
            <a:endParaRPr lang="en-US" i="1" baseline="-25000" dirty="0"/>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B51D10C-71AB-4F14-ADC0-745C82A1320D}"/>
              </a:ext>
            </a:extLst>
          </p:cNvPr>
          <p:cNvSpPr txBox="1"/>
          <p:nvPr/>
        </p:nvSpPr>
        <p:spPr>
          <a:xfrm>
            <a:off x="6763145" y="4121322"/>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971800" y="4691758"/>
            <a:ext cx="4817165" cy="48984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3200400" y="4847494"/>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24305" y="2975456"/>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8260" y="216279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823A682-F98C-4FF6-B006-D417C8866F0E}"/>
                  </a:ext>
                </a:extLst>
              </p:cNvPr>
              <p:cNvSpPr txBox="1"/>
              <p:nvPr/>
            </p:nvSpPr>
            <p:spPr>
              <a:xfrm>
                <a:off x="2332330" y="629668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𝐻𝐿</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r>
                        <m:rPr>
                          <m:sty m:val="p"/>
                        </m:rPr>
                        <a:rPr lang="en-US" sz="2000">
                          <a:solidFill>
                            <a:schemeClr val="bg1">
                              <a:lumMod val="50000"/>
                            </a:schemeClr>
                          </a:solidFill>
                          <a:latin typeface="Cambria Math" panose="02040503050406030204" pitchFamily="18" charset="0"/>
                        </a:rPr>
                        <m:t>Δ</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332330" y="6296688"/>
                <a:ext cx="868070" cy="400110"/>
              </a:xfrm>
              <a:prstGeom prst="rect">
                <a:avLst/>
              </a:prstGeom>
              <a:blipFill>
                <a:blip r:embed="rId5"/>
                <a:stretch>
                  <a:fillRect r="-39437" b="-13636"/>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24CC8B16-D14C-40EC-9EB9-1D6DE2027CC5}"/>
              </a:ext>
            </a:extLst>
          </p:cNvPr>
          <p:cNvCxnSpPr>
            <a:cxnSpLocks/>
            <a:endCxn id="25" idx="0"/>
          </p:cNvCxnSpPr>
          <p:nvPr/>
        </p:nvCxnSpPr>
        <p:spPr>
          <a:xfrm flipH="1">
            <a:off x="6726045" y="5066766"/>
            <a:ext cx="0" cy="122222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03740" y="5181600"/>
            <a:ext cx="63527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28745" y="4671406"/>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95F8822-52F8-47A4-AFDF-E9C250CCE420}"/>
                  </a:ext>
                </a:extLst>
              </p:cNvPr>
              <p:cNvSpPr txBox="1"/>
              <p:nvPr/>
            </p:nvSpPr>
            <p:spPr>
              <a:xfrm>
                <a:off x="6292010" y="628899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𝐿𝑈</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92010" y="6288991"/>
                <a:ext cx="868070" cy="400110"/>
              </a:xfrm>
              <a:prstGeom prst="rect">
                <a:avLst/>
              </a:prstGeom>
              <a:blipFill>
                <a:blip r:embed="rId6"/>
                <a:stretch>
                  <a:fillRect r="-20979" b="-1538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E8D02D1C-D4EA-45BB-9081-27739DC7642A}"/>
              </a:ext>
            </a:extLst>
          </p:cNvPr>
          <p:cNvSpPr txBox="1"/>
          <p:nvPr/>
        </p:nvSpPr>
        <p:spPr>
          <a:xfrm>
            <a:off x="1530672" y="5735638"/>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H</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8518F82-3BFC-4579-8352-90C32A61449E}"/>
              </a:ext>
            </a:extLst>
          </p:cNvPr>
          <p:cNvSpPr txBox="1"/>
          <p:nvPr/>
        </p:nvSpPr>
        <p:spPr>
          <a:xfrm>
            <a:off x="2828097" y="5717323"/>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5370784"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8F3FC9CA-9663-47DB-83DA-2569004C3AF8}"/>
              </a:ext>
            </a:extLst>
          </p:cNvPr>
          <p:cNvCxnSpPr>
            <a:cxnSpLocks/>
          </p:cNvCxnSpPr>
          <p:nvPr/>
        </p:nvCxnSpPr>
        <p:spPr>
          <a:xfrm>
            <a:off x="6726045" y="2735529"/>
            <a:ext cx="0" cy="3561159"/>
          </a:xfrm>
          <a:prstGeom prst="line">
            <a:avLst/>
          </a:prstGeom>
          <a:ln w="158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CF4644-C452-434E-93D2-1AE093A512B0}"/>
              </a:ext>
            </a:extLst>
          </p:cNvPr>
          <p:cNvCxnSpPr>
            <a:cxnSpLocks/>
          </p:cNvCxnSpPr>
          <p:nvPr/>
        </p:nvCxnSpPr>
        <p:spPr>
          <a:xfrm flipH="1" flipV="1">
            <a:off x="1778125" y="2099957"/>
            <a:ext cx="6178325" cy="1938643"/>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9A76D0-90E3-4689-878A-71395EAE47D5}"/>
              </a:ext>
            </a:extLst>
          </p:cNvPr>
          <p:cNvCxnSpPr>
            <a:cxnSpLocks/>
          </p:cNvCxnSpPr>
          <p:nvPr/>
        </p:nvCxnSpPr>
        <p:spPr>
          <a:xfrm flipV="1">
            <a:off x="6553200" y="4555502"/>
            <a:ext cx="0" cy="362126"/>
          </a:xfrm>
          <a:prstGeom prst="straightConnector1">
            <a:avLst/>
          </a:prstGeom>
          <a:ln w="38100">
            <a:solidFill>
              <a:srgbClr val="D2A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18C283-A121-47A7-A574-3CBE8A2ACCAC}"/>
              </a:ext>
            </a:extLst>
          </p:cNvPr>
          <p:cNvCxnSpPr>
            <a:cxnSpLocks/>
          </p:cNvCxnSpPr>
          <p:nvPr/>
        </p:nvCxnSpPr>
        <p:spPr>
          <a:xfrm flipH="1" flipV="1">
            <a:off x="1817914" y="2776183"/>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AB23F2-10EF-4347-B396-1F51AFD561F6}"/>
              </a:ext>
            </a:extLst>
          </p:cNvPr>
          <p:cNvSpPr txBox="1"/>
          <p:nvPr/>
        </p:nvSpPr>
        <p:spPr>
          <a:xfrm>
            <a:off x="6726045" y="5764911"/>
            <a:ext cx="1230405" cy="584775"/>
          </a:xfrm>
          <a:prstGeom prst="rect">
            <a:avLst/>
          </a:prstGeom>
          <a:noFill/>
        </p:spPr>
        <p:txBody>
          <a:bodyPr wrap="square" rtlCol="0">
            <a:spAutoFit/>
          </a:bodyPr>
          <a:lstStyle/>
          <a:p>
            <a:pPr algn="ctr"/>
            <a:r>
              <a:rPr lang="en-US" sz="1600" b="1" i="1" dirty="0">
                <a:solidFill>
                  <a:srgbClr val="D2A000"/>
                </a:solidFill>
                <a:latin typeface="Arial" panose="020B0604020202020204" pitchFamily="34" charset="0"/>
                <a:cs typeface="Arial" panose="020B0604020202020204" pitchFamily="34" charset="0"/>
              </a:rPr>
              <a:t>Switch </a:t>
            </a:r>
          </a:p>
          <a:p>
            <a:pPr algn="ctr"/>
            <a:r>
              <a:rPr lang="en-US" sz="1600" b="1" i="1" dirty="0">
                <a:solidFill>
                  <a:srgbClr val="D2A000"/>
                </a:solidFill>
                <a:latin typeface="Arial" panose="020B0604020202020204" pitchFamily="34" charset="0"/>
                <a:cs typeface="Arial" panose="020B0604020202020204" pitchFamily="34" charset="0"/>
              </a:rPr>
              <a:t>U to L</a:t>
            </a:r>
            <a:endParaRPr lang="en-US" sz="1600" b="1" i="1" baseline="-25000" dirty="0">
              <a:solidFill>
                <a:srgbClr val="D2A000"/>
              </a:solidFill>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CE4A8586-77B4-4B8E-B2D3-59FDD29D7C0C}"/>
              </a:ext>
            </a:extLst>
          </p:cNvPr>
          <p:cNvCxnSpPr>
            <a:cxnSpLocks/>
          </p:cNvCxnSpPr>
          <p:nvPr/>
        </p:nvCxnSpPr>
        <p:spPr>
          <a:xfrm>
            <a:off x="6793012" y="5738645"/>
            <a:ext cx="1163438" cy="0"/>
          </a:xfrm>
          <a:prstGeom prst="straightConnector1">
            <a:avLst/>
          </a:prstGeom>
          <a:ln w="12700">
            <a:solidFill>
              <a:srgbClr val="D2A000"/>
            </a:solidFill>
            <a:tailEnd type="triangle" w="lg" len="lg"/>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F3FC9CA-9663-47DB-83DA-2569004C3AF8}"/>
              </a:ext>
            </a:extLst>
          </p:cNvPr>
          <p:cNvCxnSpPr>
            <a:cxnSpLocks/>
          </p:cNvCxnSpPr>
          <p:nvPr/>
        </p:nvCxnSpPr>
        <p:spPr>
          <a:xfrm>
            <a:off x="7956450" y="2687241"/>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6CF2161-00A6-406F-BC16-5FBAE13D4E55}"/>
                  </a:ext>
                </a:extLst>
              </p:cNvPr>
              <p:cNvSpPr txBox="1"/>
              <p:nvPr/>
            </p:nvSpPr>
            <p:spPr>
              <a:xfrm>
                <a:off x="7236094" y="6319769"/>
                <a:ext cx="14407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=1</m:t>
                      </m:r>
                    </m:oMath>
                  </m:oMathPara>
                </a14:m>
                <a:endParaRPr lang="en-US" dirty="0">
                  <a:solidFill>
                    <a:schemeClr val="bg1">
                      <a:lumMod val="50000"/>
                    </a:schemeClr>
                  </a:solidFill>
                </a:endParaRPr>
              </a:p>
            </p:txBody>
          </p:sp>
        </mc:Choice>
        <mc:Fallback xmlns="">
          <p:sp>
            <p:nvSpPr>
              <p:cNvPr id="41" name="TextBox 40">
                <a:extLst>
                  <a:ext uri="{FF2B5EF4-FFF2-40B4-BE49-F238E27FC236}">
                    <a16:creationId xmlns:a16="http://schemas.microsoft.com/office/drawing/2014/main" xmlns:a14="http://schemas.microsoft.com/office/drawing/2010/main" xmlns="" id="{C6CF2161-00A6-406F-BC16-5FBAE13D4E55}"/>
                  </a:ext>
                </a:extLst>
              </p:cNvPr>
              <p:cNvSpPr txBox="1">
                <a:spLocks noRot="1" noChangeAspect="1" noMove="1" noResize="1" noEditPoints="1" noAdjustHandles="1" noChangeArrowheads="1" noChangeShapeType="1" noTextEdit="1"/>
              </p:cNvSpPr>
              <p:nvPr/>
            </p:nvSpPr>
            <p:spPr>
              <a:xfrm>
                <a:off x="7236094" y="6319769"/>
                <a:ext cx="1440711" cy="369332"/>
              </a:xfrm>
              <a:prstGeom prst="rect">
                <a:avLst/>
              </a:prstGeom>
              <a:blipFill rotWithShape="1">
                <a:blip r:embed="rId7"/>
                <a:stretch>
                  <a:fillRect b="-3333"/>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D6A0803C-ADD0-492D-BB1F-488DF63D820E}"/>
              </a:ext>
            </a:extLst>
          </p:cNvPr>
          <p:cNvCxnSpPr>
            <a:cxnSpLocks/>
          </p:cNvCxnSpPr>
          <p:nvPr/>
        </p:nvCxnSpPr>
        <p:spPr>
          <a:xfrm>
            <a:off x="1603739" y="5071944"/>
            <a:ext cx="6352710" cy="0"/>
          </a:xfrm>
          <a:prstGeom prst="line">
            <a:avLst/>
          </a:prstGeom>
          <a:ln w="254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347CA5C-7D9C-47F6-9B54-5E9F6711CEDD}"/>
              </a:ext>
            </a:extLst>
          </p:cNvPr>
          <p:cNvSpPr txBox="1"/>
          <p:nvPr/>
        </p:nvSpPr>
        <p:spPr>
          <a:xfrm>
            <a:off x="306554" y="5011030"/>
            <a:ext cx="1328027" cy="492443"/>
          </a:xfrm>
          <a:prstGeom prst="rect">
            <a:avLst/>
          </a:prstGeom>
          <a:noFill/>
        </p:spPr>
        <p:txBody>
          <a:bodyPr wrap="square" rtlCol="0">
            <a:spAutoFit/>
          </a:bodyPr>
          <a:lstStyle/>
          <a:p>
            <a:pPr algn="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AD5CC26-302B-432B-B033-6BC39268016D}"/>
                  </a:ext>
                </a:extLst>
              </p:cNvPr>
              <p:cNvSpPr txBox="1"/>
              <p:nvPr/>
            </p:nvSpPr>
            <p:spPr>
              <a:xfrm>
                <a:off x="4375005" y="1045574"/>
                <a:ext cx="4356803"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Indirect effect:</a:t>
                </a:r>
                <a:r>
                  <a:rPr lang="en-US" sz="2400" dirty="0">
                    <a:latin typeface="Arial" panose="020B0604020202020204" pitchFamily="34" charset="0"/>
                    <a:cs typeface="Arial" panose="020B0604020202020204" pitchFamily="34" charset="0"/>
                  </a:rPr>
                  <a:t> Lower </a:t>
                </a:r>
                <a14:m>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a:cs typeface="Arial" panose="020B0604020202020204" pitchFamily="34" charset="0"/>
                          </a:rPr>
                          <m:t>𝑃</m:t>
                        </m:r>
                      </m:e>
                      <m:sub>
                        <m:r>
                          <a:rPr lang="en-US" sz="2400" b="0" i="1" smtClean="0">
                            <a:latin typeface="Cambria Math"/>
                            <a:cs typeface="Arial" panose="020B0604020202020204" pitchFamily="34" charset="0"/>
                          </a:rPr>
                          <m:t>𝐿</m:t>
                        </m:r>
                      </m:sub>
                    </m:sSub>
                  </m:oMath>
                </a14:m>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Lower </a:t>
                </a:r>
                <a14:m>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a:cs typeface="Arial" panose="020B0604020202020204" pitchFamily="34" charset="0"/>
                          </a:rPr>
                          <m:t>𝐷</m:t>
                        </m:r>
                      </m:e>
                      <m:sub>
                        <m:r>
                          <a:rPr lang="en-US" sz="2400" b="0" i="1" smtClean="0">
                            <a:latin typeface="Cambria Math"/>
                            <a:cs typeface="Arial" panose="020B0604020202020204" pitchFamily="34" charset="0"/>
                          </a:rPr>
                          <m:t>𝐻</m:t>
                        </m:r>
                      </m:sub>
                    </m:sSub>
                  </m:oMath>
                </a14:m>
                <a:r>
                  <a:rPr lang="en-US" sz="2400" i="1" dirty="0">
                    <a:latin typeface="Arial" panose="020B0604020202020204" pitchFamily="34" charset="0"/>
                    <a:cs typeface="Arial" panose="020B0604020202020204" pitchFamily="34" charset="0"/>
                  </a:rPr>
                  <a:t> </a:t>
                </a:r>
                <a14:m>
                  <m:oMath xmlns:m="http://schemas.openxmlformats.org/officeDocument/2006/math">
                    <m:r>
                      <a:rPr lang="en-US" sz="2400" b="0" i="1" dirty="0" smtClean="0">
                        <a:latin typeface="Cambria Math"/>
                        <a:cs typeface="Arial" panose="020B0604020202020204" pitchFamily="34" charset="0"/>
                      </a:rPr>
                      <m:t>→</m:t>
                    </m:r>
                  </m:oMath>
                </a14:m>
                <a:r>
                  <a:rPr lang="en-US" sz="2400" i="1" baseline="-250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Shift from H to L</a:t>
                </a:r>
                <a:endParaRPr lang="en-US" sz="2400" i="1" baseline="-25000" dirty="0">
                  <a:latin typeface="Arial" panose="020B0604020202020204" pitchFamily="34" charset="0"/>
                  <a:cs typeface="Arial" panose="020B0604020202020204" pitchFamily="34" charset="0"/>
                </a:endParaRPr>
              </a:p>
            </p:txBody>
          </p:sp>
        </mc:Choice>
        <mc:Fallback xmlns="">
          <p:sp>
            <p:nvSpPr>
              <p:cNvPr id="44" name="TextBox 43">
                <a:extLst>
                  <a:ext uri="{FF2B5EF4-FFF2-40B4-BE49-F238E27FC236}">
                    <a16:creationId xmlns:a16="http://schemas.microsoft.com/office/drawing/2014/main" xmlns="" id="{FAD5CC26-302B-432B-B033-6BC39268016D}"/>
                  </a:ext>
                </a:extLst>
              </p:cNvPr>
              <p:cNvSpPr txBox="1">
                <a:spLocks noRot="1" noChangeAspect="1" noMove="1" noResize="1" noEditPoints="1" noAdjustHandles="1" noChangeArrowheads="1" noChangeShapeType="1" noTextEdit="1"/>
              </p:cNvSpPr>
              <p:nvPr/>
            </p:nvSpPr>
            <p:spPr>
              <a:xfrm>
                <a:off x="4375005" y="1045574"/>
                <a:ext cx="4356803" cy="830997"/>
              </a:xfrm>
              <a:prstGeom prst="rect">
                <a:avLst/>
              </a:prstGeom>
              <a:blipFill rotWithShape="1">
                <a:blip r:embed="rId8"/>
                <a:stretch>
                  <a:fillRect l="-2241" t="-5147" b="-16912"/>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E0CF4644-C452-434E-93D2-1AE093A512B0}"/>
              </a:ext>
            </a:extLst>
          </p:cNvPr>
          <p:cNvCxnSpPr>
            <a:cxnSpLocks/>
          </p:cNvCxnSpPr>
          <p:nvPr/>
        </p:nvCxnSpPr>
        <p:spPr>
          <a:xfrm flipH="1" flipV="1">
            <a:off x="1776369" y="2252357"/>
            <a:ext cx="6178325" cy="1938643"/>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D697C82-0CD6-4885-ADCC-87307260B7BF}"/>
              </a:ext>
            </a:extLst>
          </p:cNvPr>
          <p:cNvCxnSpPr/>
          <p:nvPr/>
        </p:nvCxnSpPr>
        <p:spPr>
          <a:xfrm>
            <a:off x="1905000" y="2111456"/>
            <a:ext cx="0" cy="2001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32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778C6633-D5E4-480B-88AC-5BF91141D5AD}"/>
              </a:ext>
            </a:extLst>
          </p:cNvPr>
          <p:cNvSpPr txBox="1"/>
          <p:nvPr/>
        </p:nvSpPr>
        <p:spPr>
          <a:xfrm>
            <a:off x="1577527" y="5805343"/>
            <a:ext cx="1503976" cy="584775"/>
          </a:xfrm>
          <a:prstGeom prst="rect">
            <a:avLst/>
          </a:prstGeom>
          <a:noFill/>
        </p:spPr>
        <p:txBody>
          <a:bodyPr wrap="square" rtlCol="0">
            <a:spAutoFit/>
          </a:bodyPr>
          <a:lstStyle/>
          <a:p>
            <a:pPr algn="ctr"/>
            <a:r>
              <a:rPr lang="en-US" sz="1600" b="1" i="1" dirty="0">
                <a:solidFill>
                  <a:srgbClr val="C00000"/>
                </a:solidFill>
                <a:latin typeface="Arial" panose="020B0604020202020204" pitchFamily="34" charset="0"/>
                <a:cs typeface="Arial" panose="020B0604020202020204" pitchFamily="34" charset="0"/>
              </a:rPr>
              <a:t>Switch </a:t>
            </a:r>
          </a:p>
          <a:p>
            <a:pPr algn="ctr"/>
            <a:r>
              <a:rPr lang="en-US" sz="1600" b="1" i="1" dirty="0">
                <a:solidFill>
                  <a:srgbClr val="C00000"/>
                </a:solidFill>
                <a:latin typeface="Arial" panose="020B0604020202020204" pitchFamily="34" charset="0"/>
                <a:cs typeface="Arial" panose="020B0604020202020204" pitchFamily="34" charset="0"/>
              </a:rPr>
              <a:t>H to L</a:t>
            </a:r>
            <a:endParaRPr lang="en-US" sz="1600" b="1" i="1" baseline="-25000" dirty="0">
              <a:solidFill>
                <a:srgbClr val="C0000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9AD24CC0-B72C-4F52-845F-128DB15754C7}"/>
              </a:ext>
            </a:extLst>
          </p:cNvPr>
          <p:cNvCxnSpPr>
            <a:cxnSpLocks/>
          </p:cNvCxnSpPr>
          <p:nvPr/>
        </p:nvCxnSpPr>
        <p:spPr>
          <a:xfrm>
            <a:off x="1603740" y="2438400"/>
            <a:ext cx="1314510" cy="0"/>
          </a:xfrm>
          <a:prstGeom prst="line">
            <a:avLst/>
          </a:prstGeom>
          <a:ln w="254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FA8FCB-F978-4C59-AEFA-4558DB34760C}"/>
              </a:ext>
            </a:extLst>
          </p:cNvPr>
          <p:cNvCxnSpPr>
            <a:cxnSpLocks/>
          </p:cNvCxnSpPr>
          <p:nvPr/>
        </p:nvCxnSpPr>
        <p:spPr>
          <a:xfrm>
            <a:off x="2971800" y="2438400"/>
            <a:ext cx="0" cy="3858288"/>
          </a:xfrm>
          <a:prstGeom prst="line">
            <a:avLst/>
          </a:prstGeom>
          <a:ln w="158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Policy Application: Mandate</a:t>
            </a:r>
            <a:endParaRPr lang="en-US" i="1" baseline="-25000" dirty="0"/>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B51D10C-71AB-4F14-ADC0-745C82A1320D}"/>
              </a:ext>
            </a:extLst>
          </p:cNvPr>
          <p:cNvSpPr txBox="1"/>
          <p:nvPr/>
        </p:nvSpPr>
        <p:spPr>
          <a:xfrm>
            <a:off x="6763145" y="4121322"/>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9" name="Straight Connector 8">
            <a:extLst>
              <a:ext uri="{FF2B5EF4-FFF2-40B4-BE49-F238E27FC236}">
                <a16:creationId xmlns:a16="http://schemas.microsoft.com/office/drawing/2014/main" id="{B318C283-A121-47A7-A574-3CBE8A2ACCAC}"/>
              </a:ext>
            </a:extLst>
          </p:cNvPr>
          <p:cNvCxnSpPr>
            <a:cxnSpLocks/>
          </p:cNvCxnSpPr>
          <p:nvPr/>
        </p:nvCxnSpPr>
        <p:spPr>
          <a:xfrm flipH="1" flipV="1">
            <a:off x="1828800" y="3311892"/>
            <a:ext cx="6073464" cy="2170706"/>
          </a:xfrm>
          <a:prstGeom prst="line">
            <a:avLst/>
          </a:prstGeom>
          <a:ln w="34925">
            <a:solidFill>
              <a:srgbClr val="D2A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B83D1D-1DBB-4102-9A4D-B8EF018E4569}"/>
              </a:ext>
            </a:extLst>
          </p:cNvPr>
          <p:cNvCxnSpPr>
            <a:cxnSpLocks/>
          </p:cNvCxnSpPr>
          <p:nvPr/>
        </p:nvCxnSpPr>
        <p:spPr>
          <a:xfrm flipH="1" flipV="1">
            <a:off x="2971800" y="4691758"/>
            <a:ext cx="4817165" cy="489842"/>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F46236-EE3B-4681-B195-0F9237749CBF}"/>
              </a:ext>
            </a:extLst>
          </p:cNvPr>
          <p:cNvSpPr txBox="1"/>
          <p:nvPr/>
        </p:nvSpPr>
        <p:spPr>
          <a:xfrm>
            <a:off x="3200400" y="4847494"/>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err="1">
                <a:solidFill>
                  <a:srgbClr val="C00000"/>
                </a:solidFill>
                <a:latin typeface="Arial" panose="020B0604020202020204" pitchFamily="34" charset="0"/>
                <a:cs typeface="Arial" panose="020B0604020202020204" pitchFamily="34" charset="0"/>
              </a:rPr>
              <a:t>s</a:t>
            </a:r>
            <a:r>
              <a:rPr lang="en-US" sz="2600" b="1" i="1" baseline="-25000" dirty="0" err="1">
                <a:solidFill>
                  <a:srgbClr val="C00000"/>
                </a:solidFill>
                <a:latin typeface="Arial" panose="020B0604020202020204" pitchFamily="34" charset="0"/>
                <a:cs typeface="Arial" panose="020B0604020202020204" pitchFamily="34" charset="0"/>
              </a:rPr>
              <a:t>LU</a:t>
            </a:r>
            <a:r>
              <a:rPr lang="en-US" sz="2600" b="1" i="1" baseline="-25000" dirty="0">
                <a:solidFill>
                  <a:srgbClr val="C0000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0908EF7-8709-4B27-9E03-3264AD78118D}"/>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4D1D5F-9E05-44D5-B9B3-F7C37D61B344}"/>
              </a:ext>
            </a:extLst>
          </p:cNvPr>
          <p:cNvSpPr txBox="1"/>
          <p:nvPr/>
        </p:nvSpPr>
        <p:spPr>
          <a:xfrm>
            <a:off x="3324305" y="2975456"/>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3F85DD8-32F2-46C4-A6CE-6EC24230D3A2}"/>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HL</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90E15-2F3E-4FBD-A525-4A0E1555E80A}"/>
              </a:ext>
            </a:extLst>
          </p:cNvPr>
          <p:cNvSpPr txBox="1"/>
          <p:nvPr/>
        </p:nvSpPr>
        <p:spPr>
          <a:xfrm>
            <a:off x="408260" y="216279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823A682-F98C-4FF6-B006-D417C8866F0E}"/>
                  </a:ext>
                </a:extLst>
              </p:cNvPr>
              <p:cNvSpPr txBox="1"/>
              <p:nvPr/>
            </p:nvSpPr>
            <p:spPr>
              <a:xfrm>
                <a:off x="2332330" y="6296688"/>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𝐻𝐿</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r>
                        <m:rPr>
                          <m:sty m:val="p"/>
                        </m:rPr>
                        <a:rPr lang="en-US" sz="2000">
                          <a:solidFill>
                            <a:schemeClr val="bg1">
                              <a:lumMod val="50000"/>
                            </a:schemeClr>
                          </a:solidFill>
                          <a:latin typeface="Cambria Math" panose="02040503050406030204" pitchFamily="18" charset="0"/>
                        </a:rPr>
                        <m:t>Δ</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19" name="TextBox 18">
                <a:extLst>
                  <a:ext uri="{FF2B5EF4-FFF2-40B4-BE49-F238E27FC236}">
                    <a16:creationId xmlns:a16="http://schemas.microsoft.com/office/drawing/2014/main" id="{3823A682-F98C-4FF6-B006-D417C8866F0E}"/>
                  </a:ext>
                </a:extLst>
              </p:cNvPr>
              <p:cNvSpPr txBox="1">
                <a:spLocks noRot="1" noChangeAspect="1" noMove="1" noResize="1" noEditPoints="1" noAdjustHandles="1" noChangeArrowheads="1" noChangeShapeType="1" noTextEdit="1"/>
              </p:cNvSpPr>
              <p:nvPr/>
            </p:nvSpPr>
            <p:spPr>
              <a:xfrm>
                <a:off x="2332330" y="6296688"/>
                <a:ext cx="868070" cy="400110"/>
              </a:xfrm>
              <a:prstGeom prst="rect">
                <a:avLst/>
              </a:prstGeom>
              <a:blipFill>
                <a:blip r:embed="rId5"/>
                <a:stretch>
                  <a:fillRect r="-39437" b="-13636"/>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24CC8B16-D14C-40EC-9EB9-1D6DE2027CC5}"/>
              </a:ext>
            </a:extLst>
          </p:cNvPr>
          <p:cNvCxnSpPr>
            <a:cxnSpLocks/>
            <a:endCxn id="25" idx="0"/>
          </p:cNvCxnSpPr>
          <p:nvPr/>
        </p:nvCxnSpPr>
        <p:spPr>
          <a:xfrm flipH="1">
            <a:off x="6726045" y="5066766"/>
            <a:ext cx="0" cy="122222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A0803C-ADD0-492D-BB1F-488DF63D820E}"/>
              </a:ext>
            </a:extLst>
          </p:cNvPr>
          <p:cNvCxnSpPr>
            <a:cxnSpLocks/>
          </p:cNvCxnSpPr>
          <p:nvPr/>
        </p:nvCxnSpPr>
        <p:spPr>
          <a:xfrm>
            <a:off x="1603740" y="5181600"/>
            <a:ext cx="635271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47CA5C-7D9C-47F6-9B54-5E9F6711CEDD}"/>
              </a:ext>
            </a:extLst>
          </p:cNvPr>
          <p:cNvSpPr txBox="1"/>
          <p:nvPr/>
        </p:nvSpPr>
        <p:spPr>
          <a:xfrm>
            <a:off x="428745" y="4671406"/>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95F8822-52F8-47A4-AFDF-E9C250CCE420}"/>
                  </a:ext>
                </a:extLst>
              </p:cNvPr>
              <p:cNvSpPr txBox="1"/>
              <p:nvPr/>
            </p:nvSpPr>
            <p:spPr>
              <a:xfrm>
                <a:off x="6292010" y="6288991"/>
                <a:ext cx="86807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bg1">
                                  <a:lumMod val="50000"/>
                                </a:schemeClr>
                              </a:solidFill>
                              <a:latin typeface="Cambria Math" panose="02040503050406030204" pitchFamily="18" charset="0"/>
                            </a:rPr>
                          </m:ctrlPr>
                        </m:sSubSupPr>
                        <m:e>
                          <m:r>
                            <a:rPr lang="en-US" sz="2000" i="1">
                              <a:solidFill>
                                <a:schemeClr val="bg1">
                                  <a:lumMod val="50000"/>
                                </a:schemeClr>
                              </a:solidFill>
                              <a:latin typeface="Cambria Math" panose="02040503050406030204" pitchFamily="18" charset="0"/>
                            </a:rPr>
                            <m:t>𝑠</m:t>
                          </m:r>
                        </m:e>
                        <m:sub>
                          <m:r>
                            <a:rPr lang="en-US" sz="2000" i="1">
                              <a:solidFill>
                                <a:schemeClr val="bg1">
                                  <a:lumMod val="50000"/>
                                </a:schemeClr>
                              </a:solidFill>
                              <a:latin typeface="Cambria Math" panose="02040503050406030204" pitchFamily="18" charset="0"/>
                            </a:rPr>
                            <m:t>𝐿𝑈</m:t>
                          </m:r>
                        </m:sub>
                        <m:sup>
                          <m:r>
                            <a:rPr lang="en-US" sz="2000" i="1">
                              <a:solidFill>
                                <a:schemeClr val="bg1">
                                  <a:lumMod val="50000"/>
                                </a:schemeClr>
                              </a:solidFill>
                              <a:latin typeface="Cambria Math" panose="02040503050406030204" pitchFamily="18" charset="0"/>
                            </a:rPr>
                            <m:t>∗</m:t>
                          </m:r>
                        </m:sup>
                      </m:sSubSup>
                      <m:r>
                        <a:rPr lang="en-US" sz="2000" i="1">
                          <a:solidFill>
                            <a:schemeClr val="bg1">
                              <a:lumMod val="50000"/>
                            </a:schemeClr>
                          </a:solidFill>
                          <a:latin typeface="Cambria Math" panose="02040503050406030204" pitchFamily="18" charset="0"/>
                        </a:rPr>
                        <m:t>(</m:t>
                      </m:r>
                      <m:sSup>
                        <m:sSupPr>
                          <m:ctrlPr>
                            <a:rPr lang="en-US" sz="2000" i="1">
                              <a:solidFill>
                                <a:schemeClr val="bg1">
                                  <a:lumMod val="50000"/>
                                </a:schemeClr>
                              </a:solidFill>
                              <a:latin typeface="Cambria Math" panose="02040503050406030204" pitchFamily="18" charset="0"/>
                            </a:rPr>
                          </m:ctrlPr>
                        </m:sSupPr>
                        <m:e>
                          <m:r>
                            <a:rPr lang="en-US" sz="2000" i="1">
                              <a:solidFill>
                                <a:schemeClr val="bg1">
                                  <a:lumMod val="50000"/>
                                </a:schemeClr>
                              </a:solidFill>
                              <a:latin typeface="Cambria Math" panose="02040503050406030204" pitchFamily="18" charset="0"/>
                            </a:rPr>
                            <m:t>𝑃</m:t>
                          </m:r>
                        </m:e>
                        <m:sup>
                          <m:r>
                            <a:rPr lang="en-US" sz="2000" i="1">
                              <a:solidFill>
                                <a:schemeClr val="bg1">
                                  <a:lumMod val="50000"/>
                                </a:schemeClr>
                              </a:solidFill>
                              <a:latin typeface="Cambria Math" panose="02040503050406030204" pitchFamily="18" charset="0"/>
                            </a:rPr>
                            <m:t>∗</m:t>
                          </m:r>
                        </m:sup>
                      </m:sSup>
                      <m:r>
                        <a:rPr lang="en-US" sz="2000" i="1">
                          <a:solidFill>
                            <a:schemeClr val="bg1">
                              <a:lumMod val="50000"/>
                            </a:schemeClr>
                          </a:solidFill>
                          <a:latin typeface="Cambria Math" panose="02040503050406030204" pitchFamily="18" charset="0"/>
                        </a:rPr>
                        <m:t>)</m:t>
                      </m:r>
                    </m:oMath>
                  </m:oMathPara>
                </a14:m>
                <a:endParaRPr lang="en-US" sz="2000" dirty="0">
                  <a:solidFill>
                    <a:schemeClr val="bg1">
                      <a:lumMod val="50000"/>
                    </a:schemeClr>
                  </a:solidFill>
                </a:endParaRPr>
              </a:p>
            </p:txBody>
          </p:sp>
        </mc:Choice>
        <mc:Fallback xmlns="">
          <p:sp>
            <p:nvSpPr>
              <p:cNvPr id="25" name="TextBox 24">
                <a:extLst>
                  <a:ext uri="{FF2B5EF4-FFF2-40B4-BE49-F238E27FC236}">
                    <a16:creationId xmlns:a16="http://schemas.microsoft.com/office/drawing/2014/main" id="{295F8822-52F8-47A4-AFDF-E9C250CCE420}"/>
                  </a:ext>
                </a:extLst>
              </p:cNvPr>
              <p:cNvSpPr txBox="1">
                <a:spLocks noRot="1" noChangeAspect="1" noMove="1" noResize="1" noEditPoints="1" noAdjustHandles="1" noChangeArrowheads="1" noChangeShapeType="1" noTextEdit="1"/>
              </p:cNvSpPr>
              <p:nvPr/>
            </p:nvSpPr>
            <p:spPr>
              <a:xfrm>
                <a:off x="6292010" y="6288991"/>
                <a:ext cx="868070" cy="400110"/>
              </a:xfrm>
              <a:prstGeom prst="rect">
                <a:avLst/>
              </a:prstGeom>
              <a:blipFill>
                <a:blip r:embed="rId6"/>
                <a:stretch>
                  <a:fillRect r="-20979" b="-15385"/>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A8518F82-3BFC-4579-8352-90C32A61449E}"/>
              </a:ext>
            </a:extLst>
          </p:cNvPr>
          <p:cNvSpPr txBox="1"/>
          <p:nvPr/>
        </p:nvSpPr>
        <p:spPr>
          <a:xfrm>
            <a:off x="2828097" y="5717323"/>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607FBA1-A804-4F34-8F1E-3EC5817C9A7C}"/>
              </a:ext>
            </a:extLst>
          </p:cNvPr>
          <p:cNvSpPr txBox="1"/>
          <p:nvPr/>
        </p:nvSpPr>
        <p:spPr>
          <a:xfrm>
            <a:off x="5370784" y="5727887"/>
            <a:ext cx="1503976" cy="492443"/>
          </a:xfrm>
          <a:prstGeom prst="rect">
            <a:avLst/>
          </a:prstGeom>
          <a:noFill/>
        </p:spPr>
        <p:txBody>
          <a:bodyPr wrap="square" rtlCol="0">
            <a:spAutoFit/>
          </a:bodyPr>
          <a:lstStyle/>
          <a:p>
            <a:pPr algn="ctr"/>
            <a:r>
              <a:rPr lang="en-US" sz="2600" b="1" dirty="0">
                <a:solidFill>
                  <a:schemeClr val="bg1">
                    <a:lumMod val="65000"/>
                  </a:schemeClr>
                </a:solidFill>
                <a:latin typeface="Arial" panose="020B0604020202020204" pitchFamily="34" charset="0"/>
                <a:cs typeface="Arial" panose="020B0604020202020204" pitchFamily="34" charset="0"/>
              </a:rPr>
              <a:t>Buy L</a:t>
            </a:r>
            <a:endParaRPr lang="en-US" sz="2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8F3FC9CA-9663-47DB-83DA-2569004C3AF8}"/>
              </a:ext>
            </a:extLst>
          </p:cNvPr>
          <p:cNvCxnSpPr>
            <a:cxnSpLocks/>
          </p:cNvCxnSpPr>
          <p:nvPr/>
        </p:nvCxnSpPr>
        <p:spPr>
          <a:xfrm>
            <a:off x="6726045" y="2735529"/>
            <a:ext cx="0" cy="3561159"/>
          </a:xfrm>
          <a:prstGeom prst="line">
            <a:avLst/>
          </a:prstGeom>
          <a:ln w="158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CF4644-C452-434E-93D2-1AE093A512B0}"/>
              </a:ext>
            </a:extLst>
          </p:cNvPr>
          <p:cNvCxnSpPr>
            <a:cxnSpLocks/>
          </p:cNvCxnSpPr>
          <p:nvPr/>
        </p:nvCxnSpPr>
        <p:spPr>
          <a:xfrm flipH="1" flipV="1">
            <a:off x="1778125" y="2099957"/>
            <a:ext cx="6178325" cy="1938643"/>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9A76D0-90E3-4689-878A-71395EAE47D5}"/>
              </a:ext>
            </a:extLst>
          </p:cNvPr>
          <p:cNvCxnSpPr>
            <a:cxnSpLocks/>
          </p:cNvCxnSpPr>
          <p:nvPr/>
        </p:nvCxnSpPr>
        <p:spPr>
          <a:xfrm flipV="1">
            <a:off x="6553200" y="4555502"/>
            <a:ext cx="0" cy="362126"/>
          </a:xfrm>
          <a:prstGeom prst="straightConnector1">
            <a:avLst/>
          </a:prstGeom>
          <a:ln w="38100">
            <a:solidFill>
              <a:srgbClr val="D2A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18C283-A121-47A7-A574-3CBE8A2ACCAC}"/>
              </a:ext>
            </a:extLst>
          </p:cNvPr>
          <p:cNvCxnSpPr>
            <a:cxnSpLocks/>
          </p:cNvCxnSpPr>
          <p:nvPr/>
        </p:nvCxnSpPr>
        <p:spPr>
          <a:xfrm flipH="1" flipV="1">
            <a:off x="1817914" y="2776183"/>
            <a:ext cx="6073464" cy="217070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AB23F2-10EF-4347-B396-1F51AFD561F6}"/>
              </a:ext>
            </a:extLst>
          </p:cNvPr>
          <p:cNvSpPr txBox="1"/>
          <p:nvPr/>
        </p:nvSpPr>
        <p:spPr>
          <a:xfrm>
            <a:off x="6726045" y="5764911"/>
            <a:ext cx="1230405" cy="584775"/>
          </a:xfrm>
          <a:prstGeom prst="rect">
            <a:avLst/>
          </a:prstGeom>
          <a:noFill/>
        </p:spPr>
        <p:txBody>
          <a:bodyPr wrap="square" rtlCol="0">
            <a:spAutoFit/>
          </a:bodyPr>
          <a:lstStyle/>
          <a:p>
            <a:pPr algn="ctr"/>
            <a:r>
              <a:rPr lang="en-US" sz="1600" b="1" i="1" dirty="0">
                <a:solidFill>
                  <a:srgbClr val="D2A000"/>
                </a:solidFill>
                <a:latin typeface="Arial" panose="020B0604020202020204" pitchFamily="34" charset="0"/>
                <a:cs typeface="Arial" panose="020B0604020202020204" pitchFamily="34" charset="0"/>
              </a:rPr>
              <a:t>Switch </a:t>
            </a:r>
          </a:p>
          <a:p>
            <a:pPr algn="ctr"/>
            <a:r>
              <a:rPr lang="en-US" sz="1600" b="1" i="1" dirty="0">
                <a:solidFill>
                  <a:srgbClr val="D2A000"/>
                </a:solidFill>
                <a:latin typeface="Arial" panose="020B0604020202020204" pitchFamily="34" charset="0"/>
                <a:cs typeface="Arial" panose="020B0604020202020204" pitchFamily="34" charset="0"/>
              </a:rPr>
              <a:t>U to L</a:t>
            </a:r>
            <a:endParaRPr lang="en-US" sz="1600" b="1" i="1" baseline="-25000" dirty="0">
              <a:solidFill>
                <a:srgbClr val="D2A000"/>
              </a:solidFill>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CE4A8586-77B4-4B8E-B2D3-59FDD29D7C0C}"/>
              </a:ext>
            </a:extLst>
          </p:cNvPr>
          <p:cNvCxnSpPr>
            <a:cxnSpLocks/>
          </p:cNvCxnSpPr>
          <p:nvPr/>
        </p:nvCxnSpPr>
        <p:spPr>
          <a:xfrm>
            <a:off x="6793012" y="5738645"/>
            <a:ext cx="1163438" cy="0"/>
          </a:xfrm>
          <a:prstGeom prst="straightConnector1">
            <a:avLst/>
          </a:prstGeom>
          <a:ln w="12700">
            <a:solidFill>
              <a:srgbClr val="D2A000"/>
            </a:solidFill>
            <a:tailEnd type="triangle" w="lg" len="lg"/>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F3FC9CA-9663-47DB-83DA-2569004C3AF8}"/>
              </a:ext>
            </a:extLst>
          </p:cNvPr>
          <p:cNvCxnSpPr>
            <a:cxnSpLocks/>
          </p:cNvCxnSpPr>
          <p:nvPr/>
        </p:nvCxnSpPr>
        <p:spPr>
          <a:xfrm>
            <a:off x="7956450" y="2687241"/>
            <a:ext cx="0" cy="356115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6CF2161-00A6-406F-BC16-5FBAE13D4E55}"/>
                  </a:ext>
                </a:extLst>
              </p:cNvPr>
              <p:cNvSpPr txBox="1"/>
              <p:nvPr/>
            </p:nvSpPr>
            <p:spPr>
              <a:xfrm>
                <a:off x="1060365" y="6304380"/>
                <a:ext cx="14407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50000"/>
                                </a:schemeClr>
                              </a:solidFill>
                              <a:latin typeface="Cambria Math" panose="02040503050406030204" pitchFamily="18" charset="0"/>
                            </a:rPr>
                          </m:ctrlPr>
                        </m:sSubSupPr>
                        <m:e>
                          <m:r>
                            <a:rPr lang="en-US" i="1">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a:rPr>
                            <m:t>𝐻𝐿</m:t>
                          </m:r>
                        </m:sub>
                        <m:sup>
                          <m:r>
                            <a:rPr lang="en-US" i="1">
                              <a:solidFill>
                                <a:schemeClr val="bg1">
                                  <a:lumMod val="50000"/>
                                </a:schemeClr>
                              </a:solidFill>
                              <a:latin typeface="Cambria Math" panose="02040503050406030204" pitchFamily="18" charset="0"/>
                            </a:rPr>
                            <m:t>′</m:t>
                          </m:r>
                        </m:sup>
                      </m:sSubSup>
                    </m:oMath>
                  </m:oMathPara>
                </a14:m>
                <a:endParaRPr lang="en-US" dirty="0">
                  <a:solidFill>
                    <a:schemeClr val="bg1">
                      <a:lumMod val="50000"/>
                    </a:schemeClr>
                  </a:solidFill>
                </a:endParaRPr>
              </a:p>
            </p:txBody>
          </p:sp>
        </mc:Choice>
        <mc:Fallback xmlns="">
          <p:sp>
            <p:nvSpPr>
              <p:cNvPr id="41" name="TextBox 40">
                <a:extLst>
                  <a:ext uri="{FF2B5EF4-FFF2-40B4-BE49-F238E27FC236}">
                    <a16:creationId xmlns:a16="http://schemas.microsoft.com/office/drawing/2014/main" xmlns:a14="http://schemas.microsoft.com/office/drawing/2010/main" xmlns="" id="{C6CF2161-00A6-406F-BC16-5FBAE13D4E55}"/>
                  </a:ext>
                </a:extLst>
              </p:cNvPr>
              <p:cNvSpPr txBox="1">
                <a:spLocks noRot="1" noChangeAspect="1" noMove="1" noResize="1" noEditPoints="1" noAdjustHandles="1" noChangeArrowheads="1" noChangeShapeType="1" noTextEdit="1"/>
              </p:cNvSpPr>
              <p:nvPr/>
            </p:nvSpPr>
            <p:spPr>
              <a:xfrm>
                <a:off x="1060365" y="6304380"/>
                <a:ext cx="1440711" cy="369332"/>
              </a:xfrm>
              <a:prstGeom prst="rect">
                <a:avLst/>
              </a:prstGeom>
              <a:blipFill rotWithShape="1">
                <a:blip r:embed="rId7"/>
                <a:stretch>
                  <a:fillRect b="-1639"/>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D6A0803C-ADD0-492D-BB1F-488DF63D820E}"/>
              </a:ext>
            </a:extLst>
          </p:cNvPr>
          <p:cNvCxnSpPr>
            <a:cxnSpLocks/>
          </p:cNvCxnSpPr>
          <p:nvPr/>
        </p:nvCxnSpPr>
        <p:spPr>
          <a:xfrm>
            <a:off x="1603739" y="5071944"/>
            <a:ext cx="6352710" cy="0"/>
          </a:xfrm>
          <a:prstGeom prst="line">
            <a:avLst/>
          </a:prstGeom>
          <a:ln w="254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347CA5C-7D9C-47F6-9B54-5E9F6711CEDD}"/>
              </a:ext>
            </a:extLst>
          </p:cNvPr>
          <p:cNvSpPr txBox="1"/>
          <p:nvPr/>
        </p:nvSpPr>
        <p:spPr>
          <a:xfrm>
            <a:off x="306554" y="5011030"/>
            <a:ext cx="1328027" cy="492443"/>
          </a:xfrm>
          <a:prstGeom prst="rect">
            <a:avLst/>
          </a:prstGeom>
          <a:noFill/>
        </p:spPr>
        <p:txBody>
          <a:bodyPr wrap="square" rtlCol="0">
            <a:spAutoFit/>
          </a:bodyPr>
          <a:lstStyle/>
          <a:p>
            <a:pPr algn="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AD5CC26-302B-432B-B033-6BC39268016D}"/>
                  </a:ext>
                </a:extLst>
              </p:cNvPr>
              <p:cNvSpPr txBox="1"/>
              <p:nvPr/>
            </p:nvSpPr>
            <p:spPr>
              <a:xfrm>
                <a:off x="4375005" y="1045574"/>
                <a:ext cx="4356803"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Indirect effect:</a:t>
                </a:r>
                <a:r>
                  <a:rPr lang="en-US" sz="2400" dirty="0">
                    <a:latin typeface="Arial" panose="020B0604020202020204" pitchFamily="34" charset="0"/>
                    <a:cs typeface="Arial" panose="020B0604020202020204" pitchFamily="34" charset="0"/>
                  </a:rPr>
                  <a:t> Lower </a:t>
                </a:r>
                <a14:m>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a:cs typeface="Arial" panose="020B0604020202020204" pitchFamily="34" charset="0"/>
                          </a:rPr>
                          <m:t>𝑃</m:t>
                        </m:r>
                      </m:e>
                      <m:sub>
                        <m:r>
                          <a:rPr lang="en-US" sz="2400" b="0" i="1" smtClean="0">
                            <a:latin typeface="Cambria Math"/>
                            <a:cs typeface="Arial" panose="020B0604020202020204" pitchFamily="34" charset="0"/>
                          </a:rPr>
                          <m:t>𝐿</m:t>
                        </m:r>
                      </m:sub>
                    </m:sSub>
                  </m:oMath>
                </a14:m>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Lower </a:t>
                </a:r>
                <a14:m>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a:cs typeface="Arial" panose="020B0604020202020204" pitchFamily="34" charset="0"/>
                          </a:rPr>
                          <m:t>𝐷</m:t>
                        </m:r>
                      </m:e>
                      <m:sub>
                        <m:r>
                          <a:rPr lang="en-US" sz="2400" b="0" i="1" smtClean="0">
                            <a:latin typeface="Cambria Math"/>
                            <a:cs typeface="Arial" panose="020B0604020202020204" pitchFamily="34" charset="0"/>
                          </a:rPr>
                          <m:t>𝐻</m:t>
                        </m:r>
                      </m:sub>
                    </m:sSub>
                  </m:oMath>
                </a14:m>
                <a:r>
                  <a:rPr lang="en-US" sz="2400" i="1" dirty="0">
                    <a:latin typeface="Arial" panose="020B0604020202020204" pitchFamily="34" charset="0"/>
                    <a:cs typeface="Arial" panose="020B0604020202020204" pitchFamily="34" charset="0"/>
                  </a:rPr>
                  <a:t> </a:t>
                </a:r>
                <a14:m>
                  <m:oMath xmlns:m="http://schemas.openxmlformats.org/officeDocument/2006/math">
                    <m:r>
                      <a:rPr lang="en-US" sz="2400" b="0" i="1" dirty="0" smtClean="0">
                        <a:latin typeface="Cambria Math"/>
                        <a:cs typeface="Arial" panose="020B0604020202020204" pitchFamily="34" charset="0"/>
                      </a:rPr>
                      <m:t>→</m:t>
                    </m:r>
                  </m:oMath>
                </a14:m>
                <a:r>
                  <a:rPr lang="en-US" sz="2400" i="1" baseline="-250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Shift from H to L</a:t>
                </a:r>
                <a:endParaRPr lang="en-US" sz="2400" i="1" baseline="-25000" dirty="0">
                  <a:latin typeface="Arial" panose="020B0604020202020204" pitchFamily="34" charset="0"/>
                  <a:cs typeface="Arial" panose="020B0604020202020204" pitchFamily="34" charset="0"/>
                </a:endParaRPr>
              </a:p>
            </p:txBody>
          </p:sp>
        </mc:Choice>
        <mc:Fallback xmlns="">
          <p:sp>
            <p:nvSpPr>
              <p:cNvPr id="44" name="TextBox 43">
                <a:extLst>
                  <a:ext uri="{FF2B5EF4-FFF2-40B4-BE49-F238E27FC236}">
                    <a16:creationId xmlns:a16="http://schemas.microsoft.com/office/drawing/2014/main" xmlns="" id="{FAD5CC26-302B-432B-B033-6BC39268016D}"/>
                  </a:ext>
                </a:extLst>
              </p:cNvPr>
              <p:cNvSpPr txBox="1">
                <a:spLocks noRot="1" noChangeAspect="1" noMove="1" noResize="1" noEditPoints="1" noAdjustHandles="1" noChangeArrowheads="1" noChangeShapeType="1" noTextEdit="1"/>
              </p:cNvSpPr>
              <p:nvPr/>
            </p:nvSpPr>
            <p:spPr>
              <a:xfrm>
                <a:off x="4375005" y="1045574"/>
                <a:ext cx="4356803" cy="830997"/>
              </a:xfrm>
              <a:prstGeom prst="rect">
                <a:avLst/>
              </a:prstGeom>
              <a:blipFill rotWithShape="1">
                <a:blip r:embed="rId8"/>
                <a:stretch>
                  <a:fillRect l="-2241" t="-5147" b="-16912"/>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E0CF4644-C452-434E-93D2-1AE093A512B0}"/>
              </a:ext>
            </a:extLst>
          </p:cNvPr>
          <p:cNvCxnSpPr>
            <a:cxnSpLocks/>
          </p:cNvCxnSpPr>
          <p:nvPr/>
        </p:nvCxnSpPr>
        <p:spPr>
          <a:xfrm flipH="1" flipV="1">
            <a:off x="1776369" y="2252357"/>
            <a:ext cx="6178325" cy="1938643"/>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BFA8FCB-F978-4C59-AEFA-4558DB34760C}"/>
              </a:ext>
            </a:extLst>
          </p:cNvPr>
          <p:cNvCxnSpPr>
            <a:cxnSpLocks/>
          </p:cNvCxnSpPr>
          <p:nvPr/>
        </p:nvCxnSpPr>
        <p:spPr>
          <a:xfrm flipH="1">
            <a:off x="1776369" y="2261856"/>
            <a:ext cx="4352" cy="4057913"/>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E95D7ED-A3FB-41BB-B39A-A20D256FA9E8}"/>
              </a:ext>
            </a:extLst>
          </p:cNvPr>
          <p:cNvCxnSpPr>
            <a:cxnSpLocks/>
          </p:cNvCxnSpPr>
          <p:nvPr/>
        </p:nvCxnSpPr>
        <p:spPr>
          <a:xfrm flipH="1">
            <a:off x="1931258" y="5767926"/>
            <a:ext cx="735917" cy="0"/>
          </a:xfrm>
          <a:prstGeom prst="straightConnector1">
            <a:avLst/>
          </a:prstGeom>
          <a:ln w="12700">
            <a:solidFill>
              <a:srgbClr val="C00000"/>
            </a:solidFill>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C6CF2161-00A6-406F-BC16-5FBAE13D4E55}"/>
                  </a:ext>
                </a:extLst>
              </p:cNvPr>
              <p:cNvSpPr txBox="1"/>
              <p:nvPr/>
            </p:nvSpPr>
            <p:spPr>
              <a:xfrm>
                <a:off x="7236094" y="6319769"/>
                <a:ext cx="14407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=1</m:t>
                      </m:r>
                    </m:oMath>
                  </m:oMathPara>
                </a14:m>
                <a:endParaRPr lang="en-US" dirty="0">
                  <a:solidFill>
                    <a:schemeClr val="bg1">
                      <a:lumMod val="50000"/>
                    </a:schemeClr>
                  </a:solidFill>
                </a:endParaRPr>
              </a:p>
            </p:txBody>
          </p:sp>
        </mc:Choice>
        <mc:Fallback xmlns="">
          <p:sp>
            <p:nvSpPr>
              <p:cNvPr id="49" name="TextBox 48">
                <a:extLst>
                  <a:ext uri="{FF2B5EF4-FFF2-40B4-BE49-F238E27FC236}">
                    <a16:creationId xmlns:a16="http://schemas.microsoft.com/office/drawing/2014/main" xmlns:a14="http://schemas.microsoft.com/office/drawing/2010/main" xmlns="" id="{C6CF2161-00A6-406F-BC16-5FBAE13D4E55}"/>
                  </a:ext>
                </a:extLst>
              </p:cNvPr>
              <p:cNvSpPr txBox="1">
                <a:spLocks noRot="1" noChangeAspect="1" noMove="1" noResize="1" noEditPoints="1" noAdjustHandles="1" noChangeArrowheads="1" noChangeShapeType="1" noTextEdit="1"/>
              </p:cNvSpPr>
              <p:nvPr/>
            </p:nvSpPr>
            <p:spPr>
              <a:xfrm>
                <a:off x="7236094" y="6319769"/>
                <a:ext cx="1440711" cy="369332"/>
              </a:xfrm>
              <a:prstGeom prst="rect">
                <a:avLst/>
              </a:prstGeom>
              <a:blipFill rotWithShape="1">
                <a:blip r:embed="rId9"/>
                <a:stretch>
                  <a:fillRect b="-3333"/>
                </a:stretch>
              </a:blipFill>
            </p:spPr>
            <p:txBody>
              <a:bodyPr/>
              <a:lstStyle/>
              <a:p>
                <a:r>
                  <a:rPr lang="en-US">
                    <a:noFill/>
                  </a:rPr>
                  <a:t> </a:t>
                </a:r>
              </a:p>
            </p:txBody>
          </p:sp>
        </mc:Fallback>
      </mc:AlternateContent>
      <p:cxnSp>
        <p:nvCxnSpPr>
          <p:cNvPr id="50" name="Straight Arrow Connector 49"/>
          <p:cNvCxnSpPr/>
          <p:nvPr/>
        </p:nvCxnSpPr>
        <p:spPr>
          <a:xfrm>
            <a:off x="1905000" y="2111456"/>
            <a:ext cx="0" cy="2001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B5FAF08-B142-493C-86B1-09E7E899F543}"/>
              </a:ext>
            </a:extLst>
          </p:cNvPr>
          <p:cNvSpPr txBox="1"/>
          <p:nvPr/>
        </p:nvSpPr>
        <p:spPr>
          <a:xfrm>
            <a:off x="417565" y="1807450"/>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B7FDC037-1D79-49A7-86AF-5A8DAE45AD6A}"/>
              </a:ext>
            </a:extLst>
          </p:cNvPr>
          <p:cNvCxnSpPr>
            <a:cxnSpLocks/>
          </p:cNvCxnSpPr>
          <p:nvPr/>
        </p:nvCxnSpPr>
        <p:spPr>
          <a:xfrm>
            <a:off x="1634581" y="2265876"/>
            <a:ext cx="141788"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077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838200"/>
                <a:ext cx="8610600" cy="5943600"/>
              </a:xfrm>
            </p:spPr>
            <p:txBody>
              <a:bodyPr/>
              <a:lstStyle/>
              <a:p>
                <a:r>
                  <a:rPr lang="en-US" dirty="0"/>
                  <a:t>Selection problems have led to discussion about </a:t>
                </a:r>
                <a:r>
                  <a:rPr lang="en-US" b="1" dirty="0">
                    <a:solidFill>
                      <a:srgbClr val="0070C0"/>
                    </a:solidFill>
                  </a:rPr>
                  <a:t>modifications of selection-related policies</a:t>
                </a:r>
              </a:p>
              <a:p>
                <a:r>
                  <a:rPr lang="en-US" b="1" dirty="0"/>
                  <a:t>2</a:t>
                </a:r>
                <a:r>
                  <a:rPr lang="en-US" b="1" dirty="0">
                    <a:solidFill>
                      <a:srgbClr val="0070C0"/>
                    </a:solidFill>
                  </a:rPr>
                  <a:t> Intensive Margin </a:t>
                </a:r>
                <a:r>
                  <a:rPr lang="en-US" b="1" dirty="0"/>
                  <a:t>examples:</a:t>
                </a:r>
              </a:p>
              <a:p>
                <a:pPr lvl="1"/>
                <a:r>
                  <a:rPr lang="en-US" i="1" dirty="0"/>
                  <a:t>Risk adjustment – States recently given flexibility to weaken transfers</a:t>
                </a:r>
              </a:p>
              <a:p>
                <a:pPr lvl="1"/>
                <a:r>
                  <a:rPr lang="en-US" i="1" dirty="0"/>
                  <a:t>Benefit regulation – Plans not meeting EHB allowed in some states </a:t>
                </a:r>
              </a:p>
              <a:p>
                <a:pPr lvl="1">
                  <a:buSzPct val="90000"/>
                  <a:buFont typeface="Arial" panose="020B0604020202020204" pitchFamily="34" charset="0"/>
                  <a:buChar char="•"/>
                </a:pPr>
                <a:endParaRPr lang="en-US" sz="1000" i="1" dirty="0"/>
              </a:p>
              <a:p>
                <a:r>
                  <a:rPr lang="en-US" dirty="0"/>
                  <a:t>Under models that focus on intensive margin, these policy modifications seem crazy </a:t>
                </a:r>
              </a:p>
              <a:p>
                <a:pPr lvl="1"/>
                <a:r>
                  <a:rPr lang="en-US" dirty="0"/>
                  <a:t>Weaker risk adjustment </a:t>
                </a:r>
                <a14:m>
                  <m:oMath xmlns:m="http://schemas.openxmlformats.org/officeDocument/2006/math">
                    <m:r>
                      <a:rPr lang="en-US" b="0" i="1" smtClean="0">
                        <a:latin typeface="Cambria Math"/>
                      </a:rPr>
                      <m:t>→</m:t>
                    </m:r>
                  </m:oMath>
                </a14:m>
                <a:r>
                  <a:rPr lang="en-US" dirty="0"/>
                  <a:t> worse adverse selection between plans</a:t>
                </a:r>
              </a:p>
              <a:p>
                <a:pPr lvl="1"/>
                <a:r>
                  <a:rPr lang="en-US" dirty="0"/>
                  <a:t>Weaker benefit </a:t>
                </a:r>
                <a:r>
                  <a:rPr lang="en-US" dirty="0" err="1"/>
                  <a:t>reg</a:t>
                </a:r>
                <a:r>
                  <a:rPr lang="en-US" dirty="0"/>
                  <a:t> </a:t>
                </a:r>
                <a14:m>
                  <m:oMath xmlns:m="http://schemas.openxmlformats.org/officeDocument/2006/math">
                    <m:r>
                      <a:rPr lang="en-US" b="0" i="1" smtClean="0">
                        <a:latin typeface="Cambria Math"/>
                      </a:rPr>
                      <m:t>→</m:t>
                    </m:r>
                  </m:oMath>
                </a14:m>
                <a:r>
                  <a:rPr lang="en-US" dirty="0"/>
                  <a:t> selection-induced quality death spiral stops early</a:t>
                </a:r>
              </a:p>
              <a:p>
                <a:pPr lvl="1"/>
                <a:endParaRPr lang="en-US" dirty="0"/>
              </a:p>
              <a:p>
                <a:r>
                  <a:rPr lang="en-US" dirty="0"/>
                  <a:t>But under models/frameworks that focus on extensive margin, it seems crazy not to make these modifications </a:t>
                </a:r>
                <a:r>
                  <a:rPr lang="en-US" sz="1000" dirty="0"/>
                  <a:t>(</a:t>
                </a:r>
                <a:r>
                  <a:rPr lang="en-US" sz="1000" dirty="0" err="1"/>
                  <a:t>Einav</a:t>
                </a:r>
                <a:r>
                  <a:rPr lang="en-US" sz="1000" dirty="0"/>
                  <a:t>, Finkelstein, and Tebaldi 2018; </a:t>
                </a:r>
                <a:r>
                  <a:rPr lang="en-US" sz="1000" dirty="0" err="1"/>
                  <a:t>Geruso</a:t>
                </a:r>
                <a:r>
                  <a:rPr lang="en-US" sz="1000" dirty="0"/>
                  <a:t> and Layton 2017)</a:t>
                </a:r>
              </a:p>
              <a:p>
                <a:pPr lvl="1"/>
                <a:r>
                  <a:rPr lang="en-US" dirty="0"/>
                  <a:t>Weaker risk adjustment </a:t>
                </a:r>
                <a14:m>
                  <m:oMath xmlns:m="http://schemas.openxmlformats.org/officeDocument/2006/math">
                    <m:r>
                      <a:rPr lang="en-US" b="0" i="1" smtClean="0">
                        <a:latin typeface="Cambria Math"/>
                      </a:rPr>
                      <m:t>→</m:t>
                    </m:r>
                  </m:oMath>
                </a14:m>
                <a:r>
                  <a:rPr lang="en-US" dirty="0"/>
                  <a:t> </a:t>
                </a:r>
                <a14:m>
                  <m:oMath xmlns:m="http://schemas.openxmlformats.org/officeDocument/2006/math">
                    <m:r>
                      <a:rPr lang="en-US" b="0" i="1" dirty="0" smtClean="0">
                        <a:latin typeface="Cambria Math"/>
                      </a:rPr>
                      <m:t>↓</m:t>
                    </m:r>
                  </m:oMath>
                </a14:m>
                <a:r>
                  <a:rPr lang="en-US" dirty="0"/>
                  <a:t> price of low-cost plans, </a:t>
                </a:r>
                <a14:m>
                  <m:oMath xmlns:m="http://schemas.openxmlformats.org/officeDocument/2006/math">
                    <m:r>
                      <a:rPr lang="en-US" b="0" i="1" smtClean="0">
                        <a:latin typeface="Cambria Math"/>
                      </a:rPr>
                      <m:t>↑</m:t>
                    </m:r>
                  </m:oMath>
                </a14:m>
                <a:r>
                  <a:rPr lang="en-US" dirty="0"/>
                  <a:t> enrollment in market</a:t>
                </a:r>
              </a:p>
              <a:p>
                <a:pPr lvl="1"/>
                <a:r>
                  <a:rPr lang="en-US" dirty="0"/>
                  <a:t>Weaker benefit reg </a:t>
                </a:r>
                <a14:m>
                  <m:oMath xmlns:m="http://schemas.openxmlformats.org/officeDocument/2006/math">
                    <m:r>
                      <a:rPr lang="en-US" b="0" i="1" smtClean="0">
                        <a:latin typeface="Cambria Math"/>
                      </a:rPr>
                      <m:t>→ ↓</m:t>
                    </m:r>
                  </m:oMath>
                </a14:m>
                <a:r>
                  <a:rPr lang="en-US" dirty="0"/>
                  <a:t> price of low-cost plans, </a:t>
                </a:r>
                <a14:m>
                  <m:oMath xmlns:m="http://schemas.openxmlformats.org/officeDocument/2006/math">
                    <m:r>
                      <a:rPr lang="en-US" b="0" i="1" smtClean="0">
                        <a:latin typeface="Cambria Math"/>
                      </a:rPr>
                      <m:t>↑</m:t>
                    </m:r>
                  </m:oMath>
                </a14:m>
                <a:r>
                  <a:rPr lang="en-US" dirty="0"/>
                  <a:t> enrollment in market</a:t>
                </a:r>
              </a:p>
              <a:p>
                <a:pPr marL="0" indent="0">
                  <a:buNone/>
                </a:pPr>
                <a14:m>
                  <m:oMath xmlns:m="http://schemas.openxmlformats.org/officeDocument/2006/math">
                    <m:r>
                      <a:rPr lang="en-US" b="0" i="1" smtClean="0">
                        <a:latin typeface="Cambria Math"/>
                      </a:rPr>
                      <m:t>→</m:t>
                    </m:r>
                  </m:oMath>
                </a14:m>
                <a:r>
                  <a:rPr lang="en-US" dirty="0"/>
                  <a:t> Need a framework that includes </a:t>
                </a:r>
                <a:r>
                  <a:rPr lang="en-US" b="1" dirty="0">
                    <a:solidFill>
                      <a:srgbClr val="0070C0"/>
                    </a:solidFill>
                  </a:rPr>
                  <a:t>both margins simultaneously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838200"/>
                <a:ext cx="8610600" cy="5943600"/>
              </a:xfrm>
              <a:blipFill>
                <a:blip r:embed="rId3"/>
                <a:stretch>
                  <a:fillRect t="-513" r="-1204" b="-615"/>
                </a:stretch>
              </a:blipFill>
            </p:spPr>
            <p:txBody>
              <a:bodyPr/>
              <a:lstStyle/>
              <a:p>
                <a:r>
                  <a:rPr lang="en-US">
                    <a:noFill/>
                  </a:rPr>
                  <a:t> </a:t>
                </a:r>
              </a:p>
            </p:txBody>
          </p:sp>
        </mc:Fallback>
      </mc:AlternateContent>
    </p:spTree>
    <p:extLst>
      <p:ext uri="{BB962C8B-B14F-4D97-AF65-F5344CB8AC3E}">
        <p14:creationId xmlns:p14="http://schemas.microsoft.com/office/powerpoint/2010/main" val="211943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6183086" y="3161211"/>
            <a:ext cx="1384663" cy="2211978"/>
          </a:xfrm>
          <a:custGeom>
            <a:avLst/>
            <a:gdLst>
              <a:gd name="connsiteX0" fmla="*/ 0 w 1384663"/>
              <a:gd name="connsiteY0" fmla="*/ 1480458 h 2211978"/>
              <a:gd name="connsiteX1" fmla="*/ 8708 w 1384663"/>
              <a:gd name="connsiteY1" fmla="*/ 0 h 2211978"/>
              <a:gd name="connsiteX2" fmla="*/ 1384663 w 1384663"/>
              <a:gd name="connsiteY2" fmla="*/ 574766 h 2211978"/>
              <a:gd name="connsiteX3" fmla="*/ 1375954 w 1384663"/>
              <a:gd name="connsiteY3" fmla="*/ 2211978 h 2211978"/>
              <a:gd name="connsiteX4" fmla="*/ 0 w 1384663"/>
              <a:gd name="connsiteY4" fmla="*/ 1480458 h 221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663" h="2211978">
                <a:moveTo>
                  <a:pt x="0" y="1480458"/>
                </a:moveTo>
                <a:cubicBezTo>
                  <a:pt x="2903" y="986972"/>
                  <a:pt x="5805" y="493486"/>
                  <a:pt x="8708" y="0"/>
                </a:cubicBezTo>
                <a:lnTo>
                  <a:pt x="1384663" y="574766"/>
                </a:lnTo>
                <a:lnTo>
                  <a:pt x="1375954" y="2211978"/>
                </a:lnTo>
                <a:lnTo>
                  <a:pt x="0" y="1480458"/>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117669" y="1854926"/>
            <a:ext cx="3074125" cy="1802674"/>
          </a:xfrm>
          <a:custGeom>
            <a:avLst/>
            <a:gdLst>
              <a:gd name="connsiteX0" fmla="*/ 3065417 w 3074125"/>
              <a:gd name="connsiteY0" fmla="*/ 1802674 h 1802674"/>
              <a:gd name="connsiteX1" fmla="*/ 3074125 w 3074125"/>
              <a:gd name="connsiteY1" fmla="*/ 1297577 h 1802674"/>
              <a:gd name="connsiteX2" fmla="*/ 0 w 3074125"/>
              <a:gd name="connsiteY2" fmla="*/ 0 h 1802674"/>
              <a:gd name="connsiteX3" fmla="*/ 0 w 3074125"/>
              <a:gd name="connsiteY3" fmla="*/ 853440 h 1802674"/>
              <a:gd name="connsiteX4" fmla="*/ 3065417 w 3074125"/>
              <a:gd name="connsiteY4" fmla="*/ 1802674 h 180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125" h="1802674">
                <a:moveTo>
                  <a:pt x="3065417" y="1802674"/>
                </a:moveTo>
                <a:lnTo>
                  <a:pt x="3074125" y="1297577"/>
                </a:lnTo>
                <a:lnTo>
                  <a:pt x="0" y="0"/>
                </a:lnTo>
                <a:lnTo>
                  <a:pt x="0" y="853440"/>
                </a:lnTo>
                <a:lnTo>
                  <a:pt x="3065417" y="1802674"/>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126377" y="2717074"/>
            <a:ext cx="3056709" cy="1915886"/>
          </a:xfrm>
          <a:custGeom>
            <a:avLst/>
            <a:gdLst>
              <a:gd name="connsiteX0" fmla="*/ 3048000 w 3056709"/>
              <a:gd name="connsiteY0" fmla="*/ 1915886 h 1915886"/>
              <a:gd name="connsiteX1" fmla="*/ 3056709 w 3056709"/>
              <a:gd name="connsiteY1" fmla="*/ 949235 h 1915886"/>
              <a:gd name="connsiteX2" fmla="*/ 0 w 3056709"/>
              <a:gd name="connsiteY2" fmla="*/ 0 h 1915886"/>
              <a:gd name="connsiteX3" fmla="*/ 0 w 3056709"/>
              <a:gd name="connsiteY3" fmla="*/ 304800 h 1915886"/>
              <a:gd name="connsiteX4" fmla="*/ 3048000 w 3056709"/>
              <a:gd name="connsiteY4" fmla="*/ 1915886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6709" h="1915886">
                <a:moveTo>
                  <a:pt x="3048000" y="1915886"/>
                </a:moveTo>
                <a:lnTo>
                  <a:pt x="3056709" y="949235"/>
                </a:lnTo>
                <a:lnTo>
                  <a:pt x="0" y="0"/>
                </a:lnTo>
                <a:lnTo>
                  <a:pt x="0" y="304800"/>
                </a:lnTo>
                <a:lnTo>
                  <a:pt x="3048000" y="1915886"/>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3760BE5-2444-45A0-AAFA-8B441C53979B}"/>
              </a:ext>
            </a:extLst>
          </p:cNvPr>
          <p:cNvSpPr/>
          <p:nvPr/>
        </p:nvSpPr>
        <p:spPr>
          <a:xfrm>
            <a:off x="1603421" y="1229933"/>
            <a:ext cx="1516936" cy="1818068"/>
          </a:xfrm>
          <a:custGeom>
            <a:avLst/>
            <a:gdLst>
              <a:gd name="connsiteX0" fmla="*/ 12879 w 1603419"/>
              <a:gd name="connsiteY0" fmla="*/ 0 h 1848119"/>
              <a:gd name="connsiteX1" fmla="*/ 1603419 w 1603419"/>
              <a:gd name="connsiteY1" fmla="*/ 676141 h 1848119"/>
              <a:gd name="connsiteX2" fmla="*/ 1603419 w 1603419"/>
              <a:gd name="connsiteY2" fmla="*/ 1848119 h 1848119"/>
              <a:gd name="connsiteX3" fmla="*/ 0 w 1603419"/>
              <a:gd name="connsiteY3" fmla="*/ 998113 h 1848119"/>
              <a:gd name="connsiteX4" fmla="*/ 12879 w 1603419"/>
              <a:gd name="connsiteY4" fmla="*/ 0 h 184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419" h="1848119">
                <a:moveTo>
                  <a:pt x="12879" y="0"/>
                </a:moveTo>
                <a:lnTo>
                  <a:pt x="1603419" y="676141"/>
                </a:lnTo>
                <a:lnTo>
                  <a:pt x="1603419" y="1848119"/>
                </a:lnTo>
                <a:lnTo>
                  <a:pt x="0" y="998113"/>
                </a:lnTo>
                <a:lnTo>
                  <a:pt x="12879" y="0"/>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Mandate: Welfare Tradeoff</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4B2EDEC-6896-43FC-9179-65C7926D51F0}"/>
              </a:ext>
            </a:extLst>
          </p:cNvPr>
          <p:cNvCxnSpPr>
            <a:cxnSpLocks/>
            <a:endCxn id="6" idx="3"/>
          </p:cNvCxnSpPr>
          <p:nvPr/>
        </p:nvCxnSpPr>
        <p:spPr>
          <a:xfrm flipH="1" flipV="1">
            <a:off x="1634581" y="1239468"/>
            <a:ext cx="5948201" cy="250215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E64F84-EFD2-4BC6-A5E5-633CE925566C}"/>
              </a:ext>
            </a:extLst>
          </p:cNvPr>
          <p:cNvSpPr txBox="1"/>
          <p:nvPr/>
        </p:nvSpPr>
        <p:spPr>
          <a:xfrm>
            <a:off x="7544581" y="3295509"/>
            <a:ext cx="913188"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287148" y="5467664"/>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C8A79469-C797-4F0A-8498-29B839043177}"/>
              </a:ext>
            </a:extLst>
          </p:cNvPr>
          <p:cNvSpPr txBox="1"/>
          <p:nvPr/>
        </p:nvSpPr>
        <p:spPr>
          <a:xfrm>
            <a:off x="7566749" y="5070157"/>
            <a:ext cx="702500"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C</a:t>
            </a:r>
            <a:r>
              <a:rPr lang="en-US" sz="2600" b="1" i="1" baseline="-25000" dirty="0">
                <a:solidFill>
                  <a:srgbClr val="0070C0"/>
                </a:solidFill>
                <a:latin typeface="Arial" panose="020B0604020202020204" pitchFamily="34" charset="0"/>
                <a:cs typeface="Arial" panose="020B0604020202020204" pitchFamily="34" charset="0"/>
              </a:rPr>
              <a:t>H</a:t>
            </a:r>
            <a:endParaRPr lang="en-US" sz="2600" b="1" baseline="30000" dirty="0">
              <a:solidFill>
                <a:srgbClr val="0070C0"/>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E5FF44D3-0E61-40C0-9D6D-06F4BEA5AF25}"/>
              </a:ext>
            </a:extLst>
          </p:cNvPr>
          <p:cNvCxnSpPr>
            <a:cxnSpLocks/>
          </p:cNvCxnSpPr>
          <p:nvPr/>
        </p:nvCxnSpPr>
        <p:spPr>
          <a:xfrm flipH="1" flipV="1">
            <a:off x="2133600" y="2404400"/>
            <a:ext cx="5443942" cy="1690628"/>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E6D819D-BDBD-438D-907A-7B44B94D7CAD}"/>
              </a:ext>
            </a:extLst>
          </p:cNvPr>
          <p:cNvSpPr txBox="1"/>
          <p:nvPr/>
        </p:nvSpPr>
        <p:spPr>
          <a:xfrm>
            <a:off x="7545498" y="3997466"/>
            <a:ext cx="80661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44" name="Straight Connector 43">
            <a:extLst>
              <a:ext uri="{FF2B5EF4-FFF2-40B4-BE49-F238E27FC236}">
                <a16:creationId xmlns:a16="http://schemas.microsoft.com/office/drawing/2014/main" id="{448F44C3-6A5D-41E0-934E-61C2C68A78B3}"/>
              </a:ext>
            </a:extLst>
          </p:cNvPr>
          <p:cNvCxnSpPr>
            <a:cxnSpLocks/>
          </p:cNvCxnSpPr>
          <p:nvPr/>
        </p:nvCxnSpPr>
        <p:spPr>
          <a:xfrm flipH="1" flipV="1">
            <a:off x="1623789" y="2222735"/>
            <a:ext cx="5942960" cy="3157659"/>
          </a:xfrm>
          <a:prstGeom prst="line">
            <a:avLst/>
          </a:prstGeom>
          <a:ln w="3492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9737889-72BA-4DE6-847C-638C36915575}"/>
              </a:ext>
            </a:extLst>
          </p:cNvPr>
          <p:cNvSpPr txBox="1"/>
          <p:nvPr/>
        </p:nvSpPr>
        <p:spPr>
          <a:xfrm>
            <a:off x="8023302" y="5062885"/>
            <a:ext cx="919571"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 C</a:t>
            </a:r>
            <a:r>
              <a:rPr lang="en-US" sz="2600" b="1" i="1" baseline="-25000" dirty="0">
                <a:solidFill>
                  <a:srgbClr val="0070C0"/>
                </a:solidFill>
                <a:latin typeface="Arial" panose="020B0604020202020204" pitchFamily="34" charset="0"/>
                <a:cs typeface="Arial" panose="020B0604020202020204" pitchFamily="34" charset="0"/>
              </a:rPr>
              <a:t>L</a:t>
            </a:r>
            <a:endParaRPr lang="en-US" sz="2600" b="1" baseline="30000" dirty="0">
              <a:solidFill>
                <a:srgbClr val="0070C0"/>
              </a:solidFill>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4F346119-CA97-40D3-BEED-8660C4D23FA2}"/>
              </a:ext>
            </a:extLst>
          </p:cNvPr>
          <p:cNvCxnSpPr>
            <a:cxnSpLocks/>
          </p:cNvCxnSpPr>
          <p:nvPr/>
        </p:nvCxnSpPr>
        <p:spPr>
          <a:xfrm flipH="1">
            <a:off x="6172200" y="3195553"/>
            <a:ext cx="16678" cy="315167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4F4EF8C0-371D-4E47-8E7A-FA0FAF1F70E9}"/>
                  </a:ext>
                </a:extLst>
              </p:cNvPr>
              <p:cNvSpPr txBox="1"/>
              <p:nvPr/>
            </p:nvSpPr>
            <p:spPr>
              <a:xfrm>
                <a:off x="5720343" y="6231548"/>
                <a:ext cx="9037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solidFill>
                                <a:schemeClr val="bg1">
                                  <a:lumMod val="65000"/>
                                </a:schemeClr>
                              </a:solidFill>
                              <a:latin typeface="Cambria Math" panose="02040503050406030204" pitchFamily="18" charset="0"/>
                              <a:cs typeface="Arial" panose="020B0604020202020204" pitchFamily="34" charset="0"/>
                            </a:rPr>
                          </m:ctrlPr>
                        </m:sSubSupPr>
                        <m:e>
                          <m:r>
                            <a:rPr lang="en-US" sz="2400" b="0" i="1" smtClean="0">
                              <a:solidFill>
                                <a:schemeClr val="bg1">
                                  <a:lumMod val="65000"/>
                                </a:schemeClr>
                              </a:solidFill>
                              <a:latin typeface="Cambria Math"/>
                              <a:cs typeface="Arial" panose="020B0604020202020204" pitchFamily="34" charset="0"/>
                            </a:rPr>
                            <m:t>𝑠</m:t>
                          </m:r>
                        </m:e>
                        <m:sub>
                          <m:r>
                            <a:rPr lang="en-US" sz="2400" b="0" i="1" smtClean="0">
                              <a:solidFill>
                                <a:schemeClr val="bg1">
                                  <a:lumMod val="65000"/>
                                </a:schemeClr>
                              </a:solidFill>
                              <a:latin typeface="Cambria Math"/>
                              <a:cs typeface="Arial" panose="020B0604020202020204" pitchFamily="34" charset="0"/>
                            </a:rPr>
                            <m:t>𝐿𝑈</m:t>
                          </m:r>
                        </m:sub>
                        <m:sup>
                          <m:r>
                            <a:rPr lang="en-US" sz="2400" b="0" i="1" smtClean="0">
                              <a:solidFill>
                                <a:schemeClr val="bg1">
                                  <a:lumMod val="65000"/>
                                </a:schemeClr>
                              </a:solidFill>
                              <a:latin typeface="Cambria Math"/>
                              <a:cs typeface="Arial" panose="020B0604020202020204" pitchFamily="34" charset="0"/>
                            </a:rPr>
                            <m:t>∗</m:t>
                          </m:r>
                        </m:sup>
                      </m:sSubSup>
                    </m:oMath>
                  </m:oMathPara>
                </a14:m>
                <a:endParaRPr lang="en-US" sz="2400" i="1" dirty="0">
                  <a:solidFill>
                    <a:schemeClr val="bg1">
                      <a:lumMod val="65000"/>
                    </a:schemeClr>
                  </a:solidFill>
                  <a:latin typeface="Arial" panose="020B0604020202020204" pitchFamily="34" charset="0"/>
                  <a:cs typeface="Arial" panose="020B0604020202020204" pitchFamily="34" charset="0"/>
                </a:endParaRPr>
              </a:p>
            </p:txBody>
          </p:sp>
        </mc:Choice>
        <mc:Fallback>
          <p:sp>
            <p:nvSpPr>
              <p:cNvPr id="43" name="TextBox 42">
                <a:extLst>
                  <a:ext uri="{FF2B5EF4-FFF2-40B4-BE49-F238E27FC236}">
                    <a16:creationId xmlns:a16="http://schemas.microsoft.com/office/drawing/2014/main" id="{4F4EF8C0-371D-4E47-8E7A-FA0FAF1F70E9}"/>
                  </a:ext>
                </a:extLst>
              </p:cNvPr>
              <p:cNvSpPr txBox="1">
                <a:spLocks noRot="1" noChangeAspect="1" noMove="1" noResize="1" noEditPoints="1" noAdjustHandles="1" noChangeArrowheads="1" noChangeShapeType="1" noTextEdit="1"/>
              </p:cNvSpPr>
              <p:nvPr/>
            </p:nvSpPr>
            <p:spPr>
              <a:xfrm>
                <a:off x="5720343" y="6231548"/>
                <a:ext cx="903713" cy="461665"/>
              </a:xfrm>
              <a:prstGeom prst="rect">
                <a:avLst/>
              </a:prstGeom>
              <a:blipFill>
                <a:blip r:embed="rId3"/>
                <a:stretch>
                  <a:fillRect b="-3947"/>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662FE082-2C1C-4CBC-B0DC-C5D895D98584}"/>
              </a:ext>
            </a:extLst>
          </p:cNvPr>
          <p:cNvSpPr txBox="1"/>
          <p:nvPr/>
        </p:nvSpPr>
        <p:spPr>
          <a:xfrm>
            <a:off x="3131754" y="5714209"/>
            <a:ext cx="2250591"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E93FE4EC-47DB-4E11-86FC-1DF925F7F810}"/>
              </a:ext>
            </a:extLst>
          </p:cNvPr>
          <p:cNvSpPr txBox="1"/>
          <p:nvPr/>
        </p:nvSpPr>
        <p:spPr>
          <a:xfrm>
            <a:off x="6206665" y="5714257"/>
            <a:ext cx="2291125"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Uninsured</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id="{41C0DC4A-BC5E-4AC5-A585-DB9DC8F3AB9F}"/>
              </a:ext>
            </a:extLst>
          </p:cNvPr>
          <p:cNvCxnSpPr>
            <a:cxnSpLocks/>
            <a:stCxn id="27" idx="1"/>
          </p:cNvCxnSpPr>
          <p:nvPr/>
        </p:nvCxnSpPr>
        <p:spPr>
          <a:xfrm>
            <a:off x="3120357" y="1895080"/>
            <a:ext cx="12025" cy="437840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C1003BC-5915-46B4-99F7-098179B04DA7}"/>
                  </a:ext>
                </a:extLst>
              </p:cNvPr>
              <p:cNvSpPr txBox="1"/>
              <p:nvPr/>
            </p:nvSpPr>
            <p:spPr>
              <a:xfrm>
                <a:off x="2715539" y="6207660"/>
                <a:ext cx="9037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solidFill>
                                <a:schemeClr val="bg1">
                                  <a:lumMod val="65000"/>
                                </a:schemeClr>
                              </a:solidFill>
                              <a:latin typeface="Cambria Math" panose="02040503050406030204" pitchFamily="18" charset="0"/>
                              <a:cs typeface="Arial" panose="020B0604020202020204" pitchFamily="34" charset="0"/>
                            </a:rPr>
                          </m:ctrlPr>
                        </m:sSubSupPr>
                        <m:e>
                          <m:r>
                            <a:rPr lang="en-US" sz="2400" b="0" i="1" smtClean="0">
                              <a:solidFill>
                                <a:schemeClr val="bg1">
                                  <a:lumMod val="65000"/>
                                </a:schemeClr>
                              </a:solidFill>
                              <a:latin typeface="Cambria Math"/>
                              <a:cs typeface="Arial" panose="020B0604020202020204" pitchFamily="34" charset="0"/>
                            </a:rPr>
                            <m:t>𝑠</m:t>
                          </m:r>
                        </m:e>
                        <m:sub>
                          <m:r>
                            <a:rPr lang="en-US" sz="2400" b="0" i="1" smtClean="0">
                              <a:solidFill>
                                <a:schemeClr val="bg1">
                                  <a:lumMod val="65000"/>
                                </a:schemeClr>
                              </a:solidFill>
                              <a:latin typeface="Cambria Math"/>
                              <a:cs typeface="Arial" panose="020B0604020202020204" pitchFamily="34" charset="0"/>
                            </a:rPr>
                            <m:t>𝐻𝐿</m:t>
                          </m:r>
                        </m:sub>
                        <m:sup>
                          <m:r>
                            <a:rPr lang="en-US" sz="2400" b="0" i="1" smtClean="0">
                              <a:solidFill>
                                <a:schemeClr val="bg1">
                                  <a:lumMod val="65000"/>
                                </a:schemeClr>
                              </a:solidFill>
                              <a:latin typeface="Cambria Math"/>
                              <a:cs typeface="Arial" panose="020B0604020202020204" pitchFamily="34" charset="0"/>
                            </a:rPr>
                            <m:t>∗</m:t>
                          </m:r>
                        </m:sup>
                      </m:sSubSup>
                    </m:oMath>
                  </m:oMathPara>
                </a14:m>
                <a:endParaRPr lang="en-US" sz="2400" i="1" dirty="0">
                  <a:solidFill>
                    <a:schemeClr val="bg1">
                      <a:lumMod val="65000"/>
                    </a:schemeClr>
                  </a:solidFill>
                  <a:latin typeface="Arial" panose="020B0604020202020204" pitchFamily="34" charset="0"/>
                  <a:cs typeface="Arial" panose="020B0604020202020204" pitchFamily="34" charset="0"/>
                </a:endParaRPr>
              </a:p>
            </p:txBody>
          </p:sp>
        </mc:Choice>
        <mc:Fallback xmlns="">
          <p:sp>
            <p:nvSpPr>
              <p:cNvPr id="54" name="TextBox 53">
                <a:extLst>
                  <a:ext uri="{FF2B5EF4-FFF2-40B4-BE49-F238E27FC236}">
                    <a16:creationId xmlns:a16="http://schemas.microsoft.com/office/drawing/2014/main" xmlns="" id="{6C1003BC-5915-46B4-99F7-098179B04DA7}"/>
                  </a:ext>
                </a:extLst>
              </p:cNvPr>
              <p:cNvSpPr txBox="1">
                <a:spLocks noRot="1" noChangeAspect="1" noMove="1" noResize="1" noEditPoints="1" noAdjustHandles="1" noChangeArrowheads="1" noChangeShapeType="1" noTextEdit="1"/>
              </p:cNvSpPr>
              <p:nvPr/>
            </p:nvSpPr>
            <p:spPr>
              <a:xfrm>
                <a:off x="2715539" y="6207660"/>
                <a:ext cx="903713" cy="461665"/>
              </a:xfrm>
              <a:prstGeom prst="rect">
                <a:avLst/>
              </a:prstGeom>
              <a:blipFill rotWithShape="1">
                <a:blip r:embed="rId4"/>
                <a:stretch>
                  <a:fillRect b="-3947"/>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0D9044C5-4D0F-4DE1-BAE6-E5298C3B868B}"/>
              </a:ext>
            </a:extLst>
          </p:cNvPr>
          <p:cNvSpPr txBox="1"/>
          <p:nvPr/>
        </p:nvSpPr>
        <p:spPr>
          <a:xfrm>
            <a:off x="1616381" y="5707076"/>
            <a:ext cx="1503976"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EB5E136-AFBF-4972-B781-111BA056FB78}"/>
              </a:ext>
            </a:extLst>
          </p:cNvPr>
          <p:cNvSpPr txBox="1"/>
          <p:nvPr/>
        </p:nvSpPr>
        <p:spPr>
          <a:xfrm>
            <a:off x="2234597" y="3785649"/>
            <a:ext cx="1651783" cy="707886"/>
          </a:xfrm>
          <a:prstGeom prst="rect">
            <a:avLst/>
          </a:prstGeom>
          <a:noFill/>
        </p:spPr>
        <p:txBody>
          <a:bodyPr wrap="square" rtlCol="0">
            <a:spAutoFit/>
          </a:bodyPr>
          <a:lstStyle/>
          <a:p>
            <a:pPr algn="ctr"/>
            <a:r>
              <a:rPr lang="en-US" sz="2000" b="1" dirty="0">
                <a:solidFill>
                  <a:srgbClr val="00B050"/>
                </a:solidFill>
                <a:latin typeface="Arial" panose="020B0604020202020204" pitchFamily="34" charset="0"/>
                <a:cs typeface="Arial" panose="020B0604020202020204" pitchFamily="34" charset="0"/>
              </a:rPr>
              <a:t>Market Surplus</a:t>
            </a:r>
            <a:endParaRPr lang="en-US" sz="2000" b="1" baseline="30000" dirty="0">
              <a:solidFill>
                <a:srgbClr val="00B050"/>
              </a:solidFill>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77E1C724-5A2D-47A7-9CB0-5C99115775E9}"/>
              </a:ext>
            </a:extLst>
          </p:cNvPr>
          <p:cNvCxnSpPr>
            <a:cxnSpLocks/>
          </p:cNvCxnSpPr>
          <p:nvPr/>
        </p:nvCxnSpPr>
        <p:spPr>
          <a:xfrm flipH="1" flipV="1">
            <a:off x="2331460" y="2170922"/>
            <a:ext cx="447958" cy="1641434"/>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AF74185-5A43-4004-AA51-123F55A2B2BB}"/>
              </a:ext>
            </a:extLst>
          </p:cNvPr>
          <p:cNvCxnSpPr>
            <a:cxnSpLocks/>
          </p:cNvCxnSpPr>
          <p:nvPr/>
        </p:nvCxnSpPr>
        <p:spPr>
          <a:xfrm flipV="1">
            <a:off x="3564785" y="3216335"/>
            <a:ext cx="453357" cy="625221"/>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ADAA25A-5DDE-40ED-9194-4AC1AE9F109C}"/>
              </a:ext>
            </a:extLst>
          </p:cNvPr>
          <p:cNvCxnSpPr>
            <a:cxnSpLocks/>
          </p:cNvCxnSpPr>
          <p:nvPr/>
        </p:nvCxnSpPr>
        <p:spPr>
          <a:xfrm>
            <a:off x="4549601" y="1808730"/>
            <a:ext cx="305970" cy="1182909"/>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25024CD-CE92-47AA-8C3F-1309D7CD1018}"/>
              </a:ext>
            </a:extLst>
          </p:cNvPr>
          <p:cNvSpPr txBox="1"/>
          <p:nvPr/>
        </p:nvSpPr>
        <p:spPr>
          <a:xfrm>
            <a:off x="3167396" y="1056130"/>
            <a:ext cx="2666820" cy="707886"/>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Foregone Surplus: </a:t>
            </a:r>
            <a:r>
              <a:rPr lang="en-US" sz="2000" dirty="0">
                <a:solidFill>
                  <a:srgbClr val="FF0000"/>
                </a:solidFill>
                <a:latin typeface="Arial" panose="020B0604020202020204" pitchFamily="34" charset="0"/>
                <a:cs typeface="Arial" panose="020B0604020202020204" pitchFamily="34" charset="0"/>
              </a:rPr>
              <a:t>Intensive Margin</a:t>
            </a:r>
            <a:endParaRPr lang="en-US" sz="2000" baseline="30000" dirty="0">
              <a:solidFill>
                <a:srgbClr val="FF0000"/>
              </a:solidFill>
              <a:latin typeface="Arial" panose="020B0604020202020204" pitchFamily="34" charset="0"/>
              <a:cs typeface="Arial" panose="020B0604020202020204" pitchFamily="34" charset="0"/>
            </a:endParaRPr>
          </a:p>
        </p:txBody>
      </p:sp>
      <p:cxnSp>
        <p:nvCxnSpPr>
          <p:cNvPr id="57" name="Straight Arrow Connector 56">
            <a:extLst>
              <a:ext uri="{FF2B5EF4-FFF2-40B4-BE49-F238E27FC236}">
                <a16:creationId xmlns:a16="http://schemas.microsoft.com/office/drawing/2014/main" id="{AF5BB1B6-5D34-47B7-AF7F-53EED18380BB}"/>
              </a:ext>
            </a:extLst>
          </p:cNvPr>
          <p:cNvCxnSpPr>
            <a:cxnSpLocks/>
          </p:cNvCxnSpPr>
          <p:nvPr/>
        </p:nvCxnSpPr>
        <p:spPr>
          <a:xfrm flipH="1">
            <a:off x="6535039" y="2404400"/>
            <a:ext cx="374364" cy="1582306"/>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13B4BF8-7325-489B-815B-502C7BB3C018}"/>
              </a:ext>
            </a:extLst>
          </p:cNvPr>
          <p:cNvSpPr txBox="1"/>
          <p:nvPr/>
        </p:nvSpPr>
        <p:spPr>
          <a:xfrm>
            <a:off x="5972554" y="1659687"/>
            <a:ext cx="2666820" cy="707886"/>
          </a:xfrm>
          <a:prstGeom prst="rect">
            <a:avLst/>
          </a:prstGeom>
          <a:noFill/>
        </p:spPr>
        <p:txBody>
          <a:bodyPr wrap="square" rtlCol="0">
            <a:spAutoFit/>
          </a:bodyPr>
          <a:lstStyle/>
          <a:p>
            <a:pPr algn="ctr"/>
            <a:r>
              <a:rPr lang="en-US" sz="2000" b="1" dirty="0">
                <a:solidFill>
                  <a:srgbClr val="FF0000"/>
                </a:solidFill>
                <a:latin typeface="Arial" panose="020B0604020202020204" pitchFamily="34" charset="0"/>
                <a:cs typeface="Arial" panose="020B0604020202020204" pitchFamily="34" charset="0"/>
              </a:rPr>
              <a:t>Foregone Surplus: </a:t>
            </a:r>
            <a:r>
              <a:rPr lang="en-US" sz="2000" dirty="0">
                <a:solidFill>
                  <a:srgbClr val="FF0000"/>
                </a:solidFill>
                <a:latin typeface="Arial" panose="020B0604020202020204" pitchFamily="34" charset="0"/>
                <a:cs typeface="Arial" panose="020B0604020202020204" pitchFamily="34" charset="0"/>
              </a:rPr>
              <a:t>Extensive Margin</a:t>
            </a:r>
            <a:endParaRPr lang="en-US" sz="2000" baseline="30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904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6183086" y="3666309"/>
            <a:ext cx="1393371" cy="1724297"/>
          </a:xfrm>
          <a:custGeom>
            <a:avLst/>
            <a:gdLst>
              <a:gd name="connsiteX0" fmla="*/ 0 w 1393371"/>
              <a:gd name="connsiteY0" fmla="*/ 975360 h 1724297"/>
              <a:gd name="connsiteX1" fmla="*/ 8708 w 1393371"/>
              <a:gd name="connsiteY1" fmla="*/ 0 h 1724297"/>
              <a:gd name="connsiteX2" fmla="*/ 1393371 w 1393371"/>
              <a:gd name="connsiteY2" fmla="*/ 426720 h 1724297"/>
              <a:gd name="connsiteX3" fmla="*/ 1393371 w 1393371"/>
              <a:gd name="connsiteY3" fmla="*/ 1724297 h 1724297"/>
              <a:gd name="connsiteX4" fmla="*/ 0 w 1393371"/>
              <a:gd name="connsiteY4" fmla="*/ 975360 h 172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371" h="1724297">
                <a:moveTo>
                  <a:pt x="0" y="975360"/>
                </a:moveTo>
                <a:cubicBezTo>
                  <a:pt x="2903" y="650240"/>
                  <a:pt x="5805" y="325120"/>
                  <a:pt x="8708" y="0"/>
                </a:cubicBezTo>
                <a:lnTo>
                  <a:pt x="1393371" y="426720"/>
                </a:lnTo>
                <a:lnTo>
                  <a:pt x="1393371" y="1724297"/>
                </a:lnTo>
                <a:lnTo>
                  <a:pt x="0" y="975360"/>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168434" y="1463040"/>
            <a:ext cx="949235" cy="1245326"/>
          </a:xfrm>
          <a:custGeom>
            <a:avLst/>
            <a:gdLst>
              <a:gd name="connsiteX0" fmla="*/ 0 w 949235"/>
              <a:gd name="connsiteY0" fmla="*/ 940526 h 1245326"/>
              <a:gd name="connsiteX1" fmla="*/ 0 w 949235"/>
              <a:gd name="connsiteY1" fmla="*/ 0 h 1245326"/>
              <a:gd name="connsiteX2" fmla="*/ 949235 w 949235"/>
              <a:gd name="connsiteY2" fmla="*/ 409303 h 1245326"/>
              <a:gd name="connsiteX3" fmla="*/ 949235 w 949235"/>
              <a:gd name="connsiteY3" fmla="*/ 1245326 h 1245326"/>
              <a:gd name="connsiteX4" fmla="*/ 0 w 949235"/>
              <a:gd name="connsiteY4" fmla="*/ 940526 h 124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235" h="1245326">
                <a:moveTo>
                  <a:pt x="0" y="940526"/>
                </a:moveTo>
                <a:lnTo>
                  <a:pt x="0" y="0"/>
                </a:lnTo>
                <a:lnTo>
                  <a:pt x="949235" y="409303"/>
                </a:lnTo>
                <a:lnTo>
                  <a:pt x="949235" y="1245326"/>
                </a:lnTo>
                <a:lnTo>
                  <a:pt x="0" y="940526"/>
                </a:ln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10583-AD2F-46B7-BF48-3A4D87E0FCFC}"/>
              </a:ext>
            </a:extLst>
          </p:cNvPr>
          <p:cNvSpPr>
            <a:spLocks noGrp="1"/>
          </p:cNvSpPr>
          <p:nvPr>
            <p:ph type="title"/>
          </p:nvPr>
        </p:nvSpPr>
        <p:spPr/>
        <p:txBody>
          <a:bodyPr/>
          <a:lstStyle/>
          <a:p>
            <a:r>
              <a:rPr lang="en-US" dirty="0"/>
              <a:t>Mandate: Welfare Tradeoff</a:t>
            </a:r>
          </a:p>
        </p:txBody>
      </p:sp>
      <p:cxnSp>
        <p:nvCxnSpPr>
          <p:cNvPr id="4" name="Straight Connector 3">
            <a:extLst>
              <a:ext uri="{FF2B5EF4-FFF2-40B4-BE49-F238E27FC236}">
                <a16:creationId xmlns:a16="http://schemas.microsoft.com/office/drawing/2014/main" id="{4014A8AB-C230-45FC-9F60-2E32CB0A868A}"/>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911587-3618-472A-B40F-15D7820BC61D}"/>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5197A6E-88E6-4DD2-81D1-80189EC8EA59}"/>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4B2EDEC-6896-43FC-9179-65C7926D51F0}"/>
              </a:ext>
            </a:extLst>
          </p:cNvPr>
          <p:cNvCxnSpPr>
            <a:cxnSpLocks/>
            <a:endCxn id="6" idx="3"/>
          </p:cNvCxnSpPr>
          <p:nvPr/>
        </p:nvCxnSpPr>
        <p:spPr>
          <a:xfrm flipH="1" flipV="1">
            <a:off x="1634581" y="1239468"/>
            <a:ext cx="5948201" cy="250215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4E64F84-EFD2-4BC6-A5E5-633CE925566C}"/>
              </a:ext>
            </a:extLst>
          </p:cNvPr>
          <p:cNvSpPr txBox="1"/>
          <p:nvPr/>
        </p:nvSpPr>
        <p:spPr>
          <a:xfrm>
            <a:off x="7544581" y="3295509"/>
            <a:ext cx="913188"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p>
        </p:txBody>
      </p:sp>
      <p:sp>
        <p:nvSpPr>
          <p:cNvPr id="21" name="Text Box 2">
            <a:extLst>
              <a:ext uri="{FF2B5EF4-FFF2-40B4-BE49-F238E27FC236}">
                <a16:creationId xmlns:a16="http://schemas.microsoft.com/office/drawing/2014/main" id="{720BDCC0-7FB6-4FAD-A654-5451DADEE9F9}"/>
              </a:ext>
            </a:extLst>
          </p:cNvPr>
          <p:cNvSpPr txBox="1">
            <a:spLocks noChangeArrowheads="1"/>
          </p:cNvSpPr>
          <p:nvPr/>
        </p:nvSpPr>
        <p:spPr bwMode="auto">
          <a:xfrm>
            <a:off x="8287148" y="5467664"/>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C8A79469-C797-4F0A-8498-29B839043177}"/>
              </a:ext>
            </a:extLst>
          </p:cNvPr>
          <p:cNvSpPr txBox="1"/>
          <p:nvPr/>
        </p:nvSpPr>
        <p:spPr>
          <a:xfrm>
            <a:off x="7566749" y="5070157"/>
            <a:ext cx="702500"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C</a:t>
            </a:r>
            <a:r>
              <a:rPr lang="en-US" sz="2600" b="1" i="1" baseline="-25000" dirty="0">
                <a:solidFill>
                  <a:srgbClr val="0070C0"/>
                </a:solidFill>
                <a:latin typeface="Arial" panose="020B0604020202020204" pitchFamily="34" charset="0"/>
                <a:cs typeface="Arial" panose="020B0604020202020204" pitchFamily="34" charset="0"/>
              </a:rPr>
              <a:t>H</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E6D819D-BDBD-438D-907A-7B44B94D7CAD}"/>
              </a:ext>
            </a:extLst>
          </p:cNvPr>
          <p:cNvSpPr txBox="1"/>
          <p:nvPr/>
        </p:nvSpPr>
        <p:spPr>
          <a:xfrm>
            <a:off x="7545498" y="3997466"/>
            <a:ext cx="80661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cxnSp>
        <p:nvCxnSpPr>
          <p:cNvPr id="44" name="Straight Connector 43">
            <a:extLst>
              <a:ext uri="{FF2B5EF4-FFF2-40B4-BE49-F238E27FC236}">
                <a16:creationId xmlns:a16="http://schemas.microsoft.com/office/drawing/2014/main" id="{448F44C3-6A5D-41E0-934E-61C2C68A78B3}"/>
              </a:ext>
            </a:extLst>
          </p:cNvPr>
          <p:cNvCxnSpPr>
            <a:cxnSpLocks/>
          </p:cNvCxnSpPr>
          <p:nvPr/>
        </p:nvCxnSpPr>
        <p:spPr>
          <a:xfrm flipH="1" flipV="1">
            <a:off x="1623789" y="2222735"/>
            <a:ext cx="5942960" cy="3157659"/>
          </a:xfrm>
          <a:prstGeom prst="line">
            <a:avLst/>
          </a:prstGeom>
          <a:ln w="34925">
            <a:solidFill>
              <a:srgbClr val="0070C0"/>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9737889-72BA-4DE6-847C-638C36915575}"/>
              </a:ext>
            </a:extLst>
          </p:cNvPr>
          <p:cNvSpPr txBox="1"/>
          <p:nvPr/>
        </p:nvSpPr>
        <p:spPr>
          <a:xfrm>
            <a:off x="8023302" y="5062885"/>
            <a:ext cx="919571"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 C</a:t>
            </a:r>
            <a:r>
              <a:rPr lang="en-US" sz="2600" b="1" i="1" baseline="-25000" dirty="0">
                <a:solidFill>
                  <a:srgbClr val="0070C0"/>
                </a:solidFill>
                <a:latin typeface="Arial" panose="020B0604020202020204" pitchFamily="34" charset="0"/>
                <a:cs typeface="Arial" panose="020B0604020202020204" pitchFamily="34" charset="0"/>
              </a:rPr>
              <a:t>L</a:t>
            </a:r>
            <a:endParaRPr lang="en-US" sz="2600" b="1" baseline="30000" dirty="0">
              <a:solidFill>
                <a:srgbClr val="0070C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62FE082-2C1C-4CBC-B0DC-C5D895D98584}"/>
              </a:ext>
            </a:extLst>
          </p:cNvPr>
          <p:cNvSpPr txBox="1"/>
          <p:nvPr/>
        </p:nvSpPr>
        <p:spPr>
          <a:xfrm>
            <a:off x="3131754" y="5714209"/>
            <a:ext cx="2250591"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L</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D9044C5-4D0F-4DE1-BAE6-E5298C3B868B}"/>
              </a:ext>
            </a:extLst>
          </p:cNvPr>
          <p:cNvSpPr txBox="1"/>
          <p:nvPr/>
        </p:nvSpPr>
        <p:spPr>
          <a:xfrm>
            <a:off x="900580" y="5663887"/>
            <a:ext cx="1503976" cy="461665"/>
          </a:xfrm>
          <a:prstGeom prst="rect">
            <a:avLst/>
          </a:prstGeom>
          <a:noFill/>
        </p:spPr>
        <p:txBody>
          <a:bodyPr wrap="square" rtlCol="0">
            <a:spAutoFit/>
          </a:bodyPr>
          <a:lstStyle/>
          <a:p>
            <a:pPr algn="ctr"/>
            <a:r>
              <a:rPr lang="en-US" sz="2400" b="1" dirty="0">
                <a:solidFill>
                  <a:schemeClr val="bg1">
                    <a:lumMod val="65000"/>
                  </a:schemeClr>
                </a:solidFill>
                <a:latin typeface="Arial" panose="020B0604020202020204" pitchFamily="34" charset="0"/>
                <a:cs typeface="Arial" panose="020B0604020202020204" pitchFamily="34" charset="0"/>
              </a:rPr>
              <a:t>Buy H</a:t>
            </a:r>
            <a:endParaRPr lang="en-US" sz="24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42789B7-E4E0-4B20-A294-8D17B1C9ED2B}"/>
              </a:ext>
            </a:extLst>
          </p:cNvPr>
          <p:cNvSpPr txBox="1"/>
          <p:nvPr/>
        </p:nvSpPr>
        <p:spPr>
          <a:xfrm>
            <a:off x="4038603" y="1049012"/>
            <a:ext cx="4952997"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Strong Mandate: </a:t>
            </a:r>
            <a:r>
              <a:rPr lang="en-US" sz="2000" dirty="0">
                <a:latin typeface="Arial" panose="020B0604020202020204" pitchFamily="34" charset="0"/>
                <a:cs typeface="Arial" panose="020B0604020202020204" pitchFamily="34" charset="0"/>
              </a:rPr>
              <a:t>Brings uninsured into the market </a:t>
            </a:r>
            <a:r>
              <a:rPr lang="en-US" sz="2000" i="1" dirty="0">
                <a:latin typeface="Arial" panose="020B0604020202020204" pitchFamily="34" charset="0"/>
                <a:cs typeface="Arial" panose="020B0604020202020204" pitchFamily="34" charset="0"/>
              </a:rPr>
              <a:t>(extensive margin)</a:t>
            </a:r>
            <a:r>
              <a:rPr lang="en-US" sz="2000" dirty="0">
                <a:latin typeface="Arial" panose="020B0604020202020204" pitchFamily="34" charset="0"/>
                <a:cs typeface="Arial" panose="020B0604020202020204" pitchFamily="34" charset="0"/>
              </a:rPr>
              <a:t>, but shifts consumers from H to L </a:t>
            </a:r>
            <a:r>
              <a:rPr lang="en-US" sz="2000" i="1" dirty="0">
                <a:latin typeface="Arial" panose="020B0604020202020204" pitchFamily="34" charset="0"/>
                <a:cs typeface="Arial" panose="020B0604020202020204" pitchFamily="34" charset="0"/>
              </a:rPr>
              <a:t>(intensive margin)</a:t>
            </a:r>
            <a:endParaRPr lang="en-US" sz="2000" i="1" baseline="-25000" dirty="0">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8D48DAF7-C66D-4A7A-97F3-81D94206ACAF}"/>
              </a:ext>
            </a:extLst>
          </p:cNvPr>
          <p:cNvCxnSpPr>
            <a:cxnSpLocks/>
          </p:cNvCxnSpPr>
          <p:nvPr/>
        </p:nvCxnSpPr>
        <p:spPr>
          <a:xfrm>
            <a:off x="2166739" y="1483434"/>
            <a:ext cx="0" cy="4602846"/>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12A323-F32B-4ECC-AEEB-0259AC08A28C}"/>
              </a:ext>
            </a:extLst>
          </p:cNvPr>
          <p:cNvSpPr txBox="1"/>
          <p:nvPr/>
        </p:nvSpPr>
        <p:spPr>
          <a:xfrm>
            <a:off x="6465271" y="4147616"/>
            <a:ext cx="825791" cy="492443"/>
          </a:xfrm>
          <a:prstGeom prst="rect">
            <a:avLst/>
          </a:prstGeom>
          <a:noFill/>
        </p:spPr>
        <p:txBody>
          <a:bodyPr wrap="square" rtlCol="0">
            <a:spAutoFit/>
          </a:bodyPr>
          <a:lstStyle/>
          <a:p>
            <a:pPr algn="ctr"/>
            <a:r>
              <a:rPr lang="en-US" sz="2600" b="1" dirty="0">
                <a:solidFill>
                  <a:srgbClr val="00B050"/>
                </a:solidFill>
                <a:latin typeface="Arial" panose="020B0604020202020204" pitchFamily="34" charset="0"/>
                <a:cs typeface="Arial" panose="020B0604020202020204" pitchFamily="34" charset="0"/>
              </a:rPr>
              <a:t>(+)</a:t>
            </a:r>
            <a:endParaRPr lang="en-US" sz="2600" b="1" baseline="30000" dirty="0">
              <a:solidFill>
                <a:srgbClr val="00B05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D421A11-8961-496F-B0AD-C941B569E21F}"/>
              </a:ext>
            </a:extLst>
          </p:cNvPr>
          <p:cNvSpPr txBox="1"/>
          <p:nvPr/>
        </p:nvSpPr>
        <p:spPr>
          <a:xfrm>
            <a:off x="2230155" y="1895079"/>
            <a:ext cx="825791" cy="492443"/>
          </a:xfrm>
          <a:prstGeom prst="rect">
            <a:avLst/>
          </a:prstGeom>
          <a:noFill/>
        </p:spPr>
        <p:txBody>
          <a:bodyPr wrap="square" rtlCol="0">
            <a:spAutoFit/>
          </a:bodyPr>
          <a:lstStyle/>
          <a:p>
            <a:pPr algn="ctr"/>
            <a:r>
              <a:rPr lang="en-US" sz="2600" b="1" dirty="0">
                <a:solidFill>
                  <a:srgbClr val="FF0000"/>
                </a:solidFill>
                <a:latin typeface="Arial" panose="020B0604020202020204" pitchFamily="34" charset="0"/>
                <a:cs typeface="Arial" panose="020B0604020202020204" pitchFamily="34" charset="0"/>
              </a:rPr>
              <a:t>(–)</a:t>
            </a:r>
            <a:endParaRPr lang="en-US" sz="2600" b="1" baseline="30000" dirty="0">
              <a:solidFill>
                <a:srgbClr val="FF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73492F45-FBFE-447E-9BBD-09C3E33F3747}"/>
              </a:ext>
            </a:extLst>
          </p:cNvPr>
          <p:cNvSpPr txBox="1"/>
          <p:nvPr/>
        </p:nvSpPr>
        <p:spPr>
          <a:xfrm>
            <a:off x="3257041" y="4686147"/>
            <a:ext cx="2583615"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Intensive/Extensive Margin Tradeoff</a:t>
            </a:r>
            <a:endParaRPr lang="en-US" sz="2000" b="1" baseline="30000" dirty="0">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7223E41D-EB61-4600-9FE1-50BF8C00D502}"/>
              </a:ext>
            </a:extLst>
          </p:cNvPr>
          <p:cNvCxnSpPr>
            <a:cxnSpLocks/>
          </p:cNvCxnSpPr>
          <p:nvPr/>
        </p:nvCxnSpPr>
        <p:spPr>
          <a:xfrm flipH="1" flipV="1">
            <a:off x="2973030" y="2520423"/>
            <a:ext cx="1408478" cy="209855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533B7F9-4B09-40F8-B71C-2D2AB19C146C}"/>
              </a:ext>
            </a:extLst>
          </p:cNvPr>
          <p:cNvCxnSpPr>
            <a:cxnSpLocks/>
          </p:cNvCxnSpPr>
          <p:nvPr/>
        </p:nvCxnSpPr>
        <p:spPr>
          <a:xfrm flipV="1">
            <a:off x="5545824" y="4308589"/>
            <a:ext cx="632233" cy="44821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4116BF8-F1D5-407F-83FC-D0C3B59249AE}"/>
              </a:ext>
            </a:extLst>
          </p:cNvPr>
          <p:cNvSpPr txBox="1"/>
          <p:nvPr/>
        </p:nvSpPr>
        <p:spPr>
          <a:xfrm>
            <a:off x="1891062" y="5793892"/>
            <a:ext cx="1503976" cy="584775"/>
          </a:xfrm>
          <a:prstGeom prst="rect">
            <a:avLst/>
          </a:prstGeom>
          <a:noFill/>
        </p:spPr>
        <p:txBody>
          <a:bodyPr wrap="square" rtlCol="0">
            <a:spAutoFit/>
          </a:bodyPr>
          <a:lstStyle/>
          <a:p>
            <a:pPr algn="ctr"/>
            <a:r>
              <a:rPr lang="en-US" sz="1600" b="1" i="1" dirty="0">
                <a:solidFill>
                  <a:srgbClr val="C00000"/>
                </a:solidFill>
                <a:latin typeface="Arial" panose="020B0604020202020204" pitchFamily="34" charset="0"/>
                <a:cs typeface="Arial" panose="020B0604020202020204" pitchFamily="34" charset="0"/>
              </a:rPr>
              <a:t>Switch </a:t>
            </a:r>
          </a:p>
          <a:p>
            <a:pPr algn="ctr"/>
            <a:r>
              <a:rPr lang="en-US" sz="1600" b="1" i="1" dirty="0">
                <a:solidFill>
                  <a:srgbClr val="C00000"/>
                </a:solidFill>
                <a:latin typeface="Arial" panose="020B0604020202020204" pitchFamily="34" charset="0"/>
                <a:cs typeface="Arial" panose="020B0604020202020204" pitchFamily="34" charset="0"/>
              </a:rPr>
              <a:t>H to L</a:t>
            </a:r>
            <a:endParaRPr lang="en-US" sz="1600" b="1" i="1" baseline="-25000" dirty="0">
              <a:solidFill>
                <a:srgbClr val="C00000"/>
              </a:solidFill>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E4C26A1C-A6EF-4091-AC43-D8FE80ECA32B}"/>
              </a:ext>
            </a:extLst>
          </p:cNvPr>
          <p:cNvCxnSpPr>
            <a:cxnSpLocks/>
          </p:cNvCxnSpPr>
          <p:nvPr/>
        </p:nvCxnSpPr>
        <p:spPr>
          <a:xfrm flipH="1">
            <a:off x="2345219" y="5756475"/>
            <a:ext cx="579738" cy="0"/>
          </a:xfrm>
          <a:prstGeom prst="straightConnector1">
            <a:avLst/>
          </a:prstGeom>
          <a:ln w="12700">
            <a:solidFill>
              <a:srgbClr val="C00000"/>
            </a:solidFill>
            <a:tailEnd type="triangle" w="lg" len="lg"/>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C0D61E69-11DF-4A04-B2CE-C461A4A454CA}"/>
              </a:ext>
            </a:extLst>
          </p:cNvPr>
          <p:cNvSpPr txBox="1"/>
          <p:nvPr/>
        </p:nvSpPr>
        <p:spPr>
          <a:xfrm>
            <a:off x="6126178" y="5771620"/>
            <a:ext cx="1503976" cy="584775"/>
          </a:xfrm>
          <a:prstGeom prst="rect">
            <a:avLst/>
          </a:prstGeom>
          <a:noFill/>
        </p:spPr>
        <p:txBody>
          <a:bodyPr wrap="square" rtlCol="0">
            <a:spAutoFit/>
          </a:bodyPr>
          <a:lstStyle/>
          <a:p>
            <a:pPr algn="ctr"/>
            <a:r>
              <a:rPr lang="en-US" sz="1600" b="1" i="1" dirty="0">
                <a:solidFill>
                  <a:srgbClr val="00B050"/>
                </a:solidFill>
                <a:latin typeface="Arial" panose="020B0604020202020204" pitchFamily="34" charset="0"/>
                <a:cs typeface="Arial" panose="020B0604020202020204" pitchFamily="34" charset="0"/>
              </a:rPr>
              <a:t>Switch </a:t>
            </a:r>
          </a:p>
          <a:p>
            <a:pPr algn="ctr"/>
            <a:r>
              <a:rPr lang="en-US" sz="1600" b="1" i="1" dirty="0">
                <a:solidFill>
                  <a:srgbClr val="00B050"/>
                </a:solidFill>
                <a:latin typeface="Arial" panose="020B0604020202020204" pitchFamily="34" charset="0"/>
                <a:cs typeface="Arial" panose="020B0604020202020204" pitchFamily="34" charset="0"/>
              </a:rPr>
              <a:t>U to L</a:t>
            </a:r>
            <a:endParaRPr lang="en-US" sz="1600" b="1" i="1" baseline="-25000" dirty="0">
              <a:solidFill>
                <a:srgbClr val="00B050"/>
              </a:solidFill>
              <a:latin typeface="Arial" panose="020B0604020202020204" pitchFamily="34" charset="0"/>
              <a:cs typeface="Arial" panose="020B0604020202020204" pitchFamily="34" charset="0"/>
            </a:endParaRPr>
          </a:p>
        </p:txBody>
      </p:sp>
      <p:cxnSp>
        <p:nvCxnSpPr>
          <p:cNvPr id="37" name="Straight Arrow Connector 36">
            <a:extLst>
              <a:ext uri="{FF2B5EF4-FFF2-40B4-BE49-F238E27FC236}">
                <a16:creationId xmlns:a16="http://schemas.microsoft.com/office/drawing/2014/main" id="{D47FCD96-BD2C-4D50-B235-732764CBF149}"/>
              </a:ext>
            </a:extLst>
          </p:cNvPr>
          <p:cNvCxnSpPr>
            <a:cxnSpLocks/>
          </p:cNvCxnSpPr>
          <p:nvPr/>
        </p:nvCxnSpPr>
        <p:spPr>
          <a:xfrm flipV="1">
            <a:off x="6379233" y="5756475"/>
            <a:ext cx="997865" cy="11152"/>
          </a:xfrm>
          <a:prstGeom prst="straightConnector1">
            <a:avLst/>
          </a:prstGeom>
          <a:ln w="12700">
            <a:solidFill>
              <a:srgbClr val="00B050"/>
            </a:solidFill>
            <a:tailEnd type="triangle" w="lg" len="lg"/>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E5FF44D3-0E61-40C0-9D6D-06F4BEA5AF25}"/>
              </a:ext>
            </a:extLst>
          </p:cNvPr>
          <p:cNvCxnSpPr>
            <a:cxnSpLocks/>
          </p:cNvCxnSpPr>
          <p:nvPr/>
        </p:nvCxnSpPr>
        <p:spPr>
          <a:xfrm flipH="1" flipV="1">
            <a:off x="2133600" y="2404400"/>
            <a:ext cx="5443942" cy="1690628"/>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346119-CA97-40D3-BEED-8660C4D23FA2}"/>
              </a:ext>
            </a:extLst>
          </p:cNvPr>
          <p:cNvCxnSpPr>
            <a:cxnSpLocks/>
          </p:cNvCxnSpPr>
          <p:nvPr/>
        </p:nvCxnSpPr>
        <p:spPr>
          <a:xfrm flipH="1">
            <a:off x="6172200" y="3195553"/>
            <a:ext cx="16678" cy="315167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1C0DC4A-BC5E-4AC5-A585-DB9DC8F3AB9F}"/>
              </a:ext>
            </a:extLst>
          </p:cNvPr>
          <p:cNvCxnSpPr>
            <a:cxnSpLocks/>
          </p:cNvCxnSpPr>
          <p:nvPr/>
        </p:nvCxnSpPr>
        <p:spPr>
          <a:xfrm>
            <a:off x="3120357" y="1895080"/>
            <a:ext cx="12025" cy="437840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F346119-CA97-40D3-BEED-8660C4D23FA2}"/>
              </a:ext>
            </a:extLst>
          </p:cNvPr>
          <p:cNvCxnSpPr>
            <a:cxnSpLocks/>
          </p:cNvCxnSpPr>
          <p:nvPr/>
        </p:nvCxnSpPr>
        <p:spPr>
          <a:xfrm flipH="1">
            <a:off x="7569203" y="3741622"/>
            <a:ext cx="8339" cy="263704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944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503D-2838-4451-89DE-F36D6EF1FC48}"/>
              </a:ext>
            </a:extLst>
          </p:cNvPr>
          <p:cNvSpPr>
            <a:spLocks noGrp="1"/>
          </p:cNvSpPr>
          <p:nvPr>
            <p:ph type="title"/>
          </p:nvPr>
        </p:nvSpPr>
        <p:spPr/>
        <p:txBody>
          <a:bodyPr/>
          <a:lstStyle/>
          <a:p>
            <a:r>
              <a:rPr lang="en-US" dirty="0"/>
              <a:t>Other implications of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9DBA75-63BE-426D-AD31-9F8C5A91B664}"/>
                  </a:ext>
                </a:extLst>
              </p:cNvPr>
              <p:cNvSpPr>
                <a:spLocks noGrp="1"/>
              </p:cNvSpPr>
              <p:nvPr>
                <p:ph idx="1"/>
              </p:nvPr>
            </p:nvSpPr>
            <p:spPr/>
            <p:txBody>
              <a:bodyPr/>
              <a:lstStyle/>
              <a:p>
                <a:r>
                  <a:rPr lang="en-US" b="1" dirty="0">
                    <a:solidFill>
                      <a:srgbClr val="0070C0"/>
                    </a:solidFill>
                  </a:rPr>
                  <a:t>Mandate:</a:t>
                </a:r>
                <a:r>
                  <a:rPr lang="en-US" dirty="0"/>
                  <a:t> extensive/intensive margin tradeoff is unambiguous</a:t>
                </a:r>
              </a:p>
              <a:p>
                <a:pPr lvl="1"/>
                <a:r>
                  <a:rPr lang="en-US" dirty="0"/>
                  <a:t>Mandate decreases </a:t>
                </a:r>
                <a:r>
                  <a:rPr lang="en-US" dirty="0" err="1"/>
                  <a:t>uninsurance</a:t>
                </a:r>
                <a:r>
                  <a:rPr lang="en-US" dirty="0"/>
                  <a:t> rate, but decreases </a:t>
                </a:r>
                <a:r>
                  <a:rPr lang="en-US" i="1" dirty="0"/>
                  <a:t>H</a:t>
                </a:r>
                <a:r>
                  <a:rPr lang="en-US" dirty="0"/>
                  <a:t> mkt share</a:t>
                </a:r>
              </a:p>
              <a:p>
                <a:pPr lvl="1"/>
                <a:r>
                  <a:rPr lang="en-US" dirty="0"/>
                  <a:t>Ambiguous with mandate + risk adjustment</a:t>
                </a:r>
              </a:p>
              <a:p>
                <a:endParaRPr lang="en-US" sz="800" dirty="0"/>
              </a:p>
              <a:p>
                <a:r>
                  <a:rPr lang="en-US" b="1" dirty="0">
                    <a:solidFill>
                      <a:srgbClr val="0070C0"/>
                    </a:solidFill>
                  </a:rPr>
                  <a:t>Risk adjustment: </a:t>
                </a:r>
                <a:r>
                  <a:rPr lang="en-US" dirty="0"/>
                  <a:t>extensive/intensive margin trade-off is ambiguous</a:t>
                </a:r>
              </a:p>
              <a:p>
                <a:pPr lvl="1"/>
                <a:r>
                  <a:rPr lang="en-US" dirty="0"/>
                  <a:t>Two effects:</a:t>
                </a:r>
              </a:p>
              <a:p>
                <a:pPr marL="1257300" lvl="2" indent="-342900">
                  <a:buFont typeface="+mj-lt"/>
                  <a:buAutoNum type="arabicPeriod"/>
                </a:pPr>
                <a:r>
                  <a:rPr lang="en-US" dirty="0"/>
                  <a:t>Direct effect: Transfer of money from </a:t>
                </a:r>
                <a:r>
                  <a:rPr lang="en-US" i="1" dirty="0"/>
                  <a:t>L</a:t>
                </a:r>
                <a:r>
                  <a:rPr lang="en-US" dirty="0"/>
                  <a:t> to </a:t>
                </a:r>
                <a:r>
                  <a:rPr lang="en-US" i="1" dirty="0"/>
                  <a:t>H</a:t>
                </a:r>
                <a:r>
                  <a:rPr lang="en-US" dirty="0"/>
                  <a:t> raises price of </a:t>
                </a:r>
                <a:r>
                  <a:rPr lang="en-US" i="1" dirty="0"/>
                  <a:t>L</a:t>
                </a:r>
                <a:endParaRPr lang="en-US" dirty="0"/>
              </a:p>
              <a:p>
                <a:pPr marL="1257300" lvl="2" indent="-342900">
                  <a:buFont typeface="+mj-lt"/>
                  <a:buAutoNum type="arabicPeriod"/>
                </a:pPr>
                <a:r>
                  <a:rPr lang="en-US" dirty="0"/>
                  <a:t>Indirect (substitution) effect: Smaller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𝑃</m:t>
                    </m:r>
                  </m:oMath>
                </a14:m>
                <a:r>
                  <a:rPr lang="en-US" dirty="0"/>
                  <a:t> causes sickest </a:t>
                </a:r>
                <a:r>
                  <a:rPr lang="en-US" i="1" dirty="0"/>
                  <a:t>L</a:t>
                </a:r>
                <a:r>
                  <a:rPr lang="en-US" dirty="0"/>
                  <a:t> enrollees to enroll in </a:t>
                </a:r>
                <a:r>
                  <a:rPr lang="en-US" i="1" dirty="0"/>
                  <a:t>H</a:t>
                </a:r>
                <a:r>
                  <a:rPr lang="en-US" dirty="0"/>
                  <a:t> instead</a:t>
                </a:r>
              </a:p>
              <a:p>
                <a:pPr lvl="1"/>
                <a:r>
                  <a:rPr lang="en-US" dirty="0"/>
                  <a:t>Price of </a:t>
                </a:r>
                <a:r>
                  <a:rPr lang="en-US" i="1" dirty="0"/>
                  <a:t>H</a:t>
                </a:r>
                <a:r>
                  <a:rPr lang="en-US" dirty="0"/>
                  <a:t> always decreases, price of </a:t>
                </a:r>
                <a:r>
                  <a:rPr lang="en-US" i="1" dirty="0"/>
                  <a:t>L </a:t>
                </a:r>
                <a:r>
                  <a:rPr lang="en-US" dirty="0"/>
                  <a:t>ambiguous</a:t>
                </a:r>
              </a:p>
              <a:p>
                <a:pPr lvl="1"/>
                <a:endParaRPr lang="en-US" sz="800" dirty="0"/>
              </a:p>
              <a:p>
                <a:r>
                  <a:rPr lang="en-US" dirty="0"/>
                  <a:t>Can also be applied to setting with </a:t>
                </a:r>
                <a:r>
                  <a:rPr lang="en-US" b="1" dirty="0">
                    <a:solidFill>
                      <a:srgbClr val="0070C0"/>
                    </a:solidFill>
                  </a:rPr>
                  <a:t>advantageous selection</a:t>
                </a:r>
              </a:p>
              <a:p>
                <a:pPr lvl="1"/>
                <a:r>
                  <a:rPr lang="en-US" dirty="0"/>
                  <a:t>Traditional Medicare vs. MA High vs. MA Low</a:t>
                </a:r>
              </a:p>
              <a:p>
                <a:pPr lvl="1"/>
                <a:r>
                  <a:rPr lang="en-US" dirty="0"/>
                  <a:t>(work-in progress)</a:t>
                </a:r>
              </a:p>
              <a:p>
                <a:pPr lvl="1"/>
                <a:endParaRPr lang="en-US" dirty="0"/>
              </a:p>
            </p:txBody>
          </p:sp>
        </mc:Choice>
        <mc:Fallback xmlns="">
          <p:sp>
            <p:nvSpPr>
              <p:cNvPr id="3" name="Content Placeholder 2">
                <a:extLst>
                  <a:ext uri="{FF2B5EF4-FFF2-40B4-BE49-F238E27FC236}">
                    <a16:creationId xmlns:a16="http://schemas.microsoft.com/office/drawing/2014/main" id="{349DBA75-63BE-426D-AD31-9F8C5A91B664}"/>
                  </a:ext>
                </a:extLst>
              </p:cNvPr>
              <p:cNvSpPr>
                <a:spLocks noGrp="1" noRot="1" noChangeAspect="1" noMove="1" noResize="1" noEditPoints="1" noAdjustHandles="1" noChangeArrowheads="1" noChangeShapeType="1" noTextEdit="1"/>
              </p:cNvSpPr>
              <p:nvPr>
                <p:ph idx="1"/>
              </p:nvPr>
            </p:nvSpPr>
            <p:spPr>
              <a:blipFill>
                <a:blip r:embed="rId2"/>
                <a:stretch>
                  <a:fillRect t="-526"/>
                </a:stretch>
              </a:blipFill>
            </p:spPr>
            <p:txBody>
              <a:bodyPr/>
              <a:lstStyle/>
              <a:p>
                <a:r>
                  <a:rPr lang="en-US">
                    <a:noFill/>
                  </a:rPr>
                  <a:t> </a:t>
                </a:r>
              </a:p>
            </p:txBody>
          </p:sp>
        </mc:Fallback>
      </mc:AlternateContent>
    </p:spTree>
    <p:extLst>
      <p:ext uri="{BB962C8B-B14F-4D97-AF65-F5344CB8AC3E}">
        <p14:creationId xmlns:p14="http://schemas.microsoft.com/office/powerpoint/2010/main" val="314458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2"/>
          <p:cNvSpPr>
            <a:spLocks noGrp="1" noChangeArrowheads="1"/>
          </p:cNvSpPr>
          <p:nvPr>
            <p:ph type="ctrTitle"/>
          </p:nvPr>
        </p:nvSpPr>
        <p:spPr/>
        <p:txBody>
          <a:bodyPr/>
          <a:lstStyle/>
          <a:p>
            <a:pPr eaLnBrk="1" hangingPunct="1"/>
            <a:r>
              <a:rPr lang="en-US" sz="2800" dirty="0">
                <a:latin typeface="Arial" panose="020B0604020202020204" pitchFamily="34" charset="0"/>
                <a:ea typeface="ＭＳ Ｐゴシック" pitchFamily="34" charset="-128"/>
                <a:cs typeface="Arial" panose="020B0604020202020204" pitchFamily="34" charset="0"/>
              </a:rPr>
              <a:t>3. Empirical Simulations</a:t>
            </a:r>
          </a:p>
        </p:txBody>
      </p:sp>
    </p:spTree>
    <p:extLst>
      <p:ext uri="{BB962C8B-B14F-4D97-AF65-F5344CB8AC3E}">
        <p14:creationId xmlns:p14="http://schemas.microsoft.com/office/powerpoint/2010/main" val="2899591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3FEF-80F6-4DAC-80CE-E255A3BEAEE1}"/>
              </a:ext>
            </a:extLst>
          </p:cNvPr>
          <p:cNvSpPr>
            <a:spLocks noGrp="1"/>
          </p:cNvSpPr>
          <p:nvPr>
            <p:ph type="title"/>
          </p:nvPr>
        </p:nvSpPr>
        <p:spPr/>
        <p:txBody>
          <a:bodyPr/>
          <a:lstStyle/>
          <a:p>
            <a:r>
              <a:rPr lang="en-US" dirty="0"/>
              <a:t>Empirical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1000B7-8339-480C-BD78-32BCF1201136}"/>
                  </a:ext>
                </a:extLst>
              </p:cNvPr>
              <p:cNvSpPr>
                <a:spLocks noGrp="1"/>
              </p:cNvSpPr>
              <p:nvPr>
                <p:ph idx="1"/>
              </p:nvPr>
            </p:nvSpPr>
            <p:spPr>
              <a:xfrm>
                <a:off x="381000" y="838200"/>
                <a:ext cx="8610600" cy="5791200"/>
              </a:xfrm>
            </p:spPr>
            <p:txBody>
              <a:bodyPr/>
              <a:lstStyle/>
              <a:p>
                <a:r>
                  <a:rPr lang="en-US" dirty="0"/>
                  <a:t>Given demand and cost curves for H and L plans, </a:t>
                </a:r>
                <a:r>
                  <a:rPr lang="en-US" b="1" dirty="0">
                    <a:solidFill>
                      <a:srgbClr val="0070C0"/>
                    </a:solidFill>
                  </a:rPr>
                  <a:t>equilibrium can be found iteratively </a:t>
                </a:r>
                <a:r>
                  <a:rPr lang="en-US" dirty="0"/>
                  <a:t>using “reaction function” approach</a:t>
                </a:r>
              </a:p>
              <a:p>
                <a:pPr lvl="1"/>
                <a:r>
                  <a:rPr lang="en-US" dirty="0"/>
                  <a:t>Find breakeven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oMath>
                </a14:m>
                <a:r>
                  <a:rPr lang="en-US" dirty="0"/>
                  <a:t> for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en-US" dirty="0"/>
                  <a:t> and vice versa using large grid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endParaRPr lang="en-US" dirty="0"/>
              </a:p>
              <a:p>
                <a:pPr lvl="1"/>
                <a:r>
                  <a:rPr lang="en-US" dirty="0"/>
                  <a:t>Find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𝐻</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𝐿</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𝐿</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𝐻</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endParaRPr lang="en-US" dirty="0"/>
              </a:p>
              <a:p>
                <a:pPr lvl="1"/>
                <a:r>
                  <a:rPr lang="en-US" dirty="0"/>
                  <a:t>When multiple breakeven price vectors, choose vector consistent with Riley equilibrium concept (Handel, Hendel, and </a:t>
                </a:r>
                <a:r>
                  <a:rPr lang="en-US" dirty="0" err="1"/>
                  <a:t>Whinston</a:t>
                </a:r>
                <a:r>
                  <a:rPr lang="en-US" dirty="0"/>
                  <a:t>)</a:t>
                </a:r>
              </a:p>
              <a:p>
                <a:pPr lvl="1"/>
                <a:endParaRPr lang="en-US" b="1" dirty="0">
                  <a:solidFill>
                    <a:srgbClr val="0070C0"/>
                  </a:solidFill>
                </a:endParaRPr>
              </a:p>
              <a:p>
                <a:pPr lvl="1"/>
                <a:endParaRPr lang="en-US" dirty="0"/>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A91000B7-8339-480C-BD78-32BCF1201136}"/>
                  </a:ext>
                </a:extLst>
              </p:cNvPr>
              <p:cNvSpPr>
                <a:spLocks noGrp="1" noRot="1" noChangeAspect="1" noMove="1" noResize="1" noEditPoints="1" noAdjustHandles="1" noChangeArrowheads="1" noChangeShapeType="1" noTextEdit="1"/>
              </p:cNvSpPr>
              <p:nvPr>
                <p:ph idx="1"/>
              </p:nvPr>
            </p:nvSpPr>
            <p:spPr>
              <a:xfrm>
                <a:off x="381000" y="838200"/>
                <a:ext cx="8610600" cy="5791200"/>
              </a:xfrm>
              <a:blipFill rotWithShape="1">
                <a:blip r:embed="rId2"/>
                <a:stretch>
                  <a:fillRect t="-526" r="-567"/>
                </a:stretch>
              </a:blipFill>
            </p:spPr>
            <p:txBody>
              <a:bodyPr/>
              <a:lstStyle/>
              <a:p>
                <a:r>
                  <a:rPr lang="en-US">
                    <a:noFill/>
                  </a:rPr>
                  <a:t> </a:t>
                </a:r>
              </a:p>
            </p:txBody>
          </p:sp>
        </mc:Fallback>
      </mc:AlternateContent>
    </p:spTree>
    <p:extLst>
      <p:ext uri="{BB962C8B-B14F-4D97-AF65-F5344CB8AC3E}">
        <p14:creationId xmlns:p14="http://schemas.microsoft.com/office/powerpoint/2010/main" val="12708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AAA1-F5B0-42C7-A103-B7235C58BC94}"/>
              </a:ext>
            </a:extLst>
          </p:cNvPr>
          <p:cNvSpPr>
            <a:spLocks noGrp="1"/>
          </p:cNvSpPr>
          <p:nvPr>
            <p:ph type="title"/>
          </p:nvPr>
        </p:nvSpPr>
        <p:spPr/>
        <p:txBody>
          <a:bodyPr/>
          <a:lstStyle/>
          <a:p>
            <a:r>
              <a:rPr lang="en-US" dirty="0"/>
              <a:t>Competitive Reaction Functions</a:t>
            </a:r>
          </a:p>
        </p:txBody>
      </p:sp>
      <p:cxnSp>
        <p:nvCxnSpPr>
          <p:cNvPr id="4" name="Straight Connector 3">
            <a:extLst>
              <a:ext uri="{FF2B5EF4-FFF2-40B4-BE49-F238E27FC236}">
                <a16:creationId xmlns:a16="http://schemas.microsoft.com/office/drawing/2014/main" id="{E3A8CCED-7BB7-4735-B29F-A01551F09AB0}"/>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A158596-A86B-40E0-BA7C-3FE8F1B0E7C5}"/>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D01AFE-92B1-4F6E-B8B4-07E44017796F}"/>
              </a:ext>
            </a:extLst>
          </p:cNvPr>
          <p:cNvCxnSpPr>
            <a:cxnSpLocks/>
          </p:cNvCxnSpPr>
          <p:nvPr/>
        </p:nvCxnSpPr>
        <p:spPr>
          <a:xfrm>
            <a:off x="1600200" y="3113049"/>
            <a:ext cx="331005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3B7790-EC36-43C2-88D4-C03A41E788D6}"/>
              </a:ext>
            </a:extLst>
          </p:cNvPr>
          <p:cNvSpPr txBox="1"/>
          <p:nvPr/>
        </p:nvSpPr>
        <p:spPr>
          <a:xfrm>
            <a:off x="848408" y="2906970"/>
            <a:ext cx="755332"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p>
        </p:txBody>
      </p:sp>
      <p:sp>
        <p:nvSpPr>
          <p:cNvPr id="13" name="Text Box 2">
            <a:extLst>
              <a:ext uri="{FF2B5EF4-FFF2-40B4-BE49-F238E27FC236}">
                <a16:creationId xmlns:a16="http://schemas.microsoft.com/office/drawing/2014/main" id="{FEB1FC36-EDC6-4FF2-8B4D-8108086EAE4A}"/>
              </a:ext>
            </a:extLst>
          </p:cNvPr>
          <p:cNvSpPr txBox="1">
            <a:spLocks noChangeArrowheads="1"/>
          </p:cNvSpPr>
          <p:nvPr/>
        </p:nvSpPr>
        <p:spPr bwMode="auto">
          <a:xfrm>
            <a:off x="8058548" y="5676587"/>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latin typeface="Arial" panose="020B0604020202020204" pitchFamily="34" charset="0"/>
                <a:ea typeface="Calibri" panose="020F0502020204030204" pitchFamily="34" charset="0"/>
                <a:cs typeface="Times New Roman" panose="02020603050405020304" pitchFamily="18" charset="0"/>
              </a:rPr>
              <a:t>P</a:t>
            </a:r>
            <a:r>
              <a:rPr lang="en-US" sz="2600" i="1" baseline="-25000" dirty="0">
                <a:latin typeface="Arial" panose="020B0604020202020204" pitchFamily="34" charset="0"/>
                <a:ea typeface="Calibri" panose="020F0502020204030204" pitchFamily="34" charset="0"/>
                <a:cs typeface="Times New Roman" panose="02020603050405020304" pitchFamily="18" charset="0"/>
              </a:rPr>
              <a:t>L</a:t>
            </a:r>
            <a:endParaRPr lang="en-US" sz="2600" i="1" baseline="-25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01B48220-E09B-4B72-A6F0-C5BBF54E9E04}"/>
              </a:ext>
            </a:extLst>
          </p:cNvPr>
          <p:cNvSpPr txBox="1"/>
          <p:nvPr/>
        </p:nvSpPr>
        <p:spPr>
          <a:xfrm>
            <a:off x="2957904" y="1628723"/>
            <a:ext cx="1522845"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i="1" baseline="30000" dirty="0">
                <a:solidFill>
                  <a:srgbClr val="C00000"/>
                </a:solidFill>
                <a:latin typeface="Arial" panose="020B0604020202020204" pitchFamily="34" charset="0"/>
                <a:cs typeface="Arial" panose="020B0604020202020204" pitchFamily="34" charset="0"/>
              </a:rPr>
              <a:t>*</a:t>
            </a:r>
            <a:r>
              <a:rPr lang="en-US" sz="2600" b="1" dirty="0">
                <a:solidFill>
                  <a:srgbClr val="C00000"/>
                </a:solidFill>
                <a:latin typeface="Arial" panose="020B0604020202020204" pitchFamily="34" charset="0"/>
                <a:cs typeface="Arial" panose="020B0604020202020204" pitchFamily="34" charset="0"/>
              </a:rPr>
              <a:t>(</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75EB898-C4C3-490D-B8E4-EE295CFB0EC7}"/>
              </a:ext>
            </a:extLst>
          </p:cNvPr>
          <p:cNvSpPr txBox="1"/>
          <p:nvPr/>
        </p:nvSpPr>
        <p:spPr>
          <a:xfrm>
            <a:off x="5410271" y="4379188"/>
            <a:ext cx="2648277" cy="1015663"/>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P</a:t>
            </a:r>
            <a:r>
              <a:rPr lang="en-US" sz="2000" i="1" baseline="-25000" dirty="0">
                <a:latin typeface="Arial" panose="020B0604020202020204" pitchFamily="34" charset="0"/>
                <a:cs typeface="Arial" panose="020B0604020202020204" pitchFamily="34" charset="0"/>
              </a:rPr>
              <a:t>H</a:t>
            </a:r>
            <a:r>
              <a:rPr lang="en-US" sz="2000" i="1"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downward</a:t>
            </a:r>
            <a:r>
              <a:rPr lang="en-US" sz="2000" dirty="0">
                <a:latin typeface="Arial" panose="020B0604020202020204" pitchFamily="34" charset="0"/>
                <a:cs typeface="Arial" panose="020B0604020202020204" pitchFamily="34" charset="0"/>
              </a:rPr>
              <a:t> sloping b/c of adverse selection</a:t>
            </a:r>
            <a:r>
              <a:rPr lang="en-US" sz="2000" baseline="30000" dirty="0">
                <a:latin typeface="Arial" panose="020B0604020202020204" pitchFamily="34" charset="0"/>
                <a:cs typeface="Arial" panose="020B0604020202020204" pitchFamily="34" charset="0"/>
              </a:rPr>
              <a:t>*</a:t>
            </a:r>
            <a:endParaRPr lang="en-US" sz="2000" u="sng" baseline="30000" dirty="0">
              <a:latin typeface="Arial" panose="020B0604020202020204" pitchFamily="34" charset="0"/>
              <a:cs typeface="Arial" panose="020B0604020202020204" pitchFamily="34" charset="0"/>
            </a:endParaRPr>
          </a:p>
        </p:txBody>
      </p:sp>
      <p:sp>
        <p:nvSpPr>
          <p:cNvPr id="18" name="Text Box 2">
            <a:extLst>
              <a:ext uri="{FF2B5EF4-FFF2-40B4-BE49-F238E27FC236}">
                <a16:creationId xmlns:a16="http://schemas.microsoft.com/office/drawing/2014/main" id="{E673699F-06A4-4F91-958D-D512E719354A}"/>
              </a:ext>
            </a:extLst>
          </p:cNvPr>
          <p:cNvSpPr txBox="1">
            <a:spLocks noChangeArrowheads="1"/>
          </p:cNvSpPr>
          <p:nvPr/>
        </p:nvSpPr>
        <p:spPr bwMode="auto">
          <a:xfrm>
            <a:off x="920558" y="928383"/>
            <a:ext cx="70445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latin typeface="Arial" panose="020B0604020202020204" pitchFamily="34" charset="0"/>
                <a:ea typeface="Calibri" panose="020F0502020204030204" pitchFamily="34" charset="0"/>
                <a:cs typeface="Times New Roman" panose="02020603050405020304" pitchFamily="18" charset="0"/>
              </a:rPr>
              <a:t>P</a:t>
            </a:r>
            <a:r>
              <a:rPr lang="en-US" sz="2600" i="1" baseline="-25000" dirty="0">
                <a:latin typeface="Arial" panose="020B0604020202020204" pitchFamily="34" charset="0"/>
                <a:ea typeface="Calibri" panose="020F0502020204030204" pitchFamily="34" charset="0"/>
                <a:cs typeface="Times New Roman" panose="02020603050405020304" pitchFamily="18" charset="0"/>
              </a:rPr>
              <a:t>H</a:t>
            </a:r>
            <a:endParaRPr lang="en-US" sz="2600" i="1" baseline="-25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8AA0607-D4D1-4A03-A1EA-7EAF17E49CD3}"/>
              </a:ext>
            </a:extLst>
          </p:cNvPr>
          <p:cNvSpPr txBox="1"/>
          <p:nvPr/>
        </p:nvSpPr>
        <p:spPr>
          <a:xfrm>
            <a:off x="2284952" y="3359950"/>
            <a:ext cx="1522845"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P</a:t>
            </a:r>
            <a:r>
              <a:rPr lang="en-US" sz="2600" b="1" i="1" baseline="-25000" dirty="0">
                <a:solidFill>
                  <a:srgbClr val="0070C0"/>
                </a:solidFill>
                <a:latin typeface="Arial" panose="020B0604020202020204" pitchFamily="34" charset="0"/>
                <a:cs typeface="Arial" panose="020B0604020202020204" pitchFamily="34" charset="0"/>
              </a:rPr>
              <a:t>L</a:t>
            </a:r>
            <a:r>
              <a:rPr lang="en-US" sz="2600" b="1" i="1" baseline="30000" dirty="0">
                <a:solidFill>
                  <a:srgbClr val="0070C0"/>
                </a:solidFill>
                <a:latin typeface="Arial" panose="020B0604020202020204" pitchFamily="34" charset="0"/>
                <a:cs typeface="Arial" panose="020B0604020202020204" pitchFamily="34" charset="0"/>
              </a:rPr>
              <a:t>*</a:t>
            </a:r>
            <a:r>
              <a:rPr lang="en-US" sz="2600" b="1" dirty="0">
                <a:solidFill>
                  <a:srgbClr val="0070C0"/>
                </a:solidFill>
                <a:latin typeface="Arial" panose="020B0604020202020204" pitchFamily="34" charset="0"/>
                <a:cs typeface="Arial" panose="020B0604020202020204" pitchFamily="34" charset="0"/>
              </a:rPr>
              <a:t>(</a:t>
            </a:r>
            <a:r>
              <a:rPr lang="en-US" sz="2600" b="1" i="1" dirty="0">
                <a:solidFill>
                  <a:srgbClr val="0070C0"/>
                </a:solidFill>
                <a:latin typeface="Arial" panose="020B0604020202020204" pitchFamily="34" charset="0"/>
                <a:cs typeface="Arial" panose="020B0604020202020204" pitchFamily="34" charset="0"/>
              </a:rPr>
              <a:t>P</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8F25B051-83E9-489A-97A4-BE64A6DE9DA6}"/>
              </a:ext>
            </a:extLst>
          </p:cNvPr>
          <p:cNvGrpSpPr/>
          <p:nvPr/>
        </p:nvGrpSpPr>
        <p:grpSpPr>
          <a:xfrm>
            <a:off x="3276600" y="1145468"/>
            <a:ext cx="2591788" cy="2832883"/>
            <a:chOff x="4198293" y="1303033"/>
            <a:chExt cx="2591788" cy="2832883"/>
          </a:xfrm>
        </p:grpSpPr>
        <p:cxnSp>
          <p:nvCxnSpPr>
            <p:cNvPr id="27" name="Straight Connector 26">
              <a:extLst>
                <a:ext uri="{FF2B5EF4-FFF2-40B4-BE49-F238E27FC236}">
                  <a16:creationId xmlns:a16="http://schemas.microsoft.com/office/drawing/2014/main" id="{E5DD5F26-3D7F-4F40-AC11-B8457942D6FF}"/>
                </a:ext>
              </a:extLst>
            </p:cNvPr>
            <p:cNvCxnSpPr>
              <a:cxnSpLocks/>
            </p:cNvCxnSpPr>
            <p:nvPr/>
          </p:nvCxnSpPr>
          <p:spPr>
            <a:xfrm flipH="1">
              <a:off x="4198293" y="3207391"/>
              <a:ext cx="1763858" cy="928525"/>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Arc 33">
              <a:extLst>
                <a:ext uri="{FF2B5EF4-FFF2-40B4-BE49-F238E27FC236}">
                  <a16:creationId xmlns:a16="http://schemas.microsoft.com/office/drawing/2014/main" id="{1C1A7AD2-3110-4F75-86E5-7DCFDA20411E}"/>
                </a:ext>
              </a:extLst>
            </p:cNvPr>
            <p:cNvSpPr/>
            <p:nvPr/>
          </p:nvSpPr>
          <p:spPr>
            <a:xfrm rot="9271134" flipH="1">
              <a:off x="4661660" y="2672821"/>
              <a:ext cx="2128421" cy="619984"/>
            </a:xfrm>
            <a:prstGeom prst="arc">
              <a:avLst>
                <a:gd name="adj1" fmla="val 16199998"/>
                <a:gd name="adj2" fmla="val 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FFF7B08-4A8B-44D6-9D58-09EAB741E34D}"/>
                </a:ext>
              </a:extLst>
            </p:cNvPr>
            <p:cNvCxnSpPr>
              <a:cxnSpLocks/>
            </p:cNvCxnSpPr>
            <p:nvPr/>
          </p:nvCxnSpPr>
          <p:spPr>
            <a:xfrm>
              <a:off x="6694449" y="1303033"/>
              <a:ext cx="0" cy="130648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82B26E4C-A9C9-49CF-AB63-751809D4D524}"/>
              </a:ext>
            </a:extLst>
          </p:cNvPr>
          <p:cNvGrpSpPr/>
          <p:nvPr/>
        </p:nvGrpSpPr>
        <p:grpSpPr>
          <a:xfrm>
            <a:off x="3737052" y="2198471"/>
            <a:ext cx="4111548" cy="1825534"/>
            <a:chOff x="3032793" y="2792487"/>
            <a:chExt cx="4111548" cy="1825534"/>
          </a:xfrm>
        </p:grpSpPr>
        <p:cxnSp>
          <p:nvCxnSpPr>
            <p:cNvPr id="14" name="Straight Connector 13">
              <a:extLst>
                <a:ext uri="{FF2B5EF4-FFF2-40B4-BE49-F238E27FC236}">
                  <a16:creationId xmlns:a16="http://schemas.microsoft.com/office/drawing/2014/main" id="{88378E73-A937-4D0E-A684-199825926FCD}"/>
                </a:ext>
              </a:extLst>
            </p:cNvPr>
            <p:cNvCxnSpPr>
              <a:cxnSpLocks/>
            </p:cNvCxnSpPr>
            <p:nvPr/>
          </p:nvCxnSpPr>
          <p:spPr>
            <a:xfrm flipH="1" flipV="1">
              <a:off x="3032793" y="2792487"/>
              <a:ext cx="2346852" cy="1825534"/>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75A52AF-6511-4908-AC6E-127FE6050205}"/>
                </a:ext>
              </a:extLst>
            </p:cNvPr>
            <p:cNvCxnSpPr>
              <a:cxnSpLocks/>
            </p:cNvCxnSpPr>
            <p:nvPr/>
          </p:nvCxnSpPr>
          <p:spPr>
            <a:xfrm flipH="1" flipV="1">
              <a:off x="5362467" y="4614021"/>
              <a:ext cx="1781874" cy="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a:extLst>
              <a:ext uri="{FF2B5EF4-FFF2-40B4-BE49-F238E27FC236}">
                <a16:creationId xmlns:a16="http://schemas.microsoft.com/office/drawing/2014/main" id="{18EA19C3-4022-413E-B4E8-9882358B881E}"/>
              </a:ext>
            </a:extLst>
          </p:cNvPr>
          <p:cNvCxnSpPr>
            <a:cxnSpLocks/>
          </p:cNvCxnSpPr>
          <p:nvPr/>
        </p:nvCxnSpPr>
        <p:spPr>
          <a:xfrm>
            <a:off x="4910253" y="3111238"/>
            <a:ext cx="0" cy="2544023"/>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D709BA9-5FF4-4B63-A6DB-B2937D92F40D}"/>
              </a:ext>
            </a:extLst>
          </p:cNvPr>
          <p:cNvSpPr txBox="1"/>
          <p:nvPr/>
        </p:nvSpPr>
        <p:spPr>
          <a:xfrm>
            <a:off x="4519614" y="5741756"/>
            <a:ext cx="755332"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p>
        </p:txBody>
      </p:sp>
      <p:cxnSp>
        <p:nvCxnSpPr>
          <p:cNvPr id="60" name="Straight Arrow Connector 59">
            <a:extLst>
              <a:ext uri="{FF2B5EF4-FFF2-40B4-BE49-F238E27FC236}">
                <a16:creationId xmlns:a16="http://schemas.microsoft.com/office/drawing/2014/main" id="{993E0CCA-DFE1-4FBF-9FEF-AD31A8C1BC9C}"/>
              </a:ext>
            </a:extLst>
          </p:cNvPr>
          <p:cNvCxnSpPr>
            <a:cxnSpLocks/>
          </p:cNvCxnSpPr>
          <p:nvPr/>
        </p:nvCxnSpPr>
        <p:spPr>
          <a:xfrm flipH="1" flipV="1">
            <a:off x="5266031" y="3514088"/>
            <a:ext cx="396441" cy="86510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2876D56-BA54-43D8-9D98-2E9B4DA00AC9}"/>
              </a:ext>
            </a:extLst>
          </p:cNvPr>
          <p:cNvSpPr txBox="1"/>
          <p:nvPr/>
        </p:nvSpPr>
        <p:spPr>
          <a:xfrm>
            <a:off x="2081021" y="4379189"/>
            <a:ext cx="2830656" cy="1015663"/>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P</a:t>
            </a:r>
            <a:r>
              <a:rPr lang="en-US" sz="2000" i="1" baseline="-25000" dirty="0">
                <a:latin typeface="Arial" panose="020B0604020202020204" pitchFamily="34" charset="0"/>
                <a:cs typeface="Arial" panose="020B0604020202020204" pitchFamily="34" charset="0"/>
              </a:rPr>
              <a:t>L</a:t>
            </a:r>
            <a:r>
              <a:rPr lang="en-US" sz="2000" i="1"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upward</a:t>
            </a:r>
            <a:r>
              <a:rPr lang="en-US" sz="2000" dirty="0">
                <a:latin typeface="Arial" panose="020B0604020202020204" pitchFamily="34" charset="0"/>
                <a:cs typeface="Arial" panose="020B0604020202020204" pitchFamily="34" charset="0"/>
              </a:rPr>
              <a:t> sloping b/c of favorable selection (with </a:t>
            </a:r>
            <a:r>
              <a:rPr lang="en-US" sz="2000" i="1"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a:t>
            </a:r>
            <a:endParaRPr lang="en-US" sz="2000" i="1" u="sng" baseline="-25000" dirty="0">
              <a:latin typeface="Arial" panose="020B0604020202020204" pitchFamily="34" charset="0"/>
              <a:cs typeface="Arial" panose="020B0604020202020204" pitchFamily="34" charset="0"/>
            </a:endParaRPr>
          </a:p>
        </p:txBody>
      </p:sp>
      <p:cxnSp>
        <p:nvCxnSpPr>
          <p:cNvPr id="69" name="Straight Arrow Connector 68">
            <a:extLst>
              <a:ext uri="{FF2B5EF4-FFF2-40B4-BE49-F238E27FC236}">
                <a16:creationId xmlns:a16="http://schemas.microsoft.com/office/drawing/2014/main" id="{6DAF9AC0-6B8B-457E-9CC6-4DF0543787AF}"/>
              </a:ext>
            </a:extLst>
          </p:cNvPr>
          <p:cNvCxnSpPr>
            <a:cxnSpLocks/>
          </p:cNvCxnSpPr>
          <p:nvPr/>
        </p:nvCxnSpPr>
        <p:spPr>
          <a:xfrm flipV="1">
            <a:off x="3786755" y="3562924"/>
            <a:ext cx="446993" cy="84797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F3E5B589-4E3D-4F8A-AA14-F90EDA3CC07C}"/>
              </a:ext>
            </a:extLst>
          </p:cNvPr>
          <p:cNvCxnSpPr>
            <a:cxnSpLocks/>
          </p:cNvCxnSpPr>
          <p:nvPr/>
        </p:nvCxnSpPr>
        <p:spPr>
          <a:xfrm flipH="1">
            <a:off x="5898233" y="1658692"/>
            <a:ext cx="975254" cy="31704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E86F5FB-28BD-476E-BC9C-E8067DED5FF5}"/>
              </a:ext>
            </a:extLst>
          </p:cNvPr>
          <p:cNvSpPr txBox="1"/>
          <p:nvPr/>
        </p:nvSpPr>
        <p:spPr>
          <a:xfrm>
            <a:off x="4513702" y="6262546"/>
            <a:ext cx="3852746" cy="369332"/>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 True for any </a:t>
            </a:r>
            <a:r>
              <a:rPr lang="en-US" i="1" dirty="0">
                <a:latin typeface="Arial" panose="020B0604020202020204" pitchFamily="34" charset="0"/>
                <a:cs typeface="Arial" panose="020B0604020202020204" pitchFamily="34" charset="0"/>
              </a:rPr>
              <a:t>stable</a:t>
            </a:r>
            <a:r>
              <a:rPr lang="en-US" dirty="0">
                <a:latin typeface="Arial" panose="020B0604020202020204" pitchFamily="34" charset="0"/>
                <a:cs typeface="Arial" panose="020B0604020202020204" pitchFamily="34" charset="0"/>
              </a:rPr>
              <a:t> equilibrium</a:t>
            </a:r>
            <a:endParaRPr lang="en-US" sz="2200" u="sng" baseline="-25000" dirty="0">
              <a:latin typeface="Arial" panose="020B0604020202020204" pitchFamily="34" charset="0"/>
              <a:cs typeface="Arial" panose="020B0604020202020204" pitchFamily="34" charset="0"/>
            </a:endParaRPr>
          </a:p>
        </p:txBody>
      </p:sp>
      <p:cxnSp>
        <p:nvCxnSpPr>
          <p:cNvPr id="74" name="Straight Arrow Connector 73">
            <a:extLst>
              <a:ext uri="{FF2B5EF4-FFF2-40B4-BE49-F238E27FC236}">
                <a16:creationId xmlns:a16="http://schemas.microsoft.com/office/drawing/2014/main" id="{BF6D996F-3B2F-420E-B862-4C838E9CEF43}"/>
              </a:ext>
            </a:extLst>
          </p:cNvPr>
          <p:cNvCxnSpPr>
            <a:cxnSpLocks/>
          </p:cNvCxnSpPr>
          <p:nvPr/>
        </p:nvCxnSpPr>
        <p:spPr>
          <a:xfrm flipH="1">
            <a:off x="6582574" y="3300168"/>
            <a:ext cx="236824" cy="58656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919B0C4-D58C-496F-9725-5A269E0DCE5A}"/>
              </a:ext>
            </a:extLst>
          </p:cNvPr>
          <p:cNvSpPr txBox="1"/>
          <p:nvPr/>
        </p:nvSpPr>
        <p:spPr>
          <a:xfrm>
            <a:off x="6873487" y="1466550"/>
            <a:ext cx="1950226"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Whole market buys </a:t>
            </a:r>
            <a:r>
              <a:rPr lang="en-US" sz="2000" i="1" dirty="0">
                <a:latin typeface="Arial" panose="020B0604020202020204" pitchFamily="34" charset="0"/>
                <a:cs typeface="Arial" panose="020B0604020202020204" pitchFamily="34" charset="0"/>
              </a:rPr>
              <a:t>L</a:t>
            </a:r>
            <a:r>
              <a:rPr lang="en-US" sz="2000" dirty="0">
                <a:latin typeface="Arial" panose="020B0604020202020204" pitchFamily="34" charset="0"/>
                <a:cs typeface="Arial" panose="020B0604020202020204" pitchFamily="34" charset="0"/>
              </a:rPr>
              <a:t> </a:t>
            </a:r>
            <a:endParaRPr lang="en-US" sz="2000" u="sng" baseline="3000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E72DB01E-105D-4963-81E4-F0A745A30D8C}"/>
              </a:ext>
            </a:extLst>
          </p:cNvPr>
          <p:cNvSpPr txBox="1"/>
          <p:nvPr/>
        </p:nvSpPr>
        <p:spPr>
          <a:xfrm>
            <a:off x="6819398" y="2759599"/>
            <a:ext cx="1781874"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Whole market buys </a:t>
            </a:r>
            <a:r>
              <a:rPr lang="en-US" sz="2000" i="1"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a:t>
            </a:r>
            <a:endParaRPr lang="en-US" sz="2000" u="sng"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0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par>
                                <p:cTn id="19" presetID="10"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par>
                                <p:cTn id="30" presetID="10" presetClass="entr" presetSubtype="0"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5" grpId="0"/>
      <p:bldP spid="72" grpId="0"/>
      <p:bldP spid="78" grpId="0"/>
      <p:bldP spid="8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3FEF-80F6-4DAC-80CE-E255A3BEAEE1}"/>
              </a:ext>
            </a:extLst>
          </p:cNvPr>
          <p:cNvSpPr>
            <a:spLocks noGrp="1"/>
          </p:cNvSpPr>
          <p:nvPr>
            <p:ph type="title"/>
          </p:nvPr>
        </p:nvSpPr>
        <p:spPr/>
        <p:txBody>
          <a:bodyPr/>
          <a:lstStyle/>
          <a:p>
            <a:r>
              <a:rPr lang="en-US" dirty="0"/>
              <a:t>Empirical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1000B7-8339-480C-BD78-32BCF1201136}"/>
                  </a:ext>
                </a:extLst>
              </p:cNvPr>
              <p:cNvSpPr>
                <a:spLocks noGrp="1"/>
              </p:cNvSpPr>
              <p:nvPr>
                <p:ph idx="1"/>
              </p:nvPr>
            </p:nvSpPr>
            <p:spPr>
              <a:xfrm>
                <a:off x="381000" y="838200"/>
                <a:ext cx="8610600" cy="5791200"/>
              </a:xfrm>
            </p:spPr>
            <p:txBody>
              <a:bodyPr/>
              <a:lstStyle/>
              <a:p>
                <a:r>
                  <a:rPr lang="en-US" dirty="0"/>
                  <a:t>Given demand and cost curves for H and L plans, </a:t>
                </a:r>
                <a:r>
                  <a:rPr lang="en-US" b="1" dirty="0">
                    <a:solidFill>
                      <a:srgbClr val="0070C0"/>
                    </a:solidFill>
                  </a:rPr>
                  <a:t>equilibrium can be found iteratively </a:t>
                </a:r>
                <a:r>
                  <a:rPr lang="en-US" dirty="0"/>
                  <a:t>using “reaction function” approach</a:t>
                </a:r>
              </a:p>
              <a:p>
                <a:pPr lvl="1"/>
                <a:r>
                  <a:rPr lang="en-US" sz="1600" dirty="0"/>
                  <a:t>Find breakeven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𝐻</m:t>
                        </m:r>
                      </m:sub>
                    </m:sSub>
                  </m:oMath>
                </a14:m>
                <a:r>
                  <a:rPr lang="en-US" sz="1600" dirty="0"/>
                  <a:t> for each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𝐿</m:t>
                        </m:r>
                      </m:sub>
                    </m:sSub>
                  </m:oMath>
                </a14:m>
                <a:r>
                  <a:rPr lang="en-US" sz="1600" dirty="0"/>
                  <a:t> and vice versa using large grid of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𝐻</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𝐿</m:t>
                        </m:r>
                      </m:sub>
                    </m:sSub>
                  </m:oMath>
                </a14:m>
                <a:endParaRPr lang="en-US" sz="1600" dirty="0"/>
              </a:p>
              <a:p>
                <a:pPr lvl="1"/>
                <a:r>
                  <a:rPr lang="en-US" sz="1600" dirty="0"/>
                  <a:t>Find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𝑃</m:t>
                        </m:r>
                      </m:e>
                      <m:sub>
                        <m:r>
                          <a:rPr lang="en-US" sz="1600" b="0" i="1" smtClean="0">
                            <a:latin typeface="Cambria Math" panose="02040503050406030204" pitchFamily="18" charset="0"/>
                          </a:rPr>
                          <m:t>𝐻</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𝑃</m:t>
                        </m:r>
                      </m:e>
                      <m:sub>
                        <m:r>
                          <a:rPr lang="en-US" sz="1600" b="0" i="1" smtClean="0">
                            <a:latin typeface="Cambria Math" panose="02040503050406030204" pitchFamily="18" charset="0"/>
                          </a:rPr>
                          <m:t>𝐿</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m:t>
                    </m:r>
                  </m:oMath>
                </a14:m>
                <a:r>
                  <a:rPr lang="en-US" sz="1600" dirty="0"/>
                  <a:t> and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𝑃</m:t>
                        </m:r>
                      </m:e>
                      <m:sub>
                        <m:r>
                          <a:rPr lang="en-US" sz="1600" b="0" i="1" smtClean="0">
                            <a:latin typeface="Cambria Math" panose="02040503050406030204" pitchFamily="18" charset="0"/>
                          </a:rPr>
                          <m:t>𝐿</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𝑃</m:t>
                        </m:r>
                      </m:e>
                      <m:sub>
                        <m:r>
                          <a:rPr lang="en-US" sz="1600" b="0" i="1" smtClean="0">
                            <a:latin typeface="Cambria Math" panose="02040503050406030204" pitchFamily="18" charset="0"/>
                          </a:rPr>
                          <m:t>𝐻</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m:t>
                    </m:r>
                  </m:oMath>
                </a14:m>
                <a:endParaRPr lang="en-US" sz="1600" dirty="0"/>
              </a:p>
              <a:p>
                <a:pPr lvl="1"/>
                <a:r>
                  <a:rPr lang="en-US" sz="1600" dirty="0"/>
                  <a:t>When multiple breakeven price vectors, choose vector consistent with </a:t>
                </a:r>
                <a:r>
                  <a:rPr lang="en-US" sz="1600" i="1" dirty="0">
                    <a:hlinkClick r:id="rId2" action="ppaction://hlinksldjump"/>
                  </a:rPr>
                  <a:t>Riley equilibrium concept</a:t>
                </a:r>
                <a:r>
                  <a:rPr lang="en-US" sz="1600" dirty="0"/>
                  <a:t> (Handel, Hendel, and </a:t>
                </a:r>
                <a:r>
                  <a:rPr lang="en-US" sz="1600" dirty="0" err="1"/>
                  <a:t>Whinston</a:t>
                </a:r>
                <a:r>
                  <a:rPr lang="en-US" sz="1600" dirty="0"/>
                  <a:t>)</a:t>
                </a:r>
              </a:p>
              <a:p>
                <a:endParaRPr lang="en-US" sz="1000" b="1" dirty="0">
                  <a:solidFill>
                    <a:srgbClr val="0070C0"/>
                  </a:solidFill>
                </a:endParaRPr>
              </a:p>
              <a:p>
                <a:r>
                  <a:rPr lang="en-US" b="1" dirty="0">
                    <a:solidFill>
                      <a:srgbClr val="0070C0"/>
                    </a:solidFill>
                  </a:rPr>
                  <a:t>Simulate alternate policies </a:t>
                </a:r>
                <a:r>
                  <a:rPr lang="en-US" dirty="0"/>
                  <a:t>for mandate penalty, risk adjustment, benefit regulation</a:t>
                </a:r>
              </a:p>
              <a:p>
                <a:pPr lvl="1"/>
                <a:r>
                  <a:rPr lang="en-US" sz="1600" dirty="0"/>
                  <a:t>Consider two subsidy schemes: (1) ACA-like subsidies (linked to </a:t>
                </a:r>
                <a:r>
                  <a:rPr lang="en-US" sz="1600" i="1" dirty="0"/>
                  <a:t>P</a:t>
                </a:r>
                <a:r>
                  <a:rPr lang="en-US" sz="1600" i="1" baseline="-25000" dirty="0"/>
                  <a:t>L</a:t>
                </a:r>
                <a:r>
                  <a:rPr lang="en-US" sz="1600" dirty="0"/>
                  <a:t>), </a:t>
                </a:r>
                <a:br>
                  <a:rPr lang="en-US" sz="1600" dirty="0"/>
                </a:br>
                <a:r>
                  <a:rPr lang="en-US" sz="1600" dirty="0"/>
                  <a:t>(2) Fixed subsidies (do not adjust with prices)</a:t>
                </a:r>
              </a:p>
              <a:p>
                <a:pPr lvl="1"/>
                <a:r>
                  <a:rPr lang="en-US" sz="1600" dirty="0"/>
                  <a:t>Risk adjustment sim: Multiple ACA transfer by </a:t>
                </a:r>
                <a14:m>
                  <m:oMath xmlns:m="http://schemas.openxmlformats.org/officeDocument/2006/math">
                    <m:r>
                      <a:rPr lang="en-US" sz="1600" b="0" i="1" smtClean="0">
                        <a:latin typeface="Cambria Math"/>
                      </a:rPr>
                      <m:t>𝛼</m:t>
                    </m:r>
                  </m:oMath>
                </a14:m>
                <a:endParaRPr lang="en-US" sz="1600" dirty="0"/>
              </a:p>
              <a:p>
                <a:pPr lvl="1"/>
                <a:endParaRPr lang="en-US" sz="1000" dirty="0"/>
              </a:p>
              <a:p>
                <a:r>
                  <a:rPr lang="en-US" b="1" dirty="0">
                    <a:solidFill>
                      <a:srgbClr val="0070C0"/>
                    </a:solidFill>
                  </a:rPr>
                  <a:t>Estimate welfare </a:t>
                </a:r>
                <a:r>
                  <a:rPr lang="en-US" dirty="0"/>
                  <a:t>in equilibrium for each counterfactual simulation using WTP and cost curves</a:t>
                </a:r>
              </a:p>
              <a:p>
                <a:pPr lvl="1"/>
                <a:r>
                  <a:rPr lang="en-US" sz="1600" dirty="0"/>
                  <a:t>Equilibrium gives cutoff s-types</a:t>
                </a:r>
              </a:p>
              <a:p>
                <a:pPr lvl="1"/>
                <a:r>
                  <a:rPr lang="en-US" sz="1600" dirty="0"/>
                  <a:t>Cutoff s-types, WTP curves, and cost curves are (almost) </a:t>
                </a:r>
                <a:r>
                  <a:rPr lang="en-US" sz="1600" dirty="0" err="1"/>
                  <a:t>suff</a:t>
                </a:r>
                <a:r>
                  <a:rPr lang="en-US" sz="1600" dirty="0"/>
                  <a:t> statistics for welfare (discussion of social cost of </a:t>
                </a:r>
                <a:r>
                  <a:rPr lang="en-US" sz="1600" dirty="0" err="1"/>
                  <a:t>uninsurance</a:t>
                </a:r>
                <a:r>
                  <a:rPr lang="en-US" sz="1600" dirty="0"/>
                  <a:t> below)</a:t>
                </a:r>
              </a:p>
              <a:p>
                <a:pPr lvl="1"/>
                <a:endParaRPr lang="en-US" b="1" dirty="0">
                  <a:solidFill>
                    <a:srgbClr val="0070C0"/>
                  </a:solidFill>
                </a:endParaRPr>
              </a:p>
              <a:p>
                <a:pPr lvl="1"/>
                <a:endParaRPr lang="en-US" dirty="0"/>
              </a:p>
              <a:p>
                <a:pPr lvl="1"/>
                <a:endParaRPr lang="en-US" dirty="0"/>
              </a:p>
              <a:p>
                <a:endParaRPr lang="en-US" dirty="0"/>
              </a:p>
            </p:txBody>
          </p:sp>
        </mc:Choice>
        <mc:Fallback xmlns="">
          <p:sp>
            <p:nvSpPr>
              <p:cNvPr id="3" name="Content Placeholder 2">
                <a:extLst>
                  <a:ext uri="{FF2B5EF4-FFF2-40B4-BE49-F238E27FC236}">
                    <a16:creationId xmlns:a16="http://schemas.microsoft.com/office/drawing/2014/main" id="{A91000B7-8339-480C-BD78-32BCF1201136}"/>
                  </a:ext>
                </a:extLst>
              </p:cNvPr>
              <p:cNvSpPr>
                <a:spLocks noGrp="1" noRot="1" noChangeAspect="1" noMove="1" noResize="1" noEditPoints="1" noAdjustHandles="1" noChangeArrowheads="1" noChangeShapeType="1" noTextEdit="1"/>
              </p:cNvSpPr>
              <p:nvPr>
                <p:ph idx="1"/>
              </p:nvPr>
            </p:nvSpPr>
            <p:spPr>
              <a:xfrm>
                <a:off x="381000" y="838200"/>
                <a:ext cx="8610600" cy="5791200"/>
              </a:xfrm>
              <a:blipFill>
                <a:blip r:embed="rId3"/>
                <a:stretch>
                  <a:fillRect t="-526" b="-1368"/>
                </a:stretch>
              </a:blipFill>
            </p:spPr>
            <p:txBody>
              <a:bodyPr/>
              <a:lstStyle/>
              <a:p>
                <a:r>
                  <a:rPr lang="en-US">
                    <a:noFill/>
                  </a:rPr>
                  <a:t> </a:t>
                </a:r>
              </a:p>
            </p:txBody>
          </p:sp>
        </mc:Fallback>
      </mc:AlternateContent>
    </p:spTree>
    <p:extLst>
      <p:ext uri="{BB962C8B-B14F-4D97-AF65-F5344CB8AC3E}">
        <p14:creationId xmlns:p14="http://schemas.microsoft.com/office/powerpoint/2010/main" val="323506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A533-E995-491E-8F09-F7C5E387888E}"/>
              </a:ext>
            </a:extLst>
          </p:cNvPr>
          <p:cNvSpPr>
            <a:spLocks noGrp="1"/>
          </p:cNvSpPr>
          <p:nvPr>
            <p:ph type="title"/>
          </p:nvPr>
        </p:nvSpPr>
        <p:spPr/>
        <p:txBody>
          <a:bodyPr/>
          <a:lstStyle/>
          <a:p>
            <a:r>
              <a:rPr lang="en-US" dirty="0"/>
              <a:t>Massachusetts Connector</a:t>
            </a:r>
          </a:p>
        </p:txBody>
      </p:sp>
      <p:sp>
        <p:nvSpPr>
          <p:cNvPr id="3" name="Content Placeholder 2">
            <a:extLst>
              <a:ext uri="{FF2B5EF4-FFF2-40B4-BE49-F238E27FC236}">
                <a16:creationId xmlns:a16="http://schemas.microsoft.com/office/drawing/2014/main" id="{EA75CD23-8B52-4E3B-B0F0-390BF07055E0}"/>
              </a:ext>
            </a:extLst>
          </p:cNvPr>
          <p:cNvSpPr>
            <a:spLocks noGrp="1"/>
          </p:cNvSpPr>
          <p:nvPr>
            <p:ph idx="1"/>
          </p:nvPr>
        </p:nvSpPr>
        <p:spPr/>
        <p:txBody>
          <a:bodyPr/>
          <a:lstStyle/>
          <a:p>
            <a:r>
              <a:rPr lang="en-US" b="1" dirty="0">
                <a:solidFill>
                  <a:srgbClr val="0070C0"/>
                </a:solidFill>
              </a:rPr>
              <a:t>Demand and cost curves </a:t>
            </a:r>
            <a:r>
              <a:rPr lang="en-US" dirty="0"/>
              <a:t>for </a:t>
            </a:r>
            <a:r>
              <a:rPr lang="en-US" i="1" dirty="0"/>
              <a:t>H</a:t>
            </a:r>
            <a:r>
              <a:rPr lang="en-US" dirty="0"/>
              <a:t> and </a:t>
            </a:r>
            <a:r>
              <a:rPr lang="en-US" i="1" dirty="0"/>
              <a:t>L</a:t>
            </a:r>
            <a:r>
              <a:rPr lang="en-US" dirty="0"/>
              <a:t> plans from Finkelstein, Hendren, and Shepard (2017)</a:t>
            </a:r>
          </a:p>
          <a:p>
            <a:pPr lvl="1"/>
            <a:r>
              <a:rPr lang="en-US" dirty="0"/>
              <a:t>Use subsidy RDs in pre-ACA Massachusetts exchange to estimate vertical model demand &amp; cost curves for H and L plans</a:t>
            </a:r>
          </a:p>
          <a:p>
            <a:pPr lvl="1"/>
            <a:r>
              <a:rPr lang="en-US" dirty="0"/>
              <a:t>Show results where L is pure cream-skimmer (consistent with FHS) and where L has 15% cost advantage</a:t>
            </a:r>
            <a:endParaRPr lang="en-US" i="1" dirty="0"/>
          </a:p>
          <a:p>
            <a:endParaRPr lang="en-US" dirty="0"/>
          </a:p>
        </p:txBody>
      </p:sp>
    </p:spTree>
    <p:extLst>
      <p:ext uri="{BB962C8B-B14F-4D97-AF65-F5344CB8AC3E}">
        <p14:creationId xmlns:p14="http://schemas.microsoft.com/office/powerpoint/2010/main" val="2869689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FHS (2017) demand estimation</a:t>
            </a:r>
          </a:p>
        </p:txBody>
      </p:sp>
      <p:sp>
        <p:nvSpPr>
          <p:cNvPr id="4" name="AutoShape 3">
            <a:extLst>
              <a:ext uri="{FF2B5EF4-FFF2-40B4-BE49-F238E27FC236}">
                <a16:creationId xmlns:a16="http://schemas.microsoft.com/office/drawing/2014/main" id="{D6D34BD4-F1E5-44F8-AFDB-8C2D5602B35A}"/>
              </a:ext>
            </a:extLst>
          </p:cNvPr>
          <p:cNvSpPr>
            <a:spLocks noChangeAspect="1" noChangeArrowheads="1" noTextEdit="1"/>
          </p:cNvSpPr>
          <p:nvPr/>
        </p:nvSpPr>
        <p:spPr bwMode="auto">
          <a:xfrm>
            <a:off x="381000" y="808830"/>
            <a:ext cx="8378825"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3FA5B25E-2D07-4713-AD41-D72985C22E78}"/>
              </a:ext>
            </a:extLst>
          </p:cNvPr>
          <p:cNvSpPr>
            <a:spLocks noChangeArrowheads="1"/>
          </p:cNvSpPr>
          <p:nvPr/>
        </p:nvSpPr>
        <p:spPr bwMode="auto">
          <a:xfrm>
            <a:off x="381000" y="808830"/>
            <a:ext cx="8383587" cy="6099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a:extLst>
              <a:ext uri="{FF2B5EF4-FFF2-40B4-BE49-F238E27FC236}">
                <a16:creationId xmlns:a16="http://schemas.microsoft.com/office/drawing/2014/main" id="{D57837F5-41B9-44D4-8CCC-B22572928AE1}"/>
              </a:ext>
            </a:extLst>
          </p:cNvPr>
          <p:cNvSpPr>
            <a:spLocks noChangeArrowheads="1"/>
          </p:cNvSpPr>
          <p:nvPr/>
        </p:nvSpPr>
        <p:spPr bwMode="auto">
          <a:xfrm>
            <a:off x="1081087" y="1032668"/>
            <a:ext cx="7454900" cy="4921250"/>
          </a:xfrm>
          <a:prstGeom prst="rect">
            <a:avLst/>
          </a:prstGeom>
          <a:solidFill>
            <a:srgbClr val="FFFFFF"/>
          </a:solidFill>
          <a:ln w="158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Line 7">
            <a:extLst>
              <a:ext uri="{FF2B5EF4-FFF2-40B4-BE49-F238E27FC236}">
                <a16:creationId xmlns:a16="http://schemas.microsoft.com/office/drawing/2014/main" id="{658C3D33-7C84-4F53-9A12-AFFAF219E9FE}"/>
              </a:ext>
            </a:extLst>
          </p:cNvPr>
          <p:cNvSpPr>
            <a:spLocks noChangeShapeType="1"/>
          </p:cNvSpPr>
          <p:nvPr/>
        </p:nvSpPr>
        <p:spPr bwMode="auto">
          <a:xfrm>
            <a:off x="1081087" y="5795168"/>
            <a:ext cx="7461250"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8">
            <a:extLst>
              <a:ext uri="{FF2B5EF4-FFF2-40B4-BE49-F238E27FC236}">
                <a16:creationId xmlns:a16="http://schemas.microsoft.com/office/drawing/2014/main" id="{BA33A6DC-33D4-478D-8CB7-0232BF5E5044}"/>
              </a:ext>
            </a:extLst>
          </p:cNvPr>
          <p:cNvSpPr>
            <a:spLocks noChangeShapeType="1"/>
          </p:cNvSpPr>
          <p:nvPr/>
        </p:nvSpPr>
        <p:spPr bwMode="auto">
          <a:xfrm>
            <a:off x="1081087" y="4901405"/>
            <a:ext cx="7461250"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9">
            <a:extLst>
              <a:ext uri="{FF2B5EF4-FFF2-40B4-BE49-F238E27FC236}">
                <a16:creationId xmlns:a16="http://schemas.microsoft.com/office/drawing/2014/main" id="{99AED21A-FB61-4987-9712-5900FF4E562E}"/>
              </a:ext>
            </a:extLst>
          </p:cNvPr>
          <p:cNvSpPr>
            <a:spLocks noChangeShapeType="1"/>
          </p:cNvSpPr>
          <p:nvPr/>
        </p:nvSpPr>
        <p:spPr bwMode="auto">
          <a:xfrm>
            <a:off x="1081087" y="4007643"/>
            <a:ext cx="7461250"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0">
            <a:extLst>
              <a:ext uri="{FF2B5EF4-FFF2-40B4-BE49-F238E27FC236}">
                <a16:creationId xmlns:a16="http://schemas.microsoft.com/office/drawing/2014/main" id="{6DF9F460-18AD-4CDC-8B90-1E836359D43C}"/>
              </a:ext>
            </a:extLst>
          </p:cNvPr>
          <p:cNvSpPr>
            <a:spLocks noChangeShapeType="1"/>
          </p:cNvSpPr>
          <p:nvPr/>
        </p:nvSpPr>
        <p:spPr bwMode="auto">
          <a:xfrm>
            <a:off x="1081087" y="3109118"/>
            <a:ext cx="7461250"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1">
            <a:extLst>
              <a:ext uri="{FF2B5EF4-FFF2-40B4-BE49-F238E27FC236}">
                <a16:creationId xmlns:a16="http://schemas.microsoft.com/office/drawing/2014/main" id="{7194291B-DA68-4109-975D-5DF20633B49D}"/>
              </a:ext>
            </a:extLst>
          </p:cNvPr>
          <p:cNvSpPr>
            <a:spLocks noChangeShapeType="1"/>
          </p:cNvSpPr>
          <p:nvPr/>
        </p:nvSpPr>
        <p:spPr bwMode="auto">
          <a:xfrm>
            <a:off x="1081087" y="2215355"/>
            <a:ext cx="7461250"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2">
            <a:extLst>
              <a:ext uri="{FF2B5EF4-FFF2-40B4-BE49-F238E27FC236}">
                <a16:creationId xmlns:a16="http://schemas.microsoft.com/office/drawing/2014/main" id="{E03EA2AD-0C7D-4C0F-A08C-9EEA9B827B8D}"/>
              </a:ext>
            </a:extLst>
          </p:cNvPr>
          <p:cNvSpPr>
            <a:spLocks noChangeShapeType="1"/>
          </p:cNvSpPr>
          <p:nvPr/>
        </p:nvSpPr>
        <p:spPr bwMode="auto">
          <a:xfrm>
            <a:off x="1081087" y="1316830"/>
            <a:ext cx="7461250"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3D8085D4-AD2E-4316-BF2E-76E9D7846DD0}"/>
              </a:ext>
            </a:extLst>
          </p:cNvPr>
          <p:cNvSpPr>
            <a:spLocks noChangeShapeType="1"/>
          </p:cNvSpPr>
          <p:nvPr/>
        </p:nvSpPr>
        <p:spPr bwMode="auto">
          <a:xfrm flipV="1">
            <a:off x="1887537" y="1032668"/>
            <a:ext cx="0" cy="4926013"/>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4">
            <a:extLst>
              <a:ext uri="{FF2B5EF4-FFF2-40B4-BE49-F238E27FC236}">
                <a16:creationId xmlns:a16="http://schemas.microsoft.com/office/drawing/2014/main" id="{344C7191-67E1-4701-82C7-E6D7D7B9FAB0}"/>
              </a:ext>
            </a:extLst>
          </p:cNvPr>
          <p:cNvSpPr>
            <a:spLocks noChangeShapeType="1"/>
          </p:cNvSpPr>
          <p:nvPr/>
        </p:nvSpPr>
        <p:spPr bwMode="auto">
          <a:xfrm flipV="1">
            <a:off x="4054475" y="1032668"/>
            <a:ext cx="0" cy="4926013"/>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5">
            <a:extLst>
              <a:ext uri="{FF2B5EF4-FFF2-40B4-BE49-F238E27FC236}">
                <a16:creationId xmlns:a16="http://schemas.microsoft.com/office/drawing/2014/main" id="{707DA3A8-B03A-4F2E-ABFE-1B29512D23B5}"/>
              </a:ext>
            </a:extLst>
          </p:cNvPr>
          <p:cNvSpPr>
            <a:spLocks noChangeShapeType="1"/>
          </p:cNvSpPr>
          <p:nvPr/>
        </p:nvSpPr>
        <p:spPr bwMode="auto">
          <a:xfrm flipV="1">
            <a:off x="6216650" y="1032668"/>
            <a:ext cx="0" cy="4926013"/>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6">
            <a:extLst>
              <a:ext uri="{FF2B5EF4-FFF2-40B4-BE49-F238E27FC236}">
                <a16:creationId xmlns:a16="http://schemas.microsoft.com/office/drawing/2014/main" id="{699A7F86-5D73-4C48-BD68-DE094CA5A311}"/>
              </a:ext>
            </a:extLst>
          </p:cNvPr>
          <p:cNvSpPr>
            <a:spLocks noChangeShapeType="1"/>
          </p:cNvSpPr>
          <p:nvPr/>
        </p:nvSpPr>
        <p:spPr bwMode="auto">
          <a:xfrm flipV="1">
            <a:off x="8378825" y="1032668"/>
            <a:ext cx="0" cy="4926013"/>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Oval 17">
            <a:extLst>
              <a:ext uri="{FF2B5EF4-FFF2-40B4-BE49-F238E27FC236}">
                <a16:creationId xmlns:a16="http://schemas.microsoft.com/office/drawing/2014/main" id="{42F4B543-EDA8-4E83-89D6-41F119419FD4}"/>
              </a:ext>
            </a:extLst>
          </p:cNvPr>
          <p:cNvSpPr>
            <a:spLocks noChangeArrowheads="1"/>
          </p:cNvSpPr>
          <p:nvPr/>
        </p:nvSpPr>
        <p:spPr bwMode="auto">
          <a:xfrm>
            <a:off x="1304925" y="2016918"/>
            <a:ext cx="8572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8">
            <a:extLst>
              <a:ext uri="{FF2B5EF4-FFF2-40B4-BE49-F238E27FC236}">
                <a16:creationId xmlns:a16="http://schemas.microsoft.com/office/drawing/2014/main" id="{F1AF75D0-ED4F-49D8-9179-C357FEA625FA}"/>
              </a:ext>
            </a:extLst>
          </p:cNvPr>
          <p:cNvSpPr>
            <a:spLocks noChangeArrowheads="1"/>
          </p:cNvSpPr>
          <p:nvPr/>
        </p:nvSpPr>
        <p:spPr bwMode="auto">
          <a:xfrm>
            <a:off x="1522412" y="1148555"/>
            <a:ext cx="85725" cy="87313"/>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9">
            <a:extLst>
              <a:ext uri="{FF2B5EF4-FFF2-40B4-BE49-F238E27FC236}">
                <a16:creationId xmlns:a16="http://schemas.microsoft.com/office/drawing/2014/main" id="{8A3A0EE5-7CF3-4FB4-9B6D-5963EB0CB36D}"/>
              </a:ext>
            </a:extLst>
          </p:cNvPr>
          <p:cNvSpPr>
            <a:spLocks noChangeArrowheads="1"/>
          </p:cNvSpPr>
          <p:nvPr/>
        </p:nvSpPr>
        <p:spPr bwMode="auto">
          <a:xfrm>
            <a:off x="1735137" y="1875630"/>
            <a:ext cx="87312" cy="8572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20">
            <a:extLst>
              <a:ext uri="{FF2B5EF4-FFF2-40B4-BE49-F238E27FC236}">
                <a16:creationId xmlns:a16="http://schemas.microsoft.com/office/drawing/2014/main" id="{620E4FBB-C3BC-491E-803E-1FE04EAA88DD}"/>
              </a:ext>
            </a:extLst>
          </p:cNvPr>
          <p:cNvSpPr>
            <a:spLocks noChangeArrowheads="1"/>
          </p:cNvSpPr>
          <p:nvPr/>
        </p:nvSpPr>
        <p:spPr bwMode="auto">
          <a:xfrm>
            <a:off x="1954212" y="2637630"/>
            <a:ext cx="85725" cy="8572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21">
            <a:extLst>
              <a:ext uri="{FF2B5EF4-FFF2-40B4-BE49-F238E27FC236}">
                <a16:creationId xmlns:a16="http://schemas.microsoft.com/office/drawing/2014/main" id="{58D0E7AD-43AC-408D-9A59-496006655DC9}"/>
              </a:ext>
            </a:extLst>
          </p:cNvPr>
          <p:cNvSpPr>
            <a:spLocks noChangeArrowheads="1"/>
          </p:cNvSpPr>
          <p:nvPr/>
        </p:nvSpPr>
        <p:spPr bwMode="auto">
          <a:xfrm>
            <a:off x="2166937" y="2601118"/>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2">
            <a:extLst>
              <a:ext uri="{FF2B5EF4-FFF2-40B4-BE49-F238E27FC236}">
                <a16:creationId xmlns:a16="http://schemas.microsoft.com/office/drawing/2014/main" id="{49747DDA-B215-4EFB-BAB8-D62984029134}"/>
              </a:ext>
            </a:extLst>
          </p:cNvPr>
          <p:cNvSpPr>
            <a:spLocks noChangeArrowheads="1"/>
          </p:cNvSpPr>
          <p:nvPr/>
        </p:nvSpPr>
        <p:spPr bwMode="auto">
          <a:xfrm>
            <a:off x="2386012" y="2545555"/>
            <a:ext cx="8572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3">
            <a:extLst>
              <a:ext uri="{FF2B5EF4-FFF2-40B4-BE49-F238E27FC236}">
                <a16:creationId xmlns:a16="http://schemas.microsoft.com/office/drawing/2014/main" id="{272E6A8A-63F4-4E37-8F47-80067BC07B6E}"/>
              </a:ext>
            </a:extLst>
          </p:cNvPr>
          <p:cNvSpPr>
            <a:spLocks noChangeArrowheads="1"/>
          </p:cNvSpPr>
          <p:nvPr/>
        </p:nvSpPr>
        <p:spPr bwMode="auto">
          <a:xfrm>
            <a:off x="2603500" y="2586830"/>
            <a:ext cx="92075" cy="90488"/>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4">
            <a:extLst>
              <a:ext uri="{FF2B5EF4-FFF2-40B4-BE49-F238E27FC236}">
                <a16:creationId xmlns:a16="http://schemas.microsoft.com/office/drawing/2014/main" id="{7F615B28-5010-46AE-8C9C-E49226803536}"/>
              </a:ext>
            </a:extLst>
          </p:cNvPr>
          <p:cNvSpPr>
            <a:spLocks noChangeArrowheads="1"/>
          </p:cNvSpPr>
          <p:nvPr/>
        </p:nvSpPr>
        <p:spPr bwMode="auto">
          <a:xfrm>
            <a:off x="2816225" y="2326480"/>
            <a:ext cx="92075" cy="87313"/>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5">
            <a:extLst>
              <a:ext uri="{FF2B5EF4-FFF2-40B4-BE49-F238E27FC236}">
                <a16:creationId xmlns:a16="http://schemas.microsoft.com/office/drawing/2014/main" id="{D05AC4BE-2F8C-49DE-A9ED-5D6884B99744}"/>
              </a:ext>
            </a:extLst>
          </p:cNvPr>
          <p:cNvSpPr>
            <a:spLocks noChangeArrowheads="1"/>
          </p:cNvSpPr>
          <p:nvPr/>
        </p:nvSpPr>
        <p:spPr bwMode="auto">
          <a:xfrm>
            <a:off x="3035300" y="2312193"/>
            <a:ext cx="90487" cy="8572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6">
            <a:extLst>
              <a:ext uri="{FF2B5EF4-FFF2-40B4-BE49-F238E27FC236}">
                <a16:creationId xmlns:a16="http://schemas.microsoft.com/office/drawing/2014/main" id="{259410AF-B96C-4224-B763-BB377BD0A829}"/>
              </a:ext>
            </a:extLst>
          </p:cNvPr>
          <p:cNvSpPr>
            <a:spLocks noChangeArrowheads="1"/>
          </p:cNvSpPr>
          <p:nvPr/>
        </p:nvSpPr>
        <p:spPr bwMode="auto">
          <a:xfrm>
            <a:off x="3248025" y="2524918"/>
            <a:ext cx="92075" cy="87313"/>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7">
            <a:extLst>
              <a:ext uri="{FF2B5EF4-FFF2-40B4-BE49-F238E27FC236}">
                <a16:creationId xmlns:a16="http://schemas.microsoft.com/office/drawing/2014/main" id="{7C62684D-BB2F-43C9-8AF8-8707058369FB}"/>
              </a:ext>
            </a:extLst>
          </p:cNvPr>
          <p:cNvSpPr>
            <a:spLocks noChangeArrowheads="1"/>
          </p:cNvSpPr>
          <p:nvPr/>
        </p:nvSpPr>
        <p:spPr bwMode="auto">
          <a:xfrm>
            <a:off x="3467100" y="2616993"/>
            <a:ext cx="90487" cy="90488"/>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8">
            <a:extLst>
              <a:ext uri="{FF2B5EF4-FFF2-40B4-BE49-F238E27FC236}">
                <a16:creationId xmlns:a16="http://schemas.microsoft.com/office/drawing/2014/main" id="{804300E8-9068-4F57-BA84-3308E8437E75}"/>
              </a:ext>
            </a:extLst>
          </p:cNvPr>
          <p:cNvSpPr>
            <a:spLocks noChangeArrowheads="1"/>
          </p:cNvSpPr>
          <p:nvPr/>
        </p:nvSpPr>
        <p:spPr bwMode="auto">
          <a:xfrm>
            <a:off x="3684587" y="2067718"/>
            <a:ext cx="92075" cy="87313"/>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9">
            <a:extLst>
              <a:ext uri="{FF2B5EF4-FFF2-40B4-BE49-F238E27FC236}">
                <a16:creationId xmlns:a16="http://schemas.microsoft.com/office/drawing/2014/main" id="{81F2F42D-367B-4DD1-A246-D26BD9D485F8}"/>
              </a:ext>
            </a:extLst>
          </p:cNvPr>
          <p:cNvSpPr>
            <a:spLocks noChangeArrowheads="1"/>
          </p:cNvSpPr>
          <p:nvPr/>
        </p:nvSpPr>
        <p:spPr bwMode="auto">
          <a:xfrm>
            <a:off x="3897312" y="2520155"/>
            <a:ext cx="92075" cy="8572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30">
            <a:extLst>
              <a:ext uri="{FF2B5EF4-FFF2-40B4-BE49-F238E27FC236}">
                <a16:creationId xmlns:a16="http://schemas.microsoft.com/office/drawing/2014/main" id="{9222D33A-BD99-494C-862F-6B5B9D0B3EA2}"/>
              </a:ext>
            </a:extLst>
          </p:cNvPr>
          <p:cNvSpPr>
            <a:spLocks noChangeArrowheads="1"/>
          </p:cNvSpPr>
          <p:nvPr/>
        </p:nvSpPr>
        <p:spPr bwMode="auto">
          <a:xfrm>
            <a:off x="4116387" y="3353593"/>
            <a:ext cx="85725" cy="90488"/>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31">
            <a:extLst>
              <a:ext uri="{FF2B5EF4-FFF2-40B4-BE49-F238E27FC236}">
                <a16:creationId xmlns:a16="http://schemas.microsoft.com/office/drawing/2014/main" id="{F3A5E0AF-13D7-4ECA-9522-EF20370FB8C5}"/>
              </a:ext>
            </a:extLst>
          </p:cNvPr>
          <p:cNvSpPr>
            <a:spLocks noChangeArrowheads="1"/>
          </p:cNvSpPr>
          <p:nvPr/>
        </p:nvSpPr>
        <p:spPr bwMode="auto">
          <a:xfrm>
            <a:off x="4333875" y="3321843"/>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2">
            <a:extLst>
              <a:ext uri="{FF2B5EF4-FFF2-40B4-BE49-F238E27FC236}">
                <a16:creationId xmlns:a16="http://schemas.microsoft.com/office/drawing/2014/main" id="{151467EC-011F-4A26-8B15-051EAAEA8C2A}"/>
              </a:ext>
            </a:extLst>
          </p:cNvPr>
          <p:cNvSpPr>
            <a:spLocks noChangeArrowheads="1"/>
          </p:cNvSpPr>
          <p:nvPr/>
        </p:nvSpPr>
        <p:spPr bwMode="auto">
          <a:xfrm>
            <a:off x="4548187" y="2940843"/>
            <a:ext cx="8572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3">
            <a:extLst>
              <a:ext uri="{FF2B5EF4-FFF2-40B4-BE49-F238E27FC236}">
                <a16:creationId xmlns:a16="http://schemas.microsoft.com/office/drawing/2014/main" id="{D65CA324-168E-495E-B6E3-75273AFC6038}"/>
              </a:ext>
            </a:extLst>
          </p:cNvPr>
          <p:cNvSpPr>
            <a:spLocks noChangeArrowheads="1"/>
          </p:cNvSpPr>
          <p:nvPr/>
        </p:nvSpPr>
        <p:spPr bwMode="auto">
          <a:xfrm>
            <a:off x="4765675" y="3215480"/>
            <a:ext cx="85725" cy="87313"/>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4">
            <a:extLst>
              <a:ext uri="{FF2B5EF4-FFF2-40B4-BE49-F238E27FC236}">
                <a16:creationId xmlns:a16="http://schemas.microsoft.com/office/drawing/2014/main" id="{522F2912-CBB5-4234-9E06-F5B0B9AE6D24}"/>
              </a:ext>
            </a:extLst>
          </p:cNvPr>
          <p:cNvSpPr>
            <a:spLocks noChangeArrowheads="1"/>
          </p:cNvSpPr>
          <p:nvPr/>
        </p:nvSpPr>
        <p:spPr bwMode="auto">
          <a:xfrm>
            <a:off x="4984750" y="3296443"/>
            <a:ext cx="8572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35">
            <a:extLst>
              <a:ext uri="{FF2B5EF4-FFF2-40B4-BE49-F238E27FC236}">
                <a16:creationId xmlns:a16="http://schemas.microsoft.com/office/drawing/2014/main" id="{45525727-F875-4C71-8AD0-F5C95B7C91D8}"/>
              </a:ext>
            </a:extLst>
          </p:cNvPr>
          <p:cNvSpPr>
            <a:spLocks noChangeArrowheads="1"/>
          </p:cNvSpPr>
          <p:nvPr/>
        </p:nvSpPr>
        <p:spPr bwMode="auto">
          <a:xfrm>
            <a:off x="5197475" y="3321843"/>
            <a:ext cx="8572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6">
            <a:extLst>
              <a:ext uri="{FF2B5EF4-FFF2-40B4-BE49-F238E27FC236}">
                <a16:creationId xmlns:a16="http://schemas.microsoft.com/office/drawing/2014/main" id="{95A06F97-EF23-4890-9646-44A942B3FB31}"/>
              </a:ext>
            </a:extLst>
          </p:cNvPr>
          <p:cNvSpPr>
            <a:spLocks noChangeArrowheads="1"/>
          </p:cNvSpPr>
          <p:nvPr/>
        </p:nvSpPr>
        <p:spPr bwMode="auto">
          <a:xfrm>
            <a:off x="5414962" y="3042443"/>
            <a:ext cx="87312" cy="87313"/>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37">
            <a:extLst>
              <a:ext uri="{FF2B5EF4-FFF2-40B4-BE49-F238E27FC236}">
                <a16:creationId xmlns:a16="http://schemas.microsoft.com/office/drawing/2014/main" id="{9D638EA4-EE52-447F-ACA2-3D2C4F353584}"/>
              </a:ext>
            </a:extLst>
          </p:cNvPr>
          <p:cNvSpPr>
            <a:spLocks noChangeArrowheads="1"/>
          </p:cNvSpPr>
          <p:nvPr/>
        </p:nvSpPr>
        <p:spPr bwMode="auto">
          <a:xfrm>
            <a:off x="5629275" y="2815430"/>
            <a:ext cx="85725" cy="90488"/>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38">
            <a:extLst>
              <a:ext uri="{FF2B5EF4-FFF2-40B4-BE49-F238E27FC236}">
                <a16:creationId xmlns:a16="http://schemas.microsoft.com/office/drawing/2014/main" id="{5B22C913-8351-4ECA-91AD-EC30FEA4D352}"/>
              </a:ext>
            </a:extLst>
          </p:cNvPr>
          <p:cNvSpPr>
            <a:spLocks noChangeArrowheads="1"/>
          </p:cNvSpPr>
          <p:nvPr/>
        </p:nvSpPr>
        <p:spPr bwMode="auto">
          <a:xfrm>
            <a:off x="5846762" y="3510755"/>
            <a:ext cx="92075" cy="90488"/>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39">
            <a:extLst>
              <a:ext uri="{FF2B5EF4-FFF2-40B4-BE49-F238E27FC236}">
                <a16:creationId xmlns:a16="http://schemas.microsoft.com/office/drawing/2014/main" id="{F4E5CC06-5D7E-441C-9291-F37BF5875F13}"/>
              </a:ext>
            </a:extLst>
          </p:cNvPr>
          <p:cNvSpPr>
            <a:spLocks noChangeArrowheads="1"/>
          </p:cNvSpPr>
          <p:nvPr/>
        </p:nvSpPr>
        <p:spPr bwMode="auto">
          <a:xfrm>
            <a:off x="6065837" y="3210718"/>
            <a:ext cx="90487" cy="8572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40">
            <a:extLst>
              <a:ext uri="{FF2B5EF4-FFF2-40B4-BE49-F238E27FC236}">
                <a16:creationId xmlns:a16="http://schemas.microsoft.com/office/drawing/2014/main" id="{D77DCAAD-D36C-42BC-A53B-B9D7873232D9}"/>
              </a:ext>
            </a:extLst>
          </p:cNvPr>
          <p:cNvSpPr>
            <a:spLocks noChangeArrowheads="1"/>
          </p:cNvSpPr>
          <p:nvPr/>
        </p:nvSpPr>
        <p:spPr bwMode="auto">
          <a:xfrm>
            <a:off x="6278562" y="4013993"/>
            <a:ext cx="90487" cy="8572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41">
            <a:extLst>
              <a:ext uri="{FF2B5EF4-FFF2-40B4-BE49-F238E27FC236}">
                <a16:creationId xmlns:a16="http://schemas.microsoft.com/office/drawing/2014/main" id="{4E82682E-F76C-4108-8755-C7D5B63482FA}"/>
              </a:ext>
            </a:extLst>
          </p:cNvPr>
          <p:cNvSpPr>
            <a:spLocks noChangeArrowheads="1"/>
          </p:cNvSpPr>
          <p:nvPr/>
        </p:nvSpPr>
        <p:spPr bwMode="auto">
          <a:xfrm>
            <a:off x="6496050" y="3748880"/>
            <a:ext cx="9207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42">
            <a:extLst>
              <a:ext uri="{FF2B5EF4-FFF2-40B4-BE49-F238E27FC236}">
                <a16:creationId xmlns:a16="http://schemas.microsoft.com/office/drawing/2014/main" id="{65568A03-148A-4A6C-9F22-24DFD5945EAA}"/>
              </a:ext>
            </a:extLst>
          </p:cNvPr>
          <p:cNvSpPr>
            <a:spLocks noChangeArrowheads="1"/>
          </p:cNvSpPr>
          <p:nvPr/>
        </p:nvSpPr>
        <p:spPr bwMode="auto">
          <a:xfrm>
            <a:off x="6715125" y="3748880"/>
            <a:ext cx="90487"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43">
            <a:extLst>
              <a:ext uri="{FF2B5EF4-FFF2-40B4-BE49-F238E27FC236}">
                <a16:creationId xmlns:a16="http://schemas.microsoft.com/office/drawing/2014/main" id="{A3F47F03-0B28-4572-BFDC-6B3990A50539}"/>
              </a:ext>
            </a:extLst>
          </p:cNvPr>
          <p:cNvSpPr>
            <a:spLocks noChangeArrowheads="1"/>
          </p:cNvSpPr>
          <p:nvPr/>
        </p:nvSpPr>
        <p:spPr bwMode="auto">
          <a:xfrm>
            <a:off x="6927850" y="3829843"/>
            <a:ext cx="92075" cy="87313"/>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44">
            <a:extLst>
              <a:ext uri="{FF2B5EF4-FFF2-40B4-BE49-F238E27FC236}">
                <a16:creationId xmlns:a16="http://schemas.microsoft.com/office/drawing/2014/main" id="{10A32EE7-D648-4661-8CCE-02EDC9708CCC}"/>
              </a:ext>
            </a:extLst>
          </p:cNvPr>
          <p:cNvSpPr>
            <a:spLocks noChangeArrowheads="1"/>
          </p:cNvSpPr>
          <p:nvPr/>
        </p:nvSpPr>
        <p:spPr bwMode="auto">
          <a:xfrm>
            <a:off x="7145337" y="4079080"/>
            <a:ext cx="9207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45">
            <a:extLst>
              <a:ext uri="{FF2B5EF4-FFF2-40B4-BE49-F238E27FC236}">
                <a16:creationId xmlns:a16="http://schemas.microsoft.com/office/drawing/2014/main" id="{6308F958-0D3C-4429-A294-8098F0D6F800}"/>
              </a:ext>
            </a:extLst>
          </p:cNvPr>
          <p:cNvSpPr>
            <a:spLocks noChangeArrowheads="1"/>
          </p:cNvSpPr>
          <p:nvPr/>
        </p:nvSpPr>
        <p:spPr bwMode="auto">
          <a:xfrm>
            <a:off x="7359650" y="4028280"/>
            <a:ext cx="90487" cy="87313"/>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6">
            <a:extLst>
              <a:ext uri="{FF2B5EF4-FFF2-40B4-BE49-F238E27FC236}">
                <a16:creationId xmlns:a16="http://schemas.microsoft.com/office/drawing/2014/main" id="{C59ECE24-4752-4715-ACFD-4D57437D0839}"/>
              </a:ext>
            </a:extLst>
          </p:cNvPr>
          <p:cNvSpPr>
            <a:spLocks noChangeArrowheads="1"/>
          </p:cNvSpPr>
          <p:nvPr/>
        </p:nvSpPr>
        <p:spPr bwMode="auto">
          <a:xfrm>
            <a:off x="7577137" y="4074318"/>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47">
            <a:extLst>
              <a:ext uri="{FF2B5EF4-FFF2-40B4-BE49-F238E27FC236}">
                <a16:creationId xmlns:a16="http://schemas.microsoft.com/office/drawing/2014/main" id="{FFD57347-1769-4FAD-9BCB-AD4B80F51E31}"/>
              </a:ext>
            </a:extLst>
          </p:cNvPr>
          <p:cNvSpPr>
            <a:spLocks noChangeArrowheads="1"/>
          </p:cNvSpPr>
          <p:nvPr/>
        </p:nvSpPr>
        <p:spPr bwMode="auto">
          <a:xfrm>
            <a:off x="7796212" y="3515518"/>
            <a:ext cx="8572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48">
            <a:extLst>
              <a:ext uri="{FF2B5EF4-FFF2-40B4-BE49-F238E27FC236}">
                <a16:creationId xmlns:a16="http://schemas.microsoft.com/office/drawing/2014/main" id="{78351E35-C022-4D1E-8DCF-E9745D4F3C05}"/>
              </a:ext>
            </a:extLst>
          </p:cNvPr>
          <p:cNvSpPr>
            <a:spLocks noChangeArrowheads="1"/>
          </p:cNvSpPr>
          <p:nvPr/>
        </p:nvSpPr>
        <p:spPr bwMode="auto">
          <a:xfrm>
            <a:off x="8008937" y="4342605"/>
            <a:ext cx="85725" cy="87313"/>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49">
            <a:extLst>
              <a:ext uri="{FF2B5EF4-FFF2-40B4-BE49-F238E27FC236}">
                <a16:creationId xmlns:a16="http://schemas.microsoft.com/office/drawing/2014/main" id="{310B3EF6-03A4-48F3-A96A-89D6B7ED743E}"/>
              </a:ext>
            </a:extLst>
          </p:cNvPr>
          <p:cNvSpPr>
            <a:spLocks noChangeArrowheads="1"/>
          </p:cNvSpPr>
          <p:nvPr/>
        </p:nvSpPr>
        <p:spPr bwMode="auto">
          <a:xfrm>
            <a:off x="8226425" y="4317205"/>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44E68FA3-B490-415E-9197-E724426E7C49}"/>
              </a:ext>
            </a:extLst>
          </p:cNvPr>
          <p:cNvSpPr>
            <a:spLocks/>
          </p:cNvSpPr>
          <p:nvPr/>
        </p:nvSpPr>
        <p:spPr bwMode="auto">
          <a:xfrm>
            <a:off x="1263650" y="1589880"/>
            <a:ext cx="604837" cy="269875"/>
          </a:xfrm>
          <a:custGeom>
            <a:avLst/>
            <a:gdLst>
              <a:gd name="T0" fmla="*/ 0 w 119"/>
              <a:gd name="T1" fmla="*/ 53 h 53"/>
              <a:gd name="T2" fmla="*/ 8 w 119"/>
              <a:gd name="T3" fmla="*/ 50 h 53"/>
              <a:gd name="T4" fmla="*/ 17 w 119"/>
              <a:gd name="T5" fmla="*/ 46 h 53"/>
              <a:gd name="T6" fmla="*/ 25 w 119"/>
              <a:gd name="T7" fmla="*/ 42 h 53"/>
              <a:gd name="T8" fmla="*/ 34 w 119"/>
              <a:gd name="T9" fmla="*/ 38 h 53"/>
              <a:gd name="T10" fmla="*/ 42 w 119"/>
              <a:gd name="T11" fmla="*/ 34 h 53"/>
              <a:gd name="T12" fmla="*/ 51 w 119"/>
              <a:gd name="T13" fmla="*/ 30 h 53"/>
              <a:gd name="T14" fmla="*/ 60 w 119"/>
              <a:gd name="T15" fmla="*/ 27 h 53"/>
              <a:gd name="T16" fmla="*/ 68 w 119"/>
              <a:gd name="T17" fmla="*/ 23 h 53"/>
              <a:gd name="T18" fmla="*/ 77 w 119"/>
              <a:gd name="T19" fmla="*/ 19 h 53"/>
              <a:gd name="T20" fmla="*/ 85 w 119"/>
              <a:gd name="T21" fmla="*/ 15 h 53"/>
              <a:gd name="T22" fmla="*/ 94 w 119"/>
              <a:gd name="T23" fmla="*/ 11 h 53"/>
              <a:gd name="T24" fmla="*/ 102 w 119"/>
              <a:gd name="T25" fmla="*/ 7 h 53"/>
              <a:gd name="T26" fmla="*/ 111 w 119"/>
              <a:gd name="T27" fmla="*/ 3 h 53"/>
              <a:gd name="T28" fmla="*/ 119 w 119"/>
              <a:gd name="T2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53">
                <a:moveTo>
                  <a:pt x="0" y="53"/>
                </a:moveTo>
                <a:lnTo>
                  <a:pt x="8" y="50"/>
                </a:lnTo>
                <a:lnTo>
                  <a:pt x="17" y="46"/>
                </a:lnTo>
                <a:lnTo>
                  <a:pt x="25" y="42"/>
                </a:lnTo>
                <a:lnTo>
                  <a:pt x="34" y="38"/>
                </a:lnTo>
                <a:lnTo>
                  <a:pt x="42" y="34"/>
                </a:lnTo>
                <a:lnTo>
                  <a:pt x="51" y="30"/>
                </a:lnTo>
                <a:lnTo>
                  <a:pt x="60" y="27"/>
                </a:lnTo>
                <a:lnTo>
                  <a:pt x="68" y="23"/>
                </a:lnTo>
                <a:lnTo>
                  <a:pt x="77" y="19"/>
                </a:lnTo>
                <a:lnTo>
                  <a:pt x="85" y="15"/>
                </a:lnTo>
                <a:lnTo>
                  <a:pt x="94" y="11"/>
                </a:lnTo>
                <a:lnTo>
                  <a:pt x="102" y="7"/>
                </a:lnTo>
                <a:lnTo>
                  <a:pt x="111" y="3"/>
                </a:lnTo>
                <a:lnTo>
                  <a:pt x="119" y="0"/>
                </a:lnTo>
              </a:path>
            </a:pathLst>
          </a:custGeom>
          <a:noFill/>
          <a:ln w="20638">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DB9B28FB-0EAC-4F4D-9BB5-E112A9517FC4}"/>
              </a:ext>
            </a:extLst>
          </p:cNvPr>
          <p:cNvSpPr>
            <a:spLocks/>
          </p:cNvSpPr>
          <p:nvPr/>
        </p:nvSpPr>
        <p:spPr bwMode="auto">
          <a:xfrm>
            <a:off x="1912937" y="2383630"/>
            <a:ext cx="2116137" cy="273050"/>
          </a:xfrm>
          <a:custGeom>
            <a:avLst/>
            <a:gdLst>
              <a:gd name="T0" fmla="*/ 0 w 417"/>
              <a:gd name="T1" fmla="*/ 54 h 54"/>
              <a:gd name="T2" fmla="*/ 8 w 417"/>
              <a:gd name="T3" fmla="*/ 53 h 54"/>
              <a:gd name="T4" fmla="*/ 17 w 417"/>
              <a:gd name="T5" fmla="*/ 52 h 54"/>
              <a:gd name="T6" fmla="*/ 25 w 417"/>
              <a:gd name="T7" fmla="*/ 51 h 54"/>
              <a:gd name="T8" fmla="*/ 34 w 417"/>
              <a:gd name="T9" fmla="*/ 50 h 54"/>
              <a:gd name="T10" fmla="*/ 42 w 417"/>
              <a:gd name="T11" fmla="*/ 49 h 54"/>
              <a:gd name="T12" fmla="*/ 51 w 417"/>
              <a:gd name="T13" fmla="*/ 47 h 54"/>
              <a:gd name="T14" fmla="*/ 59 w 417"/>
              <a:gd name="T15" fmla="*/ 46 h 54"/>
              <a:gd name="T16" fmla="*/ 68 w 417"/>
              <a:gd name="T17" fmla="*/ 45 h 54"/>
              <a:gd name="T18" fmla="*/ 76 w 417"/>
              <a:gd name="T19" fmla="*/ 44 h 54"/>
              <a:gd name="T20" fmla="*/ 85 w 417"/>
              <a:gd name="T21" fmla="*/ 43 h 54"/>
              <a:gd name="T22" fmla="*/ 93 w 417"/>
              <a:gd name="T23" fmla="*/ 42 h 54"/>
              <a:gd name="T24" fmla="*/ 102 w 417"/>
              <a:gd name="T25" fmla="*/ 41 h 54"/>
              <a:gd name="T26" fmla="*/ 111 w 417"/>
              <a:gd name="T27" fmla="*/ 40 h 54"/>
              <a:gd name="T28" fmla="*/ 119 w 417"/>
              <a:gd name="T29" fmla="*/ 39 h 54"/>
              <a:gd name="T30" fmla="*/ 128 w 417"/>
              <a:gd name="T31" fmla="*/ 38 h 54"/>
              <a:gd name="T32" fmla="*/ 136 w 417"/>
              <a:gd name="T33" fmla="*/ 36 h 54"/>
              <a:gd name="T34" fmla="*/ 145 w 417"/>
              <a:gd name="T35" fmla="*/ 35 h 54"/>
              <a:gd name="T36" fmla="*/ 153 w 417"/>
              <a:gd name="T37" fmla="*/ 34 h 54"/>
              <a:gd name="T38" fmla="*/ 162 w 417"/>
              <a:gd name="T39" fmla="*/ 33 h 54"/>
              <a:gd name="T40" fmla="*/ 170 w 417"/>
              <a:gd name="T41" fmla="*/ 32 h 54"/>
              <a:gd name="T42" fmla="*/ 179 w 417"/>
              <a:gd name="T43" fmla="*/ 31 h 54"/>
              <a:gd name="T44" fmla="*/ 187 w 417"/>
              <a:gd name="T45" fmla="*/ 30 h 54"/>
              <a:gd name="T46" fmla="*/ 196 w 417"/>
              <a:gd name="T47" fmla="*/ 29 h 54"/>
              <a:gd name="T48" fmla="*/ 204 w 417"/>
              <a:gd name="T49" fmla="*/ 28 h 54"/>
              <a:gd name="T50" fmla="*/ 213 w 417"/>
              <a:gd name="T51" fmla="*/ 26 h 54"/>
              <a:gd name="T52" fmla="*/ 221 w 417"/>
              <a:gd name="T53" fmla="*/ 25 h 54"/>
              <a:gd name="T54" fmla="*/ 230 w 417"/>
              <a:gd name="T55" fmla="*/ 24 h 54"/>
              <a:gd name="T56" fmla="*/ 238 w 417"/>
              <a:gd name="T57" fmla="*/ 23 h 54"/>
              <a:gd name="T58" fmla="*/ 247 w 417"/>
              <a:gd name="T59" fmla="*/ 22 h 54"/>
              <a:gd name="T60" fmla="*/ 255 w 417"/>
              <a:gd name="T61" fmla="*/ 21 h 54"/>
              <a:gd name="T62" fmla="*/ 264 w 417"/>
              <a:gd name="T63" fmla="*/ 20 h 54"/>
              <a:gd name="T64" fmla="*/ 272 w 417"/>
              <a:gd name="T65" fmla="*/ 19 h 54"/>
              <a:gd name="T66" fmla="*/ 281 w 417"/>
              <a:gd name="T67" fmla="*/ 18 h 54"/>
              <a:gd name="T68" fmla="*/ 290 w 417"/>
              <a:gd name="T69" fmla="*/ 17 h 54"/>
              <a:gd name="T70" fmla="*/ 298 w 417"/>
              <a:gd name="T71" fmla="*/ 15 h 54"/>
              <a:gd name="T72" fmla="*/ 307 w 417"/>
              <a:gd name="T73" fmla="*/ 14 h 54"/>
              <a:gd name="T74" fmla="*/ 315 w 417"/>
              <a:gd name="T75" fmla="*/ 13 h 54"/>
              <a:gd name="T76" fmla="*/ 324 w 417"/>
              <a:gd name="T77" fmla="*/ 12 h 54"/>
              <a:gd name="T78" fmla="*/ 332 w 417"/>
              <a:gd name="T79" fmla="*/ 11 h 54"/>
              <a:gd name="T80" fmla="*/ 341 w 417"/>
              <a:gd name="T81" fmla="*/ 10 h 54"/>
              <a:gd name="T82" fmla="*/ 349 w 417"/>
              <a:gd name="T83" fmla="*/ 9 h 54"/>
              <a:gd name="T84" fmla="*/ 358 w 417"/>
              <a:gd name="T85" fmla="*/ 8 h 54"/>
              <a:gd name="T86" fmla="*/ 366 w 417"/>
              <a:gd name="T87" fmla="*/ 7 h 54"/>
              <a:gd name="T88" fmla="*/ 375 w 417"/>
              <a:gd name="T89" fmla="*/ 6 h 54"/>
              <a:gd name="T90" fmla="*/ 383 w 417"/>
              <a:gd name="T91" fmla="*/ 4 h 54"/>
              <a:gd name="T92" fmla="*/ 392 w 417"/>
              <a:gd name="T93" fmla="*/ 3 h 54"/>
              <a:gd name="T94" fmla="*/ 400 w 417"/>
              <a:gd name="T95" fmla="*/ 2 h 54"/>
              <a:gd name="T96" fmla="*/ 409 w 417"/>
              <a:gd name="T97" fmla="*/ 1 h 54"/>
              <a:gd name="T98" fmla="*/ 417 w 417"/>
              <a:gd name="T9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7" h="54">
                <a:moveTo>
                  <a:pt x="0" y="54"/>
                </a:moveTo>
                <a:lnTo>
                  <a:pt x="8" y="53"/>
                </a:lnTo>
                <a:lnTo>
                  <a:pt x="17" y="52"/>
                </a:lnTo>
                <a:lnTo>
                  <a:pt x="25" y="51"/>
                </a:lnTo>
                <a:lnTo>
                  <a:pt x="34" y="50"/>
                </a:lnTo>
                <a:lnTo>
                  <a:pt x="42" y="49"/>
                </a:lnTo>
                <a:lnTo>
                  <a:pt x="51" y="47"/>
                </a:lnTo>
                <a:lnTo>
                  <a:pt x="59" y="46"/>
                </a:lnTo>
                <a:lnTo>
                  <a:pt x="68" y="45"/>
                </a:lnTo>
                <a:lnTo>
                  <a:pt x="76" y="44"/>
                </a:lnTo>
                <a:lnTo>
                  <a:pt x="85" y="43"/>
                </a:lnTo>
                <a:lnTo>
                  <a:pt x="93" y="42"/>
                </a:lnTo>
                <a:lnTo>
                  <a:pt x="102" y="41"/>
                </a:lnTo>
                <a:lnTo>
                  <a:pt x="111" y="40"/>
                </a:lnTo>
                <a:lnTo>
                  <a:pt x="119" y="39"/>
                </a:lnTo>
                <a:lnTo>
                  <a:pt x="128" y="38"/>
                </a:lnTo>
                <a:lnTo>
                  <a:pt x="136" y="36"/>
                </a:lnTo>
                <a:lnTo>
                  <a:pt x="145" y="35"/>
                </a:lnTo>
                <a:lnTo>
                  <a:pt x="153" y="34"/>
                </a:lnTo>
                <a:lnTo>
                  <a:pt x="162" y="33"/>
                </a:lnTo>
                <a:lnTo>
                  <a:pt x="170" y="32"/>
                </a:lnTo>
                <a:lnTo>
                  <a:pt x="179" y="31"/>
                </a:lnTo>
                <a:lnTo>
                  <a:pt x="187" y="30"/>
                </a:lnTo>
                <a:lnTo>
                  <a:pt x="196" y="29"/>
                </a:lnTo>
                <a:lnTo>
                  <a:pt x="204" y="28"/>
                </a:lnTo>
                <a:lnTo>
                  <a:pt x="213" y="26"/>
                </a:lnTo>
                <a:lnTo>
                  <a:pt x="221" y="25"/>
                </a:lnTo>
                <a:lnTo>
                  <a:pt x="230" y="24"/>
                </a:lnTo>
                <a:lnTo>
                  <a:pt x="238" y="23"/>
                </a:lnTo>
                <a:lnTo>
                  <a:pt x="247" y="22"/>
                </a:lnTo>
                <a:lnTo>
                  <a:pt x="255" y="21"/>
                </a:lnTo>
                <a:lnTo>
                  <a:pt x="264" y="20"/>
                </a:lnTo>
                <a:lnTo>
                  <a:pt x="272" y="19"/>
                </a:lnTo>
                <a:lnTo>
                  <a:pt x="281" y="18"/>
                </a:lnTo>
                <a:lnTo>
                  <a:pt x="290" y="17"/>
                </a:lnTo>
                <a:lnTo>
                  <a:pt x="298" y="15"/>
                </a:lnTo>
                <a:lnTo>
                  <a:pt x="307" y="14"/>
                </a:lnTo>
                <a:lnTo>
                  <a:pt x="315" y="13"/>
                </a:lnTo>
                <a:lnTo>
                  <a:pt x="324" y="12"/>
                </a:lnTo>
                <a:lnTo>
                  <a:pt x="332" y="11"/>
                </a:lnTo>
                <a:lnTo>
                  <a:pt x="341" y="10"/>
                </a:lnTo>
                <a:lnTo>
                  <a:pt x="349" y="9"/>
                </a:lnTo>
                <a:lnTo>
                  <a:pt x="358" y="8"/>
                </a:lnTo>
                <a:lnTo>
                  <a:pt x="366" y="7"/>
                </a:lnTo>
                <a:lnTo>
                  <a:pt x="375" y="6"/>
                </a:lnTo>
                <a:lnTo>
                  <a:pt x="383" y="4"/>
                </a:lnTo>
                <a:lnTo>
                  <a:pt x="392" y="3"/>
                </a:lnTo>
                <a:lnTo>
                  <a:pt x="400" y="2"/>
                </a:lnTo>
                <a:lnTo>
                  <a:pt x="409" y="1"/>
                </a:lnTo>
                <a:lnTo>
                  <a:pt x="417" y="0"/>
                </a:lnTo>
              </a:path>
            </a:pathLst>
          </a:custGeom>
          <a:noFill/>
          <a:ln w="20638">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844B8C0F-52F1-4B28-B148-C0C99762FBE6}"/>
              </a:ext>
            </a:extLst>
          </p:cNvPr>
          <p:cNvSpPr>
            <a:spLocks/>
          </p:cNvSpPr>
          <p:nvPr/>
        </p:nvSpPr>
        <p:spPr bwMode="auto">
          <a:xfrm>
            <a:off x="4075112" y="3210718"/>
            <a:ext cx="2122487" cy="76200"/>
          </a:xfrm>
          <a:custGeom>
            <a:avLst/>
            <a:gdLst>
              <a:gd name="T0" fmla="*/ 0 w 418"/>
              <a:gd name="T1" fmla="*/ 15 h 15"/>
              <a:gd name="T2" fmla="*/ 9 w 418"/>
              <a:gd name="T3" fmla="*/ 15 h 15"/>
              <a:gd name="T4" fmla="*/ 17 w 418"/>
              <a:gd name="T5" fmla="*/ 14 h 15"/>
              <a:gd name="T6" fmla="*/ 26 w 418"/>
              <a:gd name="T7" fmla="*/ 14 h 15"/>
              <a:gd name="T8" fmla="*/ 34 w 418"/>
              <a:gd name="T9" fmla="*/ 14 h 15"/>
              <a:gd name="T10" fmla="*/ 43 w 418"/>
              <a:gd name="T11" fmla="*/ 13 h 15"/>
              <a:gd name="T12" fmla="*/ 51 w 418"/>
              <a:gd name="T13" fmla="*/ 13 h 15"/>
              <a:gd name="T14" fmla="*/ 60 w 418"/>
              <a:gd name="T15" fmla="*/ 13 h 15"/>
              <a:gd name="T16" fmla="*/ 68 w 418"/>
              <a:gd name="T17" fmla="*/ 12 h 15"/>
              <a:gd name="T18" fmla="*/ 77 w 418"/>
              <a:gd name="T19" fmla="*/ 12 h 15"/>
              <a:gd name="T20" fmla="*/ 85 w 418"/>
              <a:gd name="T21" fmla="*/ 12 h 15"/>
              <a:gd name="T22" fmla="*/ 94 w 418"/>
              <a:gd name="T23" fmla="*/ 12 h 15"/>
              <a:gd name="T24" fmla="*/ 102 w 418"/>
              <a:gd name="T25" fmla="*/ 11 h 15"/>
              <a:gd name="T26" fmla="*/ 111 w 418"/>
              <a:gd name="T27" fmla="*/ 11 h 15"/>
              <a:gd name="T28" fmla="*/ 119 w 418"/>
              <a:gd name="T29" fmla="*/ 11 h 15"/>
              <a:gd name="T30" fmla="*/ 128 w 418"/>
              <a:gd name="T31" fmla="*/ 10 h 15"/>
              <a:gd name="T32" fmla="*/ 136 w 418"/>
              <a:gd name="T33" fmla="*/ 10 h 15"/>
              <a:gd name="T34" fmla="*/ 145 w 418"/>
              <a:gd name="T35" fmla="*/ 10 h 15"/>
              <a:gd name="T36" fmla="*/ 153 w 418"/>
              <a:gd name="T37" fmla="*/ 9 h 15"/>
              <a:gd name="T38" fmla="*/ 162 w 418"/>
              <a:gd name="T39" fmla="*/ 9 h 15"/>
              <a:gd name="T40" fmla="*/ 170 w 418"/>
              <a:gd name="T41" fmla="*/ 9 h 15"/>
              <a:gd name="T42" fmla="*/ 179 w 418"/>
              <a:gd name="T43" fmla="*/ 9 h 15"/>
              <a:gd name="T44" fmla="*/ 188 w 418"/>
              <a:gd name="T45" fmla="*/ 8 h 15"/>
              <a:gd name="T46" fmla="*/ 196 w 418"/>
              <a:gd name="T47" fmla="*/ 8 h 15"/>
              <a:gd name="T48" fmla="*/ 205 w 418"/>
              <a:gd name="T49" fmla="*/ 8 h 15"/>
              <a:gd name="T50" fmla="*/ 213 w 418"/>
              <a:gd name="T51" fmla="*/ 7 h 15"/>
              <a:gd name="T52" fmla="*/ 222 w 418"/>
              <a:gd name="T53" fmla="*/ 7 h 15"/>
              <a:gd name="T54" fmla="*/ 230 w 418"/>
              <a:gd name="T55" fmla="*/ 7 h 15"/>
              <a:gd name="T56" fmla="*/ 239 w 418"/>
              <a:gd name="T57" fmla="*/ 6 h 15"/>
              <a:gd name="T58" fmla="*/ 247 w 418"/>
              <a:gd name="T59" fmla="*/ 6 h 15"/>
              <a:gd name="T60" fmla="*/ 256 w 418"/>
              <a:gd name="T61" fmla="*/ 6 h 15"/>
              <a:gd name="T62" fmla="*/ 264 w 418"/>
              <a:gd name="T63" fmla="*/ 6 h 15"/>
              <a:gd name="T64" fmla="*/ 273 w 418"/>
              <a:gd name="T65" fmla="*/ 5 h 15"/>
              <a:gd name="T66" fmla="*/ 281 w 418"/>
              <a:gd name="T67" fmla="*/ 5 h 15"/>
              <a:gd name="T68" fmla="*/ 290 w 418"/>
              <a:gd name="T69" fmla="*/ 5 h 15"/>
              <a:gd name="T70" fmla="*/ 298 w 418"/>
              <a:gd name="T71" fmla="*/ 4 h 15"/>
              <a:gd name="T72" fmla="*/ 307 w 418"/>
              <a:gd name="T73" fmla="*/ 4 h 15"/>
              <a:gd name="T74" fmla="*/ 315 w 418"/>
              <a:gd name="T75" fmla="*/ 4 h 15"/>
              <a:gd name="T76" fmla="*/ 324 w 418"/>
              <a:gd name="T77" fmla="*/ 4 h 15"/>
              <a:gd name="T78" fmla="*/ 332 w 418"/>
              <a:gd name="T79" fmla="*/ 3 h 15"/>
              <a:gd name="T80" fmla="*/ 341 w 418"/>
              <a:gd name="T81" fmla="*/ 3 h 15"/>
              <a:gd name="T82" fmla="*/ 350 w 418"/>
              <a:gd name="T83" fmla="*/ 3 h 15"/>
              <a:gd name="T84" fmla="*/ 358 w 418"/>
              <a:gd name="T85" fmla="*/ 2 h 15"/>
              <a:gd name="T86" fmla="*/ 367 w 418"/>
              <a:gd name="T87" fmla="*/ 2 h 15"/>
              <a:gd name="T88" fmla="*/ 375 w 418"/>
              <a:gd name="T89" fmla="*/ 2 h 15"/>
              <a:gd name="T90" fmla="*/ 384 w 418"/>
              <a:gd name="T91" fmla="*/ 1 h 15"/>
              <a:gd name="T92" fmla="*/ 392 w 418"/>
              <a:gd name="T93" fmla="*/ 1 h 15"/>
              <a:gd name="T94" fmla="*/ 401 w 418"/>
              <a:gd name="T95" fmla="*/ 1 h 15"/>
              <a:gd name="T96" fmla="*/ 409 w 418"/>
              <a:gd name="T97" fmla="*/ 1 h 15"/>
              <a:gd name="T98" fmla="*/ 418 w 418"/>
              <a:gd name="T9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15">
                <a:moveTo>
                  <a:pt x="0" y="15"/>
                </a:moveTo>
                <a:lnTo>
                  <a:pt x="9" y="15"/>
                </a:lnTo>
                <a:lnTo>
                  <a:pt x="17" y="14"/>
                </a:lnTo>
                <a:lnTo>
                  <a:pt x="26" y="14"/>
                </a:lnTo>
                <a:lnTo>
                  <a:pt x="34" y="14"/>
                </a:lnTo>
                <a:lnTo>
                  <a:pt x="43" y="13"/>
                </a:lnTo>
                <a:lnTo>
                  <a:pt x="51" y="13"/>
                </a:lnTo>
                <a:lnTo>
                  <a:pt x="60" y="13"/>
                </a:lnTo>
                <a:lnTo>
                  <a:pt x="68" y="12"/>
                </a:lnTo>
                <a:lnTo>
                  <a:pt x="77" y="12"/>
                </a:lnTo>
                <a:lnTo>
                  <a:pt x="85" y="12"/>
                </a:lnTo>
                <a:lnTo>
                  <a:pt x="94" y="12"/>
                </a:lnTo>
                <a:lnTo>
                  <a:pt x="102" y="11"/>
                </a:lnTo>
                <a:lnTo>
                  <a:pt x="111" y="11"/>
                </a:lnTo>
                <a:lnTo>
                  <a:pt x="119" y="11"/>
                </a:lnTo>
                <a:lnTo>
                  <a:pt x="128" y="10"/>
                </a:lnTo>
                <a:lnTo>
                  <a:pt x="136" y="10"/>
                </a:lnTo>
                <a:lnTo>
                  <a:pt x="145" y="10"/>
                </a:lnTo>
                <a:lnTo>
                  <a:pt x="153" y="9"/>
                </a:lnTo>
                <a:lnTo>
                  <a:pt x="162" y="9"/>
                </a:lnTo>
                <a:lnTo>
                  <a:pt x="170" y="9"/>
                </a:lnTo>
                <a:lnTo>
                  <a:pt x="179" y="9"/>
                </a:lnTo>
                <a:lnTo>
                  <a:pt x="188" y="8"/>
                </a:lnTo>
                <a:lnTo>
                  <a:pt x="196" y="8"/>
                </a:lnTo>
                <a:lnTo>
                  <a:pt x="205" y="8"/>
                </a:lnTo>
                <a:lnTo>
                  <a:pt x="213" y="7"/>
                </a:lnTo>
                <a:lnTo>
                  <a:pt x="222" y="7"/>
                </a:lnTo>
                <a:lnTo>
                  <a:pt x="230" y="7"/>
                </a:lnTo>
                <a:lnTo>
                  <a:pt x="239" y="6"/>
                </a:lnTo>
                <a:lnTo>
                  <a:pt x="247" y="6"/>
                </a:lnTo>
                <a:lnTo>
                  <a:pt x="256" y="6"/>
                </a:lnTo>
                <a:lnTo>
                  <a:pt x="264" y="6"/>
                </a:lnTo>
                <a:lnTo>
                  <a:pt x="273" y="5"/>
                </a:lnTo>
                <a:lnTo>
                  <a:pt x="281" y="5"/>
                </a:lnTo>
                <a:lnTo>
                  <a:pt x="290" y="5"/>
                </a:lnTo>
                <a:lnTo>
                  <a:pt x="298" y="4"/>
                </a:lnTo>
                <a:lnTo>
                  <a:pt x="307" y="4"/>
                </a:lnTo>
                <a:lnTo>
                  <a:pt x="315" y="4"/>
                </a:lnTo>
                <a:lnTo>
                  <a:pt x="324" y="4"/>
                </a:lnTo>
                <a:lnTo>
                  <a:pt x="332" y="3"/>
                </a:lnTo>
                <a:lnTo>
                  <a:pt x="341" y="3"/>
                </a:lnTo>
                <a:lnTo>
                  <a:pt x="350" y="3"/>
                </a:lnTo>
                <a:lnTo>
                  <a:pt x="358" y="2"/>
                </a:lnTo>
                <a:lnTo>
                  <a:pt x="367" y="2"/>
                </a:lnTo>
                <a:lnTo>
                  <a:pt x="375" y="2"/>
                </a:lnTo>
                <a:lnTo>
                  <a:pt x="384" y="1"/>
                </a:lnTo>
                <a:lnTo>
                  <a:pt x="392" y="1"/>
                </a:lnTo>
                <a:lnTo>
                  <a:pt x="401" y="1"/>
                </a:lnTo>
                <a:lnTo>
                  <a:pt x="409" y="1"/>
                </a:lnTo>
                <a:lnTo>
                  <a:pt x="418" y="0"/>
                </a:lnTo>
              </a:path>
            </a:pathLst>
          </a:custGeom>
          <a:noFill/>
          <a:ln w="20638">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5D2E02AB-D9B7-40F3-B9B7-503E3D3D7EBD}"/>
              </a:ext>
            </a:extLst>
          </p:cNvPr>
          <p:cNvSpPr>
            <a:spLocks/>
          </p:cNvSpPr>
          <p:nvPr/>
        </p:nvSpPr>
        <p:spPr bwMode="auto">
          <a:xfrm>
            <a:off x="6237287" y="3829843"/>
            <a:ext cx="2122487" cy="366713"/>
          </a:xfrm>
          <a:custGeom>
            <a:avLst/>
            <a:gdLst>
              <a:gd name="T0" fmla="*/ 0 w 418"/>
              <a:gd name="T1" fmla="*/ 0 h 72"/>
              <a:gd name="T2" fmla="*/ 9 w 418"/>
              <a:gd name="T3" fmla="*/ 2 h 72"/>
              <a:gd name="T4" fmla="*/ 17 w 418"/>
              <a:gd name="T5" fmla="*/ 3 h 72"/>
              <a:gd name="T6" fmla="*/ 26 w 418"/>
              <a:gd name="T7" fmla="*/ 5 h 72"/>
              <a:gd name="T8" fmla="*/ 34 w 418"/>
              <a:gd name="T9" fmla="*/ 6 h 72"/>
              <a:gd name="T10" fmla="*/ 43 w 418"/>
              <a:gd name="T11" fmla="*/ 8 h 72"/>
              <a:gd name="T12" fmla="*/ 51 w 418"/>
              <a:gd name="T13" fmla="*/ 9 h 72"/>
              <a:gd name="T14" fmla="*/ 60 w 418"/>
              <a:gd name="T15" fmla="*/ 11 h 72"/>
              <a:gd name="T16" fmla="*/ 68 w 418"/>
              <a:gd name="T17" fmla="*/ 12 h 72"/>
              <a:gd name="T18" fmla="*/ 77 w 418"/>
              <a:gd name="T19" fmla="*/ 14 h 72"/>
              <a:gd name="T20" fmla="*/ 86 w 418"/>
              <a:gd name="T21" fmla="*/ 15 h 72"/>
              <a:gd name="T22" fmla="*/ 94 w 418"/>
              <a:gd name="T23" fmla="*/ 16 h 72"/>
              <a:gd name="T24" fmla="*/ 103 w 418"/>
              <a:gd name="T25" fmla="*/ 18 h 72"/>
              <a:gd name="T26" fmla="*/ 111 w 418"/>
              <a:gd name="T27" fmla="*/ 19 h 72"/>
              <a:gd name="T28" fmla="*/ 120 w 418"/>
              <a:gd name="T29" fmla="*/ 21 h 72"/>
              <a:gd name="T30" fmla="*/ 128 w 418"/>
              <a:gd name="T31" fmla="*/ 22 h 72"/>
              <a:gd name="T32" fmla="*/ 137 w 418"/>
              <a:gd name="T33" fmla="*/ 24 h 72"/>
              <a:gd name="T34" fmla="*/ 145 w 418"/>
              <a:gd name="T35" fmla="*/ 25 h 72"/>
              <a:gd name="T36" fmla="*/ 154 w 418"/>
              <a:gd name="T37" fmla="*/ 27 h 72"/>
              <a:gd name="T38" fmla="*/ 162 w 418"/>
              <a:gd name="T39" fmla="*/ 28 h 72"/>
              <a:gd name="T40" fmla="*/ 171 w 418"/>
              <a:gd name="T41" fmla="*/ 30 h 72"/>
              <a:gd name="T42" fmla="*/ 179 w 418"/>
              <a:gd name="T43" fmla="*/ 31 h 72"/>
              <a:gd name="T44" fmla="*/ 188 w 418"/>
              <a:gd name="T45" fmla="*/ 33 h 72"/>
              <a:gd name="T46" fmla="*/ 196 w 418"/>
              <a:gd name="T47" fmla="*/ 34 h 72"/>
              <a:gd name="T48" fmla="*/ 205 w 418"/>
              <a:gd name="T49" fmla="*/ 36 h 72"/>
              <a:gd name="T50" fmla="*/ 213 w 418"/>
              <a:gd name="T51" fmla="*/ 37 h 72"/>
              <a:gd name="T52" fmla="*/ 222 w 418"/>
              <a:gd name="T53" fmla="*/ 39 h 72"/>
              <a:gd name="T54" fmla="*/ 230 w 418"/>
              <a:gd name="T55" fmla="*/ 40 h 72"/>
              <a:gd name="T56" fmla="*/ 239 w 418"/>
              <a:gd name="T57" fmla="*/ 42 h 72"/>
              <a:gd name="T58" fmla="*/ 248 w 418"/>
              <a:gd name="T59" fmla="*/ 43 h 72"/>
              <a:gd name="T60" fmla="*/ 256 w 418"/>
              <a:gd name="T61" fmla="*/ 44 h 72"/>
              <a:gd name="T62" fmla="*/ 265 w 418"/>
              <a:gd name="T63" fmla="*/ 46 h 72"/>
              <a:gd name="T64" fmla="*/ 273 w 418"/>
              <a:gd name="T65" fmla="*/ 47 h 72"/>
              <a:gd name="T66" fmla="*/ 282 w 418"/>
              <a:gd name="T67" fmla="*/ 49 h 72"/>
              <a:gd name="T68" fmla="*/ 290 w 418"/>
              <a:gd name="T69" fmla="*/ 50 h 72"/>
              <a:gd name="T70" fmla="*/ 299 w 418"/>
              <a:gd name="T71" fmla="*/ 52 h 72"/>
              <a:gd name="T72" fmla="*/ 307 w 418"/>
              <a:gd name="T73" fmla="*/ 53 h 72"/>
              <a:gd name="T74" fmla="*/ 316 w 418"/>
              <a:gd name="T75" fmla="*/ 55 h 72"/>
              <a:gd name="T76" fmla="*/ 324 w 418"/>
              <a:gd name="T77" fmla="*/ 56 h 72"/>
              <a:gd name="T78" fmla="*/ 333 w 418"/>
              <a:gd name="T79" fmla="*/ 58 h 72"/>
              <a:gd name="T80" fmla="*/ 341 w 418"/>
              <a:gd name="T81" fmla="*/ 59 h 72"/>
              <a:gd name="T82" fmla="*/ 350 w 418"/>
              <a:gd name="T83" fmla="*/ 61 h 72"/>
              <a:gd name="T84" fmla="*/ 358 w 418"/>
              <a:gd name="T85" fmla="*/ 62 h 72"/>
              <a:gd name="T86" fmla="*/ 367 w 418"/>
              <a:gd name="T87" fmla="*/ 64 h 72"/>
              <a:gd name="T88" fmla="*/ 375 w 418"/>
              <a:gd name="T89" fmla="*/ 65 h 72"/>
              <a:gd name="T90" fmla="*/ 384 w 418"/>
              <a:gd name="T91" fmla="*/ 67 h 72"/>
              <a:gd name="T92" fmla="*/ 392 w 418"/>
              <a:gd name="T93" fmla="*/ 68 h 72"/>
              <a:gd name="T94" fmla="*/ 401 w 418"/>
              <a:gd name="T95" fmla="*/ 70 h 72"/>
              <a:gd name="T96" fmla="*/ 409 w 418"/>
              <a:gd name="T97" fmla="*/ 71 h 72"/>
              <a:gd name="T98" fmla="*/ 418 w 418"/>
              <a:gd name="T9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72">
                <a:moveTo>
                  <a:pt x="0" y="0"/>
                </a:moveTo>
                <a:lnTo>
                  <a:pt x="9" y="2"/>
                </a:lnTo>
                <a:lnTo>
                  <a:pt x="17" y="3"/>
                </a:lnTo>
                <a:lnTo>
                  <a:pt x="26" y="5"/>
                </a:lnTo>
                <a:lnTo>
                  <a:pt x="34" y="6"/>
                </a:lnTo>
                <a:lnTo>
                  <a:pt x="43" y="8"/>
                </a:lnTo>
                <a:lnTo>
                  <a:pt x="51" y="9"/>
                </a:lnTo>
                <a:lnTo>
                  <a:pt x="60" y="11"/>
                </a:lnTo>
                <a:lnTo>
                  <a:pt x="68" y="12"/>
                </a:lnTo>
                <a:lnTo>
                  <a:pt x="77" y="14"/>
                </a:lnTo>
                <a:lnTo>
                  <a:pt x="86" y="15"/>
                </a:lnTo>
                <a:lnTo>
                  <a:pt x="94" y="16"/>
                </a:lnTo>
                <a:lnTo>
                  <a:pt x="103" y="18"/>
                </a:lnTo>
                <a:lnTo>
                  <a:pt x="111" y="19"/>
                </a:lnTo>
                <a:lnTo>
                  <a:pt x="120" y="21"/>
                </a:lnTo>
                <a:lnTo>
                  <a:pt x="128" y="22"/>
                </a:lnTo>
                <a:lnTo>
                  <a:pt x="137" y="24"/>
                </a:lnTo>
                <a:lnTo>
                  <a:pt x="145" y="25"/>
                </a:lnTo>
                <a:lnTo>
                  <a:pt x="154" y="27"/>
                </a:lnTo>
                <a:lnTo>
                  <a:pt x="162" y="28"/>
                </a:lnTo>
                <a:lnTo>
                  <a:pt x="171" y="30"/>
                </a:lnTo>
                <a:lnTo>
                  <a:pt x="179" y="31"/>
                </a:lnTo>
                <a:lnTo>
                  <a:pt x="188" y="33"/>
                </a:lnTo>
                <a:lnTo>
                  <a:pt x="196" y="34"/>
                </a:lnTo>
                <a:lnTo>
                  <a:pt x="205" y="36"/>
                </a:lnTo>
                <a:lnTo>
                  <a:pt x="213" y="37"/>
                </a:lnTo>
                <a:lnTo>
                  <a:pt x="222" y="39"/>
                </a:lnTo>
                <a:lnTo>
                  <a:pt x="230" y="40"/>
                </a:lnTo>
                <a:lnTo>
                  <a:pt x="239" y="42"/>
                </a:lnTo>
                <a:lnTo>
                  <a:pt x="248" y="43"/>
                </a:lnTo>
                <a:lnTo>
                  <a:pt x="256" y="44"/>
                </a:lnTo>
                <a:lnTo>
                  <a:pt x="265" y="46"/>
                </a:lnTo>
                <a:lnTo>
                  <a:pt x="273" y="47"/>
                </a:lnTo>
                <a:lnTo>
                  <a:pt x="282" y="49"/>
                </a:lnTo>
                <a:lnTo>
                  <a:pt x="290" y="50"/>
                </a:lnTo>
                <a:lnTo>
                  <a:pt x="299" y="52"/>
                </a:lnTo>
                <a:lnTo>
                  <a:pt x="307" y="53"/>
                </a:lnTo>
                <a:lnTo>
                  <a:pt x="316" y="55"/>
                </a:lnTo>
                <a:lnTo>
                  <a:pt x="324" y="56"/>
                </a:lnTo>
                <a:lnTo>
                  <a:pt x="333" y="58"/>
                </a:lnTo>
                <a:lnTo>
                  <a:pt x="341" y="59"/>
                </a:lnTo>
                <a:lnTo>
                  <a:pt x="350" y="61"/>
                </a:lnTo>
                <a:lnTo>
                  <a:pt x="358" y="62"/>
                </a:lnTo>
                <a:lnTo>
                  <a:pt x="367" y="64"/>
                </a:lnTo>
                <a:lnTo>
                  <a:pt x="375" y="65"/>
                </a:lnTo>
                <a:lnTo>
                  <a:pt x="384" y="67"/>
                </a:lnTo>
                <a:lnTo>
                  <a:pt x="392" y="68"/>
                </a:lnTo>
                <a:lnTo>
                  <a:pt x="401" y="70"/>
                </a:lnTo>
                <a:lnTo>
                  <a:pt x="409" y="71"/>
                </a:lnTo>
                <a:lnTo>
                  <a:pt x="418" y="72"/>
                </a:lnTo>
              </a:path>
            </a:pathLst>
          </a:custGeom>
          <a:noFill/>
          <a:ln w="20638">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4">
            <a:extLst>
              <a:ext uri="{FF2B5EF4-FFF2-40B4-BE49-F238E27FC236}">
                <a16:creationId xmlns:a16="http://schemas.microsoft.com/office/drawing/2014/main" id="{1684BCB9-7585-4A03-B474-2F58FEC66F9B}"/>
              </a:ext>
            </a:extLst>
          </p:cNvPr>
          <p:cNvSpPr>
            <a:spLocks noChangeShapeType="1"/>
          </p:cNvSpPr>
          <p:nvPr/>
        </p:nvSpPr>
        <p:spPr bwMode="auto">
          <a:xfrm flipV="1">
            <a:off x="1081087" y="1032668"/>
            <a:ext cx="0" cy="492601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5">
            <a:extLst>
              <a:ext uri="{FF2B5EF4-FFF2-40B4-BE49-F238E27FC236}">
                <a16:creationId xmlns:a16="http://schemas.microsoft.com/office/drawing/2014/main" id="{AB58FA78-B1D9-4EE2-8421-3B4484C08CDA}"/>
              </a:ext>
            </a:extLst>
          </p:cNvPr>
          <p:cNvSpPr>
            <a:spLocks noChangeShapeType="1"/>
          </p:cNvSpPr>
          <p:nvPr/>
        </p:nvSpPr>
        <p:spPr bwMode="auto">
          <a:xfrm flipH="1">
            <a:off x="979487" y="5795168"/>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6">
            <a:extLst>
              <a:ext uri="{FF2B5EF4-FFF2-40B4-BE49-F238E27FC236}">
                <a16:creationId xmlns:a16="http://schemas.microsoft.com/office/drawing/2014/main" id="{89718B88-73CC-4EE0-9DE9-6EBD877F4D75}"/>
              </a:ext>
            </a:extLst>
          </p:cNvPr>
          <p:cNvSpPr>
            <a:spLocks noChangeArrowheads="1"/>
          </p:cNvSpPr>
          <p:nvPr/>
        </p:nvSpPr>
        <p:spPr bwMode="auto">
          <a:xfrm rot="16200000">
            <a:off x="677862" y="5569743"/>
            <a:ext cx="25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7">
            <a:extLst>
              <a:ext uri="{FF2B5EF4-FFF2-40B4-BE49-F238E27FC236}">
                <a16:creationId xmlns:a16="http://schemas.microsoft.com/office/drawing/2014/main" id="{942195AB-F854-4E1B-BD3E-4D887DC1402D}"/>
              </a:ext>
            </a:extLst>
          </p:cNvPr>
          <p:cNvSpPr>
            <a:spLocks noChangeShapeType="1"/>
          </p:cNvSpPr>
          <p:nvPr/>
        </p:nvSpPr>
        <p:spPr bwMode="auto">
          <a:xfrm flipH="1">
            <a:off x="979487" y="4901405"/>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58">
            <a:extLst>
              <a:ext uri="{FF2B5EF4-FFF2-40B4-BE49-F238E27FC236}">
                <a16:creationId xmlns:a16="http://schemas.microsoft.com/office/drawing/2014/main" id="{084D2671-7570-4346-9509-9120E76FB243}"/>
              </a:ext>
            </a:extLst>
          </p:cNvPr>
          <p:cNvSpPr>
            <a:spLocks noChangeArrowheads="1"/>
          </p:cNvSpPr>
          <p:nvPr/>
        </p:nvSpPr>
        <p:spPr bwMode="auto">
          <a:xfrm rot="16200000">
            <a:off x="641350" y="4675980"/>
            <a:ext cx="325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59">
            <a:extLst>
              <a:ext uri="{FF2B5EF4-FFF2-40B4-BE49-F238E27FC236}">
                <a16:creationId xmlns:a16="http://schemas.microsoft.com/office/drawing/2014/main" id="{E266DBD9-8EF8-402C-9F56-7B671092B7D1}"/>
              </a:ext>
            </a:extLst>
          </p:cNvPr>
          <p:cNvSpPr>
            <a:spLocks noChangeShapeType="1"/>
          </p:cNvSpPr>
          <p:nvPr/>
        </p:nvSpPr>
        <p:spPr bwMode="auto">
          <a:xfrm flipH="1">
            <a:off x="979487" y="4007643"/>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60">
            <a:extLst>
              <a:ext uri="{FF2B5EF4-FFF2-40B4-BE49-F238E27FC236}">
                <a16:creationId xmlns:a16="http://schemas.microsoft.com/office/drawing/2014/main" id="{08931A07-93BA-471F-A07D-CF385487AD56}"/>
              </a:ext>
            </a:extLst>
          </p:cNvPr>
          <p:cNvSpPr>
            <a:spLocks noChangeArrowheads="1"/>
          </p:cNvSpPr>
          <p:nvPr/>
        </p:nvSpPr>
        <p:spPr bwMode="auto">
          <a:xfrm rot="16200000">
            <a:off x="641350" y="3782218"/>
            <a:ext cx="325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1">
            <a:extLst>
              <a:ext uri="{FF2B5EF4-FFF2-40B4-BE49-F238E27FC236}">
                <a16:creationId xmlns:a16="http://schemas.microsoft.com/office/drawing/2014/main" id="{3F33C276-1B74-4276-8546-7D8419A56746}"/>
              </a:ext>
            </a:extLst>
          </p:cNvPr>
          <p:cNvSpPr>
            <a:spLocks noChangeShapeType="1"/>
          </p:cNvSpPr>
          <p:nvPr/>
        </p:nvSpPr>
        <p:spPr bwMode="auto">
          <a:xfrm flipH="1">
            <a:off x="979487" y="3109118"/>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62">
            <a:extLst>
              <a:ext uri="{FF2B5EF4-FFF2-40B4-BE49-F238E27FC236}">
                <a16:creationId xmlns:a16="http://schemas.microsoft.com/office/drawing/2014/main" id="{67C4D034-3DF6-42F9-BC21-291CF55E202C}"/>
              </a:ext>
            </a:extLst>
          </p:cNvPr>
          <p:cNvSpPr>
            <a:spLocks noChangeArrowheads="1"/>
          </p:cNvSpPr>
          <p:nvPr/>
        </p:nvSpPr>
        <p:spPr bwMode="auto">
          <a:xfrm rot="16200000">
            <a:off x="641350" y="2882105"/>
            <a:ext cx="325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3">
            <a:extLst>
              <a:ext uri="{FF2B5EF4-FFF2-40B4-BE49-F238E27FC236}">
                <a16:creationId xmlns:a16="http://schemas.microsoft.com/office/drawing/2014/main" id="{514ED3A0-3FFF-4C6C-8ACE-DC6F87885FA2}"/>
              </a:ext>
            </a:extLst>
          </p:cNvPr>
          <p:cNvSpPr>
            <a:spLocks noChangeShapeType="1"/>
          </p:cNvSpPr>
          <p:nvPr/>
        </p:nvSpPr>
        <p:spPr bwMode="auto">
          <a:xfrm flipH="1">
            <a:off x="979487" y="2215355"/>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4">
            <a:extLst>
              <a:ext uri="{FF2B5EF4-FFF2-40B4-BE49-F238E27FC236}">
                <a16:creationId xmlns:a16="http://schemas.microsoft.com/office/drawing/2014/main" id="{0F0A74C4-AD40-42E6-A62C-150C3DF378C3}"/>
              </a:ext>
            </a:extLst>
          </p:cNvPr>
          <p:cNvSpPr>
            <a:spLocks noChangeArrowheads="1"/>
          </p:cNvSpPr>
          <p:nvPr/>
        </p:nvSpPr>
        <p:spPr bwMode="auto">
          <a:xfrm rot="16200000">
            <a:off x="641350" y="1988343"/>
            <a:ext cx="325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5">
            <a:extLst>
              <a:ext uri="{FF2B5EF4-FFF2-40B4-BE49-F238E27FC236}">
                <a16:creationId xmlns:a16="http://schemas.microsoft.com/office/drawing/2014/main" id="{574B658E-4011-4B5D-A688-399F900A8C63}"/>
              </a:ext>
            </a:extLst>
          </p:cNvPr>
          <p:cNvSpPr>
            <a:spLocks noChangeShapeType="1"/>
          </p:cNvSpPr>
          <p:nvPr/>
        </p:nvSpPr>
        <p:spPr bwMode="auto">
          <a:xfrm flipH="1">
            <a:off x="979487" y="1316830"/>
            <a:ext cx="10160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66">
            <a:extLst>
              <a:ext uri="{FF2B5EF4-FFF2-40B4-BE49-F238E27FC236}">
                <a16:creationId xmlns:a16="http://schemas.microsoft.com/office/drawing/2014/main" id="{483D797F-898F-42B7-B7DB-D5F2499C3300}"/>
              </a:ext>
            </a:extLst>
          </p:cNvPr>
          <p:cNvSpPr>
            <a:spLocks noChangeArrowheads="1"/>
          </p:cNvSpPr>
          <p:nvPr/>
        </p:nvSpPr>
        <p:spPr bwMode="auto">
          <a:xfrm rot="16200000">
            <a:off x="677862" y="1089818"/>
            <a:ext cx="25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7">
            <a:extLst>
              <a:ext uri="{FF2B5EF4-FFF2-40B4-BE49-F238E27FC236}">
                <a16:creationId xmlns:a16="http://schemas.microsoft.com/office/drawing/2014/main" id="{9ABD87AC-06E0-4143-9FD1-2F6FAB8C3BE3}"/>
              </a:ext>
            </a:extLst>
          </p:cNvPr>
          <p:cNvSpPr>
            <a:spLocks noChangeShapeType="1"/>
          </p:cNvSpPr>
          <p:nvPr/>
        </p:nvSpPr>
        <p:spPr bwMode="auto">
          <a:xfrm>
            <a:off x="1081087" y="5958680"/>
            <a:ext cx="7461250"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8">
            <a:extLst>
              <a:ext uri="{FF2B5EF4-FFF2-40B4-BE49-F238E27FC236}">
                <a16:creationId xmlns:a16="http://schemas.microsoft.com/office/drawing/2014/main" id="{C4D7187D-821C-4176-9A2B-2782886AF510}"/>
              </a:ext>
            </a:extLst>
          </p:cNvPr>
          <p:cNvSpPr>
            <a:spLocks noChangeShapeType="1"/>
          </p:cNvSpPr>
          <p:nvPr/>
        </p:nvSpPr>
        <p:spPr bwMode="auto">
          <a:xfrm>
            <a:off x="1243012" y="5958680"/>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69">
            <a:extLst>
              <a:ext uri="{FF2B5EF4-FFF2-40B4-BE49-F238E27FC236}">
                <a16:creationId xmlns:a16="http://schemas.microsoft.com/office/drawing/2014/main" id="{65293B55-27F9-4AD7-B90C-38AF855DD4D4}"/>
              </a:ext>
            </a:extLst>
          </p:cNvPr>
          <p:cNvSpPr>
            <a:spLocks noChangeArrowheads="1"/>
          </p:cNvSpPr>
          <p:nvPr/>
        </p:nvSpPr>
        <p:spPr bwMode="auto">
          <a:xfrm>
            <a:off x="1030287" y="6111080"/>
            <a:ext cx="538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70">
            <a:extLst>
              <a:ext uri="{FF2B5EF4-FFF2-40B4-BE49-F238E27FC236}">
                <a16:creationId xmlns:a16="http://schemas.microsoft.com/office/drawing/2014/main" id="{24A4D6EB-3624-41B1-85C0-F6141F7BF6FE}"/>
              </a:ext>
            </a:extLst>
          </p:cNvPr>
          <p:cNvSpPr>
            <a:spLocks noChangeShapeType="1"/>
          </p:cNvSpPr>
          <p:nvPr/>
        </p:nvSpPr>
        <p:spPr bwMode="auto">
          <a:xfrm>
            <a:off x="1887537" y="5958680"/>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71">
            <a:extLst>
              <a:ext uri="{FF2B5EF4-FFF2-40B4-BE49-F238E27FC236}">
                <a16:creationId xmlns:a16="http://schemas.microsoft.com/office/drawing/2014/main" id="{8E2060D8-7554-4BAE-959D-AB38FE882E3B}"/>
              </a:ext>
            </a:extLst>
          </p:cNvPr>
          <p:cNvSpPr>
            <a:spLocks noChangeArrowheads="1"/>
          </p:cNvSpPr>
          <p:nvPr/>
        </p:nvSpPr>
        <p:spPr bwMode="auto">
          <a:xfrm>
            <a:off x="1674812" y="6111080"/>
            <a:ext cx="538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72">
            <a:extLst>
              <a:ext uri="{FF2B5EF4-FFF2-40B4-BE49-F238E27FC236}">
                <a16:creationId xmlns:a16="http://schemas.microsoft.com/office/drawing/2014/main" id="{E32C611E-C34B-409A-84CD-5084FCBC1E5C}"/>
              </a:ext>
            </a:extLst>
          </p:cNvPr>
          <p:cNvSpPr>
            <a:spLocks noChangeShapeType="1"/>
          </p:cNvSpPr>
          <p:nvPr/>
        </p:nvSpPr>
        <p:spPr bwMode="auto">
          <a:xfrm>
            <a:off x="4054475" y="5958680"/>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73">
            <a:extLst>
              <a:ext uri="{FF2B5EF4-FFF2-40B4-BE49-F238E27FC236}">
                <a16:creationId xmlns:a16="http://schemas.microsoft.com/office/drawing/2014/main" id="{85943995-C108-4713-BF14-33C5A18A017E}"/>
              </a:ext>
            </a:extLst>
          </p:cNvPr>
          <p:cNvSpPr>
            <a:spLocks noChangeArrowheads="1"/>
          </p:cNvSpPr>
          <p:nvPr/>
        </p:nvSpPr>
        <p:spPr bwMode="auto">
          <a:xfrm>
            <a:off x="3841750" y="6111080"/>
            <a:ext cx="538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Line 74">
            <a:extLst>
              <a:ext uri="{FF2B5EF4-FFF2-40B4-BE49-F238E27FC236}">
                <a16:creationId xmlns:a16="http://schemas.microsoft.com/office/drawing/2014/main" id="{DD375A26-0326-4CCD-AD41-7FA707A2C43F}"/>
              </a:ext>
            </a:extLst>
          </p:cNvPr>
          <p:cNvSpPr>
            <a:spLocks noChangeShapeType="1"/>
          </p:cNvSpPr>
          <p:nvPr/>
        </p:nvSpPr>
        <p:spPr bwMode="auto">
          <a:xfrm>
            <a:off x="6216650" y="5958680"/>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75">
            <a:extLst>
              <a:ext uri="{FF2B5EF4-FFF2-40B4-BE49-F238E27FC236}">
                <a16:creationId xmlns:a16="http://schemas.microsoft.com/office/drawing/2014/main" id="{3D07360B-914F-445E-8B1C-5309990E00B1}"/>
              </a:ext>
            </a:extLst>
          </p:cNvPr>
          <p:cNvSpPr>
            <a:spLocks noChangeArrowheads="1"/>
          </p:cNvSpPr>
          <p:nvPr/>
        </p:nvSpPr>
        <p:spPr bwMode="auto">
          <a:xfrm>
            <a:off x="6003925" y="6111080"/>
            <a:ext cx="538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6">
            <a:extLst>
              <a:ext uri="{FF2B5EF4-FFF2-40B4-BE49-F238E27FC236}">
                <a16:creationId xmlns:a16="http://schemas.microsoft.com/office/drawing/2014/main" id="{D802A3B2-6E4B-4DA3-BB3E-D9D58EAF20D4}"/>
              </a:ext>
            </a:extLst>
          </p:cNvPr>
          <p:cNvSpPr>
            <a:spLocks noChangeShapeType="1"/>
          </p:cNvSpPr>
          <p:nvPr/>
        </p:nvSpPr>
        <p:spPr bwMode="auto">
          <a:xfrm>
            <a:off x="8378825" y="5958680"/>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77">
            <a:extLst>
              <a:ext uri="{FF2B5EF4-FFF2-40B4-BE49-F238E27FC236}">
                <a16:creationId xmlns:a16="http://schemas.microsoft.com/office/drawing/2014/main" id="{E03BE738-EAAA-4348-8146-DDEA41F5A397}"/>
              </a:ext>
            </a:extLst>
          </p:cNvPr>
          <p:cNvSpPr>
            <a:spLocks noChangeArrowheads="1"/>
          </p:cNvSpPr>
          <p:nvPr/>
        </p:nvSpPr>
        <p:spPr bwMode="auto">
          <a:xfrm>
            <a:off x="8166100" y="6111080"/>
            <a:ext cx="538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8">
            <a:extLst>
              <a:ext uri="{FF2B5EF4-FFF2-40B4-BE49-F238E27FC236}">
                <a16:creationId xmlns:a16="http://schemas.microsoft.com/office/drawing/2014/main" id="{0EB1A6B5-C6D6-46AB-AA5F-DC0BAC171FE7}"/>
              </a:ext>
            </a:extLst>
          </p:cNvPr>
          <p:cNvSpPr>
            <a:spLocks noChangeArrowheads="1"/>
          </p:cNvSpPr>
          <p:nvPr/>
        </p:nvSpPr>
        <p:spPr bwMode="auto">
          <a:xfrm>
            <a:off x="3806825" y="6360318"/>
            <a:ext cx="2127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Income, % of FPL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9" name="Group 78">
            <a:extLst>
              <a:ext uri="{FF2B5EF4-FFF2-40B4-BE49-F238E27FC236}">
                <a16:creationId xmlns:a16="http://schemas.microsoft.com/office/drawing/2014/main" id="{2C58BC40-080A-4AC6-9981-48AF11DA0BD4}"/>
              </a:ext>
            </a:extLst>
          </p:cNvPr>
          <p:cNvGrpSpPr/>
          <p:nvPr/>
        </p:nvGrpSpPr>
        <p:grpSpPr>
          <a:xfrm>
            <a:off x="1904391" y="1147463"/>
            <a:ext cx="1295215" cy="461665"/>
            <a:chOff x="1585304" y="397371"/>
            <a:chExt cx="1295215" cy="461665"/>
          </a:xfrm>
        </p:grpSpPr>
        <p:sp>
          <p:nvSpPr>
            <p:cNvPr id="80" name="TextBox 79">
              <a:extLst>
                <a:ext uri="{FF2B5EF4-FFF2-40B4-BE49-F238E27FC236}">
                  <a16:creationId xmlns:a16="http://schemas.microsoft.com/office/drawing/2014/main" id="{3F57B26F-8DB0-4BE4-901F-F448CD8B1B13}"/>
                </a:ext>
              </a:extLst>
            </p:cNvPr>
            <p:cNvSpPr txBox="1"/>
            <p:nvPr/>
          </p:nvSpPr>
          <p:spPr>
            <a:xfrm>
              <a:off x="1966119" y="397371"/>
              <a:ext cx="914400" cy="461665"/>
            </a:xfrm>
            <a:prstGeom prst="rect">
              <a:avLst/>
            </a:prstGeom>
            <a:noFill/>
          </p:spPr>
          <p:txBody>
            <a:bodyPr wrap="square" rtlCol="0">
              <a:spAutoFit/>
            </a:bodyPr>
            <a:lstStyle/>
            <a:p>
              <a:r>
                <a:rPr lang="en-US" sz="2400" dirty="0">
                  <a:solidFill>
                    <a:srgbClr val="90353B"/>
                  </a:solidFill>
                  <a:latin typeface="+mj-lt"/>
                </a:rPr>
                <a:t>94%</a:t>
              </a:r>
            </a:p>
          </p:txBody>
        </p:sp>
        <p:cxnSp>
          <p:nvCxnSpPr>
            <p:cNvPr id="81" name="Straight Connector 80">
              <a:extLst>
                <a:ext uri="{FF2B5EF4-FFF2-40B4-BE49-F238E27FC236}">
                  <a16:creationId xmlns:a16="http://schemas.microsoft.com/office/drawing/2014/main" id="{50D79554-B3E5-451A-916F-09767239D742}"/>
                </a:ext>
              </a:extLst>
            </p:cNvPr>
            <p:cNvCxnSpPr/>
            <p:nvPr/>
          </p:nvCxnSpPr>
          <p:spPr>
            <a:xfrm flipV="1">
              <a:off x="1585304" y="636589"/>
              <a:ext cx="381000" cy="1692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10C35D44-41FB-4A69-A80D-FBF72ABE2CE8}"/>
              </a:ext>
            </a:extLst>
          </p:cNvPr>
          <p:cNvGrpSpPr/>
          <p:nvPr/>
        </p:nvGrpSpPr>
        <p:grpSpPr>
          <a:xfrm>
            <a:off x="4048125" y="1797734"/>
            <a:ext cx="1361281" cy="542381"/>
            <a:chOff x="3729038" y="1047642"/>
            <a:chExt cx="1361281" cy="542381"/>
          </a:xfrm>
        </p:grpSpPr>
        <p:sp>
          <p:nvSpPr>
            <p:cNvPr id="83" name="TextBox 82">
              <a:extLst>
                <a:ext uri="{FF2B5EF4-FFF2-40B4-BE49-F238E27FC236}">
                  <a16:creationId xmlns:a16="http://schemas.microsoft.com/office/drawing/2014/main" id="{C88DA9A1-B4D4-4440-A7EF-E81D77BC467A}"/>
                </a:ext>
              </a:extLst>
            </p:cNvPr>
            <p:cNvSpPr txBox="1"/>
            <p:nvPr/>
          </p:nvSpPr>
          <p:spPr>
            <a:xfrm>
              <a:off x="4129415" y="1047642"/>
              <a:ext cx="960904" cy="461666"/>
            </a:xfrm>
            <a:prstGeom prst="rect">
              <a:avLst/>
            </a:prstGeom>
            <a:noFill/>
          </p:spPr>
          <p:txBody>
            <a:bodyPr wrap="square" rtlCol="0">
              <a:spAutoFit/>
            </a:bodyPr>
            <a:lstStyle/>
            <a:p>
              <a:r>
                <a:rPr lang="en-US" sz="2400" dirty="0">
                  <a:solidFill>
                    <a:srgbClr val="90353B"/>
                  </a:solidFill>
                  <a:latin typeface="+mj-lt"/>
                </a:rPr>
                <a:t>76%</a:t>
              </a:r>
            </a:p>
          </p:txBody>
        </p:sp>
        <p:cxnSp>
          <p:nvCxnSpPr>
            <p:cNvPr id="84" name="Straight Connector 83">
              <a:extLst>
                <a:ext uri="{FF2B5EF4-FFF2-40B4-BE49-F238E27FC236}">
                  <a16:creationId xmlns:a16="http://schemas.microsoft.com/office/drawing/2014/main" id="{E0882C1A-5BE6-4698-8FEC-B2639410D8D7}"/>
                </a:ext>
              </a:extLst>
            </p:cNvPr>
            <p:cNvCxnSpPr/>
            <p:nvPr/>
          </p:nvCxnSpPr>
          <p:spPr>
            <a:xfrm flipV="1">
              <a:off x="3729038" y="1321205"/>
              <a:ext cx="400377" cy="2688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0895DA6-EFAB-4A4C-8BAC-24979D339532}"/>
              </a:ext>
            </a:extLst>
          </p:cNvPr>
          <p:cNvGrpSpPr/>
          <p:nvPr/>
        </p:nvGrpSpPr>
        <p:grpSpPr>
          <a:xfrm>
            <a:off x="6236010" y="2730857"/>
            <a:ext cx="1323951" cy="461665"/>
            <a:chOff x="1899994" y="961289"/>
            <a:chExt cx="1266935" cy="461665"/>
          </a:xfrm>
        </p:grpSpPr>
        <p:sp>
          <p:nvSpPr>
            <p:cNvPr id="86" name="TextBox 85">
              <a:extLst>
                <a:ext uri="{FF2B5EF4-FFF2-40B4-BE49-F238E27FC236}">
                  <a16:creationId xmlns:a16="http://schemas.microsoft.com/office/drawing/2014/main" id="{6A4712AB-F1AA-418C-B8FB-6B4EB27CEBFD}"/>
                </a:ext>
              </a:extLst>
            </p:cNvPr>
            <p:cNvSpPr txBox="1"/>
            <p:nvPr/>
          </p:nvSpPr>
          <p:spPr>
            <a:xfrm>
              <a:off x="2252529" y="961289"/>
              <a:ext cx="914400" cy="461665"/>
            </a:xfrm>
            <a:prstGeom prst="rect">
              <a:avLst/>
            </a:prstGeom>
            <a:noFill/>
          </p:spPr>
          <p:txBody>
            <a:bodyPr wrap="square" rtlCol="0">
              <a:spAutoFit/>
            </a:bodyPr>
            <a:lstStyle/>
            <a:p>
              <a:r>
                <a:rPr lang="en-US" sz="2400" dirty="0">
                  <a:solidFill>
                    <a:srgbClr val="90353B"/>
                  </a:solidFill>
                  <a:latin typeface="+mj-lt"/>
                </a:rPr>
                <a:t>58%</a:t>
              </a:r>
            </a:p>
          </p:txBody>
        </p:sp>
        <p:cxnSp>
          <p:nvCxnSpPr>
            <p:cNvPr id="87" name="Straight Connector 86">
              <a:extLst>
                <a:ext uri="{FF2B5EF4-FFF2-40B4-BE49-F238E27FC236}">
                  <a16:creationId xmlns:a16="http://schemas.microsoft.com/office/drawing/2014/main" id="{E05FA511-5124-46D9-B49E-4E3DA1DF94E6}"/>
                </a:ext>
              </a:extLst>
            </p:cNvPr>
            <p:cNvCxnSpPr>
              <a:endCxn id="86" idx="1"/>
            </p:cNvCxnSpPr>
            <p:nvPr/>
          </p:nvCxnSpPr>
          <p:spPr>
            <a:xfrm flipV="1">
              <a:off x="1899994" y="1192122"/>
              <a:ext cx="352535" cy="2216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897AAF48-7647-4BC4-A2BB-7691EC3D9708}"/>
              </a:ext>
            </a:extLst>
          </p:cNvPr>
          <p:cNvGrpSpPr/>
          <p:nvPr/>
        </p:nvGrpSpPr>
        <p:grpSpPr>
          <a:xfrm>
            <a:off x="1904206" y="2640011"/>
            <a:ext cx="1258957" cy="1005004"/>
            <a:chOff x="1828800" y="762000"/>
            <a:chExt cx="1258957" cy="1005004"/>
          </a:xfrm>
        </p:grpSpPr>
        <p:sp>
          <p:nvSpPr>
            <p:cNvPr id="89" name="TextBox 88">
              <a:extLst>
                <a:ext uri="{FF2B5EF4-FFF2-40B4-BE49-F238E27FC236}">
                  <a16:creationId xmlns:a16="http://schemas.microsoft.com/office/drawing/2014/main" id="{6F05798B-13D3-432C-B067-7A9077ECD73E}"/>
                </a:ext>
              </a:extLst>
            </p:cNvPr>
            <p:cNvSpPr txBox="1"/>
            <p:nvPr/>
          </p:nvSpPr>
          <p:spPr>
            <a:xfrm>
              <a:off x="2173357" y="1305339"/>
              <a:ext cx="914400" cy="461665"/>
            </a:xfrm>
            <a:prstGeom prst="rect">
              <a:avLst/>
            </a:prstGeom>
            <a:noFill/>
          </p:spPr>
          <p:txBody>
            <a:bodyPr wrap="square" rtlCol="0">
              <a:spAutoFit/>
            </a:bodyPr>
            <a:lstStyle/>
            <a:p>
              <a:r>
                <a:rPr lang="en-US" sz="2400" dirty="0">
                  <a:solidFill>
                    <a:srgbClr val="90353B"/>
                  </a:solidFill>
                  <a:latin typeface="+mj-lt"/>
                </a:rPr>
                <a:t>70%</a:t>
              </a:r>
            </a:p>
          </p:txBody>
        </p:sp>
        <p:cxnSp>
          <p:nvCxnSpPr>
            <p:cNvPr id="90" name="Straight Connector 89">
              <a:extLst>
                <a:ext uri="{FF2B5EF4-FFF2-40B4-BE49-F238E27FC236}">
                  <a16:creationId xmlns:a16="http://schemas.microsoft.com/office/drawing/2014/main" id="{38329956-A5BA-4AE0-BF86-FF89CBCBC390}"/>
                </a:ext>
              </a:extLst>
            </p:cNvPr>
            <p:cNvCxnSpPr/>
            <p:nvPr/>
          </p:nvCxnSpPr>
          <p:spPr>
            <a:xfrm>
              <a:off x="1828800" y="762000"/>
              <a:ext cx="381000"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9FA37052-FF72-4870-8EAA-82418E370AC8}"/>
              </a:ext>
            </a:extLst>
          </p:cNvPr>
          <p:cNvGrpSpPr/>
          <p:nvPr/>
        </p:nvGrpSpPr>
        <p:grpSpPr>
          <a:xfrm>
            <a:off x="4074249" y="3325811"/>
            <a:ext cx="1258957" cy="1005004"/>
            <a:chOff x="1828800" y="762000"/>
            <a:chExt cx="1258957" cy="1005004"/>
          </a:xfrm>
        </p:grpSpPr>
        <p:sp>
          <p:nvSpPr>
            <p:cNvPr id="92" name="TextBox 91">
              <a:extLst>
                <a:ext uri="{FF2B5EF4-FFF2-40B4-BE49-F238E27FC236}">
                  <a16:creationId xmlns:a16="http://schemas.microsoft.com/office/drawing/2014/main" id="{D47130D2-3F4D-46E3-BA09-12F607F4612A}"/>
                </a:ext>
              </a:extLst>
            </p:cNvPr>
            <p:cNvSpPr txBox="1"/>
            <p:nvPr/>
          </p:nvSpPr>
          <p:spPr>
            <a:xfrm>
              <a:off x="2173357" y="1305339"/>
              <a:ext cx="914400" cy="461665"/>
            </a:xfrm>
            <a:prstGeom prst="rect">
              <a:avLst/>
            </a:prstGeom>
            <a:noFill/>
          </p:spPr>
          <p:txBody>
            <a:bodyPr wrap="square" rtlCol="0">
              <a:spAutoFit/>
            </a:bodyPr>
            <a:lstStyle/>
            <a:p>
              <a:r>
                <a:rPr lang="en-US" sz="2400" dirty="0">
                  <a:solidFill>
                    <a:srgbClr val="90353B"/>
                  </a:solidFill>
                  <a:latin typeface="+mj-lt"/>
                </a:rPr>
                <a:t>56%</a:t>
              </a:r>
            </a:p>
          </p:txBody>
        </p:sp>
        <p:cxnSp>
          <p:nvCxnSpPr>
            <p:cNvPr id="93" name="Straight Connector 92">
              <a:extLst>
                <a:ext uri="{FF2B5EF4-FFF2-40B4-BE49-F238E27FC236}">
                  <a16:creationId xmlns:a16="http://schemas.microsoft.com/office/drawing/2014/main" id="{E3B5C2C0-172C-427B-8307-9BD9AB59165A}"/>
                </a:ext>
              </a:extLst>
            </p:cNvPr>
            <p:cNvCxnSpPr/>
            <p:nvPr/>
          </p:nvCxnSpPr>
          <p:spPr>
            <a:xfrm>
              <a:off x="1828800" y="762000"/>
              <a:ext cx="381000"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1AFD49C2-70A6-4F3B-AFD3-714D18713288}"/>
              </a:ext>
            </a:extLst>
          </p:cNvPr>
          <p:cNvGrpSpPr/>
          <p:nvPr/>
        </p:nvGrpSpPr>
        <p:grpSpPr>
          <a:xfrm>
            <a:off x="6247606" y="3859211"/>
            <a:ext cx="1258957" cy="936636"/>
            <a:chOff x="1828800" y="762000"/>
            <a:chExt cx="1258957" cy="936636"/>
          </a:xfrm>
        </p:grpSpPr>
        <p:sp>
          <p:nvSpPr>
            <p:cNvPr id="95" name="TextBox 94">
              <a:extLst>
                <a:ext uri="{FF2B5EF4-FFF2-40B4-BE49-F238E27FC236}">
                  <a16:creationId xmlns:a16="http://schemas.microsoft.com/office/drawing/2014/main" id="{A62CEBFE-2878-462A-B499-CE6FBAAB052D}"/>
                </a:ext>
              </a:extLst>
            </p:cNvPr>
            <p:cNvSpPr txBox="1"/>
            <p:nvPr/>
          </p:nvSpPr>
          <p:spPr>
            <a:xfrm>
              <a:off x="2173357" y="1236971"/>
              <a:ext cx="914400" cy="461665"/>
            </a:xfrm>
            <a:prstGeom prst="rect">
              <a:avLst/>
            </a:prstGeom>
            <a:noFill/>
          </p:spPr>
          <p:txBody>
            <a:bodyPr wrap="square" rtlCol="0">
              <a:spAutoFit/>
            </a:bodyPr>
            <a:lstStyle/>
            <a:p>
              <a:r>
                <a:rPr lang="en-US" sz="2400" dirty="0">
                  <a:solidFill>
                    <a:srgbClr val="90353B"/>
                  </a:solidFill>
                  <a:latin typeface="+mj-lt"/>
                </a:rPr>
                <a:t>44%</a:t>
              </a:r>
            </a:p>
          </p:txBody>
        </p:sp>
        <p:cxnSp>
          <p:nvCxnSpPr>
            <p:cNvPr id="96" name="Straight Connector 95">
              <a:extLst>
                <a:ext uri="{FF2B5EF4-FFF2-40B4-BE49-F238E27FC236}">
                  <a16:creationId xmlns:a16="http://schemas.microsoft.com/office/drawing/2014/main" id="{A36D2B62-9DE0-4949-8BB7-F7A3A3794349}"/>
                </a:ext>
              </a:extLst>
            </p:cNvPr>
            <p:cNvCxnSpPr/>
            <p:nvPr/>
          </p:nvCxnSpPr>
          <p:spPr>
            <a:xfrm>
              <a:off x="1828800" y="762000"/>
              <a:ext cx="381000"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4E2E9223-1907-42E2-9BF0-ADDEE3A6D9A2}"/>
              </a:ext>
            </a:extLst>
          </p:cNvPr>
          <p:cNvSpPr txBox="1"/>
          <p:nvPr/>
        </p:nvSpPr>
        <p:spPr>
          <a:xfrm>
            <a:off x="1828442" y="4492237"/>
            <a:ext cx="1916596" cy="400110"/>
          </a:xfrm>
          <a:prstGeom prst="rect">
            <a:avLst/>
          </a:prstGeom>
          <a:noFill/>
        </p:spPr>
        <p:txBody>
          <a:bodyPr wrap="square" rtlCol="0">
            <a:spAutoFit/>
          </a:bodyPr>
          <a:lstStyle/>
          <a:p>
            <a:r>
              <a:rPr lang="en-US" sz="2000" b="1" dirty="0">
                <a:latin typeface="+mj-lt"/>
              </a:rPr>
              <a:t>%</a:t>
            </a:r>
            <a:r>
              <a:rPr lang="el-GR" sz="2000" b="1" dirty="0">
                <a:latin typeface="+mj-lt"/>
              </a:rPr>
              <a:t>Δ</a:t>
            </a:r>
            <a:r>
              <a:rPr lang="en-US" sz="2000" b="1" dirty="0">
                <a:latin typeface="+mj-lt"/>
              </a:rPr>
              <a:t> = -26%</a:t>
            </a:r>
          </a:p>
        </p:txBody>
      </p:sp>
      <p:sp>
        <p:nvSpPr>
          <p:cNvPr id="98" name="TextBox 97">
            <a:extLst>
              <a:ext uri="{FF2B5EF4-FFF2-40B4-BE49-F238E27FC236}">
                <a16:creationId xmlns:a16="http://schemas.microsoft.com/office/drawing/2014/main" id="{9F218379-355D-4AC1-92C7-CF4792EE0910}"/>
              </a:ext>
            </a:extLst>
          </p:cNvPr>
          <p:cNvSpPr txBox="1"/>
          <p:nvPr/>
        </p:nvSpPr>
        <p:spPr>
          <a:xfrm>
            <a:off x="4102410" y="4869394"/>
            <a:ext cx="1916596" cy="400110"/>
          </a:xfrm>
          <a:prstGeom prst="rect">
            <a:avLst/>
          </a:prstGeom>
          <a:noFill/>
        </p:spPr>
        <p:txBody>
          <a:bodyPr wrap="square" rtlCol="0">
            <a:spAutoFit/>
          </a:bodyPr>
          <a:lstStyle/>
          <a:p>
            <a:r>
              <a:rPr lang="en-US" sz="2000" b="1" dirty="0">
                <a:latin typeface="+mj-lt"/>
              </a:rPr>
              <a:t>%</a:t>
            </a:r>
            <a:r>
              <a:rPr lang="el-GR" sz="2000" b="1" dirty="0">
                <a:latin typeface="+mj-lt"/>
              </a:rPr>
              <a:t>Δ</a:t>
            </a:r>
            <a:r>
              <a:rPr lang="en-US" sz="2000" b="1" dirty="0">
                <a:latin typeface="+mj-lt"/>
              </a:rPr>
              <a:t> = -27%</a:t>
            </a:r>
          </a:p>
        </p:txBody>
      </p:sp>
      <p:sp>
        <p:nvSpPr>
          <p:cNvPr id="99" name="TextBox 98">
            <a:extLst>
              <a:ext uri="{FF2B5EF4-FFF2-40B4-BE49-F238E27FC236}">
                <a16:creationId xmlns:a16="http://schemas.microsoft.com/office/drawing/2014/main" id="{864C2E4B-3A11-45C0-8445-6D9F18EEC4A3}"/>
              </a:ext>
            </a:extLst>
          </p:cNvPr>
          <p:cNvSpPr txBox="1"/>
          <p:nvPr/>
        </p:nvSpPr>
        <p:spPr>
          <a:xfrm>
            <a:off x="6236010" y="5267269"/>
            <a:ext cx="1916596" cy="400110"/>
          </a:xfrm>
          <a:prstGeom prst="rect">
            <a:avLst/>
          </a:prstGeom>
          <a:noFill/>
        </p:spPr>
        <p:txBody>
          <a:bodyPr wrap="square" rtlCol="0">
            <a:spAutoFit/>
          </a:bodyPr>
          <a:lstStyle/>
          <a:p>
            <a:r>
              <a:rPr lang="en-US" sz="2000" b="1" dirty="0">
                <a:latin typeface="+mj-lt"/>
              </a:rPr>
              <a:t>%</a:t>
            </a:r>
            <a:r>
              <a:rPr lang="el-GR" sz="2000" b="1" dirty="0">
                <a:latin typeface="+mj-lt"/>
              </a:rPr>
              <a:t>Δ</a:t>
            </a:r>
            <a:r>
              <a:rPr lang="en-US" sz="2000" b="1" dirty="0">
                <a:latin typeface="+mj-lt"/>
              </a:rPr>
              <a:t> = -24%</a:t>
            </a:r>
          </a:p>
        </p:txBody>
      </p:sp>
      <p:grpSp>
        <p:nvGrpSpPr>
          <p:cNvPr id="100" name="Group 99">
            <a:extLst>
              <a:ext uri="{FF2B5EF4-FFF2-40B4-BE49-F238E27FC236}">
                <a16:creationId xmlns:a16="http://schemas.microsoft.com/office/drawing/2014/main" id="{273A1DE2-C896-4504-9B6A-0D69F9794C56}"/>
              </a:ext>
            </a:extLst>
          </p:cNvPr>
          <p:cNvGrpSpPr/>
          <p:nvPr/>
        </p:nvGrpSpPr>
        <p:grpSpPr>
          <a:xfrm>
            <a:off x="1904642" y="3958837"/>
            <a:ext cx="1254080" cy="566655"/>
            <a:chOff x="1957028" y="4418635"/>
            <a:chExt cx="1254080" cy="566655"/>
          </a:xfrm>
        </p:grpSpPr>
        <p:sp>
          <p:nvSpPr>
            <p:cNvPr id="101" name="Rectangle 52">
              <a:extLst>
                <a:ext uri="{FF2B5EF4-FFF2-40B4-BE49-F238E27FC236}">
                  <a16:creationId xmlns:a16="http://schemas.microsoft.com/office/drawing/2014/main" id="{3A7986CD-5266-48B5-80E0-31BD3164003E}"/>
                </a:ext>
              </a:extLst>
            </p:cNvPr>
            <p:cNvSpPr>
              <a:spLocks noChangeArrowheads="1"/>
            </p:cNvSpPr>
            <p:nvPr/>
          </p:nvSpPr>
          <p:spPr bwMode="auto">
            <a:xfrm>
              <a:off x="1957028" y="4418635"/>
              <a:ext cx="118782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404040"/>
                  </a:solidFill>
                  <a:effectLst/>
                </a:rPr>
                <a:t>RD = </a:t>
              </a:r>
              <a:r>
                <a:rPr lang="en-US" altLang="en-US" sz="1900" dirty="0">
                  <a:solidFill>
                    <a:srgbClr val="404040"/>
                  </a:solidFill>
                </a:rPr>
                <a:t>-0.24</a:t>
              </a:r>
              <a:endParaRPr kumimoji="0" lang="en-US" altLang="en-US" sz="1900" b="0" i="0" u="none" strike="noStrike" cap="none" normalizeH="0" baseline="0" dirty="0">
                <a:ln>
                  <a:noFill/>
                </a:ln>
                <a:solidFill>
                  <a:schemeClr val="tx1"/>
                </a:solidFill>
                <a:effectLst/>
              </a:endParaRPr>
            </a:p>
          </p:txBody>
        </p:sp>
        <p:sp>
          <p:nvSpPr>
            <p:cNvPr id="102" name="Rectangle 53">
              <a:extLst>
                <a:ext uri="{FF2B5EF4-FFF2-40B4-BE49-F238E27FC236}">
                  <a16:creationId xmlns:a16="http://schemas.microsoft.com/office/drawing/2014/main" id="{B3D6516A-CDE1-4296-983B-9AFBA11AAB1A}"/>
                </a:ext>
              </a:extLst>
            </p:cNvPr>
            <p:cNvSpPr>
              <a:spLocks noChangeArrowheads="1"/>
            </p:cNvSpPr>
            <p:nvPr/>
          </p:nvSpPr>
          <p:spPr bwMode="auto">
            <a:xfrm>
              <a:off x="1965574" y="4692902"/>
              <a:ext cx="124553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404040"/>
                  </a:solidFill>
                  <a:effectLst/>
                </a:rPr>
                <a:t>         (</a:t>
              </a:r>
              <a:r>
                <a:rPr lang="en-US" altLang="en-US" sz="1900" dirty="0">
                  <a:solidFill>
                    <a:srgbClr val="404040"/>
                  </a:solidFill>
                </a:rPr>
                <a:t>0.07</a:t>
              </a:r>
              <a:r>
                <a:rPr kumimoji="0" lang="en-US" altLang="en-US" sz="1900" b="0" i="0" u="none" strike="noStrike" cap="none" normalizeH="0" baseline="0" dirty="0">
                  <a:ln>
                    <a:noFill/>
                  </a:ln>
                  <a:solidFill>
                    <a:srgbClr val="404040"/>
                  </a:solidFill>
                  <a:effectLst/>
                </a:rPr>
                <a:t>)</a:t>
              </a:r>
              <a:endParaRPr kumimoji="0" lang="en-US" altLang="en-US" sz="1900" b="0" i="0" u="none" strike="noStrike" cap="none" normalizeH="0" baseline="0" dirty="0">
                <a:ln>
                  <a:noFill/>
                </a:ln>
                <a:solidFill>
                  <a:schemeClr val="tx1"/>
                </a:solidFill>
                <a:effectLst/>
              </a:endParaRPr>
            </a:p>
          </p:txBody>
        </p:sp>
      </p:grpSp>
      <p:grpSp>
        <p:nvGrpSpPr>
          <p:cNvPr id="103" name="Group 102">
            <a:extLst>
              <a:ext uri="{FF2B5EF4-FFF2-40B4-BE49-F238E27FC236}">
                <a16:creationId xmlns:a16="http://schemas.microsoft.com/office/drawing/2014/main" id="{04D014A8-D110-4394-89E3-917ECE699EF4}"/>
              </a:ext>
            </a:extLst>
          </p:cNvPr>
          <p:cNvGrpSpPr/>
          <p:nvPr/>
        </p:nvGrpSpPr>
        <p:grpSpPr>
          <a:xfrm>
            <a:off x="4147476" y="4335994"/>
            <a:ext cx="1312860" cy="566655"/>
            <a:chOff x="1914298" y="4418635"/>
            <a:chExt cx="1312860" cy="566655"/>
          </a:xfrm>
        </p:grpSpPr>
        <p:sp>
          <p:nvSpPr>
            <p:cNvPr id="104" name="Rectangle 52">
              <a:extLst>
                <a:ext uri="{FF2B5EF4-FFF2-40B4-BE49-F238E27FC236}">
                  <a16:creationId xmlns:a16="http://schemas.microsoft.com/office/drawing/2014/main" id="{FD4AA418-1080-4ADC-A404-B6A23BA7B48A}"/>
                </a:ext>
              </a:extLst>
            </p:cNvPr>
            <p:cNvSpPr>
              <a:spLocks noChangeArrowheads="1"/>
            </p:cNvSpPr>
            <p:nvPr/>
          </p:nvSpPr>
          <p:spPr bwMode="auto">
            <a:xfrm>
              <a:off x="1957028" y="4418635"/>
              <a:ext cx="118782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404040"/>
                  </a:solidFill>
                  <a:effectLst/>
                  <a:latin typeface="Arial" panose="020B0604020202020204" pitchFamily="34" charset="0"/>
                </a:rPr>
                <a:t>RD = -0.20</a:t>
              </a:r>
              <a:endParaRPr kumimoji="0" lang="en-US" altLang="en-US" sz="1900" b="0" i="0" u="none" strike="noStrike" cap="none" normalizeH="0" baseline="0" dirty="0">
                <a:ln>
                  <a:noFill/>
                </a:ln>
                <a:solidFill>
                  <a:schemeClr val="tx1"/>
                </a:solidFill>
                <a:effectLst/>
                <a:latin typeface="Arial" panose="020B0604020202020204" pitchFamily="34" charset="0"/>
              </a:endParaRPr>
            </a:p>
          </p:txBody>
        </p:sp>
        <p:sp>
          <p:nvSpPr>
            <p:cNvPr id="105" name="Rectangle 53">
              <a:extLst>
                <a:ext uri="{FF2B5EF4-FFF2-40B4-BE49-F238E27FC236}">
                  <a16:creationId xmlns:a16="http://schemas.microsoft.com/office/drawing/2014/main" id="{05279527-E1FD-4A46-89F4-B9A7FB7BCB4D}"/>
                </a:ext>
              </a:extLst>
            </p:cNvPr>
            <p:cNvSpPr>
              <a:spLocks noChangeArrowheads="1"/>
            </p:cNvSpPr>
            <p:nvPr/>
          </p:nvSpPr>
          <p:spPr bwMode="auto">
            <a:xfrm>
              <a:off x="1914298" y="4692902"/>
              <a:ext cx="131286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404040"/>
                  </a:solidFill>
                  <a:effectLst/>
                </a:rPr>
                <a:t>          (</a:t>
              </a:r>
              <a:r>
                <a:rPr lang="en-US" altLang="en-US" sz="1900" dirty="0">
                  <a:solidFill>
                    <a:srgbClr val="404040"/>
                  </a:solidFill>
                </a:rPr>
                <a:t>0.05</a:t>
              </a:r>
              <a:r>
                <a:rPr kumimoji="0" lang="en-US" altLang="en-US" sz="1900" b="0" i="0" u="none" strike="noStrike" cap="none" normalizeH="0" baseline="0" dirty="0">
                  <a:ln>
                    <a:noFill/>
                  </a:ln>
                  <a:solidFill>
                    <a:srgbClr val="404040"/>
                  </a:solidFill>
                  <a:effectLst/>
                </a:rPr>
                <a:t>)</a:t>
              </a:r>
              <a:endParaRPr kumimoji="0" lang="en-US" altLang="en-US" sz="1900" b="0" i="0" u="none" strike="noStrike" cap="none" normalizeH="0" baseline="0" dirty="0">
                <a:ln>
                  <a:noFill/>
                </a:ln>
                <a:solidFill>
                  <a:schemeClr val="tx1"/>
                </a:solidFill>
                <a:effectLst/>
              </a:endParaRPr>
            </a:p>
          </p:txBody>
        </p:sp>
      </p:grpSp>
      <p:grpSp>
        <p:nvGrpSpPr>
          <p:cNvPr id="106" name="Group 105">
            <a:extLst>
              <a:ext uri="{FF2B5EF4-FFF2-40B4-BE49-F238E27FC236}">
                <a16:creationId xmlns:a16="http://schemas.microsoft.com/office/drawing/2014/main" id="{D5F8CC73-FDEB-454A-A698-BB374154F294}"/>
              </a:ext>
            </a:extLst>
          </p:cNvPr>
          <p:cNvGrpSpPr/>
          <p:nvPr/>
        </p:nvGrpSpPr>
        <p:grpSpPr>
          <a:xfrm>
            <a:off x="6259020" y="4761425"/>
            <a:ext cx="1312860" cy="566655"/>
            <a:chOff x="1914298" y="4418635"/>
            <a:chExt cx="1312860" cy="566655"/>
          </a:xfrm>
        </p:grpSpPr>
        <p:sp>
          <p:nvSpPr>
            <p:cNvPr id="107" name="Rectangle 52">
              <a:extLst>
                <a:ext uri="{FF2B5EF4-FFF2-40B4-BE49-F238E27FC236}">
                  <a16:creationId xmlns:a16="http://schemas.microsoft.com/office/drawing/2014/main" id="{EA13B574-C2C1-40BB-9657-DC8077738A48}"/>
                </a:ext>
              </a:extLst>
            </p:cNvPr>
            <p:cNvSpPr>
              <a:spLocks noChangeArrowheads="1"/>
            </p:cNvSpPr>
            <p:nvPr/>
          </p:nvSpPr>
          <p:spPr bwMode="auto">
            <a:xfrm>
              <a:off x="1957028" y="4418635"/>
              <a:ext cx="118782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404040"/>
                  </a:solidFill>
                  <a:effectLst/>
                </a:rPr>
                <a:t>RD = </a:t>
              </a:r>
              <a:r>
                <a:rPr lang="en-US" altLang="en-US" sz="1900" dirty="0">
                  <a:solidFill>
                    <a:srgbClr val="404040"/>
                  </a:solidFill>
                </a:rPr>
                <a:t>-0.14</a:t>
              </a:r>
              <a:endParaRPr kumimoji="0" lang="en-US" altLang="en-US" sz="1900" b="0" i="0" u="none" strike="noStrike" cap="none" normalizeH="0" baseline="0" dirty="0">
                <a:ln>
                  <a:noFill/>
                </a:ln>
                <a:solidFill>
                  <a:schemeClr val="tx1"/>
                </a:solidFill>
                <a:effectLst/>
              </a:endParaRPr>
            </a:p>
          </p:txBody>
        </p:sp>
        <p:sp>
          <p:nvSpPr>
            <p:cNvPr id="108" name="Rectangle 53">
              <a:extLst>
                <a:ext uri="{FF2B5EF4-FFF2-40B4-BE49-F238E27FC236}">
                  <a16:creationId xmlns:a16="http://schemas.microsoft.com/office/drawing/2014/main" id="{69B34165-EE80-4A82-B3E2-36B03F9B1A1D}"/>
                </a:ext>
              </a:extLst>
            </p:cNvPr>
            <p:cNvSpPr>
              <a:spLocks noChangeArrowheads="1"/>
            </p:cNvSpPr>
            <p:nvPr/>
          </p:nvSpPr>
          <p:spPr bwMode="auto">
            <a:xfrm>
              <a:off x="1914298" y="4692902"/>
              <a:ext cx="131286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404040"/>
                  </a:solidFill>
                  <a:effectLst/>
                </a:rPr>
                <a:t>          (</a:t>
              </a:r>
              <a:r>
                <a:rPr lang="en-US" altLang="en-US" sz="1900" dirty="0">
                  <a:solidFill>
                    <a:srgbClr val="404040"/>
                  </a:solidFill>
                </a:rPr>
                <a:t>0.04</a:t>
              </a:r>
              <a:r>
                <a:rPr kumimoji="0" lang="en-US" altLang="en-US" sz="1900" b="0" i="0" u="none" strike="noStrike" cap="none" normalizeH="0" baseline="0" dirty="0">
                  <a:ln>
                    <a:noFill/>
                  </a:ln>
                  <a:solidFill>
                    <a:srgbClr val="404040"/>
                  </a:solidFill>
                  <a:effectLst/>
                </a:rPr>
                <a:t>)</a:t>
              </a:r>
              <a:endParaRPr kumimoji="0" lang="en-US" altLang="en-US" sz="1900" b="0" i="0" u="none" strike="noStrike" cap="none" normalizeH="0" baseline="0" dirty="0">
                <a:ln>
                  <a:noFill/>
                </a:ln>
                <a:solidFill>
                  <a:schemeClr val="tx1"/>
                </a:solidFill>
                <a:effectLst/>
              </a:endParaRPr>
            </a:p>
          </p:txBody>
        </p:sp>
      </p:grpSp>
      <p:sp>
        <p:nvSpPr>
          <p:cNvPr id="109" name="TextBox 108">
            <a:extLst>
              <a:ext uri="{FF2B5EF4-FFF2-40B4-BE49-F238E27FC236}">
                <a16:creationId xmlns:a16="http://schemas.microsoft.com/office/drawing/2014/main" id="{7C1988D3-9846-4348-BD79-F7FB328680A8}"/>
              </a:ext>
            </a:extLst>
          </p:cNvPr>
          <p:cNvSpPr txBox="1"/>
          <p:nvPr/>
        </p:nvSpPr>
        <p:spPr>
          <a:xfrm>
            <a:off x="1885122" y="5600804"/>
            <a:ext cx="2213112" cy="369332"/>
          </a:xfrm>
          <a:prstGeom prst="rect">
            <a:avLst/>
          </a:prstGeom>
          <a:noFill/>
        </p:spPr>
        <p:txBody>
          <a:bodyPr wrap="square" rtlCol="0">
            <a:spAutoFit/>
          </a:bodyPr>
          <a:lstStyle/>
          <a:p>
            <a:pPr algn="ctr"/>
            <a:r>
              <a:rPr lang="en-US" dirty="0" err="1">
                <a:solidFill>
                  <a:schemeClr val="accent3">
                    <a:lumMod val="50000"/>
                  </a:schemeClr>
                </a:solidFill>
                <a:latin typeface="+mj-lt"/>
              </a:rPr>
              <a:t>P</a:t>
            </a:r>
            <a:r>
              <a:rPr lang="en-US" baseline="-25000" dirty="0" err="1">
                <a:solidFill>
                  <a:schemeClr val="accent3">
                    <a:lumMod val="50000"/>
                  </a:schemeClr>
                </a:solidFill>
                <a:latin typeface="+mj-lt"/>
              </a:rPr>
              <a:t>min</a:t>
            </a:r>
            <a:r>
              <a:rPr lang="en-US" dirty="0">
                <a:solidFill>
                  <a:schemeClr val="accent3">
                    <a:lumMod val="50000"/>
                  </a:schemeClr>
                </a:solidFill>
                <a:latin typeface="+mj-lt"/>
              </a:rPr>
              <a:t> = $39</a:t>
            </a:r>
          </a:p>
        </p:txBody>
      </p:sp>
      <p:sp>
        <p:nvSpPr>
          <p:cNvPr id="110" name="TextBox 109">
            <a:extLst>
              <a:ext uri="{FF2B5EF4-FFF2-40B4-BE49-F238E27FC236}">
                <a16:creationId xmlns:a16="http://schemas.microsoft.com/office/drawing/2014/main" id="{45D39DC9-FC09-4B95-B45C-E54F9C376F89}"/>
              </a:ext>
            </a:extLst>
          </p:cNvPr>
          <p:cNvSpPr txBox="1"/>
          <p:nvPr/>
        </p:nvSpPr>
        <p:spPr>
          <a:xfrm>
            <a:off x="4055166" y="5609975"/>
            <a:ext cx="2213112" cy="369332"/>
          </a:xfrm>
          <a:prstGeom prst="rect">
            <a:avLst/>
          </a:prstGeom>
          <a:noFill/>
        </p:spPr>
        <p:txBody>
          <a:bodyPr wrap="square" rtlCol="0">
            <a:spAutoFit/>
          </a:bodyPr>
          <a:lstStyle/>
          <a:p>
            <a:pPr algn="ctr"/>
            <a:r>
              <a:rPr lang="en-US" dirty="0" err="1">
                <a:solidFill>
                  <a:schemeClr val="accent3">
                    <a:lumMod val="50000"/>
                  </a:schemeClr>
                </a:solidFill>
                <a:latin typeface="+mj-lt"/>
              </a:rPr>
              <a:t>P</a:t>
            </a:r>
            <a:r>
              <a:rPr lang="en-US" baseline="-25000" dirty="0" err="1">
                <a:solidFill>
                  <a:schemeClr val="accent3">
                    <a:lumMod val="50000"/>
                  </a:schemeClr>
                </a:solidFill>
                <a:latin typeface="+mj-lt"/>
              </a:rPr>
              <a:t>min</a:t>
            </a:r>
            <a:r>
              <a:rPr lang="en-US" dirty="0">
                <a:solidFill>
                  <a:schemeClr val="accent3">
                    <a:lumMod val="50000"/>
                  </a:schemeClr>
                </a:solidFill>
                <a:latin typeface="+mj-lt"/>
              </a:rPr>
              <a:t> = $77</a:t>
            </a:r>
          </a:p>
        </p:txBody>
      </p:sp>
      <p:sp>
        <p:nvSpPr>
          <p:cNvPr id="111" name="TextBox 110">
            <a:extLst>
              <a:ext uri="{FF2B5EF4-FFF2-40B4-BE49-F238E27FC236}">
                <a16:creationId xmlns:a16="http://schemas.microsoft.com/office/drawing/2014/main" id="{76E4A082-ACDD-4743-8D13-0380CBA31960}"/>
              </a:ext>
            </a:extLst>
          </p:cNvPr>
          <p:cNvSpPr txBox="1"/>
          <p:nvPr/>
        </p:nvSpPr>
        <p:spPr>
          <a:xfrm>
            <a:off x="6202017" y="5602417"/>
            <a:ext cx="2213112" cy="369332"/>
          </a:xfrm>
          <a:prstGeom prst="rect">
            <a:avLst/>
          </a:prstGeom>
          <a:noFill/>
        </p:spPr>
        <p:txBody>
          <a:bodyPr wrap="square" rtlCol="0">
            <a:spAutoFit/>
          </a:bodyPr>
          <a:lstStyle/>
          <a:p>
            <a:pPr algn="ctr"/>
            <a:r>
              <a:rPr lang="en-US" dirty="0" err="1">
                <a:solidFill>
                  <a:schemeClr val="accent3">
                    <a:lumMod val="50000"/>
                  </a:schemeClr>
                </a:solidFill>
                <a:latin typeface="+mj-lt"/>
              </a:rPr>
              <a:t>P</a:t>
            </a:r>
            <a:r>
              <a:rPr lang="en-US" baseline="-25000" dirty="0" err="1">
                <a:solidFill>
                  <a:schemeClr val="accent3">
                    <a:lumMod val="50000"/>
                  </a:schemeClr>
                </a:solidFill>
                <a:latin typeface="+mj-lt"/>
              </a:rPr>
              <a:t>min</a:t>
            </a:r>
            <a:r>
              <a:rPr lang="en-US" dirty="0">
                <a:solidFill>
                  <a:schemeClr val="accent3">
                    <a:lumMod val="50000"/>
                  </a:schemeClr>
                </a:solidFill>
                <a:latin typeface="+mj-lt"/>
              </a:rPr>
              <a:t> = $116</a:t>
            </a:r>
          </a:p>
        </p:txBody>
      </p:sp>
      <p:sp>
        <p:nvSpPr>
          <p:cNvPr id="112" name="TextBox 111">
            <a:extLst>
              <a:ext uri="{FF2B5EF4-FFF2-40B4-BE49-F238E27FC236}">
                <a16:creationId xmlns:a16="http://schemas.microsoft.com/office/drawing/2014/main" id="{69A544D7-A8F1-44B7-8CDF-A39C0171406A}"/>
              </a:ext>
            </a:extLst>
          </p:cNvPr>
          <p:cNvSpPr txBox="1"/>
          <p:nvPr/>
        </p:nvSpPr>
        <p:spPr>
          <a:xfrm>
            <a:off x="879613" y="5587553"/>
            <a:ext cx="1207604" cy="369332"/>
          </a:xfrm>
          <a:prstGeom prst="rect">
            <a:avLst/>
          </a:prstGeom>
          <a:noFill/>
        </p:spPr>
        <p:txBody>
          <a:bodyPr wrap="square" rtlCol="0">
            <a:spAutoFit/>
          </a:bodyPr>
          <a:lstStyle/>
          <a:p>
            <a:pPr algn="ctr"/>
            <a:r>
              <a:rPr lang="en-US" sz="1750" dirty="0" err="1">
                <a:solidFill>
                  <a:schemeClr val="accent3">
                    <a:lumMod val="50000"/>
                  </a:schemeClr>
                </a:solidFill>
                <a:latin typeface="+mj-lt"/>
              </a:rPr>
              <a:t>P</a:t>
            </a:r>
            <a:r>
              <a:rPr lang="en-US" sz="1750" baseline="-25000" dirty="0" err="1">
                <a:solidFill>
                  <a:schemeClr val="accent3">
                    <a:lumMod val="50000"/>
                  </a:schemeClr>
                </a:solidFill>
                <a:latin typeface="+mj-lt"/>
              </a:rPr>
              <a:t>min</a:t>
            </a:r>
            <a:r>
              <a:rPr lang="en-US" sz="1750" dirty="0">
                <a:solidFill>
                  <a:schemeClr val="accent3">
                    <a:lumMod val="50000"/>
                  </a:schemeClr>
                </a:solidFill>
                <a:latin typeface="+mj-lt"/>
              </a:rPr>
              <a:t>=$0</a:t>
            </a:r>
          </a:p>
        </p:txBody>
      </p:sp>
    </p:spTree>
    <p:extLst>
      <p:ext uri="{BB962C8B-B14F-4D97-AF65-F5344CB8AC3E}">
        <p14:creationId xmlns:p14="http://schemas.microsoft.com/office/powerpoint/2010/main" val="310165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BD47-85E6-435E-ABEE-F8C0B9B20FFE}"/>
              </a:ext>
            </a:extLst>
          </p:cNvPr>
          <p:cNvSpPr>
            <a:spLocks noGrp="1"/>
          </p:cNvSpPr>
          <p:nvPr>
            <p:ph type="title"/>
          </p:nvPr>
        </p:nvSpPr>
        <p:spPr/>
        <p:txBody>
          <a:bodyPr/>
          <a:lstStyle/>
          <a:p>
            <a:r>
              <a:rPr lang="en-US" dirty="0"/>
              <a:t>FHS (2017) cost estimation</a:t>
            </a:r>
          </a:p>
        </p:txBody>
      </p:sp>
      <p:sp>
        <p:nvSpPr>
          <p:cNvPr id="5" name="Rectangle 6"/>
          <p:cNvSpPr>
            <a:spLocks noChangeArrowheads="1"/>
          </p:cNvSpPr>
          <p:nvPr/>
        </p:nvSpPr>
        <p:spPr bwMode="auto">
          <a:xfrm>
            <a:off x="983145" y="1064646"/>
            <a:ext cx="7548562" cy="4981575"/>
          </a:xfrm>
          <a:prstGeom prst="rect">
            <a:avLst/>
          </a:prstGeom>
          <a:solidFill>
            <a:srgbClr val="FFFFFF"/>
          </a:solidFill>
          <a:ln w="15875">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Line 7"/>
          <p:cNvSpPr>
            <a:spLocks noChangeShapeType="1"/>
          </p:cNvSpPr>
          <p:nvPr/>
        </p:nvSpPr>
        <p:spPr bwMode="auto">
          <a:xfrm>
            <a:off x="983145" y="5834290"/>
            <a:ext cx="7553325"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8"/>
          <p:cNvSpPr>
            <a:spLocks noChangeShapeType="1"/>
          </p:cNvSpPr>
          <p:nvPr/>
        </p:nvSpPr>
        <p:spPr bwMode="auto">
          <a:xfrm>
            <a:off x="983145" y="4281715"/>
            <a:ext cx="7553325"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9"/>
          <p:cNvSpPr>
            <a:spLocks noChangeShapeType="1"/>
          </p:cNvSpPr>
          <p:nvPr/>
        </p:nvSpPr>
        <p:spPr bwMode="auto">
          <a:xfrm>
            <a:off x="983145" y="2729140"/>
            <a:ext cx="7553325"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0"/>
          <p:cNvSpPr>
            <a:spLocks noChangeShapeType="1"/>
          </p:cNvSpPr>
          <p:nvPr/>
        </p:nvSpPr>
        <p:spPr bwMode="auto">
          <a:xfrm>
            <a:off x="983145" y="1176565"/>
            <a:ext cx="7553325"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1"/>
          <p:cNvSpPr>
            <a:spLocks noChangeShapeType="1"/>
          </p:cNvSpPr>
          <p:nvPr/>
        </p:nvSpPr>
        <p:spPr bwMode="auto">
          <a:xfrm flipV="1">
            <a:off x="1881670" y="1011465"/>
            <a:ext cx="0" cy="4987925"/>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2"/>
          <p:cNvSpPr>
            <a:spLocks noChangeShapeType="1"/>
          </p:cNvSpPr>
          <p:nvPr/>
        </p:nvSpPr>
        <p:spPr bwMode="auto">
          <a:xfrm flipV="1">
            <a:off x="4045433" y="1011465"/>
            <a:ext cx="0" cy="4987925"/>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3"/>
          <p:cNvSpPr>
            <a:spLocks noChangeShapeType="1"/>
          </p:cNvSpPr>
          <p:nvPr/>
        </p:nvSpPr>
        <p:spPr bwMode="auto">
          <a:xfrm flipV="1">
            <a:off x="6209195" y="1011465"/>
            <a:ext cx="0" cy="4987925"/>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4"/>
          <p:cNvSpPr>
            <a:spLocks noChangeShapeType="1"/>
          </p:cNvSpPr>
          <p:nvPr/>
        </p:nvSpPr>
        <p:spPr bwMode="auto">
          <a:xfrm flipV="1">
            <a:off x="8371370" y="1011465"/>
            <a:ext cx="0" cy="4987925"/>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Oval 15"/>
          <p:cNvSpPr>
            <a:spLocks noChangeArrowheads="1"/>
          </p:cNvSpPr>
          <p:nvPr/>
        </p:nvSpPr>
        <p:spPr bwMode="auto">
          <a:xfrm>
            <a:off x="1291120" y="3895952"/>
            <a:ext cx="9207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6"/>
          <p:cNvSpPr>
            <a:spLocks noChangeArrowheads="1"/>
          </p:cNvSpPr>
          <p:nvPr/>
        </p:nvSpPr>
        <p:spPr bwMode="auto">
          <a:xfrm>
            <a:off x="1511783" y="4559527"/>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7"/>
          <p:cNvSpPr>
            <a:spLocks noChangeArrowheads="1"/>
          </p:cNvSpPr>
          <p:nvPr/>
        </p:nvSpPr>
        <p:spPr bwMode="auto">
          <a:xfrm>
            <a:off x="1727683" y="4662715"/>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8"/>
          <p:cNvSpPr>
            <a:spLocks noChangeArrowheads="1"/>
          </p:cNvSpPr>
          <p:nvPr/>
        </p:nvSpPr>
        <p:spPr bwMode="auto">
          <a:xfrm>
            <a:off x="1943583" y="2970440"/>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9"/>
          <p:cNvSpPr>
            <a:spLocks noChangeArrowheads="1"/>
          </p:cNvSpPr>
          <p:nvPr/>
        </p:nvSpPr>
        <p:spPr bwMode="auto">
          <a:xfrm>
            <a:off x="2159483" y="3608615"/>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20"/>
          <p:cNvSpPr>
            <a:spLocks noChangeArrowheads="1"/>
          </p:cNvSpPr>
          <p:nvPr/>
        </p:nvSpPr>
        <p:spPr bwMode="auto">
          <a:xfrm>
            <a:off x="2375383" y="3170465"/>
            <a:ext cx="87312" cy="9366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21"/>
          <p:cNvSpPr>
            <a:spLocks noChangeArrowheads="1"/>
          </p:cNvSpPr>
          <p:nvPr/>
        </p:nvSpPr>
        <p:spPr bwMode="auto">
          <a:xfrm>
            <a:off x="2591283" y="3448277"/>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22"/>
          <p:cNvSpPr>
            <a:spLocks noChangeArrowheads="1"/>
          </p:cNvSpPr>
          <p:nvPr/>
        </p:nvSpPr>
        <p:spPr bwMode="auto">
          <a:xfrm>
            <a:off x="2807183" y="3818165"/>
            <a:ext cx="87312" cy="88900"/>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3"/>
          <p:cNvSpPr>
            <a:spLocks noChangeArrowheads="1"/>
          </p:cNvSpPr>
          <p:nvPr/>
        </p:nvSpPr>
        <p:spPr bwMode="auto">
          <a:xfrm>
            <a:off x="3023083" y="3695927"/>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4"/>
          <p:cNvSpPr>
            <a:spLocks noChangeArrowheads="1"/>
          </p:cNvSpPr>
          <p:nvPr/>
        </p:nvSpPr>
        <p:spPr bwMode="auto">
          <a:xfrm>
            <a:off x="3238983" y="3721327"/>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5"/>
          <p:cNvSpPr>
            <a:spLocks noChangeArrowheads="1"/>
          </p:cNvSpPr>
          <p:nvPr/>
        </p:nvSpPr>
        <p:spPr bwMode="auto">
          <a:xfrm>
            <a:off x="3459645" y="3946752"/>
            <a:ext cx="87312" cy="9366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6"/>
          <p:cNvSpPr>
            <a:spLocks noChangeArrowheads="1"/>
          </p:cNvSpPr>
          <p:nvPr/>
        </p:nvSpPr>
        <p:spPr bwMode="auto">
          <a:xfrm>
            <a:off x="3675545" y="4297590"/>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7"/>
          <p:cNvSpPr>
            <a:spLocks noChangeArrowheads="1"/>
          </p:cNvSpPr>
          <p:nvPr/>
        </p:nvSpPr>
        <p:spPr bwMode="auto">
          <a:xfrm>
            <a:off x="3891445" y="3629252"/>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8"/>
          <p:cNvSpPr>
            <a:spLocks noChangeArrowheads="1"/>
          </p:cNvSpPr>
          <p:nvPr/>
        </p:nvSpPr>
        <p:spPr bwMode="auto">
          <a:xfrm>
            <a:off x="4107345" y="2775177"/>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9"/>
          <p:cNvSpPr>
            <a:spLocks noChangeArrowheads="1"/>
          </p:cNvSpPr>
          <p:nvPr/>
        </p:nvSpPr>
        <p:spPr bwMode="auto">
          <a:xfrm>
            <a:off x="4323245" y="3114902"/>
            <a:ext cx="9207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30"/>
          <p:cNvSpPr>
            <a:spLocks noChangeArrowheads="1"/>
          </p:cNvSpPr>
          <p:nvPr/>
        </p:nvSpPr>
        <p:spPr bwMode="auto">
          <a:xfrm>
            <a:off x="4539145" y="3089502"/>
            <a:ext cx="92075"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31"/>
          <p:cNvSpPr>
            <a:spLocks noChangeArrowheads="1"/>
          </p:cNvSpPr>
          <p:nvPr/>
        </p:nvSpPr>
        <p:spPr bwMode="auto">
          <a:xfrm>
            <a:off x="4755045" y="3268890"/>
            <a:ext cx="92075"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32"/>
          <p:cNvSpPr>
            <a:spLocks noChangeArrowheads="1"/>
          </p:cNvSpPr>
          <p:nvPr/>
        </p:nvSpPr>
        <p:spPr bwMode="auto">
          <a:xfrm>
            <a:off x="4969358" y="3957865"/>
            <a:ext cx="9366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3"/>
          <p:cNvSpPr>
            <a:spLocks noChangeArrowheads="1"/>
          </p:cNvSpPr>
          <p:nvPr/>
        </p:nvSpPr>
        <p:spPr bwMode="auto">
          <a:xfrm>
            <a:off x="5191608" y="4461102"/>
            <a:ext cx="92075" cy="9366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4"/>
          <p:cNvSpPr>
            <a:spLocks noChangeArrowheads="1"/>
          </p:cNvSpPr>
          <p:nvPr/>
        </p:nvSpPr>
        <p:spPr bwMode="auto">
          <a:xfrm>
            <a:off x="5407508" y="3268890"/>
            <a:ext cx="92075"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5"/>
          <p:cNvSpPr>
            <a:spLocks noChangeArrowheads="1"/>
          </p:cNvSpPr>
          <p:nvPr/>
        </p:nvSpPr>
        <p:spPr bwMode="auto">
          <a:xfrm>
            <a:off x="5623408" y="4153127"/>
            <a:ext cx="9207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36"/>
          <p:cNvSpPr>
            <a:spLocks noChangeArrowheads="1"/>
          </p:cNvSpPr>
          <p:nvPr/>
        </p:nvSpPr>
        <p:spPr bwMode="auto">
          <a:xfrm>
            <a:off x="5839308" y="4343627"/>
            <a:ext cx="92075"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7"/>
          <p:cNvSpPr>
            <a:spLocks noChangeArrowheads="1"/>
          </p:cNvSpPr>
          <p:nvPr/>
        </p:nvSpPr>
        <p:spPr bwMode="auto">
          <a:xfrm>
            <a:off x="6053620" y="4605565"/>
            <a:ext cx="9366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38"/>
          <p:cNvSpPr>
            <a:spLocks noChangeArrowheads="1"/>
          </p:cNvSpPr>
          <p:nvPr/>
        </p:nvSpPr>
        <p:spPr bwMode="auto">
          <a:xfrm>
            <a:off x="6269520" y="3716565"/>
            <a:ext cx="9366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39"/>
          <p:cNvSpPr>
            <a:spLocks noChangeArrowheads="1"/>
          </p:cNvSpPr>
          <p:nvPr/>
        </p:nvSpPr>
        <p:spPr bwMode="auto">
          <a:xfrm>
            <a:off x="6485420" y="5356452"/>
            <a:ext cx="9366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40"/>
          <p:cNvSpPr>
            <a:spLocks noChangeArrowheads="1"/>
          </p:cNvSpPr>
          <p:nvPr/>
        </p:nvSpPr>
        <p:spPr bwMode="auto">
          <a:xfrm>
            <a:off x="6701320" y="4426177"/>
            <a:ext cx="9366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41"/>
          <p:cNvSpPr>
            <a:spLocks noChangeArrowheads="1"/>
          </p:cNvSpPr>
          <p:nvPr/>
        </p:nvSpPr>
        <p:spPr bwMode="auto">
          <a:xfrm>
            <a:off x="6923570" y="3988027"/>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42"/>
          <p:cNvSpPr>
            <a:spLocks noChangeArrowheads="1"/>
          </p:cNvSpPr>
          <p:nvPr/>
        </p:nvSpPr>
        <p:spPr bwMode="auto">
          <a:xfrm>
            <a:off x="7139470" y="3937227"/>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43"/>
          <p:cNvSpPr>
            <a:spLocks noChangeArrowheads="1"/>
          </p:cNvSpPr>
          <p:nvPr/>
        </p:nvSpPr>
        <p:spPr bwMode="auto">
          <a:xfrm>
            <a:off x="7353783" y="3988027"/>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44"/>
          <p:cNvSpPr>
            <a:spLocks noChangeArrowheads="1"/>
          </p:cNvSpPr>
          <p:nvPr/>
        </p:nvSpPr>
        <p:spPr bwMode="auto">
          <a:xfrm>
            <a:off x="7569683" y="4867502"/>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45"/>
          <p:cNvSpPr>
            <a:spLocks noChangeArrowheads="1"/>
          </p:cNvSpPr>
          <p:nvPr/>
        </p:nvSpPr>
        <p:spPr bwMode="auto">
          <a:xfrm>
            <a:off x="7785583" y="3988027"/>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46"/>
          <p:cNvSpPr>
            <a:spLocks noChangeArrowheads="1"/>
          </p:cNvSpPr>
          <p:nvPr/>
        </p:nvSpPr>
        <p:spPr bwMode="auto">
          <a:xfrm>
            <a:off x="8001483" y="4708752"/>
            <a:ext cx="87312" cy="92075"/>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7"/>
          <p:cNvSpPr>
            <a:spLocks noChangeArrowheads="1"/>
          </p:cNvSpPr>
          <p:nvPr/>
        </p:nvSpPr>
        <p:spPr bwMode="auto">
          <a:xfrm>
            <a:off x="8217383" y="4194402"/>
            <a:ext cx="87312" cy="87312"/>
          </a:xfrm>
          <a:prstGeom prst="ellipse">
            <a:avLst/>
          </a:prstGeom>
          <a:solidFill>
            <a:srgbClr val="1A476F"/>
          </a:solidFill>
          <a:ln w="20638">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8"/>
          <p:cNvSpPr>
            <a:spLocks/>
          </p:cNvSpPr>
          <p:nvPr/>
        </p:nvSpPr>
        <p:spPr bwMode="auto">
          <a:xfrm>
            <a:off x="1254608" y="3926115"/>
            <a:ext cx="606425" cy="946150"/>
          </a:xfrm>
          <a:custGeom>
            <a:avLst/>
            <a:gdLst>
              <a:gd name="T0" fmla="*/ 0 w 118"/>
              <a:gd name="T1" fmla="*/ 0 h 184"/>
              <a:gd name="T2" fmla="*/ 8 w 118"/>
              <a:gd name="T3" fmla="*/ 13 h 184"/>
              <a:gd name="T4" fmla="*/ 16 w 118"/>
              <a:gd name="T5" fmla="*/ 26 h 184"/>
              <a:gd name="T6" fmla="*/ 25 w 118"/>
              <a:gd name="T7" fmla="*/ 40 h 184"/>
              <a:gd name="T8" fmla="*/ 33 w 118"/>
              <a:gd name="T9" fmla="*/ 53 h 184"/>
              <a:gd name="T10" fmla="*/ 42 w 118"/>
              <a:gd name="T11" fmla="*/ 66 h 184"/>
              <a:gd name="T12" fmla="*/ 50 w 118"/>
              <a:gd name="T13" fmla="*/ 79 h 184"/>
              <a:gd name="T14" fmla="*/ 59 w 118"/>
              <a:gd name="T15" fmla="*/ 92 h 184"/>
              <a:gd name="T16" fmla="*/ 67 w 118"/>
              <a:gd name="T17" fmla="*/ 105 h 184"/>
              <a:gd name="T18" fmla="*/ 75 w 118"/>
              <a:gd name="T19" fmla="*/ 118 h 184"/>
              <a:gd name="T20" fmla="*/ 84 w 118"/>
              <a:gd name="T21" fmla="*/ 131 h 184"/>
              <a:gd name="T22" fmla="*/ 92 w 118"/>
              <a:gd name="T23" fmla="*/ 144 h 184"/>
              <a:gd name="T24" fmla="*/ 101 w 118"/>
              <a:gd name="T25" fmla="*/ 157 h 184"/>
              <a:gd name="T26" fmla="*/ 109 w 118"/>
              <a:gd name="T27" fmla="*/ 170 h 184"/>
              <a:gd name="T28" fmla="*/ 118 w 118"/>
              <a:gd name="T2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84">
                <a:moveTo>
                  <a:pt x="0" y="0"/>
                </a:moveTo>
                <a:lnTo>
                  <a:pt x="8" y="13"/>
                </a:lnTo>
                <a:lnTo>
                  <a:pt x="16" y="26"/>
                </a:lnTo>
                <a:lnTo>
                  <a:pt x="25" y="40"/>
                </a:lnTo>
                <a:lnTo>
                  <a:pt x="33" y="53"/>
                </a:lnTo>
                <a:lnTo>
                  <a:pt x="42" y="66"/>
                </a:lnTo>
                <a:lnTo>
                  <a:pt x="50" y="79"/>
                </a:lnTo>
                <a:lnTo>
                  <a:pt x="59" y="92"/>
                </a:lnTo>
                <a:lnTo>
                  <a:pt x="67" y="105"/>
                </a:lnTo>
                <a:lnTo>
                  <a:pt x="75" y="118"/>
                </a:lnTo>
                <a:lnTo>
                  <a:pt x="84" y="131"/>
                </a:lnTo>
                <a:lnTo>
                  <a:pt x="92" y="144"/>
                </a:lnTo>
                <a:lnTo>
                  <a:pt x="101" y="157"/>
                </a:lnTo>
                <a:lnTo>
                  <a:pt x="109" y="170"/>
                </a:lnTo>
                <a:lnTo>
                  <a:pt x="118" y="184"/>
                </a:lnTo>
              </a:path>
            </a:pathLst>
          </a:custGeom>
          <a:noFill/>
          <a:ln w="30163">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9"/>
          <p:cNvSpPr>
            <a:spLocks/>
          </p:cNvSpPr>
          <p:nvPr/>
        </p:nvSpPr>
        <p:spPr bwMode="auto">
          <a:xfrm>
            <a:off x="1902308" y="3238727"/>
            <a:ext cx="2122487" cy="827087"/>
          </a:xfrm>
          <a:custGeom>
            <a:avLst/>
            <a:gdLst>
              <a:gd name="T0" fmla="*/ 0 w 413"/>
              <a:gd name="T1" fmla="*/ 0 h 161"/>
              <a:gd name="T2" fmla="*/ 8 w 413"/>
              <a:gd name="T3" fmla="*/ 3 h 161"/>
              <a:gd name="T4" fmla="*/ 17 w 413"/>
              <a:gd name="T5" fmla="*/ 7 h 161"/>
              <a:gd name="T6" fmla="*/ 25 w 413"/>
              <a:gd name="T7" fmla="*/ 10 h 161"/>
              <a:gd name="T8" fmla="*/ 34 w 413"/>
              <a:gd name="T9" fmla="*/ 13 h 161"/>
              <a:gd name="T10" fmla="*/ 42 w 413"/>
              <a:gd name="T11" fmla="*/ 17 h 161"/>
              <a:gd name="T12" fmla="*/ 50 w 413"/>
              <a:gd name="T13" fmla="*/ 20 h 161"/>
              <a:gd name="T14" fmla="*/ 59 w 413"/>
              <a:gd name="T15" fmla="*/ 23 h 161"/>
              <a:gd name="T16" fmla="*/ 67 w 413"/>
              <a:gd name="T17" fmla="*/ 26 h 161"/>
              <a:gd name="T18" fmla="*/ 76 w 413"/>
              <a:gd name="T19" fmla="*/ 30 h 161"/>
              <a:gd name="T20" fmla="*/ 84 w 413"/>
              <a:gd name="T21" fmla="*/ 33 h 161"/>
              <a:gd name="T22" fmla="*/ 93 w 413"/>
              <a:gd name="T23" fmla="*/ 36 h 161"/>
              <a:gd name="T24" fmla="*/ 101 w 413"/>
              <a:gd name="T25" fmla="*/ 39 h 161"/>
              <a:gd name="T26" fmla="*/ 109 w 413"/>
              <a:gd name="T27" fmla="*/ 43 h 161"/>
              <a:gd name="T28" fmla="*/ 118 w 413"/>
              <a:gd name="T29" fmla="*/ 46 h 161"/>
              <a:gd name="T30" fmla="*/ 126 w 413"/>
              <a:gd name="T31" fmla="*/ 49 h 161"/>
              <a:gd name="T32" fmla="*/ 135 w 413"/>
              <a:gd name="T33" fmla="*/ 53 h 161"/>
              <a:gd name="T34" fmla="*/ 143 w 413"/>
              <a:gd name="T35" fmla="*/ 56 h 161"/>
              <a:gd name="T36" fmla="*/ 152 w 413"/>
              <a:gd name="T37" fmla="*/ 59 h 161"/>
              <a:gd name="T38" fmla="*/ 160 w 413"/>
              <a:gd name="T39" fmla="*/ 62 h 161"/>
              <a:gd name="T40" fmla="*/ 168 w 413"/>
              <a:gd name="T41" fmla="*/ 66 h 161"/>
              <a:gd name="T42" fmla="*/ 177 w 413"/>
              <a:gd name="T43" fmla="*/ 69 h 161"/>
              <a:gd name="T44" fmla="*/ 185 w 413"/>
              <a:gd name="T45" fmla="*/ 72 h 161"/>
              <a:gd name="T46" fmla="*/ 194 w 413"/>
              <a:gd name="T47" fmla="*/ 75 h 161"/>
              <a:gd name="T48" fmla="*/ 202 w 413"/>
              <a:gd name="T49" fmla="*/ 79 h 161"/>
              <a:gd name="T50" fmla="*/ 211 w 413"/>
              <a:gd name="T51" fmla="*/ 82 h 161"/>
              <a:gd name="T52" fmla="*/ 219 w 413"/>
              <a:gd name="T53" fmla="*/ 85 h 161"/>
              <a:gd name="T54" fmla="*/ 227 w 413"/>
              <a:gd name="T55" fmla="*/ 89 h 161"/>
              <a:gd name="T56" fmla="*/ 236 w 413"/>
              <a:gd name="T57" fmla="*/ 92 h 161"/>
              <a:gd name="T58" fmla="*/ 244 w 413"/>
              <a:gd name="T59" fmla="*/ 95 h 161"/>
              <a:gd name="T60" fmla="*/ 253 w 413"/>
              <a:gd name="T61" fmla="*/ 98 h 161"/>
              <a:gd name="T62" fmla="*/ 261 w 413"/>
              <a:gd name="T63" fmla="*/ 102 h 161"/>
              <a:gd name="T64" fmla="*/ 269 w 413"/>
              <a:gd name="T65" fmla="*/ 105 h 161"/>
              <a:gd name="T66" fmla="*/ 278 w 413"/>
              <a:gd name="T67" fmla="*/ 108 h 161"/>
              <a:gd name="T68" fmla="*/ 286 w 413"/>
              <a:gd name="T69" fmla="*/ 111 h 161"/>
              <a:gd name="T70" fmla="*/ 295 w 413"/>
              <a:gd name="T71" fmla="*/ 115 h 161"/>
              <a:gd name="T72" fmla="*/ 303 w 413"/>
              <a:gd name="T73" fmla="*/ 118 h 161"/>
              <a:gd name="T74" fmla="*/ 312 w 413"/>
              <a:gd name="T75" fmla="*/ 121 h 161"/>
              <a:gd name="T76" fmla="*/ 320 w 413"/>
              <a:gd name="T77" fmla="*/ 125 h 161"/>
              <a:gd name="T78" fmla="*/ 329 w 413"/>
              <a:gd name="T79" fmla="*/ 128 h 161"/>
              <a:gd name="T80" fmla="*/ 337 w 413"/>
              <a:gd name="T81" fmla="*/ 131 h 161"/>
              <a:gd name="T82" fmla="*/ 345 w 413"/>
              <a:gd name="T83" fmla="*/ 134 h 161"/>
              <a:gd name="T84" fmla="*/ 354 w 413"/>
              <a:gd name="T85" fmla="*/ 138 h 161"/>
              <a:gd name="T86" fmla="*/ 362 w 413"/>
              <a:gd name="T87" fmla="*/ 141 h 161"/>
              <a:gd name="T88" fmla="*/ 371 w 413"/>
              <a:gd name="T89" fmla="*/ 144 h 161"/>
              <a:gd name="T90" fmla="*/ 379 w 413"/>
              <a:gd name="T91" fmla="*/ 147 h 161"/>
              <a:gd name="T92" fmla="*/ 387 w 413"/>
              <a:gd name="T93" fmla="*/ 151 h 161"/>
              <a:gd name="T94" fmla="*/ 396 w 413"/>
              <a:gd name="T95" fmla="*/ 154 h 161"/>
              <a:gd name="T96" fmla="*/ 404 w 413"/>
              <a:gd name="T97" fmla="*/ 157 h 161"/>
              <a:gd name="T98" fmla="*/ 413 w 413"/>
              <a:gd name="T99"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161">
                <a:moveTo>
                  <a:pt x="0" y="0"/>
                </a:moveTo>
                <a:lnTo>
                  <a:pt x="8" y="3"/>
                </a:lnTo>
                <a:lnTo>
                  <a:pt x="17" y="7"/>
                </a:lnTo>
                <a:lnTo>
                  <a:pt x="25" y="10"/>
                </a:lnTo>
                <a:lnTo>
                  <a:pt x="34" y="13"/>
                </a:lnTo>
                <a:lnTo>
                  <a:pt x="42" y="17"/>
                </a:lnTo>
                <a:lnTo>
                  <a:pt x="50" y="20"/>
                </a:lnTo>
                <a:lnTo>
                  <a:pt x="59" y="23"/>
                </a:lnTo>
                <a:lnTo>
                  <a:pt x="67" y="26"/>
                </a:lnTo>
                <a:lnTo>
                  <a:pt x="76" y="30"/>
                </a:lnTo>
                <a:lnTo>
                  <a:pt x="84" y="33"/>
                </a:lnTo>
                <a:lnTo>
                  <a:pt x="93" y="36"/>
                </a:lnTo>
                <a:lnTo>
                  <a:pt x="101" y="39"/>
                </a:lnTo>
                <a:lnTo>
                  <a:pt x="109" y="43"/>
                </a:lnTo>
                <a:lnTo>
                  <a:pt x="118" y="46"/>
                </a:lnTo>
                <a:lnTo>
                  <a:pt x="126" y="49"/>
                </a:lnTo>
                <a:lnTo>
                  <a:pt x="135" y="53"/>
                </a:lnTo>
                <a:lnTo>
                  <a:pt x="143" y="56"/>
                </a:lnTo>
                <a:lnTo>
                  <a:pt x="152" y="59"/>
                </a:lnTo>
                <a:lnTo>
                  <a:pt x="160" y="62"/>
                </a:lnTo>
                <a:lnTo>
                  <a:pt x="168" y="66"/>
                </a:lnTo>
                <a:lnTo>
                  <a:pt x="177" y="69"/>
                </a:lnTo>
                <a:lnTo>
                  <a:pt x="185" y="72"/>
                </a:lnTo>
                <a:lnTo>
                  <a:pt x="194" y="75"/>
                </a:lnTo>
                <a:lnTo>
                  <a:pt x="202" y="79"/>
                </a:lnTo>
                <a:lnTo>
                  <a:pt x="211" y="82"/>
                </a:lnTo>
                <a:lnTo>
                  <a:pt x="219" y="85"/>
                </a:lnTo>
                <a:lnTo>
                  <a:pt x="227" y="89"/>
                </a:lnTo>
                <a:lnTo>
                  <a:pt x="236" y="92"/>
                </a:lnTo>
                <a:lnTo>
                  <a:pt x="244" y="95"/>
                </a:lnTo>
                <a:lnTo>
                  <a:pt x="253" y="98"/>
                </a:lnTo>
                <a:lnTo>
                  <a:pt x="261" y="102"/>
                </a:lnTo>
                <a:lnTo>
                  <a:pt x="269" y="105"/>
                </a:lnTo>
                <a:lnTo>
                  <a:pt x="278" y="108"/>
                </a:lnTo>
                <a:lnTo>
                  <a:pt x="286" y="111"/>
                </a:lnTo>
                <a:lnTo>
                  <a:pt x="295" y="115"/>
                </a:lnTo>
                <a:lnTo>
                  <a:pt x="303" y="118"/>
                </a:lnTo>
                <a:lnTo>
                  <a:pt x="312" y="121"/>
                </a:lnTo>
                <a:lnTo>
                  <a:pt x="320" y="125"/>
                </a:lnTo>
                <a:lnTo>
                  <a:pt x="329" y="128"/>
                </a:lnTo>
                <a:lnTo>
                  <a:pt x="337" y="131"/>
                </a:lnTo>
                <a:lnTo>
                  <a:pt x="345" y="134"/>
                </a:lnTo>
                <a:lnTo>
                  <a:pt x="354" y="138"/>
                </a:lnTo>
                <a:lnTo>
                  <a:pt x="362" y="141"/>
                </a:lnTo>
                <a:lnTo>
                  <a:pt x="371" y="144"/>
                </a:lnTo>
                <a:lnTo>
                  <a:pt x="379" y="147"/>
                </a:lnTo>
                <a:lnTo>
                  <a:pt x="387" y="151"/>
                </a:lnTo>
                <a:lnTo>
                  <a:pt x="396" y="154"/>
                </a:lnTo>
                <a:lnTo>
                  <a:pt x="404" y="157"/>
                </a:lnTo>
                <a:lnTo>
                  <a:pt x="413" y="161"/>
                </a:lnTo>
              </a:path>
            </a:pathLst>
          </a:custGeom>
          <a:noFill/>
          <a:ln w="30163">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50"/>
          <p:cNvSpPr>
            <a:spLocks/>
          </p:cNvSpPr>
          <p:nvPr/>
        </p:nvSpPr>
        <p:spPr bwMode="auto">
          <a:xfrm>
            <a:off x="4066070" y="2795815"/>
            <a:ext cx="2122487" cy="1887537"/>
          </a:xfrm>
          <a:custGeom>
            <a:avLst/>
            <a:gdLst>
              <a:gd name="T0" fmla="*/ 0 w 413"/>
              <a:gd name="T1" fmla="*/ 0 h 367"/>
              <a:gd name="T2" fmla="*/ 9 w 413"/>
              <a:gd name="T3" fmla="*/ 8 h 367"/>
              <a:gd name="T4" fmla="*/ 17 w 413"/>
              <a:gd name="T5" fmla="*/ 15 h 367"/>
              <a:gd name="T6" fmla="*/ 25 w 413"/>
              <a:gd name="T7" fmla="*/ 23 h 367"/>
              <a:gd name="T8" fmla="*/ 34 w 413"/>
              <a:gd name="T9" fmla="*/ 30 h 367"/>
              <a:gd name="T10" fmla="*/ 42 w 413"/>
              <a:gd name="T11" fmla="*/ 38 h 367"/>
              <a:gd name="T12" fmla="*/ 51 w 413"/>
              <a:gd name="T13" fmla="*/ 45 h 367"/>
              <a:gd name="T14" fmla="*/ 59 w 413"/>
              <a:gd name="T15" fmla="*/ 53 h 367"/>
              <a:gd name="T16" fmla="*/ 68 w 413"/>
              <a:gd name="T17" fmla="*/ 60 h 367"/>
              <a:gd name="T18" fmla="*/ 76 w 413"/>
              <a:gd name="T19" fmla="*/ 68 h 367"/>
              <a:gd name="T20" fmla="*/ 84 w 413"/>
              <a:gd name="T21" fmla="*/ 75 h 367"/>
              <a:gd name="T22" fmla="*/ 93 w 413"/>
              <a:gd name="T23" fmla="*/ 83 h 367"/>
              <a:gd name="T24" fmla="*/ 101 w 413"/>
              <a:gd name="T25" fmla="*/ 90 h 367"/>
              <a:gd name="T26" fmla="*/ 110 w 413"/>
              <a:gd name="T27" fmla="*/ 98 h 367"/>
              <a:gd name="T28" fmla="*/ 118 w 413"/>
              <a:gd name="T29" fmla="*/ 105 h 367"/>
              <a:gd name="T30" fmla="*/ 127 w 413"/>
              <a:gd name="T31" fmla="*/ 113 h 367"/>
              <a:gd name="T32" fmla="*/ 135 w 413"/>
              <a:gd name="T33" fmla="*/ 120 h 367"/>
              <a:gd name="T34" fmla="*/ 143 w 413"/>
              <a:gd name="T35" fmla="*/ 128 h 367"/>
              <a:gd name="T36" fmla="*/ 152 w 413"/>
              <a:gd name="T37" fmla="*/ 135 h 367"/>
              <a:gd name="T38" fmla="*/ 160 w 413"/>
              <a:gd name="T39" fmla="*/ 143 h 367"/>
              <a:gd name="T40" fmla="*/ 169 w 413"/>
              <a:gd name="T41" fmla="*/ 150 h 367"/>
              <a:gd name="T42" fmla="*/ 177 w 413"/>
              <a:gd name="T43" fmla="*/ 158 h 367"/>
              <a:gd name="T44" fmla="*/ 185 w 413"/>
              <a:gd name="T45" fmla="*/ 165 h 367"/>
              <a:gd name="T46" fmla="*/ 194 w 413"/>
              <a:gd name="T47" fmla="*/ 173 h 367"/>
              <a:gd name="T48" fmla="*/ 202 w 413"/>
              <a:gd name="T49" fmla="*/ 180 h 367"/>
              <a:gd name="T50" fmla="*/ 211 w 413"/>
              <a:gd name="T51" fmla="*/ 188 h 367"/>
              <a:gd name="T52" fmla="*/ 219 w 413"/>
              <a:gd name="T53" fmla="*/ 195 h 367"/>
              <a:gd name="T54" fmla="*/ 228 w 413"/>
              <a:gd name="T55" fmla="*/ 203 h 367"/>
              <a:gd name="T56" fmla="*/ 236 w 413"/>
              <a:gd name="T57" fmla="*/ 210 h 367"/>
              <a:gd name="T58" fmla="*/ 244 w 413"/>
              <a:gd name="T59" fmla="*/ 218 h 367"/>
              <a:gd name="T60" fmla="*/ 253 w 413"/>
              <a:gd name="T61" fmla="*/ 225 h 367"/>
              <a:gd name="T62" fmla="*/ 261 w 413"/>
              <a:gd name="T63" fmla="*/ 232 h 367"/>
              <a:gd name="T64" fmla="*/ 270 w 413"/>
              <a:gd name="T65" fmla="*/ 240 h 367"/>
              <a:gd name="T66" fmla="*/ 278 w 413"/>
              <a:gd name="T67" fmla="*/ 247 h 367"/>
              <a:gd name="T68" fmla="*/ 287 w 413"/>
              <a:gd name="T69" fmla="*/ 255 h 367"/>
              <a:gd name="T70" fmla="*/ 295 w 413"/>
              <a:gd name="T71" fmla="*/ 262 h 367"/>
              <a:gd name="T72" fmla="*/ 303 w 413"/>
              <a:gd name="T73" fmla="*/ 270 h 367"/>
              <a:gd name="T74" fmla="*/ 312 w 413"/>
              <a:gd name="T75" fmla="*/ 277 h 367"/>
              <a:gd name="T76" fmla="*/ 320 w 413"/>
              <a:gd name="T77" fmla="*/ 285 h 367"/>
              <a:gd name="T78" fmla="*/ 329 w 413"/>
              <a:gd name="T79" fmla="*/ 292 h 367"/>
              <a:gd name="T80" fmla="*/ 337 w 413"/>
              <a:gd name="T81" fmla="*/ 300 h 367"/>
              <a:gd name="T82" fmla="*/ 346 w 413"/>
              <a:gd name="T83" fmla="*/ 307 h 367"/>
              <a:gd name="T84" fmla="*/ 354 w 413"/>
              <a:gd name="T85" fmla="*/ 315 h 367"/>
              <a:gd name="T86" fmla="*/ 362 w 413"/>
              <a:gd name="T87" fmla="*/ 322 h 367"/>
              <a:gd name="T88" fmla="*/ 371 w 413"/>
              <a:gd name="T89" fmla="*/ 330 h 367"/>
              <a:gd name="T90" fmla="*/ 379 w 413"/>
              <a:gd name="T91" fmla="*/ 337 h 367"/>
              <a:gd name="T92" fmla="*/ 388 w 413"/>
              <a:gd name="T93" fmla="*/ 345 h 367"/>
              <a:gd name="T94" fmla="*/ 396 w 413"/>
              <a:gd name="T95" fmla="*/ 352 h 367"/>
              <a:gd name="T96" fmla="*/ 404 w 413"/>
              <a:gd name="T97" fmla="*/ 360 h 367"/>
              <a:gd name="T98" fmla="*/ 413 w 413"/>
              <a:gd name="T9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67">
                <a:moveTo>
                  <a:pt x="0" y="0"/>
                </a:moveTo>
                <a:lnTo>
                  <a:pt x="9" y="8"/>
                </a:lnTo>
                <a:lnTo>
                  <a:pt x="17" y="15"/>
                </a:lnTo>
                <a:lnTo>
                  <a:pt x="25" y="23"/>
                </a:lnTo>
                <a:lnTo>
                  <a:pt x="34" y="30"/>
                </a:lnTo>
                <a:lnTo>
                  <a:pt x="42" y="38"/>
                </a:lnTo>
                <a:lnTo>
                  <a:pt x="51" y="45"/>
                </a:lnTo>
                <a:lnTo>
                  <a:pt x="59" y="53"/>
                </a:lnTo>
                <a:lnTo>
                  <a:pt x="68" y="60"/>
                </a:lnTo>
                <a:lnTo>
                  <a:pt x="76" y="68"/>
                </a:lnTo>
                <a:lnTo>
                  <a:pt x="84" y="75"/>
                </a:lnTo>
                <a:lnTo>
                  <a:pt x="93" y="83"/>
                </a:lnTo>
                <a:lnTo>
                  <a:pt x="101" y="90"/>
                </a:lnTo>
                <a:lnTo>
                  <a:pt x="110" y="98"/>
                </a:lnTo>
                <a:lnTo>
                  <a:pt x="118" y="105"/>
                </a:lnTo>
                <a:lnTo>
                  <a:pt x="127" y="113"/>
                </a:lnTo>
                <a:lnTo>
                  <a:pt x="135" y="120"/>
                </a:lnTo>
                <a:lnTo>
                  <a:pt x="143" y="128"/>
                </a:lnTo>
                <a:lnTo>
                  <a:pt x="152" y="135"/>
                </a:lnTo>
                <a:lnTo>
                  <a:pt x="160" y="143"/>
                </a:lnTo>
                <a:lnTo>
                  <a:pt x="169" y="150"/>
                </a:lnTo>
                <a:lnTo>
                  <a:pt x="177" y="158"/>
                </a:lnTo>
                <a:lnTo>
                  <a:pt x="185" y="165"/>
                </a:lnTo>
                <a:lnTo>
                  <a:pt x="194" y="173"/>
                </a:lnTo>
                <a:lnTo>
                  <a:pt x="202" y="180"/>
                </a:lnTo>
                <a:lnTo>
                  <a:pt x="211" y="188"/>
                </a:lnTo>
                <a:lnTo>
                  <a:pt x="219" y="195"/>
                </a:lnTo>
                <a:lnTo>
                  <a:pt x="228" y="203"/>
                </a:lnTo>
                <a:lnTo>
                  <a:pt x="236" y="210"/>
                </a:lnTo>
                <a:lnTo>
                  <a:pt x="244" y="218"/>
                </a:lnTo>
                <a:lnTo>
                  <a:pt x="253" y="225"/>
                </a:lnTo>
                <a:lnTo>
                  <a:pt x="261" y="232"/>
                </a:lnTo>
                <a:lnTo>
                  <a:pt x="270" y="240"/>
                </a:lnTo>
                <a:lnTo>
                  <a:pt x="278" y="247"/>
                </a:lnTo>
                <a:lnTo>
                  <a:pt x="287" y="255"/>
                </a:lnTo>
                <a:lnTo>
                  <a:pt x="295" y="262"/>
                </a:lnTo>
                <a:lnTo>
                  <a:pt x="303" y="270"/>
                </a:lnTo>
                <a:lnTo>
                  <a:pt x="312" y="277"/>
                </a:lnTo>
                <a:lnTo>
                  <a:pt x="320" y="285"/>
                </a:lnTo>
                <a:lnTo>
                  <a:pt x="329" y="292"/>
                </a:lnTo>
                <a:lnTo>
                  <a:pt x="337" y="300"/>
                </a:lnTo>
                <a:lnTo>
                  <a:pt x="346" y="307"/>
                </a:lnTo>
                <a:lnTo>
                  <a:pt x="354" y="315"/>
                </a:lnTo>
                <a:lnTo>
                  <a:pt x="362" y="322"/>
                </a:lnTo>
                <a:lnTo>
                  <a:pt x="371" y="330"/>
                </a:lnTo>
                <a:lnTo>
                  <a:pt x="379" y="337"/>
                </a:lnTo>
                <a:lnTo>
                  <a:pt x="388" y="345"/>
                </a:lnTo>
                <a:lnTo>
                  <a:pt x="396" y="352"/>
                </a:lnTo>
                <a:lnTo>
                  <a:pt x="404" y="360"/>
                </a:lnTo>
                <a:lnTo>
                  <a:pt x="413" y="367"/>
                </a:lnTo>
              </a:path>
            </a:pathLst>
          </a:custGeom>
          <a:noFill/>
          <a:ln w="30163">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51"/>
          <p:cNvSpPr>
            <a:spLocks/>
          </p:cNvSpPr>
          <p:nvPr/>
        </p:nvSpPr>
        <p:spPr bwMode="auto">
          <a:xfrm>
            <a:off x="6229833" y="4318227"/>
            <a:ext cx="2120900" cy="46037"/>
          </a:xfrm>
          <a:custGeom>
            <a:avLst/>
            <a:gdLst>
              <a:gd name="T0" fmla="*/ 0 w 413"/>
              <a:gd name="T1" fmla="*/ 0 h 9"/>
              <a:gd name="T2" fmla="*/ 9 w 413"/>
              <a:gd name="T3" fmla="*/ 0 h 9"/>
              <a:gd name="T4" fmla="*/ 17 w 413"/>
              <a:gd name="T5" fmla="*/ 0 h 9"/>
              <a:gd name="T6" fmla="*/ 26 w 413"/>
              <a:gd name="T7" fmla="*/ 0 h 9"/>
              <a:gd name="T8" fmla="*/ 34 w 413"/>
              <a:gd name="T9" fmla="*/ 1 h 9"/>
              <a:gd name="T10" fmla="*/ 42 w 413"/>
              <a:gd name="T11" fmla="*/ 1 h 9"/>
              <a:gd name="T12" fmla="*/ 51 w 413"/>
              <a:gd name="T13" fmla="*/ 1 h 9"/>
              <a:gd name="T14" fmla="*/ 59 w 413"/>
              <a:gd name="T15" fmla="*/ 1 h 9"/>
              <a:gd name="T16" fmla="*/ 68 w 413"/>
              <a:gd name="T17" fmla="*/ 1 h 9"/>
              <a:gd name="T18" fmla="*/ 76 w 413"/>
              <a:gd name="T19" fmla="*/ 2 h 9"/>
              <a:gd name="T20" fmla="*/ 85 w 413"/>
              <a:gd name="T21" fmla="*/ 2 h 9"/>
              <a:gd name="T22" fmla="*/ 93 w 413"/>
              <a:gd name="T23" fmla="*/ 2 h 9"/>
              <a:gd name="T24" fmla="*/ 101 w 413"/>
              <a:gd name="T25" fmla="*/ 2 h 9"/>
              <a:gd name="T26" fmla="*/ 110 w 413"/>
              <a:gd name="T27" fmla="*/ 2 h 9"/>
              <a:gd name="T28" fmla="*/ 118 w 413"/>
              <a:gd name="T29" fmla="*/ 3 h 9"/>
              <a:gd name="T30" fmla="*/ 127 w 413"/>
              <a:gd name="T31" fmla="*/ 3 h 9"/>
              <a:gd name="T32" fmla="*/ 135 w 413"/>
              <a:gd name="T33" fmla="*/ 3 h 9"/>
              <a:gd name="T34" fmla="*/ 144 w 413"/>
              <a:gd name="T35" fmla="*/ 3 h 9"/>
              <a:gd name="T36" fmla="*/ 152 w 413"/>
              <a:gd name="T37" fmla="*/ 3 h 9"/>
              <a:gd name="T38" fmla="*/ 160 w 413"/>
              <a:gd name="T39" fmla="*/ 4 h 9"/>
              <a:gd name="T40" fmla="*/ 169 w 413"/>
              <a:gd name="T41" fmla="*/ 4 h 9"/>
              <a:gd name="T42" fmla="*/ 177 w 413"/>
              <a:gd name="T43" fmla="*/ 4 h 9"/>
              <a:gd name="T44" fmla="*/ 186 w 413"/>
              <a:gd name="T45" fmla="*/ 4 h 9"/>
              <a:gd name="T46" fmla="*/ 194 w 413"/>
              <a:gd name="T47" fmla="*/ 4 h 9"/>
              <a:gd name="T48" fmla="*/ 202 w 413"/>
              <a:gd name="T49" fmla="*/ 4 h 9"/>
              <a:gd name="T50" fmla="*/ 211 w 413"/>
              <a:gd name="T51" fmla="*/ 5 h 9"/>
              <a:gd name="T52" fmla="*/ 219 w 413"/>
              <a:gd name="T53" fmla="*/ 5 h 9"/>
              <a:gd name="T54" fmla="*/ 228 w 413"/>
              <a:gd name="T55" fmla="*/ 5 h 9"/>
              <a:gd name="T56" fmla="*/ 236 w 413"/>
              <a:gd name="T57" fmla="*/ 5 h 9"/>
              <a:gd name="T58" fmla="*/ 245 w 413"/>
              <a:gd name="T59" fmla="*/ 5 h 9"/>
              <a:gd name="T60" fmla="*/ 253 w 413"/>
              <a:gd name="T61" fmla="*/ 6 h 9"/>
              <a:gd name="T62" fmla="*/ 261 w 413"/>
              <a:gd name="T63" fmla="*/ 6 h 9"/>
              <a:gd name="T64" fmla="*/ 270 w 413"/>
              <a:gd name="T65" fmla="*/ 6 h 9"/>
              <a:gd name="T66" fmla="*/ 278 w 413"/>
              <a:gd name="T67" fmla="*/ 6 h 9"/>
              <a:gd name="T68" fmla="*/ 287 w 413"/>
              <a:gd name="T69" fmla="*/ 6 h 9"/>
              <a:gd name="T70" fmla="*/ 295 w 413"/>
              <a:gd name="T71" fmla="*/ 7 h 9"/>
              <a:gd name="T72" fmla="*/ 304 w 413"/>
              <a:gd name="T73" fmla="*/ 7 h 9"/>
              <a:gd name="T74" fmla="*/ 312 w 413"/>
              <a:gd name="T75" fmla="*/ 7 h 9"/>
              <a:gd name="T76" fmla="*/ 320 w 413"/>
              <a:gd name="T77" fmla="*/ 7 h 9"/>
              <a:gd name="T78" fmla="*/ 329 w 413"/>
              <a:gd name="T79" fmla="*/ 7 h 9"/>
              <a:gd name="T80" fmla="*/ 337 w 413"/>
              <a:gd name="T81" fmla="*/ 7 h 9"/>
              <a:gd name="T82" fmla="*/ 346 w 413"/>
              <a:gd name="T83" fmla="*/ 8 h 9"/>
              <a:gd name="T84" fmla="*/ 354 w 413"/>
              <a:gd name="T85" fmla="*/ 8 h 9"/>
              <a:gd name="T86" fmla="*/ 363 w 413"/>
              <a:gd name="T87" fmla="*/ 8 h 9"/>
              <a:gd name="T88" fmla="*/ 371 w 413"/>
              <a:gd name="T89" fmla="*/ 8 h 9"/>
              <a:gd name="T90" fmla="*/ 379 w 413"/>
              <a:gd name="T91" fmla="*/ 8 h 9"/>
              <a:gd name="T92" fmla="*/ 388 w 413"/>
              <a:gd name="T93" fmla="*/ 9 h 9"/>
              <a:gd name="T94" fmla="*/ 396 w 413"/>
              <a:gd name="T95" fmla="*/ 9 h 9"/>
              <a:gd name="T96" fmla="*/ 405 w 413"/>
              <a:gd name="T97" fmla="*/ 9 h 9"/>
              <a:gd name="T98" fmla="*/ 413 w 413"/>
              <a:gd name="T9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9">
                <a:moveTo>
                  <a:pt x="0" y="0"/>
                </a:moveTo>
                <a:lnTo>
                  <a:pt x="9" y="0"/>
                </a:lnTo>
                <a:lnTo>
                  <a:pt x="17" y="0"/>
                </a:lnTo>
                <a:lnTo>
                  <a:pt x="26" y="0"/>
                </a:lnTo>
                <a:lnTo>
                  <a:pt x="34" y="1"/>
                </a:lnTo>
                <a:lnTo>
                  <a:pt x="42" y="1"/>
                </a:lnTo>
                <a:lnTo>
                  <a:pt x="51" y="1"/>
                </a:lnTo>
                <a:lnTo>
                  <a:pt x="59" y="1"/>
                </a:lnTo>
                <a:lnTo>
                  <a:pt x="68" y="1"/>
                </a:lnTo>
                <a:lnTo>
                  <a:pt x="76" y="2"/>
                </a:lnTo>
                <a:lnTo>
                  <a:pt x="85" y="2"/>
                </a:lnTo>
                <a:lnTo>
                  <a:pt x="93" y="2"/>
                </a:lnTo>
                <a:lnTo>
                  <a:pt x="101" y="2"/>
                </a:lnTo>
                <a:lnTo>
                  <a:pt x="110" y="2"/>
                </a:lnTo>
                <a:lnTo>
                  <a:pt x="118" y="3"/>
                </a:lnTo>
                <a:lnTo>
                  <a:pt x="127" y="3"/>
                </a:lnTo>
                <a:lnTo>
                  <a:pt x="135" y="3"/>
                </a:lnTo>
                <a:lnTo>
                  <a:pt x="144" y="3"/>
                </a:lnTo>
                <a:lnTo>
                  <a:pt x="152" y="3"/>
                </a:lnTo>
                <a:lnTo>
                  <a:pt x="160" y="4"/>
                </a:lnTo>
                <a:lnTo>
                  <a:pt x="169" y="4"/>
                </a:lnTo>
                <a:lnTo>
                  <a:pt x="177" y="4"/>
                </a:lnTo>
                <a:lnTo>
                  <a:pt x="186" y="4"/>
                </a:lnTo>
                <a:lnTo>
                  <a:pt x="194" y="4"/>
                </a:lnTo>
                <a:lnTo>
                  <a:pt x="202" y="4"/>
                </a:lnTo>
                <a:lnTo>
                  <a:pt x="211" y="5"/>
                </a:lnTo>
                <a:lnTo>
                  <a:pt x="219" y="5"/>
                </a:lnTo>
                <a:lnTo>
                  <a:pt x="228" y="5"/>
                </a:lnTo>
                <a:lnTo>
                  <a:pt x="236" y="5"/>
                </a:lnTo>
                <a:lnTo>
                  <a:pt x="245" y="5"/>
                </a:lnTo>
                <a:lnTo>
                  <a:pt x="253" y="6"/>
                </a:lnTo>
                <a:lnTo>
                  <a:pt x="261" y="6"/>
                </a:lnTo>
                <a:lnTo>
                  <a:pt x="270" y="6"/>
                </a:lnTo>
                <a:lnTo>
                  <a:pt x="278" y="6"/>
                </a:lnTo>
                <a:lnTo>
                  <a:pt x="287" y="6"/>
                </a:lnTo>
                <a:lnTo>
                  <a:pt x="295" y="7"/>
                </a:lnTo>
                <a:lnTo>
                  <a:pt x="304" y="7"/>
                </a:lnTo>
                <a:lnTo>
                  <a:pt x="312" y="7"/>
                </a:lnTo>
                <a:lnTo>
                  <a:pt x="320" y="7"/>
                </a:lnTo>
                <a:lnTo>
                  <a:pt x="329" y="7"/>
                </a:lnTo>
                <a:lnTo>
                  <a:pt x="337" y="7"/>
                </a:lnTo>
                <a:lnTo>
                  <a:pt x="346" y="8"/>
                </a:lnTo>
                <a:lnTo>
                  <a:pt x="354" y="8"/>
                </a:lnTo>
                <a:lnTo>
                  <a:pt x="363" y="8"/>
                </a:lnTo>
                <a:lnTo>
                  <a:pt x="371" y="8"/>
                </a:lnTo>
                <a:lnTo>
                  <a:pt x="379" y="8"/>
                </a:lnTo>
                <a:lnTo>
                  <a:pt x="388" y="9"/>
                </a:lnTo>
                <a:lnTo>
                  <a:pt x="396" y="9"/>
                </a:lnTo>
                <a:lnTo>
                  <a:pt x="405" y="9"/>
                </a:lnTo>
                <a:lnTo>
                  <a:pt x="413" y="9"/>
                </a:lnTo>
              </a:path>
            </a:pathLst>
          </a:custGeom>
          <a:noFill/>
          <a:ln w="30163">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52"/>
          <p:cNvSpPr>
            <a:spLocks noChangeShapeType="1"/>
          </p:cNvSpPr>
          <p:nvPr/>
        </p:nvSpPr>
        <p:spPr bwMode="auto">
          <a:xfrm flipV="1">
            <a:off x="983145" y="1011465"/>
            <a:ext cx="0" cy="4987925"/>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3"/>
          <p:cNvSpPr>
            <a:spLocks noChangeShapeType="1"/>
          </p:cNvSpPr>
          <p:nvPr/>
        </p:nvSpPr>
        <p:spPr bwMode="auto">
          <a:xfrm flipH="1">
            <a:off x="879958" y="5834290"/>
            <a:ext cx="10318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54"/>
          <p:cNvSpPr>
            <a:spLocks noChangeArrowheads="1"/>
          </p:cNvSpPr>
          <p:nvPr/>
        </p:nvSpPr>
        <p:spPr bwMode="auto">
          <a:xfrm rot="16200000">
            <a:off x="425933" y="5591402"/>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5"/>
          <p:cNvSpPr>
            <a:spLocks noChangeShapeType="1"/>
          </p:cNvSpPr>
          <p:nvPr/>
        </p:nvSpPr>
        <p:spPr bwMode="auto">
          <a:xfrm flipH="1">
            <a:off x="879958" y="4281715"/>
            <a:ext cx="10318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6"/>
          <p:cNvSpPr>
            <a:spLocks noChangeArrowheads="1"/>
          </p:cNvSpPr>
          <p:nvPr/>
        </p:nvSpPr>
        <p:spPr bwMode="auto">
          <a:xfrm rot="16200000">
            <a:off x="425933" y="4038827"/>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340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57"/>
          <p:cNvSpPr>
            <a:spLocks noChangeShapeType="1"/>
          </p:cNvSpPr>
          <p:nvPr/>
        </p:nvSpPr>
        <p:spPr bwMode="auto">
          <a:xfrm flipH="1">
            <a:off x="879958" y="2729140"/>
            <a:ext cx="10318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58"/>
          <p:cNvSpPr>
            <a:spLocks noChangeArrowheads="1"/>
          </p:cNvSpPr>
          <p:nvPr/>
        </p:nvSpPr>
        <p:spPr bwMode="auto">
          <a:xfrm rot="16200000">
            <a:off x="425933" y="2486252"/>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380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9"/>
          <p:cNvSpPr>
            <a:spLocks noChangeShapeType="1"/>
          </p:cNvSpPr>
          <p:nvPr/>
        </p:nvSpPr>
        <p:spPr bwMode="auto">
          <a:xfrm flipH="1">
            <a:off x="879958" y="1176565"/>
            <a:ext cx="103187"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60"/>
          <p:cNvSpPr>
            <a:spLocks noChangeArrowheads="1"/>
          </p:cNvSpPr>
          <p:nvPr/>
        </p:nvSpPr>
        <p:spPr bwMode="auto">
          <a:xfrm rot="16200000">
            <a:off x="424345" y="932090"/>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420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61"/>
          <p:cNvSpPr>
            <a:spLocks noChangeShapeType="1"/>
          </p:cNvSpPr>
          <p:nvPr/>
        </p:nvSpPr>
        <p:spPr bwMode="auto">
          <a:xfrm>
            <a:off x="983145" y="5999390"/>
            <a:ext cx="7553325"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62"/>
          <p:cNvSpPr>
            <a:spLocks noChangeShapeType="1"/>
          </p:cNvSpPr>
          <p:nvPr/>
        </p:nvSpPr>
        <p:spPr bwMode="auto">
          <a:xfrm>
            <a:off x="1146658" y="5999390"/>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63"/>
          <p:cNvSpPr>
            <a:spLocks noChangeArrowheads="1"/>
          </p:cNvSpPr>
          <p:nvPr/>
        </p:nvSpPr>
        <p:spPr bwMode="auto">
          <a:xfrm>
            <a:off x="930758" y="6153377"/>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133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64"/>
          <p:cNvSpPr>
            <a:spLocks noChangeShapeType="1"/>
          </p:cNvSpPr>
          <p:nvPr/>
        </p:nvSpPr>
        <p:spPr bwMode="auto">
          <a:xfrm>
            <a:off x="1881670" y="5999390"/>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5"/>
          <p:cNvSpPr>
            <a:spLocks noChangeArrowheads="1"/>
          </p:cNvSpPr>
          <p:nvPr/>
        </p:nvSpPr>
        <p:spPr bwMode="auto">
          <a:xfrm>
            <a:off x="1665770" y="6153377"/>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66"/>
          <p:cNvSpPr>
            <a:spLocks noChangeShapeType="1"/>
          </p:cNvSpPr>
          <p:nvPr/>
        </p:nvSpPr>
        <p:spPr bwMode="auto">
          <a:xfrm>
            <a:off x="4045433" y="5999390"/>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67"/>
          <p:cNvSpPr>
            <a:spLocks noChangeArrowheads="1"/>
          </p:cNvSpPr>
          <p:nvPr/>
        </p:nvSpPr>
        <p:spPr bwMode="auto">
          <a:xfrm>
            <a:off x="3829533" y="6153377"/>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8"/>
          <p:cNvSpPr>
            <a:spLocks noChangeShapeType="1"/>
          </p:cNvSpPr>
          <p:nvPr/>
        </p:nvSpPr>
        <p:spPr bwMode="auto">
          <a:xfrm>
            <a:off x="6209195" y="5999390"/>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69"/>
          <p:cNvSpPr>
            <a:spLocks noChangeArrowheads="1"/>
          </p:cNvSpPr>
          <p:nvPr/>
        </p:nvSpPr>
        <p:spPr bwMode="auto">
          <a:xfrm>
            <a:off x="5993295" y="6153377"/>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70"/>
          <p:cNvSpPr>
            <a:spLocks noChangeShapeType="1"/>
          </p:cNvSpPr>
          <p:nvPr/>
        </p:nvSpPr>
        <p:spPr bwMode="auto">
          <a:xfrm>
            <a:off x="8371370" y="5999390"/>
            <a:ext cx="0" cy="10160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Rectangle 71"/>
          <p:cNvSpPr>
            <a:spLocks noChangeArrowheads="1"/>
          </p:cNvSpPr>
          <p:nvPr/>
        </p:nvSpPr>
        <p:spPr bwMode="auto">
          <a:xfrm>
            <a:off x="8155470" y="6153377"/>
            <a:ext cx="5603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Arial" panose="020B060402020202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1" name="Group 70"/>
          <p:cNvGrpSpPr/>
          <p:nvPr/>
        </p:nvGrpSpPr>
        <p:grpSpPr>
          <a:xfrm>
            <a:off x="2052434" y="1159318"/>
            <a:ext cx="1311656" cy="855752"/>
            <a:chOff x="2470151" y="4035425"/>
            <a:chExt cx="1311656" cy="855752"/>
          </a:xfrm>
        </p:grpSpPr>
        <p:sp>
          <p:nvSpPr>
            <p:cNvPr id="72" name="Rectangle 52"/>
            <p:cNvSpPr>
              <a:spLocks noChangeArrowheads="1"/>
            </p:cNvSpPr>
            <p:nvPr/>
          </p:nvSpPr>
          <p:spPr bwMode="auto">
            <a:xfrm>
              <a:off x="2470151" y="4035425"/>
              <a:ext cx="12182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404040"/>
                  </a:solidFill>
                  <a:effectLst/>
                  <a:latin typeface="Arial" panose="020B0604020202020204" pitchFamily="34" charset="0"/>
                </a:rPr>
                <a:t>RD = 47.3</a:t>
              </a: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sp>
          <p:nvSpPr>
            <p:cNvPr id="73" name="Rectangle 53"/>
            <p:cNvSpPr>
              <a:spLocks noChangeArrowheads="1"/>
            </p:cNvSpPr>
            <p:nvPr/>
          </p:nvSpPr>
          <p:spPr bwMode="auto">
            <a:xfrm>
              <a:off x="2626041" y="4291013"/>
              <a:ext cx="115576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404040"/>
                  </a:solidFill>
                  <a:effectLst/>
                  <a:latin typeface="Arial" panose="020B0604020202020204" pitchFamily="34" charset="0"/>
                </a:rPr>
                <a:t>        (7.7)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4" name="Rectangle 55"/>
          <p:cNvSpPr>
            <a:spLocks noChangeArrowheads="1"/>
          </p:cNvSpPr>
          <p:nvPr/>
        </p:nvSpPr>
        <p:spPr bwMode="auto">
          <a:xfrm>
            <a:off x="2036762" y="1745653"/>
            <a:ext cx="1383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sz="2400" b="1" dirty="0">
                <a:latin typeface="+mj-lt"/>
              </a:rPr>
              <a:t>%</a:t>
            </a:r>
            <a:r>
              <a:rPr lang="el-GR" sz="2400" b="1" dirty="0">
                <a:latin typeface="+mj-lt"/>
              </a:rPr>
              <a:t>Δ</a:t>
            </a:r>
            <a:r>
              <a:rPr lang="en-US" sz="2400" b="1" dirty="0">
                <a:latin typeface="+mj-lt"/>
              </a:rPr>
              <a:t> =</a:t>
            </a:r>
            <a:r>
              <a:rPr kumimoji="0" lang="en-US" altLang="en-US" sz="2400" b="1" i="0" u="none" strike="noStrike" cap="none" normalizeH="0" baseline="0" dirty="0">
                <a:ln>
                  <a:noFill/>
                </a:ln>
                <a:effectLst/>
                <a:latin typeface="+mj-lt"/>
              </a:rPr>
              <a:t> </a:t>
            </a:r>
            <a:r>
              <a:rPr lang="en-US" altLang="en-US" sz="2400" b="1" dirty="0">
                <a:latin typeface="+mj-lt"/>
              </a:rPr>
              <a:t>+15</a:t>
            </a:r>
            <a:r>
              <a:rPr kumimoji="0" lang="en-US" altLang="en-US" sz="2400" b="1" i="0" u="none" strike="noStrike" cap="none" normalizeH="0" baseline="0" dirty="0">
                <a:ln>
                  <a:noFill/>
                </a:ln>
                <a:effectLst/>
                <a:latin typeface="+mj-lt"/>
              </a:rPr>
              <a:t>%</a:t>
            </a:r>
          </a:p>
        </p:txBody>
      </p:sp>
      <p:grpSp>
        <p:nvGrpSpPr>
          <p:cNvPr id="75" name="Group 74"/>
          <p:cNvGrpSpPr/>
          <p:nvPr/>
        </p:nvGrpSpPr>
        <p:grpSpPr>
          <a:xfrm>
            <a:off x="6275871" y="1138384"/>
            <a:ext cx="1416050" cy="855752"/>
            <a:chOff x="2470151" y="4005608"/>
            <a:chExt cx="1416050" cy="855752"/>
          </a:xfrm>
        </p:grpSpPr>
        <p:sp>
          <p:nvSpPr>
            <p:cNvPr id="76" name="Rectangle 52"/>
            <p:cNvSpPr>
              <a:spLocks noChangeArrowheads="1"/>
            </p:cNvSpPr>
            <p:nvPr/>
          </p:nvSpPr>
          <p:spPr bwMode="auto">
            <a:xfrm>
              <a:off x="2470151" y="4005608"/>
              <a:ext cx="106920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404040"/>
                  </a:solidFill>
                  <a:effectLst/>
                  <a:latin typeface="Arial" panose="020B0604020202020204" pitchFamily="34" charset="0"/>
                </a:rPr>
                <a:t>RD = </a:t>
              </a:r>
              <a:r>
                <a:rPr lang="en-US" altLang="en-US" sz="2100" dirty="0">
                  <a:solidFill>
                    <a:srgbClr val="404040"/>
                  </a:solidFill>
                </a:rPr>
                <a:t>6.2</a:t>
              </a: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sp>
          <p:nvSpPr>
            <p:cNvPr id="77" name="Rectangle 53"/>
            <p:cNvSpPr>
              <a:spLocks noChangeArrowheads="1"/>
            </p:cNvSpPr>
            <p:nvPr/>
          </p:nvSpPr>
          <p:spPr bwMode="auto">
            <a:xfrm>
              <a:off x="2825317" y="4261196"/>
              <a:ext cx="106088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04040"/>
                  </a:solidFill>
                  <a:effectLst/>
                  <a:latin typeface="Arial" panose="020B0604020202020204" pitchFamily="34" charset="0"/>
                </a:rPr>
                <a:t> </a:t>
              </a:r>
              <a:r>
                <a:rPr kumimoji="0" lang="en-US" altLang="en-US" sz="2000" b="0" i="0" u="none" strike="noStrike" cap="none" normalizeH="0" dirty="0">
                  <a:ln>
                    <a:noFill/>
                  </a:ln>
                  <a:solidFill>
                    <a:srgbClr val="404040"/>
                  </a:solidFill>
                  <a:effectLst/>
                  <a:latin typeface="Arial" panose="020B0604020202020204" pitchFamily="34" charset="0"/>
                </a:rPr>
                <a:t> </a:t>
              </a:r>
              <a:r>
                <a:rPr kumimoji="0" lang="en-US" altLang="en-US" sz="2100" b="0" i="0" u="none" strike="noStrike" cap="none" normalizeH="0" baseline="0" dirty="0">
                  <a:ln>
                    <a:noFill/>
                  </a:ln>
                  <a:solidFill>
                    <a:srgbClr val="404040"/>
                  </a:solidFill>
                  <a:effectLst/>
                  <a:latin typeface="Arial" panose="020B0604020202020204" pitchFamily="34" charset="0"/>
                </a:rPr>
                <a:t>(</a:t>
              </a:r>
              <a:r>
                <a:rPr lang="en-US" altLang="en-US" sz="2100" dirty="0">
                  <a:solidFill>
                    <a:srgbClr val="404040"/>
                  </a:solidFill>
                </a:rPr>
                <a:t>11.9</a:t>
              </a:r>
              <a:r>
                <a:rPr kumimoji="0" lang="en-US" altLang="en-US" sz="2100" b="0" i="0" u="none" strike="noStrike" cap="none" normalizeH="0" baseline="0" dirty="0">
                  <a:ln>
                    <a:noFill/>
                  </a:ln>
                  <a:solidFill>
                    <a:srgbClr val="40404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8" name="Rectangle 55"/>
          <p:cNvSpPr>
            <a:spLocks noChangeArrowheads="1"/>
          </p:cNvSpPr>
          <p:nvPr/>
        </p:nvSpPr>
        <p:spPr bwMode="auto">
          <a:xfrm>
            <a:off x="4185243" y="1739645"/>
            <a:ext cx="1227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sz="2400" b="1" dirty="0">
                <a:latin typeface="+mj-lt"/>
              </a:rPr>
              <a:t>%</a:t>
            </a:r>
            <a:r>
              <a:rPr lang="el-GR" sz="2400" b="1" dirty="0">
                <a:latin typeface="+mj-lt"/>
              </a:rPr>
              <a:t>Δ</a:t>
            </a:r>
            <a:r>
              <a:rPr lang="en-US" sz="2400" b="1" dirty="0">
                <a:latin typeface="+mj-lt"/>
              </a:rPr>
              <a:t> =</a:t>
            </a:r>
            <a:r>
              <a:rPr kumimoji="0" lang="en-US" altLang="en-US" sz="2400" b="1" i="0" u="none" strike="noStrike" cap="none" normalizeH="0" baseline="0" dirty="0">
                <a:ln>
                  <a:noFill/>
                </a:ln>
                <a:effectLst/>
                <a:latin typeface="+mj-lt"/>
              </a:rPr>
              <a:t> </a:t>
            </a:r>
            <a:r>
              <a:rPr lang="en-US" altLang="en-US" sz="2400" b="1" dirty="0">
                <a:latin typeface="+mj-lt"/>
              </a:rPr>
              <a:t>+9</a:t>
            </a:r>
            <a:r>
              <a:rPr kumimoji="0" lang="en-US" altLang="en-US" sz="2400" b="1" i="0" u="none" strike="noStrike" cap="none" normalizeH="0" baseline="0" dirty="0">
                <a:ln>
                  <a:noFill/>
                </a:ln>
                <a:effectLst/>
                <a:latin typeface="+mj-lt"/>
              </a:rPr>
              <a:t>%</a:t>
            </a:r>
          </a:p>
        </p:txBody>
      </p:sp>
      <p:sp>
        <p:nvSpPr>
          <p:cNvPr id="79" name="Rectangle 55"/>
          <p:cNvSpPr>
            <a:spLocks noChangeArrowheads="1"/>
          </p:cNvSpPr>
          <p:nvPr/>
        </p:nvSpPr>
        <p:spPr bwMode="auto">
          <a:xfrm>
            <a:off x="6252438" y="1730111"/>
            <a:ext cx="1227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sz="2400" b="1" dirty="0">
                <a:latin typeface="+mj-lt"/>
              </a:rPr>
              <a:t>%</a:t>
            </a:r>
            <a:r>
              <a:rPr lang="el-GR" sz="2400" b="1" dirty="0">
                <a:latin typeface="+mj-lt"/>
              </a:rPr>
              <a:t>Δ</a:t>
            </a:r>
            <a:r>
              <a:rPr lang="en-US" sz="2400" b="1" dirty="0">
                <a:latin typeface="+mj-lt"/>
              </a:rPr>
              <a:t> =</a:t>
            </a:r>
            <a:r>
              <a:rPr kumimoji="0" lang="en-US" altLang="en-US" sz="2400" b="1" i="0" u="none" strike="noStrike" cap="none" normalizeH="0" baseline="0" dirty="0">
                <a:ln>
                  <a:noFill/>
                </a:ln>
                <a:effectLst/>
                <a:latin typeface="+mj-lt"/>
              </a:rPr>
              <a:t> </a:t>
            </a:r>
            <a:r>
              <a:rPr lang="en-US" altLang="en-US" sz="2400" b="1" dirty="0">
                <a:latin typeface="+mj-lt"/>
              </a:rPr>
              <a:t>+2</a:t>
            </a:r>
            <a:r>
              <a:rPr kumimoji="0" lang="en-US" altLang="en-US" sz="2400" b="1" i="0" u="none" strike="noStrike" cap="none" normalizeH="0" baseline="0" dirty="0">
                <a:ln>
                  <a:noFill/>
                </a:ln>
                <a:effectLst/>
                <a:latin typeface="+mj-lt"/>
              </a:rPr>
              <a:t>%</a:t>
            </a:r>
          </a:p>
        </p:txBody>
      </p:sp>
      <p:grpSp>
        <p:nvGrpSpPr>
          <p:cNvPr id="80" name="Group 79"/>
          <p:cNvGrpSpPr/>
          <p:nvPr/>
        </p:nvGrpSpPr>
        <p:grpSpPr>
          <a:xfrm>
            <a:off x="4177799" y="1142801"/>
            <a:ext cx="1311656" cy="578753"/>
            <a:chOff x="2470151" y="4035425"/>
            <a:chExt cx="1311656" cy="578753"/>
          </a:xfrm>
        </p:grpSpPr>
        <p:sp>
          <p:nvSpPr>
            <p:cNvPr id="81" name="Rectangle 52"/>
            <p:cNvSpPr>
              <a:spLocks noChangeArrowheads="1"/>
            </p:cNvSpPr>
            <p:nvPr/>
          </p:nvSpPr>
          <p:spPr bwMode="auto">
            <a:xfrm>
              <a:off x="2470151" y="4035425"/>
              <a:ext cx="12182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404040"/>
                  </a:solidFill>
                  <a:effectLst/>
                  <a:latin typeface="Arial" panose="020B0604020202020204" pitchFamily="34" charset="0"/>
                </a:rPr>
                <a:t>RD = </a:t>
              </a:r>
              <a:r>
                <a:rPr lang="en-US" altLang="en-US" sz="2100" dirty="0">
                  <a:solidFill>
                    <a:srgbClr val="404040"/>
                  </a:solidFill>
                </a:rPr>
                <a:t>32.4</a:t>
              </a:r>
              <a:endParaRPr kumimoji="0" lang="en-US" altLang="en-US" sz="2100" b="0" i="0" u="none" strike="noStrike" cap="none" normalizeH="0" baseline="0" dirty="0">
                <a:ln>
                  <a:noFill/>
                </a:ln>
                <a:solidFill>
                  <a:schemeClr val="tx1"/>
                </a:solidFill>
                <a:effectLst/>
                <a:latin typeface="Arial" panose="020B0604020202020204" pitchFamily="34" charset="0"/>
              </a:endParaRPr>
            </a:p>
          </p:txBody>
        </p:sp>
        <p:sp>
          <p:nvSpPr>
            <p:cNvPr id="82" name="Rectangle 53"/>
            <p:cNvSpPr>
              <a:spLocks noChangeArrowheads="1"/>
            </p:cNvSpPr>
            <p:nvPr/>
          </p:nvSpPr>
          <p:spPr bwMode="auto">
            <a:xfrm>
              <a:off x="2626041" y="4291013"/>
              <a:ext cx="11557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404040"/>
                  </a:solidFill>
                  <a:effectLst/>
                  <a:latin typeface="Arial" panose="020B0604020202020204" pitchFamily="34" charset="0"/>
                </a:rPr>
                <a:t>        (</a:t>
              </a:r>
              <a:r>
                <a:rPr lang="en-US" altLang="en-US" sz="2100" dirty="0">
                  <a:solidFill>
                    <a:srgbClr val="404040"/>
                  </a:solidFill>
                </a:rPr>
                <a:t>8.7</a:t>
              </a:r>
              <a:r>
                <a:rPr kumimoji="0" lang="en-US" altLang="en-US" sz="2100" b="0" i="0" u="none" strike="noStrike" cap="none" normalizeH="0" baseline="0" dirty="0">
                  <a:ln>
                    <a:noFill/>
                  </a:ln>
                  <a:solidFill>
                    <a:srgbClr val="404040"/>
                  </a:solidFill>
                  <a:effectLst/>
                  <a:latin typeface="Arial" panose="020B0604020202020204" pitchFamily="34" charset="0"/>
                </a:rPr>
                <a:t>)</a:t>
              </a:r>
            </a:p>
          </p:txBody>
        </p:sp>
      </p:grpSp>
      <p:sp>
        <p:nvSpPr>
          <p:cNvPr id="83" name="Rectangle 82"/>
          <p:cNvSpPr>
            <a:spLocks noChangeArrowheads="1"/>
          </p:cNvSpPr>
          <p:nvPr/>
        </p:nvSpPr>
        <p:spPr bwMode="auto">
          <a:xfrm rot="16200000">
            <a:off x="-170088" y="3405915"/>
            <a:ext cx="10659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Arial" panose="020B0604020202020204" pitchFamily="34" charset="0"/>
              </a:rPr>
              <a:t>$ / month</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300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Expand the Existing Framework?</a:t>
            </a:r>
          </a:p>
        </p:txBody>
      </p:sp>
      <p:sp>
        <p:nvSpPr>
          <p:cNvPr id="3" name="Content Placeholder 2"/>
          <p:cNvSpPr>
            <a:spLocks noGrp="1"/>
          </p:cNvSpPr>
          <p:nvPr>
            <p:ph idx="1"/>
          </p:nvPr>
        </p:nvSpPr>
        <p:spPr/>
        <p:txBody>
          <a:bodyPr/>
          <a:lstStyle/>
          <a:p>
            <a:pPr marL="0" indent="0">
              <a:buNone/>
            </a:pPr>
            <a:r>
              <a:rPr lang="en-US" b="1" dirty="0">
                <a:solidFill>
                  <a:srgbClr val="003366"/>
                </a:solidFill>
              </a:rPr>
              <a:t>This paper: </a:t>
            </a:r>
            <a:r>
              <a:rPr lang="en-US" dirty="0"/>
              <a:t>How do the two margins of adverse selection interact?</a:t>
            </a:r>
          </a:p>
          <a:p>
            <a:r>
              <a:rPr lang="en-US" b="1" dirty="0">
                <a:solidFill>
                  <a:srgbClr val="003366"/>
                </a:solidFill>
              </a:rPr>
              <a:t>Simultaneous market failures: </a:t>
            </a:r>
            <a:r>
              <a:rPr lang="en-US" dirty="0"/>
              <a:t>Extensive/intensive selection</a:t>
            </a:r>
          </a:p>
          <a:p>
            <a:pPr marL="741363" lvl="2" indent="-341313">
              <a:spcAft>
                <a:spcPts val="0"/>
              </a:spcAft>
            </a:pPr>
            <a:r>
              <a:rPr lang="en-US" dirty="0"/>
              <a:t>In the simplest case, </a:t>
            </a:r>
            <a:r>
              <a:rPr lang="en-US" b="1" dirty="0"/>
              <a:t>Theorem of the Second Best </a:t>
            </a:r>
            <a:r>
              <a:rPr lang="en-US" dirty="0"/>
              <a:t>tells us we can’t address each in isolation</a:t>
            </a:r>
          </a:p>
          <a:p>
            <a:pPr marL="741363" lvl="2" indent="-341313">
              <a:spcAft>
                <a:spcPts val="0"/>
              </a:spcAft>
            </a:pPr>
            <a:r>
              <a:rPr lang="en-US" dirty="0"/>
              <a:t>Optimal intensive margin policies may depend on extensive margin policies, and vice versa</a:t>
            </a:r>
          </a:p>
          <a:p>
            <a:pPr marL="400050" lvl="2" indent="0">
              <a:spcAft>
                <a:spcPts val="0"/>
              </a:spcAft>
              <a:buNone/>
            </a:pPr>
            <a:endParaRPr lang="en-US" dirty="0"/>
          </a:p>
          <a:p>
            <a:pPr marL="341313" lvl="1" indent="-341313">
              <a:spcAft>
                <a:spcPts val="1200"/>
              </a:spcAft>
            </a:pPr>
            <a:r>
              <a:rPr lang="en-US" sz="2000" b="1" dirty="0">
                <a:solidFill>
                  <a:srgbClr val="003366"/>
                </a:solidFill>
              </a:rPr>
              <a:t>Requires a two margin model - </a:t>
            </a:r>
            <a:r>
              <a:rPr lang="en-US" sz="2000" dirty="0"/>
              <a:t>Need to treat two margins together to understand how an intensive margin (H/L) policy (RA/EHB) might affect uninsurance margin (L/U) and vice versa</a:t>
            </a:r>
          </a:p>
          <a:p>
            <a:r>
              <a:rPr lang="en-US" b="1" dirty="0">
                <a:solidFill>
                  <a:srgbClr val="003366"/>
                </a:solidFill>
              </a:rPr>
              <a:t>Current policy activity </a:t>
            </a:r>
            <a:r>
              <a:rPr lang="en-US" dirty="0"/>
              <a:t>is running ahead of our standard framework</a:t>
            </a:r>
          </a:p>
          <a:p>
            <a:pPr lvl="1"/>
            <a:r>
              <a:rPr lang="en-US" dirty="0"/>
              <a:t>E.g., for 2019 CMS allows states to </a:t>
            </a:r>
            <a:r>
              <a:rPr lang="en-US" u="sng" dirty="0"/>
              <a:t>weaken</a:t>
            </a:r>
            <a:r>
              <a:rPr lang="en-US" dirty="0"/>
              <a:t> risk adjustment in ACA markets.</a:t>
            </a:r>
          </a:p>
          <a:p>
            <a:pPr lvl="1"/>
            <a:r>
              <a:rPr lang="en-US" dirty="0"/>
              <a:t>New plans not meeting EHB being allowed in some states</a:t>
            </a:r>
          </a:p>
          <a:p>
            <a:pPr lvl="1"/>
            <a:r>
              <a:rPr lang="en-US" dirty="0"/>
              <a:t>Also movement on extensive margin: State mandates, “lock-in” proposals, marketing efforts</a:t>
            </a:r>
          </a:p>
          <a:p>
            <a:pPr marL="457200" lvl="1" indent="0">
              <a:buNone/>
            </a:pPr>
            <a:endParaRPr lang="en-US" dirty="0"/>
          </a:p>
        </p:txBody>
      </p:sp>
    </p:spTree>
    <p:extLst>
      <p:ext uri="{BB962C8B-B14F-4D97-AF65-F5344CB8AC3E}">
        <p14:creationId xmlns:p14="http://schemas.microsoft.com/office/powerpoint/2010/main" val="10151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6C13-7A78-456F-9479-4167B50FD712}"/>
              </a:ext>
            </a:extLst>
          </p:cNvPr>
          <p:cNvSpPr>
            <a:spLocks noGrp="1"/>
          </p:cNvSpPr>
          <p:nvPr>
            <p:ph type="title"/>
          </p:nvPr>
        </p:nvSpPr>
        <p:spPr/>
        <p:txBody>
          <a:bodyPr/>
          <a:lstStyle/>
          <a:p>
            <a:r>
              <a:rPr lang="en-US" dirty="0"/>
              <a:t>Demand and cost curves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963718"/>
            <a:ext cx="8305800" cy="5540164"/>
          </a:xfrm>
        </p:spPr>
      </p:pic>
    </p:spTree>
    <p:extLst>
      <p:ext uri="{BB962C8B-B14F-4D97-AF65-F5344CB8AC3E}">
        <p14:creationId xmlns:p14="http://schemas.microsoft.com/office/powerpoint/2010/main" val="575648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A533-E995-491E-8F09-F7C5E387888E}"/>
              </a:ext>
            </a:extLst>
          </p:cNvPr>
          <p:cNvSpPr>
            <a:spLocks noGrp="1"/>
          </p:cNvSpPr>
          <p:nvPr>
            <p:ph type="title"/>
          </p:nvPr>
        </p:nvSpPr>
        <p:spPr/>
        <p:txBody>
          <a:bodyPr/>
          <a:lstStyle/>
          <a:p>
            <a:r>
              <a:rPr lang="en-US" dirty="0"/>
              <a:t>Massachusetts Connector</a:t>
            </a:r>
          </a:p>
        </p:txBody>
      </p:sp>
      <p:sp>
        <p:nvSpPr>
          <p:cNvPr id="3" name="Content Placeholder 2">
            <a:extLst>
              <a:ext uri="{FF2B5EF4-FFF2-40B4-BE49-F238E27FC236}">
                <a16:creationId xmlns:a16="http://schemas.microsoft.com/office/drawing/2014/main" id="{EA75CD23-8B52-4E3B-B0F0-390BF07055E0}"/>
              </a:ext>
            </a:extLst>
          </p:cNvPr>
          <p:cNvSpPr>
            <a:spLocks noGrp="1"/>
          </p:cNvSpPr>
          <p:nvPr>
            <p:ph idx="1"/>
          </p:nvPr>
        </p:nvSpPr>
        <p:spPr>
          <a:xfrm>
            <a:off x="228600" y="838200"/>
            <a:ext cx="8763000" cy="5791200"/>
          </a:xfrm>
        </p:spPr>
        <p:txBody>
          <a:bodyPr/>
          <a:lstStyle/>
          <a:p>
            <a:r>
              <a:rPr lang="en-US" b="1" dirty="0">
                <a:solidFill>
                  <a:srgbClr val="0070C0"/>
                </a:solidFill>
              </a:rPr>
              <a:t>Demand and cost curves </a:t>
            </a:r>
            <a:r>
              <a:rPr lang="en-US" dirty="0"/>
              <a:t>for </a:t>
            </a:r>
            <a:r>
              <a:rPr lang="en-US" i="1" dirty="0"/>
              <a:t>H</a:t>
            </a:r>
            <a:r>
              <a:rPr lang="en-US" dirty="0"/>
              <a:t> and </a:t>
            </a:r>
            <a:r>
              <a:rPr lang="en-US" i="1" dirty="0"/>
              <a:t>L</a:t>
            </a:r>
            <a:r>
              <a:rPr lang="en-US" dirty="0"/>
              <a:t> plans from Finkelstein, Hendren, and Shepard (2017)</a:t>
            </a:r>
          </a:p>
          <a:p>
            <a:pPr lvl="1"/>
            <a:r>
              <a:rPr lang="en-US" dirty="0"/>
              <a:t>Use subsidy RDs in pre-ACA Massachusetts exchange to estimate vertical model demand &amp; cost curves for H and L plans</a:t>
            </a:r>
          </a:p>
          <a:p>
            <a:pPr lvl="1"/>
            <a:r>
              <a:rPr lang="en-US" dirty="0"/>
              <a:t>Show results where L is pure cream-skimmer (consistent with FHS) and where L has 10% cost advantage</a:t>
            </a:r>
          </a:p>
          <a:p>
            <a:pPr lvl="1"/>
            <a:endParaRPr lang="en-US" sz="1000" i="1" dirty="0"/>
          </a:p>
          <a:p>
            <a:r>
              <a:rPr lang="en-US" b="1" dirty="0">
                <a:solidFill>
                  <a:srgbClr val="0070C0"/>
                </a:solidFill>
              </a:rPr>
              <a:t>Setting is ideal for estimating necessary curves</a:t>
            </a:r>
            <a:endParaRPr lang="en-US" dirty="0"/>
          </a:p>
          <a:p>
            <a:pPr lvl="1"/>
            <a:r>
              <a:rPr lang="en-US" dirty="0"/>
              <a:t>Clear difference in “quality” (i.e. consumer valuation) of </a:t>
            </a:r>
            <a:r>
              <a:rPr lang="en-US" i="1" dirty="0">
                <a:hlinkClick r:id="rId2" action="ppaction://hlinksldjump"/>
              </a:rPr>
              <a:t>L plan and group of H plans</a:t>
            </a:r>
            <a:endParaRPr lang="en-US" i="1" dirty="0"/>
          </a:p>
          <a:p>
            <a:pPr lvl="1"/>
            <a:r>
              <a:rPr lang="en-US" dirty="0"/>
              <a:t>Exogenous variation in price of L and price of H (due to differential incremental subsidies)</a:t>
            </a:r>
          </a:p>
          <a:p>
            <a:pPr lvl="1"/>
            <a:r>
              <a:rPr lang="en-US" dirty="0"/>
              <a:t>But no exogenous variation in policies: Instead of showing reduced form evidence of </a:t>
            </a:r>
            <a:r>
              <a:rPr lang="en-US" dirty="0" err="1"/>
              <a:t>eq’m</a:t>
            </a:r>
            <a:r>
              <a:rPr lang="en-US" dirty="0"/>
              <a:t> consequences of policies, use curves to sim policies</a:t>
            </a:r>
          </a:p>
          <a:p>
            <a:pPr lvl="1"/>
            <a:endParaRPr lang="en-US" sz="1000" dirty="0"/>
          </a:p>
          <a:p>
            <a:r>
              <a:rPr lang="en-US" dirty="0"/>
              <a:t>Also do </a:t>
            </a:r>
            <a:r>
              <a:rPr lang="en-US" b="1" dirty="0">
                <a:solidFill>
                  <a:srgbClr val="0070C0"/>
                </a:solidFill>
              </a:rPr>
              <a:t>simulations adding higher income, unsubsidized population </a:t>
            </a:r>
            <a:r>
              <a:rPr lang="en-US" dirty="0"/>
              <a:t>using demand curves from </a:t>
            </a:r>
            <a:r>
              <a:rPr lang="en-US" dirty="0" err="1"/>
              <a:t>Hackmann</a:t>
            </a:r>
            <a:r>
              <a:rPr lang="en-US" dirty="0"/>
              <a:t>, </a:t>
            </a:r>
            <a:r>
              <a:rPr lang="en-US" dirty="0" err="1"/>
              <a:t>Kolstad</a:t>
            </a:r>
            <a:r>
              <a:rPr lang="en-US" dirty="0"/>
              <a:t>, and Kowalski</a:t>
            </a:r>
          </a:p>
          <a:p>
            <a:endParaRPr lang="en-US" dirty="0"/>
          </a:p>
        </p:txBody>
      </p:sp>
    </p:spTree>
    <p:extLst>
      <p:ext uri="{BB962C8B-B14F-4D97-AF65-F5344CB8AC3E}">
        <p14:creationId xmlns:p14="http://schemas.microsoft.com/office/powerpoint/2010/main" val="2034876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2"/>
          <p:cNvSpPr>
            <a:spLocks noGrp="1" noChangeArrowheads="1"/>
          </p:cNvSpPr>
          <p:nvPr>
            <p:ph type="ctrTitle"/>
          </p:nvPr>
        </p:nvSpPr>
        <p:spPr/>
        <p:txBody>
          <a:bodyPr/>
          <a:lstStyle/>
          <a:p>
            <a:pPr eaLnBrk="1" hangingPunct="1"/>
            <a:r>
              <a:rPr lang="en-US" sz="2800" dirty="0">
                <a:ea typeface="ＭＳ Ｐゴシック" pitchFamily="34" charset="-128"/>
                <a:cs typeface="Arial" panose="020B0604020202020204" pitchFamily="34" charset="0"/>
              </a:rPr>
              <a:t>4</a:t>
            </a:r>
            <a:r>
              <a:rPr lang="en-US" sz="2800" dirty="0">
                <a:latin typeface="Arial" panose="020B0604020202020204" pitchFamily="34" charset="0"/>
                <a:ea typeface="ＭＳ Ｐゴシック" pitchFamily="34" charset="-128"/>
                <a:cs typeface="Arial" panose="020B0604020202020204" pitchFamily="34" charset="0"/>
              </a:rPr>
              <a:t>. Policy Simulations with ACA Subsidies</a:t>
            </a:r>
          </a:p>
        </p:txBody>
      </p:sp>
    </p:spTree>
    <p:extLst>
      <p:ext uri="{BB962C8B-B14F-4D97-AF65-F5344CB8AC3E}">
        <p14:creationId xmlns:p14="http://schemas.microsoft.com/office/powerpoint/2010/main" val="19276935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4A58-6199-43DE-8938-12FDE216FF74}"/>
              </a:ext>
            </a:extLst>
          </p:cNvPr>
          <p:cNvSpPr>
            <a:spLocks noGrp="1"/>
          </p:cNvSpPr>
          <p:nvPr>
            <p:ph type="title"/>
          </p:nvPr>
        </p:nvSpPr>
        <p:spPr/>
        <p:txBody>
          <a:bodyPr/>
          <a:lstStyle/>
          <a:p>
            <a:r>
              <a:rPr lang="en-US" dirty="0"/>
              <a:t>Stronger Mandate Penalty</a:t>
            </a:r>
          </a:p>
        </p:txBody>
      </p:sp>
      <p:graphicFrame>
        <p:nvGraphicFramePr>
          <p:cNvPr id="13" name="Chart 12">
            <a:extLst>
              <a:ext uri="{FF2B5EF4-FFF2-40B4-BE49-F238E27FC236}">
                <a16:creationId xmlns:a16="http://schemas.microsoft.com/office/drawing/2014/main" id="{20E881FC-5256-4FC5-A557-AC942C01505A}"/>
              </a:ext>
            </a:extLst>
          </p:cNvPr>
          <p:cNvGraphicFramePr>
            <a:graphicFrameLocks/>
          </p:cNvGraphicFramePr>
          <p:nvPr>
            <p:extLst>
              <p:ext uri="{D42A27DB-BD31-4B8C-83A1-F6EECF244321}">
                <p14:modId xmlns:p14="http://schemas.microsoft.com/office/powerpoint/2010/main" val="2153201475"/>
              </p:ext>
            </p:extLst>
          </p:nvPr>
        </p:nvGraphicFramePr>
        <p:xfrm>
          <a:off x="0" y="762000"/>
          <a:ext cx="4572000" cy="60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4C7A8E6-CAE9-43C8-A1DB-DCB86E6A786A}"/>
              </a:ext>
            </a:extLst>
          </p:cNvPr>
          <p:cNvGraphicFramePr>
            <a:graphicFrameLocks/>
          </p:cNvGraphicFramePr>
          <p:nvPr>
            <p:extLst>
              <p:ext uri="{D42A27DB-BD31-4B8C-83A1-F6EECF244321}">
                <p14:modId xmlns:p14="http://schemas.microsoft.com/office/powerpoint/2010/main" val="3759896112"/>
              </p:ext>
            </p:extLst>
          </p:nvPr>
        </p:nvGraphicFramePr>
        <p:xfrm>
          <a:off x="4572000" y="762000"/>
          <a:ext cx="4572000" cy="6095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267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65EB-6C12-44E1-B98D-FB38704EE0E8}"/>
              </a:ext>
            </a:extLst>
          </p:cNvPr>
          <p:cNvSpPr>
            <a:spLocks noGrp="1"/>
          </p:cNvSpPr>
          <p:nvPr>
            <p:ph type="title"/>
          </p:nvPr>
        </p:nvSpPr>
        <p:spPr/>
        <p:txBody>
          <a:bodyPr/>
          <a:lstStyle/>
          <a:p>
            <a:r>
              <a:rPr lang="en-US" dirty="0"/>
              <a:t>Strengthen Risk Adjustment</a:t>
            </a:r>
          </a:p>
        </p:txBody>
      </p:sp>
      <p:graphicFrame>
        <p:nvGraphicFramePr>
          <p:cNvPr id="7" name="Chart 6">
            <a:extLst>
              <a:ext uri="{FF2B5EF4-FFF2-40B4-BE49-F238E27FC236}">
                <a16:creationId xmlns:a16="http://schemas.microsoft.com/office/drawing/2014/main" id="{E156F354-10A6-45F0-BC3F-7D8D73B078D8}"/>
              </a:ext>
            </a:extLst>
          </p:cNvPr>
          <p:cNvGraphicFramePr>
            <a:graphicFrameLocks/>
          </p:cNvGraphicFramePr>
          <p:nvPr>
            <p:extLst>
              <p:ext uri="{D42A27DB-BD31-4B8C-83A1-F6EECF244321}">
                <p14:modId xmlns:p14="http://schemas.microsoft.com/office/powerpoint/2010/main" val="3464063826"/>
              </p:ext>
            </p:extLst>
          </p:nvPr>
        </p:nvGraphicFramePr>
        <p:xfrm>
          <a:off x="1" y="762000"/>
          <a:ext cx="4571999" cy="60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E3E3F537-885E-42B0-A322-A5F811B40116}"/>
              </a:ext>
            </a:extLst>
          </p:cNvPr>
          <p:cNvGraphicFramePr>
            <a:graphicFrameLocks/>
          </p:cNvGraphicFramePr>
          <p:nvPr>
            <p:extLst>
              <p:ext uri="{D42A27DB-BD31-4B8C-83A1-F6EECF244321}">
                <p14:modId xmlns:p14="http://schemas.microsoft.com/office/powerpoint/2010/main" val="2249021294"/>
              </p:ext>
            </p:extLst>
          </p:nvPr>
        </p:nvGraphicFramePr>
        <p:xfrm>
          <a:off x="4572000" y="762000"/>
          <a:ext cx="4571999" cy="60959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8E3D8449-4CBE-42C4-BA42-DFE093DFEB2A}"/>
              </a:ext>
            </a:extLst>
          </p:cNvPr>
          <p:cNvSpPr txBox="1"/>
          <p:nvPr/>
        </p:nvSpPr>
        <p:spPr>
          <a:xfrm>
            <a:off x="2819400" y="2286000"/>
            <a:ext cx="1718304"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latin typeface="Arial" panose="020B0604020202020204" pitchFamily="34" charset="0"/>
                <a:cs typeface="Arial" panose="020B0604020202020204" pitchFamily="34" charset="0"/>
              </a:rPr>
              <a:t>Share H</a:t>
            </a:r>
          </a:p>
        </p:txBody>
      </p:sp>
      <p:sp>
        <p:nvSpPr>
          <p:cNvPr id="10" name="TextBox 1">
            <a:extLst>
              <a:ext uri="{FF2B5EF4-FFF2-40B4-BE49-F238E27FC236}">
                <a16:creationId xmlns:a16="http://schemas.microsoft.com/office/drawing/2014/main" id="{CC7A4484-7A19-49FB-8EEC-26C2B0F5615C}"/>
              </a:ext>
            </a:extLst>
          </p:cNvPr>
          <p:cNvSpPr txBox="1"/>
          <p:nvPr/>
        </p:nvSpPr>
        <p:spPr>
          <a:xfrm>
            <a:off x="2675715" y="4268353"/>
            <a:ext cx="1569726"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EF8321"/>
                </a:solidFill>
                <a:latin typeface="Arial" panose="020B0604020202020204" pitchFamily="34" charset="0"/>
                <a:cs typeface="Arial" panose="020B0604020202020204" pitchFamily="34" charset="0"/>
              </a:rPr>
              <a:t>Share U</a:t>
            </a:r>
          </a:p>
        </p:txBody>
      </p:sp>
      <p:sp>
        <p:nvSpPr>
          <p:cNvPr id="11" name="TextBox 1">
            <a:extLst>
              <a:ext uri="{FF2B5EF4-FFF2-40B4-BE49-F238E27FC236}">
                <a16:creationId xmlns:a16="http://schemas.microsoft.com/office/drawing/2014/main" id="{C2DF8C21-8889-4302-B5CE-BA41FAB26ABD}"/>
              </a:ext>
            </a:extLst>
          </p:cNvPr>
          <p:cNvSpPr txBox="1"/>
          <p:nvPr/>
        </p:nvSpPr>
        <p:spPr>
          <a:xfrm>
            <a:off x="2819400" y="5638800"/>
            <a:ext cx="1480878"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accent2"/>
                </a:solidFill>
                <a:latin typeface="Arial" panose="020B0604020202020204" pitchFamily="34" charset="0"/>
                <a:cs typeface="Arial" panose="020B0604020202020204" pitchFamily="34" charset="0"/>
              </a:rPr>
              <a:t>Share L</a:t>
            </a:r>
          </a:p>
        </p:txBody>
      </p:sp>
      <p:sp>
        <p:nvSpPr>
          <p:cNvPr id="12" name="TextBox 1">
            <a:extLst>
              <a:ext uri="{FF2B5EF4-FFF2-40B4-BE49-F238E27FC236}">
                <a16:creationId xmlns:a16="http://schemas.microsoft.com/office/drawing/2014/main" id="{8E3D8449-4CBE-42C4-BA42-DFE093DFEB2A}"/>
              </a:ext>
            </a:extLst>
          </p:cNvPr>
          <p:cNvSpPr txBox="1"/>
          <p:nvPr/>
        </p:nvSpPr>
        <p:spPr>
          <a:xfrm>
            <a:off x="7315200" y="2305725"/>
            <a:ext cx="1718304"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latin typeface="Arial" panose="020B0604020202020204" pitchFamily="34" charset="0"/>
                <a:cs typeface="Arial" panose="020B0604020202020204" pitchFamily="34" charset="0"/>
              </a:rPr>
              <a:t>Share H</a:t>
            </a:r>
          </a:p>
        </p:txBody>
      </p:sp>
      <p:sp>
        <p:nvSpPr>
          <p:cNvPr id="13" name="TextBox 1">
            <a:extLst>
              <a:ext uri="{FF2B5EF4-FFF2-40B4-BE49-F238E27FC236}">
                <a16:creationId xmlns:a16="http://schemas.microsoft.com/office/drawing/2014/main" id="{CC7A4484-7A19-49FB-8EEC-26C2B0F5615C}"/>
              </a:ext>
            </a:extLst>
          </p:cNvPr>
          <p:cNvSpPr txBox="1"/>
          <p:nvPr/>
        </p:nvSpPr>
        <p:spPr>
          <a:xfrm>
            <a:off x="7302137" y="4268352"/>
            <a:ext cx="1569726"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EF8321"/>
                </a:solidFill>
                <a:latin typeface="Arial" panose="020B0604020202020204" pitchFamily="34" charset="0"/>
                <a:cs typeface="Arial" panose="020B0604020202020204" pitchFamily="34" charset="0"/>
              </a:rPr>
              <a:t>Share U</a:t>
            </a:r>
          </a:p>
        </p:txBody>
      </p:sp>
      <p:sp>
        <p:nvSpPr>
          <p:cNvPr id="14" name="TextBox 1">
            <a:extLst>
              <a:ext uri="{FF2B5EF4-FFF2-40B4-BE49-F238E27FC236}">
                <a16:creationId xmlns:a16="http://schemas.microsoft.com/office/drawing/2014/main" id="{C2DF8C21-8889-4302-B5CE-BA41FAB26ABD}"/>
              </a:ext>
            </a:extLst>
          </p:cNvPr>
          <p:cNvSpPr txBox="1"/>
          <p:nvPr/>
        </p:nvSpPr>
        <p:spPr>
          <a:xfrm>
            <a:off x="7390985" y="5715000"/>
            <a:ext cx="1480878"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accent2"/>
                </a:solidFill>
                <a:latin typeface="Arial" panose="020B0604020202020204" pitchFamily="34" charset="0"/>
                <a:cs typeface="Arial" panose="020B0604020202020204" pitchFamily="34" charset="0"/>
              </a:rPr>
              <a:t>Share L</a:t>
            </a:r>
          </a:p>
        </p:txBody>
      </p:sp>
    </p:spTree>
    <p:extLst>
      <p:ext uri="{BB962C8B-B14F-4D97-AF65-F5344CB8AC3E}">
        <p14:creationId xmlns:p14="http://schemas.microsoft.com/office/powerpoint/2010/main" val="98609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P spid="13"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A533-E995-491E-8F09-F7C5E387888E}"/>
              </a:ext>
            </a:extLst>
          </p:cNvPr>
          <p:cNvSpPr>
            <a:spLocks noGrp="1"/>
          </p:cNvSpPr>
          <p:nvPr>
            <p:ph type="title"/>
          </p:nvPr>
        </p:nvSpPr>
        <p:spPr/>
        <p:txBody>
          <a:bodyPr/>
          <a:lstStyle/>
          <a:p>
            <a:r>
              <a:rPr lang="en-US" dirty="0"/>
              <a:t>Additional findings</a:t>
            </a:r>
          </a:p>
        </p:txBody>
      </p:sp>
      <p:sp>
        <p:nvSpPr>
          <p:cNvPr id="3" name="Content Placeholder 2">
            <a:extLst>
              <a:ext uri="{FF2B5EF4-FFF2-40B4-BE49-F238E27FC236}">
                <a16:creationId xmlns:a16="http://schemas.microsoft.com/office/drawing/2014/main" id="{EA75CD23-8B52-4E3B-B0F0-390BF07055E0}"/>
              </a:ext>
            </a:extLst>
          </p:cNvPr>
          <p:cNvSpPr>
            <a:spLocks noGrp="1"/>
          </p:cNvSpPr>
          <p:nvPr>
            <p:ph idx="1"/>
          </p:nvPr>
        </p:nvSpPr>
        <p:spPr>
          <a:xfrm>
            <a:off x="228600" y="838200"/>
            <a:ext cx="8763000" cy="5791200"/>
          </a:xfrm>
        </p:spPr>
        <p:txBody>
          <a:bodyPr/>
          <a:lstStyle/>
          <a:p>
            <a:r>
              <a:rPr lang="en-US" b="1" dirty="0">
                <a:solidFill>
                  <a:srgbClr val="0070C0"/>
                </a:solidFill>
              </a:rPr>
              <a:t>Similar results </a:t>
            </a:r>
            <a:r>
              <a:rPr lang="en-US" dirty="0"/>
              <a:t>when we add high-income, </a:t>
            </a:r>
            <a:r>
              <a:rPr lang="en-US" dirty="0" err="1"/>
              <a:t>unsubsidizied</a:t>
            </a:r>
            <a:r>
              <a:rPr lang="en-US" dirty="0"/>
              <a:t> consumers to the market</a:t>
            </a:r>
          </a:p>
          <a:p>
            <a:pPr lvl="1"/>
            <a:r>
              <a:rPr lang="en-US" i="1" dirty="0">
                <a:hlinkClick r:id="rId2" action="ppaction://hlinksldjump"/>
              </a:rPr>
              <a:t>Mandate sims</a:t>
            </a:r>
            <a:endParaRPr lang="en-US" i="1" dirty="0"/>
          </a:p>
          <a:p>
            <a:pPr lvl="1"/>
            <a:r>
              <a:rPr lang="en-US" i="1" dirty="0">
                <a:hlinkClick r:id="rId3" action="ppaction://hlinksldjump"/>
              </a:rPr>
              <a:t>Risk adjustment sims</a:t>
            </a:r>
            <a:endParaRPr lang="en-US" i="1" dirty="0"/>
          </a:p>
          <a:p>
            <a:endParaRPr lang="en-US" dirty="0"/>
          </a:p>
          <a:p>
            <a:r>
              <a:rPr lang="en-US" b="1" dirty="0">
                <a:solidFill>
                  <a:srgbClr val="0070C0"/>
                </a:solidFill>
              </a:rPr>
              <a:t>Benefit regulation </a:t>
            </a:r>
            <a:r>
              <a:rPr lang="en-US" dirty="0"/>
              <a:t>(elimination of </a:t>
            </a:r>
            <a:r>
              <a:rPr lang="en-US" i="1" dirty="0"/>
              <a:t>L</a:t>
            </a:r>
            <a:r>
              <a:rPr lang="en-US" dirty="0"/>
              <a:t> from choice set) increases </a:t>
            </a:r>
            <a:r>
              <a:rPr lang="en-US" i="1" dirty="0"/>
              <a:t>H </a:t>
            </a:r>
            <a:r>
              <a:rPr lang="en-US" dirty="0"/>
              <a:t> market share </a:t>
            </a:r>
            <a:r>
              <a:rPr lang="en-US" b="1" dirty="0"/>
              <a:t>and</a:t>
            </a:r>
            <a:r>
              <a:rPr lang="en-US" dirty="0"/>
              <a:t> decreases </a:t>
            </a:r>
            <a:r>
              <a:rPr lang="en-US" dirty="0" err="1"/>
              <a:t>uninsurance</a:t>
            </a:r>
            <a:r>
              <a:rPr lang="en-US" dirty="0"/>
              <a:t> rate</a:t>
            </a:r>
          </a:p>
          <a:p>
            <a:pPr lvl="1"/>
            <a:r>
              <a:rPr lang="en-US" dirty="0"/>
              <a:t>Intuition: Elimination of </a:t>
            </a:r>
            <a:r>
              <a:rPr lang="en-US" i="1" dirty="0"/>
              <a:t>L</a:t>
            </a:r>
            <a:r>
              <a:rPr lang="en-US" dirty="0"/>
              <a:t> links subsidy to (higher) price of </a:t>
            </a:r>
            <a:r>
              <a:rPr lang="en-US" i="1" dirty="0"/>
              <a:t>H</a:t>
            </a:r>
            <a:r>
              <a:rPr lang="en-US" dirty="0"/>
              <a:t>. Higher subsidy leads to more enrollment in insurance</a:t>
            </a:r>
          </a:p>
        </p:txBody>
      </p:sp>
    </p:spTree>
    <p:extLst>
      <p:ext uri="{BB962C8B-B14F-4D97-AF65-F5344CB8AC3E}">
        <p14:creationId xmlns:p14="http://schemas.microsoft.com/office/powerpoint/2010/main" val="1698997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2"/>
          <p:cNvSpPr>
            <a:spLocks noGrp="1" noChangeArrowheads="1"/>
          </p:cNvSpPr>
          <p:nvPr>
            <p:ph type="ctrTitle"/>
          </p:nvPr>
        </p:nvSpPr>
        <p:spPr/>
        <p:txBody>
          <a:bodyPr/>
          <a:lstStyle/>
          <a:p>
            <a:pPr eaLnBrk="1" hangingPunct="1"/>
            <a:r>
              <a:rPr lang="en-US" sz="2800" dirty="0">
                <a:ea typeface="ＭＳ Ｐゴシック" pitchFamily="34" charset="-128"/>
                <a:cs typeface="Arial" panose="020B0604020202020204" pitchFamily="34" charset="0"/>
              </a:rPr>
              <a:t>5</a:t>
            </a:r>
            <a:r>
              <a:rPr lang="en-US" sz="2800" dirty="0">
                <a:latin typeface="Arial" panose="020B0604020202020204" pitchFamily="34" charset="0"/>
                <a:ea typeface="ＭＳ Ｐゴシック" pitchFamily="34" charset="-128"/>
                <a:cs typeface="Arial" panose="020B0604020202020204" pitchFamily="34" charset="0"/>
              </a:rPr>
              <a:t>. Policy Simulations with Fixed Subsidies</a:t>
            </a:r>
          </a:p>
        </p:txBody>
      </p:sp>
    </p:spTree>
    <p:extLst>
      <p:ext uri="{BB962C8B-B14F-4D97-AF65-F5344CB8AC3E}">
        <p14:creationId xmlns:p14="http://schemas.microsoft.com/office/powerpoint/2010/main" val="2141647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E1832E9-4CF9-4C9F-90BD-859FD6864E39}"/>
              </a:ext>
            </a:extLst>
          </p:cNvPr>
          <p:cNvGraphicFramePr>
            <a:graphicFrameLocks/>
          </p:cNvGraphicFramePr>
          <p:nvPr>
            <p:extLst>
              <p:ext uri="{D42A27DB-BD31-4B8C-83A1-F6EECF244321}">
                <p14:modId xmlns:p14="http://schemas.microsoft.com/office/powerpoint/2010/main" val="1895272680"/>
              </p:ext>
            </p:extLst>
          </p:nvPr>
        </p:nvGraphicFramePr>
        <p:xfrm>
          <a:off x="4583705" y="762000"/>
          <a:ext cx="4560293" cy="60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D07839DC-45E8-4AA6-BB68-F7E889036630}"/>
              </a:ext>
            </a:extLst>
          </p:cNvPr>
          <p:cNvGraphicFramePr>
            <a:graphicFrameLocks/>
          </p:cNvGraphicFramePr>
          <p:nvPr>
            <p:extLst>
              <p:ext uri="{D42A27DB-BD31-4B8C-83A1-F6EECF244321}">
                <p14:modId xmlns:p14="http://schemas.microsoft.com/office/powerpoint/2010/main" val="1313155362"/>
              </p:ext>
            </p:extLst>
          </p:nvPr>
        </p:nvGraphicFramePr>
        <p:xfrm>
          <a:off x="1" y="762000"/>
          <a:ext cx="45720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E0259E2-8523-43F2-856D-2FD1E0C26BC1}"/>
              </a:ext>
            </a:extLst>
          </p:cNvPr>
          <p:cNvSpPr>
            <a:spLocks noGrp="1"/>
          </p:cNvSpPr>
          <p:nvPr>
            <p:ph type="title"/>
          </p:nvPr>
        </p:nvSpPr>
        <p:spPr/>
        <p:txBody>
          <a:bodyPr/>
          <a:lstStyle/>
          <a:p>
            <a:r>
              <a:rPr lang="en-US" dirty="0"/>
              <a:t>Strengthen Mandate Penalty</a:t>
            </a:r>
          </a:p>
        </p:txBody>
      </p:sp>
      <p:sp>
        <p:nvSpPr>
          <p:cNvPr id="10" name="TextBox 1">
            <a:extLst>
              <a:ext uri="{FF2B5EF4-FFF2-40B4-BE49-F238E27FC236}">
                <a16:creationId xmlns:a16="http://schemas.microsoft.com/office/drawing/2014/main" id="{8E3D8449-4CBE-42C4-BA42-DFE093DFEB2A}"/>
              </a:ext>
            </a:extLst>
          </p:cNvPr>
          <p:cNvSpPr txBox="1"/>
          <p:nvPr/>
        </p:nvSpPr>
        <p:spPr>
          <a:xfrm>
            <a:off x="2853696" y="4495800"/>
            <a:ext cx="1718304"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latin typeface="Arial" panose="020B0604020202020204" pitchFamily="34" charset="0"/>
                <a:cs typeface="Arial" panose="020B0604020202020204" pitchFamily="34" charset="0"/>
              </a:rPr>
              <a:t>Share H</a:t>
            </a:r>
          </a:p>
        </p:txBody>
      </p:sp>
      <p:sp>
        <p:nvSpPr>
          <p:cNvPr id="11" name="TextBox 1">
            <a:extLst>
              <a:ext uri="{FF2B5EF4-FFF2-40B4-BE49-F238E27FC236}">
                <a16:creationId xmlns:a16="http://schemas.microsoft.com/office/drawing/2014/main" id="{CC7A4484-7A19-49FB-8EEC-26C2B0F5615C}"/>
              </a:ext>
            </a:extLst>
          </p:cNvPr>
          <p:cNvSpPr txBox="1"/>
          <p:nvPr/>
        </p:nvSpPr>
        <p:spPr>
          <a:xfrm>
            <a:off x="3013979" y="5739341"/>
            <a:ext cx="1569726"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EF8321"/>
                </a:solidFill>
                <a:latin typeface="Arial" panose="020B0604020202020204" pitchFamily="34" charset="0"/>
                <a:cs typeface="Arial" panose="020B0604020202020204" pitchFamily="34" charset="0"/>
              </a:rPr>
              <a:t>Share U</a:t>
            </a:r>
          </a:p>
        </p:txBody>
      </p:sp>
      <p:sp>
        <p:nvSpPr>
          <p:cNvPr id="12" name="TextBox 1">
            <a:extLst>
              <a:ext uri="{FF2B5EF4-FFF2-40B4-BE49-F238E27FC236}">
                <a16:creationId xmlns:a16="http://schemas.microsoft.com/office/drawing/2014/main" id="{C2DF8C21-8889-4302-B5CE-BA41FAB26ABD}"/>
              </a:ext>
            </a:extLst>
          </p:cNvPr>
          <p:cNvSpPr txBox="1"/>
          <p:nvPr/>
        </p:nvSpPr>
        <p:spPr>
          <a:xfrm>
            <a:off x="2972409" y="1724036"/>
            <a:ext cx="1480878"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accent2"/>
                </a:solidFill>
                <a:latin typeface="Arial" panose="020B0604020202020204" pitchFamily="34" charset="0"/>
                <a:cs typeface="Arial" panose="020B0604020202020204" pitchFamily="34" charset="0"/>
              </a:rPr>
              <a:t>Share L</a:t>
            </a:r>
          </a:p>
        </p:txBody>
      </p:sp>
      <p:sp>
        <p:nvSpPr>
          <p:cNvPr id="13" name="TextBox 1">
            <a:extLst>
              <a:ext uri="{FF2B5EF4-FFF2-40B4-BE49-F238E27FC236}">
                <a16:creationId xmlns:a16="http://schemas.microsoft.com/office/drawing/2014/main" id="{8E3D8449-4CBE-42C4-BA42-DFE093DFEB2A}"/>
              </a:ext>
            </a:extLst>
          </p:cNvPr>
          <p:cNvSpPr txBox="1"/>
          <p:nvPr/>
        </p:nvSpPr>
        <p:spPr>
          <a:xfrm>
            <a:off x="5334000" y="5763681"/>
            <a:ext cx="1718304"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latin typeface="Arial" panose="020B0604020202020204" pitchFamily="34" charset="0"/>
                <a:cs typeface="Arial" panose="020B0604020202020204" pitchFamily="34" charset="0"/>
              </a:rPr>
              <a:t>Share H</a:t>
            </a:r>
          </a:p>
        </p:txBody>
      </p:sp>
      <p:sp>
        <p:nvSpPr>
          <p:cNvPr id="14" name="TextBox 1">
            <a:extLst>
              <a:ext uri="{FF2B5EF4-FFF2-40B4-BE49-F238E27FC236}">
                <a16:creationId xmlns:a16="http://schemas.microsoft.com/office/drawing/2014/main" id="{C2DF8C21-8889-4302-B5CE-BA41FAB26ABD}"/>
              </a:ext>
            </a:extLst>
          </p:cNvPr>
          <p:cNvSpPr txBox="1"/>
          <p:nvPr/>
        </p:nvSpPr>
        <p:spPr>
          <a:xfrm>
            <a:off x="7193187" y="1243149"/>
            <a:ext cx="1480878"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accent2"/>
                </a:solidFill>
                <a:latin typeface="Arial" panose="020B0604020202020204" pitchFamily="34" charset="0"/>
                <a:cs typeface="Arial" panose="020B0604020202020204" pitchFamily="34" charset="0"/>
              </a:rPr>
              <a:t>Share L</a:t>
            </a:r>
          </a:p>
        </p:txBody>
      </p:sp>
      <p:sp>
        <p:nvSpPr>
          <p:cNvPr id="15" name="TextBox 1">
            <a:extLst>
              <a:ext uri="{FF2B5EF4-FFF2-40B4-BE49-F238E27FC236}">
                <a16:creationId xmlns:a16="http://schemas.microsoft.com/office/drawing/2014/main" id="{CC7A4484-7A19-49FB-8EEC-26C2B0F5615C}"/>
              </a:ext>
            </a:extLst>
          </p:cNvPr>
          <p:cNvSpPr txBox="1"/>
          <p:nvPr/>
        </p:nvSpPr>
        <p:spPr>
          <a:xfrm>
            <a:off x="6781800" y="4839919"/>
            <a:ext cx="1569726"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EF8321"/>
                </a:solidFill>
                <a:latin typeface="Arial" panose="020B0604020202020204" pitchFamily="34" charset="0"/>
                <a:cs typeface="Arial" panose="020B0604020202020204" pitchFamily="34" charset="0"/>
              </a:rPr>
              <a:t>Share U</a:t>
            </a:r>
          </a:p>
        </p:txBody>
      </p:sp>
    </p:spTree>
    <p:extLst>
      <p:ext uri="{BB962C8B-B14F-4D97-AF65-F5344CB8AC3E}">
        <p14:creationId xmlns:p14="http://schemas.microsoft.com/office/powerpoint/2010/main" val="372406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13" grpId="0"/>
      <p:bldP spid="14" grpId="0"/>
      <p:bldP spid="1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59E2-8523-43F2-856D-2FD1E0C26BC1}"/>
              </a:ext>
            </a:extLst>
          </p:cNvPr>
          <p:cNvSpPr>
            <a:spLocks noGrp="1"/>
          </p:cNvSpPr>
          <p:nvPr>
            <p:ph type="title"/>
          </p:nvPr>
        </p:nvSpPr>
        <p:spPr/>
        <p:txBody>
          <a:bodyPr/>
          <a:lstStyle/>
          <a:p>
            <a:r>
              <a:rPr lang="en-US" dirty="0"/>
              <a:t>Strengthen Risk Adjustment</a:t>
            </a:r>
          </a:p>
        </p:txBody>
      </p:sp>
      <p:graphicFrame>
        <p:nvGraphicFramePr>
          <p:cNvPr id="8" name="Chart 7">
            <a:extLst>
              <a:ext uri="{FF2B5EF4-FFF2-40B4-BE49-F238E27FC236}">
                <a16:creationId xmlns:a16="http://schemas.microsoft.com/office/drawing/2014/main" id="{F0526DC2-D3BB-4A28-B328-74BC27044AD8}"/>
              </a:ext>
            </a:extLst>
          </p:cNvPr>
          <p:cNvGraphicFramePr>
            <a:graphicFrameLocks/>
          </p:cNvGraphicFramePr>
          <p:nvPr>
            <p:extLst>
              <p:ext uri="{D42A27DB-BD31-4B8C-83A1-F6EECF244321}">
                <p14:modId xmlns:p14="http://schemas.microsoft.com/office/powerpoint/2010/main" val="1830958565"/>
              </p:ext>
            </p:extLst>
          </p:nvPr>
        </p:nvGraphicFramePr>
        <p:xfrm>
          <a:off x="1" y="762000"/>
          <a:ext cx="4572000" cy="60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78EB21E5-3327-4402-93C6-497001E52C0A}"/>
              </a:ext>
            </a:extLst>
          </p:cNvPr>
          <p:cNvGraphicFramePr>
            <a:graphicFrameLocks/>
          </p:cNvGraphicFramePr>
          <p:nvPr>
            <p:extLst>
              <p:ext uri="{D42A27DB-BD31-4B8C-83A1-F6EECF244321}">
                <p14:modId xmlns:p14="http://schemas.microsoft.com/office/powerpoint/2010/main" val="1782156511"/>
              </p:ext>
            </p:extLst>
          </p:nvPr>
        </p:nvGraphicFramePr>
        <p:xfrm>
          <a:off x="4572000" y="762001"/>
          <a:ext cx="45720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8E3D8449-4CBE-42C4-BA42-DFE093DFEB2A}"/>
              </a:ext>
            </a:extLst>
          </p:cNvPr>
          <p:cNvSpPr txBox="1"/>
          <p:nvPr/>
        </p:nvSpPr>
        <p:spPr>
          <a:xfrm>
            <a:off x="3276600" y="2667000"/>
            <a:ext cx="1718304"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latin typeface="Arial" panose="020B0604020202020204" pitchFamily="34" charset="0"/>
                <a:cs typeface="Arial" panose="020B0604020202020204" pitchFamily="34" charset="0"/>
              </a:rPr>
              <a:t>Share H</a:t>
            </a:r>
          </a:p>
        </p:txBody>
      </p:sp>
      <p:sp>
        <p:nvSpPr>
          <p:cNvPr id="11" name="TextBox 1">
            <a:extLst>
              <a:ext uri="{FF2B5EF4-FFF2-40B4-BE49-F238E27FC236}">
                <a16:creationId xmlns:a16="http://schemas.microsoft.com/office/drawing/2014/main" id="{CC7A4484-7A19-49FB-8EEC-26C2B0F5615C}"/>
              </a:ext>
            </a:extLst>
          </p:cNvPr>
          <p:cNvSpPr txBox="1"/>
          <p:nvPr/>
        </p:nvSpPr>
        <p:spPr>
          <a:xfrm>
            <a:off x="3276600" y="3886200"/>
            <a:ext cx="1569726"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EF8321"/>
                </a:solidFill>
                <a:latin typeface="Arial" panose="020B0604020202020204" pitchFamily="34" charset="0"/>
                <a:cs typeface="Arial" panose="020B0604020202020204" pitchFamily="34" charset="0"/>
              </a:rPr>
              <a:t>Share U</a:t>
            </a:r>
          </a:p>
        </p:txBody>
      </p:sp>
      <p:sp>
        <p:nvSpPr>
          <p:cNvPr id="12" name="TextBox 1">
            <a:extLst>
              <a:ext uri="{FF2B5EF4-FFF2-40B4-BE49-F238E27FC236}">
                <a16:creationId xmlns:a16="http://schemas.microsoft.com/office/drawing/2014/main" id="{C2DF8C21-8889-4302-B5CE-BA41FAB26ABD}"/>
              </a:ext>
            </a:extLst>
          </p:cNvPr>
          <p:cNvSpPr txBox="1"/>
          <p:nvPr/>
        </p:nvSpPr>
        <p:spPr>
          <a:xfrm>
            <a:off x="3200400" y="5715000"/>
            <a:ext cx="1480878"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accent2"/>
                </a:solidFill>
                <a:latin typeface="Arial" panose="020B0604020202020204" pitchFamily="34" charset="0"/>
                <a:cs typeface="Arial" panose="020B0604020202020204" pitchFamily="34" charset="0"/>
              </a:rPr>
              <a:t>Share L</a:t>
            </a:r>
          </a:p>
        </p:txBody>
      </p:sp>
      <p:sp>
        <p:nvSpPr>
          <p:cNvPr id="13" name="TextBox 1">
            <a:extLst>
              <a:ext uri="{FF2B5EF4-FFF2-40B4-BE49-F238E27FC236}">
                <a16:creationId xmlns:a16="http://schemas.microsoft.com/office/drawing/2014/main" id="{8E3D8449-4CBE-42C4-BA42-DFE093DFEB2A}"/>
              </a:ext>
            </a:extLst>
          </p:cNvPr>
          <p:cNvSpPr txBox="1"/>
          <p:nvPr/>
        </p:nvSpPr>
        <p:spPr>
          <a:xfrm>
            <a:off x="7696200" y="4367479"/>
            <a:ext cx="1718304"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latin typeface="Arial" panose="020B0604020202020204" pitchFamily="34" charset="0"/>
                <a:cs typeface="Arial" panose="020B0604020202020204" pitchFamily="34" charset="0"/>
              </a:rPr>
              <a:t>Share H</a:t>
            </a:r>
          </a:p>
        </p:txBody>
      </p:sp>
      <p:sp>
        <p:nvSpPr>
          <p:cNvPr id="14" name="TextBox 1">
            <a:extLst>
              <a:ext uri="{FF2B5EF4-FFF2-40B4-BE49-F238E27FC236}">
                <a16:creationId xmlns:a16="http://schemas.microsoft.com/office/drawing/2014/main" id="{C2DF8C21-8889-4302-B5CE-BA41FAB26ABD}"/>
              </a:ext>
            </a:extLst>
          </p:cNvPr>
          <p:cNvSpPr txBox="1"/>
          <p:nvPr/>
        </p:nvSpPr>
        <p:spPr>
          <a:xfrm>
            <a:off x="7933626" y="5737164"/>
            <a:ext cx="1480878"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accent2"/>
                </a:solidFill>
                <a:latin typeface="Arial" panose="020B0604020202020204" pitchFamily="34" charset="0"/>
                <a:cs typeface="Arial" panose="020B0604020202020204" pitchFamily="34" charset="0"/>
              </a:rPr>
              <a:t>Share L</a:t>
            </a:r>
          </a:p>
        </p:txBody>
      </p:sp>
      <p:sp>
        <p:nvSpPr>
          <p:cNvPr id="15" name="TextBox 1">
            <a:extLst>
              <a:ext uri="{FF2B5EF4-FFF2-40B4-BE49-F238E27FC236}">
                <a16:creationId xmlns:a16="http://schemas.microsoft.com/office/drawing/2014/main" id="{CC7A4484-7A19-49FB-8EEC-26C2B0F5615C}"/>
              </a:ext>
            </a:extLst>
          </p:cNvPr>
          <p:cNvSpPr txBox="1"/>
          <p:nvPr/>
        </p:nvSpPr>
        <p:spPr>
          <a:xfrm>
            <a:off x="7911855" y="2185721"/>
            <a:ext cx="1569726"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EF8321"/>
                </a:solidFill>
                <a:latin typeface="Arial" panose="020B0604020202020204" pitchFamily="34" charset="0"/>
                <a:cs typeface="Arial" panose="020B0604020202020204" pitchFamily="34" charset="0"/>
              </a:rPr>
              <a:t>Share U</a:t>
            </a:r>
          </a:p>
        </p:txBody>
      </p:sp>
    </p:spTree>
    <p:extLst>
      <p:ext uri="{BB962C8B-B14F-4D97-AF65-F5344CB8AC3E}">
        <p14:creationId xmlns:p14="http://schemas.microsoft.com/office/powerpoint/2010/main" val="422686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P spid="11" grpId="0"/>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A533-E995-491E-8F09-F7C5E387888E}"/>
              </a:ext>
            </a:extLst>
          </p:cNvPr>
          <p:cNvSpPr>
            <a:spLocks noGrp="1"/>
          </p:cNvSpPr>
          <p:nvPr>
            <p:ph type="title"/>
          </p:nvPr>
        </p:nvSpPr>
        <p:spPr/>
        <p:txBody>
          <a:bodyPr/>
          <a:lstStyle/>
          <a:p>
            <a:r>
              <a:rPr lang="en-US" dirty="0"/>
              <a:t>Additional findings</a:t>
            </a:r>
          </a:p>
        </p:txBody>
      </p:sp>
      <p:sp>
        <p:nvSpPr>
          <p:cNvPr id="3" name="Content Placeholder 2">
            <a:extLst>
              <a:ext uri="{FF2B5EF4-FFF2-40B4-BE49-F238E27FC236}">
                <a16:creationId xmlns:a16="http://schemas.microsoft.com/office/drawing/2014/main" id="{EA75CD23-8B52-4E3B-B0F0-390BF07055E0}"/>
              </a:ext>
            </a:extLst>
          </p:cNvPr>
          <p:cNvSpPr>
            <a:spLocks noGrp="1"/>
          </p:cNvSpPr>
          <p:nvPr>
            <p:ph idx="1"/>
          </p:nvPr>
        </p:nvSpPr>
        <p:spPr>
          <a:xfrm>
            <a:off x="228600" y="838200"/>
            <a:ext cx="8763000" cy="5791200"/>
          </a:xfrm>
        </p:spPr>
        <p:txBody>
          <a:bodyPr/>
          <a:lstStyle/>
          <a:p>
            <a:r>
              <a:rPr lang="en-US" b="1" dirty="0">
                <a:solidFill>
                  <a:srgbClr val="0070C0"/>
                </a:solidFill>
              </a:rPr>
              <a:t>Similar results </a:t>
            </a:r>
            <a:r>
              <a:rPr lang="en-US" dirty="0"/>
              <a:t>for other fixed subsidy amounts where the market is affected by risk adjustment and/or the mandate penalty</a:t>
            </a:r>
            <a:endParaRPr lang="en-US" i="1" dirty="0"/>
          </a:p>
          <a:p>
            <a:endParaRPr lang="en-US" dirty="0"/>
          </a:p>
          <a:p>
            <a:r>
              <a:rPr lang="en-US" b="1" dirty="0">
                <a:solidFill>
                  <a:srgbClr val="0070C0"/>
                </a:solidFill>
              </a:rPr>
              <a:t>Benefit regulation </a:t>
            </a:r>
            <a:r>
              <a:rPr lang="en-US" dirty="0"/>
              <a:t>(elimination of </a:t>
            </a:r>
            <a:r>
              <a:rPr lang="en-US" i="1" dirty="0"/>
              <a:t>L</a:t>
            </a:r>
            <a:r>
              <a:rPr lang="en-US" dirty="0"/>
              <a:t> from choice set) increases </a:t>
            </a:r>
            <a:r>
              <a:rPr lang="en-US" i="1" dirty="0"/>
              <a:t>H </a:t>
            </a:r>
            <a:r>
              <a:rPr lang="en-US" dirty="0"/>
              <a:t> market share and </a:t>
            </a:r>
            <a:r>
              <a:rPr lang="en-US" b="1" i="1" dirty="0"/>
              <a:t>increases</a:t>
            </a:r>
            <a:r>
              <a:rPr lang="en-US" dirty="0"/>
              <a:t> </a:t>
            </a:r>
            <a:r>
              <a:rPr lang="en-US" dirty="0" err="1"/>
              <a:t>uninsurance</a:t>
            </a:r>
            <a:r>
              <a:rPr lang="en-US" dirty="0"/>
              <a:t> rate</a:t>
            </a:r>
          </a:p>
          <a:p>
            <a:pPr lvl="1"/>
            <a:r>
              <a:rPr lang="en-US" dirty="0"/>
              <a:t>Intuition: Elimination of </a:t>
            </a:r>
            <a:r>
              <a:rPr lang="en-US" i="1" dirty="0"/>
              <a:t>L</a:t>
            </a:r>
            <a:r>
              <a:rPr lang="en-US" dirty="0"/>
              <a:t> moves some market share from </a:t>
            </a:r>
            <a:r>
              <a:rPr lang="en-US" i="1" dirty="0"/>
              <a:t>L</a:t>
            </a:r>
            <a:r>
              <a:rPr lang="en-US" dirty="0"/>
              <a:t> to </a:t>
            </a:r>
            <a:r>
              <a:rPr lang="en-US" i="1" dirty="0"/>
              <a:t>H</a:t>
            </a:r>
            <a:r>
              <a:rPr lang="en-US" dirty="0"/>
              <a:t> but forces others out of market (Finkelstein 2004; Acevedo and Gottlieb 2017)</a:t>
            </a:r>
          </a:p>
        </p:txBody>
      </p:sp>
    </p:spTree>
    <p:extLst>
      <p:ext uri="{BB962C8B-B14F-4D97-AF65-F5344CB8AC3E}">
        <p14:creationId xmlns:p14="http://schemas.microsoft.com/office/powerpoint/2010/main" val="326244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5D1E-8C01-4D10-A55C-7EC934CF4CCC}"/>
              </a:ext>
            </a:extLst>
          </p:cNvPr>
          <p:cNvSpPr>
            <a:spLocks noGrp="1"/>
          </p:cNvSpPr>
          <p:nvPr>
            <p:ph type="title"/>
          </p:nvPr>
        </p:nvSpPr>
        <p:spPr/>
        <p:txBody>
          <a:bodyPr/>
          <a:lstStyle/>
          <a:p>
            <a:r>
              <a:rPr lang="en-US" dirty="0"/>
              <a:t>Overview of Paper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EFD685-7A95-4F69-8915-852FAA740EAE}"/>
                  </a:ext>
                </a:extLst>
              </p:cNvPr>
              <p:cNvSpPr>
                <a:spLocks noGrp="1"/>
              </p:cNvSpPr>
              <p:nvPr>
                <p:ph idx="1"/>
              </p:nvPr>
            </p:nvSpPr>
            <p:spPr>
              <a:xfrm>
                <a:off x="381000" y="838200"/>
                <a:ext cx="8610600" cy="5791200"/>
              </a:xfrm>
            </p:spPr>
            <p:txBody>
              <a:bodyPr/>
              <a:lstStyle/>
              <a:p>
                <a:r>
                  <a:rPr lang="en-US" b="1" dirty="0">
                    <a:solidFill>
                      <a:srgbClr val="003366"/>
                    </a:solidFill>
                  </a:rPr>
                  <a:t>Present graphical model</a:t>
                </a:r>
                <a:r>
                  <a:rPr lang="en-US" dirty="0"/>
                  <a:t> with intensive + extensive margin selection</a:t>
                </a:r>
              </a:p>
              <a:p>
                <a:pPr lvl="1"/>
                <a:r>
                  <a:rPr lang="en-US" sz="1600" dirty="0"/>
                  <a:t>Goal: </a:t>
                </a:r>
                <a:r>
                  <a:rPr lang="en-US" sz="1600" b="1" dirty="0"/>
                  <a:t>Simplest framework </a:t>
                </a:r>
                <a:r>
                  <a:rPr lang="en-US" sz="1600" dirty="0"/>
                  <a:t>capturing both </a:t>
                </a:r>
                <a:r>
                  <a:rPr lang="en-US" sz="1600" b="1" dirty="0"/>
                  <a:t>intensive</a:t>
                </a:r>
                <a:r>
                  <a:rPr lang="en-US" sz="1600" dirty="0"/>
                  <a:t> and </a:t>
                </a:r>
                <a:r>
                  <a:rPr lang="en-US" sz="1600" b="1" dirty="0"/>
                  <a:t>extensive</a:t>
                </a:r>
                <a:r>
                  <a:rPr lang="en-US" sz="1600" dirty="0"/>
                  <a:t> margin selection </a:t>
                </a:r>
                <a14:m>
                  <m:oMath xmlns:m="http://schemas.openxmlformats.org/officeDocument/2006/math">
                    <m:r>
                      <a:rPr lang="en-US" sz="1600" b="0" i="1" smtClean="0">
                        <a:latin typeface="Cambria Math" panose="02040503050406030204" pitchFamily="18" charset="0"/>
                      </a:rPr>
                      <m:t>→</m:t>
                    </m:r>
                  </m:oMath>
                </a14:m>
                <a:r>
                  <a:rPr lang="en-US" sz="1600" dirty="0"/>
                  <a:t> Competitive market with two plans (</a:t>
                </a:r>
                <a:r>
                  <a:rPr lang="en-US" sz="1600" i="1" dirty="0"/>
                  <a:t>H</a:t>
                </a:r>
                <a:r>
                  <a:rPr lang="en-US" sz="1600" dirty="0"/>
                  <a:t> and </a:t>
                </a:r>
                <a:r>
                  <a:rPr lang="en-US" sz="1600" i="1" dirty="0"/>
                  <a:t>L</a:t>
                </a:r>
                <a:r>
                  <a:rPr lang="en-US" sz="1600" dirty="0"/>
                  <a:t>) + an outside option (</a:t>
                </a:r>
                <a:r>
                  <a:rPr lang="en-US" sz="1600" i="1" dirty="0"/>
                  <a:t>U</a:t>
                </a:r>
                <a:r>
                  <a:rPr lang="en-US" sz="1600" dirty="0"/>
                  <a:t>)</a:t>
                </a:r>
              </a:p>
              <a:p>
                <a:pPr lvl="1"/>
                <a:r>
                  <a:rPr lang="en-US" sz="1600" dirty="0"/>
                  <a:t>Graphical model a la </a:t>
                </a:r>
                <a:r>
                  <a:rPr lang="en-US" sz="1600" dirty="0" err="1"/>
                  <a:t>Einav</a:t>
                </a:r>
                <a:r>
                  <a:rPr lang="en-US" sz="1600" dirty="0"/>
                  <a:t>, Finkelstein, Cullen (2010) to make conceptual points</a:t>
                </a:r>
              </a:p>
              <a:p>
                <a:pPr lvl="2"/>
                <a:r>
                  <a:rPr lang="en-US" sz="1600" dirty="0"/>
                  <a:t>C.f., Other (more sophisticated) work allowing for plan differentiation + outside option </a:t>
                </a:r>
                <a:r>
                  <a:rPr lang="en-US" sz="1600" dirty="0">
                    <a:solidFill>
                      <a:srgbClr val="003366"/>
                    </a:solidFill>
                  </a:rPr>
                  <a:t>[Azevedo &amp; Gottlieb 2017, Tebaldi 2017, Saltzman 2018]</a:t>
                </a:r>
              </a:p>
              <a:p>
                <a:endParaRPr lang="en-US" sz="800" dirty="0">
                  <a:solidFill>
                    <a:srgbClr val="003366"/>
                  </a:solidFill>
                </a:endParaRPr>
              </a:p>
              <a:p>
                <a:r>
                  <a:rPr lang="en-US" sz="1900" b="1" dirty="0">
                    <a:solidFill>
                      <a:srgbClr val="002060"/>
                    </a:solidFill>
                  </a:rPr>
                  <a:t>Use model to illustrate often surprising unintended consequences </a:t>
                </a:r>
                <a:r>
                  <a:rPr lang="en-US" sz="1900" dirty="0"/>
                  <a:t>of policies targeted at one margin of selection</a:t>
                </a:r>
              </a:p>
              <a:p>
                <a:pPr lvl="1"/>
                <a:r>
                  <a:rPr lang="en-US" sz="1600" dirty="0"/>
                  <a:t>E.g. “Mandate penalty” on </a:t>
                </a:r>
                <a:r>
                  <a:rPr lang="en-US" sz="1600" dirty="0" err="1"/>
                  <a:t>uninsurance</a:t>
                </a:r>
                <a:r>
                  <a:rPr lang="en-US" sz="1600" dirty="0"/>
                  <a:t> </a:t>
                </a:r>
                <a14:m>
                  <m:oMath xmlns:m="http://schemas.openxmlformats.org/officeDocument/2006/math">
                    <m:r>
                      <a:rPr lang="en-US" sz="1600" b="0" i="1" smtClean="0">
                        <a:latin typeface="Cambria Math" panose="02040503050406030204" pitchFamily="18" charset="0"/>
                      </a:rPr>
                      <m:t>→</m:t>
                    </m:r>
                  </m:oMath>
                </a14:m>
                <a:r>
                  <a:rPr lang="en-US" sz="1600" dirty="0"/>
                  <a:t> intensive margin unravelling to L</a:t>
                </a:r>
              </a:p>
              <a:p>
                <a:pPr lvl="2"/>
                <a:r>
                  <a:rPr lang="en-US" sz="1600" dirty="0"/>
                  <a:t>Intuition: Newly insured are healthy and tend to sort into L </a:t>
                </a:r>
                <a14:m>
                  <m:oMath xmlns:m="http://schemas.openxmlformats.org/officeDocument/2006/math">
                    <m:r>
                      <a:rPr lang="en-US" sz="1600" b="0" i="1" smtClean="0">
                        <a:latin typeface="Cambria Math" panose="02040503050406030204" pitchFamily="18" charset="0"/>
                      </a:rPr>
                      <m:t>→</m:t>
                    </m:r>
                  </m:oMath>
                </a14:m>
                <a:r>
                  <a:rPr lang="en-US" sz="1600" dirty="0"/>
                  <a:t> lowers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𝐿</m:t>
                        </m:r>
                      </m:sub>
                    </m:sSub>
                  </m:oMath>
                </a14:m>
                <a:endParaRPr lang="en-US" sz="1600" dirty="0"/>
              </a:p>
              <a:p>
                <a:endParaRPr lang="en-US" sz="800" dirty="0">
                  <a:solidFill>
                    <a:srgbClr val="003366"/>
                  </a:solidFill>
                </a:endParaRPr>
              </a:p>
              <a:p>
                <a:r>
                  <a:rPr lang="en-US" b="1" dirty="0">
                    <a:solidFill>
                      <a:srgbClr val="003366"/>
                    </a:solidFill>
                  </a:rPr>
                  <a:t>Show that graphical framework can easily be applied empirically </a:t>
                </a:r>
                <a:r>
                  <a:rPr lang="en-US" dirty="0"/>
                  <a:t>(analogous to EFC) using only demand and cost curves</a:t>
                </a:r>
              </a:p>
              <a:p>
                <a:pPr lvl="1"/>
                <a:r>
                  <a:rPr lang="en-US" sz="1600" dirty="0"/>
                  <a:t>Complicated structural modeling not necessary</a:t>
                </a:r>
              </a:p>
              <a:p>
                <a:pPr lvl="1"/>
                <a:r>
                  <a:rPr lang="en-US" sz="1600" dirty="0"/>
                  <a:t>Use </a:t>
                </a:r>
                <a:r>
                  <a:rPr lang="en-US" sz="1600" b="1" dirty="0">
                    <a:solidFill>
                      <a:srgbClr val="002060"/>
                    </a:solidFill>
                  </a:rPr>
                  <a:t>well-identified</a:t>
                </a:r>
                <a:r>
                  <a:rPr lang="en-US" sz="1600" dirty="0"/>
                  <a:t> Massachusetts demand and cost curves from Finkelstein, Hendren, and Shepard (2017) to perform counterfactual sims</a:t>
                </a:r>
              </a:p>
              <a:p>
                <a:pPr lvl="1"/>
                <a:r>
                  <a:rPr lang="en-US" sz="1600" dirty="0"/>
                  <a:t>Show that unintended consequences are sometimes </a:t>
                </a:r>
                <a:r>
                  <a:rPr lang="en-US" sz="1600" b="1" dirty="0">
                    <a:solidFill>
                      <a:srgbClr val="002060"/>
                    </a:solidFill>
                  </a:rPr>
                  <a:t>first-order</a:t>
                </a:r>
                <a:r>
                  <a:rPr lang="en-US" sz="1600" dirty="0"/>
                  <a:t> in terms of welfare</a:t>
                </a:r>
              </a:p>
            </p:txBody>
          </p:sp>
        </mc:Choice>
        <mc:Fallback xmlns="">
          <p:sp>
            <p:nvSpPr>
              <p:cNvPr id="3" name="Content Placeholder 2">
                <a:extLst>
                  <a:ext uri="{FF2B5EF4-FFF2-40B4-BE49-F238E27FC236}">
                    <a16:creationId xmlns:a16="http://schemas.microsoft.com/office/drawing/2014/main" xmlns:a14="http://schemas.microsoft.com/office/drawing/2010/main" xmlns="" id="{19EFD685-7A95-4F69-8915-852FAA740EAE}"/>
                  </a:ext>
                </a:extLst>
              </p:cNvPr>
              <p:cNvSpPr>
                <a:spLocks noGrp="1" noRot="1" noChangeAspect="1" noMove="1" noResize="1" noEditPoints="1" noAdjustHandles="1" noChangeArrowheads="1" noChangeShapeType="1" noTextEdit="1"/>
              </p:cNvSpPr>
              <p:nvPr>
                <p:ph idx="1"/>
              </p:nvPr>
            </p:nvSpPr>
            <p:spPr>
              <a:xfrm>
                <a:off x="381000" y="838200"/>
                <a:ext cx="8610600" cy="5791200"/>
              </a:xfrm>
              <a:blipFill rotWithShape="1">
                <a:blip r:embed="rId3"/>
                <a:stretch>
                  <a:fillRect t="-526" r="-921" b="-2000"/>
                </a:stretch>
              </a:blipFill>
            </p:spPr>
            <p:txBody>
              <a:bodyPr/>
              <a:lstStyle/>
              <a:p>
                <a:r>
                  <a:rPr lang="en-US">
                    <a:noFill/>
                  </a:rPr>
                  <a:t> </a:t>
                </a:r>
              </a:p>
            </p:txBody>
          </p:sp>
        </mc:Fallback>
      </mc:AlternateContent>
    </p:spTree>
    <p:extLst>
      <p:ext uri="{BB962C8B-B14F-4D97-AF65-F5344CB8AC3E}">
        <p14:creationId xmlns:p14="http://schemas.microsoft.com/office/powerpoint/2010/main" val="126744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2"/>
          <p:cNvSpPr>
            <a:spLocks noGrp="1" noChangeArrowheads="1"/>
          </p:cNvSpPr>
          <p:nvPr>
            <p:ph type="ctrTitle"/>
          </p:nvPr>
        </p:nvSpPr>
        <p:spPr/>
        <p:txBody>
          <a:bodyPr/>
          <a:lstStyle/>
          <a:p>
            <a:pPr eaLnBrk="1" hangingPunct="1"/>
            <a:r>
              <a:rPr lang="en-US" sz="2800" dirty="0">
                <a:ea typeface="ＭＳ Ｐゴシック" pitchFamily="34" charset="-128"/>
                <a:cs typeface="Arial" panose="020B0604020202020204" pitchFamily="34" charset="0"/>
              </a:rPr>
              <a:t>6</a:t>
            </a:r>
            <a:r>
              <a:rPr lang="en-US" sz="2800" dirty="0">
                <a:latin typeface="Arial" panose="020B0604020202020204" pitchFamily="34" charset="0"/>
                <a:ea typeface="ＭＳ Ｐゴシック" pitchFamily="34" charset="-128"/>
                <a:cs typeface="Arial" panose="020B0604020202020204" pitchFamily="34" charset="0"/>
              </a:rPr>
              <a:t>. Welfare</a:t>
            </a:r>
          </a:p>
        </p:txBody>
      </p:sp>
    </p:spTree>
    <p:extLst>
      <p:ext uri="{BB962C8B-B14F-4D97-AF65-F5344CB8AC3E}">
        <p14:creationId xmlns:p14="http://schemas.microsoft.com/office/powerpoint/2010/main" val="34266214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Uncompensated care and welfare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Documented policies simultaneously</a:t>
                </a:r>
                <a:r>
                  <a:rPr lang="en-US" b="1" dirty="0"/>
                  <a:t> </a:t>
                </a:r>
                <a:r>
                  <a:rPr lang="en-US" b="1" dirty="0">
                    <a:solidFill>
                      <a:srgbClr val="0070C0"/>
                    </a:solidFill>
                  </a:rPr>
                  <a:t>induce some to increase quality of coverage and others to decrease quality of coverage</a:t>
                </a:r>
              </a:p>
              <a:p>
                <a:pPr lvl="1"/>
                <a:r>
                  <a:rPr lang="en-US" dirty="0"/>
                  <a:t>Suggests that welfare consequences are often ambiguous</a:t>
                </a:r>
              </a:p>
              <a:p>
                <a:pPr lvl="1"/>
                <a:r>
                  <a:rPr lang="en-US" dirty="0"/>
                  <a:t>Welfare analysis is necessary</a:t>
                </a:r>
              </a:p>
              <a:p>
                <a:endParaRPr lang="en-US" sz="500" dirty="0"/>
              </a:p>
              <a:p>
                <a:r>
                  <a:rPr lang="en-US" dirty="0"/>
                  <a:t>Demand and cost curves for H and L plus equilibrium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𝑠</m:t>
                        </m:r>
                      </m:e>
                      <m:sub>
                        <m:r>
                          <a:rPr lang="en-US" b="0" i="1" smtClean="0">
                            <a:latin typeface="Cambria Math"/>
                          </a:rPr>
                          <m:t>𝐻𝐿</m:t>
                        </m:r>
                      </m:sub>
                      <m:sup>
                        <m:r>
                          <a:rPr lang="en-US" b="0" i="1" smtClean="0">
                            <a:latin typeface="Cambria Math"/>
                          </a:rPr>
                          <m:t>∗</m:t>
                        </m:r>
                      </m:sup>
                    </m:sSubSup>
                  </m:oMath>
                </a14:m>
                <a:r>
                  <a:rPr lang="en-US" dirty="0"/>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𝑠</m:t>
                        </m:r>
                      </m:e>
                      <m:sub>
                        <m:r>
                          <a:rPr lang="en-US" b="0" i="1" smtClean="0">
                            <a:latin typeface="Cambria Math"/>
                          </a:rPr>
                          <m:t>𝐿𝑈</m:t>
                        </m:r>
                      </m:sub>
                      <m:sup>
                        <m:r>
                          <a:rPr lang="en-US" b="0" i="1" smtClean="0">
                            <a:latin typeface="Cambria Math"/>
                          </a:rPr>
                          <m:t>∗</m:t>
                        </m:r>
                      </m:sup>
                    </m:sSubSup>
                  </m:oMath>
                </a14:m>
                <a:r>
                  <a:rPr lang="en-US" dirty="0"/>
                  <a:t> are almost, but not quite, </a:t>
                </a:r>
                <a:r>
                  <a:rPr lang="en-US" b="1" dirty="0">
                    <a:solidFill>
                      <a:srgbClr val="0070C0"/>
                    </a:solidFill>
                  </a:rPr>
                  <a:t>sufficient statistics for welfare</a:t>
                </a:r>
              </a:p>
              <a:p>
                <a:pPr lvl="1"/>
                <a:r>
                  <a:rPr lang="en-US" dirty="0"/>
                  <a:t>Missing piece is the social cost of </a:t>
                </a:r>
                <a:r>
                  <a:rPr lang="en-US" dirty="0" err="1"/>
                  <a:t>uninsurance</a:t>
                </a:r>
                <a:endParaRPr lang="en-US" dirty="0"/>
              </a:p>
              <a:p>
                <a:pPr lvl="1"/>
                <a:r>
                  <a:rPr lang="en-US" dirty="0"/>
                  <a:t>Likely to be non-trivial, especially in Massachusetts where safety net is strong (FHS 2017)</a:t>
                </a:r>
              </a:p>
              <a:p>
                <a:endParaRPr lang="en-US" sz="500" dirty="0"/>
              </a:p>
              <a:p>
                <a:r>
                  <a:rPr lang="en-US" b="1" dirty="0">
                    <a:solidFill>
                      <a:srgbClr val="0070C0"/>
                    </a:solidFill>
                  </a:rPr>
                  <a:t>Don’t observe cost of </a:t>
                </a:r>
                <a:r>
                  <a:rPr lang="en-US" b="1" dirty="0" err="1">
                    <a:solidFill>
                      <a:srgbClr val="0070C0"/>
                    </a:solidFill>
                  </a:rPr>
                  <a:t>uninsurance</a:t>
                </a:r>
                <a:r>
                  <a:rPr lang="en-US" dirty="0"/>
                  <a:t>, so show welfare consequences of policies assuming social cost of </a:t>
                </a:r>
                <a:r>
                  <a:rPr lang="en-US" dirty="0" err="1"/>
                  <a:t>uninsurance</a:t>
                </a:r>
                <a:r>
                  <a:rPr lang="en-US" dirty="0"/>
                  <a:t> proportional to cost in H, with proportion = </a:t>
                </a:r>
                <a14:m>
                  <m:oMath xmlns:m="http://schemas.openxmlformats.org/officeDocument/2006/math">
                    <m:r>
                      <a:rPr lang="en-US" b="0" i="1" smtClean="0">
                        <a:latin typeface="Cambria Math"/>
                      </a:rPr>
                      <m:t>𝜙</m:t>
                    </m:r>
                  </m:oMath>
                </a14:m>
                <a:endParaRPr lang="en-US" dirty="0"/>
              </a:p>
              <a:p>
                <a:pPr lvl="1"/>
                <a:r>
                  <a:rPr lang="en-US" dirty="0"/>
                  <a:t>Allow </a:t>
                </a:r>
                <a14:m>
                  <m:oMath xmlns:m="http://schemas.openxmlformats.org/officeDocument/2006/math">
                    <m:r>
                      <a:rPr lang="en-US" b="0" i="1" smtClean="0">
                        <a:latin typeface="Cambria Math"/>
                      </a:rPr>
                      <m:t>𝜙</m:t>
                    </m:r>
                  </m:oMath>
                </a14:m>
                <a:r>
                  <a:rPr lang="en-US" dirty="0"/>
                  <a:t> to vary from 0 (no cost of </a:t>
                </a:r>
                <a:r>
                  <a:rPr lang="en-US" dirty="0" err="1"/>
                  <a:t>uninsurance</a:t>
                </a:r>
                <a:r>
                  <a:rPr lang="en-US" dirty="0"/>
                  <a:t>) to 1 (cost of </a:t>
                </a:r>
                <a:r>
                  <a:rPr lang="en-US" dirty="0" err="1"/>
                  <a:t>uninsurance</a:t>
                </a:r>
                <a:r>
                  <a:rPr lang="en-US" dirty="0"/>
                  <a:t> = cost in H)</a:t>
                </a:r>
              </a:p>
              <a:p>
                <a:r>
                  <a:rPr lang="en-US" b="1" dirty="0">
                    <a:solidFill>
                      <a:srgbClr val="0070C0"/>
                    </a:solidFill>
                  </a:rPr>
                  <a:t>Important note</a:t>
                </a:r>
                <a:r>
                  <a:rPr lang="en-US" dirty="0"/>
                  <a:t>: FHS WTP curves everywhere below cost curve</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6" r="-1395" b="-2947"/>
                </a:stretch>
              </a:blipFill>
            </p:spPr>
            <p:txBody>
              <a:bodyPr/>
              <a:lstStyle/>
              <a:p>
                <a:r>
                  <a:rPr lang="en-US">
                    <a:noFill/>
                  </a:rPr>
                  <a:t> </a:t>
                </a:r>
              </a:p>
            </p:txBody>
          </p:sp>
        </mc:Fallback>
      </mc:AlternateContent>
    </p:spTree>
    <p:extLst>
      <p:ext uri="{BB962C8B-B14F-4D97-AF65-F5344CB8AC3E}">
        <p14:creationId xmlns:p14="http://schemas.microsoft.com/office/powerpoint/2010/main" val="1091705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3D11F-E02B-479E-81A3-3453077E27D7}"/>
              </a:ext>
            </a:extLst>
          </p:cNvPr>
          <p:cNvSpPr>
            <a:spLocks noGrp="1"/>
          </p:cNvSpPr>
          <p:nvPr>
            <p:ph type="title"/>
          </p:nvPr>
        </p:nvSpPr>
        <p:spPr/>
        <p:txBody>
          <a:bodyPr/>
          <a:lstStyle/>
          <a:p>
            <a:r>
              <a:rPr lang="en-US" dirty="0"/>
              <a:t>Welfare, ACA subsidies, Strengthen mandate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5087C5C-8F80-45E8-87EF-115E8BEAB827}"/>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600" dirty="0"/>
                  <a:t>* Darker lines reflect higher cost of </a:t>
                </a:r>
                <a:r>
                  <a:rPr lang="en-US" sz="1600" dirty="0" err="1"/>
                  <a:t>uninsurance</a:t>
                </a:r>
                <a:br>
                  <a:rPr lang="en-US" sz="1600" dirty="0"/>
                </a:br>
                <a:r>
                  <a:rPr lang="en-US" sz="1600" dirty="0"/>
                  <a:t>* Welfare decreasing in the mandate for all values of </a:t>
                </a:r>
                <a14:m>
                  <m:oMath xmlns:m="http://schemas.openxmlformats.org/officeDocument/2006/math">
                    <m:r>
                      <a:rPr lang="en-US" sz="1600" b="0" i="1" smtClean="0">
                        <a:latin typeface="Cambria Math" panose="02040503050406030204" pitchFamily="18" charset="0"/>
                      </a:rPr>
                      <m:t>𝜙</m:t>
                    </m:r>
                  </m:oMath>
                </a14:m>
                <a:br>
                  <a:rPr lang="en-US" sz="1600" dirty="0"/>
                </a:br>
                <a:r>
                  <a:rPr lang="en-US" sz="1600" dirty="0"/>
                  <a:t>* Incremental WTP for H vs. L of consumers moving from H to L much larger than  </a:t>
                </a:r>
                <a:br>
                  <a:rPr lang="en-US" sz="1600" dirty="0"/>
                </a:br>
                <a:r>
                  <a:rPr lang="en-US" sz="1600" dirty="0"/>
                  <a:t>  absolute WTP for L of consumers moving from U to L</a:t>
                </a:r>
              </a:p>
            </p:txBody>
          </p:sp>
        </mc:Choice>
        <mc:Fallback>
          <p:sp>
            <p:nvSpPr>
              <p:cNvPr id="3" name="Content Placeholder 2">
                <a:extLst>
                  <a:ext uri="{FF2B5EF4-FFF2-40B4-BE49-F238E27FC236}">
                    <a16:creationId xmlns:a16="http://schemas.microsoft.com/office/drawing/2014/main" id="{85087C5C-8F80-45E8-87EF-115E8BEAB827}"/>
                  </a:ext>
                </a:extLst>
              </p:cNvPr>
              <p:cNvSpPr>
                <a:spLocks noGrp="1" noRot="1" noChangeAspect="1" noMove="1" noResize="1" noEditPoints="1" noAdjustHandles="1" noChangeArrowheads="1" noChangeShapeType="1" noTextEdit="1"/>
              </p:cNvSpPr>
              <p:nvPr>
                <p:ph idx="1"/>
              </p:nvPr>
            </p:nvSpPr>
            <p:spPr>
              <a:blipFill>
                <a:blip r:embed="rId2"/>
                <a:stretch>
                  <a:fillRect l="-441"/>
                </a:stretch>
              </a:blipFill>
            </p:spPr>
            <p:txBody>
              <a:bodyPr/>
              <a:lstStyle/>
              <a:p>
                <a:r>
                  <a:rPr lang="en-US">
                    <a:noFill/>
                  </a:rPr>
                  <a:t> </a:t>
                </a:r>
              </a:p>
            </p:txBody>
          </p:sp>
        </mc:Fallback>
      </mc:AlternateContent>
      <p:graphicFrame>
        <p:nvGraphicFramePr>
          <p:cNvPr id="4" name="Chart 3">
            <a:extLst>
              <a:ext uri="{FF2B5EF4-FFF2-40B4-BE49-F238E27FC236}">
                <a16:creationId xmlns:a16="http://schemas.microsoft.com/office/drawing/2014/main" id="{D39B3AB8-350D-4C61-A543-D2CC235C3E32}"/>
              </a:ext>
            </a:extLst>
          </p:cNvPr>
          <p:cNvGraphicFramePr>
            <a:graphicFrameLocks/>
          </p:cNvGraphicFramePr>
          <p:nvPr>
            <p:extLst/>
          </p:nvPr>
        </p:nvGraphicFramePr>
        <p:xfrm>
          <a:off x="838200" y="838200"/>
          <a:ext cx="6934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4023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F5AB5C7-F062-475E-9345-12DB5AED84BE}"/>
                  </a:ext>
                </a:extLst>
              </p:cNvPr>
              <p:cNvSpPr>
                <a:spLocks noGrp="1"/>
              </p:cNvSpPr>
              <p:nvPr>
                <p:ph type="title"/>
              </p:nvPr>
            </p:nvSpPr>
            <p:spPr/>
            <p:txBody>
              <a:bodyPr/>
              <a:lstStyle/>
              <a:p>
                <a:r>
                  <a:rPr lang="en-US" dirty="0"/>
                  <a:t>Welfare – Fixed subsidy, no adv,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𝑈</m:t>
                        </m:r>
                      </m:sub>
                    </m:sSub>
                    <m:r>
                      <a:rPr lang="en-US" b="0" i="1" smtClean="0">
                        <a:latin typeface="Cambria Math" panose="02040503050406030204" pitchFamily="18" charset="0"/>
                      </a:rPr>
                      <m:t>=100+0.5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𝐻</m:t>
                        </m:r>
                      </m:sub>
                    </m:sSub>
                  </m:oMath>
                </a14:m>
                <a:endParaRPr lang="en-US" dirty="0"/>
              </a:p>
            </p:txBody>
          </p:sp>
        </mc:Choice>
        <mc:Fallback>
          <p:sp>
            <p:nvSpPr>
              <p:cNvPr id="2" name="Title 1">
                <a:extLst>
                  <a:ext uri="{FF2B5EF4-FFF2-40B4-BE49-F238E27FC236}">
                    <a16:creationId xmlns:a16="http://schemas.microsoft.com/office/drawing/2014/main" id="{BF5AB5C7-F062-475E-9345-12DB5AED84BE}"/>
                  </a:ext>
                </a:extLst>
              </p:cNvPr>
              <p:cNvSpPr>
                <a:spLocks noGrp="1" noRot="1" noChangeAspect="1" noMove="1" noResize="1" noEditPoints="1" noAdjustHandles="1" noChangeArrowheads="1" noChangeShapeType="1" noTextEdit="1"/>
              </p:cNvSpPr>
              <p:nvPr>
                <p:ph type="title"/>
              </p:nvPr>
            </p:nvSpPr>
            <p:spPr>
              <a:blipFill>
                <a:blip r:embed="rId2"/>
                <a:stretch>
                  <a:fillRect l="-1670" t="-15909" b="-36364"/>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DB7F4A8-7718-4CA4-AFF3-D049A544A7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868689"/>
            <a:ext cx="7772400" cy="5827079"/>
          </a:xfrm>
        </p:spPr>
      </p:pic>
      <p:sp>
        <p:nvSpPr>
          <p:cNvPr id="6" name="Rectangle 5">
            <a:extLst>
              <a:ext uri="{FF2B5EF4-FFF2-40B4-BE49-F238E27FC236}">
                <a16:creationId xmlns:a16="http://schemas.microsoft.com/office/drawing/2014/main" id="{51380B33-4DEC-49FA-A2DB-0BCEF104EA75}"/>
              </a:ext>
            </a:extLst>
          </p:cNvPr>
          <p:cNvSpPr/>
          <p:nvPr/>
        </p:nvSpPr>
        <p:spPr>
          <a:xfrm>
            <a:off x="7543800" y="12954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8BEDBF-B3E4-48BD-BC50-890DA8E096A4}"/>
              </a:ext>
            </a:extLst>
          </p:cNvPr>
          <p:cNvSpPr txBox="1"/>
          <p:nvPr/>
        </p:nvSpPr>
        <p:spPr>
          <a:xfrm>
            <a:off x="7529052" y="5657472"/>
            <a:ext cx="838200" cy="381000"/>
          </a:xfrm>
          <a:prstGeom prst="rect">
            <a:avLst/>
          </a:prstGeom>
          <a:noFill/>
        </p:spPr>
        <p:txBody>
          <a:bodyPr wrap="square" rtlCol="0">
            <a:spAutoFit/>
          </a:bodyPr>
          <a:lstStyle/>
          <a:p>
            <a:r>
              <a:rPr lang="en-US" dirty="0"/>
              <a:t>Low</a:t>
            </a:r>
          </a:p>
        </p:txBody>
      </p:sp>
      <p:sp>
        <p:nvSpPr>
          <p:cNvPr id="8" name="TextBox 7">
            <a:extLst>
              <a:ext uri="{FF2B5EF4-FFF2-40B4-BE49-F238E27FC236}">
                <a16:creationId xmlns:a16="http://schemas.microsoft.com/office/drawing/2014/main" id="{952D1492-279C-4CD8-924B-04FC487385D7}"/>
              </a:ext>
            </a:extLst>
          </p:cNvPr>
          <p:cNvSpPr txBox="1"/>
          <p:nvPr/>
        </p:nvSpPr>
        <p:spPr>
          <a:xfrm>
            <a:off x="7527823" y="1219200"/>
            <a:ext cx="838200" cy="381000"/>
          </a:xfrm>
          <a:prstGeom prst="rect">
            <a:avLst/>
          </a:prstGeom>
          <a:noFill/>
        </p:spPr>
        <p:txBody>
          <a:bodyPr wrap="square" rtlCol="0">
            <a:spAutoFit/>
          </a:bodyPr>
          <a:lstStyle/>
          <a:p>
            <a:r>
              <a:rPr lang="en-US" dirty="0"/>
              <a:t>High</a:t>
            </a:r>
          </a:p>
        </p:txBody>
      </p:sp>
      <p:sp>
        <p:nvSpPr>
          <p:cNvPr id="9" name="TextBox 8">
            <a:extLst>
              <a:ext uri="{FF2B5EF4-FFF2-40B4-BE49-F238E27FC236}">
                <a16:creationId xmlns:a16="http://schemas.microsoft.com/office/drawing/2014/main" id="{194A7468-E744-4F10-937E-FCA9792437A5}"/>
              </a:ext>
            </a:extLst>
          </p:cNvPr>
          <p:cNvSpPr txBox="1"/>
          <p:nvPr/>
        </p:nvSpPr>
        <p:spPr>
          <a:xfrm>
            <a:off x="2762250" y="6355933"/>
            <a:ext cx="3695699" cy="369332"/>
          </a:xfrm>
          <a:prstGeom prst="rect">
            <a:avLst/>
          </a:prstGeom>
          <a:solidFill>
            <a:schemeClr val="bg1"/>
          </a:solidFill>
        </p:spPr>
        <p:txBody>
          <a:bodyPr wrap="square" rtlCol="0">
            <a:spAutoFit/>
          </a:bodyPr>
          <a:lstStyle/>
          <a:p>
            <a:pPr algn="ctr"/>
            <a:r>
              <a:rPr lang="en-US" dirty="0"/>
              <a:t>Alpha = strength of RA transfers</a:t>
            </a:r>
          </a:p>
        </p:txBody>
      </p:sp>
      <p:sp>
        <p:nvSpPr>
          <p:cNvPr id="10" name="TextBox 9">
            <a:extLst>
              <a:ext uri="{FF2B5EF4-FFF2-40B4-BE49-F238E27FC236}">
                <a16:creationId xmlns:a16="http://schemas.microsoft.com/office/drawing/2014/main" id="{ECC7631E-301E-48C4-9EB8-88882B0D3385}"/>
              </a:ext>
            </a:extLst>
          </p:cNvPr>
          <p:cNvSpPr txBox="1"/>
          <p:nvPr/>
        </p:nvSpPr>
        <p:spPr>
          <a:xfrm rot="16200000">
            <a:off x="-144411" y="3541811"/>
            <a:ext cx="2574821" cy="307777"/>
          </a:xfrm>
          <a:prstGeom prst="rect">
            <a:avLst/>
          </a:prstGeom>
          <a:solidFill>
            <a:schemeClr val="bg1"/>
          </a:solidFill>
        </p:spPr>
        <p:txBody>
          <a:bodyPr wrap="square" rtlCol="0">
            <a:spAutoFit/>
          </a:bodyPr>
          <a:lstStyle/>
          <a:p>
            <a:pPr algn="ctr"/>
            <a:r>
              <a:rPr lang="en-US" sz="1400" dirty="0"/>
              <a:t>Mandate penalty</a:t>
            </a:r>
          </a:p>
        </p:txBody>
      </p:sp>
      <p:sp>
        <p:nvSpPr>
          <p:cNvPr id="11" name="Rectangle 10">
            <a:extLst>
              <a:ext uri="{FF2B5EF4-FFF2-40B4-BE49-F238E27FC236}">
                <a16:creationId xmlns:a16="http://schemas.microsoft.com/office/drawing/2014/main" id="{7C0E982D-B2BF-46D2-B942-2BE45A29DE49}"/>
              </a:ext>
            </a:extLst>
          </p:cNvPr>
          <p:cNvSpPr/>
          <p:nvPr/>
        </p:nvSpPr>
        <p:spPr>
          <a:xfrm rot="5400000">
            <a:off x="4175767" y="-13335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539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F5AB5C7-F062-475E-9345-12DB5AED84BE}"/>
                  </a:ext>
                </a:extLst>
              </p:cNvPr>
              <p:cNvSpPr>
                <a:spLocks noGrp="1"/>
              </p:cNvSpPr>
              <p:nvPr>
                <p:ph type="title"/>
              </p:nvPr>
            </p:nvSpPr>
            <p:spPr/>
            <p:txBody>
              <a:bodyPr/>
              <a:lstStyle/>
              <a:p>
                <a:r>
                  <a:rPr lang="en-US" dirty="0"/>
                  <a:t>Welfare – Fixed subsidy, no adv,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𝑈</m:t>
                        </m:r>
                      </m:sub>
                    </m:sSub>
                    <m:r>
                      <a:rPr lang="en-US" b="0" i="1" smtClean="0">
                        <a:latin typeface="Cambria Math" panose="02040503050406030204" pitchFamily="18" charset="0"/>
                      </a:rPr>
                      <m:t>=100+0.5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𝐻</m:t>
                        </m:r>
                      </m:sub>
                    </m:sSub>
                  </m:oMath>
                </a14:m>
                <a:endParaRPr lang="en-US" dirty="0"/>
              </a:p>
            </p:txBody>
          </p:sp>
        </mc:Choice>
        <mc:Fallback>
          <p:sp>
            <p:nvSpPr>
              <p:cNvPr id="2" name="Title 1">
                <a:extLst>
                  <a:ext uri="{FF2B5EF4-FFF2-40B4-BE49-F238E27FC236}">
                    <a16:creationId xmlns:a16="http://schemas.microsoft.com/office/drawing/2014/main" id="{BF5AB5C7-F062-475E-9345-12DB5AED84BE}"/>
                  </a:ext>
                </a:extLst>
              </p:cNvPr>
              <p:cNvSpPr>
                <a:spLocks noGrp="1" noRot="1" noChangeAspect="1" noMove="1" noResize="1" noEditPoints="1" noAdjustHandles="1" noChangeArrowheads="1" noChangeShapeType="1" noTextEdit="1"/>
              </p:cNvSpPr>
              <p:nvPr>
                <p:ph type="title"/>
              </p:nvPr>
            </p:nvSpPr>
            <p:spPr>
              <a:blipFill>
                <a:blip r:embed="rId2"/>
                <a:stretch>
                  <a:fillRect l="-1670" t="-15909" b="-36364"/>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DB7F4A8-7718-4CA4-AFF3-D049A544A7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868689"/>
            <a:ext cx="7772400" cy="5827079"/>
          </a:xfrm>
        </p:spPr>
      </p:pic>
      <p:sp>
        <p:nvSpPr>
          <p:cNvPr id="6" name="Rectangle 5">
            <a:extLst>
              <a:ext uri="{FF2B5EF4-FFF2-40B4-BE49-F238E27FC236}">
                <a16:creationId xmlns:a16="http://schemas.microsoft.com/office/drawing/2014/main" id="{51380B33-4DEC-49FA-A2DB-0BCEF104EA75}"/>
              </a:ext>
            </a:extLst>
          </p:cNvPr>
          <p:cNvSpPr/>
          <p:nvPr/>
        </p:nvSpPr>
        <p:spPr>
          <a:xfrm>
            <a:off x="7543800" y="12954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8BEDBF-B3E4-48BD-BC50-890DA8E096A4}"/>
              </a:ext>
            </a:extLst>
          </p:cNvPr>
          <p:cNvSpPr txBox="1"/>
          <p:nvPr/>
        </p:nvSpPr>
        <p:spPr>
          <a:xfrm>
            <a:off x="7529052" y="5657472"/>
            <a:ext cx="838200" cy="381000"/>
          </a:xfrm>
          <a:prstGeom prst="rect">
            <a:avLst/>
          </a:prstGeom>
          <a:noFill/>
        </p:spPr>
        <p:txBody>
          <a:bodyPr wrap="square" rtlCol="0">
            <a:spAutoFit/>
          </a:bodyPr>
          <a:lstStyle/>
          <a:p>
            <a:r>
              <a:rPr lang="en-US" dirty="0"/>
              <a:t>Low</a:t>
            </a:r>
          </a:p>
        </p:txBody>
      </p:sp>
      <p:sp>
        <p:nvSpPr>
          <p:cNvPr id="8" name="TextBox 7">
            <a:extLst>
              <a:ext uri="{FF2B5EF4-FFF2-40B4-BE49-F238E27FC236}">
                <a16:creationId xmlns:a16="http://schemas.microsoft.com/office/drawing/2014/main" id="{952D1492-279C-4CD8-924B-04FC487385D7}"/>
              </a:ext>
            </a:extLst>
          </p:cNvPr>
          <p:cNvSpPr txBox="1"/>
          <p:nvPr/>
        </p:nvSpPr>
        <p:spPr>
          <a:xfrm>
            <a:off x="7527823" y="1219200"/>
            <a:ext cx="838200" cy="381000"/>
          </a:xfrm>
          <a:prstGeom prst="rect">
            <a:avLst/>
          </a:prstGeom>
          <a:noFill/>
        </p:spPr>
        <p:txBody>
          <a:bodyPr wrap="square" rtlCol="0">
            <a:spAutoFit/>
          </a:bodyPr>
          <a:lstStyle/>
          <a:p>
            <a:r>
              <a:rPr lang="en-US" dirty="0"/>
              <a:t>High</a:t>
            </a:r>
          </a:p>
        </p:txBody>
      </p:sp>
      <p:sp>
        <p:nvSpPr>
          <p:cNvPr id="9" name="TextBox 8">
            <a:extLst>
              <a:ext uri="{FF2B5EF4-FFF2-40B4-BE49-F238E27FC236}">
                <a16:creationId xmlns:a16="http://schemas.microsoft.com/office/drawing/2014/main" id="{194A7468-E744-4F10-937E-FCA9792437A5}"/>
              </a:ext>
            </a:extLst>
          </p:cNvPr>
          <p:cNvSpPr txBox="1"/>
          <p:nvPr/>
        </p:nvSpPr>
        <p:spPr>
          <a:xfrm>
            <a:off x="2762250" y="6355933"/>
            <a:ext cx="3695699" cy="369332"/>
          </a:xfrm>
          <a:prstGeom prst="rect">
            <a:avLst/>
          </a:prstGeom>
          <a:solidFill>
            <a:schemeClr val="bg1"/>
          </a:solidFill>
        </p:spPr>
        <p:txBody>
          <a:bodyPr wrap="square" rtlCol="0">
            <a:spAutoFit/>
          </a:bodyPr>
          <a:lstStyle/>
          <a:p>
            <a:pPr algn="ctr"/>
            <a:r>
              <a:rPr lang="en-US" dirty="0"/>
              <a:t>Alpha = strength of RA transfers</a:t>
            </a:r>
          </a:p>
        </p:txBody>
      </p:sp>
      <p:sp>
        <p:nvSpPr>
          <p:cNvPr id="10" name="TextBox 9">
            <a:extLst>
              <a:ext uri="{FF2B5EF4-FFF2-40B4-BE49-F238E27FC236}">
                <a16:creationId xmlns:a16="http://schemas.microsoft.com/office/drawing/2014/main" id="{ECC7631E-301E-48C4-9EB8-88882B0D3385}"/>
              </a:ext>
            </a:extLst>
          </p:cNvPr>
          <p:cNvSpPr txBox="1"/>
          <p:nvPr/>
        </p:nvSpPr>
        <p:spPr>
          <a:xfrm rot="16200000">
            <a:off x="-144411" y="3541811"/>
            <a:ext cx="2574821" cy="307777"/>
          </a:xfrm>
          <a:prstGeom prst="rect">
            <a:avLst/>
          </a:prstGeom>
          <a:solidFill>
            <a:schemeClr val="bg1"/>
          </a:solidFill>
        </p:spPr>
        <p:txBody>
          <a:bodyPr wrap="square" rtlCol="0">
            <a:spAutoFit/>
          </a:bodyPr>
          <a:lstStyle/>
          <a:p>
            <a:pPr algn="ctr"/>
            <a:r>
              <a:rPr lang="en-US" sz="1400" dirty="0"/>
              <a:t>Mandate penalty</a:t>
            </a:r>
          </a:p>
        </p:txBody>
      </p:sp>
      <p:sp>
        <p:nvSpPr>
          <p:cNvPr id="11" name="Rectangle 10">
            <a:extLst>
              <a:ext uri="{FF2B5EF4-FFF2-40B4-BE49-F238E27FC236}">
                <a16:creationId xmlns:a16="http://schemas.microsoft.com/office/drawing/2014/main" id="{7C0E982D-B2BF-46D2-B942-2BE45A29DE49}"/>
              </a:ext>
            </a:extLst>
          </p:cNvPr>
          <p:cNvSpPr/>
          <p:nvPr/>
        </p:nvSpPr>
        <p:spPr>
          <a:xfrm rot="5400000">
            <a:off x="4175767" y="-13335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FDF1BC1-2980-4440-9977-F186A94A1451}"/>
              </a:ext>
            </a:extLst>
          </p:cNvPr>
          <p:cNvCxnSpPr>
            <a:cxnSpLocks/>
          </p:cNvCxnSpPr>
          <p:nvPr/>
        </p:nvCxnSpPr>
        <p:spPr>
          <a:xfrm flipV="1">
            <a:off x="6457949" y="1600200"/>
            <a:ext cx="0" cy="4267200"/>
          </a:xfrm>
          <a:prstGeom prst="straightConnector1">
            <a:avLst/>
          </a:prstGeom>
          <a:ln w="38100">
            <a:solidFill>
              <a:srgbClr val="EF832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183FA2-EAD2-483F-9B9B-04DCFF76457A}"/>
              </a:ext>
            </a:extLst>
          </p:cNvPr>
          <p:cNvSpPr txBox="1"/>
          <p:nvPr/>
        </p:nvSpPr>
        <p:spPr>
          <a:xfrm>
            <a:off x="3810007" y="2971800"/>
            <a:ext cx="2438393" cy="1200329"/>
          </a:xfrm>
          <a:prstGeom prst="rect">
            <a:avLst/>
          </a:prstGeom>
          <a:solidFill>
            <a:schemeClr val="bg1"/>
          </a:solidFill>
        </p:spPr>
        <p:txBody>
          <a:bodyPr wrap="square" rtlCol="0">
            <a:spAutoFit/>
          </a:bodyPr>
          <a:lstStyle/>
          <a:p>
            <a:pPr algn="r"/>
            <a:r>
              <a:rPr lang="en-US" b="1" dirty="0">
                <a:solidFill>
                  <a:srgbClr val="EF8321"/>
                </a:solidFill>
              </a:rPr>
              <a:t>With strong risk adjustment, welfare increasing in mandate penalty </a:t>
            </a:r>
          </a:p>
        </p:txBody>
      </p:sp>
    </p:spTree>
    <p:extLst>
      <p:ext uri="{BB962C8B-B14F-4D97-AF65-F5344CB8AC3E}">
        <p14:creationId xmlns:p14="http://schemas.microsoft.com/office/powerpoint/2010/main" val="226047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F5AB5C7-F062-475E-9345-12DB5AED84BE}"/>
                  </a:ext>
                </a:extLst>
              </p:cNvPr>
              <p:cNvSpPr>
                <a:spLocks noGrp="1"/>
              </p:cNvSpPr>
              <p:nvPr>
                <p:ph type="title"/>
              </p:nvPr>
            </p:nvSpPr>
            <p:spPr/>
            <p:txBody>
              <a:bodyPr/>
              <a:lstStyle/>
              <a:p>
                <a:r>
                  <a:rPr lang="en-US" dirty="0"/>
                  <a:t>Welfare – Fixed subsidy, no adv,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𝑈</m:t>
                        </m:r>
                      </m:sub>
                    </m:sSub>
                    <m:r>
                      <a:rPr lang="en-US" b="0" i="1" smtClean="0">
                        <a:latin typeface="Cambria Math" panose="02040503050406030204" pitchFamily="18" charset="0"/>
                      </a:rPr>
                      <m:t>=100+0.5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𝐻</m:t>
                        </m:r>
                      </m:sub>
                    </m:sSub>
                  </m:oMath>
                </a14:m>
                <a:endParaRPr lang="en-US" dirty="0"/>
              </a:p>
            </p:txBody>
          </p:sp>
        </mc:Choice>
        <mc:Fallback>
          <p:sp>
            <p:nvSpPr>
              <p:cNvPr id="2" name="Title 1">
                <a:extLst>
                  <a:ext uri="{FF2B5EF4-FFF2-40B4-BE49-F238E27FC236}">
                    <a16:creationId xmlns:a16="http://schemas.microsoft.com/office/drawing/2014/main" id="{BF5AB5C7-F062-475E-9345-12DB5AED84BE}"/>
                  </a:ext>
                </a:extLst>
              </p:cNvPr>
              <p:cNvSpPr>
                <a:spLocks noGrp="1" noRot="1" noChangeAspect="1" noMove="1" noResize="1" noEditPoints="1" noAdjustHandles="1" noChangeArrowheads="1" noChangeShapeType="1" noTextEdit="1"/>
              </p:cNvSpPr>
              <p:nvPr>
                <p:ph type="title"/>
              </p:nvPr>
            </p:nvSpPr>
            <p:spPr>
              <a:blipFill>
                <a:blip r:embed="rId2"/>
                <a:stretch>
                  <a:fillRect l="-1670" t="-15909" b="-36364"/>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DB7F4A8-7718-4CA4-AFF3-D049A544A7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868689"/>
            <a:ext cx="7772400" cy="5827079"/>
          </a:xfrm>
        </p:spPr>
      </p:pic>
      <p:sp>
        <p:nvSpPr>
          <p:cNvPr id="6" name="Rectangle 5">
            <a:extLst>
              <a:ext uri="{FF2B5EF4-FFF2-40B4-BE49-F238E27FC236}">
                <a16:creationId xmlns:a16="http://schemas.microsoft.com/office/drawing/2014/main" id="{51380B33-4DEC-49FA-A2DB-0BCEF104EA75}"/>
              </a:ext>
            </a:extLst>
          </p:cNvPr>
          <p:cNvSpPr/>
          <p:nvPr/>
        </p:nvSpPr>
        <p:spPr>
          <a:xfrm>
            <a:off x="7543800" y="12954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8BEDBF-B3E4-48BD-BC50-890DA8E096A4}"/>
              </a:ext>
            </a:extLst>
          </p:cNvPr>
          <p:cNvSpPr txBox="1"/>
          <p:nvPr/>
        </p:nvSpPr>
        <p:spPr>
          <a:xfrm>
            <a:off x="7529052" y="5657472"/>
            <a:ext cx="838200" cy="381000"/>
          </a:xfrm>
          <a:prstGeom prst="rect">
            <a:avLst/>
          </a:prstGeom>
          <a:noFill/>
        </p:spPr>
        <p:txBody>
          <a:bodyPr wrap="square" rtlCol="0">
            <a:spAutoFit/>
          </a:bodyPr>
          <a:lstStyle/>
          <a:p>
            <a:r>
              <a:rPr lang="en-US" dirty="0"/>
              <a:t>Low</a:t>
            </a:r>
          </a:p>
        </p:txBody>
      </p:sp>
      <p:sp>
        <p:nvSpPr>
          <p:cNvPr id="8" name="TextBox 7">
            <a:extLst>
              <a:ext uri="{FF2B5EF4-FFF2-40B4-BE49-F238E27FC236}">
                <a16:creationId xmlns:a16="http://schemas.microsoft.com/office/drawing/2014/main" id="{952D1492-279C-4CD8-924B-04FC487385D7}"/>
              </a:ext>
            </a:extLst>
          </p:cNvPr>
          <p:cNvSpPr txBox="1"/>
          <p:nvPr/>
        </p:nvSpPr>
        <p:spPr>
          <a:xfrm>
            <a:off x="7527823" y="1219200"/>
            <a:ext cx="838200" cy="381000"/>
          </a:xfrm>
          <a:prstGeom prst="rect">
            <a:avLst/>
          </a:prstGeom>
          <a:noFill/>
        </p:spPr>
        <p:txBody>
          <a:bodyPr wrap="square" rtlCol="0">
            <a:spAutoFit/>
          </a:bodyPr>
          <a:lstStyle/>
          <a:p>
            <a:r>
              <a:rPr lang="en-US" dirty="0"/>
              <a:t>High</a:t>
            </a:r>
          </a:p>
        </p:txBody>
      </p:sp>
      <p:sp>
        <p:nvSpPr>
          <p:cNvPr id="9" name="TextBox 8">
            <a:extLst>
              <a:ext uri="{FF2B5EF4-FFF2-40B4-BE49-F238E27FC236}">
                <a16:creationId xmlns:a16="http://schemas.microsoft.com/office/drawing/2014/main" id="{194A7468-E744-4F10-937E-FCA9792437A5}"/>
              </a:ext>
            </a:extLst>
          </p:cNvPr>
          <p:cNvSpPr txBox="1"/>
          <p:nvPr/>
        </p:nvSpPr>
        <p:spPr>
          <a:xfrm>
            <a:off x="2762250" y="6355933"/>
            <a:ext cx="3695699" cy="369332"/>
          </a:xfrm>
          <a:prstGeom prst="rect">
            <a:avLst/>
          </a:prstGeom>
          <a:solidFill>
            <a:schemeClr val="bg1"/>
          </a:solidFill>
        </p:spPr>
        <p:txBody>
          <a:bodyPr wrap="square" rtlCol="0">
            <a:spAutoFit/>
          </a:bodyPr>
          <a:lstStyle/>
          <a:p>
            <a:pPr algn="ctr"/>
            <a:r>
              <a:rPr lang="en-US" dirty="0"/>
              <a:t>Alpha = strength of RA transfers</a:t>
            </a:r>
          </a:p>
        </p:txBody>
      </p:sp>
      <p:sp>
        <p:nvSpPr>
          <p:cNvPr id="10" name="TextBox 9">
            <a:extLst>
              <a:ext uri="{FF2B5EF4-FFF2-40B4-BE49-F238E27FC236}">
                <a16:creationId xmlns:a16="http://schemas.microsoft.com/office/drawing/2014/main" id="{ECC7631E-301E-48C4-9EB8-88882B0D3385}"/>
              </a:ext>
            </a:extLst>
          </p:cNvPr>
          <p:cNvSpPr txBox="1"/>
          <p:nvPr/>
        </p:nvSpPr>
        <p:spPr>
          <a:xfrm rot="16200000">
            <a:off x="-144411" y="3541811"/>
            <a:ext cx="2574821" cy="307777"/>
          </a:xfrm>
          <a:prstGeom prst="rect">
            <a:avLst/>
          </a:prstGeom>
          <a:solidFill>
            <a:schemeClr val="bg1"/>
          </a:solidFill>
        </p:spPr>
        <p:txBody>
          <a:bodyPr wrap="square" rtlCol="0">
            <a:spAutoFit/>
          </a:bodyPr>
          <a:lstStyle/>
          <a:p>
            <a:pPr algn="ctr"/>
            <a:r>
              <a:rPr lang="en-US" sz="1400" dirty="0"/>
              <a:t>Mandate penalty</a:t>
            </a:r>
          </a:p>
        </p:txBody>
      </p:sp>
      <p:sp>
        <p:nvSpPr>
          <p:cNvPr id="11" name="Rectangle 10">
            <a:extLst>
              <a:ext uri="{FF2B5EF4-FFF2-40B4-BE49-F238E27FC236}">
                <a16:creationId xmlns:a16="http://schemas.microsoft.com/office/drawing/2014/main" id="{7C0E982D-B2BF-46D2-B942-2BE45A29DE49}"/>
              </a:ext>
            </a:extLst>
          </p:cNvPr>
          <p:cNvSpPr/>
          <p:nvPr/>
        </p:nvSpPr>
        <p:spPr>
          <a:xfrm rot="5400000">
            <a:off x="4175767" y="-13335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FDF1BC1-2980-4440-9977-F186A94A1451}"/>
              </a:ext>
            </a:extLst>
          </p:cNvPr>
          <p:cNvCxnSpPr>
            <a:cxnSpLocks/>
          </p:cNvCxnSpPr>
          <p:nvPr/>
        </p:nvCxnSpPr>
        <p:spPr>
          <a:xfrm flipV="1">
            <a:off x="6457949" y="1600200"/>
            <a:ext cx="0" cy="4267200"/>
          </a:xfrm>
          <a:prstGeom prst="straightConnector1">
            <a:avLst/>
          </a:prstGeom>
          <a:ln w="38100">
            <a:solidFill>
              <a:srgbClr val="EF832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9183FA2-EAD2-483F-9B9B-04DCFF76457A}"/>
              </a:ext>
            </a:extLst>
          </p:cNvPr>
          <p:cNvSpPr txBox="1"/>
          <p:nvPr/>
        </p:nvSpPr>
        <p:spPr>
          <a:xfrm>
            <a:off x="3810007" y="2971800"/>
            <a:ext cx="2438393" cy="1200329"/>
          </a:xfrm>
          <a:prstGeom prst="rect">
            <a:avLst/>
          </a:prstGeom>
          <a:solidFill>
            <a:schemeClr val="bg1"/>
          </a:solidFill>
        </p:spPr>
        <p:txBody>
          <a:bodyPr wrap="square" rtlCol="0">
            <a:spAutoFit/>
          </a:bodyPr>
          <a:lstStyle/>
          <a:p>
            <a:pPr algn="r"/>
            <a:r>
              <a:rPr lang="en-US" b="1" dirty="0">
                <a:solidFill>
                  <a:srgbClr val="EF8321"/>
                </a:solidFill>
              </a:rPr>
              <a:t>With strong risk adjustment, welfare increasing in mandate penalty </a:t>
            </a:r>
          </a:p>
        </p:txBody>
      </p:sp>
      <p:cxnSp>
        <p:nvCxnSpPr>
          <p:cNvPr id="17" name="Straight Arrow Connector 16">
            <a:extLst>
              <a:ext uri="{FF2B5EF4-FFF2-40B4-BE49-F238E27FC236}">
                <a16:creationId xmlns:a16="http://schemas.microsoft.com/office/drawing/2014/main" id="{6C975767-DF61-40A4-AA05-3754AEF98BC7}"/>
              </a:ext>
            </a:extLst>
          </p:cNvPr>
          <p:cNvCxnSpPr>
            <a:cxnSpLocks/>
          </p:cNvCxnSpPr>
          <p:nvPr/>
        </p:nvCxnSpPr>
        <p:spPr>
          <a:xfrm>
            <a:off x="1905000" y="1409700"/>
            <a:ext cx="0" cy="4572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D23270-61FD-4B48-A1A8-C5BE49671CFA}"/>
              </a:ext>
            </a:extLst>
          </p:cNvPr>
          <p:cNvSpPr txBox="1"/>
          <p:nvPr/>
        </p:nvSpPr>
        <p:spPr>
          <a:xfrm>
            <a:off x="2008369" y="4577066"/>
            <a:ext cx="2438393" cy="1200329"/>
          </a:xfrm>
          <a:prstGeom prst="rect">
            <a:avLst/>
          </a:prstGeom>
          <a:solidFill>
            <a:schemeClr val="bg1"/>
          </a:solidFill>
        </p:spPr>
        <p:txBody>
          <a:bodyPr wrap="square" rtlCol="0">
            <a:spAutoFit/>
          </a:bodyPr>
          <a:lstStyle/>
          <a:p>
            <a:r>
              <a:rPr lang="en-US" b="1" dirty="0">
                <a:solidFill>
                  <a:srgbClr val="C00000"/>
                </a:solidFill>
              </a:rPr>
              <a:t>With weak risk adjustment, welfare decreasing in mandate penalty</a:t>
            </a:r>
          </a:p>
        </p:txBody>
      </p:sp>
    </p:spTree>
    <p:extLst>
      <p:ext uri="{BB962C8B-B14F-4D97-AF65-F5344CB8AC3E}">
        <p14:creationId xmlns:p14="http://schemas.microsoft.com/office/powerpoint/2010/main" val="16875498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F5AB5C7-F062-475E-9345-12DB5AED84BE}"/>
                  </a:ext>
                </a:extLst>
              </p:cNvPr>
              <p:cNvSpPr>
                <a:spLocks noGrp="1"/>
              </p:cNvSpPr>
              <p:nvPr>
                <p:ph type="title"/>
              </p:nvPr>
            </p:nvSpPr>
            <p:spPr/>
            <p:txBody>
              <a:bodyPr/>
              <a:lstStyle/>
              <a:p>
                <a:r>
                  <a:rPr lang="en-US" dirty="0"/>
                  <a:t>Welfare – Fixed subsidy, no adv,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𝑈</m:t>
                        </m:r>
                      </m:sub>
                    </m:sSub>
                    <m:r>
                      <a:rPr lang="en-US" b="0" i="1" smtClean="0">
                        <a:latin typeface="Cambria Math" panose="02040503050406030204" pitchFamily="18" charset="0"/>
                      </a:rPr>
                      <m:t>=100+0.5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𝐻</m:t>
                        </m:r>
                      </m:sub>
                    </m:sSub>
                  </m:oMath>
                </a14:m>
                <a:endParaRPr lang="en-US" dirty="0"/>
              </a:p>
            </p:txBody>
          </p:sp>
        </mc:Choice>
        <mc:Fallback>
          <p:sp>
            <p:nvSpPr>
              <p:cNvPr id="2" name="Title 1">
                <a:extLst>
                  <a:ext uri="{FF2B5EF4-FFF2-40B4-BE49-F238E27FC236}">
                    <a16:creationId xmlns:a16="http://schemas.microsoft.com/office/drawing/2014/main" id="{BF5AB5C7-F062-475E-9345-12DB5AED84BE}"/>
                  </a:ext>
                </a:extLst>
              </p:cNvPr>
              <p:cNvSpPr>
                <a:spLocks noGrp="1" noRot="1" noChangeAspect="1" noMove="1" noResize="1" noEditPoints="1" noAdjustHandles="1" noChangeArrowheads="1" noChangeShapeType="1" noTextEdit="1"/>
              </p:cNvSpPr>
              <p:nvPr>
                <p:ph type="title"/>
              </p:nvPr>
            </p:nvSpPr>
            <p:spPr>
              <a:blipFill>
                <a:blip r:embed="rId2"/>
                <a:stretch>
                  <a:fillRect l="-1670" t="-15909" b="-36364"/>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DB7F4A8-7718-4CA4-AFF3-D049A544A7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868689"/>
            <a:ext cx="7772400" cy="5827079"/>
          </a:xfrm>
        </p:spPr>
      </p:pic>
      <p:sp>
        <p:nvSpPr>
          <p:cNvPr id="6" name="Rectangle 5">
            <a:extLst>
              <a:ext uri="{FF2B5EF4-FFF2-40B4-BE49-F238E27FC236}">
                <a16:creationId xmlns:a16="http://schemas.microsoft.com/office/drawing/2014/main" id="{51380B33-4DEC-49FA-A2DB-0BCEF104EA75}"/>
              </a:ext>
            </a:extLst>
          </p:cNvPr>
          <p:cNvSpPr/>
          <p:nvPr/>
        </p:nvSpPr>
        <p:spPr>
          <a:xfrm>
            <a:off x="7543800" y="12954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8BEDBF-B3E4-48BD-BC50-890DA8E096A4}"/>
              </a:ext>
            </a:extLst>
          </p:cNvPr>
          <p:cNvSpPr txBox="1"/>
          <p:nvPr/>
        </p:nvSpPr>
        <p:spPr>
          <a:xfrm>
            <a:off x="7529052" y="5657472"/>
            <a:ext cx="838200" cy="381000"/>
          </a:xfrm>
          <a:prstGeom prst="rect">
            <a:avLst/>
          </a:prstGeom>
          <a:noFill/>
        </p:spPr>
        <p:txBody>
          <a:bodyPr wrap="square" rtlCol="0">
            <a:spAutoFit/>
          </a:bodyPr>
          <a:lstStyle/>
          <a:p>
            <a:r>
              <a:rPr lang="en-US" dirty="0"/>
              <a:t>Low</a:t>
            </a:r>
          </a:p>
        </p:txBody>
      </p:sp>
      <p:sp>
        <p:nvSpPr>
          <p:cNvPr id="8" name="TextBox 7">
            <a:extLst>
              <a:ext uri="{FF2B5EF4-FFF2-40B4-BE49-F238E27FC236}">
                <a16:creationId xmlns:a16="http://schemas.microsoft.com/office/drawing/2014/main" id="{952D1492-279C-4CD8-924B-04FC487385D7}"/>
              </a:ext>
            </a:extLst>
          </p:cNvPr>
          <p:cNvSpPr txBox="1"/>
          <p:nvPr/>
        </p:nvSpPr>
        <p:spPr>
          <a:xfrm>
            <a:off x="7527823" y="1219200"/>
            <a:ext cx="838200" cy="381000"/>
          </a:xfrm>
          <a:prstGeom prst="rect">
            <a:avLst/>
          </a:prstGeom>
          <a:noFill/>
        </p:spPr>
        <p:txBody>
          <a:bodyPr wrap="square" rtlCol="0">
            <a:spAutoFit/>
          </a:bodyPr>
          <a:lstStyle/>
          <a:p>
            <a:r>
              <a:rPr lang="en-US" dirty="0"/>
              <a:t>High</a:t>
            </a:r>
          </a:p>
        </p:txBody>
      </p:sp>
      <p:sp>
        <p:nvSpPr>
          <p:cNvPr id="9" name="TextBox 8">
            <a:extLst>
              <a:ext uri="{FF2B5EF4-FFF2-40B4-BE49-F238E27FC236}">
                <a16:creationId xmlns:a16="http://schemas.microsoft.com/office/drawing/2014/main" id="{194A7468-E744-4F10-937E-FCA9792437A5}"/>
              </a:ext>
            </a:extLst>
          </p:cNvPr>
          <p:cNvSpPr txBox="1"/>
          <p:nvPr/>
        </p:nvSpPr>
        <p:spPr>
          <a:xfrm>
            <a:off x="2762250" y="6355933"/>
            <a:ext cx="3695699" cy="369332"/>
          </a:xfrm>
          <a:prstGeom prst="rect">
            <a:avLst/>
          </a:prstGeom>
          <a:solidFill>
            <a:schemeClr val="bg1"/>
          </a:solidFill>
        </p:spPr>
        <p:txBody>
          <a:bodyPr wrap="square" rtlCol="0">
            <a:spAutoFit/>
          </a:bodyPr>
          <a:lstStyle/>
          <a:p>
            <a:pPr algn="ctr"/>
            <a:r>
              <a:rPr lang="en-US" dirty="0"/>
              <a:t>Alpha = strength of RA transfers</a:t>
            </a:r>
          </a:p>
        </p:txBody>
      </p:sp>
      <p:sp>
        <p:nvSpPr>
          <p:cNvPr id="10" name="TextBox 9">
            <a:extLst>
              <a:ext uri="{FF2B5EF4-FFF2-40B4-BE49-F238E27FC236}">
                <a16:creationId xmlns:a16="http://schemas.microsoft.com/office/drawing/2014/main" id="{ECC7631E-301E-48C4-9EB8-88882B0D3385}"/>
              </a:ext>
            </a:extLst>
          </p:cNvPr>
          <p:cNvSpPr txBox="1"/>
          <p:nvPr/>
        </p:nvSpPr>
        <p:spPr>
          <a:xfrm rot="16200000">
            <a:off x="-144411" y="3541811"/>
            <a:ext cx="2574821" cy="307777"/>
          </a:xfrm>
          <a:prstGeom prst="rect">
            <a:avLst/>
          </a:prstGeom>
          <a:solidFill>
            <a:schemeClr val="bg1"/>
          </a:solidFill>
        </p:spPr>
        <p:txBody>
          <a:bodyPr wrap="square" rtlCol="0">
            <a:spAutoFit/>
          </a:bodyPr>
          <a:lstStyle/>
          <a:p>
            <a:pPr algn="ctr"/>
            <a:r>
              <a:rPr lang="en-US" sz="1400" dirty="0"/>
              <a:t>Mandate penalty</a:t>
            </a:r>
          </a:p>
        </p:txBody>
      </p:sp>
      <p:sp>
        <p:nvSpPr>
          <p:cNvPr id="11" name="Rectangle 10">
            <a:extLst>
              <a:ext uri="{FF2B5EF4-FFF2-40B4-BE49-F238E27FC236}">
                <a16:creationId xmlns:a16="http://schemas.microsoft.com/office/drawing/2014/main" id="{7C0E982D-B2BF-46D2-B942-2BE45A29DE49}"/>
              </a:ext>
            </a:extLst>
          </p:cNvPr>
          <p:cNvSpPr/>
          <p:nvPr/>
        </p:nvSpPr>
        <p:spPr>
          <a:xfrm rot="5400000">
            <a:off x="4175767" y="-13335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1B6F04FB-4729-4385-9423-2A1737F369B1}"/>
              </a:ext>
            </a:extLst>
          </p:cNvPr>
          <p:cNvCxnSpPr>
            <a:cxnSpLocks/>
          </p:cNvCxnSpPr>
          <p:nvPr/>
        </p:nvCxnSpPr>
        <p:spPr>
          <a:xfrm>
            <a:off x="1905000" y="1828800"/>
            <a:ext cx="48006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DE8ADE-E896-4509-BEBE-D9219D66A7F6}"/>
              </a:ext>
            </a:extLst>
          </p:cNvPr>
          <p:cNvSpPr txBox="1"/>
          <p:nvPr/>
        </p:nvSpPr>
        <p:spPr>
          <a:xfrm>
            <a:off x="1941393" y="3095534"/>
            <a:ext cx="2438393" cy="1477328"/>
          </a:xfrm>
          <a:prstGeom prst="rect">
            <a:avLst/>
          </a:prstGeom>
          <a:solidFill>
            <a:schemeClr val="bg1"/>
          </a:solidFill>
        </p:spPr>
        <p:txBody>
          <a:bodyPr wrap="square" rtlCol="0">
            <a:spAutoFit/>
          </a:bodyPr>
          <a:lstStyle/>
          <a:p>
            <a:r>
              <a:rPr lang="en-US" b="1" dirty="0">
                <a:solidFill>
                  <a:srgbClr val="C00000"/>
                </a:solidFill>
              </a:rPr>
              <a:t>For all values of mandate penalty, welfare weakly increasing in strength of risk adjustment</a:t>
            </a:r>
          </a:p>
        </p:txBody>
      </p:sp>
      <p:cxnSp>
        <p:nvCxnSpPr>
          <p:cNvPr id="14" name="Straight Arrow Connector 13">
            <a:extLst>
              <a:ext uri="{FF2B5EF4-FFF2-40B4-BE49-F238E27FC236}">
                <a16:creationId xmlns:a16="http://schemas.microsoft.com/office/drawing/2014/main" id="{D84877C6-29F9-455D-883B-AADAAFABEE36}"/>
              </a:ext>
            </a:extLst>
          </p:cNvPr>
          <p:cNvCxnSpPr>
            <a:cxnSpLocks/>
          </p:cNvCxnSpPr>
          <p:nvPr/>
        </p:nvCxnSpPr>
        <p:spPr>
          <a:xfrm>
            <a:off x="1905000" y="5486400"/>
            <a:ext cx="48006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7974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F5AB5C7-F062-475E-9345-12DB5AED84BE}"/>
                  </a:ext>
                </a:extLst>
              </p:cNvPr>
              <p:cNvSpPr>
                <a:spLocks noGrp="1"/>
              </p:cNvSpPr>
              <p:nvPr>
                <p:ph type="title"/>
              </p:nvPr>
            </p:nvSpPr>
            <p:spPr/>
            <p:txBody>
              <a:bodyPr/>
              <a:lstStyle/>
              <a:p>
                <a:r>
                  <a:rPr lang="en-US" dirty="0"/>
                  <a:t>Welfare – Fixed subsidy, no adv,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𝑈</m:t>
                        </m:r>
                      </m:sub>
                    </m:sSub>
                    <m:r>
                      <a:rPr lang="en-US" b="0" i="1" smtClean="0">
                        <a:latin typeface="Cambria Math" panose="02040503050406030204" pitchFamily="18" charset="0"/>
                      </a:rPr>
                      <m:t>=100+0.5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𝐻</m:t>
                        </m:r>
                      </m:sub>
                    </m:sSub>
                  </m:oMath>
                </a14:m>
                <a:endParaRPr lang="en-US" dirty="0"/>
              </a:p>
            </p:txBody>
          </p:sp>
        </mc:Choice>
        <mc:Fallback>
          <p:sp>
            <p:nvSpPr>
              <p:cNvPr id="2" name="Title 1">
                <a:extLst>
                  <a:ext uri="{FF2B5EF4-FFF2-40B4-BE49-F238E27FC236}">
                    <a16:creationId xmlns:a16="http://schemas.microsoft.com/office/drawing/2014/main" id="{BF5AB5C7-F062-475E-9345-12DB5AED84BE}"/>
                  </a:ext>
                </a:extLst>
              </p:cNvPr>
              <p:cNvSpPr>
                <a:spLocks noGrp="1" noRot="1" noChangeAspect="1" noMove="1" noResize="1" noEditPoints="1" noAdjustHandles="1" noChangeArrowheads="1" noChangeShapeType="1" noTextEdit="1"/>
              </p:cNvSpPr>
              <p:nvPr>
                <p:ph type="title"/>
              </p:nvPr>
            </p:nvSpPr>
            <p:spPr>
              <a:blipFill>
                <a:blip r:embed="rId2"/>
                <a:stretch>
                  <a:fillRect l="-1670" t="-15909" b="-36364"/>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DB7F4A8-7718-4CA4-AFF3-D049A544A7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868689"/>
            <a:ext cx="7772400" cy="5827079"/>
          </a:xfrm>
        </p:spPr>
      </p:pic>
      <p:sp>
        <p:nvSpPr>
          <p:cNvPr id="6" name="Rectangle 5">
            <a:extLst>
              <a:ext uri="{FF2B5EF4-FFF2-40B4-BE49-F238E27FC236}">
                <a16:creationId xmlns:a16="http://schemas.microsoft.com/office/drawing/2014/main" id="{51380B33-4DEC-49FA-A2DB-0BCEF104EA75}"/>
              </a:ext>
            </a:extLst>
          </p:cNvPr>
          <p:cNvSpPr/>
          <p:nvPr/>
        </p:nvSpPr>
        <p:spPr>
          <a:xfrm>
            <a:off x="7543800" y="12954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8BEDBF-B3E4-48BD-BC50-890DA8E096A4}"/>
              </a:ext>
            </a:extLst>
          </p:cNvPr>
          <p:cNvSpPr txBox="1"/>
          <p:nvPr/>
        </p:nvSpPr>
        <p:spPr>
          <a:xfrm>
            <a:off x="7529052" y="5657472"/>
            <a:ext cx="838200" cy="381000"/>
          </a:xfrm>
          <a:prstGeom prst="rect">
            <a:avLst/>
          </a:prstGeom>
          <a:noFill/>
        </p:spPr>
        <p:txBody>
          <a:bodyPr wrap="square" rtlCol="0">
            <a:spAutoFit/>
          </a:bodyPr>
          <a:lstStyle/>
          <a:p>
            <a:r>
              <a:rPr lang="en-US" dirty="0"/>
              <a:t>Low</a:t>
            </a:r>
          </a:p>
        </p:txBody>
      </p:sp>
      <p:sp>
        <p:nvSpPr>
          <p:cNvPr id="8" name="TextBox 7">
            <a:extLst>
              <a:ext uri="{FF2B5EF4-FFF2-40B4-BE49-F238E27FC236}">
                <a16:creationId xmlns:a16="http://schemas.microsoft.com/office/drawing/2014/main" id="{952D1492-279C-4CD8-924B-04FC487385D7}"/>
              </a:ext>
            </a:extLst>
          </p:cNvPr>
          <p:cNvSpPr txBox="1"/>
          <p:nvPr/>
        </p:nvSpPr>
        <p:spPr>
          <a:xfrm>
            <a:off x="7527823" y="1219200"/>
            <a:ext cx="838200" cy="381000"/>
          </a:xfrm>
          <a:prstGeom prst="rect">
            <a:avLst/>
          </a:prstGeom>
          <a:noFill/>
        </p:spPr>
        <p:txBody>
          <a:bodyPr wrap="square" rtlCol="0">
            <a:spAutoFit/>
          </a:bodyPr>
          <a:lstStyle/>
          <a:p>
            <a:r>
              <a:rPr lang="en-US" dirty="0"/>
              <a:t>High</a:t>
            </a:r>
          </a:p>
        </p:txBody>
      </p:sp>
      <p:sp>
        <p:nvSpPr>
          <p:cNvPr id="9" name="TextBox 8">
            <a:extLst>
              <a:ext uri="{FF2B5EF4-FFF2-40B4-BE49-F238E27FC236}">
                <a16:creationId xmlns:a16="http://schemas.microsoft.com/office/drawing/2014/main" id="{194A7468-E744-4F10-937E-FCA9792437A5}"/>
              </a:ext>
            </a:extLst>
          </p:cNvPr>
          <p:cNvSpPr txBox="1"/>
          <p:nvPr/>
        </p:nvSpPr>
        <p:spPr>
          <a:xfrm>
            <a:off x="2762250" y="6355933"/>
            <a:ext cx="3695699" cy="369332"/>
          </a:xfrm>
          <a:prstGeom prst="rect">
            <a:avLst/>
          </a:prstGeom>
          <a:solidFill>
            <a:schemeClr val="bg1"/>
          </a:solidFill>
        </p:spPr>
        <p:txBody>
          <a:bodyPr wrap="square" rtlCol="0">
            <a:spAutoFit/>
          </a:bodyPr>
          <a:lstStyle/>
          <a:p>
            <a:pPr algn="ctr"/>
            <a:r>
              <a:rPr lang="en-US" dirty="0"/>
              <a:t>Alpha = strength of RA transfers</a:t>
            </a:r>
          </a:p>
        </p:txBody>
      </p:sp>
      <p:sp>
        <p:nvSpPr>
          <p:cNvPr id="10" name="TextBox 9">
            <a:extLst>
              <a:ext uri="{FF2B5EF4-FFF2-40B4-BE49-F238E27FC236}">
                <a16:creationId xmlns:a16="http://schemas.microsoft.com/office/drawing/2014/main" id="{ECC7631E-301E-48C4-9EB8-88882B0D3385}"/>
              </a:ext>
            </a:extLst>
          </p:cNvPr>
          <p:cNvSpPr txBox="1"/>
          <p:nvPr/>
        </p:nvSpPr>
        <p:spPr>
          <a:xfrm rot="16200000">
            <a:off x="-144411" y="3541811"/>
            <a:ext cx="2574821" cy="307777"/>
          </a:xfrm>
          <a:prstGeom prst="rect">
            <a:avLst/>
          </a:prstGeom>
          <a:solidFill>
            <a:schemeClr val="bg1"/>
          </a:solidFill>
        </p:spPr>
        <p:txBody>
          <a:bodyPr wrap="square" rtlCol="0">
            <a:spAutoFit/>
          </a:bodyPr>
          <a:lstStyle/>
          <a:p>
            <a:pPr algn="ctr"/>
            <a:r>
              <a:rPr lang="en-US" sz="1400" dirty="0"/>
              <a:t>Mandate penalty</a:t>
            </a:r>
          </a:p>
        </p:txBody>
      </p:sp>
      <p:sp>
        <p:nvSpPr>
          <p:cNvPr id="11" name="Rectangle 10">
            <a:extLst>
              <a:ext uri="{FF2B5EF4-FFF2-40B4-BE49-F238E27FC236}">
                <a16:creationId xmlns:a16="http://schemas.microsoft.com/office/drawing/2014/main" id="{7C0E982D-B2BF-46D2-B942-2BE45A29DE49}"/>
              </a:ext>
            </a:extLst>
          </p:cNvPr>
          <p:cNvSpPr/>
          <p:nvPr/>
        </p:nvSpPr>
        <p:spPr>
          <a:xfrm rot="5400000">
            <a:off x="4175767" y="-1333500"/>
            <a:ext cx="4572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5DE8ADE-E896-4509-BEBE-D9219D66A7F6}"/>
              </a:ext>
            </a:extLst>
          </p:cNvPr>
          <p:cNvSpPr txBox="1"/>
          <p:nvPr/>
        </p:nvSpPr>
        <p:spPr>
          <a:xfrm>
            <a:off x="4305307" y="3977948"/>
            <a:ext cx="2438393" cy="1415772"/>
          </a:xfrm>
          <a:prstGeom prst="rect">
            <a:avLst/>
          </a:prstGeom>
          <a:solidFill>
            <a:schemeClr val="bg1"/>
          </a:solidFill>
        </p:spPr>
        <p:txBody>
          <a:bodyPr wrap="square" rtlCol="0">
            <a:spAutoFit/>
          </a:bodyPr>
          <a:lstStyle/>
          <a:p>
            <a:r>
              <a:rPr lang="en-US" b="1" dirty="0">
                <a:solidFill>
                  <a:srgbClr val="C00000"/>
                </a:solidFill>
              </a:rPr>
              <a:t>Best outcomes in terms of welfare come with strong risk adjustment + strong mandate </a:t>
            </a:r>
          </a:p>
          <a:p>
            <a:r>
              <a:rPr lang="en-US" sz="1400" b="1" dirty="0">
                <a:solidFill>
                  <a:srgbClr val="C00000"/>
                </a:solidFill>
              </a:rPr>
              <a:t>(does not hold in other cases)</a:t>
            </a:r>
          </a:p>
        </p:txBody>
      </p:sp>
      <p:cxnSp>
        <p:nvCxnSpPr>
          <p:cNvPr id="14" name="Straight Arrow Connector 13">
            <a:extLst>
              <a:ext uri="{FF2B5EF4-FFF2-40B4-BE49-F238E27FC236}">
                <a16:creationId xmlns:a16="http://schemas.microsoft.com/office/drawing/2014/main" id="{D84877C6-29F9-455D-883B-AADAAFABEE36}"/>
              </a:ext>
            </a:extLst>
          </p:cNvPr>
          <p:cNvCxnSpPr>
            <a:cxnSpLocks/>
          </p:cNvCxnSpPr>
          <p:nvPr/>
        </p:nvCxnSpPr>
        <p:spPr>
          <a:xfrm flipV="1">
            <a:off x="1905000" y="1752600"/>
            <a:ext cx="4038600" cy="37338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C40E838-EB57-47C5-B9BC-AE05004DACCE}"/>
              </a:ext>
            </a:extLst>
          </p:cNvPr>
          <p:cNvSpPr txBox="1"/>
          <p:nvPr/>
        </p:nvSpPr>
        <p:spPr>
          <a:xfrm>
            <a:off x="6690859" y="6404783"/>
            <a:ext cx="2438393" cy="369332"/>
          </a:xfrm>
          <a:prstGeom prst="rect">
            <a:avLst/>
          </a:prstGeom>
          <a:solidFill>
            <a:schemeClr val="bg1"/>
          </a:solidFill>
        </p:spPr>
        <p:txBody>
          <a:bodyPr wrap="square" rtlCol="0">
            <a:spAutoFit/>
          </a:bodyPr>
          <a:lstStyle/>
          <a:p>
            <a:r>
              <a:rPr lang="en-US" dirty="0">
                <a:solidFill>
                  <a:srgbClr val="C00000"/>
                </a:solidFill>
                <a:hlinkClick r:id="rId4" action="ppaction://hlinksldjump"/>
              </a:rPr>
              <a:t>Additional heat maps</a:t>
            </a:r>
            <a:endParaRPr lang="en-US" sz="1400" dirty="0">
              <a:solidFill>
                <a:srgbClr val="C00000"/>
              </a:solidFill>
            </a:endParaRPr>
          </a:p>
        </p:txBody>
      </p:sp>
    </p:spTree>
    <p:extLst>
      <p:ext uri="{BB962C8B-B14F-4D97-AF65-F5344CB8AC3E}">
        <p14:creationId xmlns:p14="http://schemas.microsoft.com/office/powerpoint/2010/main" val="2082383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00CD-F345-40E1-98FA-0D7DF6DD3BA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D559126-A8F2-43FA-8D20-052F37A6830D}"/>
              </a:ext>
            </a:extLst>
          </p:cNvPr>
          <p:cNvSpPr>
            <a:spLocks noGrp="1"/>
          </p:cNvSpPr>
          <p:nvPr>
            <p:ph idx="1"/>
          </p:nvPr>
        </p:nvSpPr>
        <p:spPr>
          <a:xfrm>
            <a:off x="381000" y="838200"/>
            <a:ext cx="8458200" cy="5791200"/>
          </a:xfrm>
        </p:spPr>
        <p:txBody>
          <a:bodyPr/>
          <a:lstStyle/>
          <a:p>
            <a:r>
              <a:rPr lang="en-US" dirty="0"/>
              <a:t>There are </a:t>
            </a:r>
            <a:r>
              <a:rPr lang="en-US" b="1" dirty="0">
                <a:solidFill>
                  <a:srgbClr val="0070C0"/>
                </a:solidFill>
              </a:rPr>
              <a:t>important interactions</a:t>
            </a:r>
            <a:r>
              <a:rPr lang="en-US" dirty="0"/>
              <a:t> between intensive and extensive margin selection, </a:t>
            </a:r>
            <a:r>
              <a:rPr lang="en-US" i="1" dirty="0"/>
              <a:t>especially when considering unsubsidized pop</a:t>
            </a:r>
          </a:p>
          <a:p>
            <a:pPr lvl="1"/>
            <a:r>
              <a:rPr lang="en-US" dirty="0"/>
              <a:t>Policies targeted at extensive margin selection problems affect – and often exacerbate – intensive margin selection (and vice versa)</a:t>
            </a:r>
          </a:p>
          <a:p>
            <a:pPr lvl="1"/>
            <a:endParaRPr lang="en-US" dirty="0"/>
          </a:p>
          <a:p>
            <a:pPr lvl="1"/>
            <a:endParaRPr lang="en-US" dirty="0"/>
          </a:p>
          <a:p>
            <a:r>
              <a:rPr lang="en-US" b="1" dirty="0">
                <a:solidFill>
                  <a:srgbClr val="0070C0"/>
                </a:solidFill>
              </a:rPr>
              <a:t>Policy implications</a:t>
            </a:r>
            <a:r>
              <a:rPr lang="en-US" dirty="0"/>
              <a:t>:</a:t>
            </a:r>
          </a:p>
          <a:p>
            <a:pPr lvl="1"/>
            <a:r>
              <a:rPr lang="en-US" dirty="0"/>
              <a:t>With a fixed budget, difficult to improve one margin w/o hurting other</a:t>
            </a:r>
          </a:p>
          <a:p>
            <a:pPr lvl="1"/>
            <a:r>
              <a:rPr lang="en-US" dirty="0"/>
              <a:t>Stronger mandate may need to be paired w/ stronger RA, and vice versa</a:t>
            </a:r>
          </a:p>
          <a:p>
            <a:pPr lvl="1"/>
            <a:r>
              <a:rPr lang="en-US" dirty="0"/>
              <a:t>ACA price-linked subsidies may protect against trade-off for some policies</a:t>
            </a:r>
          </a:p>
          <a:p>
            <a:pPr lvl="1"/>
            <a:endParaRPr lang="en-US" dirty="0"/>
          </a:p>
          <a:p>
            <a:pPr lvl="1"/>
            <a:endParaRPr lang="en-US" dirty="0"/>
          </a:p>
          <a:p>
            <a:r>
              <a:rPr lang="en-US" b="1" dirty="0">
                <a:solidFill>
                  <a:srgbClr val="0070C0"/>
                </a:solidFill>
              </a:rPr>
              <a:t>Research implications</a:t>
            </a:r>
            <a:r>
              <a:rPr lang="en-US" dirty="0"/>
              <a:t>:</a:t>
            </a:r>
          </a:p>
          <a:p>
            <a:pPr lvl="1"/>
            <a:r>
              <a:rPr lang="en-US" dirty="0"/>
              <a:t>Evaluations of policies can’t ignore one margin or other</a:t>
            </a:r>
          </a:p>
          <a:p>
            <a:pPr lvl="1"/>
            <a:r>
              <a:rPr lang="en-US" dirty="0"/>
              <a:t>Relatively easy to model both margins, even without complex modeling</a:t>
            </a:r>
          </a:p>
        </p:txBody>
      </p:sp>
    </p:spTree>
    <p:extLst>
      <p:ext uri="{BB962C8B-B14F-4D97-AF65-F5344CB8AC3E}">
        <p14:creationId xmlns:p14="http://schemas.microsoft.com/office/powerpoint/2010/main" val="33672528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229600" cy="1143000"/>
          </a:xfrm>
        </p:spPr>
        <p:txBody>
          <a:bodyPr/>
          <a:lstStyle/>
          <a:p>
            <a:r>
              <a:rPr lang="en-US" dirty="0"/>
              <a:t>Thank You!</a:t>
            </a:r>
          </a:p>
        </p:txBody>
      </p:sp>
    </p:spTree>
    <p:extLst>
      <p:ext uri="{BB962C8B-B14F-4D97-AF65-F5344CB8AC3E}">
        <p14:creationId xmlns:p14="http://schemas.microsoft.com/office/powerpoint/2010/main" val="293807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endParaRPr lang="en-US" dirty="0"/>
          </a:p>
          <a:p>
            <a:endParaRPr lang="en-US" dirty="0"/>
          </a:p>
          <a:p>
            <a:pPr marL="457200" indent="-457200">
              <a:buSzPct val="100000"/>
              <a:buFont typeface="+mj-lt"/>
              <a:buAutoNum type="arabicPeriod"/>
            </a:pPr>
            <a:r>
              <a:rPr lang="en-US" dirty="0"/>
              <a:t>Model and Graphical Analysis</a:t>
            </a:r>
          </a:p>
          <a:p>
            <a:pPr marL="457200" indent="-457200">
              <a:buSzPct val="100000"/>
              <a:buFont typeface="+mj-lt"/>
              <a:buAutoNum type="arabicPeriod"/>
            </a:pPr>
            <a:endParaRPr lang="en-US" dirty="0"/>
          </a:p>
          <a:p>
            <a:pPr marL="457200" indent="-457200">
              <a:buSzPct val="100000"/>
              <a:buFont typeface="+mj-lt"/>
              <a:buAutoNum type="arabicPeriod"/>
            </a:pPr>
            <a:r>
              <a:rPr lang="en-US" dirty="0"/>
              <a:t>Policy Implications: Two Margins of Selection</a:t>
            </a:r>
          </a:p>
          <a:p>
            <a:pPr marL="457200" indent="-457200">
              <a:buSzPct val="100000"/>
              <a:buFont typeface="+mj-lt"/>
              <a:buAutoNum type="arabicPeriod"/>
            </a:pPr>
            <a:endParaRPr lang="en-US" dirty="0"/>
          </a:p>
          <a:p>
            <a:pPr marL="457200" indent="-457200">
              <a:buSzPct val="100000"/>
              <a:buFont typeface="+mj-lt"/>
              <a:buAutoNum type="arabicPeriod"/>
            </a:pPr>
            <a:r>
              <a:rPr lang="en-US" dirty="0"/>
              <a:t>Empirical Simulations</a:t>
            </a:r>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34931160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2"/>
          <p:cNvSpPr>
            <a:spLocks noGrp="1" noChangeArrowheads="1"/>
          </p:cNvSpPr>
          <p:nvPr>
            <p:ph type="ctrTitle"/>
          </p:nvPr>
        </p:nvSpPr>
        <p:spPr/>
        <p:txBody>
          <a:bodyPr/>
          <a:lstStyle/>
          <a:p>
            <a:pPr eaLnBrk="1" hangingPunct="1"/>
            <a:r>
              <a:rPr lang="en-US" sz="2800" dirty="0">
                <a:latin typeface="Arial" panose="020B0604020202020204" pitchFamily="34" charset="0"/>
                <a:ea typeface="ＭＳ Ｐゴシック" pitchFamily="34" charset="-128"/>
                <a:cs typeface="Arial" panose="020B0604020202020204" pitchFamily="34" charset="0"/>
              </a:rPr>
              <a:t>Appendix Slides</a:t>
            </a:r>
          </a:p>
        </p:txBody>
      </p:sp>
    </p:spTree>
    <p:extLst>
      <p:ext uri="{BB962C8B-B14F-4D97-AF65-F5344CB8AC3E}">
        <p14:creationId xmlns:p14="http://schemas.microsoft.com/office/powerpoint/2010/main" val="35162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B475F4-BC3E-488E-A275-2C2BED728EC6}"/>
              </a:ext>
            </a:extLst>
          </p:cNvPr>
          <p:cNvSpPr>
            <a:spLocks noGrp="1"/>
          </p:cNvSpPr>
          <p:nvPr>
            <p:ph type="title"/>
          </p:nvPr>
        </p:nvSpPr>
        <p:spPr/>
        <p:txBody>
          <a:bodyPr/>
          <a:lstStyle/>
          <a:p>
            <a:r>
              <a:rPr lang="en-US" dirty="0"/>
              <a:t>Risk Adjustment: Case #1 (direct effect larger)</a:t>
            </a:r>
          </a:p>
        </p:txBody>
      </p:sp>
      <p:cxnSp>
        <p:nvCxnSpPr>
          <p:cNvPr id="5" name="Straight Connector 4">
            <a:extLst>
              <a:ext uri="{FF2B5EF4-FFF2-40B4-BE49-F238E27FC236}">
                <a16:creationId xmlns:a16="http://schemas.microsoft.com/office/drawing/2014/main" id="{6E646FA2-46C7-44AB-9BB1-DCF44B3DD808}"/>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079A89-A668-4F73-9931-15336912B173}"/>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Box 2">
            <a:extLst>
              <a:ext uri="{FF2B5EF4-FFF2-40B4-BE49-F238E27FC236}">
                <a16:creationId xmlns:a16="http://schemas.microsoft.com/office/drawing/2014/main" id="{710724B5-57C8-456A-9080-49B104351DD6}"/>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83D56FFB-C1F1-43FC-9FCC-1E3F9004FDAC}"/>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B6F98DA3-5AB2-4731-96D6-7A1050B38CD3}"/>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D752B66-419A-49A7-B9F0-C41727F337A4}"/>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F68DA20-2847-4975-85DF-14A37E0FA5D9}"/>
              </a:ext>
            </a:extLst>
          </p:cNvPr>
          <p:cNvCxnSpPr>
            <a:cxnSpLocks/>
          </p:cNvCxnSpPr>
          <p:nvPr/>
        </p:nvCxnSpPr>
        <p:spPr>
          <a:xfrm flipH="1" flipV="1">
            <a:off x="3657600" y="3951052"/>
            <a:ext cx="4244663" cy="153154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4E2295F-4AD4-4901-AF37-BBFD68454023}"/>
              </a:ext>
            </a:extLst>
          </p:cNvPr>
          <p:cNvSpPr txBox="1"/>
          <p:nvPr/>
        </p:nvSpPr>
        <p:spPr>
          <a:xfrm>
            <a:off x="7870955" y="5139959"/>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sp>
        <p:nvSpPr>
          <p:cNvPr id="13" name="TextBox 12">
            <a:extLst>
              <a:ext uri="{FF2B5EF4-FFF2-40B4-BE49-F238E27FC236}">
                <a16:creationId xmlns:a16="http://schemas.microsoft.com/office/drawing/2014/main" id="{FD6989EB-DE00-46B9-85F5-C385CC6E686F}"/>
              </a:ext>
            </a:extLst>
          </p:cNvPr>
          <p:cNvSpPr txBox="1"/>
          <p:nvPr/>
        </p:nvSpPr>
        <p:spPr>
          <a:xfrm>
            <a:off x="1915253" y="1704049"/>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03DC14C-34F9-4FF9-B50A-89602BEE998A}"/>
              </a:ext>
            </a:extLst>
          </p:cNvPr>
          <p:cNvSpPr txBox="1"/>
          <p:nvPr/>
        </p:nvSpPr>
        <p:spPr>
          <a:xfrm>
            <a:off x="1445077" y="5734066"/>
            <a:ext cx="1503976"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cs typeface="Arial" panose="020B0604020202020204" pitchFamily="34" charset="0"/>
              </a:rPr>
              <a:t>Buy H</a:t>
            </a:r>
            <a:endParaRPr lang="en-US" sz="1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172C9FD6-15A5-4D5E-BDC3-1A5ABCED11E1}"/>
              </a:ext>
            </a:extLst>
          </p:cNvPr>
          <p:cNvCxnSpPr>
            <a:cxnSpLocks/>
          </p:cNvCxnSpPr>
          <p:nvPr/>
        </p:nvCxnSpPr>
        <p:spPr>
          <a:xfrm>
            <a:off x="1600200" y="2438400"/>
            <a:ext cx="114300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AD59BE-6E32-413D-A911-D7158F91B06A}"/>
              </a:ext>
            </a:extLst>
          </p:cNvPr>
          <p:cNvSpPr txBox="1"/>
          <p:nvPr/>
        </p:nvSpPr>
        <p:spPr>
          <a:xfrm>
            <a:off x="370270" y="2157907"/>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F4F253C5-8966-4B6A-A44D-69135A8DDB58}"/>
              </a:ext>
            </a:extLst>
          </p:cNvPr>
          <p:cNvCxnSpPr>
            <a:cxnSpLocks/>
          </p:cNvCxnSpPr>
          <p:nvPr/>
        </p:nvCxnSpPr>
        <p:spPr>
          <a:xfrm>
            <a:off x="2766365" y="2438400"/>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364C36-D6B2-49E5-A159-E13D0CF0474C}"/>
              </a:ext>
            </a:extLst>
          </p:cNvPr>
          <p:cNvCxnSpPr>
            <a:cxnSpLocks/>
          </p:cNvCxnSpPr>
          <p:nvPr/>
        </p:nvCxnSpPr>
        <p:spPr>
          <a:xfrm flipH="1" flipV="1">
            <a:off x="3657600" y="4460412"/>
            <a:ext cx="4244662" cy="656687"/>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F09AB48-7223-4DBD-A8DF-3FA8E528C926}"/>
              </a:ext>
            </a:extLst>
          </p:cNvPr>
          <p:cNvSpPr txBox="1"/>
          <p:nvPr/>
        </p:nvSpPr>
        <p:spPr>
          <a:xfrm>
            <a:off x="6553200" y="3749560"/>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a:solidFill>
                  <a:srgbClr val="C00000"/>
                </a:solidFill>
                <a:latin typeface="Arial" panose="020B0604020202020204" pitchFamily="34" charset="0"/>
                <a:cs typeface="Arial" panose="020B0604020202020204" pitchFamily="34" charset="0"/>
              </a:rPr>
              <a:t>s</a:t>
            </a:r>
            <a:r>
              <a:rPr lang="en-US" sz="2600" b="1" i="1" baseline="30000" dirty="0">
                <a:solidFill>
                  <a:srgbClr val="C00000"/>
                </a:solidFill>
                <a:latin typeface="Arial" panose="020B0604020202020204" pitchFamily="34" charset="0"/>
                <a:cs typeface="Arial" panose="020B0604020202020204" pitchFamily="34" charset="0"/>
              </a:rPr>
              <a:t>*</a:t>
            </a:r>
            <a:r>
              <a:rPr lang="en-US" sz="2600" b="1" i="1" baseline="-25000" dirty="0">
                <a:solidFill>
                  <a:srgbClr val="C00000"/>
                </a:solidFill>
                <a:latin typeface="Arial" panose="020B0604020202020204" pitchFamily="34" charset="0"/>
                <a:cs typeface="Arial" panose="020B0604020202020204" pitchFamily="34" charset="0"/>
              </a:rPr>
              <a:t>LU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706F887-5376-49EB-A654-A8EDFF5027FA}"/>
              </a:ext>
            </a:extLst>
          </p:cNvPr>
          <p:cNvSpPr txBox="1"/>
          <p:nvPr/>
        </p:nvSpPr>
        <p:spPr>
          <a:xfrm>
            <a:off x="5916173" y="5737829"/>
            <a:ext cx="2291125"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cs typeface="Arial" panose="020B0604020202020204" pitchFamily="34" charset="0"/>
              </a:rPr>
              <a:t>Uninsured</a:t>
            </a:r>
            <a:endParaRPr lang="en-US" sz="1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648713C9-DB45-4511-980C-B16CB8A632D6}"/>
              </a:ext>
            </a:extLst>
          </p:cNvPr>
          <p:cNvCxnSpPr>
            <a:cxnSpLocks/>
          </p:cNvCxnSpPr>
          <p:nvPr/>
        </p:nvCxnSpPr>
        <p:spPr>
          <a:xfrm>
            <a:off x="6116445" y="4851513"/>
            <a:ext cx="0" cy="1479316"/>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64093B-7B7E-4CA6-B698-923274E2F413}"/>
              </a:ext>
            </a:extLst>
          </p:cNvPr>
          <p:cNvCxnSpPr>
            <a:cxnSpLocks/>
          </p:cNvCxnSpPr>
          <p:nvPr/>
        </p:nvCxnSpPr>
        <p:spPr>
          <a:xfrm>
            <a:off x="1600200" y="4851513"/>
            <a:ext cx="4516245"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8C07502-D146-48CD-AA20-D392D856A56D}"/>
              </a:ext>
            </a:extLst>
          </p:cNvPr>
          <p:cNvSpPr txBox="1"/>
          <p:nvPr/>
        </p:nvSpPr>
        <p:spPr>
          <a:xfrm>
            <a:off x="376968" y="4605291"/>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1E08EE3E-C4CB-4DC9-966D-61882FCF9242}"/>
              </a:ext>
            </a:extLst>
          </p:cNvPr>
          <p:cNvCxnSpPr>
            <a:cxnSpLocks/>
          </p:cNvCxnSpPr>
          <p:nvPr/>
        </p:nvCxnSpPr>
        <p:spPr>
          <a:xfrm flipH="1" flipV="1">
            <a:off x="1720194" y="1994920"/>
            <a:ext cx="3004206" cy="1225355"/>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78FD664-5FD6-447B-B9D0-2C9FB1D05227}"/>
                  </a:ext>
                </a:extLst>
              </p:cNvPr>
              <p:cNvSpPr txBox="1"/>
              <p:nvPr/>
            </p:nvSpPr>
            <p:spPr>
              <a:xfrm>
                <a:off x="2155199" y="6274343"/>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r>
                        <m:rPr>
                          <m:sty m:val="p"/>
                        </m:rPr>
                        <a:rPr lang="en-US" b="0" i="0" smtClean="0">
                          <a:solidFill>
                            <a:schemeClr val="bg1">
                              <a:lumMod val="50000"/>
                            </a:schemeClr>
                          </a:solidFill>
                          <a:latin typeface="Cambria Math" panose="02040503050406030204" pitchFamily="18" charset="0"/>
                        </a:rPr>
                        <m:t>Δ</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25" name="TextBox 24">
                <a:extLst>
                  <a:ext uri="{FF2B5EF4-FFF2-40B4-BE49-F238E27FC236}">
                    <a16:creationId xmlns:a16="http://schemas.microsoft.com/office/drawing/2014/main" id="{078FD664-5FD6-447B-B9D0-2C9FB1D05227}"/>
                  </a:ext>
                </a:extLst>
              </p:cNvPr>
              <p:cNvSpPr txBox="1">
                <a:spLocks noRot="1" noChangeAspect="1" noMove="1" noResize="1" noEditPoints="1" noAdjustHandles="1" noChangeArrowheads="1" noChangeShapeType="1" noTextEdit="1"/>
              </p:cNvSpPr>
              <p:nvPr/>
            </p:nvSpPr>
            <p:spPr>
              <a:xfrm>
                <a:off x="2155199" y="6274343"/>
                <a:ext cx="1222329" cy="369332"/>
              </a:xfrm>
              <a:prstGeom prst="rect">
                <a:avLst/>
              </a:prstGeom>
              <a:blipFill>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AEA6E36-C95C-422D-B548-BDC84F3C236A}"/>
                  </a:ext>
                </a:extLst>
              </p:cNvPr>
              <p:cNvSpPr txBox="1"/>
              <p:nvPr/>
            </p:nvSpPr>
            <p:spPr>
              <a:xfrm>
                <a:off x="5505280" y="6275821"/>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26" name="TextBox 25">
                <a:extLst>
                  <a:ext uri="{FF2B5EF4-FFF2-40B4-BE49-F238E27FC236}">
                    <a16:creationId xmlns:a16="http://schemas.microsoft.com/office/drawing/2014/main" id="{AAEA6E36-C95C-422D-B548-BDC84F3C236A}"/>
                  </a:ext>
                </a:extLst>
              </p:cNvPr>
              <p:cNvSpPr txBox="1">
                <a:spLocks noRot="1" noChangeAspect="1" noMove="1" noResize="1" noEditPoints="1" noAdjustHandles="1" noChangeArrowheads="1" noChangeShapeType="1" noTextEdit="1"/>
              </p:cNvSpPr>
              <p:nvPr/>
            </p:nvSpPr>
            <p:spPr>
              <a:xfrm>
                <a:off x="5505280" y="6275821"/>
                <a:ext cx="1222329" cy="369332"/>
              </a:xfrm>
              <a:prstGeom prst="rect">
                <a:avLst/>
              </a:prstGeom>
              <a:blipFill>
                <a:blip r:embed="rId3"/>
                <a:stretch>
                  <a:fillRect b="-13115"/>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E243ECE7-4AA0-4621-859C-4CC8200204DD}"/>
              </a:ext>
            </a:extLst>
          </p:cNvPr>
          <p:cNvCxnSpPr>
            <a:cxnSpLocks/>
          </p:cNvCxnSpPr>
          <p:nvPr/>
        </p:nvCxnSpPr>
        <p:spPr>
          <a:xfrm flipH="1" flipV="1">
            <a:off x="1720194" y="2707210"/>
            <a:ext cx="6349678" cy="60414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E49467-759D-4225-BF01-7901A0A2E5C0}"/>
              </a:ext>
            </a:extLst>
          </p:cNvPr>
          <p:cNvCxnSpPr>
            <a:cxnSpLocks/>
          </p:cNvCxnSpPr>
          <p:nvPr/>
        </p:nvCxnSpPr>
        <p:spPr>
          <a:xfrm>
            <a:off x="1905000" y="2336899"/>
            <a:ext cx="0" cy="337957"/>
          </a:xfrm>
          <a:prstGeom prst="straightConnector1">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C00780-3EF8-47BF-9C86-DC011A068AE2}"/>
              </a:ext>
            </a:extLst>
          </p:cNvPr>
          <p:cNvCxnSpPr>
            <a:cxnSpLocks/>
          </p:cNvCxnSpPr>
          <p:nvPr/>
        </p:nvCxnSpPr>
        <p:spPr>
          <a:xfrm flipH="1" flipV="1">
            <a:off x="3696783" y="4255548"/>
            <a:ext cx="4235164" cy="276424"/>
          </a:xfrm>
          <a:prstGeom prst="line">
            <a:avLst/>
          </a:prstGeom>
          <a:ln w="34925">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4DED076-8E41-42CE-9339-10D090611FDE}"/>
              </a:ext>
            </a:extLst>
          </p:cNvPr>
          <p:cNvCxnSpPr>
            <a:cxnSpLocks/>
          </p:cNvCxnSpPr>
          <p:nvPr/>
        </p:nvCxnSpPr>
        <p:spPr>
          <a:xfrm flipV="1">
            <a:off x="7772400" y="4393760"/>
            <a:ext cx="0" cy="67142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568D186-57CD-42E8-A716-4B4EA1B1168A}"/>
              </a:ext>
            </a:extLst>
          </p:cNvPr>
          <p:cNvCxnSpPr>
            <a:cxnSpLocks/>
          </p:cNvCxnSpPr>
          <p:nvPr/>
        </p:nvCxnSpPr>
        <p:spPr>
          <a:xfrm>
            <a:off x="3990796" y="2465072"/>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9A189A-6178-48FA-B068-8340258DE46E}"/>
              </a:ext>
            </a:extLst>
          </p:cNvPr>
          <p:cNvCxnSpPr>
            <a:cxnSpLocks/>
          </p:cNvCxnSpPr>
          <p:nvPr/>
        </p:nvCxnSpPr>
        <p:spPr>
          <a:xfrm>
            <a:off x="4717573" y="4327108"/>
            <a:ext cx="0" cy="199625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893E859-5443-4CA6-8292-7C82F81E6FCD}"/>
                  </a:ext>
                </a:extLst>
              </p:cNvPr>
              <p:cNvSpPr txBox="1"/>
              <p:nvPr/>
            </p:nvSpPr>
            <p:spPr>
              <a:xfrm>
                <a:off x="3374728" y="6279746"/>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r>
                        <m:rPr>
                          <m:sty m:val="p"/>
                        </m:rPr>
                        <a:rPr lang="en-US" b="0" i="0" smtClean="0">
                          <a:solidFill>
                            <a:schemeClr val="bg1">
                              <a:lumMod val="50000"/>
                            </a:schemeClr>
                          </a:solidFill>
                          <a:latin typeface="Cambria Math" panose="02040503050406030204" pitchFamily="18" charset="0"/>
                        </a:rPr>
                        <m:t>Δ</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33" name="TextBox 32">
                <a:extLst>
                  <a:ext uri="{FF2B5EF4-FFF2-40B4-BE49-F238E27FC236}">
                    <a16:creationId xmlns:a16="http://schemas.microsoft.com/office/drawing/2014/main" id="{7893E859-5443-4CA6-8292-7C82F81E6FCD}"/>
                  </a:ext>
                </a:extLst>
              </p:cNvPr>
              <p:cNvSpPr txBox="1">
                <a:spLocks noRot="1" noChangeAspect="1" noMove="1" noResize="1" noEditPoints="1" noAdjustHandles="1" noChangeArrowheads="1" noChangeShapeType="1" noTextEdit="1"/>
              </p:cNvSpPr>
              <p:nvPr/>
            </p:nvSpPr>
            <p:spPr>
              <a:xfrm>
                <a:off x="3374728" y="6279746"/>
                <a:ext cx="1222329" cy="369332"/>
              </a:xfrm>
              <a:prstGeom prst="rect">
                <a:avLst/>
              </a:prstGeom>
              <a:blipFill>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9CC34A2-33DC-4FC2-B0B3-355939D226E8}"/>
                  </a:ext>
                </a:extLst>
              </p:cNvPr>
              <p:cNvSpPr txBox="1"/>
              <p:nvPr/>
            </p:nvSpPr>
            <p:spPr>
              <a:xfrm>
                <a:off x="4247133" y="6258107"/>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34" name="TextBox 33">
                <a:extLst>
                  <a:ext uri="{FF2B5EF4-FFF2-40B4-BE49-F238E27FC236}">
                    <a16:creationId xmlns:a16="http://schemas.microsoft.com/office/drawing/2014/main" id="{09CC34A2-33DC-4FC2-B0B3-355939D226E8}"/>
                  </a:ext>
                </a:extLst>
              </p:cNvPr>
              <p:cNvSpPr txBox="1">
                <a:spLocks noRot="1" noChangeAspect="1" noMove="1" noResize="1" noEditPoints="1" noAdjustHandles="1" noChangeArrowheads="1" noChangeShapeType="1" noTextEdit="1"/>
              </p:cNvSpPr>
              <p:nvPr/>
            </p:nvSpPr>
            <p:spPr>
              <a:xfrm>
                <a:off x="4247133" y="6258107"/>
                <a:ext cx="1222329" cy="369332"/>
              </a:xfrm>
              <a:prstGeom prst="rect">
                <a:avLst/>
              </a:prstGeom>
              <a:blipFill>
                <a:blip r:embed="rId5"/>
                <a:stretch>
                  <a:fillRect b="-13333"/>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D65741FB-9D3A-4044-8375-D798ECFDDDAC}"/>
              </a:ext>
            </a:extLst>
          </p:cNvPr>
          <p:cNvCxnSpPr>
            <a:cxnSpLocks/>
          </p:cNvCxnSpPr>
          <p:nvPr/>
        </p:nvCxnSpPr>
        <p:spPr>
          <a:xfrm>
            <a:off x="1634581" y="2946781"/>
            <a:ext cx="2351311"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72123CC-242F-481F-A900-41EAFE883130}"/>
              </a:ext>
            </a:extLst>
          </p:cNvPr>
          <p:cNvCxnSpPr>
            <a:cxnSpLocks/>
          </p:cNvCxnSpPr>
          <p:nvPr/>
        </p:nvCxnSpPr>
        <p:spPr>
          <a:xfrm>
            <a:off x="1590503" y="4306634"/>
            <a:ext cx="3133897"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6E117DC-E6D8-4BFB-ABA1-C960EB8FAE2C}"/>
              </a:ext>
            </a:extLst>
          </p:cNvPr>
          <p:cNvSpPr txBox="1"/>
          <p:nvPr/>
        </p:nvSpPr>
        <p:spPr>
          <a:xfrm>
            <a:off x="376969" y="2694999"/>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101F0FF-0526-4593-9130-6181B0C0962D}"/>
              </a:ext>
            </a:extLst>
          </p:cNvPr>
          <p:cNvSpPr txBox="1"/>
          <p:nvPr/>
        </p:nvSpPr>
        <p:spPr>
          <a:xfrm>
            <a:off x="376967" y="402122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18FC513-D991-4581-AD9C-E143CBEDC1DA}"/>
              </a:ext>
            </a:extLst>
          </p:cNvPr>
          <p:cNvSpPr txBox="1"/>
          <p:nvPr/>
        </p:nvSpPr>
        <p:spPr>
          <a:xfrm>
            <a:off x="2639051" y="5764477"/>
            <a:ext cx="1503976" cy="584775"/>
          </a:xfrm>
          <a:prstGeom prst="rect">
            <a:avLst/>
          </a:prstGeom>
          <a:noFill/>
        </p:spPr>
        <p:txBody>
          <a:bodyPr wrap="square" rtlCol="0">
            <a:spAutoFit/>
          </a:bodyPr>
          <a:lstStyle/>
          <a:p>
            <a:pPr algn="ctr"/>
            <a:r>
              <a:rPr lang="en-US" sz="1600" b="1" i="1" dirty="0">
                <a:solidFill>
                  <a:srgbClr val="008000"/>
                </a:solidFill>
                <a:latin typeface="Arial" panose="020B0604020202020204" pitchFamily="34" charset="0"/>
                <a:cs typeface="Arial" panose="020B0604020202020204" pitchFamily="34" charset="0"/>
              </a:rPr>
              <a:t>Switch </a:t>
            </a:r>
          </a:p>
          <a:p>
            <a:pPr algn="ctr"/>
            <a:r>
              <a:rPr lang="en-US" sz="1600" b="1" i="1" dirty="0">
                <a:solidFill>
                  <a:srgbClr val="008000"/>
                </a:solidFill>
                <a:latin typeface="Arial" panose="020B0604020202020204" pitchFamily="34" charset="0"/>
                <a:cs typeface="Arial" panose="020B0604020202020204" pitchFamily="34" charset="0"/>
              </a:rPr>
              <a:t>L to H</a:t>
            </a:r>
            <a:endParaRPr lang="en-US" sz="1600" b="1" i="1" baseline="-25000" dirty="0">
              <a:solidFill>
                <a:srgbClr val="008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BAA5605-385E-40D3-9C28-E06DD306EBC7}"/>
              </a:ext>
            </a:extLst>
          </p:cNvPr>
          <p:cNvSpPr txBox="1"/>
          <p:nvPr/>
        </p:nvSpPr>
        <p:spPr>
          <a:xfrm>
            <a:off x="3618068" y="5740594"/>
            <a:ext cx="1503976"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cs typeface="Arial" panose="020B0604020202020204" pitchFamily="34" charset="0"/>
              </a:rPr>
              <a:t>Buy L</a:t>
            </a:r>
            <a:endParaRPr lang="en-US" sz="1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8349735A-4159-45DA-834E-7E2410C50F70}"/>
              </a:ext>
            </a:extLst>
          </p:cNvPr>
          <p:cNvSpPr txBox="1"/>
          <p:nvPr/>
        </p:nvSpPr>
        <p:spPr>
          <a:xfrm>
            <a:off x="4690859" y="5751122"/>
            <a:ext cx="1503976" cy="584775"/>
          </a:xfrm>
          <a:prstGeom prst="rect">
            <a:avLst/>
          </a:prstGeom>
          <a:noFill/>
        </p:spPr>
        <p:txBody>
          <a:bodyPr wrap="square" rtlCol="0">
            <a:spAutoFit/>
          </a:bodyPr>
          <a:lstStyle/>
          <a:p>
            <a:pPr algn="ctr"/>
            <a:r>
              <a:rPr lang="en-US" sz="1600" b="1" i="1" dirty="0">
                <a:solidFill>
                  <a:srgbClr val="008000"/>
                </a:solidFill>
                <a:latin typeface="Arial" panose="020B0604020202020204" pitchFamily="34" charset="0"/>
                <a:cs typeface="Arial" panose="020B0604020202020204" pitchFamily="34" charset="0"/>
              </a:rPr>
              <a:t>Switch </a:t>
            </a:r>
          </a:p>
          <a:p>
            <a:pPr algn="ctr"/>
            <a:r>
              <a:rPr lang="en-US" sz="1600" b="1" i="1" dirty="0">
                <a:solidFill>
                  <a:srgbClr val="008000"/>
                </a:solidFill>
                <a:latin typeface="Arial" panose="020B0604020202020204" pitchFamily="34" charset="0"/>
                <a:cs typeface="Arial" panose="020B0604020202020204" pitchFamily="34" charset="0"/>
              </a:rPr>
              <a:t>L to U</a:t>
            </a:r>
            <a:endParaRPr lang="en-US" sz="1600" b="1" i="1" baseline="-25000" dirty="0">
              <a:solidFill>
                <a:srgbClr val="008000"/>
              </a:solidFill>
              <a:latin typeface="Arial" panose="020B060402020202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5B9C51EC-C1C2-4065-9B91-D0A000542E38}"/>
              </a:ext>
            </a:extLst>
          </p:cNvPr>
          <p:cNvCxnSpPr>
            <a:cxnSpLocks/>
          </p:cNvCxnSpPr>
          <p:nvPr/>
        </p:nvCxnSpPr>
        <p:spPr>
          <a:xfrm flipH="1" flipV="1">
            <a:off x="3696783" y="4081556"/>
            <a:ext cx="4235164" cy="276424"/>
          </a:xfrm>
          <a:prstGeom prst="line">
            <a:avLst/>
          </a:prstGeom>
          <a:ln w="34925">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145B912-0707-432C-A334-1C960C54CC20}"/>
              </a:ext>
            </a:extLst>
          </p:cNvPr>
          <p:cNvCxnSpPr>
            <a:cxnSpLocks/>
          </p:cNvCxnSpPr>
          <p:nvPr/>
        </p:nvCxnSpPr>
        <p:spPr>
          <a:xfrm>
            <a:off x="7315200" y="4306634"/>
            <a:ext cx="0" cy="211531"/>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E43C836-3DBA-48EB-AAE4-5BB3310784C3}"/>
              </a:ext>
            </a:extLst>
          </p:cNvPr>
          <p:cNvCxnSpPr/>
          <p:nvPr/>
        </p:nvCxnSpPr>
        <p:spPr>
          <a:xfrm>
            <a:off x="2848763" y="5759604"/>
            <a:ext cx="1048086" cy="0"/>
          </a:xfrm>
          <a:prstGeom prst="straightConnector1">
            <a:avLst/>
          </a:prstGeom>
          <a:ln w="12700">
            <a:solidFill>
              <a:srgbClr val="008000"/>
            </a:solidFill>
            <a:tailEnd type="triangle" w="lg"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86671C3B-536F-439B-B854-68FA9F0556E9}"/>
              </a:ext>
            </a:extLst>
          </p:cNvPr>
          <p:cNvCxnSpPr>
            <a:cxnSpLocks/>
          </p:cNvCxnSpPr>
          <p:nvPr/>
        </p:nvCxnSpPr>
        <p:spPr>
          <a:xfrm flipH="1">
            <a:off x="4867474" y="5759604"/>
            <a:ext cx="1152326" cy="0"/>
          </a:xfrm>
          <a:prstGeom prst="straightConnector1">
            <a:avLst/>
          </a:prstGeom>
          <a:ln w="12700">
            <a:solidFill>
              <a:srgbClr val="008000"/>
            </a:solidFill>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894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38" grpId="0"/>
      <p:bldP spid="39" grpId="0"/>
      <p:bldP spid="4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5A04-DCCE-49B8-B563-22C5B606076A}"/>
              </a:ext>
            </a:extLst>
          </p:cNvPr>
          <p:cNvSpPr>
            <a:spLocks noGrp="1"/>
          </p:cNvSpPr>
          <p:nvPr>
            <p:ph type="title"/>
          </p:nvPr>
        </p:nvSpPr>
        <p:spPr/>
        <p:txBody>
          <a:bodyPr/>
          <a:lstStyle/>
          <a:p>
            <a:r>
              <a:rPr lang="en-US" dirty="0"/>
              <a:t>Risk Adjustment: Case #2 (indirect effect larger)</a:t>
            </a:r>
          </a:p>
        </p:txBody>
      </p:sp>
      <p:cxnSp>
        <p:nvCxnSpPr>
          <p:cNvPr id="3" name="Straight Connector 2">
            <a:extLst>
              <a:ext uri="{FF2B5EF4-FFF2-40B4-BE49-F238E27FC236}">
                <a16:creationId xmlns:a16="http://schemas.microsoft.com/office/drawing/2014/main" id="{CBA27F85-27C9-4B2B-B665-E6FB4ACAFBBC}"/>
              </a:ext>
            </a:extLst>
          </p:cNvPr>
          <p:cNvCxnSpPr/>
          <p:nvPr/>
        </p:nvCxnSpPr>
        <p:spPr>
          <a:xfrm>
            <a:off x="1607755" y="1091887"/>
            <a:ext cx="0" cy="45720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E3B3B47-8C0E-4718-8831-C70F869F8A5C}"/>
              </a:ext>
            </a:extLst>
          </p:cNvPr>
          <p:cNvCxnSpPr/>
          <p:nvPr/>
        </p:nvCxnSpPr>
        <p:spPr>
          <a:xfrm flipH="1">
            <a:off x="1590503" y="5655261"/>
            <a:ext cx="67228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2">
            <a:extLst>
              <a:ext uri="{FF2B5EF4-FFF2-40B4-BE49-F238E27FC236}">
                <a16:creationId xmlns:a16="http://schemas.microsoft.com/office/drawing/2014/main" id="{D91A16C5-9387-4009-B290-CD66592C5AEB}"/>
              </a:ext>
            </a:extLst>
          </p:cNvPr>
          <p:cNvSpPr txBox="1">
            <a:spLocks noChangeArrowheads="1"/>
          </p:cNvSpPr>
          <p:nvPr/>
        </p:nvSpPr>
        <p:spPr bwMode="auto">
          <a:xfrm>
            <a:off x="1036379" y="864818"/>
            <a:ext cx="598202" cy="74930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136B4894-0E7A-47C2-9738-AB998DFEE853}"/>
              </a:ext>
            </a:extLst>
          </p:cNvPr>
          <p:cNvSpPr txBox="1">
            <a:spLocks noChangeArrowheads="1"/>
          </p:cNvSpPr>
          <p:nvPr/>
        </p:nvSpPr>
        <p:spPr bwMode="auto">
          <a:xfrm>
            <a:off x="8332164" y="5430365"/>
            <a:ext cx="399644" cy="54415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600" i="1" dirty="0">
                <a:effectLst/>
                <a:latin typeface="Arial" panose="020B0604020202020204" pitchFamily="34" charset="0"/>
                <a:ea typeface="Calibri" panose="020F0502020204030204" pitchFamily="34" charset="0"/>
                <a:cs typeface="Times New Roman" panose="02020603050405020304" pitchFamily="18" charset="0"/>
              </a:rPr>
              <a:t>s</a:t>
            </a:r>
            <a:endParaRPr lang="en-US" sz="26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0FC74FF4-CCD2-4B22-B0A7-3D34E6FE8B2E}"/>
              </a:ext>
            </a:extLst>
          </p:cNvPr>
          <p:cNvCxnSpPr>
            <a:cxnSpLocks/>
          </p:cNvCxnSpPr>
          <p:nvPr/>
        </p:nvCxnSpPr>
        <p:spPr>
          <a:xfrm flipH="1" flipV="1">
            <a:off x="1676400" y="2240474"/>
            <a:ext cx="6382148" cy="107141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534D6F-444F-4935-9565-A76B6ACDCA78}"/>
              </a:ext>
            </a:extLst>
          </p:cNvPr>
          <p:cNvSpPr txBox="1"/>
          <p:nvPr/>
        </p:nvSpPr>
        <p:spPr>
          <a:xfrm>
            <a:off x="7009174" y="2727832"/>
            <a:ext cx="1894552" cy="492443"/>
          </a:xfrm>
          <a:prstGeom prst="rect">
            <a:avLst/>
          </a:prstGeom>
          <a:noFill/>
        </p:spPr>
        <p:txBody>
          <a:bodyPr wrap="square" rtlCol="0">
            <a:spAutoFit/>
          </a:bodyPr>
          <a:lstStyle/>
          <a:p>
            <a:r>
              <a:rPr lang="en-US" sz="2600" b="1" i="1" dirty="0">
                <a:solidFill>
                  <a:srgbClr val="0070C0"/>
                </a:solidFill>
                <a:latin typeface="Arial" panose="020B0604020202020204" pitchFamily="34" charset="0"/>
                <a:cs typeface="Arial" panose="020B0604020202020204" pitchFamily="34" charset="0"/>
              </a:rPr>
              <a:t>AC</a:t>
            </a:r>
            <a:r>
              <a:rPr lang="en-US" sz="2600" b="1" i="1" baseline="-25000" dirty="0">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r>
              <a:rPr lang="en-US" sz="2600" b="1" i="1" dirty="0" err="1">
                <a:solidFill>
                  <a:srgbClr val="0070C0"/>
                </a:solidFill>
                <a:latin typeface="Arial" panose="020B0604020202020204" pitchFamily="34" charset="0"/>
                <a:cs typeface="Arial" panose="020B0604020202020204" pitchFamily="34" charset="0"/>
              </a:rPr>
              <a:t>s</a:t>
            </a:r>
            <a:r>
              <a:rPr lang="en-US" sz="2600" b="1" i="1" baseline="-25000" dirty="0" err="1">
                <a:solidFill>
                  <a:srgbClr val="0070C0"/>
                </a:solidFill>
                <a:latin typeface="Arial" panose="020B0604020202020204" pitchFamily="34" charset="0"/>
                <a:cs typeface="Arial" panose="020B0604020202020204" pitchFamily="34" charset="0"/>
              </a:rPr>
              <a:t>H</a:t>
            </a:r>
            <a:r>
              <a:rPr lang="en-US" sz="2600" b="1" dirty="0">
                <a:solidFill>
                  <a:srgbClr val="0070C0"/>
                </a:solidFill>
                <a:latin typeface="Arial" panose="020B0604020202020204" pitchFamily="34" charset="0"/>
                <a:cs typeface="Arial" panose="020B0604020202020204" pitchFamily="34" charset="0"/>
              </a:rPr>
              <a:t>)</a:t>
            </a:r>
            <a:endParaRPr lang="en-US" sz="2600" b="1" baseline="30000" dirty="0">
              <a:solidFill>
                <a:srgbClr val="0070C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6204497-A097-442C-BE02-CB459AA82153}"/>
              </a:ext>
            </a:extLst>
          </p:cNvPr>
          <p:cNvCxnSpPr>
            <a:cxnSpLocks/>
          </p:cNvCxnSpPr>
          <p:nvPr/>
        </p:nvCxnSpPr>
        <p:spPr>
          <a:xfrm flipH="1" flipV="1">
            <a:off x="3657600" y="3951052"/>
            <a:ext cx="4244663" cy="1531546"/>
          </a:xfrm>
          <a:prstGeom prst="line">
            <a:avLst/>
          </a:prstGeom>
          <a:ln w="34925">
            <a:solidFill>
              <a:srgbClr val="D2A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9357CF0-C6EF-4363-BE89-A070165DCF50}"/>
              </a:ext>
            </a:extLst>
          </p:cNvPr>
          <p:cNvSpPr txBox="1"/>
          <p:nvPr/>
        </p:nvSpPr>
        <p:spPr>
          <a:xfrm>
            <a:off x="1915253" y="1704049"/>
            <a:ext cx="1742896" cy="492443"/>
          </a:xfrm>
          <a:prstGeom prst="rect">
            <a:avLst/>
          </a:prstGeom>
          <a:noFill/>
        </p:spPr>
        <p:txBody>
          <a:bodyPr wrap="square" rtlCol="0">
            <a:spAutoFit/>
          </a:bodyPr>
          <a:lstStyle/>
          <a:p>
            <a:r>
              <a:rPr lang="en-US" sz="2600" b="1" i="1" dirty="0">
                <a:latin typeface="Arial" panose="020B0604020202020204" pitchFamily="34" charset="0"/>
                <a:cs typeface="Arial" panose="020B0604020202020204" pitchFamily="34" charset="0"/>
              </a:rPr>
              <a:t>D</a:t>
            </a:r>
            <a:r>
              <a:rPr lang="en-US" sz="2600" b="1" i="1" baseline="-25000" dirty="0">
                <a:latin typeface="Arial" panose="020B0604020202020204" pitchFamily="34" charset="0"/>
                <a:cs typeface="Arial" panose="020B0604020202020204" pitchFamily="34" charset="0"/>
              </a:rPr>
              <a:t>H</a:t>
            </a:r>
            <a:r>
              <a:rPr lang="en-US" sz="2600" b="1" dirty="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P</a:t>
            </a:r>
            <a:r>
              <a:rPr lang="en-US" sz="2600" b="1" i="1" baseline="-25000" dirty="0">
                <a:latin typeface="Arial" panose="020B0604020202020204" pitchFamily="34" charset="0"/>
                <a:cs typeface="Arial" panose="020B0604020202020204" pitchFamily="34" charset="0"/>
              </a:rPr>
              <a:t>L</a:t>
            </a:r>
            <a:r>
              <a:rPr lang="en-US" sz="2600" b="1" dirty="0">
                <a:latin typeface="Arial" panose="020B0604020202020204" pitchFamily="34" charset="0"/>
                <a:cs typeface="Arial" panose="020B0604020202020204" pitchFamily="34" charset="0"/>
              </a:rPr>
              <a:t>)</a:t>
            </a:r>
            <a:endParaRPr lang="en-US" sz="2600" b="1" i="1" baseline="-25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72FBAE2-DB4B-45C3-9F52-3E3E705DE8C4}"/>
              </a:ext>
            </a:extLst>
          </p:cNvPr>
          <p:cNvSpPr txBox="1"/>
          <p:nvPr/>
        </p:nvSpPr>
        <p:spPr>
          <a:xfrm>
            <a:off x="1445077" y="5734066"/>
            <a:ext cx="1503976"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cs typeface="Arial" panose="020B0604020202020204" pitchFamily="34" charset="0"/>
              </a:rPr>
              <a:t>Buy H</a:t>
            </a:r>
            <a:endParaRPr lang="en-US" sz="1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9E5ECBF-8B75-458A-B414-9BD8C05079FB}"/>
              </a:ext>
            </a:extLst>
          </p:cNvPr>
          <p:cNvCxnSpPr>
            <a:cxnSpLocks/>
          </p:cNvCxnSpPr>
          <p:nvPr/>
        </p:nvCxnSpPr>
        <p:spPr>
          <a:xfrm>
            <a:off x="1600200" y="2438400"/>
            <a:ext cx="114300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925BD0-AB8C-41D9-A618-36D67285BCFE}"/>
              </a:ext>
            </a:extLst>
          </p:cNvPr>
          <p:cNvSpPr txBox="1"/>
          <p:nvPr/>
        </p:nvSpPr>
        <p:spPr>
          <a:xfrm>
            <a:off x="370270" y="2157907"/>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DDF5A018-4699-487F-8206-F901327A4F59}"/>
              </a:ext>
            </a:extLst>
          </p:cNvPr>
          <p:cNvCxnSpPr>
            <a:cxnSpLocks/>
          </p:cNvCxnSpPr>
          <p:nvPr/>
        </p:nvCxnSpPr>
        <p:spPr>
          <a:xfrm>
            <a:off x="2766365" y="2438400"/>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2CB603-57CD-4DBE-945F-98074F5A3973}"/>
              </a:ext>
            </a:extLst>
          </p:cNvPr>
          <p:cNvCxnSpPr>
            <a:cxnSpLocks/>
          </p:cNvCxnSpPr>
          <p:nvPr/>
        </p:nvCxnSpPr>
        <p:spPr>
          <a:xfrm flipH="1" flipV="1">
            <a:off x="3657600" y="4460412"/>
            <a:ext cx="4244662" cy="656687"/>
          </a:xfrm>
          <a:prstGeom prst="line">
            <a:avLst/>
          </a:prstGeom>
          <a:ln w="349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FA05868-B154-40CB-BF4F-218E776D162D}"/>
              </a:ext>
            </a:extLst>
          </p:cNvPr>
          <p:cNvSpPr txBox="1"/>
          <p:nvPr/>
        </p:nvSpPr>
        <p:spPr>
          <a:xfrm>
            <a:off x="3660087" y="5071201"/>
            <a:ext cx="2487351" cy="492443"/>
          </a:xfrm>
          <a:prstGeom prst="rect">
            <a:avLst/>
          </a:prstGeom>
          <a:noFill/>
        </p:spPr>
        <p:txBody>
          <a:bodyPr wrap="square" rtlCol="0">
            <a:spAutoFit/>
          </a:bodyPr>
          <a:lstStyle/>
          <a:p>
            <a:r>
              <a:rPr lang="en-US" sz="2600" b="1" i="1" dirty="0">
                <a:solidFill>
                  <a:srgbClr val="C00000"/>
                </a:solidFill>
                <a:latin typeface="Arial" panose="020B0604020202020204" pitchFamily="34" charset="0"/>
                <a:cs typeface="Arial" panose="020B0604020202020204" pitchFamily="34" charset="0"/>
              </a:rPr>
              <a:t>AC</a:t>
            </a:r>
            <a:r>
              <a:rPr lang="en-US" sz="2600" b="1" i="1" baseline="-25000" dirty="0">
                <a:solidFill>
                  <a:srgbClr val="C00000"/>
                </a:solidFill>
                <a:latin typeface="Arial" panose="020B0604020202020204" pitchFamily="34" charset="0"/>
                <a:cs typeface="Arial" panose="020B0604020202020204" pitchFamily="34" charset="0"/>
              </a:rPr>
              <a:t>L</a:t>
            </a:r>
            <a:r>
              <a:rPr lang="en-US" sz="2600" b="1" dirty="0">
                <a:solidFill>
                  <a:srgbClr val="C00000"/>
                </a:solidFill>
                <a:latin typeface="Arial" panose="020B0604020202020204" pitchFamily="34" charset="0"/>
                <a:cs typeface="Arial" panose="020B0604020202020204" pitchFamily="34" charset="0"/>
              </a:rPr>
              <a:t>(</a:t>
            </a:r>
            <a:r>
              <a:rPr lang="en-US" sz="2600" b="1" i="1" dirty="0">
                <a:solidFill>
                  <a:srgbClr val="C00000"/>
                </a:solidFill>
                <a:latin typeface="Arial" panose="020B0604020202020204" pitchFamily="34" charset="0"/>
                <a:cs typeface="Arial" panose="020B0604020202020204" pitchFamily="34" charset="0"/>
              </a:rPr>
              <a:t>s</a:t>
            </a:r>
            <a:r>
              <a:rPr lang="en-US" sz="2600" b="1" i="1" baseline="30000" dirty="0">
                <a:solidFill>
                  <a:srgbClr val="C00000"/>
                </a:solidFill>
                <a:latin typeface="Arial" panose="020B0604020202020204" pitchFamily="34" charset="0"/>
                <a:cs typeface="Arial" panose="020B0604020202020204" pitchFamily="34" charset="0"/>
              </a:rPr>
              <a:t>*</a:t>
            </a:r>
            <a:r>
              <a:rPr lang="en-US" sz="2600" b="1" i="1" baseline="-25000" dirty="0">
                <a:solidFill>
                  <a:srgbClr val="C00000"/>
                </a:solidFill>
                <a:latin typeface="Arial" panose="020B0604020202020204" pitchFamily="34" charset="0"/>
                <a:cs typeface="Arial" panose="020B0604020202020204" pitchFamily="34" charset="0"/>
              </a:rPr>
              <a:t>LU </a:t>
            </a:r>
            <a:r>
              <a:rPr lang="en-US" sz="2600" b="1" dirty="0">
                <a:solidFill>
                  <a:srgbClr val="C0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P</a:t>
            </a:r>
            <a:r>
              <a:rPr lang="en-US" sz="2600" b="1" i="1" baseline="-25000" dirty="0">
                <a:solidFill>
                  <a:srgbClr val="C00000"/>
                </a:solidFill>
                <a:latin typeface="Arial" panose="020B0604020202020204" pitchFamily="34" charset="0"/>
                <a:cs typeface="Arial" panose="020B0604020202020204" pitchFamily="34" charset="0"/>
              </a:rPr>
              <a:t>H</a:t>
            </a:r>
            <a:r>
              <a:rPr lang="en-US" sz="2600" b="1" dirty="0">
                <a:solidFill>
                  <a:srgbClr val="C00000"/>
                </a:solidFill>
                <a:latin typeface="Arial" panose="020B0604020202020204" pitchFamily="34" charset="0"/>
                <a:cs typeface="Arial" panose="020B0604020202020204" pitchFamily="34" charset="0"/>
              </a:rPr>
              <a:t>)</a:t>
            </a:r>
            <a:endParaRPr lang="en-US" sz="2600" b="1" baseline="30000" dirty="0">
              <a:solidFill>
                <a:srgbClr val="C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AC1B93C-1339-4E53-AC26-A7C01575448C}"/>
              </a:ext>
            </a:extLst>
          </p:cNvPr>
          <p:cNvSpPr txBox="1"/>
          <p:nvPr/>
        </p:nvSpPr>
        <p:spPr>
          <a:xfrm>
            <a:off x="6575561" y="5776963"/>
            <a:ext cx="2291125"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cs typeface="Arial" panose="020B0604020202020204" pitchFamily="34" charset="0"/>
              </a:rPr>
              <a:t>Uninsured</a:t>
            </a:r>
            <a:endParaRPr lang="en-US" sz="1600" b="1" baseline="-25000" dirty="0">
              <a:solidFill>
                <a:schemeClr val="bg1">
                  <a:lumMod val="65000"/>
                </a:schemeClr>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A2C8A58-339B-4505-8F6A-3CE5B5A3E364}"/>
              </a:ext>
            </a:extLst>
          </p:cNvPr>
          <p:cNvCxnSpPr>
            <a:cxnSpLocks/>
          </p:cNvCxnSpPr>
          <p:nvPr/>
        </p:nvCxnSpPr>
        <p:spPr>
          <a:xfrm>
            <a:off x="6116445" y="4851513"/>
            <a:ext cx="0" cy="1479316"/>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1B2950-66D0-4E24-9338-26296CC2D2AF}"/>
              </a:ext>
            </a:extLst>
          </p:cNvPr>
          <p:cNvCxnSpPr>
            <a:cxnSpLocks/>
          </p:cNvCxnSpPr>
          <p:nvPr/>
        </p:nvCxnSpPr>
        <p:spPr>
          <a:xfrm>
            <a:off x="1600200" y="4851513"/>
            <a:ext cx="4516245"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A9F9759-8B0D-41F6-A034-40CCF86DF030}"/>
              </a:ext>
            </a:extLst>
          </p:cNvPr>
          <p:cNvSpPr txBox="1"/>
          <p:nvPr/>
        </p:nvSpPr>
        <p:spPr>
          <a:xfrm>
            <a:off x="376968" y="4605291"/>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EE394C49-8617-45E7-AA15-E25B9BBF2C94}"/>
              </a:ext>
            </a:extLst>
          </p:cNvPr>
          <p:cNvCxnSpPr>
            <a:cxnSpLocks/>
          </p:cNvCxnSpPr>
          <p:nvPr/>
        </p:nvCxnSpPr>
        <p:spPr>
          <a:xfrm flipH="1" flipV="1">
            <a:off x="1720194" y="1994920"/>
            <a:ext cx="3004206" cy="1225355"/>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9A45EFF-CB42-4C24-8950-323937BBE5B6}"/>
                  </a:ext>
                </a:extLst>
              </p:cNvPr>
              <p:cNvSpPr txBox="1"/>
              <p:nvPr/>
            </p:nvSpPr>
            <p:spPr>
              <a:xfrm>
                <a:off x="2155199" y="6274343"/>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r>
                        <m:rPr>
                          <m:sty m:val="p"/>
                        </m:rPr>
                        <a:rPr lang="en-US" b="0" i="0" smtClean="0">
                          <a:solidFill>
                            <a:schemeClr val="bg1">
                              <a:lumMod val="50000"/>
                            </a:schemeClr>
                          </a:solidFill>
                          <a:latin typeface="Cambria Math" panose="02040503050406030204" pitchFamily="18" charset="0"/>
                        </a:rPr>
                        <m:t>Δ</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23" name="TextBox 22">
                <a:extLst>
                  <a:ext uri="{FF2B5EF4-FFF2-40B4-BE49-F238E27FC236}">
                    <a16:creationId xmlns:a16="http://schemas.microsoft.com/office/drawing/2014/main" id="{29A45EFF-CB42-4C24-8950-323937BBE5B6}"/>
                  </a:ext>
                </a:extLst>
              </p:cNvPr>
              <p:cNvSpPr txBox="1">
                <a:spLocks noRot="1" noChangeAspect="1" noMove="1" noResize="1" noEditPoints="1" noAdjustHandles="1" noChangeArrowheads="1" noChangeShapeType="1" noTextEdit="1"/>
              </p:cNvSpPr>
              <p:nvPr/>
            </p:nvSpPr>
            <p:spPr>
              <a:xfrm>
                <a:off x="2155199" y="6274343"/>
                <a:ext cx="1222329" cy="369332"/>
              </a:xfrm>
              <a:prstGeom prst="rect">
                <a:avLst/>
              </a:prstGeom>
              <a:blipFill>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9D69037-AFFB-49FA-8BF7-B5163870010F}"/>
                  </a:ext>
                </a:extLst>
              </p:cNvPr>
              <p:cNvSpPr txBox="1"/>
              <p:nvPr/>
            </p:nvSpPr>
            <p:spPr>
              <a:xfrm>
                <a:off x="5505280" y="6275821"/>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24" name="TextBox 23">
                <a:extLst>
                  <a:ext uri="{FF2B5EF4-FFF2-40B4-BE49-F238E27FC236}">
                    <a16:creationId xmlns:a16="http://schemas.microsoft.com/office/drawing/2014/main" id="{D9D69037-AFFB-49FA-8BF7-B5163870010F}"/>
                  </a:ext>
                </a:extLst>
              </p:cNvPr>
              <p:cNvSpPr txBox="1">
                <a:spLocks noRot="1" noChangeAspect="1" noMove="1" noResize="1" noEditPoints="1" noAdjustHandles="1" noChangeArrowheads="1" noChangeShapeType="1" noTextEdit="1"/>
              </p:cNvSpPr>
              <p:nvPr/>
            </p:nvSpPr>
            <p:spPr>
              <a:xfrm>
                <a:off x="5505280" y="6275821"/>
                <a:ext cx="1222329" cy="369332"/>
              </a:xfrm>
              <a:prstGeom prst="rect">
                <a:avLst/>
              </a:prstGeom>
              <a:blipFill>
                <a:blip r:embed="rId3"/>
                <a:stretch>
                  <a:fillRect b="-13115"/>
                </a:stretch>
              </a:blipFill>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588EAF6A-E251-421A-97B5-5D2CC8C754CC}"/>
              </a:ext>
            </a:extLst>
          </p:cNvPr>
          <p:cNvCxnSpPr>
            <a:cxnSpLocks/>
          </p:cNvCxnSpPr>
          <p:nvPr/>
        </p:nvCxnSpPr>
        <p:spPr>
          <a:xfrm flipH="1" flipV="1">
            <a:off x="1720194" y="2707210"/>
            <a:ext cx="6349678" cy="60414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57C28FE-6403-4D5D-A45A-A6CD06C4011B}"/>
              </a:ext>
            </a:extLst>
          </p:cNvPr>
          <p:cNvCxnSpPr>
            <a:cxnSpLocks/>
          </p:cNvCxnSpPr>
          <p:nvPr/>
        </p:nvCxnSpPr>
        <p:spPr>
          <a:xfrm>
            <a:off x="1905000" y="2336899"/>
            <a:ext cx="0" cy="337957"/>
          </a:xfrm>
          <a:prstGeom prst="straightConnector1">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153917-4158-466D-B945-88EFECB4A133}"/>
              </a:ext>
            </a:extLst>
          </p:cNvPr>
          <p:cNvCxnSpPr>
            <a:cxnSpLocks/>
          </p:cNvCxnSpPr>
          <p:nvPr/>
        </p:nvCxnSpPr>
        <p:spPr>
          <a:xfrm>
            <a:off x="3990796" y="2465072"/>
            <a:ext cx="0" cy="38582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359DC86-3096-4DD1-9379-E7E7E93BCC61}"/>
                  </a:ext>
                </a:extLst>
              </p:cNvPr>
              <p:cNvSpPr txBox="1"/>
              <p:nvPr/>
            </p:nvSpPr>
            <p:spPr>
              <a:xfrm>
                <a:off x="3374728" y="6279746"/>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r>
                        <m:rPr>
                          <m:sty m:val="p"/>
                        </m:rPr>
                        <a:rPr lang="en-US" b="0" i="0" smtClean="0">
                          <a:solidFill>
                            <a:schemeClr val="bg1">
                              <a:lumMod val="50000"/>
                            </a:schemeClr>
                          </a:solidFill>
                          <a:latin typeface="Cambria Math" panose="02040503050406030204" pitchFamily="18" charset="0"/>
                        </a:rPr>
                        <m:t>Δ</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28" name="TextBox 27">
                <a:extLst>
                  <a:ext uri="{FF2B5EF4-FFF2-40B4-BE49-F238E27FC236}">
                    <a16:creationId xmlns:a16="http://schemas.microsoft.com/office/drawing/2014/main" id="{4359DC86-3096-4DD1-9379-E7E7E93BCC61}"/>
                  </a:ext>
                </a:extLst>
              </p:cNvPr>
              <p:cNvSpPr txBox="1">
                <a:spLocks noRot="1" noChangeAspect="1" noMove="1" noResize="1" noEditPoints="1" noAdjustHandles="1" noChangeArrowheads="1" noChangeShapeType="1" noTextEdit="1"/>
              </p:cNvSpPr>
              <p:nvPr/>
            </p:nvSpPr>
            <p:spPr>
              <a:xfrm>
                <a:off x="3374728" y="6279746"/>
                <a:ext cx="1222329" cy="369332"/>
              </a:xfrm>
              <a:prstGeom prst="rect">
                <a:avLst/>
              </a:prstGeom>
              <a:blipFill>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24E6262-FA7E-47E4-A982-05F67F547401}"/>
                  </a:ext>
                </a:extLst>
              </p:cNvPr>
              <p:cNvSpPr txBox="1"/>
              <p:nvPr/>
            </p:nvSpPr>
            <p:spPr>
              <a:xfrm>
                <a:off x="6498794" y="6273843"/>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29" name="TextBox 28">
                <a:extLst>
                  <a:ext uri="{FF2B5EF4-FFF2-40B4-BE49-F238E27FC236}">
                    <a16:creationId xmlns:a16="http://schemas.microsoft.com/office/drawing/2014/main" id="{724E6262-FA7E-47E4-A982-05F67F547401}"/>
                  </a:ext>
                </a:extLst>
              </p:cNvPr>
              <p:cNvSpPr txBox="1">
                <a:spLocks noRot="1" noChangeAspect="1" noMove="1" noResize="1" noEditPoints="1" noAdjustHandles="1" noChangeArrowheads="1" noChangeShapeType="1" noTextEdit="1"/>
              </p:cNvSpPr>
              <p:nvPr/>
            </p:nvSpPr>
            <p:spPr>
              <a:xfrm>
                <a:off x="6498794" y="6273843"/>
                <a:ext cx="1222329" cy="369332"/>
              </a:xfrm>
              <a:prstGeom prst="rect">
                <a:avLst/>
              </a:prstGeom>
              <a:blipFill>
                <a:blip r:embed="rId5"/>
                <a:stretch>
                  <a:fillRect b="-13115"/>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79C318A5-654F-45A1-8A02-0B9546B795A1}"/>
              </a:ext>
            </a:extLst>
          </p:cNvPr>
          <p:cNvCxnSpPr>
            <a:cxnSpLocks/>
          </p:cNvCxnSpPr>
          <p:nvPr/>
        </p:nvCxnSpPr>
        <p:spPr>
          <a:xfrm>
            <a:off x="1634581" y="2946781"/>
            <a:ext cx="2351311"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35D93B-9AA3-46B9-85B9-E0B2DA55828B}"/>
              </a:ext>
            </a:extLst>
          </p:cNvPr>
          <p:cNvCxnSpPr>
            <a:cxnSpLocks/>
          </p:cNvCxnSpPr>
          <p:nvPr/>
        </p:nvCxnSpPr>
        <p:spPr>
          <a:xfrm>
            <a:off x="1590503" y="4306634"/>
            <a:ext cx="3133897"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D82BA3A-5480-492D-9A79-BC53ECA2FA02}"/>
              </a:ext>
            </a:extLst>
          </p:cNvPr>
          <p:cNvSpPr txBox="1"/>
          <p:nvPr/>
        </p:nvSpPr>
        <p:spPr>
          <a:xfrm>
            <a:off x="376969" y="2694999"/>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C836DDB-BF1D-4525-8359-0C400D2881D2}"/>
              </a:ext>
            </a:extLst>
          </p:cNvPr>
          <p:cNvSpPr txBox="1"/>
          <p:nvPr/>
        </p:nvSpPr>
        <p:spPr>
          <a:xfrm>
            <a:off x="376967" y="4021228"/>
            <a:ext cx="1328027" cy="492443"/>
          </a:xfrm>
          <a:prstGeom prst="rect">
            <a:avLst/>
          </a:prstGeom>
          <a:noFill/>
        </p:spPr>
        <p:txBody>
          <a:bodyPr wrap="square" rtlCol="0">
            <a:spAutoFit/>
          </a:bodyPr>
          <a:lstStyle/>
          <a:p>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L</a:t>
            </a:r>
            <a:r>
              <a:rPr lang="en-US" sz="2600" b="1" i="1" baseline="30000" dirty="0">
                <a:solidFill>
                  <a:schemeClr val="bg1">
                    <a:lumMod val="65000"/>
                  </a:schemeClr>
                </a:solidFill>
                <a:latin typeface="Arial" panose="020B0604020202020204" pitchFamily="34" charset="0"/>
                <a:cs typeface="Arial" panose="020B0604020202020204" pitchFamily="34" charset="0"/>
              </a:rPr>
              <a:t>’</a:t>
            </a:r>
            <a:r>
              <a:rPr lang="en-US" sz="2600" b="1" i="1" dirty="0">
                <a:solidFill>
                  <a:schemeClr val="bg1">
                    <a:lumMod val="65000"/>
                  </a:schemeClr>
                </a:solidFill>
                <a:latin typeface="Arial" panose="020B0604020202020204" pitchFamily="34" charset="0"/>
                <a:cs typeface="Arial" panose="020B0604020202020204" pitchFamily="34" charset="0"/>
              </a:rPr>
              <a:t>(P</a:t>
            </a:r>
            <a:r>
              <a:rPr lang="en-US" sz="2600" b="1" i="1" baseline="-25000" dirty="0">
                <a:solidFill>
                  <a:schemeClr val="bg1">
                    <a:lumMod val="65000"/>
                  </a:schemeClr>
                </a:solidFill>
                <a:latin typeface="Arial" panose="020B0604020202020204" pitchFamily="34" charset="0"/>
                <a:cs typeface="Arial" panose="020B0604020202020204" pitchFamily="34" charset="0"/>
              </a:rPr>
              <a:t>H</a:t>
            </a:r>
            <a:r>
              <a:rPr lang="en-US" sz="2600" b="1" dirty="0">
                <a:solidFill>
                  <a:schemeClr val="bg1">
                    <a:lumMod val="65000"/>
                  </a:schemeClr>
                </a:solidFill>
                <a:latin typeface="Arial" panose="020B0604020202020204" pitchFamily="34" charset="0"/>
                <a:cs typeface="Arial" panose="020B0604020202020204" pitchFamily="34" charset="0"/>
              </a:rPr>
              <a:t>)</a:t>
            </a:r>
            <a:endParaRPr lang="en-US" sz="2600" b="1" baseline="30000" dirty="0">
              <a:solidFill>
                <a:schemeClr val="bg1">
                  <a:lumMod val="6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65371FE-4CAA-4385-ACD9-F431E85284E3}"/>
              </a:ext>
            </a:extLst>
          </p:cNvPr>
          <p:cNvSpPr txBox="1"/>
          <p:nvPr/>
        </p:nvSpPr>
        <p:spPr>
          <a:xfrm>
            <a:off x="2639051" y="5742175"/>
            <a:ext cx="1503976" cy="584775"/>
          </a:xfrm>
          <a:prstGeom prst="rect">
            <a:avLst/>
          </a:prstGeom>
          <a:noFill/>
        </p:spPr>
        <p:txBody>
          <a:bodyPr wrap="square" rtlCol="0">
            <a:spAutoFit/>
          </a:bodyPr>
          <a:lstStyle/>
          <a:p>
            <a:pPr algn="ctr"/>
            <a:r>
              <a:rPr lang="en-US" sz="1600" b="1" i="1" dirty="0">
                <a:solidFill>
                  <a:srgbClr val="008000"/>
                </a:solidFill>
                <a:latin typeface="Arial" panose="020B0604020202020204" pitchFamily="34" charset="0"/>
                <a:cs typeface="Arial" panose="020B0604020202020204" pitchFamily="34" charset="0"/>
              </a:rPr>
              <a:t>Switch </a:t>
            </a:r>
          </a:p>
          <a:p>
            <a:pPr algn="ctr"/>
            <a:r>
              <a:rPr lang="en-US" sz="1600" b="1" i="1" dirty="0">
                <a:solidFill>
                  <a:srgbClr val="008000"/>
                </a:solidFill>
                <a:latin typeface="Arial" panose="020B0604020202020204" pitchFamily="34" charset="0"/>
                <a:cs typeface="Arial" panose="020B0604020202020204" pitchFamily="34" charset="0"/>
              </a:rPr>
              <a:t>H to L</a:t>
            </a:r>
            <a:endParaRPr lang="en-US" sz="1600" b="1" i="1" baseline="-25000" dirty="0">
              <a:solidFill>
                <a:srgbClr val="008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E2ED43A-3F8C-4130-8EE3-0FF6E31DD7FF}"/>
              </a:ext>
            </a:extLst>
          </p:cNvPr>
          <p:cNvSpPr txBox="1"/>
          <p:nvPr/>
        </p:nvSpPr>
        <p:spPr>
          <a:xfrm>
            <a:off x="4348119" y="5748552"/>
            <a:ext cx="1503976"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cs typeface="Arial" panose="020B0604020202020204" pitchFamily="34" charset="0"/>
              </a:rPr>
              <a:t>Buy L</a:t>
            </a:r>
            <a:endParaRPr lang="en-US" sz="1600" b="1" baseline="-25000" dirty="0">
              <a:solidFill>
                <a:schemeClr val="bg1">
                  <a:lumMod val="6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B820569-6932-4776-8849-9AE728856FB3}"/>
              </a:ext>
            </a:extLst>
          </p:cNvPr>
          <p:cNvSpPr txBox="1"/>
          <p:nvPr/>
        </p:nvSpPr>
        <p:spPr>
          <a:xfrm>
            <a:off x="5811850" y="5740782"/>
            <a:ext cx="1503976" cy="584775"/>
          </a:xfrm>
          <a:prstGeom prst="rect">
            <a:avLst/>
          </a:prstGeom>
          <a:noFill/>
        </p:spPr>
        <p:txBody>
          <a:bodyPr wrap="square" rtlCol="0">
            <a:spAutoFit/>
          </a:bodyPr>
          <a:lstStyle/>
          <a:p>
            <a:pPr algn="ctr"/>
            <a:r>
              <a:rPr lang="en-US" sz="1600" b="1" i="1" dirty="0">
                <a:solidFill>
                  <a:srgbClr val="008000"/>
                </a:solidFill>
                <a:latin typeface="Arial" panose="020B0604020202020204" pitchFamily="34" charset="0"/>
                <a:cs typeface="Arial" panose="020B0604020202020204" pitchFamily="34" charset="0"/>
              </a:rPr>
              <a:t>Switch </a:t>
            </a:r>
          </a:p>
          <a:p>
            <a:pPr algn="ctr"/>
            <a:r>
              <a:rPr lang="en-US" sz="1600" b="1" i="1" dirty="0">
                <a:solidFill>
                  <a:srgbClr val="008000"/>
                </a:solidFill>
                <a:latin typeface="Arial" panose="020B0604020202020204" pitchFamily="34" charset="0"/>
                <a:cs typeface="Arial" panose="020B0604020202020204" pitchFamily="34" charset="0"/>
              </a:rPr>
              <a:t>U to L</a:t>
            </a:r>
            <a:endParaRPr lang="en-US" sz="1600" b="1" i="1" baseline="-25000" dirty="0">
              <a:solidFill>
                <a:srgbClr val="008000"/>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E69A143C-CDFD-4EAA-BA22-217DE8F3212B}"/>
              </a:ext>
            </a:extLst>
          </p:cNvPr>
          <p:cNvCxnSpPr>
            <a:cxnSpLocks/>
          </p:cNvCxnSpPr>
          <p:nvPr/>
        </p:nvCxnSpPr>
        <p:spPr>
          <a:xfrm flipH="1" flipV="1">
            <a:off x="3694452" y="4940083"/>
            <a:ext cx="4235164" cy="276424"/>
          </a:xfrm>
          <a:prstGeom prst="line">
            <a:avLst/>
          </a:prstGeom>
          <a:ln w="34925">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639800-5124-4537-860C-E5419E20B489}"/>
              </a:ext>
            </a:extLst>
          </p:cNvPr>
          <p:cNvCxnSpPr>
            <a:cxnSpLocks/>
          </p:cNvCxnSpPr>
          <p:nvPr/>
        </p:nvCxnSpPr>
        <p:spPr>
          <a:xfrm>
            <a:off x="7009174" y="5117099"/>
            <a:ext cx="0" cy="124669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8B1EEA2-0B88-4BBE-AE9B-FE5389B9C4D1}"/>
              </a:ext>
            </a:extLst>
          </p:cNvPr>
          <p:cNvCxnSpPr>
            <a:cxnSpLocks/>
          </p:cNvCxnSpPr>
          <p:nvPr/>
        </p:nvCxnSpPr>
        <p:spPr>
          <a:xfrm flipH="1" flipV="1">
            <a:off x="3696783" y="4081556"/>
            <a:ext cx="4235164" cy="276424"/>
          </a:xfrm>
          <a:prstGeom prst="line">
            <a:avLst/>
          </a:prstGeom>
          <a:ln w="34925">
            <a:solidFill>
              <a:schemeClr val="accent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2ADDF1B-0B3E-4E1F-BC68-0FFF7D47A028}"/>
              </a:ext>
            </a:extLst>
          </p:cNvPr>
          <p:cNvCxnSpPr>
            <a:cxnSpLocks/>
          </p:cNvCxnSpPr>
          <p:nvPr/>
        </p:nvCxnSpPr>
        <p:spPr>
          <a:xfrm flipV="1">
            <a:off x="7772400" y="4393760"/>
            <a:ext cx="0" cy="67142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BFA04D9-BABA-452C-B4AF-2E4C8644D1BD}"/>
              </a:ext>
            </a:extLst>
          </p:cNvPr>
          <p:cNvCxnSpPr>
            <a:cxnSpLocks/>
          </p:cNvCxnSpPr>
          <p:nvPr/>
        </p:nvCxnSpPr>
        <p:spPr>
          <a:xfrm>
            <a:off x="7315200" y="4306634"/>
            <a:ext cx="626" cy="810465"/>
          </a:xfrm>
          <a:prstGeom prst="straightConnector1">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AC68A50-55CB-4065-99FE-7111FAF80CC9}"/>
              </a:ext>
            </a:extLst>
          </p:cNvPr>
          <p:cNvCxnSpPr/>
          <p:nvPr/>
        </p:nvCxnSpPr>
        <p:spPr>
          <a:xfrm>
            <a:off x="2895354" y="5758902"/>
            <a:ext cx="1048086" cy="0"/>
          </a:xfrm>
          <a:prstGeom prst="straightConnector1">
            <a:avLst/>
          </a:prstGeom>
          <a:ln w="12700">
            <a:solidFill>
              <a:srgbClr val="008000"/>
            </a:solidFill>
            <a:tailEnd type="triangle" w="lg" len="lg"/>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F95C9F91-A1F8-4FC6-869A-418CD6316C43}"/>
              </a:ext>
            </a:extLst>
          </p:cNvPr>
          <p:cNvCxnSpPr>
            <a:cxnSpLocks/>
          </p:cNvCxnSpPr>
          <p:nvPr/>
        </p:nvCxnSpPr>
        <p:spPr>
          <a:xfrm>
            <a:off x="6147438" y="5758902"/>
            <a:ext cx="861736" cy="0"/>
          </a:xfrm>
          <a:prstGeom prst="straightConnector1">
            <a:avLst/>
          </a:prstGeom>
          <a:ln w="12700">
            <a:solidFill>
              <a:srgbClr val="008000"/>
            </a:solidFill>
            <a:tailEnd type="triangle" w="lg" len="lg"/>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55812FDD-D802-401D-B804-A4FA55A3F0B8}"/>
              </a:ext>
            </a:extLst>
          </p:cNvPr>
          <p:cNvSpPr txBox="1"/>
          <p:nvPr/>
        </p:nvSpPr>
        <p:spPr>
          <a:xfrm>
            <a:off x="7870955" y="5139959"/>
            <a:ext cx="913188" cy="492443"/>
          </a:xfrm>
          <a:prstGeom prst="rect">
            <a:avLst/>
          </a:prstGeom>
          <a:noFill/>
        </p:spPr>
        <p:txBody>
          <a:bodyPr wrap="square" rtlCol="0">
            <a:spAutoFit/>
          </a:bodyPr>
          <a:lstStyle/>
          <a:p>
            <a:r>
              <a:rPr lang="en-US" sz="2600" b="1" i="1" dirty="0">
                <a:solidFill>
                  <a:srgbClr val="D2A000"/>
                </a:solidFill>
                <a:latin typeface="Arial" panose="020B0604020202020204" pitchFamily="34" charset="0"/>
                <a:cs typeface="Arial" panose="020B0604020202020204" pitchFamily="34" charset="0"/>
              </a:rPr>
              <a:t>D</a:t>
            </a:r>
            <a:r>
              <a:rPr lang="en-US" sz="2600" b="1" i="1" baseline="-25000" dirty="0">
                <a:solidFill>
                  <a:srgbClr val="D2A000"/>
                </a:solidFill>
                <a:latin typeface="Arial" panose="020B0604020202020204" pitchFamily="34" charset="0"/>
                <a:cs typeface="Arial" panose="020B0604020202020204" pitchFamily="34" charset="0"/>
              </a:rPr>
              <a:t>L</a:t>
            </a:r>
          </a:p>
        </p:txBody>
      </p:sp>
    </p:spTree>
    <p:extLst>
      <p:ext uri="{BB962C8B-B14F-4D97-AF65-F5344CB8AC3E}">
        <p14:creationId xmlns:p14="http://schemas.microsoft.com/office/powerpoint/2010/main" val="2459767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043C-83E5-459C-8F24-9E89F852D98A}"/>
              </a:ext>
            </a:extLst>
          </p:cNvPr>
          <p:cNvSpPr>
            <a:spLocks noGrp="1"/>
          </p:cNvSpPr>
          <p:nvPr>
            <p:ph type="title"/>
          </p:nvPr>
        </p:nvSpPr>
        <p:spPr/>
        <p:txBody>
          <a:bodyPr/>
          <a:lstStyle/>
          <a:p>
            <a:r>
              <a:rPr lang="en-US" dirty="0"/>
              <a:t>Riley Equilibrium Notion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CD88A5-E1DE-4EF4-ABFB-A5C0E4A17512}"/>
                  </a:ext>
                </a:extLst>
              </p:cNvPr>
              <p:cNvSpPr>
                <a:spLocks noGrp="1"/>
              </p:cNvSpPr>
              <p:nvPr>
                <p:ph idx="1"/>
              </p:nvPr>
            </p:nvSpPr>
            <p:spPr/>
            <p:txBody>
              <a:bodyPr/>
              <a:lstStyle/>
              <a:p>
                <a:r>
                  <a:rPr lang="en-US" sz="1800" dirty="0"/>
                  <a:t>HHW use following definition of Riley equilibrium: A price configuration is an RE if there is no strictly profitable deviation that would remain strictly profitable regardless of reactions by rivals that introduce new “safe” policy offers, where a safe policy offer is one that will not lose money regardless of any additional contracts that enter the market after it.</a:t>
                </a:r>
              </a:p>
              <a:p>
                <a:r>
                  <a:rPr lang="en-US" sz="1800" dirty="0"/>
                  <a:t>Our modified definition: A price configuration is an RE if there is no </a:t>
                </a:r>
                <a:r>
                  <a:rPr lang="en-US" sz="1800" b="1" dirty="0"/>
                  <a:t>weakly</a:t>
                </a:r>
                <a:r>
                  <a:rPr lang="en-US" sz="1800" dirty="0"/>
                  <a:t> profitable deviation </a:t>
                </a:r>
                <a:r>
                  <a:rPr lang="en-US" sz="1800" b="1" dirty="0"/>
                  <a:t>resulting in non-zero demand</a:t>
                </a:r>
                <a:r>
                  <a:rPr lang="en-US" sz="1800" dirty="0"/>
                  <a:t> that would remain </a:t>
                </a:r>
                <a:r>
                  <a:rPr lang="en-US" sz="1800" b="1" dirty="0"/>
                  <a:t>weakly</a:t>
                </a:r>
                <a:r>
                  <a:rPr lang="en-US" sz="1800" dirty="0"/>
                  <a:t> profitable </a:t>
                </a:r>
                <a:r>
                  <a:rPr lang="en-US" sz="1800" b="1" dirty="0"/>
                  <a:t>with non-zero demand</a:t>
                </a:r>
                <a:r>
                  <a:rPr lang="en-US" sz="1800" dirty="0"/>
                  <a:t> regardless of reactions by rivals that introduce new “safe” policy offers, where a safe policy offer is one that will not lose money regardless of any additional contracts that enter the market after it.</a:t>
                </a:r>
              </a:p>
              <a:p>
                <a:r>
                  <a:rPr lang="en-US" sz="1800" dirty="0"/>
                  <a:t>In terms of deviation: A price config is RE if there is no Riley Deviation where Riley Deviation is a weakly profitable price config that results in non-zero demand and makes non-zero profits for which no other (retaliation) price pair exists such that if offered would result in the deviation price pair earning negative profits and the retaliation price pair making non-negative profits.</a:t>
                </a:r>
              </a:p>
              <a:p>
                <a:r>
                  <a:rPr lang="en-US" sz="1800" dirty="0"/>
                  <a:t>Formal definition of Riley deviation: A deviation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𝑆</m:t>
                        </m:r>
                      </m:e>
                      <m:sup>
                        <m:r>
                          <a:rPr lang="en-US" sz="1800" b="0" i="1" smtClean="0">
                            <a:latin typeface="Cambria Math" panose="02040503050406030204" pitchFamily="18" charset="0"/>
                          </a:rPr>
                          <m:t>′</m:t>
                        </m:r>
                      </m:sup>
                    </m:sSup>
                  </m:oMath>
                </a14:m>
                <a:r>
                  <a:rPr lang="en-US" sz="1800" dirty="0"/>
                  <a:t> that is weakly profitable and results in non-zero demand where when </a:t>
                </a:r>
                <a14:m>
                  <m:oMath xmlns:m="http://schemas.openxmlformats.org/officeDocument/2006/math">
                    <m:r>
                      <a:rPr lang="en-US" sz="1800" b="0" i="1" smtClean="0">
                        <a:latin typeface="Cambria Math" panose="02040503050406030204" pitchFamily="18" charset="0"/>
                      </a:rPr>
                      <m:t>𝑆</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𝑆</m:t>
                    </m:r>
                    <m:r>
                      <a:rPr lang="en-US" sz="1800" b="0" i="1" smtClean="0">
                        <a:latin typeface="Cambria Math" panose="02040503050406030204" pitchFamily="18" charset="0"/>
                        <a:ea typeface="Cambria Math" panose="02040503050406030204" pitchFamily="18" charset="0"/>
                      </a:rPr>
                      <m:t>′</m:t>
                    </m:r>
                  </m:oMath>
                </a14:m>
                <a:r>
                  <a:rPr lang="en-US" sz="1800" dirty="0"/>
                  <a:t> is offered and for which there is no safe reaction </a:t>
                </a:r>
                <a14:m>
                  <m:oMath xmlns:m="http://schemas.openxmlformats.org/officeDocument/2006/math">
                    <m:r>
                      <a:rPr lang="en-US" sz="1800" b="0" i="1" smtClean="0">
                        <a:latin typeface="Cambria Math" panose="02040503050406030204" pitchFamily="18" charset="0"/>
                      </a:rPr>
                      <m:t>𝑆</m:t>
                    </m:r>
                    <m:r>
                      <a:rPr lang="en-US" sz="1800" b="0" i="1" smtClean="0">
                        <a:latin typeface="Cambria Math" panose="02040503050406030204" pitchFamily="18" charset="0"/>
                      </a:rPr>
                      <m:t>′′</m:t>
                    </m:r>
                  </m:oMath>
                </a14:m>
                <a:r>
                  <a:rPr lang="en-US" sz="1800" dirty="0"/>
                  <a:t> that makes </a:t>
                </a:r>
                <a14:m>
                  <m:oMath xmlns:m="http://schemas.openxmlformats.org/officeDocument/2006/math">
                    <m:r>
                      <a:rPr lang="en-US" sz="1800" b="0" i="1" smtClean="0">
                        <a:latin typeface="Cambria Math" panose="02040503050406030204" pitchFamily="18" charset="0"/>
                      </a:rPr>
                      <m:t>𝑆</m:t>
                    </m:r>
                    <m:r>
                      <a:rPr lang="en-US" sz="1800" b="0" i="1" smtClean="0">
                        <a:latin typeface="Cambria Math" panose="02040503050406030204" pitchFamily="18" charset="0"/>
                      </a:rPr>
                      <m:t>′</m:t>
                    </m:r>
                  </m:oMath>
                </a14:m>
                <a:r>
                  <a:rPr lang="en-US" sz="1800" dirty="0"/>
                  <a:t> incur losses (with market offering </a:t>
                </a:r>
                <a14:m>
                  <m:oMath xmlns:m="http://schemas.openxmlformats.org/officeDocument/2006/math">
                    <m:r>
                      <a:rPr lang="en-US" sz="1800" b="0" i="1" smtClean="0">
                        <a:latin typeface="Cambria Math" panose="02040503050406030204" pitchFamily="18" charset="0"/>
                      </a:rPr>
                      <m:t>𝑆</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𝑆</m:t>
                        </m:r>
                      </m:e>
                      <m:sup>
                        <m:r>
                          <a:rPr lang="en-US" sz="1800" b="0" i="1" smtClean="0">
                            <a:latin typeface="Cambria Math" panose="02040503050406030204" pitchFamily="18" charset="0"/>
                            <a:ea typeface="Cambria Math" panose="02040503050406030204" pitchFamily="18" charset="0"/>
                          </a:rPr>
                          <m:t>′</m:t>
                        </m:r>
                      </m:sup>
                    </m:sSup>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𝑆</m:t>
                        </m:r>
                      </m:e>
                      <m:sup>
                        <m:r>
                          <a:rPr lang="en-US" sz="1800" b="0" i="1" smtClean="0">
                            <a:latin typeface="Cambria Math" panose="02040503050406030204" pitchFamily="18" charset="0"/>
                            <a:ea typeface="Cambria Math" panose="02040503050406030204" pitchFamily="18" charset="0"/>
                          </a:rPr>
                          <m:t>′′</m:t>
                        </m:r>
                      </m:sup>
                    </m:sSup>
                  </m:oMath>
                </a14:m>
                <a:r>
                  <a:rPr lang="en-US" sz="1800" dirty="0"/>
                  <a:t>)</a:t>
                </a:r>
              </a:p>
            </p:txBody>
          </p:sp>
        </mc:Choice>
        <mc:Fallback xmlns="">
          <p:sp>
            <p:nvSpPr>
              <p:cNvPr id="3" name="Content Placeholder 2">
                <a:extLst>
                  <a:ext uri="{FF2B5EF4-FFF2-40B4-BE49-F238E27FC236}">
                    <a16:creationId xmlns:a16="http://schemas.microsoft.com/office/drawing/2014/main" id="{B6CD88A5-E1DE-4EF4-ABFB-A5C0E4A17512}"/>
                  </a:ext>
                </a:extLst>
              </p:cNvPr>
              <p:cNvSpPr>
                <a:spLocks noGrp="1" noRot="1" noChangeAspect="1" noMove="1" noResize="1" noEditPoints="1" noAdjustHandles="1" noChangeArrowheads="1" noChangeShapeType="1" noTextEdit="1"/>
              </p:cNvSpPr>
              <p:nvPr>
                <p:ph idx="1"/>
              </p:nvPr>
            </p:nvSpPr>
            <p:spPr>
              <a:blipFill>
                <a:blip r:embed="rId2"/>
                <a:stretch>
                  <a:fillRect t="-632" r="-954" b="-73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54D106A-00DE-41F4-A86E-28141198ABDA}"/>
              </a:ext>
            </a:extLst>
          </p:cNvPr>
          <p:cNvSpPr txBox="1"/>
          <p:nvPr/>
        </p:nvSpPr>
        <p:spPr>
          <a:xfrm>
            <a:off x="8215223" y="6488668"/>
            <a:ext cx="928777" cy="369332"/>
          </a:xfrm>
          <a:prstGeom prst="rect">
            <a:avLst/>
          </a:prstGeom>
          <a:noFill/>
        </p:spPr>
        <p:txBody>
          <a:bodyPr wrap="square" rtlCol="0">
            <a:spAutoFit/>
          </a:bodyPr>
          <a:lstStyle/>
          <a:p>
            <a:r>
              <a:rPr lang="en-US" i="1" dirty="0">
                <a:hlinkClick r:id="rId3" action="ppaction://hlinksldjump"/>
              </a:rPr>
              <a:t>Back</a:t>
            </a:r>
            <a:endParaRPr lang="en-US" i="1" dirty="0"/>
          </a:p>
        </p:txBody>
      </p:sp>
    </p:spTree>
    <p:extLst>
      <p:ext uri="{BB962C8B-B14F-4D97-AF65-F5344CB8AC3E}">
        <p14:creationId xmlns:p14="http://schemas.microsoft.com/office/powerpoint/2010/main" val="39699414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
          <p:cNvSpPr>
            <a:spLocks noChangeAspect="1" noChangeArrowheads="1" noTextEdit="1"/>
          </p:cNvSpPr>
          <p:nvPr/>
        </p:nvSpPr>
        <p:spPr bwMode="auto">
          <a:xfrm>
            <a:off x="896137" y="68283"/>
            <a:ext cx="7464385" cy="68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386" tIns="49693" rIns="99386" bIns="49693" numCol="1" anchor="t" anchorCtr="0" compatLnSpc="1">
            <a:prstTxWarp prst="textNoShape">
              <a:avLst/>
            </a:prstTxWarp>
          </a:bodyPr>
          <a:lstStyle/>
          <a:p>
            <a:endParaRPr lang="en-US"/>
          </a:p>
        </p:txBody>
      </p:sp>
      <p:sp>
        <p:nvSpPr>
          <p:cNvPr id="100" name="Rectangle 5"/>
          <p:cNvSpPr>
            <a:spLocks noChangeArrowheads="1"/>
          </p:cNvSpPr>
          <p:nvPr/>
        </p:nvSpPr>
        <p:spPr bwMode="auto">
          <a:xfrm>
            <a:off x="896136" y="68283"/>
            <a:ext cx="7469506" cy="6807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9386" tIns="49693" rIns="99386" bIns="49693" numCol="1" anchor="t" anchorCtr="0" compatLnSpc="1">
            <a:prstTxWarp prst="textNoShape">
              <a:avLst/>
            </a:prstTxWarp>
          </a:bodyPr>
          <a:lstStyle/>
          <a:p>
            <a:endParaRPr lang="en-US"/>
          </a:p>
        </p:txBody>
      </p:sp>
      <p:sp>
        <p:nvSpPr>
          <p:cNvPr id="101" name="Rectangle 6"/>
          <p:cNvSpPr>
            <a:spLocks noChangeArrowheads="1"/>
          </p:cNvSpPr>
          <p:nvPr/>
        </p:nvSpPr>
        <p:spPr bwMode="auto">
          <a:xfrm>
            <a:off x="1933948" y="316901"/>
            <a:ext cx="6184191" cy="5492353"/>
          </a:xfrm>
          <a:prstGeom prst="rect">
            <a:avLst/>
          </a:prstGeom>
          <a:solidFill>
            <a:srgbClr val="FFFFFF"/>
          </a:solidFill>
          <a:ln w="15875">
            <a:solidFill>
              <a:srgbClr val="FFFFFF"/>
            </a:solidFill>
            <a:prstDash val="solid"/>
            <a:miter lim="800000"/>
            <a:headEnd/>
            <a:tailEnd/>
          </a:ln>
        </p:spPr>
        <p:txBody>
          <a:bodyPr vert="horz" wrap="square" lIns="99386" tIns="49693" rIns="99386" bIns="49693" numCol="1" anchor="t" anchorCtr="0" compatLnSpc="1">
            <a:prstTxWarp prst="textNoShape">
              <a:avLst/>
            </a:prstTxWarp>
          </a:bodyPr>
          <a:lstStyle/>
          <a:p>
            <a:endParaRPr lang="en-US"/>
          </a:p>
        </p:txBody>
      </p:sp>
      <p:sp>
        <p:nvSpPr>
          <p:cNvPr id="102" name="Line 7"/>
          <p:cNvSpPr>
            <a:spLocks noChangeShapeType="1"/>
          </p:cNvSpPr>
          <p:nvPr/>
        </p:nvSpPr>
        <p:spPr bwMode="auto">
          <a:xfrm>
            <a:off x="1933947" y="5639423"/>
            <a:ext cx="6189312"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3" name="Line 8"/>
          <p:cNvSpPr>
            <a:spLocks noChangeShapeType="1"/>
          </p:cNvSpPr>
          <p:nvPr/>
        </p:nvSpPr>
        <p:spPr bwMode="auto">
          <a:xfrm>
            <a:off x="1933947" y="4494380"/>
            <a:ext cx="6189312"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4" name="Line 9"/>
          <p:cNvSpPr>
            <a:spLocks noChangeShapeType="1"/>
          </p:cNvSpPr>
          <p:nvPr/>
        </p:nvSpPr>
        <p:spPr bwMode="auto">
          <a:xfrm>
            <a:off x="1933947" y="3349338"/>
            <a:ext cx="6189312"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5" name="Line 10"/>
          <p:cNvSpPr>
            <a:spLocks noChangeShapeType="1"/>
          </p:cNvSpPr>
          <p:nvPr/>
        </p:nvSpPr>
        <p:spPr bwMode="auto">
          <a:xfrm>
            <a:off x="1933947" y="2211298"/>
            <a:ext cx="6189312"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6" name="Line 11"/>
          <p:cNvSpPr>
            <a:spLocks noChangeShapeType="1"/>
          </p:cNvSpPr>
          <p:nvPr/>
        </p:nvSpPr>
        <p:spPr bwMode="auto">
          <a:xfrm>
            <a:off x="1933947" y="1066256"/>
            <a:ext cx="6189312" cy="0"/>
          </a:xfrm>
          <a:prstGeom prst="line">
            <a:avLst/>
          </a:prstGeom>
          <a:noFill/>
          <a:ln w="20638" cap="flat">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7" name="Line 12"/>
          <p:cNvSpPr>
            <a:spLocks noChangeShapeType="1"/>
          </p:cNvSpPr>
          <p:nvPr/>
        </p:nvSpPr>
        <p:spPr bwMode="auto">
          <a:xfrm flipV="1">
            <a:off x="2642322" y="316901"/>
            <a:ext cx="0" cy="5499356"/>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8" name="Line 13"/>
          <p:cNvSpPr>
            <a:spLocks noChangeShapeType="1"/>
          </p:cNvSpPr>
          <p:nvPr/>
        </p:nvSpPr>
        <p:spPr bwMode="auto">
          <a:xfrm flipV="1">
            <a:off x="4410696" y="316901"/>
            <a:ext cx="0" cy="5499356"/>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09" name="Line 14"/>
          <p:cNvSpPr>
            <a:spLocks noChangeShapeType="1"/>
          </p:cNvSpPr>
          <p:nvPr/>
        </p:nvSpPr>
        <p:spPr bwMode="auto">
          <a:xfrm flipV="1">
            <a:off x="6179071" y="316901"/>
            <a:ext cx="0" cy="5499356"/>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0" name="Line 15"/>
          <p:cNvSpPr>
            <a:spLocks noChangeShapeType="1"/>
          </p:cNvSpPr>
          <p:nvPr/>
        </p:nvSpPr>
        <p:spPr bwMode="auto">
          <a:xfrm flipV="1">
            <a:off x="7945738" y="316901"/>
            <a:ext cx="0" cy="5499356"/>
          </a:xfrm>
          <a:prstGeom prst="line">
            <a:avLst/>
          </a:prstGeom>
          <a:noFill/>
          <a:ln w="20638" cap="flat">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1" name="Freeform 16"/>
          <p:cNvSpPr>
            <a:spLocks/>
          </p:cNvSpPr>
          <p:nvPr/>
        </p:nvSpPr>
        <p:spPr bwMode="auto">
          <a:xfrm>
            <a:off x="2200228" y="4314045"/>
            <a:ext cx="5658458" cy="1325379"/>
          </a:xfrm>
          <a:custGeom>
            <a:avLst/>
            <a:gdLst>
              <a:gd name="T0" fmla="*/ 0 w 1024"/>
              <a:gd name="T1" fmla="*/ 234 h 234"/>
              <a:gd name="T2" fmla="*/ 32 w 1024"/>
              <a:gd name="T3" fmla="*/ 234 h 234"/>
              <a:gd name="T4" fmla="*/ 64 w 1024"/>
              <a:gd name="T5" fmla="*/ 234 h 234"/>
              <a:gd name="T6" fmla="*/ 96 w 1024"/>
              <a:gd name="T7" fmla="*/ 155 h 234"/>
              <a:gd name="T8" fmla="*/ 128 w 1024"/>
              <a:gd name="T9" fmla="*/ 155 h 234"/>
              <a:gd name="T10" fmla="*/ 160 w 1024"/>
              <a:gd name="T11" fmla="*/ 155 h 234"/>
              <a:gd name="T12" fmla="*/ 192 w 1024"/>
              <a:gd name="T13" fmla="*/ 155 h 234"/>
              <a:gd name="T14" fmla="*/ 224 w 1024"/>
              <a:gd name="T15" fmla="*/ 155 h 234"/>
              <a:gd name="T16" fmla="*/ 256 w 1024"/>
              <a:gd name="T17" fmla="*/ 155 h 234"/>
              <a:gd name="T18" fmla="*/ 288 w 1024"/>
              <a:gd name="T19" fmla="*/ 155 h 234"/>
              <a:gd name="T20" fmla="*/ 320 w 1024"/>
              <a:gd name="T21" fmla="*/ 155 h 234"/>
              <a:gd name="T22" fmla="*/ 352 w 1024"/>
              <a:gd name="T23" fmla="*/ 155 h 234"/>
              <a:gd name="T24" fmla="*/ 384 w 1024"/>
              <a:gd name="T25" fmla="*/ 155 h 234"/>
              <a:gd name="T26" fmla="*/ 416 w 1024"/>
              <a:gd name="T27" fmla="*/ 78 h 234"/>
              <a:gd name="T28" fmla="*/ 448 w 1024"/>
              <a:gd name="T29" fmla="*/ 78 h 234"/>
              <a:gd name="T30" fmla="*/ 480 w 1024"/>
              <a:gd name="T31" fmla="*/ 78 h 234"/>
              <a:gd name="T32" fmla="*/ 512 w 1024"/>
              <a:gd name="T33" fmla="*/ 78 h 234"/>
              <a:gd name="T34" fmla="*/ 544 w 1024"/>
              <a:gd name="T35" fmla="*/ 78 h 234"/>
              <a:gd name="T36" fmla="*/ 576 w 1024"/>
              <a:gd name="T37" fmla="*/ 78 h 234"/>
              <a:gd name="T38" fmla="*/ 608 w 1024"/>
              <a:gd name="T39" fmla="*/ 78 h 234"/>
              <a:gd name="T40" fmla="*/ 640 w 1024"/>
              <a:gd name="T41" fmla="*/ 78 h 234"/>
              <a:gd name="T42" fmla="*/ 672 w 1024"/>
              <a:gd name="T43" fmla="*/ 78 h 234"/>
              <a:gd name="T44" fmla="*/ 704 w 1024"/>
              <a:gd name="T45" fmla="*/ 78 h 234"/>
              <a:gd name="T46" fmla="*/ 736 w 1024"/>
              <a:gd name="T47" fmla="*/ 0 h 234"/>
              <a:gd name="T48" fmla="*/ 768 w 1024"/>
              <a:gd name="T49" fmla="*/ 0 h 234"/>
              <a:gd name="T50" fmla="*/ 800 w 1024"/>
              <a:gd name="T51" fmla="*/ 0 h 234"/>
              <a:gd name="T52" fmla="*/ 832 w 1024"/>
              <a:gd name="T53" fmla="*/ 0 h 234"/>
              <a:gd name="T54" fmla="*/ 864 w 1024"/>
              <a:gd name="T55" fmla="*/ 0 h 234"/>
              <a:gd name="T56" fmla="*/ 896 w 1024"/>
              <a:gd name="T57" fmla="*/ 0 h 234"/>
              <a:gd name="T58" fmla="*/ 928 w 1024"/>
              <a:gd name="T59" fmla="*/ 0 h 234"/>
              <a:gd name="T60" fmla="*/ 960 w 1024"/>
              <a:gd name="T61" fmla="*/ 0 h 234"/>
              <a:gd name="T62" fmla="*/ 992 w 1024"/>
              <a:gd name="T63" fmla="*/ 0 h 234"/>
              <a:gd name="T64" fmla="*/ 1024 w 1024"/>
              <a:gd name="T65"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4" h="234">
                <a:moveTo>
                  <a:pt x="0" y="234"/>
                </a:moveTo>
                <a:lnTo>
                  <a:pt x="32" y="234"/>
                </a:lnTo>
                <a:lnTo>
                  <a:pt x="64" y="234"/>
                </a:lnTo>
                <a:lnTo>
                  <a:pt x="96" y="155"/>
                </a:lnTo>
                <a:lnTo>
                  <a:pt x="128" y="155"/>
                </a:lnTo>
                <a:lnTo>
                  <a:pt x="160" y="155"/>
                </a:lnTo>
                <a:lnTo>
                  <a:pt x="192" y="155"/>
                </a:lnTo>
                <a:lnTo>
                  <a:pt x="224" y="155"/>
                </a:lnTo>
                <a:lnTo>
                  <a:pt x="256" y="155"/>
                </a:lnTo>
                <a:lnTo>
                  <a:pt x="288" y="155"/>
                </a:lnTo>
                <a:lnTo>
                  <a:pt x="320" y="155"/>
                </a:lnTo>
                <a:lnTo>
                  <a:pt x="352" y="155"/>
                </a:lnTo>
                <a:lnTo>
                  <a:pt x="384" y="155"/>
                </a:lnTo>
                <a:lnTo>
                  <a:pt x="416" y="78"/>
                </a:lnTo>
                <a:lnTo>
                  <a:pt x="448" y="78"/>
                </a:lnTo>
                <a:lnTo>
                  <a:pt x="480" y="78"/>
                </a:lnTo>
                <a:lnTo>
                  <a:pt x="512" y="78"/>
                </a:lnTo>
                <a:lnTo>
                  <a:pt x="544" y="78"/>
                </a:lnTo>
                <a:lnTo>
                  <a:pt x="576" y="78"/>
                </a:lnTo>
                <a:lnTo>
                  <a:pt x="608" y="78"/>
                </a:lnTo>
                <a:lnTo>
                  <a:pt x="640" y="78"/>
                </a:lnTo>
                <a:lnTo>
                  <a:pt x="672" y="78"/>
                </a:lnTo>
                <a:lnTo>
                  <a:pt x="704" y="78"/>
                </a:lnTo>
                <a:lnTo>
                  <a:pt x="736" y="0"/>
                </a:lnTo>
                <a:lnTo>
                  <a:pt x="768" y="0"/>
                </a:lnTo>
                <a:lnTo>
                  <a:pt x="800" y="0"/>
                </a:lnTo>
                <a:lnTo>
                  <a:pt x="832" y="0"/>
                </a:lnTo>
                <a:lnTo>
                  <a:pt x="864" y="0"/>
                </a:lnTo>
                <a:lnTo>
                  <a:pt x="896" y="0"/>
                </a:lnTo>
                <a:lnTo>
                  <a:pt x="928" y="0"/>
                </a:lnTo>
                <a:lnTo>
                  <a:pt x="960" y="0"/>
                </a:lnTo>
                <a:lnTo>
                  <a:pt x="992" y="0"/>
                </a:lnTo>
                <a:lnTo>
                  <a:pt x="1024" y="0"/>
                </a:lnTo>
              </a:path>
            </a:pathLst>
          </a:custGeom>
          <a:noFill/>
          <a:ln w="30163">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2" name="Freeform 17"/>
          <p:cNvSpPr>
            <a:spLocks/>
          </p:cNvSpPr>
          <p:nvPr/>
        </p:nvSpPr>
        <p:spPr bwMode="auto">
          <a:xfrm>
            <a:off x="2200228" y="3962129"/>
            <a:ext cx="5658458" cy="1552986"/>
          </a:xfrm>
          <a:custGeom>
            <a:avLst/>
            <a:gdLst>
              <a:gd name="T0" fmla="*/ 0 w 1024"/>
              <a:gd name="T1" fmla="*/ 274 h 274"/>
              <a:gd name="T2" fmla="*/ 32 w 1024"/>
              <a:gd name="T3" fmla="*/ 274 h 274"/>
              <a:gd name="T4" fmla="*/ 64 w 1024"/>
              <a:gd name="T5" fmla="*/ 274 h 274"/>
              <a:gd name="T6" fmla="*/ 96 w 1024"/>
              <a:gd name="T7" fmla="*/ 180 h 274"/>
              <a:gd name="T8" fmla="*/ 128 w 1024"/>
              <a:gd name="T9" fmla="*/ 180 h 274"/>
              <a:gd name="T10" fmla="*/ 160 w 1024"/>
              <a:gd name="T11" fmla="*/ 179 h 274"/>
              <a:gd name="T12" fmla="*/ 192 w 1024"/>
              <a:gd name="T13" fmla="*/ 179 h 274"/>
              <a:gd name="T14" fmla="*/ 224 w 1024"/>
              <a:gd name="T15" fmla="*/ 180 h 274"/>
              <a:gd name="T16" fmla="*/ 256 w 1024"/>
              <a:gd name="T17" fmla="*/ 180 h 274"/>
              <a:gd name="T18" fmla="*/ 288 w 1024"/>
              <a:gd name="T19" fmla="*/ 180 h 274"/>
              <a:gd name="T20" fmla="*/ 320 w 1024"/>
              <a:gd name="T21" fmla="*/ 180 h 274"/>
              <a:gd name="T22" fmla="*/ 352 w 1024"/>
              <a:gd name="T23" fmla="*/ 180 h 274"/>
              <a:gd name="T24" fmla="*/ 384 w 1024"/>
              <a:gd name="T25" fmla="*/ 180 h 274"/>
              <a:gd name="T26" fmla="*/ 416 w 1024"/>
              <a:gd name="T27" fmla="*/ 83 h 274"/>
              <a:gd name="T28" fmla="*/ 448 w 1024"/>
              <a:gd name="T29" fmla="*/ 84 h 274"/>
              <a:gd name="T30" fmla="*/ 480 w 1024"/>
              <a:gd name="T31" fmla="*/ 84 h 274"/>
              <a:gd name="T32" fmla="*/ 512 w 1024"/>
              <a:gd name="T33" fmla="*/ 84 h 274"/>
              <a:gd name="T34" fmla="*/ 544 w 1024"/>
              <a:gd name="T35" fmla="*/ 84 h 274"/>
              <a:gd name="T36" fmla="*/ 576 w 1024"/>
              <a:gd name="T37" fmla="*/ 83 h 274"/>
              <a:gd name="T38" fmla="*/ 608 w 1024"/>
              <a:gd name="T39" fmla="*/ 84 h 274"/>
              <a:gd name="T40" fmla="*/ 640 w 1024"/>
              <a:gd name="T41" fmla="*/ 84 h 274"/>
              <a:gd name="T42" fmla="*/ 672 w 1024"/>
              <a:gd name="T43" fmla="*/ 83 h 274"/>
              <a:gd name="T44" fmla="*/ 704 w 1024"/>
              <a:gd name="T45" fmla="*/ 85 h 274"/>
              <a:gd name="T46" fmla="*/ 736 w 1024"/>
              <a:gd name="T47" fmla="*/ 1 h 274"/>
              <a:gd name="T48" fmla="*/ 768 w 1024"/>
              <a:gd name="T49" fmla="*/ 3 h 274"/>
              <a:gd name="T50" fmla="*/ 800 w 1024"/>
              <a:gd name="T51" fmla="*/ 2 h 274"/>
              <a:gd name="T52" fmla="*/ 832 w 1024"/>
              <a:gd name="T53" fmla="*/ 3 h 274"/>
              <a:gd name="T54" fmla="*/ 864 w 1024"/>
              <a:gd name="T55" fmla="*/ 1 h 274"/>
              <a:gd name="T56" fmla="*/ 896 w 1024"/>
              <a:gd name="T57" fmla="*/ 1 h 274"/>
              <a:gd name="T58" fmla="*/ 928 w 1024"/>
              <a:gd name="T59" fmla="*/ 0 h 274"/>
              <a:gd name="T60" fmla="*/ 960 w 1024"/>
              <a:gd name="T61" fmla="*/ 3 h 274"/>
              <a:gd name="T62" fmla="*/ 992 w 1024"/>
              <a:gd name="T63" fmla="*/ 2 h 274"/>
              <a:gd name="T64" fmla="*/ 1024 w 1024"/>
              <a:gd name="T6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4" h="274">
                <a:moveTo>
                  <a:pt x="0" y="274"/>
                </a:moveTo>
                <a:lnTo>
                  <a:pt x="32" y="274"/>
                </a:lnTo>
                <a:lnTo>
                  <a:pt x="64" y="274"/>
                </a:lnTo>
                <a:lnTo>
                  <a:pt x="96" y="180"/>
                </a:lnTo>
                <a:lnTo>
                  <a:pt x="128" y="180"/>
                </a:lnTo>
                <a:lnTo>
                  <a:pt x="160" y="179"/>
                </a:lnTo>
                <a:lnTo>
                  <a:pt x="192" y="179"/>
                </a:lnTo>
                <a:lnTo>
                  <a:pt x="224" y="180"/>
                </a:lnTo>
                <a:lnTo>
                  <a:pt x="256" y="180"/>
                </a:lnTo>
                <a:lnTo>
                  <a:pt x="288" y="180"/>
                </a:lnTo>
                <a:lnTo>
                  <a:pt x="320" y="180"/>
                </a:lnTo>
                <a:lnTo>
                  <a:pt x="352" y="180"/>
                </a:lnTo>
                <a:lnTo>
                  <a:pt x="384" y="180"/>
                </a:lnTo>
                <a:lnTo>
                  <a:pt x="416" y="83"/>
                </a:lnTo>
                <a:lnTo>
                  <a:pt x="448" y="84"/>
                </a:lnTo>
                <a:lnTo>
                  <a:pt x="480" y="84"/>
                </a:lnTo>
                <a:lnTo>
                  <a:pt x="512" y="84"/>
                </a:lnTo>
                <a:lnTo>
                  <a:pt x="544" y="84"/>
                </a:lnTo>
                <a:lnTo>
                  <a:pt x="576" y="83"/>
                </a:lnTo>
                <a:lnTo>
                  <a:pt x="608" y="84"/>
                </a:lnTo>
                <a:lnTo>
                  <a:pt x="640" y="84"/>
                </a:lnTo>
                <a:lnTo>
                  <a:pt x="672" y="83"/>
                </a:lnTo>
                <a:lnTo>
                  <a:pt x="704" y="85"/>
                </a:lnTo>
                <a:lnTo>
                  <a:pt x="736" y="1"/>
                </a:lnTo>
                <a:lnTo>
                  <a:pt x="768" y="3"/>
                </a:lnTo>
                <a:lnTo>
                  <a:pt x="800" y="2"/>
                </a:lnTo>
                <a:lnTo>
                  <a:pt x="832" y="3"/>
                </a:lnTo>
                <a:lnTo>
                  <a:pt x="864" y="1"/>
                </a:lnTo>
                <a:lnTo>
                  <a:pt x="896" y="1"/>
                </a:lnTo>
                <a:lnTo>
                  <a:pt x="928" y="0"/>
                </a:lnTo>
                <a:lnTo>
                  <a:pt x="960" y="3"/>
                </a:lnTo>
                <a:lnTo>
                  <a:pt x="992" y="2"/>
                </a:lnTo>
                <a:lnTo>
                  <a:pt x="1024" y="0"/>
                </a:lnTo>
              </a:path>
            </a:pathLst>
          </a:custGeom>
          <a:noFill/>
          <a:ln w="30163">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3" name="Freeform 18"/>
          <p:cNvSpPr>
            <a:spLocks/>
          </p:cNvSpPr>
          <p:nvPr/>
        </p:nvSpPr>
        <p:spPr bwMode="auto">
          <a:xfrm>
            <a:off x="2200228" y="3911355"/>
            <a:ext cx="5658458" cy="1586252"/>
          </a:xfrm>
          <a:custGeom>
            <a:avLst/>
            <a:gdLst>
              <a:gd name="T0" fmla="*/ 0 w 1024"/>
              <a:gd name="T1" fmla="*/ 280 h 280"/>
              <a:gd name="T2" fmla="*/ 32 w 1024"/>
              <a:gd name="T3" fmla="*/ 280 h 280"/>
              <a:gd name="T4" fmla="*/ 64 w 1024"/>
              <a:gd name="T5" fmla="*/ 280 h 280"/>
              <a:gd name="T6" fmla="*/ 96 w 1024"/>
              <a:gd name="T7" fmla="*/ 184 h 280"/>
              <a:gd name="T8" fmla="*/ 128 w 1024"/>
              <a:gd name="T9" fmla="*/ 184 h 280"/>
              <a:gd name="T10" fmla="*/ 160 w 1024"/>
              <a:gd name="T11" fmla="*/ 184 h 280"/>
              <a:gd name="T12" fmla="*/ 192 w 1024"/>
              <a:gd name="T13" fmla="*/ 184 h 280"/>
              <a:gd name="T14" fmla="*/ 224 w 1024"/>
              <a:gd name="T15" fmla="*/ 184 h 280"/>
              <a:gd name="T16" fmla="*/ 256 w 1024"/>
              <a:gd name="T17" fmla="*/ 184 h 280"/>
              <a:gd name="T18" fmla="*/ 288 w 1024"/>
              <a:gd name="T19" fmla="*/ 184 h 280"/>
              <a:gd name="T20" fmla="*/ 320 w 1024"/>
              <a:gd name="T21" fmla="*/ 184 h 280"/>
              <a:gd name="T22" fmla="*/ 352 w 1024"/>
              <a:gd name="T23" fmla="*/ 184 h 280"/>
              <a:gd name="T24" fmla="*/ 384 w 1024"/>
              <a:gd name="T25" fmla="*/ 184 h 280"/>
              <a:gd name="T26" fmla="*/ 416 w 1024"/>
              <a:gd name="T27" fmla="*/ 84 h 280"/>
              <a:gd name="T28" fmla="*/ 448 w 1024"/>
              <a:gd name="T29" fmla="*/ 84 h 280"/>
              <a:gd name="T30" fmla="*/ 480 w 1024"/>
              <a:gd name="T31" fmla="*/ 84 h 280"/>
              <a:gd name="T32" fmla="*/ 512 w 1024"/>
              <a:gd name="T33" fmla="*/ 84 h 280"/>
              <a:gd name="T34" fmla="*/ 544 w 1024"/>
              <a:gd name="T35" fmla="*/ 84 h 280"/>
              <a:gd name="T36" fmla="*/ 576 w 1024"/>
              <a:gd name="T37" fmla="*/ 84 h 280"/>
              <a:gd name="T38" fmla="*/ 608 w 1024"/>
              <a:gd name="T39" fmla="*/ 84 h 280"/>
              <a:gd name="T40" fmla="*/ 640 w 1024"/>
              <a:gd name="T41" fmla="*/ 84 h 280"/>
              <a:gd name="T42" fmla="*/ 672 w 1024"/>
              <a:gd name="T43" fmla="*/ 84 h 280"/>
              <a:gd name="T44" fmla="*/ 704 w 1024"/>
              <a:gd name="T45" fmla="*/ 84 h 280"/>
              <a:gd name="T46" fmla="*/ 736 w 1024"/>
              <a:gd name="T47" fmla="*/ 0 h 280"/>
              <a:gd name="T48" fmla="*/ 768 w 1024"/>
              <a:gd name="T49" fmla="*/ 0 h 280"/>
              <a:gd name="T50" fmla="*/ 800 w 1024"/>
              <a:gd name="T51" fmla="*/ 0 h 280"/>
              <a:gd name="T52" fmla="*/ 832 w 1024"/>
              <a:gd name="T53" fmla="*/ 0 h 280"/>
              <a:gd name="T54" fmla="*/ 864 w 1024"/>
              <a:gd name="T55" fmla="*/ 0 h 280"/>
              <a:gd name="T56" fmla="*/ 896 w 1024"/>
              <a:gd name="T57" fmla="*/ 0 h 280"/>
              <a:gd name="T58" fmla="*/ 928 w 1024"/>
              <a:gd name="T59" fmla="*/ 0 h 280"/>
              <a:gd name="T60" fmla="*/ 960 w 1024"/>
              <a:gd name="T61" fmla="*/ 0 h 280"/>
              <a:gd name="T62" fmla="*/ 992 w 1024"/>
              <a:gd name="T63" fmla="*/ 0 h 280"/>
              <a:gd name="T64" fmla="*/ 1024 w 1024"/>
              <a:gd name="T6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4" h="280">
                <a:moveTo>
                  <a:pt x="0" y="280"/>
                </a:moveTo>
                <a:lnTo>
                  <a:pt x="32" y="280"/>
                </a:lnTo>
                <a:lnTo>
                  <a:pt x="64" y="280"/>
                </a:lnTo>
                <a:lnTo>
                  <a:pt x="96" y="184"/>
                </a:lnTo>
                <a:lnTo>
                  <a:pt x="128" y="184"/>
                </a:lnTo>
                <a:lnTo>
                  <a:pt x="160" y="184"/>
                </a:lnTo>
                <a:lnTo>
                  <a:pt x="192" y="184"/>
                </a:lnTo>
                <a:lnTo>
                  <a:pt x="224" y="184"/>
                </a:lnTo>
                <a:lnTo>
                  <a:pt x="256" y="184"/>
                </a:lnTo>
                <a:lnTo>
                  <a:pt x="288" y="184"/>
                </a:lnTo>
                <a:lnTo>
                  <a:pt x="320" y="184"/>
                </a:lnTo>
                <a:lnTo>
                  <a:pt x="352" y="184"/>
                </a:lnTo>
                <a:lnTo>
                  <a:pt x="384" y="184"/>
                </a:lnTo>
                <a:lnTo>
                  <a:pt x="416" y="84"/>
                </a:lnTo>
                <a:lnTo>
                  <a:pt x="448" y="84"/>
                </a:lnTo>
                <a:lnTo>
                  <a:pt x="480" y="84"/>
                </a:lnTo>
                <a:lnTo>
                  <a:pt x="512" y="84"/>
                </a:lnTo>
                <a:lnTo>
                  <a:pt x="544" y="84"/>
                </a:lnTo>
                <a:lnTo>
                  <a:pt x="576" y="84"/>
                </a:lnTo>
                <a:lnTo>
                  <a:pt x="608" y="84"/>
                </a:lnTo>
                <a:lnTo>
                  <a:pt x="640" y="84"/>
                </a:lnTo>
                <a:lnTo>
                  <a:pt x="672" y="84"/>
                </a:lnTo>
                <a:lnTo>
                  <a:pt x="704" y="84"/>
                </a:lnTo>
                <a:lnTo>
                  <a:pt x="736" y="0"/>
                </a:lnTo>
                <a:lnTo>
                  <a:pt x="768" y="0"/>
                </a:lnTo>
                <a:lnTo>
                  <a:pt x="800" y="0"/>
                </a:lnTo>
                <a:lnTo>
                  <a:pt x="832" y="0"/>
                </a:lnTo>
                <a:lnTo>
                  <a:pt x="864" y="0"/>
                </a:lnTo>
                <a:lnTo>
                  <a:pt x="896" y="0"/>
                </a:lnTo>
                <a:lnTo>
                  <a:pt x="928" y="0"/>
                </a:lnTo>
                <a:lnTo>
                  <a:pt x="960" y="0"/>
                </a:lnTo>
                <a:lnTo>
                  <a:pt x="992" y="0"/>
                </a:lnTo>
                <a:lnTo>
                  <a:pt x="1024" y="0"/>
                </a:lnTo>
              </a:path>
            </a:pathLst>
          </a:custGeom>
          <a:noFill/>
          <a:ln w="301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4" name="Freeform 19"/>
          <p:cNvSpPr>
            <a:spLocks/>
          </p:cNvSpPr>
          <p:nvPr/>
        </p:nvSpPr>
        <p:spPr bwMode="auto">
          <a:xfrm>
            <a:off x="2200228" y="3911355"/>
            <a:ext cx="5658458" cy="1586252"/>
          </a:xfrm>
          <a:custGeom>
            <a:avLst/>
            <a:gdLst>
              <a:gd name="T0" fmla="*/ 0 w 1024"/>
              <a:gd name="T1" fmla="*/ 280 h 280"/>
              <a:gd name="T2" fmla="*/ 32 w 1024"/>
              <a:gd name="T3" fmla="*/ 280 h 280"/>
              <a:gd name="T4" fmla="*/ 64 w 1024"/>
              <a:gd name="T5" fmla="*/ 280 h 280"/>
              <a:gd name="T6" fmla="*/ 96 w 1024"/>
              <a:gd name="T7" fmla="*/ 184 h 280"/>
              <a:gd name="T8" fmla="*/ 128 w 1024"/>
              <a:gd name="T9" fmla="*/ 184 h 280"/>
              <a:gd name="T10" fmla="*/ 160 w 1024"/>
              <a:gd name="T11" fmla="*/ 184 h 280"/>
              <a:gd name="T12" fmla="*/ 192 w 1024"/>
              <a:gd name="T13" fmla="*/ 184 h 280"/>
              <a:gd name="T14" fmla="*/ 224 w 1024"/>
              <a:gd name="T15" fmla="*/ 184 h 280"/>
              <a:gd name="T16" fmla="*/ 256 w 1024"/>
              <a:gd name="T17" fmla="*/ 184 h 280"/>
              <a:gd name="T18" fmla="*/ 288 w 1024"/>
              <a:gd name="T19" fmla="*/ 184 h 280"/>
              <a:gd name="T20" fmla="*/ 320 w 1024"/>
              <a:gd name="T21" fmla="*/ 184 h 280"/>
              <a:gd name="T22" fmla="*/ 352 w 1024"/>
              <a:gd name="T23" fmla="*/ 184 h 280"/>
              <a:gd name="T24" fmla="*/ 384 w 1024"/>
              <a:gd name="T25" fmla="*/ 184 h 280"/>
              <a:gd name="T26" fmla="*/ 416 w 1024"/>
              <a:gd name="T27" fmla="*/ 84 h 280"/>
              <a:gd name="T28" fmla="*/ 448 w 1024"/>
              <a:gd name="T29" fmla="*/ 84 h 280"/>
              <a:gd name="T30" fmla="*/ 480 w 1024"/>
              <a:gd name="T31" fmla="*/ 84 h 280"/>
              <a:gd name="T32" fmla="*/ 512 w 1024"/>
              <a:gd name="T33" fmla="*/ 84 h 280"/>
              <a:gd name="T34" fmla="*/ 544 w 1024"/>
              <a:gd name="T35" fmla="*/ 84 h 280"/>
              <a:gd name="T36" fmla="*/ 576 w 1024"/>
              <a:gd name="T37" fmla="*/ 84 h 280"/>
              <a:gd name="T38" fmla="*/ 608 w 1024"/>
              <a:gd name="T39" fmla="*/ 84 h 280"/>
              <a:gd name="T40" fmla="*/ 640 w 1024"/>
              <a:gd name="T41" fmla="*/ 84 h 280"/>
              <a:gd name="T42" fmla="*/ 672 w 1024"/>
              <a:gd name="T43" fmla="*/ 84 h 280"/>
              <a:gd name="T44" fmla="*/ 704 w 1024"/>
              <a:gd name="T45" fmla="*/ 84 h 280"/>
              <a:gd name="T46" fmla="*/ 736 w 1024"/>
              <a:gd name="T47" fmla="*/ 0 h 280"/>
              <a:gd name="T48" fmla="*/ 768 w 1024"/>
              <a:gd name="T49" fmla="*/ 0 h 280"/>
              <a:gd name="T50" fmla="*/ 800 w 1024"/>
              <a:gd name="T51" fmla="*/ 0 h 280"/>
              <a:gd name="T52" fmla="*/ 832 w 1024"/>
              <a:gd name="T53" fmla="*/ 0 h 280"/>
              <a:gd name="T54" fmla="*/ 864 w 1024"/>
              <a:gd name="T55" fmla="*/ 0 h 280"/>
              <a:gd name="T56" fmla="*/ 896 w 1024"/>
              <a:gd name="T57" fmla="*/ 0 h 280"/>
              <a:gd name="T58" fmla="*/ 928 w 1024"/>
              <a:gd name="T59" fmla="*/ 0 h 280"/>
              <a:gd name="T60" fmla="*/ 960 w 1024"/>
              <a:gd name="T61" fmla="*/ 0 h 280"/>
              <a:gd name="T62" fmla="*/ 992 w 1024"/>
              <a:gd name="T63" fmla="*/ 0 h 280"/>
              <a:gd name="T64" fmla="*/ 1024 w 1024"/>
              <a:gd name="T6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4" h="280">
                <a:moveTo>
                  <a:pt x="0" y="280"/>
                </a:moveTo>
                <a:lnTo>
                  <a:pt x="32" y="280"/>
                </a:lnTo>
                <a:lnTo>
                  <a:pt x="64" y="280"/>
                </a:lnTo>
                <a:lnTo>
                  <a:pt x="96" y="184"/>
                </a:lnTo>
                <a:lnTo>
                  <a:pt x="128" y="184"/>
                </a:lnTo>
                <a:lnTo>
                  <a:pt x="160" y="184"/>
                </a:lnTo>
                <a:lnTo>
                  <a:pt x="192" y="184"/>
                </a:lnTo>
                <a:lnTo>
                  <a:pt x="224" y="184"/>
                </a:lnTo>
                <a:lnTo>
                  <a:pt x="256" y="184"/>
                </a:lnTo>
                <a:lnTo>
                  <a:pt x="288" y="184"/>
                </a:lnTo>
                <a:lnTo>
                  <a:pt x="320" y="184"/>
                </a:lnTo>
                <a:lnTo>
                  <a:pt x="352" y="184"/>
                </a:lnTo>
                <a:lnTo>
                  <a:pt x="384" y="184"/>
                </a:lnTo>
                <a:lnTo>
                  <a:pt x="416" y="84"/>
                </a:lnTo>
                <a:lnTo>
                  <a:pt x="448" y="84"/>
                </a:lnTo>
                <a:lnTo>
                  <a:pt x="480" y="84"/>
                </a:lnTo>
                <a:lnTo>
                  <a:pt x="512" y="84"/>
                </a:lnTo>
                <a:lnTo>
                  <a:pt x="544" y="84"/>
                </a:lnTo>
                <a:lnTo>
                  <a:pt x="576" y="84"/>
                </a:lnTo>
                <a:lnTo>
                  <a:pt x="608" y="84"/>
                </a:lnTo>
                <a:lnTo>
                  <a:pt x="640" y="84"/>
                </a:lnTo>
                <a:lnTo>
                  <a:pt x="672" y="84"/>
                </a:lnTo>
                <a:lnTo>
                  <a:pt x="704" y="84"/>
                </a:lnTo>
                <a:lnTo>
                  <a:pt x="736" y="0"/>
                </a:lnTo>
                <a:lnTo>
                  <a:pt x="768" y="0"/>
                </a:lnTo>
                <a:lnTo>
                  <a:pt x="800" y="0"/>
                </a:lnTo>
                <a:lnTo>
                  <a:pt x="832" y="0"/>
                </a:lnTo>
                <a:lnTo>
                  <a:pt x="864" y="0"/>
                </a:lnTo>
                <a:lnTo>
                  <a:pt x="896" y="0"/>
                </a:lnTo>
                <a:lnTo>
                  <a:pt x="928" y="0"/>
                </a:lnTo>
                <a:lnTo>
                  <a:pt x="960" y="0"/>
                </a:lnTo>
                <a:lnTo>
                  <a:pt x="992" y="0"/>
                </a:lnTo>
                <a:lnTo>
                  <a:pt x="1024" y="0"/>
                </a:lnTo>
              </a:path>
            </a:pathLst>
          </a:custGeom>
          <a:noFill/>
          <a:ln w="30163">
            <a:solidFill>
              <a:srgbClr val="FF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5" name="Freeform 20"/>
          <p:cNvSpPr>
            <a:spLocks/>
          </p:cNvSpPr>
          <p:nvPr/>
        </p:nvSpPr>
        <p:spPr bwMode="auto">
          <a:xfrm>
            <a:off x="2200228" y="3974385"/>
            <a:ext cx="5658458" cy="1545983"/>
          </a:xfrm>
          <a:custGeom>
            <a:avLst/>
            <a:gdLst>
              <a:gd name="T0" fmla="*/ 0 w 1024"/>
              <a:gd name="T1" fmla="*/ 273 h 273"/>
              <a:gd name="T2" fmla="*/ 32 w 1024"/>
              <a:gd name="T3" fmla="*/ 273 h 273"/>
              <a:gd name="T4" fmla="*/ 64 w 1024"/>
              <a:gd name="T5" fmla="*/ 273 h 273"/>
              <a:gd name="T6" fmla="*/ 96 w 1024"/>
              <a:gd name="T7" fmla="*/ 179 h 273"/>
              <a:gd name="T8" fmla="*/ 128 w 1024"/>
              <a:gd name="T9" fmla="*/ 179 h 273"/>
              <a:gd name="T10" fmla="*/ 160 w 1024"/>
              <a:gd name="T11" fmla="*/ 179 h 273"/>
              <a:gd name="T12" fmla="*/ 192 w 1024"/>
              <a:gd name="T13" fmla="*/ 179 h 273"/>
              <a:gd name="T14" fmla="*/ 224 w 1024"/>
              <a:gd name="T15" fmla="*/ 179 h 273"/>
              <a:gd name="T16" fmla="*/ 256 w 1024"/>
              <a:gd name="T17" fmla="*/ 179 h 273"/>
              <a:gd name="T18" fmla="*/ 288 w 1024"/>
              <a:gd name="T19" fmla="*/ 179 h 273"/>
              <a:gd name="T20" fmla="*/ 320 w 1024"/>
              <a:gd name="T21" fmla="*/ 179 h 273"/>
              <a:gd name="T22" fmla="*/ 352 w 1024"/>
              <a:gd name="T23" fmla="*/ 179 h 273"/>
              <a:gd name="T24" fmla="*/ 384 w 1024"/>
              <a:gd name="T25" fmla="*/ 179 h 273"/>
              <a:gd name="T26" fmla="*/ 416 w 1024"/>
              <a:gd name="T27" fmla="*/ 82 h 273"/>
              <a:gd name="T28" fmla="*/ 448 w 1024"/>
              <a:gd name="T29" fmla="*/ 82 h 273"/>
              <a:gd name="T30" fmla="*/ 480 w 1024"/>
              <a:gd name="T31" fmla="*/ 82 h 273"/>
              <a:gd name="T32" fmla="*/ 512 w 1024"/>
              <a:gd name="T33" fmla="*/ 82 h 273"/>
              <a:gd name="T34" fmla="*/ 544 w 1024"/>
              <a:gd name="T35" fmla="*/ 82 h 273"/>
              <a:gd name="T36" fmla="*/ 576 w 1024"/>
              <a:gd name="T37" fmla="*/ 82 h 273"/>
              <a:gd name="T38" fmla="*/ 608 w 1024"/>
              <a:gd name="T39" fmla="*/ 82 h 273"/>
              <a:gd name="T40" fmla="*/ 640 w 1024"/>
              <a:gd name="T41" fmla="*/ 82 h 273"/>
              <a:gd name="T42" fmla="*/ 672 w 1024"/>
              <a:gd name="T43" fmla="*/ 82 h 273"/>
              <a:gd name="T44" fmla="*/ 704 w 1024"/>
              <a:gd name="T45" fmla="*/ 82 h 273"/>
              <a:gd name="T46" fmla="*/ 736 w 1024"/>
              <a:gd name="T47" fmla="*/ 0 h 273"/>
              <a:gd name="T48" fmla="*/ 768 w 1024"/>
              <a:gd name="T49" fmla="*/ 0 h 273"/>
              <a:gd name="T50" fmla="*/ 800 w 1024"/>
              <a:gd name="T51" fmla="*/ 0 h 273"/>
              <a:gd name="T52" fmla="*/ 832 w 1024"/>
              <a:gd name="T53" fmla="*/ 0 h 273"/>
              <a:gd name="T54" fmla="*/ 864 w 1024"/>
              <a:gd name="T55" fmla="*/ 0 h 273"/>
              <a:gd name="T56" fmla="*/ 896 w 1024"/>
              <a:gd name="T57" fmla="*/ 0 h 273"/>
              <a:gd name="T58" fmla="*/ 928 w 1024"/>
              <a:gd name="T59" fmla="*/ 0 h 273"/>
              <a:gd name="T60" fmla="*/ 960 w 1024"/>
              <a:gd name="T61" fmla="*/ 0 h 273"/>
              <a:gd name="T62" fmla="*/ 992 w 1024"/>
              <a:gd name="T63" fmla="*/ 0 h 273"/>
              <a:gd name="T64" fmla="*/ 1024 w 1024"/>
              <a:gd name="T6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4" h="273">
                <a:moveTo>
                  <a:pt x="0" y="273"/>
                </a:moveTo>
                <a:lnTo>
                  <a:pt x="32" y="273"/>
                </a:lnTo>
                <a:lnTo>
                  <a:pt x="64" y="273"/>
                </a:lnTo>
                <a:lnTo>
                  <a:pt x="96" y="179"/>
                </a:lnTo>
                <a:lnTo>
                  <a:pt x="128" y="179"/>
                </a:lnTo>
                <a:lnTo>
                  <a:pt x="160" y="179"/>
                </a:lnTo>
                <a:lnTo>
                  <a:pt x="192" y="179"/>
                </a:lnTo>
                <a:lnTo>
                  <a:pt x="224" y="179"/>
                </a:lnTo>
                <a:lnTo>
                  <a:pt x="256" y="179"/>
                </a:lnTo>
                <a:lnTo>
                  <a:pt x="288" y="179"/>
                </a:lnTo>
                <a:lnTo>
                  <a:pt x="320" y="179"/>
                </a:lnTo>
                <a:lnTo>
                  <a:pt x="352" y="179"/>
                </a:lnTo>
                <a:lnTo>
                  <a:pt x="384" y="179"/>
                </a:lnTo>
                <a:lnTo>
                  <a:pt x="416" y="82"/>
                </a:lnTo>
                <a:lnTo>
                  <a:pt x="448" y="82"/>
                </a:lnTo>
                <a:lnTo>
                  <a:pt x="480" y="82"/>
                </a:lnTo>
                <a:lnTo>
                  <a:pt x="512" y="82"/>
                </a:lnTo>
                <a:lnTo>
                  <a:pt x="544" y="82"/>
                </a:lnTo>
                <a:lnTo>
                  <a:pt x="576" y="82"/>
                </a:lnTo>
                <a:lnTo>
                  <a:pt x="608" y="82"/>
                </a:lnTo>
                <a:lnTo>
                  <a:pt x="640" y="82"/>
                </a:lnTo>
                <a:lnTo>
                  <a:pt x="672" y="82"/>
                </a:lnTo>
                <a:lnTo>
                  <a:pt x="704" y="82"/>
                </a:lnTo>
                <a:lnTo>
                  <a:pt x="736" y="0"/>
                </a:lnTo>
                <a:lnTo>
                  <a:pt x="768" y="0"/>
                </a:lnTo>
                <a:lnTo>
                  <a:pt x="800" y="0"/>
                </a:lnTo>
                <a:lnTo>
                  <a:pt x="832" y="0"/>
                </a:lnTo>
                <a:lnTo>
                  <a:pt x="864" y="0"/>
                </a:lnTo>
                <a:lnTo>
                  <a:pt x="896" y="0"/>
                </a:lnTo>
                <a:lnTo>
                  <a:pt x="928" y="0"/>
                </a:lnTo>
                <a:lnTo>
                  <a:pt x="960" y="0"/>
                </a:lnTo>
                <a:lnTo>
                  <a:pt x="992" y="0"/>
                </a:lnTo>
                <a:lnTo>
                  <a:pt x="1024" y="0"/>
                </a:lnTo>
              </a:path>
            </a:pathLst>
          </a:custGeom>
          <a:noFill/>
          <a:ln w="30163">
            <a:solidFill>
              <a:srgbClr val="008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6" name="Line 21"/>
          <p:cNvSpPr>
            <a:spLocks noChangeShapeType="1"/>
          </p:cNvSpPr>
          <p:nvPr/>
        </p:nvSpPr>
        <p:spPr bwMode="auto">
          <a:xfrm>
            <a:off x="2200227" y="1015482"/>
            <a:ext cx="131434"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7" name="Line 22"/>
          <p:cNvSpPr>
            <a:spLocks noChangeShapeType="1"/>
          </p:cNvSpPr>
          <p:nvPr/>
        </p:nvSpPr>
        <p:spPr bwMode="auto">
          <a:xfrm>
            <a:off x="2393111" y="1015482"/>
            <a:ext cx="13314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8" name="Line 23"/>
          <p:cNvSpPr>
            <a:spLocks noChangeShapeType="1"/>
          </p:cNvSpPr>
          <p:nvPr/>
        </p:nvSpPr>
        <p:spPr bwMode="auto">
          <a:xfrm>
            <a:off x="2592820" y="1015482"/>
            <a:ext cx="131434"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19" name="Line 24"/>
          <p:cNvSpPr>
            <a:spLocks noChangeShapeType="1"/>
          </p:cNvSpPr>
          <p:nvPr/>
        </p:nvSpPr>
        <p:spPr bwMode="auto">
          <a:xfrm>
            <a:off x="2790824" y="1015482"/>
            <a:ext cx="11607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0" name="Line 25"/>
          <p:cNvSpPr>
            <a:spLocks noChangeShapeType="1"/>
          </p:cNvSpPr>
          <p:nvPr/>
        </p:nvSpPr>
        <p:spPr bwMode="auto">
          <a:xfrm>
            <a:off x="2906895" y="1015482"/>
            <a:ext cx="17069"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1" name="Line 26"/>
          <p:cNvSpPr>
            <a:spLocks noChangeShapeType="1"/>
          </p:cNvSpPr>
          <p:nvPr/>
        </p:nvSpPr>
        <p:spPr bwMode="auto">
          <a:xfrm>
            <a:off x="2990535" y="1015482"/>
            <a:ext cx="9388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2" name="Line 27"/>
          <p:cNvSpPr>
            <a:spLocks noChangeShapeType="1"/>
          </p:cNvSpPr>
          <p:nvPr/>
        </p:nvSpPr>
        <p:spPr bwMode="auto">
          <a:xfrm>
            <a:off x="3084415" y="1015482"/>
            <a:ext cx="37552"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3" name="Line 28"/>
          <p:cNvSpPr>
            <a:spLocks noChangeShapeType="1"/>
          </p:cNvSpPr>
          <p:nvPr/>
        </p:nvSpPr>
        <p:spPr bwMode="auto">
          <a:xfrm>
            <a:off x="3188538" y="1015482"/>
            <a:ext cx="7169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4" name="Line 29"/>
          <p:cNvSpPr>
            <a:spLocks noChangeShapeType="1"/>
          </p:cNvSpPr>
          <p:nvPr/>
        </p:nvSpPr>
        <p:spPr bwMode="auto">
          <a:xfrm>
            <a:off x="3260229" y="1015482"/>
            <a:ext cx="61449"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5" name="Line 30"/>
          <p:cNvSpPr>
            <a:spLocks noChangeShapeType="1"/>
          </p:cNvSpPr>
          <p:nvPr/>
        </p:nvSpPr>
        <p:spPr bwMode="auto">
          <a:xfrm>
            <a:off x="3388248" y="1015482"/>
            <a:ext cx="4950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6" name="Line 31"/>
          <p:cNvSpPr>
            <a:spLocks noChangeShapeType="1"/>
          </p:cNvSpPr>
          <p:nvPr/>
        </p:nvSpPr>
        <p:spPr bwMode="auto">
          <a:xfrm>
            <a:off x="3437749" y="1015482"/>
            <a:ext cx="81932"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7" name="Line 32"/>
          <p:cNvSpPr>
            <a:spLocks noChangeShapeType="1"/>
          </p:cNvSpPr>
          <p:nvPr/>
        </p:nvSpPr>
        <p:spPr bwMode="auto">
          <a:xfrm>
            <a:off x="3586251" y="1015482"/>
            <a:ext cx="2731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8" name="Line 33"/>
          <p:cNvSpPr>
            <a:spLocks noChangeShapeType="1"/>
          </p:cNvSpPr>
          <p:nvPr/>
        </p:nvSpPr>
        <p:spPr bwMode="auto">
          <a:xfrm>
            <a:off x="3613562" y="1015482"/>
            <a:ext cx="105829"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29" name="Line 34"/>
          <p:cNvSpPr>
            <a:spLocks noChangeShapeType="1"/>
          </p:cNvSpPr>
          <p:nvPr/>
        </p:nvSpPr>
        <p:spPr bwMode="auto">
          <a:xfrm>
            <a:off x="3785962" y="1015482"/>
            <a:ext cx="512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30" name="Line 35"/>
          <p:cNvSpPr>
            <a:spLocks noChangeShapeType="1"/>
          </p:cNvSpPr>
          <p:nvPr/>
        </p:nvSpPr>
        <p:spPr bwMode="auto">
          <a:xfrm>
            <a:off x="3791082" y="1015482"/>
            <a:ext cx="12802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31" name="Line 36"/>
          <p:cNvSpPr>
            <a:spLocks noChangeShapeType="1"/>
          </p:cNvSpPr>
          <p:nvPr/>
        </p:nvSpPr>
        <p:spPr bwMode="auto">
          <a:xfrm>
            <a:off x="3983966" y="1015482"/>
            <a:ext cx="13314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32" name="Line 37"/>
          <p:cNvSpPr>
            <a:spLocks noChangeShapeType="1"/>
          </p:cNvSpPr>
          <p:nvPr/>
        </p:nvSpPr>
        <p:spPr bwMode="auto">
          <a:xfrm>
            <a:off x="4183675" y="1015482"/>
            <a:ext cx="13314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33" name="Line 38"/>
          <p:cNvSpPr>
            <a:spLocks noChangeShapeType="1"/>
          </p:cNvSpPr>
          <p:nvPr/>
        </p:nvSpPr>
        <p:spPr bwMode="auto">
          <a:xfrm>
            <a:off x="4381678" y="1015482"/>
            <a:ext cx="11607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34" name="Line 39"/>
          <p:cNvSpPr>
            <a:spLocks noChangeShapeType="1"/>
          </p:cNvSpPr>
          <p:nvPr/>
        </p:nvSpPr>
        <p:spPr bwMode="auto">
          <a:xfrm>
            <a:off x="4497750" y="1015482"/>
            <a:ext cx="17069"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35" name="Line 40"/>
          <p:cNvSpPr>
            <a:spLocks noChangeShapeType="1"/>
          </p:cNvSpPr>
          <p:nvPr/>
        </p:nvSpPr>
        <p:spPr bwMode="auto">
          <a:xfrm>
            <a:off x="4581390" y="1015482"/>
            <a:ext cx="9388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36" name="Line 41"/>
          <p:cNvSpPr>
            <a:spLocks noChangeShapeType="1"/>
          </p:cNvSpPr>
          <p:nvPr/>
        </p:nvSpPr>
        <p:spPr bwMode="auto">
          <a:xfrm>
            <a:off x="4675270" y="1015482"/>
            <a:ext cx="3926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37" name="Line 42"/>
          <p:cNvSpPr>
            <a:spLocks noChangeShapeType="1"/>
          </p:cNvSpPr>
          <p:nvPr/>
        </p:nvSpPr>
        <p:spPr bwMode="auto">
          <a:xfrm>
            <a:off x="4781099" y="1015482"/>
            <a:ext cx="7169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38" name="Line 43"/>
          <p:cNvSpPr>
            <a:spLocks noChangeShapeType="1"/>
          </p:cNvSpPr>
          <p:nvPr/>
        </p:nvSpPr>
        <p:spPr bwMode="auto">
          <a:xfrm>
            <a:off x="4852790" y="1015482"/>
            <a:ext cx="59743"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39" name="Line 44"/>
          <p:cNvSpPr>
            <a:spLocks noChangeShapeType="1"/>
          </p:cNvSpPr>
          <p:nvPr/>
        </p:nvSpPr>
        <p:spPr bwMode="auto">
          <a:xfrm>
            <a:off x="4979102" y="1015482"/>
            <a:ext cx="4950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0" name="Line 45"/>
          <p:cNvSpPr>
            <a:spLocks noChangeShapeType="1"/>
          </p:cNvSpPr>
          <p:nvPr/>
        </p:nvSpPr>
        <p:spPr bwMode="auto">
          <a:xfrm>
            <a:off x="5028603" y="1015482"/>
            <a:ext cx="8364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1" name="Line 46"/>
          <p:cNvSpPr>
            <a:spLocks noChangeShapeType="1"/>
          </p:cNvSpPr>
          <p:nvPr/>
        </p:nvSpPr>
        <p:spPr bwMode="auto">
          <a:xfrm>
            <a:off x="5178813" y="1015482"/>
            <a:ext cx="2731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2" name="Line 47"/>
          <p:cNvSpPr>
            <a:spLocks noChangeShapeType="1"/>
          </p:cNvSpPr>
          <p:nvPr/>
        </p:nvSpPr>
        <p:spPr bwMode="auto">
          <a:xfrm>
            <a:off x="5206124" y="1015482"/>
            <a:ext cx="104123"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3" name="Line 48"/>
          <p:cNvSpPr>
            <a:spLocks noChangeShapeType="1"/>
          </p:cNvSpPr>
          <p:nvPr/>
        </p:nvSpPr>
        <p:spPr bwMode="auto">
          <a:xfrm>
            <a:off x="5376817" y="1015482"/>
            <a:ext cx="512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4" name="Line 49"/>
          <p:cNvSpPr>
            <a:spLocks noChangeShapeType="1"/>
          </p:cNvSpPr>
          <p:nvPr/>
        </p:nvSpPr>
        <p:spPr bwMode="auto">
          <a:xfrm>
            <a:off x="5381937" y="1015482"/>
            <a:ext cx="12802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5" name="Line 50"/>
          <p:cNvSpPr>
            <a:spLocks noChangeShapeType="1"/>
          </p:cNvSpPr>
          <p:nvPr/>
        </p:nvSpPr>
        <p:spPr bwMode="auto">
          <a:xfrm>
            <a:off x="5576526" y="1015482"/>
            <a:ext cx="131434"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6" name="Line 51"/>
          <p:cNvSpPr>
            <a:spLocks noChangeShapeType="1"/>
          </p:cNvSpPr>
          <p:nvPr/>
        </p:nvSpPr>
        <p:spPr bwMode="auto">
          <a:xfrm>
            <a:off x="5774530" y="1015482"/>
            <a:ext cx="13314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7" name="Line 52"/>
          <p:cNvSpPr>
            <a:spLocks noChangeShapeType="1"/>
          </p:cNvSpPr>
          <p:nvPr/>
        </p:nvSpPr>
        <p:spPr bwMode="auto">
          <a:xfrm>
            <a:off x="5974240" y="1015482"/>
            <a:ext cx="11607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8" name="Line 53"/>
          <p:cNvSpPr>
            <a:spLocks noChangeShapeType="1"/>
          </p:cNvSpPr>
          <p:nvPr/>
        </p:nvSpPr>
        <p:spPr bwMode="auto">
          <a:xfrm>
            <a:off x="6090311" y="1015482"/>
            <a:ext cx="15363"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9" name="Line 54"/>
          <p:cNvSpPr>
            <a:spLocks noChangeShapeType="1"/>
          </p:cNvSpPr>
          <p:nvPr/>
        </p:nvSpPr>
        <p:spPr bwMode="auto">
          <a:xfrm>
            <a:off x="6172244" y="1015482"/>
            <a:ext cx="9388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0" name="Line 55"/>
          <p:cNvSpPr>
            <a:spLocks noChangeShapeType="1"/>
          </p:cNvSpPr>
          <p:nvPr/>
        </p:nvSpPr>
        <p:spPr bwMode="auto">
          <a:xfrm>
            <a:off x="6266124" y="1015482"/>
            <a:ext cx="3926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1" name="Line 56"/>
          <p:cNvSpPr>
            <a:spLocks noChangeShapeType="1"/>
          </p:cNvSpPr>
          <p:nvPr/>
        </p:nvSpPr>
        <p:spPr bwMode="auto">
          <a:xfrm>
            <a:off x="6371954" y="1015482"/>
            <a:ext cx="7169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2" name="Line 57"/>
          <p:cNvSpPr>
            <a:spLocks noChangeShapeType="1"/>
          </p:cNvSpPr>
          <p:nvPr/>
        </p:nvSpPr>
        <p:spPr bwMode="auto">
          <a:xfrm>
            <a:off x="6443644" y="1015482"/>
            <a:ext cx="61449"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3" name="Line 58"/>
          <p:cNvSpPr>
            <a:spLocks noChangeShapeType="1"/>
          </p:cNvSpPr>
          <p:nvPr/>
        </p:nvSpPr>
        <p:spPr bwMode="auto">
          <a:xfrm>
            <a:off x="6569957" y="1015482"/>
            <a:ext cx="4950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4" name="Line 59"/>
          <p:cNvSpPr>
            <a:spLocks noChangeShapeType="1"/>
          </p:cNvSpPr>
          <p:nvPr/>
        </p:nvSpPr>
        <p:spPr bwMode="auto">
          <a:xfrm>
            <a:off x="6619458" y="1015482"/>
            <a:ext cx="8364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5" name="Line 60"/>
          <p:cNvSpPr>
            <a:spLocks noChangeShapeType="1"/>
          </p:cNvSpPr>
          <p:nvPr/>
        </p:nvSpPr>
        <p:spPr bwMode="auto">
          <a:xfrm>
            <a:off x="6769667" y="1015482"/>
            <a:ext cx="2731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6" name="Line 61"/>
          <p:cNvSpPr>
            <a:spLocks noChangeShapeType="1"/>
          </p:cNvSpPr>
          <p:nvPr/>
        </p:nvSpPr>
        <p:spPr bwMode="auto">
          <a:xfrm>
            <a:off x="6796979" y="1015482"/>
            <a:ext cx="105829"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7" name="Line 62"/>
          <p:cNvSpPr>
            <a:spLocks noChangeShapeType="1"/>
          </p:cNvSpPr>
          <p:nvPr/>
        </p:nvSpPr>
        <p:spPr bwMode="auto">
          <a:xfrm>
            <a:off x="6967670" y="1015482"/>
            <a:ext cx="6828"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8" name="Line 63"/>
          <p:cNvSpPr>
            <a:spLocks noChangeShapeType="1"/>
          </p:cNvSpPr>
          <p:nvPr/>
        </p:nvSpPr>
        <p:spPr bwMode="auto">
          <a:xfrm>
            <a:off x="6974499" y="1015482"/>
            <a:ext cx="126312"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9" name="Line 64"/>
          <p:cNvSpPr>
            <a:spLocks noChangeShapeType="1"/>
          </p:cNvSpPr>
          <p:nvPr/>
        </p:nvSpPr>
        <p:spPr bwMode="auto">
          <a:xfrm>
            <a:off x="7167381" y="1015482"/>
            <a:ext cx="133140"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0" name="Line 65"/>
          <p:cNvSpPr>
            <a:spLocks noChangeShapeType="1"/>
          </p:cNvSpPr>
          <p:nvPr/>
        </p:nvSpPr>
        <p:spPr bwMode="auto">
          <a:xfrm>
            <a:off x="7367091" y="1015482"/>
            <a:ext cx="131434"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1" name="Line 66"/>
          <p:cNvSpPr>
            <a:spLocks noChangeShapeType="1"/>
          </p:cNvSpPr>
          <p:nvPr/>
        </p:nvSpPr>
        <p:spPr bwMode="auto">
          <a:xfrm>
            <a:off x="7565094" y="1015482"/>
            <a:ext cx="11607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2" name="Line 67"/>
          <p:cNvSpPr>
            <a:spLocks noChangeShapeType="1"/>
          </p:cNvSpPr>
          <p:nvPr/>
        </p:nvSpPr>
        <p:spPr bwMode="auto">
          <a:xfrm>
            <a:off x="7681166" y="1015482"/>
            <a:ext cx="17069"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3" name="Line 68"/>
          <p:cNvSpPr>
            <a:spLocks noChangeShapeType="1"/>
          </p:cNvSpPr>
          <p:nvPr/>
        </p:nvSpPr>
        <p:spPr bwMode="auto">
          <a:xfrm>
            <a:off x="7764805" y="1015482"/>
            <a:ext cx="93881" cy="0"/>
          </a:xfrm>
          <a:prstGeom prst="line">
            <a:avLst/>
          </a:prstGeom>
          <a:noFill/>
          <a:ln w="30163" cap="flat">
            <a:solidFill>
              <a:srgbClr val="006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4" name="Line 69"/>
          <p:cNvSpPr>
            <a:spLocks noChangeShapeType="1"/>
          </p:cNvSpPr>
          <p:nvPr/>
        </p:nvSpPr>
        <p:spPr bwMode="auto">
          <a:xfrm>
            <a:off x="2200227" y="787874"/>
            <a:ext cx="131434"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5" name="Line 70"/>
          <p:cNvSpPr>
            <a:spLocks noChangeShapeType="1"/>
          </p:cNvSpPr>
          <p:nvPr/>
        </p:nvSpPr>
        <p:spPr bwMode="auto">
          <a:xfrm>
            <a:off x="2393111" y="787874"/>
            <a:ext cx="13314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6" name="Line 71"/>
          <p:cNvSpPr>
            <a:spLocks noChangeShapeType="1"/>
          </p:cNvSpPr>
          <p:nvPr/>
        </p:nvSpPr>
        <p:spPr bwMode="auto">
          <a:xfrm>
            <a:off x="2592820" y="787874"/>
            <a:ext cx="131434"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7" name="Line 72"/>
          <p:cNvSpPr>
            <a:spLocks noChangeShapeType="1"/>
          </p:cNvSpPr>
          <p:nvPr/>
        </p:nvSpPr>
        <p:spPr bwMode="auto">
          <a:xfrm>
            <a:off x="2790824" y="787874"/>
            <a:ext cx="11607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8" name="Line 73"/>
          <p:cNvSpPr>
            <a:spLocks noChangeShapeType="1"/>
          </p:cNvSpPr>
          <p:nvPr/>
        </p:nvSpPr>
        <p:spPr bwMode="auto">
          <a:xfrm>
            <a:off x="2906895" y="787874"/>
            <a:ext cx="17069"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9" name="Line 74"/>
          <p:cNvSpPr>
            <a:spLocks noChangeShapeType="1"/>
          </p:cNvSpPr>
          <p:nvPr/>
        </p:nvSpPr>
        <p:spPr bwMode="auto">
          <a:xfrm>
            <a:off x="2990535" y="787874"/>
            <a:ext cx="9388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0" name="Line 75"/>
          <p:cNvSpPr>
            <a:spLocks noChangeShapeType="1"/>
          </p:cNvSpPr>
          <p:nvPr/>
        </p:nvSpPr>
        <p:spPr bwMode="auto">
          <a:xfrm>
            <a:off x="3084415" y="787874"/>
            <a:ext cx="37552"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1" name="Line 76"/>
          <p:cNvSpPr>
            <a:spLocks noChangeShapeType="1"/>
          </p:cNvSpPr>
          <p:nvPr/>
        </p:nvSpPr>
        <p:spPr bwMode="auto">
          <a:xfrm>
            <a:off x="3188538" y="787874"/>
            <a:ext cx="7169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2" name="Line 77"/>
          <p:cNvSpPr>
            <a:spLocks noChangeShapeType="1"/>
          </p:cNvSpPr>
          <p:nvPr/>
        </p:nvSpPr>
        <p:spPr bwMode="auto">
          <a:xfrm>
            <a:off x="3260229" y="787874"/>
            <a:ext cx="61449"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3" name="Line 78"/>
          <p:cNvSpPr>
            <a:spLocks noChangeShapeType="1"/>
          </p:cNvSpPr>
          <p:nvPr/>
        </p:nvSpPr>
        <p:spPr bwMode="auto">
          <a:xfrm>
            <a:off x="3388248" y="787874"/>
            <a:ext cx="4950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4" name="Line 79"/>
          <p:cNvSpPr>
            <a:spLocks noChangeShapeType="1"/>
          </p:cNvSpPr>
          <p:nvPr/>
        </p:nvSpPr>
        <p:spPr bwMode="auto">
          <a:xfrm>
            <a:off x="3437749" y="787874"/>
            <a:ext cx="81932"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5" name="Line 80"/>
          <p:cNvSpPr>
            <a:spLocks noChangeShapeType="1"/>
          </p:cNvSpPr>
          <p:nvPr/>
        </p:nvSpPr>
        <p:spPr bwMode="auto">
          <a:xfrm>
            <a:off x="3586251" y="787874"/>
            <a:ext cx="2731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6" name="Line 81"/>
          <p:cNvSpPr>
            <a:spLocks noChangeShapeType="1"/>
          </p:cNvSpPr>
          <p:nvPr/>
        </p:nvSpPr>
        <p:spPr bwMode="auto">
          <a:xfrm>
            <a:off x="3613562" y="787874"/>
            <a:ext cx="105829"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7" name="Line 82"/>
          <p:cNvSpPr>
            <a:spLocks noChangeShapeType="1"/>
          </p:cNvSpPr>
          <p:nvPr/>
        </p:nvSpPr>
        <p:spPr bwMode="auto">
          <a:xfrm>
            <a:off x="3785962" y="787874"/>
            <a:ext cx="512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8" name="Line 83"/>
          <p:cNvSpPr>
            <a:spLocks noChangeShapeType="1"/>
          </p:cNvSpPr>
          <p:nvPr/>
        </p:nvSpPr>
        <p:spPr bwMode="auto">
          <a:xfrm>
            <a:off x="3791082" y="787874"/>
            <a:ext cx="12802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9" name="Line 84"/>
          <p:cNvSpPr>
            <a:spLocks noChangeShapeType="1"/>
          </p:cNvSpPr>
          <p:nvPr/>
        </p:nvSpPr>
        <p:spPr bwMode="auto">
          <a:xfrm>
            <a:off x="3983966" y="787874"/>
            <a:ext cx="13314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0" name="Line 85"/>
          <p:cNvSpPr>
            <a:spLocks noChangeShapeType="1"/>
          </p:cNvSpPr>
          <p:nvPr/>
        </p:nvSpPr>
        <p:spPr bwMode="auto">
          <a:xfrm>
            <a:off x="4183675" y="787874"/>
            <a:ext cx="13314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1" name="Line 86"/>
          <p:cNvSpPr>
            <a:spLocks noChangeShapeType="1"/>
          </p:cNvSpPr>
          <p:nvPr/>
        </p:nvSpPr>
        <p:spPr bwMode="auto">
          <a:xfrm>
            <a:off x="4381678" y="787874"/>
            <a:ext cx="11607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2" name="Line 87"/>
          <p:cNvSpPr>
            <a:spLocks noChangeShapeType="1"/>
          </p:cNvSpPr>
          <p:nvPr/>
        </p:nvSpPr>
        <p:spPr bwMode="auto">
          <a:xfrm>
            <a:off x="4497750" y="787874"/>
            <a:ext cx="17069"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3" name="Line 88"/>
          <p:cNvSpPr>
            <a:spLocks noChangeShapeType="1"/>
          </p:cNvSpPr>
          <p:nvPr/>
        </p:nvSpPr>
        <p:spPr bwMode="auto">
          <a:xfrm>
            <a:off x="4581390" y="787874"/>
            <a:ext cx="9388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4" name="Line 89"/>
          <p:cNvSpPr>
            <a:spLocks noChangeShapeType="1"/>
          </p:cNvSpPr>
          <p:nvPr/>
        </p:nvSpPr>
        <p:spPr bwMode="auto">
          <a:xfrm>
            <a:off x="4675270" y="787874"/>
            <a:ext cx="3926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5" name="Line 90"/>
          <p:cNvSpPr>
            <a:spLocks noChangeShapeType="1"/>
          </p:cNvSpPr>
          <p:nvPr/>
        </p:nvSpPr>
        <p:spPr bwMode="auto">
          <a:xfrm>
            <a:off x="4781099" y="787874"/>
            <a:ext cx="7169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6" name="Line 91"/>
          <p:cNvSpPr>
            <a:spLocks noChangeShapeType="1"/>
          </p:cNvSpPr>
          <p:nvPr/>
        </p:nvSpPr>
        <p:spPr bwMode="auto">
          <a:xfrm>
            <a:off x="4852790" y="787874"/>
            <a:ext cx="59743"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7" name="Line 92"/>
          <p:cNvSpPr>
            <a:spLocks noChangeShapeType="1"/>
          </p:cNvSpPr>
          <p:nvPr/>
        </p:nvSpPr>
        <p:spPr bwMode="auto">
          <a:xfrm>
            <a:off x="4979102" y="787874"/>
            <a:ext cx="4950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8" name="Line 93"/>
          <p:cNvSpPr>
            <a:spLocks noChangeShapeType="1"/>
          </p:cNvSpPr>
          <p:nvPr/>
        </p:nvSpPr>
        <p:spPr bwMode="auto">
          <a:xfrm>
            <a:off x="5028603" y="787874"/>
            <a:ext cx="8364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9" name="Line 94"/>
          <p:cNvSpPr>
            <a:spLocks noChangeShapeType="1"/>
          </p:cNvSpPr>
          <p:nvPr/>
        </p:nvSpPr>
        <p:spPr bwMode="auto">
          <a:xfrm>
            <a:off x="5178813" y="787874"/>
            <a:ext cx="2731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0" name="Line 95"/>
          <p:cNvSpPr>
            <a:spLocks noChangeShapeType="1"/>
          </p:cNvSpPr>
          <p:nvPr/>
        </p:nvSpPr>
        <p:spPr bwMode="auto">
          <a:xfrm>
            <a:off x="5206124" y="787874"/>
            <a:ext cx="104123"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1" name="Line 96"/>
          <p:cNvSpPr>
            <a:spLocks noChangeShapeType="1"/>
          </p:cNvSpPr>
          <p:nvPr/>
        </p:nvSpPr>
        <p:spPr bwMode="auto">
          <a:xfrm>
            <a:off x="5376817" y="787874"/>
            <a:ext cx="512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2" name="Line 97"/>
          <p:cNvSpPr>
            <a:spLocks noChangeShapeType="1"/>
          </p:cNvSpPr>
          <p:nvPr/>
        </p:nvSpPr>
        <p:spPr bwMode="auto">
          <a:xfrm>
            <a:off x="5381937" y="787874"/>
            <a:ext cx="12802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3" name="Line 98"/>
          <p:cNvSpPr>
            <a:spLocks noChangeShapeType="1"/>
          </p:cNvSpPr>
          <p:nvPr/>
        </p:nvSpPr>
        <p:spPr bwMode="auto">
          <a:xfrm>
            <a:off x="5576526" y="787874"/>
            <a:ext cx="131434"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4" name="Line 99"/>
          <p:cNvSpPr>
            <a:spLocks noChangeShapeType="1"/>
          </p:cNvSpPr>
          <p:nvPr/>
        </p:nvSpPr>
        <p:spPr bwMode="auto">
          <a:xfrm>
            <a:off x="5774530" y="787874"/>
            <a:ext cx="13314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5" name="Line 100"/>
          <p:cNvSpPr>
            <a:spLocks noChangeShapeType="1"/>
          </p:cNvSpPr>
          <p:nvPr/>
        </p:nvSpPr>
        <p:spPr bwMode="auto">
          <a:xfrm>
            <a:off x="5974240" y="787874"/>
            <a:ext cx="11607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6" name="Line 101"/>
          <p:cNvSpPr>
            <a:spLocks noChangeShapeType="1"/>
          </p:cNvSpPr>
          <p:nvPr/>
        </p:nvSpPr>
        <p:spPr bwMode="auto">
          <a:xfrm>
            <a:off x="6090311" y="787874"/>
            <a:ext cx="15363"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7" name="Line 102"/>
          <p:cNvSpPr>
            <a:spLocks noChangeShapeType="1"/>
          </p:cNvSpPr>
          <p:nvPr/>
        </p:nvSpPr>
        <p:spPr bwMode="auto">
          <a:xfrm>
            <a:off x="6172244" y="787874"/>
            <a:ext cx="9388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8" name="Line 103"/>
          <p:cNvSpPr>
            <a:spLocks noChangeShapeType="1"/>
          </p:cNvSpPr>
          <p:nvPr/>
        </p:nvSpPr>
        <p:spPr bwMode="auto">
          <a:xfrm>
            <a:off x="6266124" y="787874"/>
            <a:ext cx="3926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9" name="Line 104"/>
          <p:cNvSpPr>
            <a:spLocks noChangeShapeType="1"/>
          </p:cNvSpPr>
          <p:nvPr/>
        </p:nvSpPr>
        <p:spPr bwMode="auto">
          <a:xfrm>
            <a:off x="6371954" y="787874"/>
            <a:ext cx="7169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0" name="Line 105"/>
          <p:cNvSpPr>
            <a:spLocks noChangeShapeType="1"/>
          </p:cNvSpPr>
          <p:nvPr/>
        </p:nvSpPr>
        <p:spPr bwMode="auto">
          <a:xfrm>
            <a:off x="6443644" y="787874"/>
            <a:ext cx="61449"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1" name="Line 106"/>
          <p:cNvSpPr>
            <a:spLocks noChangeShapeType="1"/>
          </p:cNvSpPr>
          <p:nvPr/>
        </p:nvSpPr>
        <p:spPr bwMode="auto">
          <a:xfrm>
            <a:off x="6569957" y="787874"/>
            <a:ext cx="4950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2" name="Line 107"/>
          <p:cNvSpPr>
            <a:spLocks noChangeShapeType="1"/>
          </p:cNvSpPr>
          <p:nvPr/>
        </p:nvSpPr>
        <p:spPr bwMode="auto">
          <a:xfrm>
            <a:off x="6619458" y="787874"/>
            <a:ext cx="8364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3" name="Line 108"/>
          <p:cNvSpPr>
            <a:spLocks noChangeShapeType="1"/>
          </p:cNvSpPr>
          <p:nvPr/>
        </p:nvSpPr>
        <p:spPr bwMode="auto">
          <a:xfrm>
            <a:off x="6769667" y="787874"/>
            <a:ext cx="2731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4" name="Line 109"/>
          <p:cNvSpPr>
            <a:spLocks noChangeShapeType="1"/>
          </p:cNvSpPr>
          <p:nvPr/>
        </p:nvSpPr>
        <p:spPr bwMode="auto">
          <a:xfrm>
            <a:off x="6796979" y="787874"/>
            <a:ext cx="105829"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5" name="Line 110"/>
          <p:cNvSpPr>
            <a:spLocks noChangeShapeType="1"/>
          </p:cNvSpPr>
          <p:nvPr/>
        </p:nvSpPr>
        <p:spPr bwMode="auto">
          <a:xfrm>
            <a:off x="6967670" y="787874"/>
            <a:ext cx="6828"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6" name="Line 111"/>
          <p:cNvSpPr>
            <a:spLocks noChangeShapeType="1"/>
          </p:cNvSpPr>
          <p:nvPr/>
        </p:nvSpPr>
        <p:spPr bwMode="auto">
          <a:xfrm>
            <a:off x="6974499" y="787874"/>
            <a:ext cx="126312"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7" name="Line 112"/>
          <p:cNvSpPr>
            <a:spLocks noChangeShapeType="1"/>
          </p:cNvSpPr>
          <p:nvPr/>
        </p:nvSpPr>
        <p:spPr bwMode="auto">
          <a:xfrm>
            <a:off x="7167381" y="787874"/>
            <a:ext cx="133140"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8" name="Line 113"/>
          <p:cNvSpPr>
            <a:spLocks noChangeShapeType="1"/>
          </p:cNvSpPr>
          <p:nvPr/>
        </p:nvSpPr>
        <p:spPr bwMode="auto">
          <a:xfrm>
            <a:off x="7367091" y="787874"/>
            <a:ext cx="131434"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9" name="Line 114"/>
          <p:cNvSpPr>
            <a:spLocks noChangeShapeType="1"/>
          </p:cNvSpPr>
          <p:nvPr/>
        </p:nvSpPr>
        <p:spPr bwMode="auto">
          <a:xfrm>
            <a:off x="7565094" y="787874"/>
            <a:ext cx="11607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0" name="Line 115"/>
          <p:cNvSpPr>
            <a:spLocks noChangeShapeType="1"/>
          </p:cNvSpPr>
          <p:nvPr/>
        </p:nvSpPr>
        <p:spPr bwMode="auto">
          <a:xfrm>
            <a:off x="7681166" y="787874"/>
            <a:ext cx="17069"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1" name="Line 116"/>
          <p:cNvSpPr>
            <a:spLocks noChangeShapeType="1"/>
          </p:cNvSpPr>
          <p:nvPr/>
        </p:nvSpPr>
        <p:spPr bwMode="auto">
          <a:xfrm>
            <a:off x="7764805" y="787874"/>
            <a:ext cx="93881" cy="0"/>
          </a:xfrm>
          <a:prstGeom prst="line">
            <a:avLst/>
          </a:prstGeom>
          <a:noFill/>
          <a:ln w="30163" cap="flat">
            <a:solidFill>
              <a:srgbClr val="C10534"/>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2" name="Line 117"/>
          <p:cNvSpPr>
            <a:spLocks noChangeShapeType="1"/>
          </p:cNvSpPr>
          <p:nvPr/>
        </p:nvSpPr>
        <p:spPr bwMode="auto">
          <a:xfrm>
            <a:off x="2200227" y="777369"/>
            <a:ext cx="131434"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3" name="Line 118"/>
          <p:cNvSpPr>
            <a:spLocks noChangeShapeType="1"/>
          </p:cNvSpPr>
          <p:nvPr/>
        </p:nvSpPr>
        <p:spPr bwMode="auto">
          <a:xfrm>
            <a:off x="2393111" y="777369"/>
            <a:ext cx="13314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4" name="Line 119"/>
          <p:cNvSpPr>
            <a:spLocks noChangeShapeType="1"/>
          </p:cNvSpPr>
          <p:nvPr/>
        </p:nvSpPr>
        <p:spPr bwMode="auto">
          <a:xfrm>
            <a:off x="2592820" y="777369"/>
            <a:ext cx="131434"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5" name="Line 120"/>
          <p:cNvSpPr>
            <a:spLocks noChangeShapeType="1"/>
          </p:cNvSpPr>
          <p:nvPr/>
        </p:nvSpPr>
        <p:spPr bwMode="auto">
          <a:xfrm>
            <a:off x="2790824" y="777369"/>
            <a:ext cx="11607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6" name="Line 121"/>
          <p:cNvSpPr>
            <a:spLocks noChangeShapeType="1"/>
          </p:cNvSpPr>
          <p:nvPr/>
        </p:nvSpPr>
        <p:spPr bwMode="auto">
          <a:xfrm>
            <a:off x="2906895" y="777369"/>
            <a:ext cx="17069"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7" name="Line 122"/>
          <p:cNvSpPr>
            <a:spLocks noChangeShapeType="1"/>
          </p:cNvSpPr>
          <p:nvPr/>
        </p:nvSpPr>
        <p:spPr bwMode="auto">
          <a:xfrm>
            <a:off x="2990535" y="777369"/>
            <a:ext cx="9388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8" name="Line 123"/>
          <p:cNvSpPr>
            <a:spLocks noChangeShapeType="1"/>
          </p:cNvSpPr>
          <p:nvPr/>
        </p:nvSpPr>
        <p:spPr bwMode="auto">
          <a:xfrm>
            <a:off x="3084415" y="777369"/>
            <a:ext cx="37552"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9" name="Line 124"/>
          <p:cNvSpPr>
            <a:spLocks noChangeShapeType="1"/>
          </p:cNvSpPr>
          <p:nvPr/>
        </p:nvSpPr>
        <p:spPr bwMode="auto">
          <a:xfrm>
            <a:off x="3188538" y="777369"/>
            <a:ext cx="7169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0" name="Line 125"/>
          <p:cNvSpPr>
            <a:spLocks noChangeShapeType="1"/>
          </p:cNvSpPr>
          <p:nvPr/>
        </p:nvSpPr>
        <p:spPr bwMode="auto">
          <a:xfrm>
            <a:off x="3260229" y="777369"/>
            <a:ext cx="61449"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1" name="Line 126"/>
          <p:cNvSpPr>
            <a:spLocks noChangeShapeType="1"/>
          </p:cNvSpPr>
          <p:nvPr/>
        </p:nvSpPr>
        <p:spPr bwMode="auto">
          <a:xfrm>
            <a:off x="3388248" y="777369"/>
            <a:ext cx="4950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2" name="Line 127"/>
          <p:cNvSpPr>
            <a:spLocks noChangeShapeType="1"/>
          </p:cNvSpPr>
          <p:nvPr/>
        </p:nvSpPr>
        <p:spPr bwMode="auto">
          <a:xfrm>
            <a:off x="3437749" y="777369"/>
            <a:ext cx="81932"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3" name="Line 128"/>
          <p:cNvSpPr>
            <a:spLocks noChangeShapeType="1"/>
          </p:cNvSpPr>
          <p:nvPr/>
        </p:nvSpPr>
        <p:spPr bwMode="auto">
          <a:xfrm>
            <a:off x="3586251" y="777369"/>
            <a:ext cx="2731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4" name="Line 129"/>
          <p:cNvSpPr>
            <a:spLocks noChangeShapeType="1"/>
          </p:cNvSpPr>
          <p:nvPr/>
        </p:nvSpPr>
        <p:spPr bwMode="auto">
          <a:xfrm>
            <a:off x="3613562" y="777369"/>
            <a:ext cx="105829"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5" name="Line 130"/>
          <p:cNvSpPr>
            <a:spLocks noChangeShapeType="1"/>
          </p:cNvSpPr>
          <p:nvPr/>
        </p:nvSpPr>
        <p:spPr bwMode="auto">
          <a:xfrm>
            <a:off x="3785962" y="777369"/>
            <a:ext cx="512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6" name="Line 131"/>
          <p:cNvSpPr>
            <a:spLocks noChangeShapeType="1"/>
          </p:cNvSpPr>
          <p:nvPr/>
        </p:nvSpPr>
        <p:spPr bwMode="auto">
          <a:xfrm>
            <a:off x="3791082" y="777369"/>
            <a:ext cx="12802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7" name="Line 132"/>
          <p:cNvSpPr>
            <a:spLocks noChangeShapeType="1"/>
          </p:cNvSpPr>
          <p:nvPr/>
        </p:nvSpPr>
        <p:spPr bwMode="auto">
          <a:xfrm>
            <a:off x="3983966" y="777369"/>
            <a:ext cx="13314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8" name="Line 133"/>
          <p:cNvSpPr>
            <a:spLocks noChangeShapeType="1"/>
          </p:cNvSpPr>
          <p:nvPr/>
        </p:nvSpPr>
        <p:spPr bwMode="auto">
          <a:xfrm>
            <a:off x="4183675" y="777369"/>
            <a:ext cx="13314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9" name="Line 134"/>
          <p:cNvSpPr>
            <a:spLocks noChangeShapeType="1"/>
          </p:cNvSpPr>
          <p:nvPr/>
        </p:nvSpPr>
        <p:spPr bwMode="auto">
          <a:xfrm>
            <a:off x="4381678" y="777369"/>
            <a:ext cx="11607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0" name="Line 135"/>
          <p:cNvSpPr>
            <a:spLocks noChangeShapeType="1"/>
          </p:cNvSpPr>
          <p:nvPr/>
        </p:nvSpPr>
        <p:spPr bwMode="auto">
          <a:xfrm>
            <a:off x="4497750" y="777369"/>
            <a:ext cx="17069"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1" name="Line 136"/>
          <p:cNvSpPr>
            <a:spLocks noChangeShapeType="1"/>
          </p:cNvSpPr>
          <p:nvPr/>
        </p:nvSpPr>
        <p:spPr bwMode="auto">
          <a:xfrm>
            <a:off x="4581390" y="777369"/>
            <a:ext cx="9388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2" name="Line 137"/>
          <p:cNvSpPr>
            <a:spLocks noChangeShapeType="1"/>
          </p:cNvSpPr>
          <p:nvPr/>
        </p:nvSpPr>
        <p:spPr bwMode="auto">
          <a:xfrm>
            <a:off x="4675270" y="777369"/>
            <a:ext cx="3926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3" name="Line 138"/>
          <p:cNvSpPr>
            <a:spLocks noChangeShapeType="1"/>
          </p:cNvSpPr>
          <p:nvPr/>
        </p:nvSpPr>
        <p:spPr bwMode="auto">
          <a:xfrm>
            <a:off x="4781099" y="777369"/>
            <a:ext cx="7169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4" name="Line 139"/>
          <p:cNvSpPr>
            <a:spLocks noChangeShapeType="1"/>
          </p:cNvSpPr>
          <p:nvPr/>
        </p:nvSpPr>
        <p:spPr bwMode="auto">
          <a:xfrm>
            <a:off x="4852790" y="777369"/>
            <a:ext cx="59743"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5" name="Line 140"/>
          <p:cNvSpPr>
            <a:spLocks noChangeShapeType="1"/>
          </p:cNvSpPr>
          <p:nvPr/>
        </p:nvSpPr>
        <p:spPr bwMode="auto">
          <a:xfrm>
            <a:off x="4979102" y="777369"/>
            <a:ext cx="4950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6" name="Line 141"/>
          <p:cNvSpPr>
            <a:spLocks noChangeShapeType="1"/>
          </p:cNvSpPr>
          <p:nvPr/>
        </p:nvSpPr>
        <p:spPr bwMode="auto">
          <a:xfrm>
            <a:off x="5028603" y="777369"/>
            <a:ext cx="8364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7" name="Line 142"/>
          <p:cNvSpPr>
            <a:spLocks noChangeShapeType="1"/>
          </p:cNvSpPr>
          <p:nvPr/>
        </p:nvSpPr>
        <p:spPr bwMode="auto">
          <a:xfrm>
            <a:off x="5178813" y="777369"/>
            <a:ext cx="2731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8" name="Line 143"/>
          <p:cNvSpPr>
            <a:spLocks noChangeShapeType="1"/>
          </p:cNvSpPr>
          <p:nvPr/>
        </p:nvSpPr>
        <p:spPr bwMode="auto">
          <a:xfrm>
            <a:off x="5206124" y="777369"/>
            <a:ext cx="104123"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9" name="Line 144"/>
          <p:cNvSpPr>
            <a:spLocks noChangeShapeType="1"/>
          </p:cNvSpPr>
          <p:nvPr/>
        </p:nvSpPr>
        <p:spPr bwMode="auto">
          <a:xfrm>
            <a:off x="5376817" y="777369"/>
            <a:ext cx="512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0" name="Line 145"/>
          <p:cNvSpPr>
            <a:spLocks noChangeShapeType="1"/>
          </p:cNvSpPr>
          <p:nvPr/>
        </p:nvSpPr>
        <p:spPr bwMode="auto">
          <a:xfrm>
            <a:off x="5381937" y="777369"/>
            <a:ext cx="12802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1" name="Line 146"/>
          <p:cNvSpPr>
            <a:spLocks noChangeShapeType="1"/>
          </p:cNvSpPr>
          <p:nvPr/>
        </p:nvSpPr>
        <p:spPr bwMode="auto">
          <a:xfrm>
            <a:off x="5576526" y="777369"/>
            <a:ext cx="131434"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2" name="Line 147"/>
          <p:cNvSpPr>
            <a:spLocks noChangeShapeType="1"/>
          </p:cNvSpPr>
          <p:nvPr/>
        </p:nvSpPr>
        <p:spPr bwMode="auto">
          <a:xfrm>
            <a:off x="5774530" y="777369"/>
            <a:ext cx="13314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3" name="Line 148"/>
          <p:cNvSpPr>
            <a:spLocks noChangeShapeType="1"/>
          </p:cNvSpPr>
          <p:nvPr/>
        </p:nvSpPr>
        <p:spPr bwMode="auto">
          <a:xfrm>
            <a:off x="5974240" y="777369"/>
            <a:ext cx="11607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4" name="Line 149"/>
          <p:cNvSpPr>
            <a:spLocks noChangeShapeType="1"/>
          </p:cNvSpPr>
          <p:nvPr/>
        </p:nvSpPr>
        <p:spPr bwMode="auto">
          <a:xfrm>
            <a:off x="6090311" y="777369"/>
            <a:ext cx="15363"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5" name="Line 150"/>
          <p:cNvSpPr>
            <a:spLocks noChangeShapeType="1"/>
          </p:cNvSpPr>
          <p:nvPr/>
        </p:nvSpPr>
        <p:spPr bwMode="auto">
          <a:xfrm>
            <a:off x="6172244" y="777369"/>
            <a:ext cx="9388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6" name="Line 151"/>
          <p:cNvSpPr>
            <a:spLocks noChangeShapeType="1"/>
          </p:cNvSpPr>
          <p:nvPr/>
        </p:nvSpPr>
        <p:spPr bwMode="auto">
          <a:xfrm>
            <a:off x="6266124" y="777369"/>
            <a:ext cx="3926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7" name="Line 152"/>
          <p:cNvSpPr>
            <a:spLocks noChangeShapeType="1"/>
          </p:cNvSpPr>
          <p:nvPr/>
        </p:nvSpPr>
        <p:spPr bwMode="auto">
          <a:xfrm>
            <a:off x="6371954" y="777369"/>
            <a:ext cx="7169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8" name="Line 153"/>
          <p:cNvSpPr>
            <a:spLocks noChangeShapeType="1"/>
          </p:cNvSpPr>
          <p:nvPr/>
        </p:nvSpPr>
        <p:spPr bwMode="auto">
          <a:xfrm>
            <a:off x="6443644" y="777369"/>
            <a:ext cx="61449"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9" name="Line 154"/>
          <p:cNvSpPr>
            <a:spLocks noChangeShapeType="1"/>
          </p:cNvSpPr>
          <p:nvPr/>
        </p:nvSpPr>
        <p:spPr bwMode="auto">
          <a:xfrm>
            <a:off x="6569957" y="777369"/>
            <a:ext cx="4950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0" name="Line 155"/>
          <p:cNvSpPr>
            <a:spLocks noChangeShapeType="1"/>
          </p:cNvSpPr>
          <p:nvPr/>
        </p:nvSpPr>
        <p:spPr bwMode="auto">
          <a:xfrm>
            <a:off x="6619458" y="777369"/>
            <a:ext cx="8364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1" name="Line 156"/>
          <p:cNvSpPr>
            <a:spLocks noChangeShapeType="1"/>
          </p:cNvSpPr>
          <p:nvPr/>
        </p:nvSpPr>
        <p:spPr bwMode="auto">
          <a:xfrm>
            <a:off x="6769667" y="777369"/>
            <a:ext cx="2731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2" name="Line 157"/>
          <p:cNvSpPr>
            <a:spLocks noChangeShapeType="1"/>
          </p:cNvSpPr>
          <p:nvPr/>
        </p:nvSpPr>
        <p:spPr bwMode="auto">
          <a:xfrm>
            <a:off x="6796979" y="777369"/>
            <a:ext cx="105829"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3" name="Line 158"/>
          <p:cNvSpPr>
            <a:spLocks noChangeShapeType="1"/>
          </p:cNvSpPr>
          <p:nvPr/>
        </p:nvSpPr>
        <p:spPr bwMode="auto">
          <a:xfrm>
            <a:off x="6967670" y="777369"/>
            <a:ext cx="6828"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4" name="Line 159"/>
          <p:cNvSpPr>
            <a:spLocks noChangeShapeType="1"/>
          </p:cNvSpPr>
          <p:nvPr/>
        </p:nvSpPr>
        <p:spPr bwMode="auto">
          <a:xfrm>
            <a:off x="6974499" y="777369"/>
            <a:ext cx="126312"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5" name="Line 160"/>
          <p:cNvSpPr>
            <a:spLocks noChangeShapeType="1"/>
          </p:cNvSpPr>
          <p:nvPr/>
        </p:nvSpPr>
        <p:spPr bwMode="auto">
          <a:xfrm>
            <a:off x="7167381" y="777369"/>
            <a:ext cx="133140"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6" name="Line 161"/>
          <p:cNvSpPr>
            <a:spLocks noChangeShapeType="1"/>
          </p:cNvSpPr>
          <p:nvPr/>
        </p:nvSpPr>
        <p:spPr bwMode="auto">
          <a:xfrm>
            <a:off x="7367091" y="777369"/>
            <a:ext cx="131434"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7" name="Line 162"/>
          <p:cNvSpPr>
            <a:spLocks noChangeShapeType="1"/>
          </p:cNvSpPr>
          <p:nvPr/>
        </p:nvSpPr>
        <p:spPr bwMode="auto">
          <a:xfrm>
            <a:off x="7565094" y="777369"/>
            <a:ext cx="11607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8" name="Line 163"/>
          <p:cNvSpPr>
            <a:spLocks noChangeShapeType="1"/>
          </p:cNvSpPr>
          <p:nvPr/>
        </p:nvSpPr>
        <p:spPr bwMode="auto">
          <a:xfrm>
            <a:off x="7681166" y="777369"/>
            <a:ext cx="17069"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9" name="Line 164"/>
          <p:cNvSpPr>
            <a:spLocks noChangeShapeType="1"/>
          </p:cNvSpPr>
          <p:nvPr/>
        </p:nvSpPr>
        <p:spPr bwMode="auto">
          <a:xfrm>
            <a:off x="7764805" y="777369"/>
            <a:ext cx="93881" cy="0"/>
          </a:xfrm>
          <a:prstGeom prst="line">
            <a:avLst/>
          </a:prstGeom>
          <a:noFill/>
          <a:ln w="3016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0" name="Line 165"/>
          <p:cNvSpPr>
            <a:spLocks noChangeShapeType="1"/>
          </p:cNvSpPr>
          <p:nvPr/>
        </p:nvSpPr>
        <p:spPr bwMode="auto">
          <a:xfrm>
            <a:off x="2200227" y="777369"/>
            <a:ext cx="131434"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1" name="Line 166"/>
          <p:cNvSpPr>
            <a:spLocks noChangeShapeType="1"/>
          </p:cNvSpPr>
          <p:nvPr/>
        </p:nvSpPr>
        <p:spPr bwMode="auto">
          <a:xfrm>
            <a:off x="2393111" y="777369"/>
            <a:ext cx="13314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2" name="Line 167"/>
          <p:cNvSpPr>
            <a:spLocks noChangeShapeType="1"/>
          </p:cNvSpPr>
          <p:nvPr/>
        </p:nvSpPr>
        <p:spPr bwMode="auto">
          <a:xfrm>
            <a:off x="2592820" y="777369"/>
            <a:ext cx="131434"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3" name="Line 168"/>
          <p:cNvSpPr>
            <a:spLocks noChangeShapeType="1"/>
          </p:cNvSpPr>
          <p:nvPr/>
        </p:nvSpPr>
        <p:spPr bwMode="auto">
          <a:xfrm>
            <a:off x="2790824" y="777369"/>
            <a:ext cx="11607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4" name="Line 169"/>
          <p:cNvSpPr>
            <a:spLocks noChangeShapeType="1"/>
          </p:cNvSpPr>
          <p:nvPr/>
        </p:nvSpPr>
        <p:spPr bwMode="auto">
          <a:xfrm>
            <a:off x="2906895" y="777369"/>
            <a:ext cx="17069"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5" name="Line 170"/>
          <p:cNvSpPr>
            <a:spLocks noChangeShapeType="1"/>
          </p:cNvSpPr>
          <p:nvPr/>
        </p:nvSpPr>
        <p:spPr bwMode="auto">
          <a:xfrm>
            <a:off x="2990535" y="777369"/>
            <a:ext cx="9388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6" name="Line 171"/>
          <p:cNvSpPr>
            <a:spLocks noChangeShapeType="1"/>
          </p:cNvSpPr>
          <p:nvPr/>
        </p:nvSpPr>
        <p:spPr bwMode="auto">
          <a:xfrm>
            <a:off x="3084415" y="777369"/>
            <a:ext cx="37552"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7" name="Line 172"/>
          <p:cNvSpPr>
            <a:spLocks noChangeShapeType="1"/>
          </p:cNvSpPr>
          <p:nvPr/>
        </p:nvSpPr>
        <p:spPr bwMode="auto">
          <a:xfrm>
            <a:off x="3188538" y="777369"/>
            <a:ext cx="7169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8" name="Line 173"/>
          <p:cNvSpPr>
            <a:spLocks noChangeShapeType="1"/>
          </p:cNvSpPr>
          <p:nvPr/>
        </p:nvSpPr>
        <p:spPr bwMode="auto">
          <a:xfrm>
            <a:off x="3260229" y="777369"/>
            <a:ext cx="61449"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9" name="Line 174"/>
          <p:cNvSpPr>
            <a:spLocks noChangeShapeType="1"/>
          </p:cNvSpPr>
          <p:nvPr/>
        </p:nvSpPr>
        <p:spPr bwMode="auto">
          <a:xfrm>
            <a:off x="3388248" y="777369"/>
            <a:ext cx="4950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0" name="Line 175"/>
          <p:cNvSpPr>
            <a:spLocks noChangeShapeType="1"/>
          </p:cNvSpPr>
          <p:nvPr/>
        </p:nvSpPr>
        <p:spPr bwMode="auto">
          <a:xfrm>
            <a:off x="3437749" y="777369"/>
            <a:ext cx="81932"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1" name="Line 176"/>
          <p:cNvSpPr>
            <a:spLocks noChangeShapeType="1"/>
          </p:cNvSpPr>
          <p:nvPr/>
        </p:nvSpPr>
        <p:spPr bwMode="auto">
          <a:xfrm>
            <a:off x="3586251" y="777369"/>
            <a:ext cx="2731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2" name="Line 177"/>
          <p:cNvSpPr>
            <a:spLocks noChangeShapeType="1"/>
          </p:cNvSpPr>
          <p:nvPr/>
        </p:nvSpPr>
        <p:spPr bwMode="auto">
          <a:xfrm>
            <a:off x="3613562" y="777369"/>
            <a:ext cx="105829"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3" name="Line 178"/>
          <p:cNvSpPr>
            <a:spLocks noChangeShapeType="1"/>
          </p:cNvSpPr>
          <p:nvPr/>
        </p:nvSpPr>
        <p:spPr bwMode="auto">
          <a:xfrm>
            <a:off x="3785962" y="777369"/>
            <a:ext cx="512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4" name="Line 179"/>
          <p:cNvSpPr>
            <a:spLocks noChangeShapeType="1"/>
          </p:cNvSpPr>
          <p:nvPr/>
        </p:nvSpPr>
        <p:spPr bwMode="auto">
          <a:xfrm>
            <a:off x="3791082" y="777369"/>
            <a:ext cx="12802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5" name="Line 180"/>
          <p:cNvSpPr>
            <a:spLocks noChangeShapeType="1"/>
          </p:cNvSpPr>
          <p:nvPr/>
        </p:nvSpPr>
        <p:spPr bwMode="auto">
          <a:xfrm>
            <a:off x="3983966" y="777369"/>
            <a:ext cx="13314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6" name="Line 181"/>
          <p:cNvSpPr>
            <a:spLocks noChangeShapeType="1"/>
          </p:cNvSpPr>
          <p:nvPr/>
        </p:nvSpPr>
        <p:spPr bwMode="auto">
          <a:xfrm>
            <a:off x="4183675" y="777369"/>
            <a:ext cx="13314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7" name="Line 182"/>
          <p:cNvSpPr>
            <a:spLocks noChangeShapeType="1"/>
          </p:cNvSpPr>
          <p:nvPr/>
        </p:nvSpPr>
        <p:spPr bwMode="auto">
          <a:xfrm>
            <a:off x="4381678" y="777369"/>
            <a:ext cx="11607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8" name="Line 183"/>
          <p:cNvSpPr>
            <a:spLocks noChangeShapeType="1"/>
          </p:cNvSpPr>
          <p:nvPr/>
        </p:nvSpPr>
        <p:spPr bwMode="auto">
          <a:xfrm>
            <a:off x="4497750" y="777369"/>
            <a:ext cx="17069"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9" name="Line 184"/>
          <p:cNvSpPr>
            <a:spLocks noChangeShapeType="1"/>
          </p:cNvSpPr>
          <p:nvPr/>
        </p:nvSpPr>
        <p:spPr bwMode="auto">
          <a:xfrm>
            <a:off x="4581390" y="777369"/>
            <a:ext cx="9388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0" name="Line 185"/>
          <p:cNvSpPr>
            <a:spLocks noChangeShapeType="1"/>
          </p:cNvSpPr>
          <p:nvPr/>
        </p:nvSpPr>
        <p:spPr bwMode="auto">
          <a:xfrm>
            <a:off x="4675270" y="777369"/>
            <a:ext cx="3926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1" name="Line 186"/>
          <p:cNvSpPr>
            <a:spLocks noChangeShapeType="1"/>
          </p:cNvSpPr>
          <p:nvPr/>
        </p:nvSpPr>
        <p:spPr bwMode="auto">
          <a:xfrm>
            <a:off x="4781099" y="777369"/>
            <a:ext cx="7169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2" name="Line 187"/>
          <p:cNvSpPr>
            <a:spLocks noChangeShapeType="1"/>
          </p:cNvSpPr>
          <p:nvPr/>
        </p:nvSpPr>
        <p:spPr bwMode="auto">
          <a:xfrm>
            <a:off x="4852790" y="777369"/>
            <a:ext cx="59743"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3" name="Line 188"/>
          <p:cNvSpPr>
            <a:spLocks noChangeShapeType="1"/>
          </p:cNvSpPr>
          <p:nvPr/>
        </p:nvSpPr>
        <p:spPr bwMode="auto">
          <a:xfrm>
            <a:off x="4979102" y="777369"/>
            <a:ext cx="4950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4" name="Line 189"/>
          <p:cNvSpPr>
            <a:spLocks noChangeShapeType="1"/>
          </p:cNvSpPr>
          <p:nvPr/>
        </p:nvSpPr>
        <p:spPr bwMode="auto">
          <a:xfrm>
            <a:off x="5028603" y="777369"/>
            <a:ext cx="8364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5" name="Line 190"/>
          <p:cNvSpPr>
            <a:spLocks noChangeShapeType="1"/>
          </p:cNvSpPr>
          <p:nvPr/>
        </p:nvSpPr>
        <p:spPr bwMode="auto">
          <a:xfrm>
            <a:off x="5178813" y="777369"/>
            <a:ext cx="2731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6" name="Line 191"/>
          <p:cNvSpPr>
            <a:spLocks noChangeShapeType="1"/>
          </p:cNvSpPr>
          <p:nvPr/>
        </p:nvSpPr>
        <p:spPr bwMode="auto">
          <a:xfrm>
            <a:off x="5206124" y="777369"/>
            <a:ext cx="104123"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7" name="Line 192"/>
          <p:cNvSpPr>
            <a:spLocks noChangeShapeType="1"/>
          </p:cNvSpPr>
          <p:nvPr/>
        </p:nvSpPr>
        <p:spPr bwMode="auto">
          <a:xfrm>
            <a:off x="5376817" y="777369"/>
            <a:ext cx="512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8" name="Line 193"/>
          <p:cNvSpPr>
            <a:spLocks noChangeShapeType="1"/>
          </p:cNvSpPr>
          <p:nvPr/>
        </p:nvSpPr>
        <p:spPr bwMode="auto">
          <a:xfrm>
            <a:off x="5381937" y="777369"/>
            <a:ext cx="12802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9" name="Line 194"/>
          <p:cNvSpPr>
            <a:spLocks noChangeShapeType="1"/>
          </p:cNvSpPr>
          <p:nvPr/>
        </p:nvSpPr>
        <p:spPr bwMode="auto">
          <a:xfrm>
            <a:off x="5576526" y="777369"/>
            <a:ext cx="131434"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0" name="Line 195"/>
          <p:cNvSpPr>
            <a:spLocks noChangeShapeType="1"/>
          </p:cNvSpPr>
          <p:nvPr/>
        </p:nvSpPr>
        <p:spPr bwMode="auto">
          <a:xfrm>
            <a:off x="5774530" y="777369"/>
            <a:ext cx="13314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1" name="Line 196"/>
          <p:cNvSpPr>
            <a:spLocks noChangeShapeType="1"/>
          </p:cNvSpPr>
          <p:nvPr/>
        </p:nvSpPr>
        <p:spPr bwMode="auto">
          <a:xfrm>
            <a:off x="5974240" y="777369"/>
            <a:ext cx="11607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2" name="Line 197"/>
          <p:cNvSpPr>
            <a:spLocks noChangeShapeType="1"/>
          </p:cNvSpPr>
          <p:nvPr/>
        </p:nvSpPr>
        <p:spPr bwMode="auto">
          <a:xfrm>
            <a:off x="6090311" y="777369"/>
            <a:ext cx="15363"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3" name="Line 198"/>
          <p:cNvSpPr>
            <a:spLocks noChangeShapeType="1"/>
          </p:cNvSpPr>
          <p:nvPr/>
        </p:nvSpPr>
        <p:spPr bwMode="auto">
          <a:xfrm>
            <a:off x="6172244" y="777369"/>
            <a:ext cx="9388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4" name="Line 199"/>
          <p:cNvSpPr>
            <a:spLocks noChangeShapeType="1"/>
          </p:cNvSpPr>
          <p:nvPr/>
        </p:nvSpPr>
        <p:spPr bwMode="auto">
          <a:xfrm>
            <a:off x="6266124" y="777369"/>
            <a:ext cx="3926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5" name="Line 200"/>
          <p:cNvSpPr>
            <a:spLocks noChangeShapeType="1"/>
          </p:cNvSpPr>
          <p:nvPr/>
        </p:nvSpPr>
        <p:spPr bwMode="auto">
          <a:xfrm>
            <a:off x="6371954" y="777369"/>
            <a:ext cx="7169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6" name="Line 201"/>
          <p:cNvSpPr>
            <a:spLocks noChangeShapeType="1"/>
          </p:cNvSpPr>
          <p:nvPr/>
        </p:nvSpPr>
        <p:spPr bwMode="auto">
          <a:xfrm>
            <a:off x="6443644" y="777369"/>
            <a:ext cx="61449"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7" name="Line 202"/>
          <p:cNvSpPr>
            <a:spLocks noChangeShapeType="1"/>
          </p:cNvSpPr>
          <p:nvPr/>
        </p:nvSpPr>
        <p:spPr bwMode="auto">
          <a:xfrm>
            <a:off x="6569957" y="777369"/>
            <a:ext cx="4950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8" name="Line 203"/>
          <p:cNvSpPr>
            <a:spLocks noChangeShapeType="1"/>
          </p:cNvSpPr>
          <p:nvPr/>
        </p:nvSpPr>
        <p:spPr bwMode="auto">
          <a:xfrm>
            <a:off x="6619458" y="777369"/>
            <a:ext cx="8364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9" name="Line 204"/>
          <p:cNvSpPr>
            <a:spLocks noChangeShapeType="1"/>
          </p:cNvSpPr>
          <p:nvPr/>
        </p:nvSpPr>
        <p:spPr bwMode="auto">
          <a:xfrm>
            <a:off x="6769667" y="777369"/>
            <a:ext cx="2731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4" name="Line 206"/>
          <p:cNvSpPr>
            <a:spLocks noChangeShapeType="1"/>
          </p:cNvSpPr>
          <p:nvPr/>
        </p:nvSpPr>
        <p:spPr bwMode="auto">
          <a:xfrm>
            <a:off x="6796979" y="777369"/>
            <a:ext cx="105829"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5" name="Line 207"/>
          <p:cNvSpPr>
            <a:spLocks noChangeShapeType="1"/>
          </p:cNvSpPr>
          <p:nvPr/>
        </p:nvSpPr>
        <p:spPr bwMode="auto">
          <a:xfrm>
            <a:off x="6967670" y="777369"/>
            <a:ext cx="6828"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6" name="Line 208"/>
          <p:cNvSpPr>
            <a:spLocks noChangeShapeType="1"/>
          </p:cNvSpPr>
          <p:nvPr/>
        </p:nvSpPr>
        <p:spPr bwMode="auto">
          <a:xfrm>
            <a:off x="6974499" y="777369"/>
            <a:ext cx="126312"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7" name="Line 209"/>
          <p:cNvSpPr>
            <a:spLocks noChangeShapeType="1"/>
          </p:cNvSpPr>
          <p:nvPr/>
        </p:nvSpPr>
        <p:spPr bwMode="auto">
          <a:xfrm>
            <a:off x="7167381" y="777369"/>
            <a:ext cx="133140"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8" name="Line 210"/>
          <p:cNvSpPr>
            <a:spLocks noChangeShapeType="1"/>
          </p:cNvSpPr>
          <p:nvPr/>
        </p:nvSpPr>
        <p:spPr bwMode="auto">
          <a:xfrm>
            <a:off x="7367091" y="777369"/>
            <a:ext cx="131434"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19" name="Line 211"/>
          <p:cNvSpPr>
            <a:spLocks noChangeShapeType="1"/>
          </p:cNvSpPr>
          <p:nvPr/>
        </p:nvSpPr>
        <p:spPr bwMode="auto">
          <a:xfrm>
            <a:off x="7565094" y="777369"/>
            <a:ext cx="11607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0" name="Line 212"/>
          <p:cNvSpPr>
            <a:spLocks noChangeShapeType="1"/>
          </p:cNvSpPr>
          <p:nvPr/>
        </p:nvSpPr>
        <p:spPr bwMode="auto">
          <a:xfrm>
            <a:off x="7681166" y="777369"/>
            <a:ext cx="17069"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1" name="Line 213"/>
          <p:cNvSpPr>
            <a:spLocks noChangeShapeType="1"/>
          </p:cNvSpPr>
          <p:nvPr/>
        </p:nvSpPr>
        <p:spPr bwMode="auto">
          <a:xfrm>
            <a:off x="7764805" y="777369"/>
            <a:ext cx="93881" cy="0"/>
          </a:xfrm>
          <a:prstGeom prst="line">
            <a:avLst/>
          </a:prstGeom>
          <a:noFill/>
          <a:ln w="30163" cap="flat">
            <a:solidFill>
              <a:srgbClr val="FF7F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2" name="Line 214"/>
          <p:cNvSpPr>
            <a:spLocks noChangeShapeType="1"/>
          </p:cNvSpPr>
          <p:nvPr/>
        </p:nvSpPr>
        <p:spPr bwMode="auto">
          <a:xfrm>
            <a:off x="2200227" y="810635"/>
            <a:ext cx="131434"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3" name="Line 215"/>
          <p:cNvSpPr>
            <a:spLocks noChangeShapeType="1"/>
          </p:cNvSpPr>
          <p:nvPr/>
        </p:nvSpPr>
        <p:spPr bwMode="auto">
          <a:xfrm>
            <a:off x="2393111" y="810635"/>
            <a:ext cx="13314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4" name="Line 216"/>
          <p:cNvSpPr>
            <a:spLocks noChangeShapeType="1"/>
          </p:cNvSpPr>
          <p:nvPr/>
        </p:nvSpPr>
        <p:spPr bwMode="auto">
          <a:xfrm>
            <a:off x="2592820" y="810635"/>
            <a:ext cx="131434"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5" name="Line 217"/>
          <p:cNvSpPr>
            <a:spLocks noChangeShapeType="1"/>
          </p:cNvSpPr>
          <p:nvPr/>
        </p:nvSpPr>
        <p:spPr bwMode="auto">
          <a:xfrm>
            <a:off x="2790824" y="810635"/>
            <a:ext cx="11607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6" name="Line 218"/>
          <p:cNvSpPr>
            <a:spLocks noChangeShapeType="1"/>
          </p:cNvSpPr>
          <p:nvPr/>
        </p:nvSpPr>
        <p:spPr bwMode="auto">
          <a:xfrm>
            <a:off x="2906895" y="810635"/>
            <a:ext cx="17069"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7" name="Line 219"/>
          <p:cNvSpPr>
            <a:spLocks noChangeShapeType="1"/>
          </p:cNvSpPr>
          <p:nvPr/>
        </p:nvSpPr>
        <p:spPr bwMode="auto">
          <a:xfrm>
            <a:off x="2990535" y="810635"/>
            <a:ext cx="9388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8" name="Line 220"/>
          <p:cNvSpPr>
            <a:spLocks noChangeShapeType="1"/>
          </p:cNvSpPr>
          <p:nvPr/>
        </p:nvSpPr>
        <p:spPr bwMode="auto">
          <a:xfrm>
            <a:off x="3084415" y="810635"/>
            <a:ext cx="37552"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29" name="Line 221"/>
          <p:cNvSpPr>
            <a:spLocks noChangeShapeType="1"/>
          </p:cNvSpPr>
          <p:nvPr/>
        </p:nvSpPr>
        <p:spPr bwMode="auto">
          <a:xfrm>
            <a:off x="3188538" y="810635"/>
            <a:ext cx="7169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0" name="Line 222"/>
          <p:cNvSpPr>
            <a:spLocks noChangeShapeType="1"/>
          </p:cNvSpPr>
          <p:nvPr/>
        </p:nvSpPr>
        <p:spPr bwMode="auto">
          <a:xfrm>
            <a:off x="3260229" y="810635"/>
            <a:ext cx="61449"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1" name="Line 223"/>
          <p:cNvSpPr>
            <a:spLocks noChangeShapeType="1"/>
          </p:cNvSpPr>
          <p:nvPr/>
        </p:nvSpPr>
        <p:spPr bwMode="auto">
          <a:xfrm>
            <a:off x="3388248" y="810635"/>
            <a:ext cx="4950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2" name="Line 224"/>
          <p:cNvSpPr>
            <a:spLocks noChangeShapeType="1"/>
          </p:cNvSpPr>
          <p:nvPr/>
        </p:nvSpPr>
        <p:spPr bwMode="auto">
          <a:xfrm>
            <a:off x="3437749" y="810635"/>
            <a:ext cx="81932"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3" name="Line 225"/>
          <p:cNvSpPr>
            <a:spLocks noChangeShapeType="1"/>
          </p:cNvSpPr>
          <p:nvPr/>
        </p:nvSpPr>
        <p:spPr bwMode="auto">
          <a:xfrm>
            <a:off x="3586251" y="810635"/>
            <a:ext cx="2731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4" name="Line 226"/>
          <p:cNvSpPr>
            <a:spLocks noChangeShapeType="1"/>
          </p:cNvSpPr>
          <p:nvPr/>
        </p:nvSpPr>
        <p:spPr bwMode="auto">
          <a:xfrm>
            <a:off x="3613562" y="810635"/>
            <a:ext cx="105829"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5" name="Line 227"/>
          <p:cNvSpPr>
            <a:spLocks noChangeShapeType="1"/>
          </p:cNvSpPr>
          <p:nvPr/>
        </p:nvSpPr>
        <p:spPr bwMode="auto">
          <a:xfrm>
            <a:off x="3785962" y="810635"/>
            <a:ext cx="512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6" name="Line 228"/>
          <p:cNvSpPr>
            <a:spLocks noChangeShapeType="1"/>
          </p:cNvSpPr>
          <p:nvPr/>
        </p:nvSpPr>
        <p:spPr bwMode="auto">
          <a:xfrm>
            <a:off x="3791082" y="810635"/>
            <a:ext cx="12802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7" name="Line 229"/>
          <p:cNvSpPr>
            <a:spLocks noChangeShapeType="1"/>
          </p:cNvSpPr>
          <p:nvPr/>
        </p:nvSpPr>
        <p:spPr bwMode="auto">
          <a:xfrm>
            <a:off x="3983966" y="810635"/>
            <a:ext cx="13314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8" name="Line 230"/>
          <p:cNvSpPr>
            <a:spLocks noChangeShapeType="1"/>
          </p:cNvSpPr>
          <p:nvPr/>
        </p:nvSpPr>
        <p:spPr bwMode="auto">
          <a:xfrm>
            <a:off x="4183675" y="810635"/>
            <a:ext cx="13314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39" name="Line 231"/>
          <p:cNvSpPr>
            <a:spLocks noChangeShapeType="1"/>
          </p:cNvSpPr>
          <p:nvPr/>
        </p:nvSpPr>
        <p:spPr bwMode="auto">
          <a:xfrm>
            <a:off x="4381678" y="810635"/>
            <a:ext cx="11607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0" name="Line 232"/>
          <p:cNvSpPr>
            <a:spLocks noChangeShapeType="1"/>
          </p:cNvSpPr>
          <p:nvPr/>
        </p:nvSpPr>
        <p:spPr bwMode="auto">
          <a:xfrm>
            <a:off x="4497750" y="810635"/>
            <a:ext cx="17069"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1" name="Line 233"/>
          <p:cNvSpPr>
            <a:spLocks noChangeShapeType="1"/>
          </p:cNvSpPr>
          <p:nvPr/>
        </p:nvSpPr>
        <p:spPr bwMode="auto">
          <a:xfrm>
            <a:off x="4581390" y="810635"/>
            <a:ext cx="9388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2" name="Line 234"/>
          <p:cNvSpPr>
            <a:spLocks noChangeShapeType="1"/>
          </p:cNvSpPr>
          <p:nvPr/>
        </p:nvSpPr>
        <p:spPr bwMode="auto">
          <a:xfrm>
            <a:off x="4675270" y="810635"/>
            <a:ext cx="3926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3" name="Line 235"/>
          <p:cNvSpPr>
            <a:spLocks noChangeShapeType="1"/>
          </p:cNvSpPr>
          <p:nvPr/>
        </p:nvSpPr>
        <p:spPr bwMode="auto">
          <a:xfrm>
            <a:off x="4781099" y="810635"/>
            <a:ext cx="7169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4" name="Line 236"/>
          <p:cNvSpPr>
            <a:spLocks noChangeShapeType="1"/>
          </p:cNvSpPr>
          <p:nvPr/>
        </p:nvSpPr>
        <p:spPr bwMode="auto">
          <a:xfrm>
            <a:off x="4852790" y="810635"/>
            <a:ext cx="59743"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5" name="Line 237"/>
          <p:cNvSpPr>
            <a:spLocks noChangeShapeType="1"/>
          </p:cNvSpPr>
          <p:nvPr/>
        </p:nvSpPr>
        <p:spPr bwMode="auto">
          <a:xfrm>
            <a:off x="4979102" y="810635"/>
            <a:ext cx="4950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6" name="Line 238"/>
          <p:cNvSpPr>
            <a:spLocks noChangeShapeType="1"/>
          </p:cNvSpPr>
          <p:nvPr/>
        </p:nvSpPr>
        <p:spPr bwMode="auto">
          <a:xfrm>
            <a:off x="5028603" y="810635"/>
            <a:ext cx="8364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7" name="Line 239"/>
          <p:cNvSpPr>
            <a:spLocks noChangeShapeType="1"/>
          </p:cNvSpPr>
          <p:nvPr/>
        </p:nvSpPr>
        <p:spPr bwMode="auto">
          <a:xfrm>
            <a:off x="5178813" y="810635"/>
            <a:ext cx="2731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8" name="Line 240"/>
          <p:cNvSpPr>
            <a:spLocks noChangeShapeType="1"/>
          </p:cNvSpPr>
          <p:nvPr/>
        </p:nvSpPr>
        <p:spPr bwMode="auto">
          <a:xfrm>
            <a:off x="5206124" y="810635"/>
            <a:ext cx="104123"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49" name="Line 241"/>
          <p:cNvSpPr>
            <a:spLocks noChangeShapeType="1"/>
          </p:cNvSpPr>
          <p:nvPr/>
        </p:nvSpPr>
        <p:spPr bwMode="auto">
          <a:xfrm>
            <a:off x="5376817" y="810635"/>
            <a:ext cx="512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0" name="Line 242"/>
          <p:cNvSpPr>
            <a:spLocks noChangeShapeType="1"/>
          </p:cNvSpPr>
          <p:nvPr/>
        </p:nvSpPr>
        <p:spPr bwMode="auto">
          <a:xfrm>
            <a:off x="5381937" y="810635"/>
            <a:ext cx="12802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1" name="Line 243"/>
          <p:cNvSpPr>
            <a:spLocks noChangeShapeType="1"/>
          </p:cNvSpPr>
          <p:nvPr/>
        </p:nvSpPr>
        <p:spPr bwMode="auto">
          <a:xfrm>
            <a:off x="5576526" y="810635"/>
            <a:ext cx="131434"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2" name="Line 244"/>
          <p:cNvSpPr>
            <a:spLocks noChangeShapeType="1"/>
          </p:cNvSpPr>
          <p:nvPr/>
        </p:nvSpPr>
        <p:spPr bwMode="auto">
          <a:xfrm>
            <a:off x="5774530" y="810635"/>
            <a:ext cx="13314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3" name="Line 245"/>
          <p:cNvSpPr>
            <a:spLocks noChangeShapeType="1"/>
          </p:cNvSpPr>
          <p:nvPr/>
        </p:nvSpPr>
        <p:spPr bwMode="auto">
          <a:xfrm>
            <a:off x="5974240" y="810635"/>
            <a:ext cx="11607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4" name="Line 246"/>
          <p:cNvSpPr>
            <a:spLocks noChangeShapeType="1"/>
          </p:cNvSpPr>
          <p:nvPr/>
        </p:nvSpPr>
        <p:spPr bwMode="auto">
          <a:xfrm>
            <a:off x="6090311" y="810635"/>
            <a:ext cx="15363"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5" name="Line 247"/>
          <p:cNvSpPr>
            <a:spLocks noChangeShapeType="1"/>
          </p:cNvSpPr>
          <p:nvPr/>
        </p:nvSpPr>
        <p:spPr bwMode="auto">
          <a:xfrm>
            <a:off x="6172244" y="810635"/>
            <a:ext cx="9388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6" name="Line 248"/>
          <p:cNvSpPr>
            <a:spLocks noChangeShapeType="1"/>
          </p:cNvSpPr>
          <p:nvPr/>
        </p:nvSpPr>
        <p:spPr bwMode="auto">
          <a:xfrm>
            <a:off x="6266124" y="810635"/>
            <a:ext cx="3926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7" name="Line 249"/>
          <p:cNvSpPr>
            <a:spLocks noChangeShapeType="1"/>
          </p:cNvSpPr>
          <p:nvPr/>
        </p:nvSpPr>
        <p:spPr bwMode="auto">
          <a:xfrm>
            <a:off x="6371954" y="810635"/>
            <a:ext cx="7169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8" name="Line 250"/>
          <p:cNvSpPr>
            <a:spLocks noChangeShapeType="1"/>
          </p:cNvSpPr>
          <p:nvPr/>
        </p:nvSpPr>
        <p:spPr bwMode="auto">
          <a:xfrm>
            <a:off x="6443644" y="810635"/>
            <a:ext cx="61449"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59" name="Line 251"/>
          <p:cNvSpPr>
            <a:spLocks noChangeShapeType="1"/>
          </p:cNvSpPr>
          <p:nvPr/>
        </p:nvSpPr>
        <p:spPr bwMode="auto">
          <a:xfrm>
            <a:off x="6569957" y="810635"/>
            <a:ext cx="4950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0" name="Line 252"/>
          <p:cNvSpPr>
            <a:spLocks noChangeShapeType="1"/>
          </p:cNvSpPr>
          <p:nvPr/>
        </p:nvSpPr>
        <p:spPr bwMode="auto">
          <a:xfrm>
            <a:off x="6619458" y="810635"/>
            <a:ext cx="8364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1" name="Line 253"/>
          <p:cNvSpPr>
            <a:spLocks noChangeShapeType="1"/>
          </p:cNvSpPr>
          <p:nvPr/>
        </p:nvSpPr>
        <p:spPr bwMode="auto">
          <a:xfrm>
            <a:off x="6769667" y="810635"/>
            <a:ext cx="2731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2" name="Line 254"/>
          <p:cNvSpPr>
            <a:spLocks noChangeShapeType="1"/>
          </p:cNvSpPr>
          <p:nvPr/>
        </p:nvSpPr>
        <p:spPr bwMode="auto">
          <a:xfrm>
            <a:off x="6796979" y="810635"/>
            <a:ext cx="105829"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3" name="Line 255"/>
          <p:cNvSpPr>
            <a:spLocks noChangeShapeType="1"/>
          </p:cNvSpPr>
          <p:nvPr/>
        </p:nvSpPr>
        <p:spPr bwMode="auto">
          <a:xfrm>
            <a:off x="6967670" y="810635"/>
            <a:ext cx="6828"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4" name="Line 256"/>
          <p:cNvSpPr>
            <a:spLocks noChangeShapeType="1"/>
          </p:cNvSpPr>
          <p:nvPr/>
        </p:nvSpPr>
        <p:spPr bwMode="auto">
          <a:xfrm>
            <a:off x="6974499" y="810635"/>
            <a:ext cx="126312"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5" name="Line 257"/>
          <p:cNvSpPr>
            <a:spLocks noChangeShapeType="1"/>
          </p:cNvSpPr>
          <p:nvPr/>
        </p:nvSpPr>
        <p:spPr bwMode="auto">
          <a:xfrm>
            <a:off x="7167381" y="810635"/>
            <a:ext cx="133140"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6" name="Line 258"/>
          <p:cNvSpPr>
            <a:spLocks noChangeShapeType="1"/>
          </p:cNvSpPr>
          <p:nvPr/>
        </p:nvSpPr>
        <p:spPr bwMode="auto">
          <a:xfrm>
            <a:off x="7367091" y="810635"/>
            <a:ext cx="131434"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7" name="Line 259"/>
          <p:cNvSpPr>
            <a:spLocks noChangeShapeType="1"/>
          </p:cNvSpPr>
          <p:nvPr/>
        </p:nvSpPr>
        <p:spPr bwMode="auto">
          <a:xfrm>
            <a:off x="7565094" y="810635"/>
            <a:ext cx="11607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8" name="Line 260"/>
          <p:cNvSpPr>
            <a:spLocks noChangeShapeType="1"/>
          </p:cNvSpPr>
          <p:nvPr/>
        </p:nvSpPr>
        <p:spPr bwMode="auto">
          <a:xfrm>
            <a:off x="7681166" y="810635"/>
            <a:ext cx="17069"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69" name="Line 261"/>
          <p:cNvSpPr>
            <a:spLocks noChangeShapeType="1"/>
          </p:cNvSpPr>
          <p:nvPr/>
        </p:nvSpPr>
        <p:spPr bwMode="auto">
          <a:xfrm>
            <a:off x="7764805" y="810635"/>
            <a:ext cx="93881" cy="0"/>
          </a:xfrm>
          <a:prstGeom prst="line">
            <a:avLst/>
          </a:prstGeom>
          <a:noFill/>
          <a:ln w="30163" cap="flat">
            <a:solidFill>
              <a:srgbClr val="0080FF"/>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0" name="Line 262"/>
          <p:cNvSpPr>
            <a:spLocks noChangeShapeType="1"/>
          </p:cNvSpPr>
          <p:nvPr/>
        </p:nvSpPr>
        <p:spPr bwMode="auto">
          <a:xfrm flipV="1">
            <a:off x="1933947" y="316901"/>
            <a:ext cx="0" cy="5499356"/>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1" name="Line 263"/>
          <p:cNvSpPr>
            <a:spLocks noChangeShapeType="1"/>
          </p:cNvSpPr>
          <p:nvPr/>
        </p:nvSpPr>
        <p:spPr bwMode="auto">
          <a:xfrm flipH="1">
            <a:off x="1824704" y="5639423"/>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2" name="Rectangle 264"/>
          <p:cNvSpPr>
            <a:spLocks noChangeArrowheads="1"/>
          </p:cNvSpPr>
          <p:nvPr/>
        </p:nvSpPr>
        <p:spPr bwMode="auto">
          <a:xfrm rot="16200000">
            <a:off x="1560102" y="5402739"/>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0</a:t>
            </a:r>
            <a:endParaRPr lang="en-US" altLang="en-US" sz="2000"/>
          </a:p>
        </p:txBody>
      </p:sp>
      <p:sp>
        <p:nvSpPr>
          <p:cNvPr id="73" name="Line 265"/>
          <p:cNvSpPr>
            <a:spLocks noChangeShapeType="1"/>
          </p:cNvSpPr>
          <p:nvPr/>
        </p:nvSpPr>
        <p:spPr bwMode="auto">
          <a:xfrm flipH="1">
            <a:off x="1824704" y="4494380"/>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4" name="Rectangle 266"/>
          <p:cNvSpPr>
            <a:spLocks noChangeArrowheads="1"/>
          </p:cNvSpPr>
          <p:nvPr/>
        </p:nvSpPr>
        <p:spPr bwMode="auto">
          <a:xfrm rot="16200000">
            <a:off x="1402154" y="4252445"/>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100</a:t>
            </a:r>
            <a:endParaRPr lang="en-US" altLang="en-US" sz="2000"/>
          </a:p>
        </p:txBody>
      </p:sp>
      <p:sp>
        <p:nvSpPr>
          <p:cNvPr id="75" name="Line 267"/>
          <p:cNvSpPr>
            <a:spLocks noChangeShapeType="1"/>
          </p:cNvSpPr>
          <p:nvPr/>
        </p:nvSpPr>
        <p:spPr bwMode="auto">
          <a:xfrm flipH="1">
            <a:off x="1824704" y="3349338"/>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6" name="Rectangle 268"/>
          <p:cNvSpPr>
            <a:spLocks noChangeArrowheads="1"/>
          </p:cNvSpPr>
          <p:nvPr/>
        </p:nvSpPr>
        <p:spPr bwMode="auto">
          <a:xfrm rot="16200000">
            <a:off x="1400448" y="3107402"/>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200</a:t>
            </a:r>
            <a:endParaRPr lang="en-US" altLang="en-US" sz="2000"/>
          </a:p>
        </p:txBody>
      </p:sp>
      <p:sp>
        <p:nvSpPr>
          <p:cNvPr id="77" name="Line 269"/>
          <p:cNvSpPr>
            <a:spLocks noChangeShapeType="1"/>
          </p:cNvSpPr>
          <p:nvPr/>
        </p:nvSpPr>
        <p:spPr bwMode="auto">
          <a:xfrm flipH="1">
            <a:off x="1824704" y="2211298"/>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78" name="Rectangle 270"/>
          <p:cNvSpPr>
            <a:spLocks noChangeArrowheads="1"/>
          </p:cNvSpPr>
          <p:nvPr/>
        </p:nvSpPr>
        <p:spPr bwMode="auto">
          <a:xfrm rot="16200000">
            <a:off x="1402154" y="1967611"/>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300</a:t>
            </a:r>
            <a:endParaRPr lang="en-US" altLang="en-US" sz="2000"/>
          </a:p>
        </p:txBody>
      </p:sp>
      <p:sp>
        <p:nvSpPr>
          <p:cNvPr id="79" name="Line 271"/>
          <p:cNvSpPr>
            <a:spLocks noChangeShapeType="1"/>
          </p:cNvSpPr>
          <p:nvPr/>
        </p:nvSpPr>
        <p:spPr bwMode="auto">
          <a:xfrm flipH="1">
            <a:off x="1824704" y="1066256"/>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0" name="Rectangle 272"/>
          <p:cNvSpPr>
            <a:spLocks noChangeArrowheads="1"/>
          </p:cNvSpPr>
          <p:nvPr/>
        </p:nvSpPr>
        <p:spPr bwMode="auto">
          <a:xfrm rot="16200000">
            <a:off x="1402154" y="824320"/>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400</a:t>
            </a:r>
            <a:endParaRPr lang="en-US" altLang="en-US" sz="2000"/>
          </a:p>
        </p:txBody>
      </p:sp>
      <p:sp>
        <p:nvSpPr>
          <p:cNvPr id="81" name="Line 273"/>
          <p:cNvSpPr>
            <a:spLocks noChangeShapeType="1"/>
          </p:cNvSpPr>
          <p:nvPr/>
        </p:nvSpPr>
        <p:spPr bwMode="auto">
          <a:xfrm flipH="1">
            <a:off x="1824704" y="5639423"/>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2" name="Line 274"/>
          <p:cNvSpPr>
            <a:spLocks noChangeShapeType="1"/>
          </p:cNvSpPr>
          <p:nvPr/>
        </p:nvSpPr>
        <p:spPr bwMode="auto">
          <a:xfrm flipH="1">
            <a:off x="1824704" y="4494380"/>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3" name="Line 275"/>
          <p:cNvSpPr>
            <a:spLocks noChangeShapeType="1"/>
          </p:cNvSpPr>
          <p:nvPr/>
        </p:nvSpPr>
        <p:spPr bwMode="auto">
          <a:xfrm flipH="1">
            <a:off x="1824704" y="3349338"/>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4" name="Line 276"/>
          <p:cNvSpPr>
            <a:spLocks noChangeShapeType="1"/>
          </p:cNvSpPr>
          <p:nvPr/>
        </p:nvSpPr>
        <p:spPr bwMode="auto">
          <a:xfrm flipH="1">
            <a:off x="1824704" y="2211298"/>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5" name="Line 277"/>
          <p:cNvSpPr>
            <a:spLocks noChangeShapeType="1"/>
          </p:cNvSpPr>
          <p:nvPr/>
        </p:nvSpPr>
        <p:spPr bwMode="auto">
          <a:xfrm flipH="1">
            <a:off x="1824704" y="1066256"/>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6" name="Line 278"/>
          <p:cNvSpPr>
            <a:spLocks noChangeShapeType="1"/>
          </p:cNvSpPr>
          <p:nvPr/>
        </p:nvSpPr>
        <p:spPr bwMode="auto">
          <a:xfrm flipH="1">
            <a:off x="1824704" y="498987"/>
            <a:ext cx="10924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7" name="Rectangle 279"/>
          <p:cNvSpPr>
            <a:spLocks noChangeArrowheads="1"/>
          </p:cNvSpPr>
          <p:nvPr/>
        </p:nvSpPr>
        <p:spPr bwMode="auto">
          <a:xfrm rot="16200000">
            <a:off x="578896" y="2808010"/>
            <a:ext cx="15084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dirty="0">
                <a:solidFill>
                  <a:srgbClr val="000000"/>
                </a:solidFill>
              </a:rPr>
              <a:t>$ per month</a:t>
            </a:r>
            <a:endParaRPr lang="en-US" altLang="en-US" sz="2000" dirty="0"/>
          </a:p>
        </p:txBody>
      </p:sp>
      <p:sp>
        <p:nvSpPr>
          <p:cNvPr id="88" name="Line 280"/>
          <p:cNvSpPr>
            <a:spLocks noChangeShapeType="1"/>
          </p:cNvSpPr>
          <p:nvPr/>
        </p:nvSpPr>
        <p:spPr bwMode="auto">
          <a:xfrm>
            <a:off x="1933947" y="5816257"/>
            <a:ext cx="618931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89" name="Line 281"/>
          <p:cNvSpPr>
            <a:spLocks noChangeShapeType="1"/>
          </p:cNvSpPr>
          <p:nvPr/>
        </p:nvSpPr>
        <p:spPr bwMode="auto">
          <a:xfrm>
            <a:off x="2106347" y="5816257"/>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90" name="Rectangle 282"/>
          <p:cNvSpPr>
            <a:spLocks noChangeArrowheads="1"/>
          </p:cNvSpPr>
          <p:nvPr/>
        </p:nvSpPr>
        <p:spPr bwMode="auto">
          <a:xfrm>
            <a:off x="1874205" y="5986087"/>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135</a:t>
            </a:r>
            <a:endParaRPr lang="en-US" altLang="en-US" sz="2000"/>
          </a:p>
        </p:txBody>
      </p:sp>
      <p:sp>
        <p:nvSpPr>
          <p:cNvPr id="91" name="Line 283"/>
          <p:cNvSpPr>
            <a:spLocks noChangeShapeType="1"/>
          </p:cNvSpPr>
          <p:nvPr/>
        </p:nvSpPr>
        <p:spPr bwMode="auto">
          <a:xfrm>
            <a:off x="2642322" y="5816257"/>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92" name="Rectangle 284"/>
          <p:cNvSpPr>
            <a:spLocks noChangeArrowheads="1"/>
          </p:cNvSpPr>
          <p:nvPr/>
        </p:nvSpPr>
        <p:spPr bwMode="auto">
          <a:xfrm>
            <a:off x="2410180" y="5986087"/>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150</a:t>
            </a:r>
            <a:endParaRPr lang="en-US" altLang="en-US" sz="2000"/>
          </a:p>
        </p:txBody>
      </p:sp>
      <p:sp>
        <p:nvSpPr>
          <p:cNvPr id="93" name="Line 285"/>
          <p:cNvSpPr>
            <a:spLocks noChangeShapeType="1"/>
          </p:cNvSpPr>
          <p:nvPr/>
        </p:nvSpPr>
        <p:spPr bwMode="auto">
          <a:xfrm>
            <a:off x="4410696" y="5816257"/>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94" name="Rectangle 286"/>
          <p:cNvSpPr>
            <a:spLocks noChangeArrowheads="1"/>
          </p:cNvSpPr>
          <p:nvPr/>
        </p:nvSpPr>
        <p:spPr bwMode="auto">
          <a:xfrm>
            <a:off x="4178555" y="5986087"/>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200</a:t>
            </a:r>
            <a:endParaRPr lang="en-US" altLang="en-US" sz="2000"/>
          </a:p>
        </p:txBody>
      </p:sp>
      <p:sp>
        <p:nvSpPr>
          <p:cNvPr id="95" name="Line 287"/>
          <p:cNvSpPr>
            <a:spLocks noChangeShapeType="1"/>
          </p:cNvSpPr>
          <p:nvPr/>
        </p:nvSpPr>
        <p:spPr bwMode="auto">
          <a:xfrm>
            <a:off x="6179071" y="5816257"/>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96" name="Rectangle 288"/>
          <p:cNvSpPr>
            <a:spLocks noChangeArrowheads="1"/>
          </p:cNvSpPr>
          <p:nvPr/>
        </p:nvSpPr>
        <p:spPr bwMode="auto">
          <a:xfrm>
            <a:off x="5946929" y="5986087"/>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250</a:t>
            </a:r>
            <a:endParaRPr lang="en-US" altLang="en-US" sz="2000"/>
          </a:p>
        </p:txBody>
      </p:sp>
      <p:sp>
        <p:nvSpPr>
          <p:cNvPr id="97" name="Line 289"/>
          <p:cNvSpPr>
            <a:spLocks noChangeShapeType="1"/>
          </p:cNvSpPr>
          <p:nvPr/>
        </p:nvSpPr>
        <p:spPr bwMode="auto">
          <a:xfrm>
            <a:off x="7945738" y="5816257"/>
            <a:ext cx="0" cy="112053"/>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9386" tIns="49693" rIns="99386" bIns="49693" numCol="1" anchor="t" anchorCtr="0" compatLnSpc="1">
            <a:prstTxWarp prst="textNoShape">
              <a:avLst/>
            </a:prstTxWarp>
          </a:bodyPr>
          <a:lstStyle/>
          <a:p>
            <a:endParaRPr lang="en-US"/>
          </a:p>
        </p:txBody>
      </p:sp>
      <p:sp>
        <p:nvSpPr>
          <p:cNvPr id="98" name="Rectangle 290"/>
          <p:cNvSpPr>
            <a:spLocks noChangeArrowheads="1"/>
          </p:cNvSpPr>
          <p:nvPr/>
        </p:nvSpPr>
        <p:spPr bwMode="auto">
          <a:xfrm>
            <a:off x="7713597" y="5986087"/>
            <a:ext cx="47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300</a:t>
            </a:r>
            <a:endParaRPr lang="en-US" altLang="en-US" sz="2000"/>
          </a:p>
        </p:txBody>
      </p:sp>
      <p:sp>
        <p:nvSpPr>
          <p:cNvPr id="99" name="Rectangle 291"/>
          <p:cNvSpPr>
            <a:spLocks noChangeArrowheads="1"/>
          </p:cNvSpPr>
          <p:nvPr/>
        </p:nvSpPr>
        <p:spPr bwMode="auto">
          <a:xfrm>
            <a:off x="3934464" y="6262718"/>
            <a:ext cx="22442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93861"/>
            <a:r>
              <a:rPr lang="en-US" altLang="en-US" sz="2200">
                <a:solidFill>
                  <a:srgbClr val="000000"/>
                </a:solidFill>
              </a:rPr>
              <a:t>Income, % of FPL</a:t>
            </a:r>
            <a:endParaRPr lang="en-US" altLang="en-US" sz="2000"/>
          </a:p>
        </p:txBody>
      </p:sp>
      <p:cxnSp>
        <p:nvCxnSpPr>
          <p:cNvPr id="3" name="Straight Arrow Connector 2"/>
          <p:cNvCxnSpPr/>
          <p:nvPr/>
        </p:nvCxnSpPr>
        <p:spPr>
          <a:xfrm>
            <a:off x="2853955" y="1127041"/>
            <a:ext cx="0" cy="3741573"/>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98473" y="1018805"/>
            <a:ext cx="2611151" cy="848605"/>
          </a:xfrm>
          <a:prstGeom prst="rect">
            <a:avLst/>
          </a:prstGeom>
          <a:noFill/>
        </p:spPr>
        <p:txBody>
          <a:bodyPr wrap="square" lIns="99386" tIns="49693" rIns="99386" bIns="49693" rtlCol="0">
            <a:spAutoFit/>
          </a:bodyPr>
          <a:lstStyle/>
          <a:p>
            <a:pPr algn="ctr"/>
            <a:r>
              <a:rPr lang="en-US" sz="2400" dirty="0">
                <a:latin typeface="Arial" panose="020B0604020202020204" pitchFamily="34" charset="0"/>
                <a:cs typeface="Arial" panose="020B0604020202020204" pitchFamily="34" charset="0"/>
              </a:rPr>
              <a:t>Insurer </a:t>
            </a:r>
          </a:p>
          <a:p>
            <a:pPr algn="ctr"/>
            <a:r>
              <a:rPr lang="en-US" sz="2400" dirty="0">
                <a:latin typeface="Arial" panose="020B0604020202020204" pitchFamily="34" charset="0"/>
                <a:cs typeface="Arial" panose="020B0604020202020204" pitchFamily="34" charset="0"/>
              </a:rPr>
              <a:t>Price</a:t>
            </a:r>
          </a:p>
        </p:txBody>
      </p:sp>
      <p:sp>
        <p:nvSpPr>
          <p:cNvPr id="5" name="TextBox 4"/>
          <p:cNvSpPr txBox="1"/>
          <p:nvPr/>
        </p:nvSpPr>
        <p:spPr>
          <a:xfrm>
            <a:off x="4080406" y="4773638"/>
            <a:ext cx="2447286" cy="848605"/>
          </a:xfrm>
          <a:prstGeom prst="rect">
            <a:avLst/>
          </a:prstGeom>
          <a:noFill/>
        </p:spPr>
        <p:txBody>
          <a:bodyPr wrap="square" lIns="99386" tIns="49693" rIns="99386" bIns="49693" rtlCol="0">
            <a:spAutoFit/>
          </a:bodyPr>
          <a:lstStyle/>
          <a:p>
            <a:pPr algn="ctr"/>
            <a:r>
              <a:rPr lang="en-US" sz="2400" dirty="0">
                <a:latin typeface="Arial" panose="020B0604020202020204" pitchFamily="34" charset="0"/>
                <a:cs typeface="Arial" panose="020B0604020202020204" pitchFamily="34" charset="0"/>
              </a:rPr>
              <a:t>Enrollee </a:t>
            </a:r>
          </a:p>
          <a:p>
            <a:pPr algn="ctr"/>
            <a:r>
              <a:rPr lang="en-US" sz="2400" dirty="0">
                <a:latin typeface="Arial" panose="020B0604020202020204" pitchFamily="34" charset="0"/>
                <a:cs typeface="Arial" panose="020B0604020202020204" pitchFamily="34" charset="0"/>
              </a:rPr>
              <a:t>Premium</a:t>
            </a:r>
          </a:p>
        </p:txBody>
      </p:sp>
      <p:cxnSp>
        <p:nvCxnSpPr>
          <p:cNvPr id="7" name="Straight Connector 6"/>
          <p:cNvCxnSpPr/>
          <p:nvPr/>
        </p:nvCxnSpPr>
        <p:spPr>
          <a:xfrm flipH="1" flipV="1">
            <a:off x="6547582" y="4330711"/>
            <a:ext cx="293591" cy="265233"/>
          </a:xfrm>
          <a:prstGeom prst="line">
            <a:avLst/>
          </a:prstGeom>
          <a:ln w="1905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517859" y="3084025"/>
            <a:ext cx="365281" cy="85315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71824" y="2459910"/>
            <a:ext cx="2447286" cy="663893"/>
          </a:xfrm>
          <a:prstGeom prst="rect">
            <a:avLst/>
          </a:prstGeom>
          <a:noFill/>
        </p:spPr>
        <p:txBody>
          <a:bodyPr wrap="square" lIns="99386" tIns="49693" rIns="99386" bIns="49693" rtlCol="0">
            <a:spAutoFit/>
          </a:bodyPr>
          <a:lstStyle/>
          <a:p>
            <a:pPr algn="ctr"/>
            <a:r>
              <a:rPr lang="en-US" dirty="0">
                <a:solidFill>
                  <a:schemeClr val="tx2"/>
                </a:solidFill>
                <a:latin typeface="Arial" panose="020B0604020202020204" pitchFamily="34" charset="0"/>
                <a:cs typeface="Arial" panose="020B0604020202020204" pitchFamily="34" charset="0"/>
              </a:rPr>
              <a:t>Four Other </a:t>
            </a:r>
          </a:p>
          <a:p>
            <a:pPr algn="ctr"/>
            <a:r>
              <a:rPr lang="en-US" dirty="0">
                <a:solidFill>
                  <a:schemeClr val="tx2"/>
                </a:solidFill>
                <a:latin typeface="Arial" panose="020B0604020202020204" pitchFamily="34" charset="0"/>
                <a:cs typeface="Arial" panose="020B0604020202020204" pitchFamily="34" charset="0"/>
              </a:rPr>
              <a:t>Plans</a:t>
            </a:r>
          </a:p>
        </p:txBody>
      </p:sp>
      <p:sp>
        <p:nvSpPr>
          <p:cNvPr id="10" name="TextBox 9"/>
          <p:cNvSpPr txBox="1"/>
          <p:nvPr/>
        </p:nvSpPr>
        <p:spPr>
          <a:xfrm>
            <a:off x="5964852" y="4576917"/>
            <a:ext cx="2447286" cy="382862"/>
          </a:xfrm>
          <a:prstGeom prst="rect">
            <a:avLst/>
          </a:prstGeom>
          <a:noFill/>
        </p:spPr>
        <p:txBody>
          <a:bodyPr wrap="square" lIns="99386" tIns="49693" rIns="99386" bIns="49693" rtlCol="0">
            <a:spAutoFit/>
          </a:bodyPr>
          <a:lstStyle/>
          <a:p>
            <a:pPr algn="ctr"/>
            <a:r>
              <a:rPr lang="en-US" dirty="0">
                <a:solidFill>
                  <a:srgbClr val="003300"/>
                </a:solidFill>
                <a:latin typeface="Arial" panose="020B0604020202020204" pitchFamily="34" charset="0"/>
                <a:cs typeface="Arial" panose="020B0604020202020204" pitchFamily="34" charset="0"/>
              </a:rPr>
              <a:t>CeltiCare</a:t>
            </a:r>
          </a:p>
        </p:txBody>
      </p:sp>
      <p:sp>
        <p:nvSpPr>
          <p:cNvPr id="11" name="TextBox 10"/>
          <p:cNvSpPr txBox="1"/>
          <p:nvPr/>
        </p:nvSpPr>
        <p:spPr>
          <a:xfrm>
            <a:off x="2935887" y="2252443"/>
            <a:ext cx="1884446" cy="848605"/>
          </a:xfrm>
          <a:prstGeom prst="rect">
            <a:avLst/>
          </a:prstGeom>
          <a:noFill/>
        </p:spPr>
        <p:txBody>
          <a:bodyPr wrap="square" lIns="99386" tIns="49693" rIns="99386" bIns="49693" rtlCol="0">
            <a:spAutoFit/>
          </a:bodyPr>
          <a:lstStyle/>
          <a:p>
            <a:r>
              <a:rPr lang="en-US" sz="2400" dirty="0">
                <a:latin typeface="Arial" panose="020B0604020202020204" pitchFamily="34" charset="0"/>
                <a:cs typeface="Arial" panose="020B0604020202020204" pitchFamily="34" charset="0"/>
              </a:rPr>
              <a:t>Public </a:t>
            </a:r>
          </a:p>
          <a:p>
            <a:r>
              <a:rPr lang="en-US" sz="2400" dirty="0">
                <a:latin typeface="Arial" panose="020B0604020202020204" pitchFamily="34" charset="0"/>
                <a:cs typeface="Arial" panose="020B0604020202020204" pitchFamily="34" charset="0"/>
              </a:rPr>
              <a:t>Subsidies</a:t>
            </a:r>
          </a:p>
        </p:txBody>
      </p:sp>
      <p:sp>
        <p:nvSpPr>
          <p:cNvPr id="300" name="TextBox 299"/>
          <p:cNvSpPr txBox="1"/>
          <p:nvPr/>
        </p:nvSpPr>
        <p:spPr>
          <a:xfrm>
            <a:off x="8215223" y="6488668"/>
            <a:ext cx="928777" cy="369332"/>
          </a:xfrm>
          <a:prstGeom prst="rect">
            <a:avLst/>
          </a:prstGeom>
          <a:noFill/>
        </p:spPr>
        <p:txBody>
          <a:bodyPr wrap="square" rtlCol="0">
            <a:spAutoFit/>
          </a:bodyPr>
          <a:lstStyle/>
          <a:p>
            <a:r>
              <a:rPr lang="en-US" i="1" dirty="0">
                <a:hlinkClick r:id="rId3" action="ppaction://hlinksldjump"/>
              </a:rPr>
              <a:t>Back</a:t>
            </a:r>
            <a:endParaRPr lang="en-US" i="1" dirty="0"/>
          </a:p>
        </p:txBody>
      </p:sp>
    </p:spTree>
    <p:extLst>
      <p:ext uri="{BB962C8B-B14F-4D97-AF65-F5344CB8AC3E}">
        <p14:creationId xmlns:p14="http://schemas.microsoft.com/office/powerpoint/2010/main" val="17108645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04" y="114300"/>
            <a:ext cx="8763000" cy="533400"/>
          </a:xfrm>
        </p:spPr>
        <p:txBody>
          <a:bodyPr/>
          <a:lstStyle/>
          <a:p>
            <a:r>
              <a:rPr lang="en-US" dirty="0"/>
              <a:t>Stronger Mandate Penalty </a:t>
            </a:r>
            <a:r>
              <a:rPr lang="en-US" sz="2000" dirty="0"/>
              <a:t>(w/ high income)</a:t>
            </a:r>
          </a:p>
        </p:txBody>
      </p:sp>
      <p:graphicFrame>
        <p:nvGraphicFramePr>
          <p:cNvPr id="3" name="Chart 2">
            <a:extLst>
              <a:ext uri="{FF2B5EF4-FFF2-40B4-BE49-F238E27FC236}">
                <a16:creationId xmlns:a16="http://schemas.microsoft.com/office/drawing/2014/main" id="{061B52D0-79D5-4C4C-8843-B9F212C7C18F}"/>
              </a:ext>
            </a:extLst>
          </p:cNvPr>
          <p:cNvGraphicFramePr>
            <a:graphicFrameLocks/>
          </p:cNvGraphicFramePr>
          <p:nvPr>
            <p:extLst>
              <p:ext uri="{D42A27DB-BD31-4B8C-83A1-F6EECF244321}">
                <p14:modId xmlns:p14="http://schemas.microsoft.com/office/powerpoint/2010/main" val="1434181344"/>
              </p:ext>
            </p:extLst>
          </p:nvPr>
        </p:nvGraphicFramePr>
        <p:xfrm>
          <a:off x="1" y="762000"/>
          <a:ext cx="457200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a:extLst>
              <a:ext uri="{FF2B5EF4-FFF2-40B4-BE49-F238E27FC236}">
                <a16:creationId xmlns:a16="http://schemas.microsoft.com/office/drawing/2014/main" id="{8E3D8449-4CBE-42C4-BA42-DFE093DFEB2A}"/>
              </a:ext>
            </a:extLst>
          </p:cNvPr>
          <p:cNvSpPr txBox="1"/>
          <p:nvPr/>
        </p:nvSpPr>
        <p:spPr>
          <a:xfrm>
            <a:off x="2971800" y="4749632"/>
            <a:ext cx="1718304"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latin typeface="Arial" panose="020B0604020202020204" pitchFamily="34" charset="0"/>
                <a:cs typeface="Arial" panose="020B0604020202020204" pitchFamily="34" charset="0"/>
              </a:rPr>
              <a:t>Share H</a:t>
            </a:r>
          </a:p>
        </p:txBody>
      </p:sp>
      <p:sp>
        <p:nvSpPr>
          <p:cNvPr id="5" name="TextBox 1">
            <a:extLst>
              <a:ext uri="{FF2B5EF4-FFF2-40B4-BE49-F238E27FC236}">
                <a16:creationId xmlns:a16="http://schemas.microsoft.com/office/drawing/2014/main" id="{CC7A4484-7A19-49FB-8EEC-26C2B0F5615C}"/>
              </a:ext>
            </a:extLst>
          </p:cNvPr>
          <p:cNvSpPr txBox="1"/>
          <p:nvPr/>
        </p:nvSpPr>
        <p:spPr>
          <a:xfrm>
            <a:off x="1143000" y="5354506"/>
            <a:ext cx="1569726"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EF8321"/>
                </a:solidFill>
                <a:latin typeface="Arial" panose="020B0604020202020204" pitchFamily="34" charset="0"/>
                <a:cs typeface="Arial" panose="020B0604020202020204" pitchFamily="34" charset="0"/>
              </a:rPr>
              <a:t>Share U</a:t>
            </a:r>
          </a:p>
        </p:txBody>
      </p:sp>
      <p:sp>
        <p:nvSpPr>
          <p:cNvPr id="6" name="TextBox 1">
            <a:extLst>
              <a:ext uri="{FF2B5EF4-FFF2-40B4-BE49-F238E27FC236}">
                <a16:creationId xmlns:a16="http://schemas.microsoft.com/office/drawing/2014/main" id="{C2DF8C21-8889-4302-B5CE-BA41FAB26ABD}"/>
              </a:ext>
            </a:extLst>
          </p:cNvPr>
          <p:cNvSpPr txBox="1"/>
          <p:nvPr/>
        </p:nvSpPr>
        <p:spPr>
          <a:xfrm>
            <a:off x="2712726" y="2947721"/>
            <a:ext cx="1480878"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accent2"/>
                </a:solidFill>
                <a:latin typeface="Arial" panose="020B0604020202020204" pitchFamily="34" charset="0"/>
                <a:cs typeface="Arial" panose="020B0604020202020204" pitchFamily="34" charset="0"/>
              </a:rPr>
              <a:t>Share L</a:t>
            </a:r>
          </a:p>
        </p:txBody>
      </p:sp>
      <p:graphicFrame>
        <p:nvGraphicFramePr>
          <p:cNvPr id="7" name="Chart 6">
            <a:extLst>
              <a:ext uri="{FF2B5EF4-FFF2-40B4-BE49-F238E27FC236}">
                <a16:creationId xmlns:a16="http://schemas.microsoft.com/office/drawing/2014/main" id="{CE262A6E-8922-4DE7-A754-99A17336943F}"/>
              </a:ext>
            </a:extLst>
          </p:cNvPr>
          <p:cNvGraphicFramePr>
            <a:graphicFrameLocks/>
          </p:cNvGraphicFramePr>
          <p:nvPr>
            <p:extLst>
              <p:ext uri="{D42A27DB-BD31-4B8C-83A1-F6EECF244321}">
                <p14:modId xmlns:p14="http://schemas.microsoft.com/office/powerpoint/2010/main" val="25413994"/>
              </p:ext>
            </p:extLst>
          </p:nvPr>
        </p:nvGraphicFramePr>
        <p:xfrm>
          <a:off x="4572000" y="762000"/>
          <a:ext cx="45720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C2DF8C21-8889-4302-B5CE-BA41FAB26ABD}"/>
              </a:ext>
            </a:extLst>
          </p:cNvPr>
          <p:cNvSpPr txBox="1"/>
          <p:nvPr/>
        </p:nvSpPr>
        <p:spPr>
          <a:xfrm>
            <a:off x="6629400" y="2057400"/>
            <a:ext cx="1480878"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accent2"/>
                </a:solidFill>
                <a:latin typeface="Arial" panose="020B0604020202020204" pitchFamily="34" charset="0"/>
                <a:cs typeface="Arial" panose="020B0604020202020204" pitchFamily="34" charset="0"/>
              </a:rPr>
              <a:t>Share L</a:t>
            </a:r>
          </a:p>
        </p:txBody>
      </p:sp>
      <p:sp>
        <p:nvSpPr>
          <p:cNvPr id="9" name="TextBox 1">
            <a:extLst>
              <a:ext uri="{FF2B5EF4-FFF2-40B4-BE49-F238E27FC236}">
                <a16:creationId xmlns:a16="http://schemas.microsoft.com/office/drawing/2014/main" id="{8E3D8449-4CBE-42C4-BA42-DFE093DFEB2A}"/>
              </a:ext>
            </a:extLst>
          </p:cNvPr>
          <p:cNvSpPr txBox="1"/>
          <p:nvPr/>
        </p:nvSpPr>
        <p:spPr>
          <a:xfrm>
            <a:off x="6391974" y="4880261"/>
            <a:ext cx="1718304"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latin typeface="Arial" panose="020B0604020202020204" pitchFamily="34" charset="0"/>
                <a:cs typeface="Arial" panose="020B0604020202020204" pitchFamily="34" charset="0"/>
              </a:rPr>
              <a:t>Share H</a:t>
            </a:r>
          </a:p>
        </p:txBody>
      </p:sp>
      <p:sp>
        <p:nvSpPr>
          <p:cNvPr id="10" name="TextBox 1">
            <a:extLst>
              <a:ext uri="{FF2B5EF4-FFF2-40B4-BE49-F238E27FC236}">
                <a16:creationId xmlns:a16="http://schemas.microsoft.com/office/drawing/2014/main" id="{CC7A4484-7A19-49FB-8EEC-26C2B0F5615C}"/>
              </a:ext>
            </a:extLst>
          </p:cNvPr>
          <p:cNvSpPr txBox="1"/>
          <p:nvPr/>
        </p:nvSpPr>
        <p:spPr>
          <a:xfrm>
            <a:off x="5844537" y="5662879"/>
            <a:ext cx="1569726"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EF8321"/>
                </a:solidFill>
                <a:latin typeface="Arial" panose="020B0604020202020204" pitchFamily="34" charset="0"/>
                <a:cs typeface="Arial" panose="020B0604020202020204" pitchFamily="34" charset="0"/>
              </a:rPr>
              <a:t>Share U</a:t>
            </a:r>
          </a:p>
        </p:txBody>
      </p:sp>
      <p:sp>
        <p:nvSpPr>
          <p:cNvPr id="11" name="TextBox 10"/>
          <p:cNvSpPr txBox="1"/>
          <p:nvPr/>
        </p:nvSpPr>
        <p:spPr>
          <a:xfrm>
            <a:off x="8215222" y="381000"/>
            <a:ext cx="928777" cy="369332"/>
          </a:xfrm>
          <a:prstGeom prst="rect">
            <a:avLst/>
          </a:prstGeom>
          <a:noFill/>
        </p:spPr>
        <p:txBody>
          <a:bodyPr wrap="square" rtlCol="0">
            <a:spAutoFit/>
          </a:bodyPr>
          <a:lstStyle/>
          <a:p>
            <a:r>
              <a:rPr lang="en-US" i="1" dirty="0">
                <a:solidFill>
                  <a:schemeClr val="bg1"/>
                </a:solidFill>
                <a:hlinkClick r:id="rId4" action="ppaction://hlinksldjump"/>
              </a:rPr>
              <a:t>Back</a:t>
            </a:r>
            <a:endParaRPr lang="en-US" i="1" dirty="0">
              <a:solidFill>
                <a:schemeClr val="bg1"/>
              </a:solidFill>
            </a:endParaRPr>
          </a:p>
        </p:txBody>
      </p:sp>
    </p:spTree>
    <p:extLst>
      <p:ext uri="{BB962C8B-B14F-4D97-AF65-F5344CB8AC3E}">
        <p14:creationId xmlns:p14="http://schemas.microsoft.com/office/powerpoint/2010/main" val="36784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65EB-6C12-44E1-B98D-FB38704EE0E8}"/>
              </a:ext>
            </a:extLst>
          </p:cNvPr>
          <p:cNvSpPr>
            <a:spLocks noGrp="1"/>
          </p:cNvSpPr>
          <p:nvPr>
            <p:ph type="title"/>
          </p:nvPr>
        </p:nvSpPr>
        <p:spPr/>
        <p:txBody>
          <a:bodyPr/>
          <a:lstStyle/>
          <a:p>
            <a:r>
              <a:rPr lang="en-US" dirty="0"/>
              <a:t>Risk Adjustment </a:t>
            </a:r>
            <a:r>
              <a:rPr lang="en-US" sz="2000" dirty="0"/>
              <a:t>(w/ high income)</a:t>
            </a:r>
          </a:p>
        </p:txBody>
      </p:sp>
      <p:graphicFrame>
        <p:nvGraphicFramePr>
          <p:cNvPr id="15" name="Chart 14">
            <a:extLst>
              <a:ext uri="{FF2B5EF4-FFF2-40B4-BE49-F238E27FC236}">
                <a16:creationId xmlns:a16="http://schemas.microsoft.com/office/drawing/2014/main" id="{71AA5F70-E360-4059-9D8B-C1776BB7DB20}"/>
              </a:ext>
            </a:extLst>
          </p:cNvPr>
          <p:cNvGraphicFramePr>
            <a:graphicFrameLocks/>
          </p:cNvGraphicFramePr>
          <p:nvPr>
            <p:extLst>
              <p:ext uri="{D42A27DB-BD31-4B8C-83A1-F6EECF244321}">
                <p14:modId xmlns:p14="http://schemas.microsoft.com/office/powerpoint/2010/main" val="2054699727"/>
              </p:ext>
            </p:extLst>
          </p:nvPr>
        </p:nvGraphicFramePr>
        <p:xfrm>
          <a:off x="4571999" y="762000"/>
          <a:ext cx="4572001" cy="60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3360DD96-EC2D-4240-B9C5-3E38FA470F8C}"/>
              </a:ext>
            </a:extLst>
          </p:cNvPr>
          <p:cNvGraphicFramePr>
            <a:graphicFrameLocks/>
          </p:cNvGraphicFramePr>
          <p:nvPr>
            <p:extLst>
              <p:ext uri="{D42A27DB-BD31-4B8C-83A1-F6EECF244321}">
                <p14:modId xmlns:p14="http://schemas.microsoft.com/office/powerpoint/2010/main" val="3626389217"/>
              </p:ext>
            </p:extLst>
          </p:nvPr>
        </p:nvGraphicFramePr>
        <p:xfrm>
          <a:off x="0" y="762000"/>
          <a:ext cx="4572000" cy="609599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8E3D8449-4CBE-42C4-BA42-DFE093DFEB2A}"/>
              </a:ext>
            </a:extLst>
          </p:cNvPr>
          <p:cNvSpPr txBox="1"/>
          <p:nvPr/>
        </p:nvSpPr>
        <p:spPr>
          <a:xfrm>
            <a:off x="2971800" y="2133600"/>
            <a:ext cx="1718304"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latin typeface="Arial" panose="020B0604020202020204" pitchFamily="34" charset="0"/>
                <a:cs typeface="Arial" panose="020B0604020202020204" pitchFamily="34" charset="0"/>
              </a:rPr>
              <a:t>Share H</a:t>
            </a:r>
          </a:p>
        </p:txBody>
      </p:sp>
      <p:sp>
        <p:nvSpPr>
          <p:cNvPr id="18" name="TextBox 1">
            <a:extLst>
              <a:ext uri="{FF2B5EF4-FFF2-40B4-BE49-F238E27FC236}">
                <a16:creationId xmlns:a16="http://schemas.microsoft.com/office/drawing/2014/main" id="{CC7A4484-7A19-49FB-8EEC-26C2B0F5615C}"/>
              </a:ext>
            </a:extLst>
          </p:cNvPr>
          <p:cNvSpPr txBox="1"/>
          <p:nvPr/>
        </p:nvSpPr>
        <p:spPr>
          <a:xfrm>
            <a:off x="2675715" y="4268353"/>
            <a:ext cx="1569726"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EF8321"/>
                </a:solidFill>
                <a:latin typeface="Arial" panose="020B0604020202020204" pitchFamily="34" charset="0"/>
                <a:cs typeface="Arial" panose="020B0604020202020204" pitchFamily="34" charset="0"/>
              </a:rPr>
              <a:t>Share U</a:t>
            </a:r>
          </a:p>
        </p:txBody>
      </p:sp>
      <p:sp>
        <p:nvSpPr>
          <p:cNvPr id="19" name="TextBox 1">
            <a:extLst>
              <a:ext uri="{FF2B5EF4-FFF2-40B4-BE49-F238E27FC236}">
                <a16:creationId xmlns:a16="http://schemas.microsoft.com/office/drawing/2014/main" id="{C2DF8C21-8889-4302-B5CE-BA41FAB26ABD}"/>
              </a:ext>
            </a:extLst>
          </p:cNvPr>
          <p:cNvSpPr txBox="1"/>
          <p:nvPr/>
        </p:nvSpPr>
        <p:spPr>
          <a:xfrm>
            <a:off x="2971800" y="5638800"/>
            <a:ext cx="1480878"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accent2"/>
                </a:solidFill>
                <a:latin typeface="Arial" panose="020B0604020202020204" pitchFamily="34" charset="0"/>
                <a:cs typeface="Arial" panose="020B0604020202020204" pitchFamily="34" charset="0"/>
              </a:rPr>
              <a:t>Share L</a:t>
            </a:r>
          </a:p>
        </p:txBody>
      </p:sp>
      <p:sp>
        <p:nvSpPr>
          <p:cNvPr id="20" name="TextBox 1">
            <a:extLst>
              <a:ext uri="{FF2B5EF4-FFF2-40B4-BE49-F238E27FC236}">
                <a16:creationId xmlns:a16="http://schemas.microsoft.com/office/drawing/2014/main" id="{8E3D8449-4CBE-42C4-BA42-DFE093DFEB2A}"/>
              </a:ext>
            </a:extLst>
          </p:cNvPr>
          <p:cNvSpPr txBox="1"/>
          <p:nvPr/>
        </p:nvSpPr>
        <p:spPr>
          <a:xfrm>
            <a:off x="7451822" y="2374239"/>
            <a:ext cx="1718304"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C00000"/>
                </a:solidFill>
                <a:latin typeface="Arial" panose="020B0604020202020204" pitchFamily="34" charset="0"/>
                <a:cs typeface="Arial" panose="020B0604020202020204" pitchFamily="34" charset="0"/>
              </a:rPr>
              <a:t>Share H</a:t>
            </a:r>
          </a:p>
        </p:txBody>
      </p:sp>
      <p:sp>
        <p:nvSpPr>
          <p:cNvPr id="21" name="TextBox 1">
            <a:extLst>
              <a:ext uri="{FF2B5EF4-FFF2-40B4-BE49-F238E27FC236}">
                <a16:creationId xmlns:a16="http://schemas.microsoft.com/office/drawing/2014/main" id="{CC7A4484-7A19-49FB-8EEC-26C2B0F5615C}"/>
              </a:ext>
            </a:extLst>
          </p:cNvPr>
          <p:cNvSpPr txBox="1"/>
          <p:nvPr/>
        </p:nvSpPr>
        <p:spPr>
          <a:xfrm>
            <a:off x="7346561" y="4529869"/>
            <a:ext cx="1569726"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rgbClr val="EF8321"/>
                </a:solidFill>
                <a:latin typeface="Arial" panose="020B0604020202020204" pitchFamily="34" charset="0"/>
                <a:cs typeface="Arial" panose="020B0604020202020204" pitchFamily="34" charset="0"/>
              </a:rPr>
              <a:t>Share U</a:t>
            </a:r>
          </a:p>
        </p:txBody>
      </p:sp>
      <p:sp>
        <p:nvSpPr>
          <p:cNvPr id="22" name="TextBox 1">
            <a:extLst>
              <a:ext uri="{FF2B5EF4-FFF2-40B4-BE49-F238E27FC236}">
                <a16:creationId xmlns:a16="http://schemas.microsoft.com/office/drawing/2014/main" id="{C2DF8C21-8889-4302-B5CE-BA41FAB26ABD}"/>
              </a:ext>
            </a:extLst>
          </p:cNvPr>
          <p:cNvSpPr txBox="1"/>
          <p:nvPr/>
        </p:nvSpPr>
        <p:spPr>
          <a:xfrm>
            <a:off x="7390985" y="5715000"/>
            <a:ext cx="1480878" cy="481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a:solidFill>
                  <a:schemeClr val="accent2"/>
                </a:solidFill>
                <a:latin typeface="Arial" panose="020B0604020202020204" pitchFamily="34" charset="0"/>
                <a:cs typeface="Arial" panose="020B0604020202020204" pitchFamily="34" charset="0"/>
              </a:rPr>
              <a:t>Share L</a:t>
            </a:r>
          </a:p>
        </p:txBody>
      </p:sp>
      <p:sp>
        <p:nvSpPr>
          <p:cNvPr id="23" name="TextBox 22"/>
          <p:cNvSpPr txBox="1"/>
          <p:nvPr/>
        </p:nvSpPr>
        <p:spPr>
          <a:xfrm>
            <a:off x="8215222" y="381000"/>
            <a:ext cx="928777" cy="369332"/>
          </a:xfrm>
          <a:prstGeom prst="rect">
            <a:avLst/>
          </a:prstGeom>
          <a:noFill/>
        </p:spPr>
        <p:txBody>
          <a:bodyPr wrap="square" rtlCol="0">
            <a:spAutoFit/>
          </a:bodyPr>
          <a:lstStyle/>
          <a:p>
            <a:r>
              <a:rPr lang="en-US" i="1" dirty="0">
                <a:solidFill>
                  <a:schemeClr val="bg1"/>
                </a:solidFill>
                <a:hlinkClick r:id="rId4" action="ppaction://hlinksldjump"/>
              </a:rPr>
              <a:t>Back</a:t>
            </a:r>
            <a:endParaRPr lang="en-US" i="1" dirty="0">
              <a:solidFill>
                <a:schemeClr val="bg1"/>
              </a:solidFill>
            </a:endParaRPr>
          </a:p>
        </p:txBody>
      </p:sp>
    </p:spTree>
    <p:extLst>
      <p:ext uri="{BB962C8B-B14F-4D97-AF65-F5344CB8AC3E}">
        <p14:creationId xmlns:p14="http://schemas.microsoft.com/office/powerpoint/2010/main" val="205040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8C00139-C1E5-4244-B9BA-F627DEA81725}"/>
              </a:ext>
            </a:extLst>
          </p:cNvPr>
          <p:cNvGraphicFramePr>
            <a:graphicFrameLocks noGrp="1"/>
          </p:cNvGraphicFramePr>
          <p:nvPr>
            <p:extLst>
              <p:ext uri="{D42A27DB-BD31-4B8C-83A1-F6EECF244321}">
                <p14:modId xmlns:p14="http://schemas.microsoft.com/office/powerpoint/2010/main" val="1748762455"/>
              </p:ext>
            </p:extLst>
          </p:nvPr>
        </p:nvGraphicFramePr>
        <p:xfrm>
          <a:off x="240974" y="914400"/>
          <a:ext cx="8662051" cy="566110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7A4BA243-D7A2-4187-8616-54EEF2A838E1}"/>
              </a:ext>
            </a:extLst>
          </p:cNvPr>
          <p:cNvCxnSpPr>
            <a:cxnSpLocks/>
          </p:cNvCxnSpPr>
          <p:nvPr/>
        </p:nvCxnSpPr>
        <p:spPr>
          <a:xfrm>
            <a:off x="2133600" y="2971800"/>
            <a:ext cx="0" cy="33248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D80DF6-7D07-4015-8C5A-33DD89CAE15E}"/>
                  </a:ext>
                </a:extLst>
              </p:cNvPr>
              <p:cNvSpPr txBox="1"/>
              <p:nvPr/>
            </p:nvSpPr>
            <p:spPr>
              <a:xfrm>
                <a:off x="1522434" y="6274343"/>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r>
                        <m:rPr>
                          <m:sty m:val="p"/>
                        </m:rPr>
                        <a:rPr lang="en-US" b="0" i="0" smtClean="0">
                          <a:solidFill>
                            <a:schemeClr val="bg1">
                              <a:lumMod val="50000"/>
                            </a:schemeClr>
                          </a:solidFill>
                          <a:latin typeface="Cambria Math" panose="02040503050406030204" pitchFamily="18" charset="0"/>
                        </a:rPr>
                        <m:t>Δ</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4" name="TextBox 3">
                <a:extLst>
                  <a:ext uri="{FF2B5EF4-FFF2-40B4-BE49-F238E27FC236}">
                    <a16:creationId xmlns:a16="http://schemas.microsoft.com/office/drawing/2014/main" id="{11D80DF6-7D07-4015-8C5A-33DD89CAE15E}"/>
                  </a:ext>
                </a:extLst>
              </p:cNvPr>
              <p:cNvSpPr txBox="1">
                <a:spLocks noRot="1" noChangeAspect="1" noMove="1" noResize="1" noEditPoints="1" noAdjustHandles="1" noChangeArrowheads="1" noChangeShapeType="1" noTextEdit="1"/>
              </p:cNvSpPr>
              <p:nvPr/>
            </p:nvSpPr>
            <p:spPr>
              <a:xfrm>
                <a:off x="1522434" y="6274343"/>
                <a:ext cx="1222329" cy="369332"/>
              </a:xfrm>
              <a:prstGeom prst="rect">
                <a:avLst/>
              </a:prstGeom>
              <a:blipFill>
                <a:blip r:embed="rId3"/>
                <a:stretch>
                  <a:fillRect b="-13115"/>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A67D0766-217F-48FC-A686-58097148EAF7}"/>
              </a:ext>
            </a:extLst>
          </p:cNvPr>
          <p:cNvCxnSpPr>
            <a:cxnSpLocks/>
          </p:cNvCxnSpPr>
          <p:nvPr/>
        </p:nvCxnSpPr>
        <p:spPr>
          <a:xfrm>
            <a:off x="925130" y="2947493"/>
            <a:ext cx="1143000"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08F8943-3981-4090-92C1-F990D2915672}"/>
              </a:ext>
            </a:extLst>
          </p:cNvPr>
          <p:cNvSpPr txBox="1"/>
          <p:nvPr/>
        </p:nvSpPr>
        <p:spPr>
          <a:xfrm>
            <a:off x="-402897" y="2747438"/>
            <a:ext cx="1328027" cy="400110"/>
          </a:xfrm>
          <a:prstGeom prst="rect">
            <a:avLst/>
          </a:prstGeom>
          <a:noFill/>
        </p:spPr>
        <p:txBody>
          <a:bodyPr wrap="square" rtlCol="0">
            <a:spAutoFit/>
          </a:bodyPr>
          <a:lstStyle/>
          <a:p>
            <a:pPr algn="r"/>
            <a:r>
              <a:rPr lang="en-US" sz="2000" b="1" i="1" dirty="0">
                <a:solidFill>
                  <a:schemeClr val="bg1">
                    <a:lumMod val="65000"/>
                  </a:schemeClr>
                </a:solidFill>
                <a:latin typeface="Arial" panose="020B0604020202020204" pitchFamily="34" charset="0"/>
                <a:cs typeface="Arial" panose="020B0604020202020204" pitchFamily="34" charset="0"/>
              </a:rPr>
              <a:t>P</a:t>
            </a:r>
            <a:r>
              <a:rPr lang="en-US" sz="2000" b="1" i="1" baseline="-25000" dirty="0">
                <a:solidFill>
                  <a:schemeClr val="bg1">
                    <a:lumMod val="65000"/>
                  </a:schemeClr>
                </a:solidFill>
                <a:latin typeface="Arial" panose="020B0604020202020204" pitchFamily="34" charset="0"/>
                <a:cs typeface="Arial" panose="020B0604020202020204" pitchFamily="34" charset="0"/>
              </a:rPr>
              <a:t>H</a:t>
            </a:r>
            <a:r>
              <a:rPr lang="en-US" sz="2000" b="1" i="1" baseline="30000" dirty="0">
                <a:solidFill>
                  <a:schemeClr val="bg1">
                    <a:lumMod val="65000"/>
                  </a:schemeClr>
                </a:solidFill>
                <a:latin typeface="Arial" panose="020B0604020202020204" pitchFamily="34" charset="0"/>
                <a:cs typeface="Arial" panose="020B0604020202020204" pitchFamily="34" charset="0"/>
              </a:rPr>
              <a:t>*</a:t>
            </a:r>
            <a:r>
              <a:rPr lang="en-US" sz="2000" b="1" i="1" dirty="0">
                <a:solidFill>
                  <a:schemeClr val="bg1">
                    <a:lumMod val="65000"/>
                  </a:schemeClr>
                </a:solidFill>
                <a:latin typeface="Arial" panose="020B0604020202020204" pitchFamily="34" charset="0"/>
                <a:cs typeface="Arial" panose="020B0604020202020204" pitchFamily="34" charset="0"/>
              </a:rPr>
              <a:t>(P</a:t>
            </a:r>
            <a:r>
              <a:rPr lang="en-US" sz="2000" b="1" i="1" baseline="-25000" dirty="0">
                <a:solidFill>
                  <a:schemeClr val="bg1">
                    <a:lumMod val="65000"/>
                  </a:schemeClr>
                </a:solidFill>
                <a:latin typeface="Arial" panose="020B0604020202020204" pitchFamily="34" charset="0"/>
                <a:cs typeface="Arial" panose="020B0604020202020204" pitchFamily="34" charset="0"/>
              </a:rPr>
              <a:t>L</a:t>
            </a:r>
            <a:r>
              <a:rPr lang="en-US" sz="2000" b="1" dirty="0">
                <a:solidFill>
                  <a:schemeClr val="bg1">
                    <a:lumMod val="65000"/>
                  </a:schemeClr>
                </a:solidFill>
                <a:latin typeface="Arial" panose="020B0604020202020204" pitchFamily="34" charset="0"/>
                <a:cs typeface="Arial" panose="020B0604020202020204" pitchFamily="34" charset="0"/>
              </a:rPr>
              <a:t>)</a:t>
            </a:r>
            <a:endParaRPr lang="en-US" sz="2000" b="1" baseline="30000" dirty="0">
              <a:solidFill>
                <a:schemeClr val="bg1">
                  <a:lumMod val="65000"/>
                </a:schemeClr>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F2FABF7C-5720-4A1A-842F-3AAEB082BBD2}"/>
              </a:ext>
            </a:extLst>
          </p:cNvPr>
          <p:cNvCxnSpPr>
            <a:cxnSpLocks/>
          </p:cNvCxnSpPr>
          <p:nvPr/>
        </p:nvCxnSpPr>
        <p:spPr>
          <a:xfrm>
            <a:off x="5867400" y="4419600"/>
            <a:ext cx="0" cy="18770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0DE32DB-5562-4869-848D-76A1E37A4EB2}"/>
              </a:ext>
            </a:extLst>
          </p:cNvPr>
          <p:cNvCxnSpPr>
            <a:cxnSpLocks/>
          </p:cNvCxnSpPr>
          <p:nvPr/>
        </p:nvCxnSpPr>
        <p:spPr>
          <a:xfrm>
            <a:off x="925130" y="4419600"/>
            <a:ext cx="4942269" cy="2058"/>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CA3C38B-1E84-4A65-9CA1-B208D22B4B14}"/>
              </a:ext>
            </a:extLst>
          </p:cNvPr>
          <p:cNvSpPr txBox="1"/>
          <p:nvPr/>
        </p:nvSpPr>
        <p:spPr>
          <a:xfrm>
            <a:off x="-44466" y="4219545"/>
            <a:ext cx="1328027" cy="400110"/>
          </a:xfrm>
          <a:prstGeom prst="rect">
            <a:avLst/>
          </a:prstGeom>
          <a:noFill/>
        </p:spPr>
        <p:txBody>
          <a:bodyPr wrap="square" rtlCol="0">
            <a:spAutoFit/>
          </a:bodyPr>
          <a:lstStyle/>
          <a:p>
            <a:r>
              <a:rPr lang="en-US" sz="2000" b="1" i="1" dirty="0">
                <a:solidFill>
                  <a:schemeClr val="bg1">
                    <a:lumMod val="65000"/>
                  </a:schemeClr>
                </a:solidFill>
                <a:latin typeface="Arial" panose="020B0604020202020204" pitchFamily="34" charset="0"/>
                <a:cs typeface="Arial" panose="020B0604020202020204" pitchFamily="34" charset="0"/>
              </a:rPr>
              <a:t>P</a:t>
            </a:r>
            <a:r>
              <a:rPr lang="en-US" sz="2000" b="1" i="1" baseline="-25000" dirty="0">
                <a:solidFill>
                  <a:schemeClr val="bg1">
                    <a:lumMod val="65000"/>
                  </a:schemeClr>
                </a:solidFill>
                <a:latin typeface="Arial" panose="020B0604020202020204" pitchFamily="34" charset="0"/>
                <a:cs typeface="Arial" panose="020B0604020202020204" pitchFamily="34" charset="0"/>
              </a:rPr>
              <a:t>L</a:t>
            </a:r>
            <a:r>
              <a:rPr lang="en-US" sz="2000" b="1" i="1" baseline="30000" dirty="0">
                <a:solidFill>
                  <a:schemeClr val="bg1">
                    <a:lumMod val="65000"/>
                  </a:schemeClr>
                </a:solidFill>
                <a:latin typeface="Arial" panose="020B0604020202020204" pitchFamily="34" charset="0"/>
                <a:cs typeface="Arial" panose="020B0604020202020204" pitchFamily="34" charset="0"/>
              </a:rPr>
              <a:t>*</a:t>
            </a:r>
            <a:r>
              <a:rPr lang="en-US" sz="2000" b="1" i="1" dirty="0">
                <a:solidFill>
                  <a:schemeClr val="bg1">
                    <a:lumMod val="65000"/>
                  </a:schemeClr>
                </a:solidFill>
                <a:latin typeface="Arial" panose="020B0604020202020204" pitchFamily="34" charset="0"/>
                <a:cs typeface="Arial" panose="020B0604020202020204" pitchFamily="34" charset="0"/>
              </a:rPr>
              <a:t>(P</a:t>
            </a:r>
            <a:r>
              <a:rPr lang="en-US" sz="2000" b="1" i="1" baseline="-25000" dirty="0">
                <a:solidFill>
                  <a:schemeClr val="bg1">
                    <a:lumMod val="65000"/>
                  </a:schemeClr>
                </a:solidFill>
                <a:latin typeface="Arial" panose="020B0604020202020204" pitchFamily="34" charset="0"/>
                <a:cs typeface="Arial" panose="020B0604020202020204" pitchFamily="34" charset="0"/>
              </a:rPr>
              <a:t>H</a:t>
            </a:r>
            <a:r>
              <a:rPr lang="en-US" sz="2000" b="1" dirty="0">
                <a:solidFill>
                  <a:schemeClr val="bg1">
                    <a:lumMod val="65000"/>
                  </a:schemeClr>
                </a:solidFill>
                <a:latin typeface="Arial" panose="020B0604020202020204" pitchFamily="34" charset="0"/>
                <a:cs typeface="Arial" panose="020B0604020202020204" pitchFamily="34" charset="0"/>
              </a:rPr>
              <a:t>)</a:t>
            </a:r>
            <a:endParaRPr lang="en-US" sz="20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6C7F54D-D1C7-45D5-98E8-0110D2BC9B38}"/>
                  </a:ext>
                </a:extLst>
              </p:cNvPr>
              <p:cNvSpPr txBox="1"/>
              <p:nvPr/>
            </p:nvSpPr>
            <p:spPr>
              <a:xfrm>
                <a:off x="5256235" y="6294796"/>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11" name="TextBox 10">
                <a:extLst>
                  <a:ext uri="{FF2B5EF4-FFF2-40B4-BE49-F238E27FC236}">
                    <a16:creationId xmlns:a16="http://schemas.microsoft.com/office/drawing/2014/main" id="{F6C7F54D-D1C7-45D5-98E8-0110D2BC9B38}"/>
                  </a:ext>
                </a:extLst>
              </p:cNvPr>
              <p:cNvSpPr txBox="1">
                <a:spLocks noRot="1" noChangeAspect="1" noMove="1" noResize="1" noEditPoints="1" noAdjustHandles="1" noChangeArrowheads="1" noChangeShapeType="1" noTextEdit="1"/>
              </p:cNvSpPr>
              <p:nvPr/>
            </p:nvSpPr>
            <p:spPr>
              <a:xfrm>
                <a:off x="5256235" y="6294796"/>
                <a:ext cx="1222329" cy="369332"/>
              </a:xfrm>
              <a:prstGeom prst="rect">
                <a:avLst/>
              </a:prstGeom>
              <a:blipFill>
                <a:blip r:embed="rId4"/>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38072396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76DE323-14D9-42EE-B011-B252D1825849}"/>
              </a:ext>
            </a:extLst>
          </p:cNvPr>
          <p:cNvGraphicFramePr>
            <a:graphicFrameLocks noGrp="1"/>
          </p:cNvGraphicFramePr>
          <p:nvPr>
            <p:extLst>
              <p:ext uri="{D42A27DB-BD31-4B8C-83A1-F6EECF244321}">
                <p14:modId xmlns:p14="http://schemas.microsoft.com/office/powerpoint/2010/main" val="1091655665"/>
              </p:ext>
            </p:extLst>
          </p:nvPr>
        </p:nvGraphicFramePr>
        <p:xfrm>
          <a:off x="240974" y="762000"/>
          <a:ext cx="8662051" cy="581350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436A3AB7-0608-46C0-9E71-A34F00D5B889}"/>
              </a:ext>
            </a:extLst>
          </p:cNvPr>
          <p:cNvCxnSpPr>
            <a:cxnSpLocks/>
          </p:cNvCxnSpPr>
          <p:nvPr/>
        </p:nvCxnSpPr>
        <p:spPr>
          <a:xfrm>
            <a:off x="1143000" y="3962400"/>
            <a:ext cx="0" cy="2510036"/>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ED0D914-D1FD-4BC7-B358-DDF604CAAC8E}"/>
              </a:ext>
            </a:extLst>
          </p:cNvPr>
          <p:cNvCxnSpPr>
            <a:cxnSpLocks/>
          </p:cNvCxnSpPr>
          <p:nvPr/>
        </p:nvCxnSpPr>
        <p:spPr>
          <a:xfrm>
            <a:off x="838200" y="3956628"/>
            <a:ext cx="304800" cy="5772"/>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2A302C9-D181-4410-825F-353E312839AD}"/>
              </a:ext>
            </a:extLst>
          </p:cNvPr>
          <p:cNvSpPr txBox="1"/>
          <p:nvPr/>
        </p:nvSpPr>
        <p:spPr>
          <a:xfrm>
            <a:off x="-423040" y="3756573"/>
            <a:ext cx="1328027" cy="400110"/>
          </a:xfrm>
          <a:prstGeom prst="rect">
            <a:avLst/>
          </a:prstGeom>
          <a:noFill/>
        </p:spPr>
        <p:txBody>
          <a:bodyPr wrap="square" rtlCol="0">
            <a:spAutoFit/>
          </a:bodyPr>
          <a:lstStyle/>
          <a:p>
            <a:pPr algn="r"/>
            <a:r>
              <a:rPr lang="en-US" sz="2000" b="1" i="1" dirty="0">
                <a:solidFill>
                  <a:schemeClr val="bg1">
                    <a:lumMod val="65000"/>
                  </a:schemeClr>
                </a:solidFill>
                <a:latin typeface="Arial" panose="020B0604020202020204" pitchFamily="34" charset="0"/>
                <a:cs typeface="Arial" panose="020B0604020202020204" pitchFamily="34" charset="0"/>
              </a:rPr>
              <a:t>P</a:t>
            </a:r>
            <a:r>
              <a:rPr lang="en-US" sz="2000" b="1" i="1" baseline="-25000" dirty="0">
                <a:solidFill>
                  <a:schemeClr val="bg1">
                    <a:lumMod val="65000"/>
                  </a:schemeClr>
                </a:solidFill>
                <a:latin typeface="Arial" panose="020B0604020202020204" pitchFamily="34" charset="0"/>
                <a:cs typeface="Arial" panose="020B0604020202020204" pitchFamily="34" charset="0"/>
              </a:rPr>
              <a:t>H</a:t>
            </a:r>
            <a:r>
              <a:rPr lang="en-US" sz="2000" b="1" i="1" baseline="30000" dirty="0">
                <a:solidFill>
                  <a:schemeClr val="bg1">
                    <a:lumMod val="65000"/>
                  </a:schemeClr>
                </a:solidFill>
                <a:latin typeface="Arial" panose="020B0604020202020204" pitchFamily="34" charset="0"/>
                <a:cs typeface="Arial" panose="020B0604020202020204" pitchFamily="34" charset="0"/>
              </a:rPr>
              <a:t>*</a:t>
            </a:r>
            <a:r>
              <a:rPr lang="en-US" sz="2000" b="1" i="1" dirty="0">
                <a:solidFill>
                  <a:schemeClr val="bg1">
                    <a:lumMod val="65000"/>
                  </a:schemeClr>
                </a:solidFill>
                <a:latin typeface="Arial" panose="020B0604020202020204" pitchFamily="34" charset="0"/>
                <a:cs typeface="Arial" panose="020B0604020202020204" pitchFamily="34" charset="0"/>
              </a:rPr>
              <a:t>(P</a:t>
            </a:r>
            <a:r>
              <a:rPr lang="en-US" sz="2000" b="1" i="1" baseline="-25000" dirty="0">
                <a:solidFill>
                  <a:schemeClr val="bg1">
                    <a:lumMod val="65000"/>
                  </a:schemeClr>
                </a:solidFill>
                <a:latin typeface="Arial" panose="020B0604020202020204" pitchFamily="34" charset="0"/>
                <a:cs typeface="Arial" panose="020B0604020202020204" pitchFamily="34" charset="0"/>
              </a:rPr>
              <a:t>L</a:t>
            </a:r>
            <a:r>
              <a:rPr lang="en-US" sz="2000" b="1" dirty="0">
                <a:solidFill>
                  <a:schemeClr val="bg1">
                    <a:lumMod val="65000"/>
                  </a:schemeClr>
                </a:solidFill>
                <a:latin typeface="Arial" panose="020B0604020202020204" pitchFamily="34" charset="0"/>
                <a:cs typeface="Arial" panose="020B0604020202020204" pitchFamily="34" charset="0"/>
              </a:rPr>
              <a:t>)</a:t>
            </a:r>
            <a:endParaRPr lang="en-US" sz="20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D92A61-4DE7-4F7A-BF9F-BCF0ADD5BD36}"/>
                  </a:ext>
                </a:extLst>
              </p:cNvPr>
              <p:cNvSpPr txBox="1"/>
              <p:nvPr/>
            </p:nvSpPr>
            <p:spPr>
              <a:xfrm>
                <a:off x="609600" y="6472436"/>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𝐻𝐿</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r>
                        <m:rPr>
                          <m:sty m:val="p"/>
                        </m:rPr>
                        <a:rPr lang="en-US" b="0" i="0" smtClean="0">
                          <a:solidFill>
                            <a:schemeClr val="bg1">
                              <a:lumMod val="50000"/>
                            </a:schemeClr>
                          </a:solidFill>
                          <a:latin typeface="Cambria Math" panose="02040503050406030204" pitchFamily="18" charset="0"/>
                        </a:rPr>
                        <m:t>Δ</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8" name="TextBox 7">
                <a:extLst>
                  <a:ext uri="{FF2B5EF4-FFF2-40B4-BE49-F238E27FC236}">
                    <a16:creationId xmlns:a16="http://schemas.microsoft.com/office/drawing/2014/main" id="{CDD92A61-4DE7-4F7A-BF9F-BCF0ADD5BD36}"/>
                  </a:ext>
                </a:extLst>
              </p:cNvPr>
              <p:cNvSpPr txBox="1">
                <a:spLocks noRot="1" noChangeAspect="1" noMove="1" noResize="1" noEditPoints="1" noAdjustHandles="1" noChangeArrowheads="1" noChangeShapeType="1" noTextEdit="1"/>
              </p:cNvSpPr>
              <p:nvPr/>
            </p:nvSpPr>
            <p:spPr>
              <a:xfrm>
                <a:off x="609600" y="6472436"/>
                <a:ext cx="1222329" cy="369332"/>
              </a:xfrm>
              <a:prstGeom prst="rect">
                <a:avLst/>
              </a:prstGeom>
              <a:blipFill>
                <a:blip r:embed="rId3"/>
                <a:stretch>
                  <a:fillRect b="-13333"/>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B591DC7A-3024-42E0-B909-5A3E93766322}"/>
              </a:ext>
            </a:extLst>
          </p:cNvPr>
          <p:cNvCxnSpPr>
            <a:cxnSpLocks/>
          </p:cNvCxnSpPr>
          <p:nvPr/>
        </p:nvCxnSpPr>
        <p:spPr>
          <a:xfrm flipH="1">
            <a:off x="6400799" y="4523712"/>
            <a:ext cx="1" cy="1800888"/>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8ACBDD-602B-4146-B6E1-B0DF01A5AC14}"/>
              </a:ext>
            </a:extLst>
          </p:cNvPr>
          <p:cNvCxnSpPr>
            <a:cxnSpLocks/>
          </p:cNvCxnSpPr>
          <p:nvPr/>
        </p:nvCxnSpPr>
        <p:spPr>
          <a:xfrm>
            <a:off x="925130" y="4419600"/>
            <a:ext cx="4942269" cy="2058"/>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BE60A3D-A1A0-4D01-A7E9-ABC1283DDC21}"/>
              </a:ext>
            </a:extLst>
          </p:cNvPr>
          <p:cNvSpPr txBox="1"/>
          <p:nvPr/>
        </p:nvSpPr>
        <p:spPr>
          <a:xfrm>
            <a:off x="-44466" y="4219545"/>
            <a:ext cx="1328027" cy="400110"/>
          </a:xfrm>
          <a:prstGeom prst="rect">
            <a:avLst/>
          </a:prstGeom>
          <a:noFill/>
        </p:spPr>
        <p:txBody>
          <a:bodyPr wrap="square" rtlCol="0">
            <a:spAutoFit/>
          </a:bodyPr>
          <a:lstStyle/>
          <a:p>
            <a:r>
              <a:rPr lang="en-US" sz="2000" b="1" i="1" dirty="0">
                <a:solidFill>
                  <a:schemeClr val="bg1">
                    <a:lumMod val="65000"/>
                  </a:schemeClr>
                </a:solidFill>
                <a:latin typeface="Arial" panose="020B0604020202020204" pitchFamily="34" charset="0"/>
                <a:cs typeface="Arial" panose="020B0604020202020204" pitchFamily="34" charset="0"/>
              </a:rPr>
              <a:t>P</a:t>
            </a:r>
            <a:r>
              <a:rPr lang="en-US" sz="2000" b="1" i="1" baseline="-25000" dirty="0">
                <a:solidFill>
                  <a:schemeClr val="bg1">
                    <a:lumMod val="65000"/>
                  </a:schemeClr>
                </a:solidFill>
                <a:latin typeface="Arial" panose="020B0604020202020204" pitchFamily="34" charset="0"/>
                <a:cs typeface="Arial" panose="020B0604020202020204" pitchFamily="34" charset="0"/>
              </a:rPr>
              <a:t>L</a:t>
            </a:r>
            <a:r>
              <a:rPr lang="en-US" sz="2000" b="1" i="1" baseline="30000" dirty="0">
                <a:solidFill>
                  <a:schemeClr val="bg1">
                    <a:lumMod val="65000"/>
                  </a:schemeClr>
                </a:solidFill>
                <a:latin typeface="Arial" panose="020B0604020202020204" pitchFamily="34" charset="0"/>
                <a:cs typeface="Arial" panose="020B0604020202020204" pitchFamily="34" charset="0"/>
              </a:rPr>
              <a:t>*</a:t>
            </a:r>
            <a:r>
              <a:rPr lang="en-US" sz="2000" b="1" i="1" dirty="0">
                <a:solidFill>
                  <a:schemeClr val="bg1">
                    <a:lumMod val="65000"/>
                  </a:schemeClr>
                </a:solidFill>
                <a:latin typeface="Arial" panose="020B0604020202020204" pitchFamily="34" charset="0"/>
                <a:cs typeface="Arial" panose="020B0604020202020204" pitchFamily="34" charset="0"/>
              </a:rPr>
              <a:t>(P</a:t>
            </a:r>
            <a:r>
              <a:rPr lang="en-US" sz="2000" b="1" i="1" baseline="-25000" dirty="0">
                <a:solidFill>
                  <a:schemeClr val="bg1">
                    <a:lumMod val="65000"/>
                  </a:schemeClr>
                </a:solidFill>
                <a:latin typeface="Arial" panose="020B0604020202020204" pitchFamily="34" charset="0"/>
                <a:cs typeface="Arial" panose="020B0604020202020204" pitchFamily="34" charset="0"/>
              </a:rPr>
              <a:t>H</a:t>
            </a:r>
            <a:r>
              <a:rPr lang="en-US" sz="2000" b="1" dirty="0">
                <a:solidFill>
                  <a:schemeClr val="bg1">
                    <a:lumMod val="65000"/>
                  </a:schemeClr>
                </a:solidFill>
                <a:latin typeface="Arial" panose="020B0604020202020204" pitchFamily="34" charset="0"/>
                <a:cs typeface="Arial" panose="020B0604020202020204" pitchFamily="34" charset="0"/>
              </a:rPr>
              <a:t>)</a:t>
            </a:r>
            <a:endParaRPr lang="en-US" sz="2000" b="1" baseline="30000" dirty="0">
              <a:solidFill>
                <a:schemeClr val="bg1">
                  <a:lumMod val="6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C69D114-CD23-4D8C-B495-D64B68F9868B}"/>
                  </a:ext>
                </a:extLst>
              </p:cNvPr>
              <p:cNvSpPr txBox="1"/>
              <p:nvPr/>
            </p:nvSpPr>
            <p:spPr>
              <a:xfrm>
                <a:off x="5789635" y="6390840"/>
                <a:ext cx="12223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chemeClr val="bg1">
                                  <a:lumMod val="50000"/>
                                </a:schemeClr>
                              </a:solidFill>
                              <a:latin typeface="Cambria Math" panose="02040503050406030204" pitchFamily="18" charset="0"/>
                            </a:rPr>
                          </m:ctrlPr>
                        </m:sSubSupPr>
                        <m:e>
                          <m:r>
                            <a:rPr lang="en-US" b="0" i="1" smtClean="0">
                              <a:solidFill>
                                <a:schemeClr val="bg1">
                                  <a:lumMod val="50000"/>
                                </a:schemeClr>
                              </a:solidFill>
                              <a:latin typeface="Cambria Math" panose="02040503050406030204" pitchFamily="18" charset="0"/>
                            </a:rPr>
                            <m:t>𝑠</m:t>
                          </m:r>
                        </m:e>
                        <m:sub>
                          <m:r>
                            <a:rPr lang="en-US" b="0" i="1" smtClean="0">
                              <a:solidFill>
                                <a:schemeClr val="bg1">
                                  <a:lumMod val="50000"/>
                                </a:schemeClr>
                              </a:solidFill>
                              <a:latin typeface="Cambria Math" panose="02040503050406030204" pitchFamily="18" charset="0"/>
                            </a:rPr>
                            <m:t>𝐿𝑈</m:t>
                          </m:r>
                        </m:sub>
                        <m:sup>
                          <m:r>
                            <a:rPr lang="en-US" b="0" i="1" smtClean="0">
                              <a:solidFill>
                                <a:schemeClr val="bg1">
                                  <a:lumMod val="50000"/>
                                </a:schemeClr>
                              </a:solidFill>
                              <a:latin typeface="Cambria Math" panose="02040503050406030204" pitchFamily="18" charset="0"/>
                            </a:rPr>
                            <m:t>∗</m:t>
                          </m:r>
                        </m:sup>
                      </m:sSubSup>
                      <m:r>
                        <a:rPr lang="en-US" b="0" i="1" smtClean="0">
                          <a:solidFill>
                            <a:schemeClr val="bg1">
                              <a:lumMod val="50000"/>
                            </a:schemeClr>
                          </a:solidFill>
                          <a:latin typeface="Cambria Math" panose="02040503050406030204" pitchFamily="18" charset="0"/>
                        </a:rPr>
                        <m:t>(</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𝑃</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m:oMathPara>
                </a14:m>
                <a:endParaRPr lang="en-US" dirty="0">
                  <a:solidFill>
                    <a:schemeClr val="bg1">
                      <a:lumMod val="50000"/>
                    </a:schemeClr>
                  </a:solidFill>
                </a:endParaRPr>
              </a:p>
            </p:txBody>
          </p:sp>
        </mc:Choice>
        <mc:Fallback xmlns="">
          <p:sp>
            <p:nvSpPr>
              <p:cNvPr id="12" name="TextBox 11">
                <a:extLst>
                  <a:ext uri="{FF2B5EF4-FFF2-40B4-BE49-F238E27FC236}">
                    <a16:creationId xmlns:a16="http://schemas.microsoft.com/office/drawing/2014/main" id="{1C69D114-CD23-4D8C-B495-D64B68F9868B}"/>
                  </a:ext>
                </a:extLst>
              </p:cNvPr>
              <p:cNvSpPr txBox="1">
                <a:spLocks noRot="1" noChangeAspect="1" noMove="1" noResize="1" noEditPoints="1" noAdjustHandles="1" noChangeArrowheads="1" noChangeShapeType="1" noTextEdit="1"/>
              </p:cNvSpPr>
              <p:nvPr/>
            </p:nvSpPr>
            <p:spPr>
              <a:xfrm>
                <a:off x="5789635" y="6390840"/>
                <a:ext cx="1222329" cy="369332"/>
              </a:xfrm>
              <a:prstGeom prst="rect">
                <a:avLst/>
              </a:prstGeom>
              <a:blipFill>
                <a:blip r:embed="rId4"/>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40136396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3679-502D-481F-AD70-AEFE3577AAAD}"/>
              </a:ext>
            </a:extLst>
          </p:cNvPr>
          <p:cNvSpPr>
            <a:spLocks noGrp="1"/>
          </p:cNvSpPr>
          <p:nvPr>
            <p:ph type="title"/>
          </p:nvPr>
        </p:nvSpPr>
        <p:spPr/>
        <p:txBody>
          <a:bodyPr/>
          <a:lstStyle/>
          <a:p>
            <a:r>
              <a:rPr lang="en-US" dirty="0"/>
              <a:t>Benefit regulation</a:t>
            </a:r>
          </a:p>
        </p:txBody>
      </p:sp>
      <p:graphicFrame>
        <p:nvGraphicFramePr>
          <p:cNvPr id="4" name="Content Placeholder 3">
            <a:extLst>
              <a:ext uri="{FF2B5EF4-FFF2-40B4-BE49-F238E27FC236}">
                <a16:creationId xmlns:a16="http://schemas.microsoft.com/office/drawing/2014/main" id="{3BCCD62E-C3E3-4A51-B549-3EEFF8FEAED6}"/>
              </a:ext>
            </a:extLst>
          </p:cNvPr>
          <p:cNvGraphicFramePr>
            <a:graphicFrameLocks noGrp="1"/>
          </p:cNvGraphicFramePr>
          <p:nvPr>
            <p:ph idx="1"/>
            <p:extLst>
              <p:ext uri="{D42A27DB-BD31-4B8C-83A1-F6EECF244321}">
                <p14:modId xmlns:p14="http://schemas.microsoft.com/office/powerpoint/2010/main" val="1726040769"/>
              </p:ext>
            </p:extLst>
          </p:nvPr>
        </p:nvGraphicFramePr>
        <p:xfrm>
          <a:off x="1631951" y="1062037"/>
          <a:ext cx="5803898" cy="5343525"/>
        </p:xfrm>
        <a:graphic>
          <a:graphicData uri="http://schemas.openxmlformats.org/drawingml/2006/table">
            <a:tbl>
              <a:tblPr>
                <a:tableStyleId>{5C22544A-7EE6-4342-B048-85BDC9FD1C3A}</a:tableStyleId>
              </a:tblPr>
              <a:tblGrid>
                <a:gridCol w="863128">
                  <a:extLst>
                    <a:ext uri="{9D8B030D-6E8A-4147-A177-3AD203B41FA5}">
                      <a16:colId xmlns:a16="http://schemas.microsoft.com/office/drawing/2014/main" val="2196776534"/>
                    </a:ext>
                  </a:extLst>
                </a:gridCol>
                <a:gridCol w="761583">
                  <a:extLst>
                    <a:ext uri="{9D8B030D-6E8A-4147-A177-3AD203B41FA5}">
                      <a16:colId xmlns:a16="http://schemas.microsoft.com/office/drawing/2014/main" val="3373547189"/>
                    </a:ext>
                  </a:extLst>
                </a:gridCol>
                <a:gridCol w="761583">
                  <a:extLst>
                    <a:ext uri="{9D8B030D-6E8A-4147-A177-3AD203B41FA5}">
                      <a16:colId xmlns:a16="http://schemas.microsoft.com/office/drawing/2014/main" val="2075507396"/>
                    </a:ext>
                  </a:extLst>
                </a:gridCol>
                <a:gridCol w="190396">
                  <a:extLst>
                    <a:ext uri="{9D8B030D-6E8A-4147-A177-3AD203B41FA5}">
                      <a16:colId xmlns:a16="http://schemas.microsoft.com/office/drawing/2014/main" val="197103114"/>
                    </a:ext>
                  </a:extLst>
                </a:gridCol>
                <a:gridCol w="761583">
                  <a:extLst>
                    <a:ext uri="{9D8B030D-6E8A-4147-A177-3AD203B41FA5}">
                      <a16:colId xmlns:a16="http://schemas.microsoft.com/office/drawing/2014/main" val="2434324653"/>
                    </a:ext>
                  </a:extLst>
                </a:gridCol>
                <a:gridCol w="761583">
                  <a:extLst>
                    <a:ext uri="{9D8B030D-6E8A-4147-A177-3AD203B41FA5}">
                      <a16:colId xmlns:a16="http://schemas.microsoft.com/office/drawing/2014/main" val="1254947653"/>
                    </a:ext>
                  </a:extLst>
                </a:gridCol>
                <a:gridCol w="180876">
                  <a:extLst>
                    <a:ext uri="{9D8B030D-6E8A-4147-A177-3AD203B41FA5}">
                      <a16:colId xmlns:a16="http://schemas.microsoft.com/office/drawing/2014/main" val="3752353090"/>
                    </a:ext>
                  </a:extLst>
                </a:gridCol>
                <a:gridCol w="761583">
                  <a:extLst>
                    <a:ext uri="{9D8B030D-6E8A-4147-A177-3AD203B41FA5}">
                      <a16:colId xmlns:a16="http://schemas.microsoft.com/office/drawing/2014/main" val="394681292"/>
                    </a:ext>
                  </a:extLst>
                </a:gridCol>
                <a:gridCol w="761583">
                  <a:extLst>
                    <a:ext uri="{9D8B030D-6E8A-4147-A177-3AD203B41FA5}">
                      <a16:colId xmlns:a16="http://schemas.microsoft.com/office/drawing/2014/main" val="424217164"/>
                    </a:ext>
                  </a:extLst>
                </a:gridCol>
              </a:tblGrid>
              <a:tr h="390525">
                <a:tc>
                  <a:txBody>
                    <a:bodyPr/>
                    <a:lstStyle/>
                    <a:p>
                      <a:pPr algn="l"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R w="12700" cmpd="sng">
                      <a:noFill/>
                    </a:lnR>
                  </a:tcPr>
                </a:tc>
                <a:tc gridSpan="2">
                  <a:txBody>
                    <a:bodyPr/>
                    <a:lstStyle/>
                    <a:p>
                      <a:pPr algn="ctr" fontAlgn="b"/>
                      <a:r>
                        <a:rPr lang="en-US" sz="1100" u="none" strike="noStrike" dirty="0">
                          <a:effectLst/>
                          <a:latin typeface="Garamond" panose="02020404030301010803" pitchFamily="18" charset="0"/>
                        </a:rPr>
                        <a:t>ACA subsidies, no unsubsidized</a:t>
                      </a:r>
                      <a:endParaRPr lang="en-US" sz="1100" b="0" i="0" u="none" strike="noStrike" dirty="0">
                        <a:solidFill>
                          <a:srgbClr val="000000"/>
                        </a:solidFill>
                        <a:effectLst/>
                        <a:latin typeface="Garamond" panose="02020404030301010803" pitchFamily="18"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L w="12700" cmpd="sng">
                      <a:noFill/>
                    </a:lnL>
                  </a:tcPr>
                </a:tc>
                <a:tc gridSpan="2">
                  <a:txBody>
                    <a:bodyPr/>
                    <a:lstStyle/>
                    <a:p>
                      <a:pPr algn="ctr" fontAlgn="b"/>
                      <a:r>
                        <a:rPr lang="en-US" sz="1100" u="none" strike="noStrike" dirty="0">
                          <a:effectLst/>
                          <a:latin typeface="Garamond" panose="02020404030301010803" pitchFamily="18" charset="0"/>
                        </a:rPr>
                        <a:t>ACA subsidies, w/ unsubsidized</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tc>
                <a:tc gridSpan="2">
                  <a:txBody>
                    <a:bodyPr/>
                    <a:lstStyle/>
                    <a:p>
                      <a:pPr algn="ctr" fontAlgn="b"/>
                      <a:r>
                        <a:rPr lang="en-US" sz="1100" u="none" strike="noStrike" dirty="0">
                          <a:effectLst/>
                          <a:latin typeface="Garamond" panose="02020404030301010803" pitchFamily="18" charset="0"/>
                        </a:rPr>
                        <a:t>Fixed Subsidy = Avg Monthly Cost</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64145611"/>
                  </a:ext>
                </a:extLst>
              </a:tr>
              <a:tr h="190500">
                <a:tc>
                  <a:txBody>
                    <a:bodyPr/>
                    <a:lstStyle/>
                    <a:p>
                      <a:pPr algn="l"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With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No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With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No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With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No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6678366"/>
                  </a:ext>
                </a:extLst>
              </a:tr>
              <a:tr h="190500">
                <a:tc>
                  <a:txBody>
                    <a:bodyPr/>
                    <a:lstStyle/>
                    <a:p>
                      <a:pPr algn="l" fontAlgn="b"/>
                      <a:r>
                        <a:rPr lang="en-US" sz="1100" u="none" strike="noStrike">
                          <a:effectLst/>
                          <a:latin typeface="Garamond" panose="02020404030301010803" pitchFamily="18" charset="0"/>
                        </a:rPr>
                        <a:t>Price of L</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N/A</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N/A</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352</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latin typeface="Garamond" panose="02020404030301010803" pitchFamily="18" charset="0"/>
                        </a:rPr>
                        <a:t>N/A</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latin typeface="Garamond" panose="02020404030301010803" pitchFamily="18" charset="0"/>
                        </a:rPr>
                        <a:t>310</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latin typeface="Garamond" panose="02020404030301010803" pitchFamily="18" charset="0"/>
                        </a:rPr>
                        <a:t>N/A</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7126413"/>
                  </a:ext>
                </a:extLst>
              </a:tr>
              <a:tr h="190500">
                <a:tc>
                  <a:txBody>
                    <a:bodyPr/>
                    <a:lstStyle/>
                    <a:p>
                      <a:pPr algn="l" fontAlgn="b"/>
                      <a:r>
                        <a:rPr lang="en-US" sz="1100" u="none" strike="noStrike" dirty="0">
                          <a:effectLst/>
                          <a:latin typeface="Garamond" panose="02020404030301010803" pitchFamily="18" charset="0"/>
                        </a:rPr>
                        <a:t>Price of H</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380</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380</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379</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364</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357</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394</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498577"/>
                  </a:ext>
                </a:extLst>
              </a:tr>
              <a:tr h="190500">
                <a:tc>
                  <a:txBody>
                    <a:bodyPr/>
                    <a:lstStyle/>
                    <a:p>
                      <a:pPr algn="l" fontAlgn="b"/>
                      <a:r>
                        <a:rPr lang="en-US" sz="1100" u="none" strike="noStrike">
                          <a:effectLst/>
                          <a:latin typeface="Garamond" panose="02020404030301010803" pitchFamily="18" charset="0"/>
                        </a:rPr>
                        <a:t>Share in H</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0.7</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0.7</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0.48</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0.77</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0.24</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0.63</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38305920"/>
                  </a:ext>
                </a:extLst>
              </a:tr>
              <a:tr h="190500">
                <a:tc>
                  <a:txBody>
                    <a:bodyPr/>
                    <a:lstStyle/>
                    <a:p>
                      <a:pPr algn="l" fontAlgn="b"/>
                      <a:r>
                        <a:rPr lang="en-US" sz="1100" u="none" strike="noStrike">
                          <a:effectLst/>
                          <a:latin typeface="Garamond" panose="02020404030301010803" pitchFamily="18" charset="0"/>
                        </a:rPr>
                        <a:t>Share in L</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0</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0</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0.24</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0</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0.76</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0</a:t>
                      </a:r>
                      <a:endParaRPr lang="en-US" sz="11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4111306459"/>
                  </a:ext>
                </a:extLst>
              </a:tr>
              <a:tr h="190500">
                <a:tc>
                  <a:txBody>
                    <a:bodyPr/>
                    <a:lstStyle/>
                    <a:p>
                      <a:pPr algn="l" fontAlgn="b"/>
                      <a:r>
                        <a:rPr lang="en-US" sz="1100" u="none" strike="noStrike" dirty="0">
                          <a:effectLst/>
                          <a:latin typeface="Garamond" panose="02020404030301010803" pitchFamily="18" charset="0"/>
                        </a:rPr>
                        <a:t>Share in U</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0.3</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0.3</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0.27</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0.23</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0</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0.37</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043598"/>
                  </a:ext>
                </a:extLst>
              </a:tr>
              <a:tr h="190500">
                <a:tc>
                  <a:txBody>
                    <a:bodyPr/>
                    <a:lstStyle/>
                    <a:p>
                      <a:pPr algn="l" fontAlgn="b"/>
                      <a:r>
                        <a:rPr lang="en-US" sz="1100" u="none" strike="noStrike" dirty="0">
                          <a:effectLst/>
                          <a:latin typeface="Garamond" panose="02020404030301010803" pitchFamily="18" charset="0"/>
                        </a:rPr>
                        <a:t>Subsidy</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325</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325</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297</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309</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321.55</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321.55</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883137"/>
                  </a:ext>
                </a:extLst>
              </a:tr>
              <a:tr h="190500">
                <a:tc>
                  <a:txBody>
                    <a:bodyPr/>
                    <a:lstStyle/>
                    <a:p>
                      <a:pPr algn="l" fontAlgn="b"/>
                      <a:r>
                        <a:rPr lang="en-US" sz="1100" u="none" strike="noStrike">
                          <a:effectLst/>
                          <a:latin typeface="Garamond" panose="02020404030301010803" pitchFamily="18" charset="0"/>
                        </a:rPr>
                        <a:t>Welfare Phi=1</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-205.22</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-205.22</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-209.96</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-202.57</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-212.62</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-209.91</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49436634"/>
                  </a:ext>
                </a:extLst>
              </a:tr>
              <a:tr h="190500">
                <a:tc>
                  <a:txBody>
                    <a:bodyPr/>
                    <a:lstStyle/>
                    <a:p>
                      <a:pPr algn="r" fontAlgn="b"/>
                      <a:r>
                        <a:rPr lang="en-US" sz="1100" u="none" strike="noStrike">
                          <a:effectLst/>
                          <a:latin typeface="Garamond" panose="02020404030301010803" pitchFamily="18" charset="0"/>
                        </a:rPr>
                        <a:t>Phi=0.75</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-191.46</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-191.46</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-196.73</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-192.63</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-212.62</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-191.33</a:t>
                      </a:r>
                      <a:endParaRPr lang="en-US" sz="11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654439782"/>
                  </a:ext>
                </a:extLst>
              </a:tr>
              <a:tr h="190500">
                <a:tc>
                  <a:txBody>
                    <a:bodyPr/>
                    <a:lstStyle/>
                    <a:p>
                      <a:pPr algn="r" fontAlgn="b"/>
                      <a:r>
                        <a:rPr lang="en-US" sz="1100" u="none" strike="noStrike">
                          <a:effectLst/>
                          <a:latin typeface="Garamond" panose="02020404030301010803" pitchFamily="18" charset="0"/>
                        </a:rPr>
                        <a:t>Phi=0.5</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-177.69</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-177.69</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-183.51</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-182.68</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-212.62</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-172.76</a:t>
                      </a:r>
                      <a:endParaRPr lang="en-US" sz="11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615254250"/>
                  </a:ext>
                </a:extLst>
              </a:tr>
              <a:tr h="190500">
                <a:tc>
                  <a:txBody>
                    <a:bodyPr/>
                    <a:lstStyle/>
                    <a:p>
                      <a:pPr algn="r" fontAlgn="b"/>
                      <a:r>
                        <a:rPr lang="en-US" sz="1100" u="none" strike="noStrike">
                          <a:effectLst/>
                          <a:latin typeface="Garamond" panose="02020404030301010803" pitchFamily="18" charset="0"/>
                        </a:rPr>
                        <a:t>Phi=0.25</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-163.93</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-163.93</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-170.28</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-172.74</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-212.62</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-154.19</a:t>
                      </a:r>
                      <a:endParaRPr lang="en-US" sz="11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80186071"/>
                  </a:ext>
                </a:extLst>
              </a:tr>
              <a:tr h="190500">
                <a:tc>
                  <a:txBody>
                    <a:bodyPr/>
                    <a:lstStyle/>
                    <a:p>
                      <a:pPr algn="r" fontAlgn="b"/>
                      <a:r>
                        <a:rPr lang="en-US" sz="1100" u="none" strike="noStrike" dirty="0">
                          <a:effectLst/>
                          <a:latin typeface="Garamond" panose="02020404030301010803" pitchFamily="18" charset="0"/>
                        </a:rPr>
                        <a:t>Phi=0</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-150.17</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-150.17</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-157.05</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-162.79</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-212.62</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-135.62</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425430"/>
                  </a:ext>
                </a:extLst>
              </a:tr>
              <a:tr h="381000">
                <a:tc>
                  <a:txBody>
                    <a:bodyPr/>
                    <a:lstStyle/>
                    <a:p>
                      <a:pPr algn="l" fontAlgn="b"/>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gridSpan="2">
                  <a:txBody>
                    <a:bodyPr/>
                    <a:lstStyle/>
                    <a:p>
                      <a:pPr algn="ctr" fontAlgn="b"/>
                      <a:r>
                        <a:rPr lang="en-US" sz="1100" u="none" strike="noStrike" dirty="0">
                          <a:effectLst/>
                          <a:latin typeface="Garamond" panose="02020404030301010803" pitchFamily="18" charset="0"/>
                        </a:rPr>
                        <a:t>Fixed Subsidy = $300/month</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gridSpan="2">
                  <a:txBody>
                    <a:bodyPr/>
                    <a:lstStyle/>
                    <a:p>
                      <a:pPr algn="ctr" fontAlgn="b"/>
                      <a:r>
                        <a:rPr lang="en-US" sz="1100" u="none" strike="noStrike" dirty="0">
                          <a:effectLst/>
                          <a:latin typeface="Garamond" panose="02020404030301010803" pitchFamily="18" charset="0"/>
                        </a:rPr>
                        <a:t>Fixed Subsidy = $275/month</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gridSpan="2">
                  <a:txBody>
                    <a:bodyPr/>
                    <a:lstStyle/>
                    <a:p>
                      <a:pPr algn="ctr" fontAlgn="b"/>
                      <a:r>
                        <a:rPr lang="en-US" sz="1100" u="none" strike="noStrike" dirty="0">
                          <a:effectLst/>
                          <a:latin typeface="Garamond" panose="02020404030301010803" pitchFamily="18" charset="0"/>
                        </a:rPr>
                        <a:t>Fixed Subsidy = $250/month</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51542773"/>
                  </a:ext>
                </a:extLst>
              </a:tr>
              <a:tr h="190500">
                <a:tc>
                  <a:txBody>
                    <a:bodyPr/>
                    <a:lstStyle/>
                    <a:p>
                      <a:pPr algn="l"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With L Plan</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No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With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No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With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No L Plan</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290353"/>
                  </a:ext>
                </a:extLst>
              </a:tr>
              <a:tr h="190500">
                <a:tc>
                  <a:txBody>
                    <a:bodyPr/>
                    <a:lstStyle/>
                    <a:p>
                      <a:pPr algn="l" fontAlgn="b"/>
                      <a:r>
                        <a:rPr lang="en-US" sz="1100" u="none" strike="noStrike" dirty="0">
                          <a:effectLst/>
                          <a:latin typeface="Garamond" panose="02020404030301010803" pitchFamily="18" charset="0"/>
                        </a:rPr>
                        <a:t>Price of L</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N/A</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N/A</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N/A</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N/A</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N/A</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N/A</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7809492"/>
                  </a:ext>
                </a:extLst>
              </a:tr>
              <a:tr h="190500">
                <a:tc>
                  <a:txBody>
                    <a:bodyPr/>
                    <a:lstStyle/>
                    <a:p>
                      <a:pPr algn="l" fontAlgn="b"/>
                      <a:r>
                        <a:rPr lang="en-US" sz="1100" u="none" strike="noStrike">
                          <a:effectLst/>
                          <a:latin typeface="Garamond" panose="02020404030301010803" pitchFamily="18" charset="0"/>
                        </a:rPr>
                        <a:t>Price of H</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431</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431</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453</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453</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463</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463</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012721"/>
                  </a:ext>
                </a:extLst>
              </a:tr>
              <a:tr h="190500">
                <a:tc>
                  <a:txBody>
                    <a:bodyPr/>
                    <a:lstStyle/>
                    <a:p>
                      <a:pPr algn="l" fontAlgn="b"/>
                      <a:r>
                        <a:rPr lang="en-US" sz="1100" u="none" strike="noStrike" dirty="0">
                          <a:effectLst/>
                          <a:latin typeface="Garamond" panose="02020404030301010803" pitchFamily="18" charset="0"/>
                        </a:rPr>
                        <a:t>Share in H</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latin typeface="Garamond" panose="02020404030301010803" pitchFamily="18" charset="0"/>
                        </a:rPr>
                        <a:t>0.26</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latin typeface="Garamond" panose="02020404030301010803" pitchFamily="18" charset="0"/>
                        </a:rPr>
                        <a:t>0.41</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latin typeface="Garamond" panose="02020404030301010803" pitchFamily="18" charset="0"/>
                        </a:rPr>
                        <a:t>0.28</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effectLst/>
                          <a:latin typeface="Garamond" panose="02020404030301010803" pitchFamily="18" charset="0"/>
                        </a:rPr>
                        <a:t>0.28</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0.21</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0.21</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68145448"/>
                  </a:ext>
                </a:extLst>
              </a:tr>
              <a:tr h="190500">
                <a:tc>
                  <a:txBody>
                    <a:bodyPr/>
                    <a:lstStyle/>
                    <a:p>
                      <a:pPr algn="l" fontAlgn="b"/>
                      <a:r>
                        <a:rPr lang="en-US" sz="1100" u="none" strike="noStrike">
                          <a:effectLst/>
                          <a:latin typeface="Garamond" panose="02020404030301010803" pitchFamily="18" charset="0"/>
                        </a:rPr>
                        <a:t>Share in L</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0.18</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dirty="0">
                          <a:effectLst/>
                          <a:latin typeface="Garamond" panose="02020404030301010803" pitchFamily="18" charset="0"/>
                        </a:rPr>
                        <a:t>0</a:t>
                      </a:r>
                      <a:endParaRPr lang="en-US" sz="1100" b="0"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dirty="0">
                          <a:effectLst/>
                          <a:latin typeface="Garamond" panose="02020404030301010803" pitchFamily="18" charset="0"/>
                        </a:rPr>
                        <a:t>0</a:t>
                      </a:r>
                      <a:endParaRPr lang="en-US" sz="1100" b="0"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dirty="0">
                          <a:effectLst/>
                          <a:latin typeface="Garamond" panose="02020404030301010803" pitchFamily="18" charset="0"/>
                        </a:rPr>
                        <a:t>0</a:t>
                      </a:r>
                      <a:endParaRPr lang="en-US" sz="1100" b="0"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dirty="0">
                          <a:effectLst/>
                          <a:latin typeface="Garamond" panose="02020404030301010803" pitchFamily="18" charset="0"/>
                        </a:rPr>
                        <a:t>0</a:t>
                      </a:r>
                      <a:endParaRPr lang="en-US" sz="1100" b="0" i="0" u="none" strike="noStrike" dirty="0">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0</a:t>
                      </a:r>
                      <a:endParaRPr lang="en-US" sz="11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57809699"/>
                  </a:ext>
                </a:extLst>
              </a:tr>
              <a:tr h="190500">
                <a:tc>
                  <a:txBody>
                    <a:bodyPr/>
                    <a:lstStyle/>
                    <a:p>
                      <a:pPr algn="l" fontAlgn="b"/>
                      <a:r>
                        <a:rPr lang="en-US" sz="1100" u="none" strike="noStrike">
                          <a:effectLst/>
                          <a:latin typeface="Garamond" panose="02020404030301010803" pitchFamily="18" charset="0"/>
                        </a:rPr>
                        <a:t>Share in U</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0.56</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0.59</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0.72</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0.72</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0.79</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0.79</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9573166"/>
                  </a:ext>
                </a:extLst>
              </a:tr>
              <a:tr h="190500">
                <a:tc>
                  <a:txBody>
                    <a:bodyPr/>
                    <a:lstStyle/>
                    <a:p>
                      <a:pPr algn="l" fontAlgn="b"/>
                      <a:r>
                        <a:rPr lang="en-US" sz="1100" u="none" strike="noStrike" dirty="0">
                          <a:effectLst/>
                          <a:latin typeface="Garamond" panose="02020404030301010803" pitchFamily="18" charset="0"/>
                        </a:rPr>
                        <a:t>Subsidy</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300</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300</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275</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275</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250</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250</a:t>
                      </a:r>
                      <a:endParaRPr lang="en-US" sz="1100" b="0" i="0" u="none" strike="noStrike" dirty="0">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2733621"/>
                  </a:ext>
                </a:extLst>
              </a:tr>
              <a:tr h="190500">
                <a:tc>
                  <a:txBody>
                    <a:bodyPr/>
                    <a:lstStyle/>
                    <a:p>
                      <a:pPr algn="l" fontAlgn="b"/>
                      <a:r>
                        <a:rPr lang="en-US" sz="1100" u="none" strike="noStrike">
                          <a:effectLst/>
                          <a:latin typeface="Garamond" panose="02020404030301010803" pitchFamily="18" charset="0"/>
                        </a:rPr>
                        <a:t>Welfare Phi=1</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-223.45</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-231.20</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-252.00</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-252.02</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-253.47</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effectLst/>
                          <a:latin typeface="Garamond" panose="02020404030301010803" pitchFamily="18" charset="0"/>
                        </a:rPr>
                        <a:t>-264.66</a:t>
                      </a:r>
                      <a:endParaRPr lang="en-US" sz="1100" b="0" i="0" u="none" strike="noStrike">
                        <a:solidFill>
                          <a:srgbClr val="000000"/>
                        </a:solidFill>
                        <a:effectLst/>
                        <a:latin typeface="Garamond" panose="02020404030301010803" pitchFamily="18"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977201"/>
                  </a:ext>
                </a:extLst>
              </a:tr>
              <a:tr h="190500">
                <a:tc>
                  <a:txBody>
                    <a:bodyPr/>
                    <a:lstStyle/>
                    <a:p>
                      <a:pPr algn="r" fontAlgn="b"/>
                      <a:r>
                        <a:rPr lang="en-US" sz="1100" u="none" strike="noStrike">
                          <a:effectLst/>
                          <a:latin typeface="Garamond" panose="02020404030301010803" pitchFamily="18" charset="0"/>
                        </a:rPr>
                        <a:t>Phi=0.75</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-191.42</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-195.31</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-202.85</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-202.85</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-200.31</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-208.70</a:t>
                      </a:r>
                      <a:endParaRPr lang="en-US" sz="11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86226754"/>
                  </a:ext>
                </a:extLst>
              </a:tr>
              <a:tr h="190500">
                <a:tc>
                  <a:txBody>
                    <a:bodyPr/>
                    <a:lstStyle/>
                    <a:p>
                      <a:pPr algn="r" fontAlgn="b"/>
                      <a:r>
                        <a:rPr lang="en-US" sz="1100" u="none" strike="noStrike">
                          <a:effectLst/>
                          <a:latin typeface="Garamond" panose="02020404030301010803" pitchFamily="18" charset="0"/>
                        </a:rPr>
                        <a:t>Phi=0.5</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-159.39</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-159.41</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-153.70</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-153.69</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-147.15</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-152.75</a:t>
                      </a:r>
                      <a:endParaRPr lang="en-US" sz="11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067647194"/>
                  </a:ext>
                </a:extLst>
              </a:tr>
              <a:tr h="190500">
                <a:tc>
                  <a:txBody>
                    <a:bodyPr/>
                    <a:lstStyle/>
                    <a:p>
                      <a:pPr algn="r" fontAlgn="b"/>
                      <a:r>
                        <a:rPr lang="en-US" sz="1100" u="none" strike="noStrike">
                          <a:effectLst/>
                          <a:latin typeface="Garamond" panose="02020404030301010803" pitchFamily="18" charset="0"/>
                        </a:rPr>
                        <a:t>Phi=0.25</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-127.37</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-123.52</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-104.56</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-104.53</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-93.98</a:t>
                      </a:r>
                      <a:endParaRPr lang="en-US" sz="1100" b="0" i="0" u="none" strike="noStrike">
                        <a:solidFill>
                          <a:srgbClr val="000000"/>
                        </a:solidFill>
                        <a:effectLst/>
                        <a:latin typeface="Garamond" panose="02020404030301010803" pitchFamily="18" charset="0"/>
                      </a:endParaRPr>
                    </a:p>
                  </a:txBody>
                  <a:tcPr marL="9525" marR="9525" marT="9525" marB="0" anchor="b"/>
                </a:tc>
                <a:tc>
                  <a:txBody>
                    <a:bodyPr/>
                    <a:lstStyle/>
                    <a:p>
                      <a:pPr algn="ctr" fontAlgn="b"/>
                      <a:r>
                        <a:rPr lang="en-US" sz="1100" u="none" strike="noStrike">
                          <a:effectLst/>
                          <a:latin typeface="Garamond" panose="02020404030301010803" pitchFamily="18" charset="0"/>
                        </a:rPr>
                        <a:t>-96.80</a:t>
                      </a:r>
                      <a:endParaRPr lang="en-US" sz="11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55371095"/>
                  </a:ext>
                </a:extLst>
              </a:tr>
              <a:tr h="190500">
                <a:tc>
                  <a:txBody>
                    <a:bodyPr/>
                    <a:lstStyle/>
                    <a:p>
                      <a:pPr algn="r" fontAlgn="b"/>
                      <a:r>
                        <a:rPr lang="en-US" sz="1100" u="none" strike="noStrike" dirty="0">
                          <a:effectLst/>
                          <a:latin typeface="Garamond" panose="02020404030301010803" pitchFamily="18" charset="0"/>
                        </a:rPr>
                        <a:t>Phi=0</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-95.34</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-87.62</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Garamond" panose="02020404030301010803" pitchFamily="18" charset="0"/>
                        </a:rPr>
                        <a:t> </a:t>
                      </a:r>
                      <a:endParaRPr lang="en-US" sz="1100" b="0" i="0" u="none" strike="noStrike">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-55.41</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-55.37</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 </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-40.82</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Garamond" panose="02020404030301010803" pitchFamily="18" charset="0"/>
                        </a:rPr>
                        <a:t>-40.84</a:t>
                      </a:r>
                      <a:endParaRPr lang="en-US" sz="1100" b="0" i="0" u="none" strike="noStrike" dirty="0">
                        <a:solidFill>
                          <a:srgbClr val="000000"/>
                        </a:solidFill>
                        <a:effectLst/>
                        <a:latin typeface="Garamond" panose="02020404030301010803" pitchFamily="18"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7661732"/>
                  </a:ext>
                </a:extLst>
              </a:tr>
            </a:tbl>
          </a:graphicData>
        </a:graphic>
      </p:graphicFrame>
    </p:spTree>
    <p:extLst>
      <p:ext uri="{BB962C8B-B14F-4D97-AF65-F5344CB8AC3E}">
        <p14:creationId xmlns:p14="http://schemas.microsoft.com/office/powerpoint/2010/main" val="905169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RA201@DCDFKGOFUVW0Y5J4" val="5302"/>
  <p:tag name="FIRSTRA203@UQHJGUNFUVW0Y5HA" val="53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63685</TotalTime>
  <Words>9173</Words>
  <Application>Microsoft Office PowerPoint</Application>
  <PresentationFormat>On-screen Show (4:3)</PresentationFormat>
  <Paragraphs>1547</Paragraphs>
  <Slides>100</Slides>
  <Notes>62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100</vt:i4>
      </vt:variant>
    </vt:vector>
  </HeadingPairs>
  <TitlesOfParts>
    <vt:vector size="115" baseType="lpstr">
      <vt:lpstr>Arial</vt:lpstr>
      <vt:lpstr>Calibri</vt:lpstr>
      <vt:lpstr>Cambria Math</vt:lpstr>
      <vt:lpstr>cmss10</vt:lpstr>
      <vt:lpstr>Garamond</vt:lpstr>
      <vt:lpstr>Symbol</vt:lpstr>
      <vt:lpstr>Times New Roman</vt:lpstr>
      <vt:lpstr>Wingdings</vt:lpstr>
      <vt:lpstr>Office Theme</vt:lpstr>
      <vt:lpstr>Beamer Template</vt:lpstr>
      <vt:lpstr>1_Beamer Template</vt:lpstr>
      <vt:lpstr>8_Beamer Slides - Title and Outlines</vt:lpstr>
      <vt:lpstr>2_Beamer Template</vt:lpstr>
      <vt:lpstr>3_Beamer Template</vt:lpstr>
      <vt:lpstr>4_Beamer Template</vt:lpstr>
      <vt:lpstr>PowerPoint Presentation</vt:lpstr>
      <vt:lpstr>Motivation</vt:lpstr>
      <vt:lpstr>Motivation</vt:lpstr>
      <vt:lpstr>Motivation</vt:lpstr>
      <vt:lpstr>Motivation</vt:lpstr>
      <vt:lpstr>Motivation</vt:lpstr>
      <vt:lpstr>Why Expand the Existing Framework?</vt:lpstr>
      <vt:lpstr>Overview of Paper</vt:lpstr>
      <vt:lpstr>Outline</vt:lpstr>
      <vt:lpstr>1. Model and Graphical Framework</vt:lpstr>
      <vt:lpstr>Setup and Model</vt:lpstr>
      <vt:lpstr>EFC (2010) Model with Adverse Selection</vt:lpstr>
      <vt:lpstr>Extending EFC to Two Plans: Vertical Model</vt:lpstr>
      <vt:lpstr>Vertical Model: Demand, Consumer Sorting</vt:lpstr>
      <vt:lpstr>What does vertical model do?</vt:lpstr>
      <vt:lpstr>Vertical Model: Demand, Consumer Sorting</vt:lpstr>
      <vt:lpstr>Vertical Model: Demand, Consumer Sorting</vt:lpstr>
      <vt:lpstr>Vertical Model: Demand, Consumer Sorting</vt:lpstr>
      <vt:lpstr>Vertical Model: Demand, Consumer Sorting</vt:lpstr>
      <vt:lpstr>Vertical Model: Equilibrium</vt:lpstr>
      <vt:lpstr>Vertical Model: Equilibrium</vt:lpstr>
      <vt:lpstr>Vertical Model: Equilibrium</vt:lpstr>
      <vt:lpstr>Vertical Model: Equilibrium</vt:lpstr>
      <vt:lpstr>Vertical Model: Costs</vt:lpstr>
      <vt:lpstr>Vertical Model: Type-Specific Costs</vt:lpstr>
      <vt:lpstr>Vertical Model: Average Cost Curves</vt:lpstr>
      <vt:lpstr>Vertical Model: Average Cost Curves</vt:lpstr>
      <vt:lpstr>Vertical Model: Average Cost Curves</vt:lpstr>
      <vt:lpstr>Vertical Model: Average Cost Curves</vt:lpstr>
      <vt:lpstr>Vertical Model: Average Cost Curves</vt:lpstr>
      <vt:lpstr>Vertical Model: Average Cost Curves</vt:lpstr>
      <vt:lpstr>Vertical Model: Average Cost Curves</vt:lpstr>
      <vt:lpstr>Vertical Model: Average Cost Curves</vt:lpstr>
      <vt:lpstr>Vertical Model: Equilibrium</vt:lpstr>
      <vt:lpstr>Vertical Model: Equilibrium</vt:lpstr>
      <vt:lpstr>Equilibrium: Jointly determining P_L and P_H</vt:lpstr>
      <vt:lpstr>Equilibrium: Jointly determining P_L and P_H</vt:lpstr>
      <vt:lpstr>Equilibrium: Jointly determining P_L and P_H</vt:lpstr>
      <vt:lpstr>Equilibrium: Jointly determining P_L and P_H</vt:lpstr>
      <vt:lpstr>Equilibrium: Jointly determining P_L and P_H</vt:lpstr>
      <vt:lpstr>Equilibrium: Jointly determining P_L and P_H</vt:lpstr>
      <vt:lpstr>Equilibrium: Jointly determining P_L and P_H</vt:lpstr>
      <vt:lpstr>Equilibrium: Jointly determining P_L and P_H</vt:lpstr>
      <vt:lpstr>Equilibrium: Jointly determining P_L and P_H</vt:lpstr>
      <vt:lpstr>Equilibrium: Jointly determining P_L and P_H</vt:lpstr>
      <vt:lpstr>Equilibrium: Jointly determining P_L and P_H</vt:lpstr>
      <vt:lpstr>Equilibrium: Jointly determining P_L and P_H</vt:lpstr>
      <vt:lpstr>Vertical Model: Decomposing Eqm Price Diff</vt:lpstr>
      <vt:lpstr>Summary: Equilibrium in Vertical H-L-U Model</vt:lpstr>
      <vt:lpstr>Welfare (case with pure cream-skimming L)</vt:lpstr>
      <vt:lpstr>Welfare (case with pure cream-skimming L)</vt:lpstr>
      <vt:lpstr>2. Policy Applications: Two Margins of Selection</vt:lpstr>
      <vt:lpstr>Policy Application: Mandate</vt:lpstr>
      <vt:lpstr>Policy Application: Mandate</vt:lpstr>
      <vt:lpstr>Policy Application: Mandate</vt:lpstr>
      <vt:lpstr>Policy Application: Mandate</vt:lpstr>
      <vt:lpstr>Policy Application: Mandate</vt:lpstr>
      <vt:lpstr>Policy Application: Mandate</vt:lpstr>
      <vt:lpstr>Policy Application: Mandate</vt:lpstr>
      <vt:lpstr>Mandate: Welfare Tradeoff</vt:lpstr>
      <vt:lpstr>Mandate: Welfare Tradeoff</vt:lpstr>
      <vt:lpstr>Other implications of model</vt:lpstr>
      <vt:lpstr>3. Empirical Simulations</vt:lpstr>
      <vt:lpstr>Empirical application</vt:lpstr>
      <vt:lpstr>Competitive Reaction Functions</vt:lpstr>
      <vt:lpstr>Empirical application</vt:lpstr>
      <vt:lpstr>Massachusetts Connector</vt:lpstr>
      <vt:lpstr>FHS (2017) demand estimation</vt:lpstr>
      <vt:lpstr>FHS (2017) cost estimation</vt:lpstr>
      <vt:lpstr>Demand and cost curves</vt:lpstr>
      <vt:lpstr>Massachusetts Connector</vt:lpstr>
      <vt:lpstr>4. Policy Simulations with ACA Subsidies</vt:lpstr>
      <vt:lpstr>Stronger Mandate Penalty</vt:lpstr>
      <vt:lpstr>Strengthen Risk Adjustment</vt:lpstr>
      <vt:lpstr>Additional findings</vt:lpstr>
      <vt:lpstr>5. Policy Simulations with Fixed Subsidies</vt:lpstr>
      <vt:lpstr>Strengthen Mandate Penalty</vt:lpstr>
      <vt:lpstr>Strengthen Risk Adjustment</vt:lpstr>
      <vt:lpstr>Additional findings</vt:lpstr>
      <vt:lpstr>6. Welfare</vt:lpstr>
      <vt:lpstr>Uncompensated care and welfare</vt:lpstr>
      <vt:lpstr>Welfare, ACA subsidies, Strengthen mandate</vt:lpstr>
      <vt:lpstr>Welfare – Fixed subsidy, no adv, c_U=100+0.5c_H</vt:lpstr>
      <vt:lpstr>Welfare – Fixed subsidy, no adv, c_U=100+0.5c_H</vt:lpstr>
      <vt:lpstr>Welfare – Fixed subsidy, no adv, c_U=100+0.5c_H</vt:lpstr>
      <vt:lpstr>Welfare – Fixed subsidy, no adv, c_U=100+0.5c_H</vt:lpstr>
      <vt:lpstr>Welfare – Fixed subsidy, no adv, c_U=100+0.5c_H</vt:lpstr>
      <vt:lpstr>Conclusion</vt:lpstr>
      <vt:lpstr>Thank You!</vt:lpstr>
      <vt:lpstr>Appendix Slides</vt:lpstr>
      <vt:lpstr>Risk Adjustment: Case #1 (direct effect larger)</vt:lpstr>
      <vt:lpstr>Risk Adjustment: Case #2 (indirect effect larger)</vt:lpstr>
      <vt:lpstr>Riley Equilibrium Notion</vt:lpstr>
      <vt:lpstr>PowerPoint Presentation</vt:lpstr>
      <vt:lpstr>Stronger Mandate Penalty (w/ high income)</vt:lpstr>
      <vt:lpstr>Risk Adjustment (w/ high income)</vt:lpstr>
      <vt:lpstr>PowerPoint Presentation</vt:lpstr>
      <vt:lpstr>PowerPoint Presentation</vt:lpstr>
      <vt:lpstr>Benefit regulation</vt:lpstr>
      <vt:lpstr>Welfare heat maps – ACA Subsidies</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Brown</dc:creator>
  <cp:lastModifiedBy>Tim Layton</cp:lastModifiedBy>
  <cp:revision>4684</cp:revision>
  <cp:lastPrinted>2017-09-12T13:46:38Z</cp:lastPrinted>
  <dcterms:created xsi:type="dcterms:W3CDTF">2013-04-11T00:11:29Z</dcterms:created>
  <dcterms:modified xsi:type="dcterms:W3CDTF">2018-12-06T15:39:16Z</dcterms:modified>
</cp:coreProperties>
</file>