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53" r:id="rId4"/>
    <p:sldId id="317" r:id="rId5"/>
    <p:sldId id="318" r:id="rId6"/>
    <p:sldId id="319" r:id="rId7"/>
    <p:sldId id="352" r:id="rId8"/>
    <p:sldId id="381" r:id="rId9"/>
    <p:sldId id="377" r:id="rId10"/>
    <p:sldId id="382" r:id="rId11"/>
    <p:sldId id="373" r:id="rId12"/>
    <p:sldId id="383" r:id="rId13"/>
    <p:sldId id="374" r:id="rId14"/>
    <p:sldId id="267" r:id="rId15"/>
    <p:sldId id="268" r:id="rId16"/>
    <p:sldId id="269" r:id="rId17"/>
    <p:sldId id="270" r:id="rId18"/>
    <p:sldId id="274" r:id="rId19"/>
    <p:sldId id="275" r:id="rId20"/>
    <p:sldId id="341" r:id="rId21"/>
    <p:sldId id="288" r:id="rId22"/>
    <p:sldId id="289" r:id="rId23"/>
    <p:sldId id="286" r:id="rId24"/>
    <p:sldId id="287" r:id="rId25"/>
    <p:sldId id="290" r:id="rId26"/>
    <p:sldId id="308" r:id="rId27"/>
    <p:sldId id="345" r:id="rId28"/>
    <p:sldId id="376" r:id="rId29"/>
    <p:sldId id="346" r:id="rId30"/>
    <p:sldId id="347" r:id="rId31"/>
    <p:sldId id="348" r:id="rId32"/>
    <p:sldId id="292" r:id="rId33"/>
    <p:sldId id="296" r:id="rId34"/>
    <p:sldId id="380" r:id="rId35"/>
    <p:sldId id="372" r:id="rId36"/>
    <p:sldId id="299" r:id="rId37"/>
    <p:sldId id="323" r:id="rId38"/>
    <p:sldId id="330" r:id="rId39"/>
    <p:sldId id="378" r:id="rId40"/>
    <p:sldId id="379" r:id="rId41"/>
    <p:sldId id="328" r:id="rId42"/>
    <p:sldId id="329" r:id="rId43"/>
    <p:sldId id="310" r:id="rId44"/>
    <p:sldId id="311" r:id="rId45"/>
    <p:sldId id="360" r:id="rId46"/>
    <p:sldId id="365" r:id="rId47"/>
    <p:sldId id="367" r:id="rId48"/>
    <p:sldId id="361" r:id="rId49"/>
    <p:sldId id="363" r:id="rId50"/>
    <p:sldId id="354" r:id="rId51"/>
    <p:sldId id="291" r:id="rId52"/>
    <p:sldId id="313" r:id="rId53"/>
    <p:sldId id="375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1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5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zm\Dropbox\Laptop_Master_Sync\Pollution\APEEP\GED_Index\Manuscript\NBER_20th_Century\Tables_Figures\Gordon_Growth_Tab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zm\Dropbox\Laptop_Master_Sync\Pollution\APEEP\GED_Index\Manuscript\NBER_20th_Century\Tables_Figures\Gordon_Growth_Tab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zm\Dropbox\Laptop_Master_Sync\Pollution\APEEP\GED_Index\Manuscript\NBER_20th_Century\Tables_Figures\Gordon_Growth_Tab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zm\Dropbox\Laptop_Master_Sync\Pollution\APEEP\GED_Index\Manuscript\NBER_20th_Century\Tables_Figures\Gordon_Growth_Tabl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zm\Dropbox\Laptop_Master_Sync\Pollution\APEEP\GED_Index\Manuscript\NBER_20th_Century\Tables_Figures\Gordon_Growth_Tabl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zm\Dropbox\Laptop_Master_Sync\Pollution\APEEP\GED_Index\Manuscript\NBER_20th_Century\Tables_Figures\Gordon_Growth_Tabl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zm\Dropbox\Laptop_Master_Sync\Pollution\APEEP\GED_Index\Manuscript\NBER_20th_Century\Tables_Figures\Gordon_Growth_Tabl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Output/Hour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Sheet1!$D$10:$F$10</c:f>
              <c:strCache>
                <c:ptCount val="3"/>
                <c:pt idx="0">
                  <c:v>1890-1920</c:v>
                </c:pt>
                <c:pt idx="1">
                  <c:v>1920-1970</c:v>
                </c:pt>
                <c:pt idx="2">
                  <c:v>1970-Today</c:v>
                </c:pt>
              </c:strCache>
            </c:strRef>
          </c:cat>
          <c:val>
            <c:numRef>
              <c:f>Sheet1!$D$9:$F$9</c:f>
              <c:numCache>
                <c:formatCode>General</c:formatCode>
                <c:ptCount val="3"/>
                <c:pt idx="0">
                  <c:v>1.5</c:v>
                </c:pt>
                <c:pt idx="1">
                  <c:v>2.8</c:v>
                </c:pt>
                <c:pt idx="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68-467A-A593-6648CE16B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680704"/>
        <c:axId val="356677752"/>
      </c:barChart>
      <c:catAx>
        <c:axId val="35668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677752"/>
        <c:crosses val="autoZero"/>
        <c:auto val="1"/>
        <c:lblAlgn val="ctr"/>
        <c:lblOffset val="100"/>
        <c:noMultiLvlLbl val="0"/>
      </c:catAx>
      <c:valAx>
        <c:axId val="356677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</a:t>
                </a:r>
                <a:r>
                  <a:rPr lang="en-US" baseline="0"/>
                  <a:t> Annual Growth (%)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68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Output/Hour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Sheet1!$D$10:$F$10</c:f>
              <c:strCache>
                <c:ptCount val="3"/>
                <c:pt idx="0">
                  <c:v>1890-1920</c:v>
                </c:pt>
                <c:pt idx="1">
                  <c:v>1920-1970</c:v>
                </c:pt>
                <c:pt idx="2">
                  <c:v>1970-Today</c:v>
                </c:pt>
              </c:strCache>
            </c:strRef>
          </c:cat>
          <c:val>
            <c:numRef>
              <c:f>Sheet1!$D$9:$F$9</c:f>
              <c:numCache>
                <c:formatCode>General</c:formatCode>
                <c:ptCount val="3"/>
                <c:pt idx="0">
                  <c:v>1.5</c:v>
                </c:pt>
                <c:pt idx="1">
                  <c:v>2.8</c:v>
                </c:pt>
                <c:pt idx="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6-48CA-BDB2-A89AB94C0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680704"/>
        <c:axId val="356677752"/>
      </c:barChart>
      <c:catAx>
        <c:axId val="35668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677752"/>
        <c:crosses val="autoZero"/>
        <c:auto val="1"/>
        <c:lblAlgn val="ctr"/>
        <c:lblOffset val="100"/>
        <c:noMultiLvlLbl val="0"/>
      </c:catAx>
      <c:valAx>
        <c:axId val="356677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</a:t>
                </a:r>
                <a:r>
                  <a:rPr lang="en-US" baseline="0"/>
                  <a:t> Annual Growth (%)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68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Output/Hour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Sheet1!$D$10:$F$10</c:f>
              <c:strCache>
                <c:ptCount val="3"/>
                <c:pt idx="0">
                  <c:v>1890-1920</c:v>
                </c:pt>
                <c:pt idx="1">
                  <c:v>1920-1970</c:v>
                </c:pt>
                <c:pt idx="2">
                  <c:v>1970-Today</c:v>
                </c:pt>
              </c:strCache>
            </c:strRef>
          </c:cat>
          <c:val>
            <c:numRef>
              <c:f>Sheet1!$D$9:$F$9</c:f>
              <c:numCache>
                <c:formatCode>General</c:formatCode>
                <c:ptCount val="3"/>
                <c:pt idx="0">
                  <c:v>1.5</c:v>
                </c:pt>
                <c:pt idx="1">
                  <c:v>2.8</c:v>
                </c:pt>
                <c:pt idx="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28-4A5A-BE3C-74C7FA982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6680704"/>
        <c:axId val="356677752"/>
      </c:barChart>
      <c:catAx>
        <c:axId val="35668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677752"/>
        <c:crosses val="autoZero"/>
        <c:auto val="1"/>
        <c:lblAlgn val="ctr"/>
        <c:lblOffset val="100"/>
        <c:noMultiLvlLbl val="0"/>
      </c:catAx>
      <c:valAx>
        <c:axId val="356677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</a:t>
                </a:r>
                <a:r>
                  <a:rPr lang="en-US" baseline="0"/>
                  <a:t> Annual Growth (%)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68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/>
              <a:t>Pollution Damage Intensity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Sheet1!$D$12:$I$12</c:f>
              <c:strCache>
                <c:ptCount val="6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  <c:pt idx="5">
                  <c:v>2010s</c:v>
                </c:pt>
              </c:strCache>
            </c:strRef>
          </c:cat>
          <c:val>
            <c:numRef>
              <c:f>Sheet1!$D$13:$I$13</c:f>
              <c:numCache>
                <c:formatCode>General</c:formatCode>
                <c:ptCount val="6"/>
                <c:pt idx="0">
                  <c:v>0.32</c:v>
                </c:pt>
                <c:pt idx="1">
                  <c:v>0.32</c:v>
                </c:pt>
                <c:pt idx="2">
                  <c:v>0.22</c:v>
                </c:pt>
                <c:pt idx="3">
                  <c:v>0.15</c:v>
                </c:pt>
                <c:pt idx="4">
                  <c:v>0.1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E-4BFF-89A1-C7A3B9A4A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8465328"/>
        <c:axId val="308465656"/>
      </c:barChart>
      <c:catAx>
        <c:axId val="30846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465656"/>
        <c:crosses val="autoZero"/>
        <c:auto val="1"/>
        <c:lblAlgn val="ctr"/>
        <c:lblOffset val="100"/>
        <c:noMultiLvlLbl val="0"/>
      </c:catAx>
      <c:valAx>
        <c:axId val="308465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Air</a:t>
                </a:r>
                <a:r>
                  <a:rPr lang="en-US" sz="1800" baseline="0" dirty="0"/>
                  <a:t> Pollution Damage/GDP</a:t>
                </a:r>
                <a:endParaRPr lang="en-US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46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U.S. Economic Growth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GDP - GED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Sheet1!$E$8:$F$8</c:f>
              <c:strCache>
                <c:ptCount val="2"/>
                <c:pt idx="0">
                  <c:v>1957 - 1970</c:v>
                </c:pt>
                <c:pt idx="1">
                  <c:v>1970-2016</c:v>
                </c:pt>
              </c:strCache>
            </c:strRef>
          </c:cat>
          <c:val>
            <c:numRef>
              <c:f>Sheet1!$E$6:$F$6</c:f>
              <c:numCache>
                <c:formatCode>General</c:formatCode>
                <c:ptCount val="2"/>
                <c:pt idx="0">
                  <c:v>1.9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F9-4EE7-AE16-7A895A2FD27A}"/>
            </c:ext>
          </c:extLst>
        </c:ser>
        <c:ser>
          <c:idx val="1"/>
          <c:order val="1"/>
          <c:tx>
            <c:v>GDP</c:v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Sheet1!$E$8:$F$8</c:f>
              <c:strCache>
                <c:ptCount val="2"/>
                <c:pt idx="0">
                  <c:v>1957 - 1970</c:v>
                </c:pt>
                <c:pt idx="1">
                  <c:v>1970-2016</c:v>
                </c:pt>
              </c:strCache>
            </c:strRef>
          </c:cat>
          <c:val>
            <c:numRef>
              <c:f>Sheet1!$E$7:$F$7</c:f>
              <c:numCache>
                <c:formatCode>General</c:formatCode>
                <c:ptCount val="2"/>
                <c:pt idx="0">
                  <c:v>2.6</c:v>
                </c:pt>
                <c:pt idx="1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F9-4EE7-AE16-7A895A2FD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5676624"/>
        <c:axId val="355673016"/>
      </c:barChart>
      <c:catAx>
        <c:axId val="35567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673016"/>
        <c:crosses val="autoZero"/>
        <c:auto val="1"/>
        <c:lblAlgn val="ctr"/>
        <c:lblOffset val="100"/>
        <c:noMultiLvlLbl val="0"/>
      </c:catAx>
      <c:valAx>
        <c:axId val="355673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</a:t>
                </a:r>
                <a:r>
                  <a:rPr lang="en-US" baseline="0"/>
                  <a:t> Annual Growth (%)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67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 dirty="0"/>
              <a:t>Pollution Damage Intensity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Sheet1!$D$12:$I$12</c:f>
              <c:strCache>
                <c:ptCount val="6"/>
                <c:pt idx="0">
                  <c:v>1960s</c:v>
                </c:pt>
                <c:pt idx="1">
                  <c:v>1970s</c:v>
                </c:pt>
                <c:pt idx="2">
                  <c:v>1980s</c:v>
                </c:pt>
                <c:pt idx="3">
                  <c:v>1990s</c:v>
                </c:pt>
                <c:pt idx="4">
                  <c:v>2000s</c:v>
                </c:pt>
                <c:pt idx="5">
                  <c:v>2010s</c:v>
                </c:pt>
              </c:strCache>
            </c:strRef>
          </c:cat>
          <c:val>
            <c:numRef>
              <c:f>Sheet1!$D$13:$I$13</c:f>
              <c:numCache>
                <c:formatCode>General</c:formatCode>
                <c:ptCount val="6"/>
                <c:pt idx="0">
                  <c:v>0.32</c:v>
                </c:pt>
                <c:pt idx="1">
                  <c:v>0.32</c:v>
                </c:pt>
                <c:pt idx="2">
                  <c:v>0.22</c:v>
                </c:pt>
                <c:pt idx="3">
                  <c:v>0.15</c:v>
                </c:pt>
                <c:pt idx="4">
                  <c:v>0.1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E-4BFF-89A1-C7A3B9A4A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8465328"/>
        <c:axId val="308465656"/>
      </c:barChart>
      <c:catAx>
        <c:axId val="30846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465656"/>
        <c:crosses val="autoZero"/>
        <c:auto val="1"/>
        <c:lblAlgn val="ctr"/>
        <c:lblOffset val="100"/>
        <c:noMultiLvlLbl val="0"/>
      </c:catAx>
      <c:valAx>
        <c:axId val="308465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Air</a:t>
                </a:r>
                <a:r>
                  <a:rPr lang="en-US" sz="1800" baseline="0" dirty="0"/>
                  <a:t> Pollution Damage/GDP</a:t>
                </a:r>
                <a:endParaRPr lang="en-US" sz="18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46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U.S. Economic Growth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GDP - GED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Sheet1!$E$8:$F$8</c:f>
              <c:strCache>
                <c:ptCount val="2"/>
                <c:pt idx="0">
                  <c:v>1957 - 1970</c:v>
                </c:pt>
                <c:pt idx="1">
                  <c:v>1970-2016</c:v>
                </c:pt>
              </c:strCache>
            </c:strRef>
          </c:cat>
          <c:val>
            <c:numRef>
              <c:f>Sheet1!$E$6:$F$6</c:f>
              <c:numCache>
                <c:formatCode>General</c:formatCode>
                <c:ptCount val="2"/>
                <c:pt idx="0">
                  <c:v>1.9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E-400C-BC69-82787A210D52}"/>
            </c:ext>
          </c:extLst>
        </c:ser>
        <c:ser>
          <c:idx val="1"/>
          <c:order val="1"/>
          <c:tx>
            <c:v>GDP</c:v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Sheet1!$E$8:$F$8</c:f>
              <c:strCache>
                <c:ptCount val="2"/>
                <c:pt idx="0">
                  <c:v>1957 - 1970</c:v>
                </c:pt>
                <c:pt idx="1">
                  <c:v>1970-2016</c:v>
                </c:pt>
              </c:strCache>
            </c:strRef>
          </c:cat>
          <c:val>
            <c:numRef>
              <c:f>Sheet1!$E$7:$F$7</c:f>
              <c:numCache>
                <c:formatCode>General</c:formatCode>
                <c:ptCount val="2"/>
                <c:pt idx="0">
                  <c:v>2.6</c:v>
                </c:pt>
                <c:pt idx="1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2E-400C-BC69-82787A210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5676624"/>
        <c:axId val="355673016"/>
      </c:barChart>
      <c:catAx>
        <c:axId val="35567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673016"/>
        <c:crosses val="autoZero"/>
        <c:auto val="1"/>
        <c:lblAlgn val="ctr"/>
        <c:lblOffset val="100"/>
        <c:noMultiLvlLbl val="0"/>
      </c:catAx>
      <c:valAx>
        <c:axId val="355673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</a:t>
                </a:r>
                <a:r>
                  <a:rPr lang="en-US" baseline="0"/>
                  <a:t> Annual Growth (%)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567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Log-Linear</c:v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Sheet2!$F$3:$F$103</c:f>
              <c:numCache>
                <c:formatCode>General</c:formatCode>
                <c:ptCount val="101"/>
                <c:pt idx="0">
                  <c:v>984.26806338625011</c:v>
                </c:pt>
                <c:pt idx="1">
                  <c:v>1962.843895432957</c:v>
                </c:pt>
                <c:pt idx="2">
                  <c:v>2935.7604155234212</c:v>
                </c:pt>
                <c:pt idx="3">
                  <c:v>3903.0503526610864</c:v>
                </c:pt>
                <c:pt idx="4">
                  <c:v>4864.7462465706458</c:v>
                </c:pt>
                <c:pt idx="5">
                  <c:v>5820.8804487927418</c:v>
                </c:pt>
                <c:pt idx="6">
                  <c:v>6771.4851237720186</c:v>
                </c:pt>
                <c:pt idx="7">
                  <c:v>7716.5922499394255</c:v>
                </c:pt>
                <c:pt idx="8">
                  <c:v>8656.2336207878325</c:v>
                </c:pt>
                <c:pt idx="9">
                  <c:v>9590.4408459415299</c:v>
                </c:pt>
                <c:pt idx="10">
                  <c:v>10519.245352219688</c:v>
                </c:pt>
                <c:pt idx="11">
                  <c:v>11442.678384693481</c:v>
                </c:pt>
                <c:pt idx="12">
                  <c:v>12360.771007737216</c:v>
                </c:pt>
                <c:pt idx="13">
                  <c:v>13273.554106073292</c:v>
                </c:pt>
                <c:pt idx="14">
                  <c:v>14181.058385811286</c:v>
                </c:pt>
                <c:pt idx="15">
                  <c:v>15083.31437548065</c:v>
                </c:pt>
                <c:pt idx="16">
                  <c:v>15980.352427058031</c:v>
                </c:pt>
                <c:pt idx="17">
                  <c:v>16872.20271698806</c:v>
                </c:pt>
                <c:pt idx="18">
                  <c:v>17758.895247198572</c:v>
                </c:pt>
                <c:pt idx="19">
                  <c:v>18640.459846109941</c:v>
                </c:pt>
                <c:pt idx="20">
                  <c:v>19516.926169638384</c:v>
                </c:pt>
                <c:pt idx="21">
                  <c:v>20388.323702193695</c:v>
                </c:pt>
                <c:pt idx="22">
                  <c:v>21254.681757671027</c:v>
                </c:pt>
                <c:pt idx="23">
                  <c:v>22116.029480437101</c:v>
                </c:pt>
                <c:pt idx="24">
                  <c:v>22972.395846310475</c:v>
                </c:pt>
                <c:pt idx="25">
                  <c:v>23823.809663536555</c:v>
                </c:pt>
                <c:pt idx="26">
                  <c:v>24670.299573756347</c:v>
                </c:pt>
                <c:pt idx="27">
                  <c:v>25511.894052970285</c:v>
                </c:pt>
                <c:pt idx="28">
                  <c:v>26348.621412496064</c:v>
                </c:pt>
                <c:pt idx="29">
                  <c:v>27180.509799920925</c:v>
                </c:pt>
                <c:pt idx="30">
                  <c:v>28007.587200048656</c:v>
                </c:pt>
                <c:pt idx="31">
                  <c:v>28829.881435841031</c:v>
                </c:pt>
                <c:pt idx="32">
                  <c:v>29647.420169353682</c:v>
                </c:pt>
                <c:pt idx="33">
                  <c:v>30460.230902666655</c:v>
                </c:pt>
                <c:pt idx="34">
                  <c:v>31268.340978809731</c:v>
                </c:pt>
                <c:pt idx="35">
                  <c:v>32071.77758268208</c:v>
                </c:pt>
                <c:pt idx="36">
                  <c:v>32870.56774196677</c:v>
                </c:pt>
                <c:pt idx="37">
                  <c:v>33664.738328040119</c:v>
                </c:pt>
                <c:pt idx="38">
                  <c:v>34454.316056875534</c:v>
                </c:pt>
                <c:pt idx="39">
                  <c:v>35239.327489942261</c:v>
                </c:pt>
                <c:pt idx="40">
                  <c:v>36019.799035098978</c:v>
                </c:pt>
                <c:pt idx="41">
                  <c:v>36795.756947482019</c:v>
                </c:pt>
                <c:pt idx="42">
                  <c:v>37567.227330388778</c:v>
                </c:pt>
                <c:pt idx="43">
                  <c:v>38334.236136155669</c:v>
                </c:pt>
                <c:pt idx="44">
                  <c:v>39096.809167031221</c:v>
                </c:pt>
                <c:pt idx="45">
                  <c:v>39854.972076044127</c:v>
                </c:pt>
                <c:pt idx="46">
                  <c:v>40608.750367866167</c:v>
                </c:pt>
                <c:pt idx="47">
                  <c:v>41358.169399670151</c:v>
                </c:pt>
                <c:pt idx="48">
                  <c:v>42103.254381982966</c:v>
                </c:pt>
                <c:pt idx="49">
                  <c:v>42844.030379533666</c:v>
                </c:pt>
                <c:pt idx="50">
                  <c:v>43580.52231209672</c:v>
                </c:pt>
                <c:pt idx="51">
                  <c:v>44312.754955330151</c:v>
                </c:pt>
                <c:pt idx="52">
                  <c:v>45040.752941609149</c:v>
                </c:pt>
                <c:pt idx="53">
                  <c:v>45764.54076085463</c:v>
                </c:pt>
                <c:pt idx="54">
                  <c:v>46484.14276135707</c:v>
                </c:pt>
                <c:pt idx="55">
                  <c:v>47199.583150595645</c:v>
                </c:pt>
                <c:pt idx="56">
                  <c:v>47910.885996052501</c:v>
                </c:pt>
                <c:pt idx="57">
                  <c:v>48618.07522602244</c:v>
                </c:pt>
                <c:pt idx="58">
                  <c:v>49321.174630417889</c:v>
                </c:pt>
                <c:pt idx="59">
                  <c:v>50020.207861569063</c:v>
                </c:pt>
                <c:pt idx="60">
                  <c:v>50715.198435019796</c:v>
                </c:pt>
                <c:pt idx="61">
                  <c:v>51406.16973031855</c:v>
                </c:pt>
                <c:pt idx="62">
                  <c:v>52093.144991804817</c:v>
                </c:pt>
                <c:pt idx="63">
                  <c:v>52776.147329391191</c:v>
                </c:pt>
                <c:pt idx="64">
                  <c:v>53455.199719340744</c:v>
                </c:pt>
                <c:pt idx="65">
                  <c:v>54130.325005039886</c:v>
                </c:pt>
                <c:pt idx="66">
                  <c:v>54801.545897766904</c:v>
                </c:pt>
                <c:pt idx="67">
                  <c:v>55468.884977455913</c:v>
                </c:pt>
                <c:pt idx="68">
                  <c:v>56132.364693456497</c:v>
                </c:pt>
                <c:pt idx="69">
                  <c:v>56792.00736528889</c:v>
                </c:pt>
                <c:pt idx="70">
                  <c:v>57447.835183394753</c:v>
                </c:pt>
                <c:pt idx="71">
                  <c:v>58099.870209883746</c:v>
                </c:pt>
                <c:pt idx="72">
                  <c:v>58748.134379275638</c:v>
                </c:pt>
                <c:pt idx="73">
                  <c:v>59392.64949923825</c:v>
                </c:pt>
                <c:pt idx="74">
                  <c:v>60033.437251320967</c:v>
                </c:pt>
                <c:pt idx="75">
                  <c:v>60670.519191684223</c:v>
                </c:pt>
                <c:pt idx="76">
                  <c:v>61303.916751824552</c:v>
                </c:pt>
                <c:pt idx="77">
                  <c:v>61933.651239295607</c:v>
                </c:pt>
                <c:pt idx="78">
                  <c:v>62559.743838424933</c:v>
                </c:pt>
                <c:pt idx="79">
                  <c:v>63182.215611026651</c:v>
                </c:pt>
                <c:pt idx="80">
                  <c:v>63801.087497109846</c:v>
                </c:pt>
                <c:pt idx="81">
                  <c:v>64416.380315583134</c:v>
                </c:pt>
                <c:pt idx="82">
                  <c:v>65028.114764954968</c:v>
                </c:pt>
                <c:pt idx="83">
                  <c:v>65636.311424029875</c:v>
                </c:pt>
                <c:pt idx="84">
                  <c:v>66240.99075260089</c:v>
                </c:pt>
                <c:pt idx="85">
                  <c:v>66842.173092137615</c:v>
                </c:pt>
                <c:pt idx="86">
                  <c:v>67439.878666470613</c:v>
                </c:pt>
                <c:pt idx="87">
                  <c:v>68034.127582471818</c:v>
                </c:pt>
                <c:pt idx="88">
                  <c:v>68624.9398307308</c:v>
                </c:pt>
                <c:pt idx="89">
                  <c:v>69212.335286227288</c:v>
                </c:pt>
                <c:pt idx="90">
                  <c:v>69796.33370899978</c:v>
                </c:pt>
                <c:pt idx="91">
                  <c:v>70376.954744810355</c:v>
                </c:pt>
                <c:pt idx="92">
                  <c:v>70954.217925805366</c:v>
                </c:pt>
                <c:pt idx="93">
                  <c:v>71528.142671172653</c:v>
                </c:pt>
                <c:pt idx="94">
                  <c:v>72098.748287794806</c:v>
                </c:pt>
                <c:pt idx="95">
                  <c:v>72666.053970898545</c:v>
                </c:pt>
                <c:pt idx="96">
                  <c:v>73230.078804700577</c:v>
                </c:pt>
                <c:pt idx="97">
                  <c:v>73790.84176304951</c:v>
                </c:pt>
                <c:pt idx="98">
                  <c:v>74348.361710064099</c:v>
                </c:pt>
                <c:pt idx="99">
                  <c:v>74902.657400767959</c:v>
                </c:pt>
                <c:pt idx="100">
                  <c:v>75453.74748172042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AA-4C2A-83A2-984683C53F52}"/>
            </c:ext>
          </c:extLst>
        </c:ser>
        <c:ser>
          <c:idx val="1"/>
          <c:order val="1"/>
          <c:tx>
            <c:v>Log-Log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Sheet2!$G$3:$G$103</c:f>
              <c:numCache>
                <c:formatCode>General</c:formatCode>
                <c:ptCount val="101"/>
                <c:pt idx="0">
                  <c:v>0</c:v>
                </c:pt>
                <c:pt idx="1">
                  <c:v>9482.0533016946665</c:v>
                </c:pt>
                <c:pt idx="2">
                  <c:v>14781.879441461575</c:v>
                </c:pt>
                <c:pt idx="3">
                  <c:v>18435.831018961082</c:v>
                </c:pt>
                <c:pt idx="4">
                  <c:v>21210.789378802478</c:v>
                </c:pt>
                <c:pt idx="5">
                  <c:v>23440.386855738587</c:v>
                </c:pt>
                <c:pt idx="6">
                  <c:v>25299.432707755892</c:v>
                </c:pt>
                <c:pt idx="7">
                  <c:v>26890.765078010172</c:v>
                </c:pt>
                <c:pt idx="8">
                  <c:v>28279.906574252447</c:v>
                </c:pt>
                <c:pt idx="9">
                  <c:v>29511.121612417039</c:v>
                </c:pt>
                <c:pt idx="10">
                  <c:v>30615.686599340061</c:v>
                </c:pt>
                <c:pt idx="11">
                  <c:v>31616.501066875091</c:v>
                </c:pt>
                <c:pt idx="12">
                  <c:v>32530.822881549706</c:v>
                </c:pt>
                <c:pt idx="13">
                  <c:v>33371.973515252277</c:v>
                </c:pt>
                <c:pt idx="14">
                  <c:v>34150.445642856583</c:v>
                </c:pt>
                <c:pt idx="15">
                  <c:v>34874.647658098642</c:v>
                </c:pt>
                <c:pt idx="16">
                  <c:v>35551.418953671127</c:v>
                </c:pt>
                <c:pt idx="17">
                  <c:v>36186.395628652819</c:v>
                </c:pt>
                <c:pt idx="18">
                  <c:v>36784.275786305159</c:v>
                </c:pt>
                <c:pt idx="19">
                  <c:v>37349.015730346524</c:v>
                </c:pt>
                <c:pt idx="20">
                  <c:v>37883.977553265686</c:v>
                </c:pt>
                <c:pt idx="21">
                  <c:v>38392.041861133643</c:v>
                </c:pt>
                <c:pt idx="22">
                  <c:v>38875.695054415177</c:v>
                </c:pt>
                <c:pt idx="23">
                  <c:v>39337.097746543135</c:v>
                </c:pt>
                <c:pt idx="24">
                  <c:v>39778.139000199175</c:v>
                </c:pt>
                <c:pt idx="25">
                  <c:v>40200.479762037714</c:v>
                </c:pt>
                <c:pt idx="26">
                  <c:v>40605.587973501053</c:v>
                </c:pt>
                <c:pt idx="27">
                  <c:v>40994.767197604539</c:v>
                </c:pt>
                <c:pt idx="28">
                  <c:v>41369.180144595965</c:v>
                </c:pt>
                <c:pt idx="29">
                  <c:v>41729.868147565488</c:v>
                </c:pt>
                <c:pt idx="30">
                  <c:v>42077.767395148316</c:v>
                </c:pt>
                <c:pt idx="31">
                  <c:v>42413.72254708832</c:v>
                </c:pt>
                <c:pt idx="32">
                  <c:v>42738.498222141665</c:v>
                </c:pt>
                <c:pt idx="33">
                  <c:v>43052.788744374906</c:v>
                </c:pt>
                <c:pt idx="34">
                  <c:v>43357.226454706499</c:v>
                </c:pt>
                <c:pt idx="35">
                  <c:v>43652.388833357603</c:v>
                </c:pt>
                <c:pt idx="36">
                  <c:v>43938.804631236686</c:v>
                </c:pt>
                <c:pt idx="37">
                  <c:v>44216.959170905327</c:v>
                </c:pt>
                <c:pt idx="38">
                  <c:v>44487.298948235395</c:v>
                </c:pt>
                <c:pt idx="39">
                  <c:v>44750.235642374239</c:v>
                </c:pt>
                <c:pt idx="40">
                  <c:v>45006.149622825193</c:v>
                </c:pt>
                <c:pt idx="41">
                  <c:v>45255.393027303289</c:v>
                </c:pt>
                <c:pt idx="42">
                  <c:v>45498.292471758039</c:v>
                </c:pt>
                <c:pt idx="43">
                  <c:v>45735.151443965355</c:v>
                </c:pt>
                <c:pt idx="44">
                  <c:v>45966.252423913596</c:v>
                </c:pt>
                <c:pt idx="45">
                  <c:v>46191.858767485137</c:v>
                </c:pt>
                <c:pt idx="46">
                  <c:v>46412.216384377178</c:v>
                </c:pt>
                <c:pt idx="47">
                  <c:v>46627.555236595254</c:v>
                </c:pt>
                <c:pt idx="48">
                  <c:v>46838.090680008354</c:v>
                </c:pt>
                <c:pt idx="49">
                  <c:v>47044.02466823985</c:v>
                </c:pt>
                <c:pt idx="50">
                  <c:v>47245.546835465168</c:v>
                </c:pt>
                <c:pt idx="51">
                  <c:v>47442.835472411069</c:v>
                </c:pt>
                <c:pt idx="52">
                  <c:v>47636.058407922515</c:v>
                </c:pt>
                <c:pt idx="53">
                  <c:v>47825.373806827927</c:v>
                </c:pt>
                <c:pt idx="54">
                  <c:v>48010.930893439014</c:v>
                </c:pt>
                <c:pt idx="55">
                  <c:v>48192.870608831567</c:v>
                </c:pt>
                <c:pt idx="56">
                  <c:v>48371.326209031453</c:v>
                </c:pt>
                <c:pt idx="57">
                  <c:v>48546.423810354761</c:v>
                </c:pt>
                <c:pt idx="58">
                  <c:v>48718.282887393121</c:v>
                </c:pt>
                <c:pt idx="59">
                  <c:v>48887.016728483221</c:v>
                </c:pt>
                <c:pt idx="60">
                  <c:v>49052.732852932611</c:v>
                </c:pt>
                <c:pt idx="61">
                  <c:v>49215.533393782338</c:v>
                </c:pt>
                <c:pt idx="62">
                  <c:v>49375.515449458886</c:v>
                </c:pt>
                <c:pt idx="63">
                  <c:v>49532.771407293978</c:v>
                </c:pt>
                <c:pt idx="64">
                  <c:v>49687.389241563746</c:v>
                </c:pt>
                <c:pt idx="65">
                  <c:v>49839.452788412447</c:v>
                </c:pt>
                <c:pt idx="66">
                  <c:v>49989.041999774352</c:v>
                </c:pt>
                <c:pt idx="67">
                  <c:v>50136.233178184884</c:v>
                </c:pt>
                <c:pt idx="68">
                  <c:v>50281.099194177579</c:v>
                </c:pt>
                <c:pt idx="69">
                  <c:v>50423.709687790208</c:v>
                </c:pt>
                <c:pt idx="70">
                  <c:v>50564.131255550383</c:v>
                </c:pt>
                <c:pt idx="71">
                  <c:v>50702.427624175267</c:v>
                </c:pt>
                <c:pt idx="72">
                  <c:v>50838.659812099919</c:v>
                </c:pt>
                <c:pt idx="73">
                  <c:v>50972.886279840553</c:v>
                </c:pt>
                <c:pt idx="74">
                  <c:v>51105.163070104507</c:v>
                </c:pt>
                <c:pt idx="75">
                  <c:v>51235.543938471987</c:v>
                </c:pt>
                <c:pt idx="76">
                  <c:v>51364.08047539946</c:v>
                </c:pt>
                <c:pt idx="77">
                  <c:v>51490.822220225171</c:v>
                </c:pt>
                <c:pt idx="78">
                  <c:v>51615.816767796357</c:v>
                </c:pt>
                <c:pt idx="79">
                  <c:v>51739.10986828251</c:v>
                </c:pt>
                <c:pt idx="80">
                  <c:v>51860.745520689306</c:v>
                </c:pt>
                <c:pt idx="81">
                  <c:v>51980.766060543043</c:v>
                </c:pt>
                <c:pt idx="82">
                  <c:v>52099.212242175206</c:v>
                </c:pt>
                <c:pt idx="83">
                  <c:v>52216.123316000827</c:v>
                </c:pt>
                <c:pt idx="84">
                  <c:v>52331.537101150047</c:v>
                </c:pt>
                <c:pt idx="85">
                  <c:v>52445.490053783957</c:v>
                </c:pt>
                <c:pt idx="86">
                  <c:v>52558.017331398005</c:v>
                </c:pt>
                <c:pt idx="87">
                  <c:v>52669.152853391453</c:v>
                </c:pt>
                <c:pt idx="88">
                  <c:v>52778.929358159752</c:v>
                </c:pt>
                <c:pt idx="89">
                  <c:v>52887.378456946011</c:v>
                </c:pt>
                <c:pt idx="90">
                  <c:v>52994.530684669153</c:v>
                </c:pt>
                <c:pt idx="91">
                  <c:v>53100.415547929653</c:v>
                </c:pt>
                <c:pt idx="92">
                  <c:v>53205.061570378755</c:v>
                </c:pt>
                <c:pt idx="93">
                  <c:v>53308.496335622047</c:v>
                </c:pt>
                <c:pt idx="94">
                  <c:v>53410.746527816642</c:v>
                </c:pt>
                <c:pt idx="95">
                  <c:v>53511.837970108259</c:v>
                </c:pt>
                <c:pt idx="96">
                  <c:v>53611.79566104462</c:v>
                </c:pt>
                <c:pt idx="97">
                  <c:v>53710.643809091496</c:v>
                </c:pt>
                <c:pt idx="98">
                  <c:v>53808.405865368193</c:v>
                </c:pt>
                <c:pt idx="99">
                  <c:v>53905.104554711375</c:v>
                </c:pt>
                <c:pt idx="100">
                  <c:v>54000.761905168627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AA-4C2A-83A2-984683C53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9129296"/>
        <c:axId val="429129624"/>
      </c:lineChart>
      <c:catAx>
        <c:axId val="429129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PM2.5 (ug/m^3)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129624"/>
        <c:crosses val="autoZero"/>
        <c:auto val="1"/>
        <c:lblAlgn val="ctr"/>
        <c:lblOffset val="100"/>
        <c:noMultiLvlLbl val="0"/>
      </c:catAx>
      <c:valAx>
        <c:axId val="429129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Deaths among 80+ persons  in 1957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12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0.56347</cdr:x>
      <cdr:y>0</cdr:y>
    </cdr:from>
    <cdr:to>
      <cdr:x>0.56347</cdr:x>
      <cdr:y>0.88832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4121888" y="0"/>
          <a:ext cx="0" cy="4467539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759E-2DD8-41E1-984E-F002BA160E5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B08C-D17E-46C2-A96A-D993A704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6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759E-2DD8-41E1-984E-F002BA160E5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B08C-D17E-46C2-A96A-D993A704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7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759E-2DD8-41E1-984E-F002BA160E5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B08C-D17E-46C2-A96A-D993A704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35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759E-2DD8-41E1-984E-F002BA160E5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B08C-D17E-46C2-A96A-D993A704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0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759E-2DD8-41E1-984E-F002BA160E5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B08C-D17E-46C2-A96A-D993A704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1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759E-2DD8-41E1-984E-F002BA160E5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B08C-D17E-46C2-A96A-D993A704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9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759E-2DD8-41E1-984E-F002BA160E5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B08C-D17E-46C2-A96A-D993A704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1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759E-2DD8-41E1-984E-F002BA160E5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B08C-D17E-46C2-A96A-D993A704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759E-2DD8-41E1-984E-F002BA160E5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B08C-D17E-46C2-A96A-D993A704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7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759E-2DD8-41E1-984E-F002BA160E5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B08C-D17E-46C2-A96A-D993A704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0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759E-2DD8-41E1-984E-F002BA160E5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FB08C-D17E-46C2-A96A-D993A704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4759E-2DD8-41E1-984E-F002BA160E5D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FB08C-D17E-46C2-A96A-D993A704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1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library.pitt.edu/cgi-bin/i/image/getimage-idx?cc=hpicasc;entryid=x-scls013;viewid=SCLS013.TIF;quality=m800;view=imag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nzm@Andrew.cmu.edu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5962"/>
            <a:ext cx="9144000" cy="2758757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Long Run Environmental Accounting in the U.S. Economy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30320"/>
            <a:ext cx="9144000" cy="271272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NBER Conference on Environmental and Energy Policy and the Economy</a:t>
            </a:r>
          </a:p>
          <a:p>
            <a:r>
              <a:rPr lang="en-US" sz="2800" dirty="0" smtClean="0"/>
              <a:t>May 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2019</a:t>
            </a:r>
          </a:p>
          <a:p>
            <a:r>
              <a:rPr lang="en-US" sz="3200" dirty="0" smtClean="0"/>
              <a:t>N.Z. Muller</a:t>
            </a:r>
          </a:p>
          <a:p>
            <a:r>
              <a:rPr lang="en-US" dirty="0" smtClean="0"/>
              <a:t>Carnegie Mellon University, NBER,</a:t>
            </a:r>
          </a:p>
          <a:p>
            <a:r>
              <a:rPr lang="en-US" dirty="0" smtClean="0"/>
              <a:t>Wilton E. Scott Institute for Energy Innovation</a:t>
            </a:r>
          </a:p>
        </p:txBody>
      </p:sp>
    </p:spTree>
    <p:extLst>
      <p:ext uri="{BB962C8B-B14F-4D97-AF65-F5344CB8AC3E}">
        <p14:creationId xmlns:p14="http://schemas.microsoft.com/office/powerpoint/2010/main" val="10088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What this paper </a:t>
            </a:r>
            <a:r>
              <a:rPr lang="en-US" dirty="0" smtClean="0"/>
              <a:t>finds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/>
          </a:bodyPr>
          <a:lstStyle/>
          <a:p>
            <a:r>
              <a:rPr lang="en-US" dirty="0" smtClean="0"/>
              <a:t>From 1957 – 2016, annual average fine particulate matter (PM</a:t>
            </a:r>
            <a:r>
              <a:rPr lang="en-US" baseline="-25000" dirty="0" smtClean="0"/>
              <a:t>2.5</a:t>
            </a:r>
            <a:r>
              <a:rPr lang="en-US" dirty="0" smtClean="0"/>
              <a:t>) fell from 54 </a:t>
            </a:r>
            <a:r>
              <a:rPr lang="en-US" dirty="0" err="1" smtClean="0"/>
              <a:t>ug</a:t>
            </a:r>
            <a:r>
              <a:rPr lang="en-US" dirty="0" smtClean="0"/>
              <a:t>/m</a:t>
            </a:r>
            <a:r>
              <a:rPr lang="en-US" baseline="30000" dirty="0" smtClean="0"/>
              <a:t>3</a:t>
            </a:r>
            <a:r>
              <a:rPr lang="en-US" dirty="0" smtClean="0"/>
              <a:t> to under 10 </a:t>
            </a:r>
            <a:r>
              <a:rPr lang="en-US" dirty="0" err="1" smtClean="0"/>
              <a:t>ug</a:t>
            </a:r>
            <a:r>
              <a:rPr lang="en-US" dirty="0" smtClean="0"/>
              <a:t>/m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</a:p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 damages increased (per capita) from 1957 to mid 1970’s when the Clean Air Act was implemented.</a:t>
            </a:r>
            <a:endParaRPr lang="en-US" dirty="0" smtClean="0"/>
          </a:p>
          <a:p>
            <a:r>
              <a:rPr lang="en-US" dirty="0" smtClean="0"/>
              <a:t>Thereafter, real PM</a:t>
            </a:r>
            <a:r>
              <a:rPr lang="en-US" baseline="-25000" dirty="0" smtClean="0"/>
              <a:t>2.5</a:t>
            </a:r>
            <a:r>
              <a:rPr lang="en-US" dirty="0" smtClean="0"/>
              <a:t> damages fell, while real GDP increased.</a:t>
            </a:r>
            <a:endParaRPr lang="en-US" dirty="0" smtClean="0"/>
          </a:p>
          <a:p>
            <a:r>
              <a:rPr lang="en-US" dirty="0" smtClean="0"/>
              <a:t>The business cycle plays a clear role: </a:t>
            </a:r>
          </a:p>
          <a:p>
            <a:pPr lvl="1"/>
            <a:r>
              <a:rPr lang="en-US" dirty="0" smtClean="0"/>
              <a:t>PM</a:t>
            </a:r>
            <a:r>
              <a:rPr lang="en-US" baseline="-25000" dirty="0" smtClean="0"/>
              <a:t>2.5 </a:t>
            </a:r>
            <a:r>
              <a:rPr lang="en-US" dirty="0" smtClean="0"/>
              <a:t>ambient levels.</a:t>
            </a:r>
          </a:p>
          <a:p>
            <a:pPr lvl="1"/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 damages.</a:t>
            </a:r>
          </a:p>
        </p:txBody>
      </p:sp>
    </p:spTree>
    <p:extLst>
      <p:ext uri="{BB962C8B-B14F-4D97-AF65-F5344CB8AC3E}">
        <p14:creationId xmlns:p14="http://schemas.microsoft.com/office/powerpoint/2010/main" val="331144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Summary of Results.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753600" y="5744220"/>
            <a:ext cx="229870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Solid: GED/GDP.</a:t>
            </a:r>
          </a:p>
          <a:p>
            <a:r>
              <a:rPr lang="en-US" dirty="0" smtClean="0"/>
              <a:t>Square: ambient PM</a:t>
            </a:r>
            <a:r>
              <a:rPr lang="en-US" baseline="-25000" dirty="0" smtClean="0"/>
              <a:t>2.5</a:t>
            </a:r>
            <a:endParaRPr lang="en-US" dirty="0" smtClean="0"/>
          </a:p>
          <a:p>
            <a:r>
              <a:rPr lang="en-US" dirty="0" smtClean="0"/>
              <a:t>Source: Muller, 2019</a:t>
            </a:r>
            <a:endParaRPr lang="en-US" dirty="0"/>
          </a:p>
        </p:txBody>
      </p:sp>
      <p:pic>
        <p:nvPicPr>
          <p:cNvPr id="22" name="Picture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77" y="1701321"/>
            <a:ext cx="7108723" cy="496411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0" name="Straight Arrow Connector 29"/>
          <p:cNvCxnSpPr/>
          <p:nvPr/>
        </p:nvCxnSpPr>
        <p:spPr>
          <a:xfrm flipH="1" flipV="1">
            <a:off x="5609891" y="3203046"/>
            <a:ext cx="1363704" cy="8441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299806" y="3003000"/>
            <a:ext cx="7315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972378" y="1941171"/>
            <a:ext cx="111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 </a:t>
            </a:r>
          </a:p>
          <a:p>
            <a:r>
              <a:rPr lang="en-US" dirty="0" smtClean="0"/>
              <a:t>Recession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72378" y="2818334"/>
            <a:ext cx="84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 </a:t>
            </a:r>
          </a:p>
          <a:p>
            <a:r>
              <a:rPr lang="en-US" dirty="0" smtClean="0"/>
              <a:t>Bubble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333035" y="4018556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Double-dip </a:t>
            </a:r>
          </a:p>
          <a:p>
            <a:r>
              <a:rPr lang="en-US" dirty="0" smtClean="0"/>
              <a:t>recession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555827" y="5292030"/>
            <a:ext cx="82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</a:t>
            </a:r>
          </a:p>
          <a:p>
            <a:r>
              <a:rPr lang="en-US" dirty="0" smtClean="0"/>
              <a:t>Crisis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4948727" y="5449774"/>
            <a:ext cx="6512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2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What this paper </a:t>
            </a:r>
            <a:r>
              <a:rPr lang="en-US" dirty="0" smtClean="0"/>
              <a:t>finds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/>
          </a:bodyPr>
          <a:lstStyle/>
          <a:p>
            <a:r>
              <a:rPr lang="en-US" dirty="0" smtClean="0"/>
              <a:t>From 1957 – 2016, annual average fine particulate matter (PM</a:t>
            </a:r>
            <a:r>
              <a:rPr lang="en-US" baseline="-25000" dirty="0" smtClean="0"/>
              <a:t>2.5</a:t>
            </a:r>
            <a:r>
              <a:rPr lang="en-US" dirty="0" smtClean="0"/>
              <a:t>) fell from 54 </a:t>
            </a:r>
            <a:r>
              <a:rPr lang="en-US" dirty="0" err="1" smtClean="0"/>
              <a:t>ug</a:t>
            </a:r>
            <a:r>
              <a:rPr lang="en-US" dirty="0" smtClean="0"/>
              <a:t>/m</a:t>
            </a:r>
            <a:r>
              <a:rPr lang="en-US" baseline="30000" dirty="0" smtClean="0"/>
              <a:t>3</a:t>
            </a:r>
            <a:r>
              <a:rPr lang="en-US" dirty="0" smtClean="0"/>
              <a:t> to under 10 </a:t>
            </a:r>
            <a:r>
              <a:rPr lang="en-US" dirty="0" err="1" smtClean="0"/>
              <a:t>ug</a:t>
            </a:r>
            <a:r>
              <a:rPr lang="en-US" dirty="0" smtClean="0"/>
              <a:t>/m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</a:p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 damages increased (per capita) from 1957 to mid 1970’s when the Clean Air Act was implemented.</a:t>
            </a:r>
            <a:endParaRPr lang="en-US" dirty="0" smtClean="0"/>
          </a:p>
          <a:p>
            <a:r>
              <a:rPr lang="en-US" dirty="0" smtClean="0"/>
              <a:t>Thereafter, real PM</a:t>
            </a:r>
            <a:r>
              <a:rPr lang="en-US" baseline="-25000" dirty="0" smtClean="0"/>
              <a:t>2.5</a:t>
            </a:r>
            <a:r>
              <a:rPr lang="en-US" dirty="0" smtClean="0"/>
              <a:t> damages fell, while real GDP increased.</a:t>
            </a:r>
            <a:endParaRPr lang="en-US" dirty="0" smtClean="0"/>
          </a:p>
          <a:p>
            <a:r>
              <a:rPr lang="en-US" dirty="0" smtClean="0"/>
              <a:t>The business cycle plays a clear role: </a:t>
            </a:r>
          </a:p>
          <a:p>
            <a:pPr lvl="1"/>
            <a:r>
              <a:rPr lang="en-US" dirty="0" smtClean="0"/>
              <a:t>PM</a:t>
            </a:r>
            <a:r>
              <a:rPr lang="en-US" baseline="-25000" dirty="0" smtClean="0"/>
              <a:t>2.5 </a:t>
            </a:r>
            <a:r>
              <a:rPr lang="en-US" dirty="0" smtClean="0"/>
              <a:t>ambient levels.</a:t>
            </a:r>
          </a:p>
          <a:p>
            <a:pPr lvl="1"/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 damages.</a:t>
            </a:r>
          </a:p>
          <a:p>
            <a:r>
              <a:rPr lang="en-US" dirty="0" smtClean="0"/>
              <a:t>Growth in the U.S. economy was </a:t>
            </a:r>
            <a:r>
              <a:rPr lang="en-US" i="1" dirty="0" smtClean="0"/>
              <a:t>less rapid </a:t>
            </a:r>
            <a:r>
              <a:rPr lang="en-US" dirty="0" smtClean="0"/>
              <a:t>prior to 1970, and </a:t>
            </a:r>
            <a:r>
              <a:rPr lang="en-US" i="1" dirty="0" smtClean="0"/>
              <a:t>more rapid </a:t>
            </a:r>
            <a:r>
              <a:rPr lang="en-US" dirty="0" smtClean="0"/>
              <a:t>after 1970 than official accounts suggest.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93774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Summary of Results.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89690" y="6205055"/>
            <a:ext cx="21187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Source: Muller, 2019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271995"/>
              </p:ext>
            </p:extLst>
          </p:nvPr>
        </p:nvGraphicFramePr>
        <p:xfrm>
          <a:off x="2268164" y="1690688"/>
          <a:ext cx="7421526" cy="4883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3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Outline for the Talk.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 of Results.</a:t>
            </a:r>
          </a:p>
          <a:p>
            <a:r>
              <a:rPr lang="en-US" dirty="0" smtClean="0"/>
              <a:t>Conceptual Model.</a:t>
            </a:r>
          </a:p>
          <a:p>
            <a:r>
              <a:rPr lang="en-US" dirty="0" smtClean="0"/>
              <a:t>Methods and Data.</a:t>
            </a:r>
          </a:p>
          <a:p>
            <a:r>
              <a:rPr lang="en-US" dirty="0" smtClean="0"/>
              <a:t>Results.</a:t>
            </a:r>
          </a:p>
          <a:p>
            <a:r>
              <a:rPr lang="en-US" dirty="0" smtClean="0"/>
              <a:t>Conclusions and Remaining Work.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947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Outline for the Talk.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 of Results.</a:t>
            </a:r>
          </a:p>
          <a:p>
            <a:r>
              <a:rPr lang="en-US" dirty="0" smtClean="0"/>
              <a:t>Conceptual Model.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Methods and Data.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Results.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Conclusions and Remaining Work.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90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Conceptual Model.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National Income Accounting Identity.</a:t>
            </a:r>
          </a:p>
          <a:p>
            <a:r>
              <a:rPr lang="en-US" i="1" dirty="0" err="1" smtClean="0"/>
              <a:t>Y</a:t>
            </a:r>
            <a:r>
              <a:rPr lang="en-US" i="1" baseline="-25000" dirty="0" err="1" smtClean="0"/>
              <a:t>t</a:t>
            </a:r>
            <a:r>
              <a:rPr lang="en-US" i="1" baseline="30000" dirty="0" err="1" smtClean="0"/>
              <a:t>m</a:t>
            </a:r>
            <a:r>
              <a:rPr lang="en-US" i="1" dirty="0" smtClean="0"/>
              <a:t> = C</a:t>
            </a:r>
            <a:r>
              <a:rPr lang="en-US" i="1" baseline="-25000" dirty="0" smtClean="0"/>
              <a:t>t</a:t>
            </a:r>
            <a:r>
              <a:rPr lang="en-US" i="1" dirty="0" smtClean="0"/>
              <a:t> + I</a:t>
            </a:r>
            <a:r>
              <a:rPr lang="en-US" i="1" baseline="-25000" dirty="0" smtClean="0"/>
              <a:t>t</a:t>
            </a:r>
            <a:r>
              <a:rPr lang="en-US" i="1" dirty="0" smtClean="0"/>
              <a:t> + G</a:t>
            </a:r>
            <a:r>
              <a:rPr lang="en-US" i="1" baseline="-25000" dirty="0" smtClean="0"/>
              <a:t>t</a:t>
            </a:r>
            <a:r>
              <a:rPr lang="en-US" i="1" dirty="0" smtClean="0"/>
              <a:t> +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t</a:t>
            </a:r>
            <a:endParaRPr lang="en-US" i="1" dirty="0" smtClean="0"/>
          </a:p>
          <a:p>
            <a:pPr lvl="1"/>
            <a:r>
              <a:rPr lang="en-US" i="1" dirty="0"/>
              <a:t>C</a:t>
            </a:r>
            <a:r>
              <a:rPr lang="en-US" i="1" baseline="-25000" dirty="0"/>
              <a:t>t </a:t>
            </a:r>
            <a:r>
              <a:rPr lang="en-US" i="1" baseline="-25000" dirty="0" smtClean="0"/>
              <a:t> </a:t>
            </a:r>
            <a:r>
              <a:rPr lang="en-US" dirty="0" smtClean="0"/>
              <a:t>= </a:t>
            </a:r>
            <a:r>
              <a:rPr lang="en-US" dirty="0" smtClean="0"/>
              <a:t>consumption of market goods and services.</a:t>
            </a:r>
          </a:p>
          <a:p>
            <a:pPr lvl="1"/>
            <a:r>
              <a:rPr lang="en-US" i="1" dirty="0" smtClean="0"/>
              <a:t>I</a:t>
            </a:r>
            <a:r>
              <a:rPr lang="en-US" i="1" baseline="-25000" dirty="0" smtClean="0"/>
              <a:t>t    </a:t>
            </a:r>
            <a:r>
              <a:rPr lang="en-US" dirty="0" smtClean="0"/>
              <a:t>= </a:t>
            </a:r>
            <a:r>
              <a:rPr lang="en-US" dirty="0" smtClean="0"/>
              <a:t>net investment.</a:t>
            </a:r>
          </a:p>
          <a:p>
            <a:pPr lvl="1"/>
            <a:r>
              <a:rPr lang="en-US" i="1" dirty="0"/>
              <a:t>G</a:t>
            </a:r>
            <a:r>
              <a:rPr lang="en-US" i="1" baseline="-25000" dirty="0"/>
              <a:t>t </a:t>
            </a:r>
            <a:r>
              <a:rPr lang="en-US" i="1" baseline="-25000" dirty="0" smtClean="0"/>
              <a:t> </a:t>
            </a:r>
            <a:r>
              <a:rPr lang="en-US" dirty="0" smtClean="0"/>
              <a:t>= </a:t>
            </a:r>
            <a:r>
              <a:rPr lang="en-US" dirty="0" smtClean="0"/>
              <a:t>government expenditure.</a:t>
            </a:r>
          </a:p>
          <a:p>
            <a:pPr lvl="1"/>
            <a:r>
              <a:rPr lang="en-US" i="1" dirty="0" err="1" smtClean="0"/>
              <a:t>X</a:t>
            </a:r>
            <a:r>
              <a:rPr lang="en-US" i="1" baseline="-25000" dirty="0" err="1" smtClean="0"/>
              <a:t>t</a:t>
            </a:r>
            <a:r>
              <a:rPr lang="en-US" i="1" dirty="0" smtClean="0"/>
              <a:t>  </a:t>
            </a:r>
            <a:r>
              <a:rPr lang="en-US" dirty="0" smtClean="0"/>
              <a:t>= </a:t>
            </a:r>
            <a:r>
              <a:rPr lang="en-US" dirty="0" smtClean="0"/>
              <a:t>net exports.</a:t>
            </a:r>
          </a:p>
          <a:p>
            <a:r>
              <a:rPr lang="en-US" dirty="0" smtClean="0"/>
              <a:t>Augmentation occurs in two areas.</a:t>
            </a:r>
          </a:p>
          <a:p>
            <a:pPr lvl="1"/>
            <a:r>
              <a:rPr lang="en-US" i="1" dirty="0" smtClean="0"/>
              <a:t>A</a:t>
            </a:r>
            <a:r>
              <a:rPr lang="en-US" i="1" baseline="-25000" dirty="0" smtClean="0"/>
              <a:t>t</a:t>
            </a:r>
            <a:r>
              <a:rPr lang="en-US" i="1" dirty="0" smtClean="0"/>
              <a:t> = </a:t>
            </a:r>
            <a:r>
              <a:rPr lang="el-GR" i="1" dirty="0" smtClean="0"/>
              <a:t>γ</a:t>
            </a:r>
            <a:r>
              <a:rPr lang="en-US" i="1" baseline="-25000" dirty="0" err="1" smtClean="0"/>
              <a:t>t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t</a:t>
            </a:r>
            <a:endParaRPr lang="en-US" dirty="0" smtClean="0"/>
          </a:p>
          <a:p>
            <a:pPr lvl="2"/>
            <a:r>
              <a:rPr lang="en-US" dirty="0" smtClean="0"/>
              <a:t>Fraction of consumption allocated to abatement of pollution: </a:t>
            </a:r>
            <a:r>
              <a:rPr lang="en-US" dirty="0" smtClean="0"/>
              <a:t>(0 </a:t>
            </a:r>
            <a:r>
              <a:rPr lang="el-GR" dirty="0" smtClean="0"/>
              <a:t>≤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≤</a:t>
            </a:r>
            <a:r>
              <a:rPr lang="en-US" dirty="0" smtClean="0"/>
              <a:t> 1</a:t>
            </a:r>
            <a:r>
              <a:rPr lang="en-US" dirty="0" smtClean="0"/>
              <a:t>).</a:t>
            </a:r>
            <a:endParaRPr lang="en-US" dirty="0" smtClean="0"/>
          </a:p>
          <a:p>
            <a:pPr lvl="1"/>
            <a:r>
              <a:rPr lang="en-US" i="1" dirty="0" smtClean="0"/>
              <a:t>D</a:t>
            </a:r>
            <a:r>
              <a:rPr lang="en-US" i="1" baseline="-25000" dirty="0" smtClean="0"/>
              <a:t>t</a:t>
            </a:r>
            <a:r>
              <a:rPr lang="en-US" i="1" dirty="0" smtClean="0"/>
              <a:t> = (</a:t>
            </a:r>
            <a:r>
              <a:rPr lang="el-GR" i="1" dirty="0" smtClean="0"/>
              <a:t>α</a:t>
            </a:r>
            <a:r>
              <a:rPr lang="en-US" i="1" baseline="-25000" dirty="0" smtClean="0"/>
              <a:t>t</a:t>
            </a:r>
            <a:r>
              <a:rPr lang="en-US" i="1" dirty="0" smtClean="0"/>
              <a:t> - </a:t>
            </a:r>
            <a:r>
              <a:rPr lang="en-US" i="1" baseline="-25000" dirty="0" smtClean="0"/>
              <a:t> </a:t>
            </a:r>
            <a:r>
              <a:rPr lang="el-GR" i="1" dirty="0" smtClean="0"/>
              <a:t>β</a:t>
            </a:r>
            <a:r>
              <a:rPr lang="en-US" i="1" baseline="-25000" dirty="0" smtClean="0"/>
              <a:t>t</a:t>
            </a:r>
            <a:r>
              <a:rPr lang="el-GR" i="1" dirty="0"/>
              <a:t>γ</a:t>
            </a:r>
            <a:r>
              <a:rPr lang="en-US" i="1" baseline="-25000" dirty="0" smtClean="0"/>
              <a:t>t</a:t>
            </a:r>
            <a:r>
              <a:rPr lang="en-US" i="1" dirty="0" smtClean="0"/>
              <a:t>)C</a:t>
            </a:r>
            <a:r>
              <a:rPr lang="en-US" i="1" baseline="-25000" dirty="0" smtClean="0"/>
              <a:t>t</a:t>
            </a:r>
            <a:endParaRPr lang="en-US" i="1" dirty="0" smtClean="0"/>
          </a:p>
          <a:p>
            <a:pPr lvl="2"/>
            <a:r>
              <a:rPr lang="el-GR" i="1" dirty="0"/>
              <a:t>α</a:t>
            </a:r>
            <a:r>
              <a:rPr lang="en-US" i="1" baseline="-25000" dirty="0"/>
              <a:t>t</a:t>
            </a:r>
            <a:r>
              <a:rPr lang="en-US" i="1" dirty="0"/>
              <a:t> </a:t>
            </a:r>
            <a:r>
              <a:rPr lang="en-US" i="1" dirty="0" smtClean="0"/>
              <a:t> </a:t>
            </a:r>
            <a:r>
              <a:rPr lang="en-US" dirty="0" smtClean="0"/>
              <a:t>pre-abatement </a:t>
            </a:r>
            <a:r>
              <a:rPr lang="en-US" dirty="0" smtClean="0"/>
              <a:t>pollution </a:t>
            </a:r>
            <a:r>
              <a:rPr lang="en-US" dirty="0" smtClean="0"/>
              <a:t>intensity; </a:t>
            </a:r>
            <a:r>
              <a:rPr lang="el-GR" i="1" dirty="0" smtClean="0"/>
              <a:t>β</a:t>
            </a:r>
            <a:r>
              <a:rPr lang="en-US" i="1" baseline="-25000" dirty="0" smtClean="0"/>
              <a:t>t </a:t>
            </a:r>
            <a:r>
              <a:rPr lang="en-US" dirty="0" smtClean="0"/>
              <a:t>sensitivity </a:t>
            </a:r>
            <a:r>
              <a:rPr lang="en-US" dirty="0" smtClean="0"/>
              <a:t>of damage to abatement.</a:t>
            </a:r>
          </a:p>
          <a:p>
            <a:pPr lvl="2"/>
            <a:r>
              <a:rPr lang="en-US" dirty="0" smtClean="0"/>
              <a:t>Net damages, inclusive of abatement/mitigation.</a:t>
            </a:r>
          </a:p>
        </p:txBody>
      </p:sp>
    </p:spTree>
    <p:extLst>
      <p:ext uri="{BB962C8B-B14F-4D97-AF65-F5344CB8AC3E}">
        <p14:creationId xmlns:p14="http://schemas.microsoft.com/office/powerpoint/2010/main" val="34438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Conceptual Model.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Y</a:t>
            </a:r>
            <a:r>
              <a:rPr lang="en-US" i="1" baseline="-25000" dirty="0" err="1" smtClean="0"/>
              <a:t>t</a:t>
            </a:r>
            <a:r>
              <a:rPr lang="en-US" i="1" baseline="30000" dirty="0" err="1" smtClean="0"/>
              <a:t>e</a:t>
            </a:r>
            <a:r>
              <a:rPr lang="en-US" i="1" dirty="0" smtClean="0"/>
              <a:t> </a:t>
            </a:r>
            <a:r>
              <a:rPr lang="en-US" i="1" dirty="0"/>
              <a:t>= C</a:t>
            </a:r>
            <a:r>
              <a:rPr lang="en-US" i="1" baseline="-25000" dirty="0"/>
              <a:t>t</a:t>
            </a:r>
            <a:r>
              <a:rPr lang="en-US" i="1" dirty="0"/>
              <a:t> </a:t>
            </a:r>
            <a:r>
              <a:rPr lang="en-US" i="1" dirty="0" smtClean="0"/>
              <a:t>(1- </a:t>
            </a:r>
            <a:r>
              <a:rPr lang="el-GR" i="1" dirty="0"/>
              <a:t>γ</a:t>
            </a:r>
            <a:r>
              <a:rPr lang="en-US" i="1" baseline="-25000" dirty="0"/>
              <a:t>t</a:t>
            </a:r>
            <a:r>
              <a:rPr lang="en-US" i="1" dirty="0" smtClean="0"/>
              <a:t> - (</a:t>
            </a:r>
            <a:r>
              <a:rPr lang="el-GR" i="1" dirty="0"/>
              <a:t>α</a:t>
            </a:r>
            <a:r>
              <a:rPr lang="en-US" i="1" baseline="-25000" dirty="0"/>
              <a:t>t</a:t>
            </a:r>
            <a:r>
              <a:rPr lang="en-US" i="1" dirty="0"/>
              <a:t> - </a:t>
            </a:r>
            <a:r>
              <a:rPr lang="en-US" i="1" baseline="-25000" dirty="0"/>
              <a:t> </a:t>
            </a:r>
            <a:r>
              <a:rPr lang="el-GR" i="1" dirty="0"/>
              <a:t>β</a:t>
            </a:r>
            <a:r>
              <a:rPr lang="en-US" i="1" baseline="-25000" dirty="0"/>
              <a:t>t</a:t>
            </a:r>
            <a:r>
              <a:rPr lang="el-GR" i="1" dirty="0"/>
              <a:t>γ</a:t>
            </a:r>
            <a:r>
              <a:rPr lang="en-US" i="1" baseline="-25000" dirty="0" smtClean="0"/>
              <a:t>t</a:t>
            </a:r>
            <a:r>
              <a:rPr lang="en-US" i="1" dirty="0" smtClean="0"/>
              <a:t>)) + </a:t>
            </a:r>
            <a:r>
              <a:rPr lang="en-US" i="1" dirty="0"/>
              <a:t>I</a:t>
            </a:r>
            <a:r>
              <a:rPr lang="en-US" i="1" baseline="-25000" dirty="0"/>
              <a:t>t</a:t>
            </a:r>
            <a:r>
              <a:rPr lang="en-US" i="1" dirty="0"/>
              <a:t> + G</a:t>
            </a:r>
            <a:r>
              <a:rPr lang="en-US" i="1" baseline="-25000" dirty="0"/>
              <a:t>t</a:t>
            </a:r>
            <a:r>
              <a:rPr lang="en-US" i="1" dirty="0"/>
              <a:t> + </a:t>
            </a:r>
            <a:r>
              <a:rPr lang="en-US" i="1" dirty="0" err="1"/>
              <a:t>X</a:t>
            </a:r>
            <a:r>
              <a:rPr lang="en-US" i="1" baseline="-25000" dirty="0" err="1"/>
              <a:t>t</a:t>
            </a:r>
            <a:endParaRPr lang="en-US" i="1" dirty="0"/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does growth in market output equal growth in augmented output?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Rates are equal when </a:t>
            </a:r>
            <a:r>
              <a:rPr lang="en-US" dirty="0"/>
              <a:t>the </a:t>
            </a:r>
            <a:r>
              <a:rPr lang="en-US" dirty="0" smtClean="0"/>
              <a:t>rate of change in (</a:t>
            </a:r>
            <a:r>
              <a:rPr lang="en-US" i="1" dirty="0" smtClean="0"/>
              <a:t>D</a:t>
            </a:r>
            <a:r>
              <a:rPr lang="en-US" i="1" baseline="-25000" dirty="0" smtClean="0"/>
              <a:t>t</a:t>
            </a:r>
            <a:r>
              <a:rPr lang="en-US" i="1" dirty="0" smtClean="0"/>
              <a:t> </a:t>
            </a:r>
            <a:r>
              <a:rPr lang="en-US" dirty="0" smtClean="0"/>
              <a:t>+ </a:t>
            </a:r>
            <a:r>
              <a:rPr lang="en-US" i="1" dirty="0" smtClean="0"/>
              <a:t>A</a:t>
            </a:r>
            <a:r>
              <a:rPr lang="en-US" i="1" baseline="-25000" dirty="0" smtClean="0"/>
              <a:t>t</a:t>
            </a:r>
            <a:r>
              <a:rPr lang="en-US" dirty="0" smtClean="0"/>
              <a:t>) equals </a:t>
            </a:r>
            <a:r>
              <a:rPr lang="en-US" dirty="0"/>
              <a:t>the GDP growth rate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i="1" baseline="-25000" dirty="0"/>
              <a:t>t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/>
              <a:t>A</a:t>
            </a:r>
            <a:r>
              <a:rPr lang="en-US" i="1" baseline="-25000" dirty="0"/>
              <a:t>t</a:t>
            </a:r>
            <a:r>
              <a:rPr lang="en-US" dirty="0"/>
              <a:t>) </a:t>
            </a:r>
            <a:r>
              <a:rPr lang="en-US" dirty="0" smtClean="0"/>
              <a:t>rises more rapidly than GDP, real rate less than GDP rate.</a:t>
            </a:r>
          </a:p>
          <a:p>
            <a:r>
              <a:rPr lang="en-US" dirty="0" smtClean="0"/>
              <a:t>If 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i="1" baseline="-25000" dirty="0"/>
              <a:t>t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/>
              <a:t>A</a:t>
            </a:r>
            <a:r>
              <a:rPr lang="en-US" i="1" baseline="-25000" dirty="0"/>
              <a:t>t</a:t>
            </a:r>
            <a:r>
              <a:rPr lang="en-US" dirty="0"/>
              <a:t>) </a:t>
            </a:r>
            <a:r>
              <a:rPr lang="en-US" dirty="0" smtClean="0"/>
              <a:t>rises less rapidly than GDP, real rate exceeds GDP rate.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830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Outline for the Talk.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 of Results.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Conceptual Model.</a:t>
            </a:r>
          </a:p>
          <a:p>
            <a:r>
              <a:rPr lang="en-US" dirty="0" smtClean="0"/>
              <a:t>Methods and Data.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Results.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Conclusions and Remaining Work.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273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Empirical Accounting Approach.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/>
          </a:bodyPr>
          <a:lstStyle/>
          <a:p>
            <a:r>
              <a:rPr lang="en-US" dirty="0" smtClean="0"/>
              <a:t>Gross External Damage (GED) = premature mortality damage from PM</a:t>
            </a:r>
            <a:r>
              <a:rPr lang="en-US" baseline="-25000" dirty="0" smtClean="0"/>
              <a:t>2.5</a:t>
            </a:r>
            <a:r>
              <a:rPr lang="en-US" dirty="0" smtClean="0"/>
              <a:t> exposure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GED: common </a:t>
            </a:r>
            <a:r>
              <a:rPr lang="en-US" dirty="0"/>
              <a:t>approaches to attribution of mortality risk to PM</a:t>
            </a:r>
            <a:r>
              <a:rPr lang="en-US" baseline="-25000" dirty="0"/>
              <a:t>2.5</a:t>
            </a:r>
            <a:r>
              <a:rPr lang="en-US" dirty="0"/>
              <a:t> exposure and valuation of mortality risk (USEPA, 1999; 2010; 2011; Fann et al., 2009; Levy, Baxter, Schwartz, 2009</a:t>
            </a:r>
            <a:r>
              <a:rPr lang="en-US" dirty="0" smtClean="0"/>
              <a:t>).</a:t>
            </a:r>
            <a:endParaRPr lang="en-US" dirty="0" smtClean="0"/>
          </a:p>
          <a:p>
            <a:r>
              <a:rPr lang="en-US" dirty="0" smtClean="0"/>
              <a:t>Environmentally-Adjusted Value Added (EVA) = GDP - GED</a:t>
            </a:r>
          </a:p>
          <a:p>
            <a:r>
              <a:rPr lang="en-US" dirty="0" smtClean="0"/>
              <a:t>Deduction </a:t>
            </a:r>
            <a:r>
              <a:rPr lang="en-US" dirty="0" smtClean="0"/>
              <a:t>of GED from EVA reflects guidance from literature (Nordhaus and Tobin, 1973; Nordhaus, 2006; Abraham and Mackie, 2006).</a:t>
            </a:r>
          </a:p>
          <a:p>
            <a:r>
              <a:rPr lang="en-US" dirty="0" smtClean="0"/>
              <a:t>Next: the air pollution data.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63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88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National Income and Product Accounts (NIPAs) track performance of an economic system.</a:t>
            </a:r>
          </a:p>
          <a:p>
            <a:r>
              <a:rPr lang="en-US" dirty="0" smtClean="0"/>
              <a:t>Developed first in the early 1930s (Kuznets).</a:t>
            </a:r>
          </a:p>
          <a:p>
            <a:r>
              <a:rPr lang="en-US" dirty="0" smtClean="0"/>
              <a:t>Widely used, but l</a:t>
            </a:r>
            <a:r>
              <a:rPr lang="en-US" dirty="0" smtClean="0"/>
              <a:t>ong-recognized </a:t>
            </a:r>
            <a:r>
              <a:rPr lang="en-US" dirty="0"/>
              <a:t>that measures such as GDP are incomplete.</a:t>
            </a:r>
          </a:p>
          <a:p>
            <a:pPr lvl="1"/>
            <a:r>
              <a:rPr lang="en-US" dirty="0"/>
              <a:t>Leisure time.</a:t>
            </a:r>
          </a:p>
          <a:p>
            <a:pPr lvl="1"/>
            <a:r>
              <a:rPr lang="en-US" dirty="0"/>
              <a:t>Home production.</a:t>
            </a:r>
          </a:p>
          <a:p>
            <a:pPr lvl="1"/>
            <a:r>
              <a:rPr lang="en-US" dirty="0"/>
              <a:t>Environment and natural resources.</a:t>
            </a:r>
          </a:p>
          <a:p>
            <a:r>
              <a:rPr lang="en-US" dirty="0"/>
              <a:t>Many previous papers in this space.</a:t>
            </a:r>
          </a:p>
          <a:p>
            <a:pPr lvl="1"/>
            <a:r>
              <a:rPr lang="en-US" dirty="0"/>
              <a:t>Nordhaus, Tobin, 1973; NAS NRC, 1999; </a:t>
            </a:r>
            <a:r>
              <a:rPr lang="en-US" dirty="0" err="1"/>
              <a:t>Bartelmus</a:t>
            </a:r>
            <a:r>
              <a:rPr lang="en-US" dirty="0"/>
              <a:t>, 2009; Muller, Mendelsohn, Nordhaus, 2011; Muller, </a:t>
            </a:r>
            <a:r>
              <a:rPr lang="en-US" dirty="0" smtClean="0"/>
              <a:t>2013</a:t>
            </a:r>
            <a:r>
              <a:rPr lang="en-US" dirty="0"/>
              <a:t>, </a:t>
            </a:r>
            <a:r>
              <a:rPr lang="en-US" dirty="0" smtClean="0"/>
              <a:t>2014.</a:t>
            </a:r>
            <a:endParaRPr lang="en-US" dirty="0"/>
          </a:p>
          <a:p>
            <a:r>
              <a:rPr lang="en-US" dirty="0"/>
              <a:t>What defines extant literature is either (1) static estimates, or (2) short time series.</a:t>
            </a:r>
          </a:p>
        </p:txBody>
      </p:sp>
    </p:spTree>
    <p:extLst>
      <p:ext uri="{BB962C8B-B14F-4D97-AF65-F5344CB8AC3E}">
        <p14:creationId xmlns:p14="http://schemas.microsoft.com/office/powerpoint/2010/main" val="178918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 from TSP Readings: </a:t>
            </a:r>
            <a:br>
              <a:rPr lang="en-US" dirty="0" smtClean="0"/>
            </a:br>
            <a:r>
              <a:rPr lang="en-US" dirty="0" smtClean="0"/>
              <a:t>1957 - 1980.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1901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Early air pollution monitoring network gathered TSP data in a sample of cities (Clay, et al., 2016).</a:t>
                </a:r>
              </a:p>
              <a:p>
                <a:r>
                  <a:rPr lang="en-US" dirty="0" smtClean="0"/>
                  <a:t>Monitoring network for TSP overlaps with current network for PM</a:t>
                </a:r>
                <a:r>
                  <a:rPr lang="en-US" baseline="-25000" dirty="0" smtClean="0"/>
                  <a:t>2.5</a:t>
                </a:r>
                <a:r>
                  <a:rPr lang="en-US" dirty="0" smtClean="0"/>
                  <a:t> from 1999 to 2016.</a:t>
                </a:r>
                <a:endParaRPr lang="en-US" dirty="0"/>
              </a:p>
              <a:p>
                <a:r>
                  <a:rPr lang="en-US" dirty="0" smtClean="0"/>
                  <a:t>Regress PM</a:t>
                </a:r>
                <a:r>
                  <a:rPr lang="en-US" baseline="-25000" dirty="0" smtClean="0"/>
                  <a:t>2.5</a:t>
                </a:r>
                <a:r>
                  <a:rPr lang="en-US" dirty="0" smtClean="0"/>
                  <a:t> on TSP.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2.5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19015"/>
              </a:xfrm>
              <a:blipFill>
                <a:blip r:embed="rId3"/>
                <a:stretch>
                  <a:fillRect l="-1043" t="-2023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827520" y="5750560"/>
            <a:ext cx="1789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Solid: TSP monitor; </a:t>
            </a:r>
          </a:p>
          <a:p>
            <a:r>
              <a:rPr lang="en-US" sz="1400" b="1" dirty="0" smtClean="0"/>
              <a:t>Dash: PM</a:t>
            </a:r>
            <a:r>
              <a:rPr lang="en-US" sz="1400" b="1" baseline="-25000" dirty="0" smtClean="0"/>
              <a:t>2.5</a:t>
            </a:r>
            <a:r>
              <a:rPr lang="en-US" sz="1400" b="1" dirty="0" smtClean="0"/>
              <a:t> estimate.</a:t>
            </a:r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751" y="1711954"/>
            <a:ext cx="7315200" cy="502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5785766" y="3182558"/>
            <a:ext cx="1524000" cy="7124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817766" y="2715198"/>
            <a:ext cx="843280" cy="17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12113" y="2124688"/>
            <a:ext cx="1687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 Recession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612113" y="2532318"/>
            <a:ext cx="132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 Bubble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46898" y="3961248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Double-dip </a:t>
            </a:r>
          </a:p>
          <a:p>
            <a:r>
              <a:rPr lang="en-US" dirty="0" smtClean="0"/>
              <a:t>recession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13682" y="4805165"/>
            <a:ext cx="82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</a:t>
            </a:r>
          </a:p>
          <a:p>
            <a:r>
              <a:rPr lang="en-US" dirty="0" smtClean="0"/>
              <a:t>Crisis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023766" y="4300158"/>
            <a:ext cx="989916" cy="6675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4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 from Satellite Observations: </a:t>
            </a:r>
            <a:br>
              <a:rPr lang="en-US" dirty="0" smtClean="0"/>
            </a:br>
            <a:r>
              <a:rPr lang="en-US" dirty="0" smtClean="0"/>
              <a:t>1980 - 2016.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/>
          </a:bodyPr>
          <a:lstStyle/>
          <a:p>
            <a:r>
              <a:rPr lang="en-US" dirty="0" smtClean="0"/>
              <a:t>Use 1</a:t>
            </a:r>
            <a:r>
              <a:rPr lang="en-US" baseline="30000" dirty="0" smtClean="0"/>
              <a:t>o</a:t>
            </a:r>
            <a:r>
              <a:rPr lang="en-US" dirty="0" smtClean="0"/>
              <a:t> x 1</a:t>
            </a:r>
            <a:r>
              <a:rPr lang="en-US" baseline="30000" dirty="0" smtClean="0"/>
              <a:t>o</a:t>
            </a:r>
            <a:r>
              <a:rPr lang="en-US" dirty="0" smtClean="0"/>
              <a:t> latitude, longitude satellite-based estimates of annual average PM</a:t>
            </a:r>
            <a:r>
              <a:rPr lang="en-US" baseline="-25000" dirty="0" smtClean="0"/>
              <a:t>2.5</a:t>
            </a:r>
            <a:r>
              <a:rPr lang="en-US" dirty="0" smtClean="0"/>
              <a:t> provided by (Meng, et al., 2019).</a:t>
            </a:r>
          </a:p>
          <a:p>
            <a:r>
              <a:rPr lang="en-US" dirty="0" err="1" smtClean="0"/>
              <a:t>Geolocated</a:t>
            </a:r>
            <a:r>
              <a:rPr lang="en-US" dirty="0" smtClean="0"/>
              <a:t> grid, compute population-weighted state average PM</a:t>
            </a:r>
            <a:r>
              <a:rPr lang="en-US" baseline="-25000" dirty="0" smtClean="0"/>
              <a:t>2.5</a:t>
            </a:r>
            <a:r>
              <a:rPr lang="en-US" dirty="0" smtClean="0"/>
              <a:t> concentrations.</a:t>
            </a:r>
            <a:endParaRPr lang="en-US" dirty="0"/>
          </a:p>
          <a:p>
            <a:r>
              <a:rPr lang="en-US" dirty="0" smtClean="0"/>
              <a:t>Cross-validate against monitoring data from 1999 to 2016.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440" y="1320801"/>
            <a:ext cx="7315200" cy="502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248900" y="4693920"/>
            <a:ext cx="1575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Circles: satellite; </a:t>
            </a:r>
          </a:p>
          <a:p>
            <a:r>
              <a:rPr lang="en-US" sz="1400" b="1" dirty="0" smtClean="0"/>
              <a:t>squares = monitor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02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Key Assumptions: PM</a:t>
            </a:r>
            <a:r>
              <a:rPr lang="en-US" baseline="-25000" dirty="0" smtClean="0"/>
              <a:t>2.5</a:t>
            </a:r>
            <a:r>
              <a:rPr lang="en-US" dirty="0" smtClean="0"/>
              <a:t> Exposure-Mortality.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1901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𝑉𝑆𝐿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𝑃𝑜𝑝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Standard PM</a:t>
                </a:r>
                <a:r>
                  <a:rPr lang="en-US" baseline="-25000" dirty="0" smtClean="0"/>
                  <a:t>2.5</a:t>
                </a:r>
                <a:r>
                  <a:rPr lang="en-US" dirty="0" smtClean="0"/>
                  <a:t> </a:t>
                </a:r>
                <a:r>
                  <a:rPr lang="en-US" dirty="0"/>
                  <a:t>m</a:t>
                </a:r>
                <a:r>
                  <a:rPr lang="en-US" dirty="0" smtClean="0"/>
                  <a:t>ortality dose-response functions (Section </a:t>
                </a:r>
                <a:r>
                  <a:rPr lang="en-US" dirty="0"/>
                  <a:t>812 Studies and </a:t>
                </a:r>
                <a:r>
                  <a:rPr lang="en-US" dirty="0" smtClean="0"/>
                  <a:t>RIAs):</a:t>
                </a:r>
                <a:endParaRPr lang="en-US" dirty="0"/>
              </a:p>
              <a:p>
                <a:pPr lvl="1"/>
                <a:r>
                  <a:rPr lang="en-US" dirty="0"/>
                  <a:t>PM</a:t>
                </a:r>
                <a:r>
                  <a:rPr lang="en-US" baseline="-25000" dirty="0"/>
                  <a:t>2.5</a:t>
                </a:r>
                <a:r>
                  <a:rPr lang="en-US" dirty="0"/>
                  <a:t>: </a:t>
                </a:r>
                <a:r>
                  <a:rPr lang="en-US" dirty="0" err="1"/>
                  <a:t>Krewski</a:t>
                </a:r>
                <a:r>
                  <a:rPr lang="en-US" dirty="0"/>
                  <a:t> et al. (2009), </a:t>
                </a:r>
                <a:r>
                  <a:rPr lang="en-US" dirty="0" err="1"/>
                  <a:t>Lepeule</a:t>
                </a:r>
                <a:r>
                  <a:rPr lang="en-US" dirty="0"/>
                  <a:t> et al., (2012</a:t>
                </a:r>
                <a:r>
                  <a:rPr lang="en-US" dirty="0" smtClean="0"/>
                  <a:t>).</a:t>
                </a:r>
              </a:p>
              <a:p>
                <a:pPr lvl="1"/>
                <a:r>
                  <a:rPr lang="en-US" dirty="0" smtClean="0"/>
                  <a:t>Earliest cohort waves: mid 1970s.</a:t>
                </a:r>
              </a:p>
              <a:p>
                <a:r>
                  <a:rPr lang="en-US" dirty="0"/>
                  <a:t>One critical implication: proportionality to baseline mortality rates.</a:t>
                </a:r>
              </a:p>
              <a:p>
                <a:pPr lvl="1"/>
                <a:r>
                  <a:rPr lang="en-US" dirty="0"/>
                  <a:t>Same change in PM</a:t>
                </a:r>
                <a:r>
                  <a:rPr lang="en-US" baseline="-25000" dirty="0"/>
                  <a:t>2.5</a:t>
                </a:r>
                <a:r>
                  <a:rPr lang="en-US" dirty="0"/>
                  <a:t> very different effects on, say, 30 year olds and 80 year olds.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1901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00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Key Assumptions: Valuation of Mortality Risk.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9655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USEPA’s VSL of $7.4 x 10</a:t>
            </a:r>
            <a:r>
              <a:rPr lang="en-US" baseline="30000" dirty="0" smtClean="0"/>
              <a:t>6</a:t>
            </a:r>
            <a:r>
              <a:rPr lang="en-US" dirty="0" smtClean="0"/>
              <a:t> ($2006).</a:t>
            </a:r>
          </a:p>
          <a:p>
            <a:r>
              <a:rPr lang="en-US" dirty="0" smtClean="0"/>
              <a:t>In the long run context, income changes are very important.</a:t>
            </a:r>
          </a:p>
          <a:p>
            <a:r>
              <a:rPr lang="en-US" dirty="0" smtClean="0"/>
              <a:t>How does this parameter vary with income?</a:t>
            </a:r>
          </a:p>
          <a:p>
            <a:pPr lvl="1"/>
            <a:r>
              <a:rPr lang="en-US" dirty="0"/>
              <a:t>Costa and Kahn (2004) provide decadal VSLs from 1940 to 1980.</a:t>
            </a:r>
          </a:p>
          <a:p>
            <a:pPr lvl="1"/>
            <a:r>
              <a:rPr lang="en-US" dirty="0" smtClean="0"/>
              <a:t>USEPA: </a:t>
            </a:r>
            <a:r>
              <a:rPr lang="en-US" dirty="0" err="1" smtClean="0"/>
              <a:t>Kleckner</a:t>
            </a:r>
            <a:r>
              <a:rPr lang="en-US" dirty="0" smtClean="0"/>
              <a:t> and Neumann (1994) = 0.4.</a:t>
            </a:r>
          </a:p>
          <a:p>
            <a:pPr lvl="1"/>
            <a:r>
              <a:rPr lang="en-US" dirty="0" smtClean="0"/>
              <a:t>Adjust VSL </a:t>
            </a:r>
            <a:r>
              <a:rPr lang="en-US" dirty="0" err="1" smtClean="0"/>
              <a:t>intertemporally</a:t>
            </a:r>
            <a:r>
              <a:rPr lang="en-US" dirty="0" smtClean="0"/>
              <a:t>, not cross-</a:t>
            </a:r>
            <a:r>
              <a:rPr lang="en-US" dirty="0" err="1" smtClean="0"/>
              <a:t>sectionally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927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Key Assumptions: Valuation of Mortality Risk.</a:t>
            </a:r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11954"/>
            <a:ext cx="73152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9516303" y="5023782"/>
            <a:ext cx="2650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Solid: variable income elasticity.</a:t>
            </a:r>
          </a:p>
          <a:p>
            <a:r>
              <a:rPr lang="en-US" sz="1400" b="1" dirty="0"/>
              <a:t>D</a:t>
            </a:r>
            <a:r>
              <a:rPr lang="en-US" sz="1400" b="1" dirty="0" smtClean="0"/>
              <a:t>ash</a:t>
            </a:r>
            <a:r>
              <a:rPr lang="en-US" sz="1400" b="1" dirty="0"/>
              <a:t>: income elasticity = </a:t>
            </a:r>
            <a:r>
              <a:rPr lang="en-US" sz="1400" b="1" dirty="0" smtClean="0"/>
              <a:t>0.4.</a:t>
            </a:r>
          </a:p>
          <a:p>
            <a:r>
              <a:rPr lang="en-US" sz="1400" b="1" dirty="0" smtClean="0"/>
              <a:t>Dash-dot: income elasticity = 1.0 </a:t>
            </a:r>
          </a:p>
          <a:p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643152" y="3506957"/>
            <a:ext cx="1363704" cy="8441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626616" y="3173126"/>
            <a:ext cx="7315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09203" y="2448750"/>
            <a:ext cx="1687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 Recession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09203" y="2988460"/>
            <a:ext cx="132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 Bubble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43988" y="4417390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Double-dip </a:t>
            </a:r>
          </a:p>
          <a:p>
            <a:r>
              <a:rPr lang="en-US" dirty="0" smtClean="0"/>
              <a:t>recession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10772" y="5261307"/>
            <a:ext cx="82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</a:t>
            </a:r>
          </a:p>
          <a:p>
            <a:r>
              <a:rPr lang="en-US" dirty="0" smtClean="0"/>
              <a:t>Crisis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954536" y="4579718"/>
            <a:ext cx="756236" cy="8441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7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Outline for the Talk.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 of Results.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Conceptual Model.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Methods and Data.</a:t>
            </a:r>
          </a:p>
          <a:p>
            <a:r>
              <a:rPr lang="en-US" dirty="0" smtClean="0"/>
              <a:t>Results.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Conclusions and Remaining Work.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68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/>
          </a:bodyPr>
          <a:lstStyle/>
          <a:p>
            <a:r>
              <a:rPr lang="en-US" dirty="0" smtClean="0"/>
              <a:t>Deaths.</a:t>
            </a:r>
          </a:p>
          <a:p>
            <a:pPr lvl="1"/>
            <a:r>
              <a:rPr lang="en-US" dirty="0" smtClean="0"/>
              <a:t>Demographics.</a:t>
            </a:r>
          </a:p>
          <a:p>
            <a:r>
              <a:rPr lang="en-US" dirty="0" smtClean="0"/>
              <a:t>Pollution Intensity.</a:t>
            </a:r>
          </a:p>
          <a:p>
            <a:pPr lvl="1"/>
            <a:r>
              <a:rPr lang="en-US" dirty="0" smtClean="0"/>
              <a:t>Decades.</a:t>
            </a:r>
          </a:p>
          <a:p>
            <a:r>
              <a:rPr lang="en-US" dirty="0" smtClean="0"/>
              <a:t>Growth.</a:t>
            </a:r>
          </a:p>
          <a:p>
            <a:pPr lvl="1"/>
            <a:r>
              <a:rPr lang="en-US" dirty="0" smtClean="0"/>
              <a:t>GED</a:t>
            </a:r>
          </a:p>
          <a:p>
            <a:pPr lvl="1"/>
            <a:r>
              <a:rPr lang="en-US" dirty="0" smtClean="0"/>
              <a:t>EVA – GDP Differential</a:t>
            </a:r>
          </a:p>
          <a:p>
            <a:pPr lvl="1"/>
            <a:r>
              <a:rPr lang="en-US" dirty="0" smtClean="0"/>
              <a:t>The Business Cycle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16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Deaths from PM</a:t>
            </a:r>
            <a:r>
              <a:rPr lang="en-US" baseline="-25000" dirty="0" smtClean="0"/>
              <a:t>2.5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53600" y="6345538"/>
            <a:ext cx="21187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Source: Muller, 2019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01321"/>
            <a:ext cx="7315200" cy="502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5616216" y="3017857"/>
            <a:ext cx="1363704" cy="8441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599680" y="2684026"/>
            <a:ext cx="7315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82267" y="1959650"/>
            <a:ext cx="1687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 Recession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282267" y="2499360"/>
            <a:ext cx="132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 Bubble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17052" y="3928290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Double-dip </a:t>
            </a:r>
          </a:p>
          <a:p>
            <a:r>
              <a:rPr lang="en-US" dirty="0" smtClean="0"/>
              <a:t>recession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83836" y="4772207"/>
            <a:ext cx="82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</a:t>
            </a:r>
          </a:p>
          <a:p>
            <a:r>
              <a:rPr lang="en-US" dirty="0" smtClean="0"/>
              <a:t>Crisis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927600" y="4090618"/>
            <a:ext cx="756236" cy="8441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23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/>
          </a:bodyPr>
          <a:lstStyle/>
          <a:p>
            <a:r>
              <a:rPr lang="en-US" dirty="0" smtClean="0"/>
              <a:t>Deaths in U.S. from PM</a:t>
            </a:r>
            <a:r>
              <a:rPr lang="en-US" baseline="-25000" dirty="0" smtClean="0"/>
              <a:t>2.5</a:t>
            </a:r>
            <a:r>
              <a:rPr lang="en-US" dirty="0" smtClean="0"/>
              <a:t> in 1957.</a:t>
            </a:r>
          </a:p>
          <a:p>
            <a:pPr lvl="1"/>
            <a:r>
              <a:rPr lang="en-US" dirty="0" smtClean="0"/>
              <a:t>430,000</a:t>
            </a:r>
          </a:p>
          <a:p>
            <a:pPr lvl="1"/>
            <a:r>
              <a:rPr lang="en-US" dirty="0" smtClean="0"/>
              <a:t>Average PM</a:t>
            </a:r>
            <a:r>
              <a:rPr lang="en-US" baseline="-25000" dirty="0" smtClean="0"/>
              <a:t>2.5</a:t>
            </a:r>
            <a:r>
              <a:rPr lang="en-US" dirty="0" smtClean="0"/>
              <a:t> 54 </a:t>
            </a:r>
            <a:r>
              <a:rPr lang="en-US" dirty="0" err="1" smtClean="0"/>
              <a:t>ug</a:t>
            </a:r>
            <a:r>
              <a:rPr lang="en-US" dirty="0" smtClean="0"/>
              <a:t>/m</a:t>
            </a:r>
            <a:r>
              <a:rPr lang="en-US" baseline="30000" dirty="0" smtClean="0"/>
              <a:t>3.</a:t>
            </a:r>
            <a:endParaRPr lang="en-US" dirty="0" smtClean="0"/>
          </a:p>
          <a:p>
            <a:pPr lvl="1"/>
            <a:r>
              <a:rPr lang="en-US" dirty="0" smtClean="0"/>
              <a:t>25% of all mortality.</a:t>
            </a:r>
          </a:p>
          <a:p>
            <a:r>
              <a:rPr lang="en-US" dirty="0" smtClean="0"/>
              <a:t>Deaths in China from PM</a:t>
            </a:r>
            <a:r>
              <a:rPr lang="en-US" baseline="-25000" dirty="0" smtClean="0"/>
              <a:t>2.5</a:t>
            </a:r>
            <a:r>
              <a:rPr lang="en-US" dirty="0" smtClean="0"/>
              <a:t> in 2014. </a:t>
            </a:r>
          </a:p>
          <a:p>
            <a:pPr lvl="1"/>
            <a:r>
              <a:rPr lang="en-US" dirty="0" smtClean="0"/>
              <a:t>1.6 million (Rohde and Muller, 2015).</a:t>
            </a:r>
          </a:p>
          <a:p>
            <a:pPr lvl="1"/>
            <a:r>
              <a:rPr lang="en-US" dirty="0"/>
              <a:t>Average PM</a:t>
            </a:r>
            <a:r>
              <a:rPr lang="en-US" baseline="-25000" dirty="0"/>
              <a:t>2.5</a:t>
            </a:r>
            <a:r>
              <a:rPr lang="en-US" dirty="0"/>
              <a:t> </a:t>
            </a:r>
            <a:r>
              <a:rPr lang="en-US" dirty="0" smtClean="0"/>
              <a:t>52 </a:t>
            </a:r>
            <a:r>
              <a:rPr lang="en-US" dirty="0" err="1"/>
              <a:t>ug</a:t>
            </a:r>
            <a:r>
              <a:rPr lang="en-US" dirty="0"/>
              <a:t>/m</a:t>
            </a:r>
            <a:r>
              <a:rPr lang="en-US" baseline="30000" dirty="0"/>
              <a:t>3.</a:t>
            </a:r>
            <a:endParaRPr lang="en-US" dirty="0"/>
          </a:p>
          <a:p>
            <a:pPr lvl="1"/>
            <a:r>
              <a:rPr lang="en-US" dirty="0" smtClean="0"/>
              <a:t>17% </a:t>
            </a:r>
            <a:r>
              <a:rPr lang="en-US" dirty="0"/>
              <a:t>of all mortality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Difference due to higher baseline rate in U.S. in 1957 (0.0099) than China in 2014 (0.0072).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630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Fraction of Deaths from PM</a:t>
            </a:r>
            <a:r>
              <a:rPr lang="en-US" baseline="-25000" dirty="0" smtClean="0"/>
              <a:t>2.5</a:t>
            </a:r>
            <a:r>
              <a:rPr lang="en-US" dirty="0" smtClean="0"/>
              <a:t> Among Seniors.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53600" y="6345538"/>
            <a:ext cx="21187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Source: Muller, 2019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04142"/>
            <a:ext cx="7315200" cy="502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616216" y="3535090"/>
            <a:ext cx="1363704" cy="8441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599680" y="3201259"/>
            <a:ext cx="7315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82267" y="1837789"/>
            <a:ext cx="111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 </a:t>
            </a:r>
          </a:p>
          <a:p>
            <a:r>
              <a:rPr lang="en-US" dirty="0" smtClean="0"/>
              <a:t>Recession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82267" y="3016593"/>
            <a:ext cx="132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 Bubble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17052" y="4445523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Double-dip </a:t>
            </a:r>
          </a:p>
          <a:p>
            <a:r>
              <a:rPr lang="en-US" dirty="0" smtClean="0"/>
              <a:t>recession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83836" y="5289440"/>
            <a:ext cx="82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</a:t>
            </a:r>
          </a:p>
          <a:p>
            <a:r>
              <a:rPr lang="en-US" dirty="0" smtClean="0"/>
              <a:t>Crisis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927600" y="4607851"/>
            <a:ext cx="756236" cy="8441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6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What this paper does.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/>
          </a:bodyPr>
          <a:lstStyle/>
          <a:p>
            <a:r>
              <a:rPr lang="en-US" dirty="0" smtClean="0"/>
              <a:t>This paper conducts environmental accounts over 60 years in the U.S. economy: 1957 - 2016.</a:t>
            </a:r>
          </a:p>
          <a:p>
            <a:r>
              <a:rPr lang="en-US" dirty="0" smtClean="0"/>
              <a:t>Why long-run environmental accounting?</a:t>
            </a:r>
          </a:p>
          <a:p>
            <a:pPr lvl="1"/>
            <a:r>
              <a:rPr lang="en-US" dirty="0" smtClean="0"/>
              <a:t>Macro-environmental models: income, population, technology (Ehrlich and </a:t>
            </a:r>
            <a:r>
              <a:rPr lang="en-US" dirty="0" err="1" smtClean="0"/>
              <a:t>Holdren</a:t>
            </a:r>
            <a:r>
              <a:rPr lang="en-US" dirty="0" smtClean="0"/>
              <a:t>, 1971).</a:t>
            </a:r>
          </a:p>
          <a:p>
            <a:pPr lvl="1"/>
            <a:r>
              <a:rPr lang="en-US" dirty="0" smtClean="0"/>
              <a:t>Neoclassical growth models: population growth and technological change (Solow, 1956). </a:t>
            </a:r>
          </a:p>
          <a:p>
            <a:pPr lvl="1"/>
            <a:r>
              <a:rPr lang="en-US" dirty="0" smtClean="0"/>
              <a:t>Income and population tend to change gradually.</a:t>
            </a:r>
          </a:p>
          <a:p>
            <a:pPr lvl="1"/>
            <a:r>
              <a:rPr lang="en-US" dirty="0" smtClean="0"/>
              <a:t>Technology changes in fits and starts – often with long periods between innovations.</a:t>
            </a:r>
          </a:p>
          <a:p>
            <a:r>
              <a:rPr lang="en-US" dirty="0" smtClean="0"/>
              <a:t>Long-run analyses required to study growth and </a:t>
            </a:r>
            <a:r>
              <a:rPr lang="en-US" dirty="0" err="1" smtClean="0"/>
              <a:t>env</a:t>
            </a:r>
            <a:r>
              <a:rPr lang="en-US" dirty="0" smtClean="0"/>
              <a:t>. impacts.</a:t>
            </a:r>
          </a:p>
        </p:txBody>
      </p:sp>
    </p:spTree>
    <p:extLst>
      <p:ext uri="{BB962C8B-B14F-4D97-AF65-F5344CB8AC3E}">
        <p14:creationId xmlns:p14="http://schemas.microsoft.com/office/powerpoint/2010/main" val="320225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Fraction of Deaths from PM</a:t>
            </a:r>
            <a:r>
              <a:rPr lang="en-US" baseline="-25000" dirty="0" smtClean="0"/>
              <a:t>2.5</a:t>
            </a:r>
            <a:r>
              <a:rPr lang="en-US" dirty="0" smtClean="0"/>
              <a:t> Among Seniors.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12512" y="5509751"/>
            <a:ext cx="32794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Solid: Senior population share.</a:t>
            </a:r>
          </a:p>
          <a:p>
            <a:r>
              <a:rPr lang="en-US" dirty="0" smtClean="0"/>
              <a:t>Dash: Share of total PM</a:t>
            </a:r>
            <a:r>
              <a:rPr lang="en-US" baseline="-25000" dirty="0" smtClean="0"/>
              <a:t>2.5</a:t>
            </a:r>
            <a:r>
              <a:rPr lang="en-US" dirty="0" smtClean="0"/>
              <a:t> deaths</a:t>
            </a:r>
          </a:p>
          <a:p>
            <a:r>
              <a:rPr lang="en-US" dirty="0" smtClean="0"/>
              <a:t>among 65+.</a:t>
            </a:r>
          </a:p>
          <a:p>
            <a:r>
              <a:rPr lang="en-US" dirty="0" smtClean="0"/>
              <a:t>Source: Muller, 2019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12" y="1689520"/>
            <a:ext cx="7315200" cy="502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775707" y="3710584"/>
            <a:ext cx="1363704" cy="8441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759171" y="2717991"/>
            <a:ext cx="7315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41758" y="1993615"/>
            <a:ext cx="111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 </a:t>
            </a:r>
          </a:p>
          <a:p>
            <a:r>
              <a:rPr lang="en-US" dirty="0" smtClean="0"/>
              <a:t>Recession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41758" y="2552989"/>
            <a:ext cx="132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 Bubble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76543" y="4621017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Double-dip </a:t>
            </a:r>
          </a:p>
          <a:p>
            <a:r>
              <a:rPr lang="en-US" dirty="0" smtClean="0"/>
              <a:t>recession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43327" y="5464934"/>
            <a:ext cx="82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</a:t>
            </a:r>
          </a:p>
          <a:p>
            <a:r>
              <a:rPr lang="en-US" dirty="0" smtClean="0"/>
              <a:t>Crisis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087091" y="4783345"/>
            <a:ext cx="756236" cy="8441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2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Deaths.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Demographics.</a:t>
            </a:r>
          </a:p>
          <a:p>
            <a:r>
              <a:rPr lang="en-US" dirty="0" smtClean="0"/>
              <a:t>Pollution Intensity.</a:t>
            </a:r>
          </a:p>
          <a:p>
            <a:pPr lvl="1"/>
            <a:r>
              <a:rPr lang="en-US" dirty="0" smtClean="0"/>
              <a:t>Decades.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Growth.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GED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EVA – GDP Differential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The Business Cycle.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22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Pollution Intensity of Output.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890483"/>
              </p:ext>
            </p:extLst>
          </p:nvPr>
        </p:nvGraphicFramePr>
        <p:xfrm>
          <a:off x="838200" y="1801736"/>
          <a:ext cx="10515600" cy="504748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11615689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292277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7145416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76347884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28540187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01720902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22459121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7957746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36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sample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1960s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1970s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1980s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1990s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2000s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2010s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4737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GDP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1.94</a:t>
                      </a:r>
                      <a:r>
                        <a:rPr lang="en-US" sz="1600" baseline="30000">
                          <a:effectLst/>
                        </a:rPr>
                        <a:t>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2.62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0653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(2.130)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(2.548)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(2.459)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(2.542)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(1.566)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(2.048)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(0.583)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6418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3188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EVA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2.45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1.93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3.61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2.68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1.44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1.67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9101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(2.394)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(2.400)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(3.302)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(2.791)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(1.643)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(1.996)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(0.742)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6000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6283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EVA – GDP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1.49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940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(1.440)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(1.986)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(1.628)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(1.280)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(0.522)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(0.676)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(0.339)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6048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5227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GED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-0.41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-1.06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-1.42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-1.72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-3.00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-0.24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1641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(5.335)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(6.067)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(3.444)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(4.518)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(3.016)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(7.018)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(3.698)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8201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8104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GED/GDP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0.21</a:t>
                      </a:r>
                      <a:r>
                        <a:rPr lang="en-US" sz="1600" baseline="30000">
                          <a:effectLst/>
                        </a:rPr>
                        <a:t>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7172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(0.100)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(0.0328)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(0.0384)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(0.0294)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(0.0169)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(0.0110)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(0.00476)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7971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65465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28320" y="5544467"/>
            <a:ext cx="11165840" cy="9042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Growth.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068194"/>
              </p:ext>
            </p:extLst>
          </p:nvPr>
        </p:nvGraphicFramePr>
        <p:xfrm>
          <a:off x="838200" y="1801740"/>
          <a:ext cx="10515600" cy="504748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42339602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24108854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87950124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46901745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78007625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1098723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75644957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776459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170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sample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1960s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1970s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1980s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1990s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2000s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2010s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83521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GDP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1.94</a:t>
                      </a:r>
                      <a:r>
                        <a:rPr lang="en-US" sz="1600" baseline="30000">
                          <a:effectLst/>
                        </a:rPr>
                        <a:t>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2.62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6625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(2.130)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(2.548)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(2.459)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(2.542)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(1.566)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(2.048)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(0.583)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3724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3378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EVA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2.45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1.93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3.61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2.68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1.44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1.67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2110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(2.394)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(2.400)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(3.302)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(2.791)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(1.643)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(1.996)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(0.742)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1912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5540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EVA – GDP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1.49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3769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(1.440)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(1.986)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(1.628)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(1.280)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(0.522)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(0.676)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(0.339)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58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285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GED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-0.41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-1.06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-1.42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-1.72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-3.00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-0.24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18337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(5.335)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(6.067)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(3.444)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(4.518)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(3.016)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(7.018)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(3.698)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6493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75501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GED/GDP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0.21</a:t>
                      </a:r>
                      <a:r>
                        <a:rPr lang="en-US" sz="1600" baseline="30000">
                          <a:effectLst/>
                        </a:rPr>
                        <a:t>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8549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(0.100)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(0.0328)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(0.0384)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(0.0294)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(0.0169)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(0.0110)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(0.00476)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1237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3969128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13080" y="2281237"/>
            <a:ext cx="11165840" cy="1671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Growth.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268174"/>
              </p:ext>
            </p:extLst>
          </p:nvPr>
        </p:nvGraphicFramePr>
        <p:xfrm>
          <a:off x="838200" y="1796903"/>
          <a:ext cx="10515600" cy="504748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42339602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24108854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87950124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46901745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78007625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1098723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75644957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77645991"/>
                    </a:ext>
                  </a:extLst>
                </a:gridCol>
              </a:tblGrid>
              <a:tr h="262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170643"/>
                  </a:ext>
                </a:extLst>
              </a:tr>
              <a:tr h="262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sample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1960s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1970s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1980s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1990s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2000s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2010s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8352181"/>
                  </a:ext>
                </a:extLst>
              </a:tr>
              <a:tr h="262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GDP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1.94</a:t>
                      </a:r>
                      <a:r>
                        <a:rPr lang="en-US" sz="1600" baseline="30000">
                          <a:effectLst/>
                        </a:rPr>
                        <a:t>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2.62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0.96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6625116"/>
                  </a:ext>
                </a:extLst>
              </a:tr>
              <a:tr h="262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(2.130)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(2.548)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(2.459)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(2.542)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(1.566)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(2.048)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(0.583)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3724972"/>
                  </a:ext>
                </a:extLst>
              </a:tr>
              <a:tr h="262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3378588"/>
                  </a:ext>
                </a:extLst>
              </a:tr>
              <a:tr h="262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EVA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2.45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1.93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3.61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2.68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1.44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1.67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2110766"/>
                  </a:ext>
                </a:extLst>
              </a:tr>
              <a:tr h="262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(2.394)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(2.400)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(3.302)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(2.791)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(1.643)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(1.996)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(0.742)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1912388"/>
                  </a:ext>
                </a:extLst>
              </a:tr>
              <a:tr h="262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5540908"/>
                  </a:ext>
                </a:extLst>
              </a:tr>
              <a:tr h="262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EVA – GDP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1.49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3769293"/>
                  </a:ext>
                </a:extLst>
              </a:tr>
              <a:tr h="262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(1.440)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(1.986)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(1.628)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(1.280)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(0.522)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(0.676)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(0.339)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58692"/>
                  </a:ext>
                </a:extLst>
              </a:tr>
              <a:tr h="262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285176"/>
                  </a:ext>
                </a:extLst>
              </a:tr>
              <a:tr h="262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GED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-0.41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-1.06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-1.42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-1.72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-3.00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-0.24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1833714"/>
                  </a:ext>
                </a:extLst>
              </a:tr>
              <a:tr h="262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(5.335)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(6.067)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(3.444)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(4.518)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(3.016)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(7.018)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(3.698)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6493311"/>
                  </a:ext>
                </a:extLst>
              </a:tr>
              <a:tr h="262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7550194"/>
                  </a:ext>
                </a:extLst>
              </a:tr>
              <a:tr h="262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GED/GDP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0.21</a:t>
                      </a:r>
                      <a:r>
                        <a:rPr lang="en-US" sz="1600" baseline="30000">
                          <a:effectLst/>
                        </a:rPr>
                        <a:t>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8549990"/>
                  </a:ext>
                </a:extLst>
              </a:tr>
              <a:tr h="2621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(0.100)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(0.0328)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(0.0384)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(0.0294)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(0.0169)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(0.0110)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(0.00476)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1237307"/>
                  </a:ext>
                </a:extLst>
              </a:tr>
              <a:tr h="5406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396912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13080" y="4747015"/>
            <a:ext cx="11165840" cy="10058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3080" y="3785191"/>
            <a:ext cx="11165840" cy="9618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Growth and the Business Cycle.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53600" y="5521770"/>
            <a:ext cx="221488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Solid: GDP </a:t>
            </a:r>
          </a:p>
          <a:p>
            <a:r>
              <a:rPr lang="en-US" dirty="0" smtClean="0"/>
              <a:t>Dash: EVA</a:t>
            </a:r>
          </a:p>
          <a:p>
            <a:r>
              <a:rPr lang="en-US" dirty="0" smtClean="0"/>
              <a:t>Dash-dot: GED</a:t>
            </a:r>
          </a:p>
          <a:p>
            <a:r>
              <a:rPr lang="en-US" dirty="0" smtClean="0"/>
              <a:t>Source: Muller, 2019</a:t>
            </a:r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79" y="1700520"/>
            <a:ext cx="7070080" cy="502157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5786341" y="3535090"/>
            <a:ext cx="1363704" cy="8441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737906" y="3849850"/>
            <a:ext cx="7315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91846" y="2374364"/>
            <a:ext cx="111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 </a:t>
            </a:r>
          </a:p>
          <a:p>
            <a:r>
              <a:rPr lang="en-US" dirty="0" smtClean="0"/>
              <a:t>Recession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452392" y="3537592"/>
            <a:ext cx="84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 </a:t>
            </a:r>
          </a:p>
          <a:p>
            <a:r>
              <a:rPr lang="en-US" dirty="0" smtClean="0"/>
              <a:t>Bubble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87177" y="4307875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Double-dip </a:t>
            </a:r>
          </a:p>
          <a:p>
            <a:r>
              <a:rPr lang="en-US" dirty="0" smtClean="0"/>
              <a:t>recession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53961" y="5289440"/>
            <a:ext cx="82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</a:t>
            </a:r>
          </a:p>
          <a:p>
            <a:r>
              <a:rPr lang="en-US" dirty="0" smtClean="0"/>
              <a:t>Crisis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097725" y="4607851"/>
            <a:ext cx="756236" cy="8441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41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Growth and the Business Cycle.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075729"/>
              </p:ext>
            </p:extLst>
          </p:nvPr>
        </p:nvGraphicFramePr>
        <p:xfrm>
          <a:off x="838200" y="1534381"/>
          <a:ext cx="10515600" cy="534754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77240403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9339147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814624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1873151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6886250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75664809"/>
                    </a:ext>
                  </a:extLst>
                </a:gridCol>
              </a:tblGrid>
              <a:tr h="266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519663"/>
                  </a:ext>
                </a:extLst>
              </a:tr>
              <a:tr h="5323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sample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Recession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 Recession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Energy Crisis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Great Recession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6841564"/>
                  </a:ext>
                </a:extLst>
              </a:tr>
              <a:tr h="266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GDP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1.94</a:t>
                      </a:r>
                      <a:r>
                        <a:rPr lang="en-US" sz="1600" baseline="30000">
                          <a:effectLst/>
                        </a:rPr>
                        <a:t>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-0.32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2.85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-1.19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653083"/>
                  </a:ext>
                </a:extLst>
              </a:tr>
              <a:tr h="266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(2.130)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(2.134)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(1.289)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(4.318)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(2.151)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4444524"/>
                  </a:ext>
                </a:extLst>
              </a:tr>
              <a:tr h="266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6209287"/>
                  </a:ext>
                </a:extLst>
              </a:tr>
              <a:tr h="266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EVA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2.45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3.28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3.72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-0.73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4518542"/>
                  </a:ext>
                </a:extLst>
              </a:tr>
              <a:tr h="266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(2.394)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(2.524)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(1.781)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(4.276)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(1.525)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5830413"/>
                  </a:ext>
                </a:extLst>
              </a:tr>
              <a:tr h="266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8334113"/>
                  </a:ext>
                </a:extLst>
              </a:tr>
              <a:tr h="266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EVA – GDP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0.46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0375457"/>
                  </a:ext>
                </a:extLst>
              </a:tr>
              <a:tr h="266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(1.440)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(1.571)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(1.394)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(0.0427)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(0.662)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8651783"/>
                  </a:ext>
                </a:extLst>
              </a:tr>
              <a:tr h="266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5382664"/>
                  </a:ext>
                </a:extLst>
              </a:tr>
              <a:tr h="266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GED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-0.41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-3.00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-2.67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-5.65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6294551"/>
                  </a:ext>
                </a:extLst>
              </a:tr>
              <a:tr h="266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(5.335)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(5.516)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(4.947)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(4.576)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(8.568)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538114"/>
                  </a:ext>
                </a:extLst>
              </a:tr>
              <a:tr h="266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2869505"/>
                  </a:ext>
                </a:extLst>
              </a:tr>
              <a:tr h="266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GED/GDP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0.21</a:t>
                      </a:r>
                      <a:r>
                        <a:rPr lang="en-US" sz="1600" baseline="30000">
                          <a:effectLst/>
                        </a:rPr>
                        <a:t>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0.33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9121568"/>
                  </a:ext>
                </a:extLst>
              </a:tr>
              <a:tr h="266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(0.100)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(0.0967)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(0.0994)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(0.0106)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(0.00776)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2529132"/>
                  </a:ext>
                </a:extLst>
              </a:tr>
              <a:tr h="2661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557940"/>
                  </a:ext>
                </a:extLst>
              </a:tr>
              <a:tr h="5323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63841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3080" y="2311058"/>
            <a:ext cx="11165840" cy="21917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3080" y="4502845"/>
            <a:ext cx="11165840" cy="11146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8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Outline for the Talk.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Summary of Results.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Conceptual Model.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Methods and Data.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Results.</a:t>
            </a:r>
          </a:p>
          <a:p>
            <a:r>
              <a:rPr lang="en-US" dirty="0" smtClean="0"/>
              <a:t>Conclusions.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0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Summary of Results.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/>
          </a:bodyPr>
          <a:lstStyle/>
          <a:p>
            <a:r>
              <a:rPr lang="en-US" dirty="0" smtClean="0"/>
              <a:t>The trajectory of abatement and damages dictates relative growth of EVA and GDP.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air pollution</a:t>
            </a:r>
            <a:r>
              <a:rPr lang="en-US" dirty="0" smtClean="0"/>
              <a:t> intensity of the U.S. economy has fallen a lot!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569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Summary of Results.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599428" y="6298218"/>
            <a:ext cx="21187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Source: Muller, 2019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2360428" y="1860809"/>
          <a:ext cx="7239000" cy="4806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57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oimages.gsfc.nasa.gov/images/imagerecords/84000/84271/pittsburgh_pollution_mill_sc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19200"/>
            <a:ext cx="6858000" cy="457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894186" y="12826"/>
            <a:ext cx="8610600" cy="11430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Pollution Intensity of Output: </a:t>
            </a:r>
          </a:p>
          <a:p>
            <a:r>
              <a:rPr lang="en-US" dirty="0" smtClean="0"/>
              <a:t>Early 20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6096001"/>
            <a:ext cx="231768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Steel Manufacturing in</a:t>
            </a:r>
          </a:p>
          <a:p>
            <a:r>
              <a:rPr lang="en-US" dirty="0"/>
              <a:t>Pittsburgh, PA, USA</a:t>
            </a:r>
          </a:p>
        </p:txBody>
      </p:sp>
      <p:sp>
        <p:nvSpPr>
          <p:cNvPr id="4" name="Rectangle 3"/>
          <p:cNvSpPr/>
          <p:nvPr/>
        </p:nvSpPr>
        <p:spPr>
          <a:xfrm>
            <a:off x="8305801" y="6373257"/>
            <a:ext cx="22862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images.library.pitt.edu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716454"/>
              </p:ext>
            </p:extLst>
          </p:nvPr>
        </p:nvGraphicFramePr>
        <p:xfrm>
          <a:off x="2879651" y="1394638"/>
          <a:ext cx="6432697" cy="4029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val 8"/>
          <p:cNvSpPr/>
          <p:nvPr/>
        </p:nvSpPr>
        <p:spPr>
          <a:xfrm>
            <a:off x="3800928" y="2562447"/>
            <a:ext cx="1148316" cy="38108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05801" y="6003925"/>
            <a:ext cx="14735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Gordon,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3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Summary of Results.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/>
          </a:bodyPr>
          <a:lstStyle/>
          <a:p>
            <a:r>
              <a:rPr lang="en-US" dirty="0" smtClean="0"/>
              <a:t>The trajectory of abatement and damages dictates relative growth of EVA and GDP.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air pollution</a:t>
            </a:r>
            <a:r>
              <a:rPr lang="en-US" dirty="0" smtClean="0"/>
              <a:t> intensity of the U.S. economy has fallen a lot!</a:t>
            </a:r>
          </a:p>
          <a:p>
            <a:r>
              <a:rPr lang="en-US" dirty="0" smtClean="0"/>
              <a:t>The turning point came with implementation of the Clean Air Act.</a:t>
            </a:r>
          </a:p>
          <a:p>
            <a:r>
              <a:rPr lang="en-US" dirty="0" smtClean="0"/>
              <a:t>Regression analysis emphasizes importance of the business cycle, Title I (NAAQS) standards in the Clean Air Act.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21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Summary of Results: Growth.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/>
          </a:bodyPr>
          <a:lstStyle/>
          <a:p>
            <a:r>
              <a:rPr lang="en-US" dirty="0" smtClean="0"/>
              <a:t>Robert Gordon, Thomas Piketty other prominent economists demonstrate “slowdown” in U.S. growth post 1970s.</a:t>
            </a:r>
          </a:p>
          <a:p>
            <a:r>
              <a:rPr lang="en-US" dirty="0" smtClean="0"/>
              <a:t>This paper argues partially due to </a:t>
            </a:r>
            <a:r>
              <a:rPr lang="en-US" dirty="0" err="1" smtClean="0"/>
              <a:t>mis</a:t>
            </a:r>
            <a:r>
              <a:rPr lang="en-US" dirty="0" smtClean="0"/>
              <a:t>-measurement.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015840"/>
              </p:ext>
            </p:extLst>
          </p:nvPr>
        </p:nvGraphicFramePr>
        <p:xfrm>
          <a:off x="2268164" y="1690688"/>
          <a:ext cx="7421526" cy="4883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998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3965" y="2156779"/>
            <a:ext cx="9691370" cy="1937702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smtClean="0"/>
              <a:t>Thank you.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Nick Muller</a:t>
            </a:r>
          </a:p>
          <a:p>
            <a:pPr algn="ctr"/>
            <a:r>
              <a:rPr lang="en-US" dirty="0" smtClean="0">
                <a:hlinkClick r:id="rId2"/>
              </a:rPr>
              <a:t>nzm@andrew.cmu.edu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Growth in Pennsylvania State PCE.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63760" y="4447737"/>
            <a:ext cx="220472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Solid = GDP</a:t>
            </a:r>
          </a:p>
          <a:p>
            <a:r>
              <a:rPr lang="en-US" dirty="0" smtClean="0"/>
              <a:t>Dash = EVA</a:t>
            </a:r>
          </a:p>
          <a:p>
            <a:r>
              <a:rPr lang="en-US" dirty="0" smtClean="0"/>
              <a:t>Dash-dot = GED</a:t>
            </a:r>
          </a:p>
          <a:p>
            <a:r>
              <a:rPr lang="en-US" dirty="0" smtClean="0"/>
              <a:t>Source: Muller, 2019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11954"/>
            <a:ext cx="73152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58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Growth in West Virginia State PCE.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63760" y="4447737"/>
            <a:ext cx="220472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Solid = GDP</a:t>
            </a:r>
          </a:p>
          <a:p>
            <a:r>
              <a:rPr lang="en-US" dirty="0" smtClean="0"/>
              <a:t>Dash = EVA</a:t>
            </a:r>
          </a:p>
          <a:p>
            <a:r>
              <a:rPr lang="en-US" dirty="0" smtClean="0"/>
              <a:t>Dash-dot = GED</a:t>
            </a:r>
          </a:p>
          <a:p>
            <a:r>
              <a:rPr lang="en-US" dirty="0" smtClean="0"/>
              <a:t>Source: Muller, 2019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11954"/>
            <a:ext cx="73152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06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The Role of Home Heating.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538910"/>
            <a:ext cx="7315200" cy="53190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753600" y="5657671"/>
            <a:ext cx="220472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Solid = Coal &amp; Wood Home Heating Share</a:t>
            </a:r>
          </a:p>
          <a:p>
            <a:r>
              <a:rPr lang="en-US" dirty="0" smtClean="0"/>
              <a:t>Dash = TSP</a:t>
            </a:r>
          </a:p>
          <a:p>
            <a:r>
              <a:rPr lang="en-US" dirty="0" smtClean="0"/>
              <a:t>Source: Muller,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1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05"/>
            <a:ext cx="10515600" cy="1325563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Determinants of GED Growth: Macro Factors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51" y="1365568"/>
            <a:ext cx="10364098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05"/>
            <a:ext cx="10515600" cy="1325563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Determinants of GED Growth: </a:t>
            </a:r>
            <a:r>
              <a:rPr lang="en-US" dirty="0" err="1" smtClean="0"/>
              <a:t>Env</a:t>
            </a:r>
            <a:r>
              <a:rPr lang="en-US" dirty="0" smtClean="0"/>
              <a:t>. Policy.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19" y="1365567"/>
            <a:ext cx="9900762" cy="548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05"/>
            <a:ext cx="10515600" cy="1325563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Determinants of EVA-GDP Growth: </a:t>
            </a:r>
            <a:br>
              <a:rPr lang="en-US" dirty="0" smtClean="0"/>
            </a:br>
            <a:r>
              <a:rPr lang="en-US" dirty="0" smtClean="0"/>
              <a:t>Macro Factors.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19" y="1365568"/>
            <a:ext cx="9900762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6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05"/>
            <a:ext cx="10515600" cy="1325563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Determinants of EVA-GDP Growth: </a:t>
            </a:r>
            <a:br>
              <a:rPr lang="en-US" dirty="0" smtClean="0"/>
            </a:br>
            <a:r>
              <a:rPr lang="en-US" dirty="0" smtClean="0"/>
              <a:t>Environmental Policy.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96" y="1365568"/>
            <a:ext cx="10522608" cy="55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400" y="6096001"/>
            <a:ext cx="214642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Mobile Sources</a:t>
            </a:r>
            <a:endParaRPr lang="en-US" dirty="0"/>
          </a:p>
          <a:p>
            <a:r>
              <a:rPr lang="en-US" dirty="0" smtClean="0"/>
              <a:t>Los Angeles, </a:t>
            </a:r>
            <a:r>
              <a:rPr lang="en-US" dirty="0"/>
              <a:t>C</a:t>
            </a:r>
            <a:r>
              <a:rPr lang="en-US" dirty="0" smtClean="0"/>
              <a:t>A</a:t>
            </a:r>
            <a:r>
              <a:rPr lang="en-US" dirty="0"/>
              <a:t>, USA</a:t>
            </a:r>
          </a:p>
        </p:txBody>
      </p:sp>
      <p:sp>
        <p:nvSpPr>
          <p:cNvPr id="5" name="Rectangle 4"/>
          <p:cNvSpPr/>
          <p:nvPr/>
        </p:nvSpPr>
        <p:spPr>
          <a:xfrm>
            <a:off x="8305801" y="6373257"/>
            <a:ext cx="22346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Source: California Sun</a:t>
            </a:r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894186" y="13821"/>
            <a:ext cx="8610600" cy="11430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Pollution Intensity of Output: </a:t>
            </a:r>
          </a:p>
          <a:p>
            <a:r>
              <a:rPr lang="en-US" dirty="0" smtClean="0"/>
              <a:t>1970s.</a:t>
            </a:r>
            <a:endParaRPr lang="en-US" dirty="0"/>
          </a:p>
        </p:txBody>
      </p:sp>
      <p:pic>
        <p:nvPicPr>
          <p:cNvPr id="4100" name="Picture 4" descr="Image result for picture of 1970s cars with pollu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982" y="1208384"/>
            <a:ext cx="7035008" cy="47101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313354"/>
              </p:ext>
            </p:extLst>
          </p:nvPr>
        </p:nvGraphicFramePr>
        <p:xfrm>
          <a:off x="2879651" y="1394638"/>
          <a:ext cx="6432697" cy="4029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Oval 11"/>
          <p:cNvSpPr/>
          <p:nvPr/>
        </p:nvSpPr>
        <p:spPr>
          <a:xfrm>
            <a:off x="5757327" y="1460509"/>
            <a:ext cx="1148316" cy="43318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05801" y="6003925"/>
            <a:ext cx="14735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Gordon,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9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Deaths from PM</a:t>
            </a:r>
            <a:r>
              <a:rPr lang="en-US" baseline="-25000" dirty="0" smtClean="0"/>
              <a:t>2.5</a:t>
            </a:r>
            <a:r>
              <a:rPr lang="en-US" dirty="0"/>
              <a:t> </a:t>
            </a:r>
            <a:r>
              <a:rPr lang="en-US" dirty="0" smtClean="0"/>
              <a:t>in 1957.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Bounding exercise on 435,000 deaths in 1957.</a:t>
            </a:r>
          </a:p>
          <a:p>
            <a:pPr lvl="1"/>
            <a:r>
              <a:rPr lang="en-US" dirty="0" smtClean="0"/>
              <a:t>About 25% of all deaths (CDC, Census).</a:t>
            </a:r>
          </a:p>
          <a:p>
            <a:pPr lvl="1"/>
            <a:r>
              <a:rPr lang="en-US" dirty="0"/>
              <a:t>Average PM</a:t>
            </a:r>
            <a:r>
              <a:rPr lang="en-US" baseline="-25000" dirty="0"/>
              <a:t>2.5</a:t>
            </a:r>
            <a:r>
              <a:rPr lang="en-US" dirty="0"/>
              <a:t> = </a:t>
            </a:r>
            <a:r>
              <a:rPr lang="en-US" dirty="0" smtClean="0"/>
              <a:t>54 </a:t>
            </a:r>
            <a:r>
              <a:rPr lang="en-US" dirty="0" err="1"/>
              <a:t>ug</a:t>
            </a:r>
            <a:r>
              <a:rPr lang="en-US" dirty="0"/>
              <a:t>/m</a:t>
            </a:r>
            <a:r>
              <a:rPr lang="en-US" baseline="30000" dirty="0"/>
              <a:t>3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In 2014, China incurred 1.6M deaths from PM</a:t>
            </a:r>
            <a:r>
              <a:rPr lang="en-US" baseline="-25000" dirty="0" smtClean="0"/>
              <a:t>2.5</a:t>
            </a:r>
            <a:r>
              <a:rPr lang="en-US" dirty="0" smtClean="0"/>
              <a:t> </a:t>
            </a:r>
            <a:r>
              <a:rPr lang="en-US" dirty="0"/>
              <a:t>(Rohde, Muller, 2015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About 17% of all deaths.</a:t>
            </a:r>
          </a:p>
          <a:p>
            <a:pPr lvl="1"/>
            <a:r>
              <a:rPr lang="en-US" dirty="0" smtClean="0"/>
              <a:t>Average PM</a:t>
            </a:r>
            <a:r>
              <a:rPr lang="en-US" baseline="-25000" dirty="0" smtClean="0"/>
              <a:t>2.5</a:t>
            </a:r>
            <a:r>
              <a:rPr lang="en-US" dirty="0" smtClean="0"/>
              <a:t> = 52 </a:t>
            </a:r>
            <a:r>
              <a:rPr lang="en-US" dirty="0" err="1" smtClean="0"/>
              <a:t>ug</a:t>
            </a:r>
            <a:r>
              <a:rPr lang="en-US" dirty="0" smtClean="0"/>
              <a:t>/m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about the functional form of the dose-response relationship?</a:t>
            </a:r>
          </a:p>
          <a:p>
            <a:pPr lvl="1"/>
            <a:r>
              <a:rPr lang="en-US" dirty="0" err="1" smtClean="0"/>
              <a:t>Krewski</a:t>
            </a:r>
            <a:r>
              <a:rPr lang="en-US" dirty="0" smtClean="0"/>
              <a:t> et al., (2009) report both log-linear and log-log.</a:t>
            </a:r>
          </a:p>
          <a:p>
            <a:pPr lvl="1"/>
            <a:r>
              <a:rPr lang="en-US" dirty="0" smtClean="0"/>
              <a:t>What difference does this make?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53600" y="6345538"/>
            <a:ext cx="21187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Source: Muller, 2019</a:t>
            </a:r>
            <a:endParaRPr lang="en-U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649331"/>
              </p:ext>
            </p:extLst>
          </p:nvPr>
        </p:nvGraphicFramePr>
        <p:xfrm>
          <a:off x="2438400" y="1486694"/>
          <a:ext cx="7315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721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Other critical data.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Dept. of Commerce, U.S. Bureau of Economic Analysis.</a:t>
            </a:r>
          </a:p>
          <a:p>
            <a:pPr lvl="1"/>
            <a:r>
              <a:rPr lang="en-US" dirty="0" smtClean="0"/>
              <a:t>State GDP 1980 – 2016.</a:t>
            </a:r>
          </a:p>
          <a:p>
            <a:pPr lvl="1"/>
            <a:r>
              <a:rPr lang="en-US" dirty="0" smtClean="0"/>
              <a:t>State Personal Consumption Expenditures (PCE): 1998 - 2016.</a:t>
            </a:r>
          </a:p>
          <a:p>
            <a:pPr lvl="2"/>
            <a:r>
              <a:rPr lang="en-US" dirty="0" smtClean="0"/>
              <a:t>Imputation prior to 1998, by state.</a:t>
            </a:r>
          </a:p>
          <a:p>
            <a:pPr lvl="1"/>
            <a:r>
              <a:rPr lang="en-US" dirty="0" smtClean="0"/>
              <a:t>National GDP: 1957 – 2016.</a:t>
            </a:r>
          </a:p>
          <a:p>
            <a:r>
              <a:rPr lang="en-US" dirty="0" smtClean="0"/>
              <a:t>At the state level of analysis, exposure-based GED related to PCE.</a:t>
            </a:r>
          </a:p>
          <a:p>
            <a:pPr lvl="1"/>
            <a:r>
              <a:rPr lang="en-US" dirty="0" smtClean="0"/>
              <a:t>Do not know precise origin of ambient PM</a:t>
            </a:r>
            <a:r>
              <a:rPr lang="en-US" baseline="-25000" dirty="0" smtClean="0"/>
              <a:t>2.5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Cannot “charge” to state GDP.</a:t>
            </a:r>
          </a:p>
          <a:p>
            <a:pPr lvl="1"/>
            <a:r>
              <a:rPr lang="en-US" dirty="0" smtClean="0"/>
              <a:t>Deduction from consumption.</a:t>
            </a:r>
          </a:p>
          <a:p>
            <a:r>
              <a:rPr lang="en-US" dirty="0" smtClean="0"/>
              <a:t>Nationally, the two are negligibly different.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250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Growth in North Dakota State PCE.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63760" y="4447737"/>
            <a:ext cx="220472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Solid = GDP</a:t>
            </a:r>
          </a:p>
          <a:p>
            <a:r>
              <a:rPr lang="en-US" dirty="0" smtClean="0"/>
              <a:t>Dash = EVA</a:t>
            </a:r>
          </a:p>
          <a:p>
            <a:r>
              <a:rPr lang="en-US" dirty="0" smtClean="0"/>
              <a:t>Dash-dot = GED</a:t>
            </a:r>
          </a:p>
          <a:p>
            <a:r>
              <a:rPr lang="en-US" dirty="0" smtClean="0"/>
              <a:t>Source: Muller, 2019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11954"/>
            <a:ext cx="73152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16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Summary of Results.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53600" y="5521770"/>
            <a:ext cx="221488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Solid: GDP </a:t>
            </a:r>
          </a:p>
          <a:p>
            <a:r>
              <a:rPr lang="en-US" dirty="0" smtClean="0"/>
              <a:t>Dash: EVA</a:t>
            </a:r>
          </a:p>
          <a:p>
            <a:r>
              <a:rPr lang="en-US" dirty="0" smtClean="0"/>
              <a:t>Dash-dot: GED</a:t>
            </a:r>
          </a:p>
          <a:p>
            <a:r>
              <a:rPr lang="en-US" dirty="0" smtClean="0"/>
              <a:t>Source: Muller, 2019</a:t>
            </a:r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79" y="1700520"/>
            <a:ext cx="7070080" cy="502157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5786341" y="3535090"/>
            <a:ext cx="1363704" cy="8441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737906" y="3849850"/>
            <a:ext cx="73152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91846" y="2374364"/>
            <a:ext cx="111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 </a:t>
            </a:r>
          </a:p>
          <a:p>
            <a:r>
              <a:rPr lang="en-US" dirty="0" smtClean="0"/>
              <a:t>Recession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452392" y="3537592"/>
            <a:ext cx="843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 </a:t>
            </a:r>
          </a:p>
          <a:p>
            <a:r>
              <a:rPr lang="en-US" dirty="0" smtClean="0"/>
              <a:t>Bubble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87177" y="4445523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Double-dip </a:t>
            </a:r>
          </a:p>
          <a:p>
            <a:r>
              <a:rPr lang="en-US" dirty="0" smtClean="0"/>
              <a:t>recession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53961" y="5289440"/>
            <a:ext cx="82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</a:t>
            </a:r>
          </a:p>
          <a:p>
            <a:r>
              <a:rPr lang="en-US" dirty="0" smtClean="0"/>
              <a:t>Crisis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097725" y="4607851"/>
            <a:ext cx="756236" cy="8441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47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04751" y="6096001"/>
            <a:ext cx="17854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McCumber</a:t>
            </a:r>
            <a:r>
              <a:rPr lang="en-US" dirty="0" smtClean="0"/>
              <a:t>, 2008</a:t>
            </a:r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894186" y="66040"/>
            <a:ext cx="8610600" cy="114300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Pollution Intensity of Output: </a:t>
            </a:r>
          </a:p>
          <a:p>
            <a:r>
              <a:rPr lang="en-US" dirty="0" smtClean="0"/>
              <a:t>Early 21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Century.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8504" y="6096001"/>
            <a:ext cx="23680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Pittsburgh, Modern Era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804751" y="6465333"/>
            <a:ext cx="147354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Gordon, 2016</a:t>
            </a:r>
            <a:endParaRPr lang="en-US" dirty="0"/>
          </a:p>
        </p:txBody>
      </p:sp>
      <p:pic>
        <p:nvPicPr>
          <p:cNvPr id="1026" name="Picture 2" descr="Image result for picture of pittsburgh skyl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5"/>
          <a:stretch/>
        </p:blipFill>
        <p:spPr bwMode="auto">
          <a:xfrm>
            <a:off x="2622328" y="1235814"/>
            <a:ext cx="6965631" cy="46333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697452"/>
              </p:ext>
            </p:extLst>
          </p:nvPr>
        </p:nvGraphicFramePr>
        <p:xfrm>
          <a:off x="2879651" y="1394638"/>
          <a:ext cx="6432697" cy="4029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/>
          <p:cNvSpPr/>
          <p:nvPr/>
        </p:nvSpPr>
        <p:spPr>
          <a:xfrm>
            <a:off x="7671180" y="2416427"/>
            <a:ext cx="1148316" cy="38108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1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What this paper does.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/>
          </a:bodyPr>
          <a:lstStyle/>
          <a:p>
            <a:r>
              <a:rPr lang="en-US" dirty="0" smtClean="0"/>
              <a:t>Explores the hypothesis that long-run U.S. economic growth depends critically on how output is measured.</a:t>
            </a:r>
          </a:p>
          <a:p>
            <a:r>
              <a:rPr lang="en-US" dirty="0" smtClean="0"/>
              <a:t>USBEA GDP data from 1957 – 2016.</a:t>
            </a:r>
          </a:p>
          <a:p>
            <a:r>
              <a:rPr lang="en-US" dirty="0" smtClean="0"/>
              <a:t>Deducts air pollution damage from GDP  1957 – 2016.</a:t>
            </a:r>
            <a:endParaRPr lang="en-US" dirty="0" smtClean="0"/>
          </a:p>
          <a:p>
            <a:r>
              <a:rPr lang="en-US" dirty="0" smtClean="0"/>
              <a:t>Focus is on </a:t>
            </a:r>
            <a:r>
              <a:rPr lang="en-US" dirty="0" smtClean="0"/>
              <a:t>air </a:t>
            </a:r>
            <a:r>
              <a:rPr lang="en-US" dirty="0" smtClean="0"/>
              <a:t>pollution because…</a:t>
            </a:r>
            <a:endParaRPr lang="en-US" dirty="0" smtClean="0"/>
          </a:p>
          <a:p>
            <a:pPr lvl="1"/>
            <a:r>
              <a:rPr lang="en-US" dirty="0" smtClean="0"/>
              <a:t>Excellent data availability.</a:t>
            </a:r>
          </a:p>
          <a:p>
            <a:pPr lvl="1"/>
            <a:r>
              <a:rPr lang="en-US" dirty="0" smtClean="0"/>
              <a:t>Potential for correction air quality to make large difference in accounts (NAS NRC, 1999; Muller, 2014).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22626" r="47980" b="4827"/>
          <a:stretch/>
        </p:blipFill>
        <p:spPr>
          <a:xfrm>
            <a:off x="6096000" y="2674935"/>
            <a:ext cx="4785360" cy="41046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608659" y="4497572"/>
            <a:ext cx="3190240" cy="141105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What this paper </a:t>
            </a:r>
            <a:r>
              <a:rPr lang="en-US" dirty="0" smtClean="0"/>
              <a:t>finds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/>
          </a:bodyPr>
          <a:lstStyle/>
          <a:p>
            <a:r>
              <a:rPr lang="en-US" dirty="0" smtClean="0"/>
              <a:t>From 1957 – 2016, annual average fine particulate matter (PM</a:t>
            </a:r>
            <a:r>
              <a:rPr lang="en-US" baseline="-25000" dirty="0" smtClean="0"/>
              <a:t>2.5</a:t>
            </a:r>
            <a:r>
              <a:rPr lang="en-US" dirty="0" smtClean="0"/>
              <a:t>) fell from 54 </a:t>
            </a:r>
            <a:r>
              <a:rPr lang="en-US" dirty="0" err="1" smtClean="0"/>
              <a:t>ug</a:t>
            </a:r>
            <a:r>
              <a:rPr lang="en-US" dirty="0" smtClean="0"/>
              <a:t>/m</a:t>
            </a:r>
            <a:r>
              <a:rPr lang="en-US" baseline="30000" dirty="0" smtClean="0"/>
              <a:t>3</a:t>
            </a:r>
            <a:r>
              <a:rPr lang="en-US" dirty="0" smtClean="0"/>
              <a:t> to under 10 </a:t>
            </a:r>
            <a:r>
              <a:rPr lang="en-US" dirty="0" err="1" smtClean="0"/>
              <a:t>ug</a:t>
            </a:r>
            <a:r>
              <a:rPr lang="en-US" dirty="0" smtClean="0"/>
              <a:t>/m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</a:p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 damages increased (per capita) from 1957 to mid 1970’s when the Clean Air Act was implemented.</a:t>
            </a:r>
            <a:endParaRPr lang="en-US" dirty="0" smtClean="0"/>
          </a:p>
          <a:p>
            <a:r>
              <a:rPr lang="en-US" dirty="0" smtClean="0"/>
              <a:t>Thereafter, real PM</a:t>
            </a:r>
            <a:r>
              <a:rPr lang="en-US" baseline="-25000" dirty="0" smtClean="0"/>
              <a:t>2.5</a:t>
            </a:r>
            <a:r>
              <a:rPr lang="en-US" dirty="0" smtClean="0"/>
              <a:t> damages fell, while real GDP increased.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649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Summary of Results.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9599428" y="6298218"/>
            <a:ext cx="21187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Source: Muller, 2019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959884"/>
              </p:ext>
            </p:extLst>
          </p:nvPr>
        </p:nvGraphicFramePr>
        <p:xfrm>
          <a:off x="2360428" y="1860809"/>
          <a:ext cx="7239000" cy="4806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6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15973</TotalTime>
  <Words>2673</Words>
  <Application>Microsoft Office PowerPoint</Application>
  <PresentationFormat>Widescreen</PresentationFormat>
  <Paragraphs>859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SimSun</vt:lpstr>
      <vt:lpstr>Arial</vt:lpstr>
      <vt:lpstr>Calibri</vt:lpstr>
      <vt:lpstr>Calibri Light</vt:lpstr>
      <vt:lpstr>Cambria Math</vt:lpstr>
      <vt:lpstr>Office Theme</vt:lpstr>
      <vt:lpstr>Long Run Environmental Accounting in the U.S. Economy </vt:lpstr>
      <vt:lpstr>Motivation</vt:lpstr>
      <vt:lpstr>What this paper does.</vt:lpstr>
      <vt:lpstr>PowerPoint Presentation</vt:lpstr>
      <vt:lpstr>PowerPoint Presentation</vt:lpstr>
      <vt:lpstr>PowerPoint Presentation</vt:lpstr>
      <vt:lpstr>What this paper does.</vt:lpstr>
      <vt:lpstr>What this paper finds.</vt:lpstr>
      <vt:lpstr>Summary of Results.</vt:lpstr>
      <vt:lpstr>What this paper finds.</vt:lpstr>
      <vt:lpstr>Summary of Results.</vt:lpstr>
      <vt:lpstr>What this paper finds.</vt:lpstr>
      <vt:lpstr>Summary of Results.</vt:lpstr>
      <vt:lpstr>Outline for the Talk.</vt:lpstr>
      <vt:lpstr>Outline for the Talk.</vt:lpstr>
      <vt:lpstr>Conceptual Model.</vt:lpstr>
      <vt:lpstr>Conceptual Model.</vt:lpstr>
      <vt:lpstr>Outline for the Talk.</vt:lpstr>
      <vt:lpstr>Empirical Accounting Approach.</vt:lpstr>
      <vt:lpstr>PM2.5 from TSP Readings:  1957 - 1980.</vt:lpstr>
      <vt:lpstr>PM2.5 from Satellite Observations:  1980 - 2016.</vt:lpstr>
      <vt:lpstr>Key Assumptions: PM2.5 Exposure-Mortality.</vt:lpstr>
      <vt:lpstr>Key Assumptions: Valuation of Mortality Risk.</vt:lpstr>
      <vt:lpstr>Key Assumptions: Valuation of Mortality Risk.</vt:lpstr>
      <vt:lpstr>Outline for the Talk.</vt:lpstr>
      <vt:lpstr>Results</vt:lpstr>
      <vt:lpstr>Deaths from PM2.5.</vt:lpstr>
      <vt:lpstr>Results</vt:lpstr>
      <vt:lpstr>Fraction of Deaths from PM2.5 Among Seniors.</vt:lpstr>
      <vt:lpstr>Fraction of Deaths from PM2.5 Among Seniors.</vt:lpstr>
      <vt:lpstr>Results</vt:lpstr>
      <vt:lpstr>Pollution Intensity of Output.</vt:lpstr>
      <vt:lpstr>Growth.</vt:lpstr>
      <vt:lpstr>Growth.</vt:lpstr>
      <vt:lpstr>Growth and the Business Cycle.</vt:lpstr>
      <vt:lpstr>Growth and the Business Cycle.</vt:lpstr>
      <vt:lpstr>Outline for the Talk.</vt:lpstr>
      <vt:lpstr>Summary of Results.</vt:lpstr>
      <vt:lpstr>Summary of Results.</vt:lpstr>
      <vt:lpstr>Summary of Results.</vt:lpstr>
      <vt:lpstr>Summary of Results: Growth.</vt:lpstr>
      <vt:lpstr>Thank you. </vt:lpstr>
      <vt:lpstr>Growth in Pennsylvania State PCE.</vt:lpstr>
      <vt:lpstr>Growth in West Virginia State PCE.</vt:lpstr>
      <vt:lpstr>The Role of Home Heating.</vt:lpstr>
      <vt:lpstr>Determinants of GED Growth: Macro Factors</vt:lpstr>
      <vt:lpstr>Determinants of GED Growth: Env. Policy.</vt:lpstr>
      <vt:lpstr>Determinants of EVA-GDP Growth:  Macro Factors.</vt:lpstr>
      <vt:lpstr>Determinants of EVA-GDP Growth:  Environmental Policy.</vt:lpstr>
      <vt:lpstr>Deaths from PM2.5 in 1957.</vt:lpstr>
      <vt:lpstr>Other critical data.</vt:lpstr>
      <vt:lpstr>Growth in North Dakota State PCE.</vt:lpstr>
      <vt:lpstr>Summary of Results.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 Run Environmental Accounting in the U.S. Economy</dc:title>
  <dc:creator>nzm</dc:creator>
  <cp:lastModifiedBy>nzm</cp:lastModifiedBy>
  <cp:revision>125</cp:revision>
  <dcterms:created xsi:type="dcterms:W3CDTF">2019-01-14T09:20:40Z</dcterms:created>
  <dcterms:modified xsi:type="dcterms:W3CDTF">2019-05-15T09:29:21Z</dcterms:modified>
</cp:coreProperties>
</file>