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docx" ContentType="application/vnd.openxmlformats-officedocument.wordprocessingml.document"/>
  <Default Extension="png" ContentType="image/png"/>
  <Default Extension="bin" ContentType="application/vnd.openxmlformats-officedocument.oleObjec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008" r:id="rId1"/>
  </p:sldMasterIdLst>
  <p:notesMasterIdLst>
    <p:notesMasterId r:id="rId35"/>
  </p:notesMasterIdLst>
  <p:handoutMasterIdLst>
    <p:handoutMasterId r:id="rId36"/>
  </p:handoutMasterIdLst>
  <p:sldIdLst>
    <p:sldId id="256" r:id="rId2"/>
    <p:sldId id="348" r:id="rId3"/>
    <p:sldId id="257" r:id="rId4"/>
    <p:sldId id="273" r:id="rId5"/>
    <p:sldId id="295" r:id="rId6"/>
    <p:sldId id="264" r:id="rId7"/>
    <p:sldId id="258" r:id="rId8"/>
    <p:sldId id="320" r:id="rId9"/>
    <p:sldId id="375" r:id="rId10"/>
    <p:sldId id="376" r:id="rId11"/>
    <p:sldId id="374" r:id="rId12"/>
    <p:sldId id="268" r:id="rId13"/>
    <p:sldId id="296" r:id="rId14"/>
    <p:sldId id="292" r:id="rId15"/>
    <p:sldId id="324" r:id="rId16"/>
    <p:sldId id="397" r:id="rId17"/>
    <p:sldId id="380" r:id="rId18"/>
    <p:sldId id="381" r:id="rId19"/>
    <p:sldId id="387" r:id="rId20"/>
    <p:sldId id="388" r:id="rId21"/>
    <p:sldId id="399" r:id="rId22"/>
    <p:sldId id="404" r:id="rId23"/>
    <p:sldId id="389" r:id="rId24"/>
    <p:sldId id="390" r:id="rId25"/>
    <p:sldId id="400" r:id="rId26"/>
    <p:sldId id="403" r:id="rId27"/>
    <p:sldId id="398" r:id="rId28"/>
    <p:sldId id="364" r:id="rId29"/>
    <p:sldId id="365" r:id="rId30"/>
    <p:sldId id="385" r:id="rId31"/>
    <p:sldId id="386" r:id="rId32"/>
    <p:sldId id="401" r:id="rId33"/>
    <p:sldId id="353" r:id="rId3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547" autoAdjust="0"/>
    <p:restoredTop sz="95833" autoAdjust="0"/>
  </p:normalViewPr>
  <p:slideViewPr>
    <p:cSldViewPr snapToGrid="0" snapToObjects="1">
      <p:cViewPr varScale="1">
        <p:scale>
          <a:sx n="107" d="100"/>
          <a:sy n="107" d="100"/>
        </p:scale>
        <p:origin x="960" y="1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file://localhost//C:/Users/kim.6577/Downloads/nav_buyout_aug9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oleObject" Target="file://localhost//C:/Users/kim.6577/Downloads/nav_venture_aug9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oleObject" Target="file://localhost//C:/Users/kim.6577/Downloads/nav_buyout_aug9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microsoft.com/office/2011/relationships/chartStyle" Target="style5.xml"/><Relationship Id="rId2" Type="http://schemas.microsoft.com/office/2011/relationships/chartColorStyle" Target="colors5.xml"/><Relationship Id="rId3" Type="http://schemas.openxmlformats.org/officeDocument/2006/relationships/oleObject" Target="file://localhost//C:/Users/kim.6577/Downloads/nav_venture_aug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NCF!$M$2</c:f>
              <c:strCache>
                <c:ptCount val="1"/>
                <c:pt idx="0">
                  <c:v>Net Cash Flow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NCF!$L$3:$L$36</c:f>
              <c:strCache>
                <c:ptCount val="34"/>
                <c:pt idx="0">
                  <c:v>2006 Q1</c:v>
                </c:pt>
                <c:pt idx="1">
                  <c:v>2006 Q2</c:v>
                </c:pt>
                <c:pt idx="2">
                  <c:v>2006 Q3</c:v>
                </c:pt>
                <c:pt idx="3">
                  <c:v>2006 Q4</c:v>
                </c:pt>
                <c:pt idx="4">
                  <c:v>2007 Q1</c:v>
                </c:pt>
                <c:pt idx="5">
                  <c:v>2007 Q2</c:v>
                </c:pt>
                <c:pt idx="6">
                  <c:v>2007 Q3</c:v>
                </c:pt>
                <c:pt idx="7">
                  <c:v>2007 Q4</c:v>
                </c:pt>
                <c:pt idx="8">
                  <c:v>2008 Q1</c:v>
                </c:pt>
                <c:pt idx="9">
                  <c:v>2008 Q2</c:v>
                </c:pt>
                <c:pt idx="10">
                  <c:v>2008 Q3</c:v>
                </c:pt>
                <c:pt idx="11">
                  <c:v>2008 Q4</c:v>
                </c:pt>
                <c:pt idx="12">
                  <c:v>2009 Q1</c:v>
                </c:pt>
                <c:pt idx="13">
                  <c:v>2009 Q2</c:v>
                </c:pt>
                <c:pt idx="14">
                  <c:v>2009 Q3</c:v>
                </c:pt>
                <c:pt idx="15">
                  <c:v>2009 Q4</c:v>
                </c:pt>
                <c:pt idx="16">
                  <c:v>2010 Q1</c:v>
                </c:pt>
                <c:pt idx="17">
                  <c:v>2010 Q2</c:v>
                </c:pt>
                <c:pt idx="18">
                  <c:v>2010 Q3</c:v>
                </c:pt>
                <c:pt idx="19">
                  <c:v>2010 Q4</c:v>
                </c:pt>
                <c:pt idx="20">
                  <c:v>2011 Q1</c:v>
                </c:pt>
                <c:pt idx="21">
                  <c:v>2011 Q2</c:v>
                </c:pt>
                <c:pt idx="22">
                  <c:v>2011 Q3</c:v>
                </c:pt>
                <c:pt idx="23">
                  <c:v>2011 Q4</c:v>
                </c:pt>
                <c:pt idx="24">
                  <c:v>2012 Q1</c:v>
                </c:pt>
                <c:pt idx="25">
                  <c:v>2012 Q2</c:v>
                </c:pt>
                <c:pt idx="26">
                  <c:v>2012 Q3</c:v>
                </c:pt>
                <c:pt idx="27">
                  <c:v>2012 Q4</c:v>
                </c:pt>
                <c:pt idx="28">
                  <c:v>2013 Q1</c:v>
                </c:pt>
                <c:pt idx="29">
                  <c:v>2013 Q2</c:v>
                </c:pt>
                <c:pt idx="30">
                  <c:v>2013 Q3</c:v>
                </c:pt>
                <c:pt idx="31">
                  <c:v>2013 Q4</c:v>
                </c:pt>
                <c:pt idx="32">
                  <c:v>2014 Q1</c:v>
                </c:pt>
                <c:pt idx="33">
                  <c:v>2014 Q2</c:v>
                </c:pt>
              </c:strCache>
            </c:strRef>
          </c:cat>
          <c:val>
            <c:numRef>
              <c:f>NCF!$M$3:$M$36</c:f>
              <c:numCache>
                <c:formatCode>General</c:formatCode>
                <c:ptCount val="34"/>
                <c:pt idx="0">
                  <c:v>-23.959</c:v>
                </c:pt>
                <c:pt idx="1">
                  <c:v>-742.706</c:v>
                </c:pt>
                <c:pt idx="2">
                  <c:v>-361.459</c:v>
                </c:pt>
                <c:pt idx="3">
                  <c:v>-1233.68</c:v>
                </c:pt>
                <c:pt idx="4">
                  <c:v>35.12600000000001</c:v>
                </c:pt>
                <c:pt idx="5">
                  <c:v>-921.601</c:v>
                </c:pt>
                <c:pt idx="6">
                  <c:v>-1687.748</c:v>
                </c:pt>
                <c:pt idx="7">
                  <c:v>-1178.262</c:v>
                </c:pt>
                <c:pt idx="8">
                  <c:v>-271.505</c:v>
                </c:pt>
                <c:pt idx="9">
                  <c:v>-606.236</c:v>
                </c:pt>
                <c:pt idx="10">
                  <c:v>-1299.704</c:v>
                </c:pt>
                <c:pt idx="11">
                  <c:v>-424.753</c:v>
                </c:pt>
                <c:pt idx="12">
                  <c:v>-65.316</c:v>
                </c:pt>
                <c:pt idx="13">
                  <c:v>-225.273</c:v>
                </c:pt>
                <c:pt idx="14">
                  <c:v>346.702</c:v>
                </c:pt>
                <c:pt idx="15">
                  <c:v>-609.648</c:v>
                </c:pt>
                <c:pt idx="16">
                  <c:v>-230.361</c:v>
                </c:pt>
                <c:pt idx="17">
                  <c:v>-306.362</c:v>
                </c:pt>
                <c:pt idx="18">
                  <c:v>-509.023</c:v>
                </c:pt>
                <c:pt idx="19">
                  <c:v>-15.184</c:v>
                </c:pt>
                <c:pt idx="20">
                  <c:v>-29.962</c:v>
                </c:pt>
                <c:pt idx="21">
                  <c:v>1926.368</c:v>
                </c:pt>
                <c:pt idx="22">
                  <c:v>24.284</c:v>
                </c:pt>
                <c:pt idx="23">
                  <c:v>3.58</c:v>
                </c:pt>
                <c:pt idx="24">
                  <c:v>-68.226</c:v>
                </c:pt>
                <c:pt idx="25">
                  <c:v>264.503</c:v>
                </c:pt>
                <c:pt idx="26">
                  <c:v>-20.796</c:v>
                </c:pt>
                <c:pt idx="27">
                  <c:v>69.24</c:v>
                </c:pt>
                <c:pt idx="28">
                  <c:v>743.4329999999974</c:v>
                </c:pt>
                <c:pt idx="29">
                  <c:v>640.444</c:v>
                </c:pt>
                <c:pt idx="30">
                  <c:v>279.829</c:v>
                </c:pt>
                <c:pt idx="31">
                  <c:v>754.169</c:v>
                </c:pt>
                <c:pt idx="32">
                  <c:v>1437.069</c:v>
                </c:pt>
                <c:pt idx="33">
                  <c:v>640.8249999999994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B13-41FA-9C08-6FDBB4F607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22675648"/>
        <c:axId val="-2122671904"/>
      </c:barChart>
      <c:lineChart>
        <c:grouping val="standard"/>
        <c:varyColors val="0"/>
        <c:ser>
          <c:idx val="1"/>
          <c:order val="1"/>
          <c:tx>
            <c:strRef>
              <c:f>NCF!$N$2</c:f>
              <c:strCache>
                <c:ptCount val="1"/>
                <c:pt idx="0">
                  <c:v>NAV</c:v>
                </c:pt>
              </c:strCache>
            </c:strRef>
          </c:tx>
          <c:spPr>
            <a:ln w="28575" cap="rnd" cmpd="sng" algn="ctr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NCF!$L$3:$L$36</c:f>
              <c:strCache>
                <c:ptCount val="34"/>
                <c:pt idx="0">
                  <c:v>2006 Q1</c:v>
                </c:pt>
                <c:pt idx="1">
                  <c:v>2006 Q2</c:v>
                </c:pt>
                <c:pt idx="2">
                  <c:v>2006 Q3</c:v>
                </c:pt>
                <c:pt idx="3">
                  <c:v>2006 Q4</c:v>
                </c:pt>
                <c:pt idx="4">
                  <c:v>2007 Q1</c:v>
                </c:pt>
                <c:pt idx="5">
                  <c:v>2007 Q2</c:v>
                </c:pt>
                <c:pt idx="6">
                  <c:v>2007 Q3</c:v>
                </c:pt>
                <c:pt idx="7">
                  <c:v>2007 Q4</c:v>
                </c:pt>
                <c:pt idx="8">
                  <c:v>2008 Q1</c:v>
                </c:pt>
                <c:pt idx="9">
                  <c:v>2008 Q2</c:v>
                </c:pt>
                <c:pt idx="10">
                  <c:v>2008 Q3</c:v>
                </c:pt>
                <c:pt idx="11">
                  <c:v>2008 Q4</c:v>
                </c:pt>
                <c:pt idx="12">
                  <c:v>2009 Q1</c:v>
                </c:pt>
                <c:pt idx="13">
                  <c:v>2009 Q2</c:v>
                </c:pt>
                <c:pt idx="14">
                  <c:v>2009 Q3</c:v>
                </c:pt>
                <c:pt idx="15">
                  <c:v>2009 Q4</c:v>
                </c:pt>
                <c:pt idx="16">
                  <c:v>2010 Q1</c:v>
                </c:pt>
                <c:pt idx="17">
                  <c:v>2010 Q2</c:v>
                </c:pt>
                <c:pt idx="18">
                  <c:v>2010 Q3</c:v>
                </c:pt>
                <c:pt idx="19">
                  <c:v>2010 Q4</c:v>
                </c:pt>
                <c:pt idx="20">
                  <c:v>2011 Q1</c:v>
                </c:pt>
                <c:pt idx="21">
                  <c:v>2011 Q2</c:v>
                </c:pt>
                <c:pt idx="22">
                  <c:v>2011 Q3</c:v>
                </c:pt>
                <c:pt idx="23">
                  <c:v>2011 Q4</c:v>
                </c:pt>
                <c:pt idx="24">
                  <c:v>2012 Q1</c:v>
                </c:pt>
                <c:pt idx="25">
                  <c:v>2012 Q2</c:v>
                </c:pt>
                <c:pt idx="26">
                  <c:v>2012 Q3</c:v>
                </c:pt>
                <c:pt idx="27">
                  <c:v>2012 Q4</c:v>
                </c:pt>
                <c:pt idx="28">
                  <c:v>2013 Q1</c:v>
                </c:pt>
                <c:pt idx="29">
                  <c:v>2013 Q2</c:v>
                </c:pt>
                <c:pt idx="30">
                  <c:v>2013 Q3</c:v>
                </c:pt>
                <c:pt idx="31">
                  <c:v>2013 Q4</c:v>
                </c:pt>
                <c:pt idx="32">
                  <c:v>2014 Q1</c:v>
                </c:pt>
                <c:pt idx="33">
                  <c:v>2014 Q2</c:v>
                </c:pt>
              </c:strCache>
            </c:strRef>
          </c:cat>
          <c:val>
            <c:numRef>
              <c:f>NCF!$N$3:$N$36</c:f>
              <c:numCache>
                <c:formatCode>General</c:formatCode>
                <c:ptCount val="34"/>
                <c:pt idx="1">
                  <c:v>622.98</c:v>
                </c:pt>
                <c:pt idx="2">
                  <c:v>998.63</c:v>
                </c:pt>
                <c:pt idx="3">
                  <c:v>2606.78</c:v>
                </c:pt>
                <c:pt idx="4">
                  <c:v>2513.63</c:v>
                </c:pt>
                <c:pt idx="5">
                  <c:v>3472.37</c:v>
                </c:pt>
                <c:pt idx="6">
                  <c:v>5230.95</c:v>
                </c:pt>
                <c:pt idx="7">
                  <c:v>6430.43</c:v>
                </c:pt>
                <c:pt idx="8">
                  <c:v>6450.06</c:v>
                </c:pt>
                <c:pt idx="9">
                  <c:v>6911.42</c:v>
                </c:pt>
                <c:pt idx="10">
                  <c:v>7651.35</c:v>
                </c:pt>
                <c:pt idx="11">
                  <c:v>6468.5</c:v>
                </c:pt>
                <c:pt idx="12">
                  <c:v>6237.85</c:v>
                </c:pt>
                <c:pt idx="13">
                  <c:v>6440.52</c:v>
                </c:pt>
                <c:pt idx="14">
                  <c:v>6172.74</c:v>
                </c:pt>
                <c:pt idx="15">
                  <c:v>7048.41</c:v>
                </c:pt>
                <c:pt idx="16">
                  <c:v>8658.03</c:v>
                </c:pt>
                <c:pt idx="17">
                  <c:v>9364.48</c:v>
                </c:pt>
                <c:pt idx="18">
                  <c:v>10298.2</c:v>
                </c:pt>
                <c:pt idx="19">
                  <c:v>10214.52</c:v>
                </c:pt>
                <c:pt idx="20">
                  <c:v>10510.48</c:v>
                </c:pt>
                <c:pt idx="21">
                  <c:v>9143.379999999903</c:v>
                </c:pt>
                <c:pt idx="22">
                  <c:v>8618.76</c:v>
                </c:pt>
                <c:pt idx="23">
                  <c:v>8823.04</c:v>
                </c:pt>
                <c:pt idx="24">
                  <c:v>9311.74</c:v>
                </c:pt>
                <c:pt idx="25">
                  <c:v>8739.849999999942</c:v>
                </c:pt>
                <c:pt idx="26">
                  <c:v>8963.379999999903</c:v>
                </c:pt>
                <c:pt idx="27">
                  <c:v>9543.57</c:v>
                </c:pt>
                <c:pt idx="28">
                  <c:v>9825.74</c:v>
                </c:pt>
                <c:pt idx="29">
                  <c:v>9785.44</c:v>
                </c:pt>
                <c:pt idx="30">
                  <c:v>9894.4</c:v>
                </c:pt>
                <c:pt idx="31">
                  <c:v>10268.44</c:v>
                </c:pt>
                <c:pt idx="32">
                  <c:v>9115.049999999981</c:v>
                </c:pt>
                <c:pt idx="33">
                  <c:v>8783.84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B13-41FA-9C08-6FDBB4F607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22664608"/>
        <c:axId val="-2122668000"/>
      </c:lineChart>
      <c:catAx>
        <c:axId val="-21226756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 b="0" i="0" baseline="0" dirty="0" err="1">
                    <a:effectLst/>
                  </a:rPr>
                  <a:t>Year_Quarter</a:t>
                </a:r>
                <a:endParaRPr lang="en-US" sz="1400" dirty="0"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2122671904"/>
        <c:crosses val="autoZero"/>
        <c:auto val="1"/>
        <c:lblAlgn val="ctr"/>
        <c:lblOffset val="100"/>
        <c:noMultiLvlLbl val="0"/>
      </c:catAx>
      <c:valAx>
        <c:axId val="-2122671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 b="0" i="0" baseline="0" dirty="0">
                    <a:effectLst/>
                  </a:rPr>
                  <a:t>Net Cash Flow</a:t>
                </a:r>
                <a:endParaRPr lang="en-US" sz="1400" dirty="0"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2122675648"/>
        <c:crosses val="autoZero"/>
        <c:crossBetween val="between"/>
      </c:valAx>
      <c:valAx>
        <c:axId val="-212266800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 b="0" i="0" baseline="0" dirty="0">
                    <a:effectLst/>
                  </a:rPr>
                  <a:t>NAV</a:t>
                </a:r>
                <a:endParaRPr lang="en-US" sz="1400" dirty="0"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2122664608"/>
        <c:crosses val="max"/>
        <c:crossBetween val="between"/>
      </c:valAx>
      <c:catAx>
        <c:axId val="-21226646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12266800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 sz="105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Sheet1!$E$3</c:f>
              <c:strCache>
                <c:ptCount val="1"/>
                <c:pt idx="0">
                  <c:v>transaction volume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rgbClr val="00206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Sheet1!$D$7:$D$20</c:f>
              <c:numCache>
                <c:formatCode>General</c:formatCode>
                <c:ptCount val="14"/>
                <c:pt idx="0">
                  <c:v>2004.0</c:v>
                </c:pt>
                <c:pt idx="1">
                  <c:v>2005.0</c:v>
                </c:pt>
                <c:pt idx="2">
                  <c:v>2006.0</c:v>
                </c:pt>
                <c:pt idx="3">
                  <c:v>2007.0</c:v>
                </c:pt>
                <c:pt idx="4">
                  <c:v>2008.0</c:v>
                </c:pt>
                <c:pt idx="5">
                  <c:v>2009.0</c:v>
                </c:pt>
                <c:pt idx="6">
                  <c:v>2010.0</c:v>
                </c:pt>
                <c:pt idx="7">
                  <c:v>2011.0</c:v>
                </c:pt>
                <c:pt idx="8">
                  <c:v>2012.0</c:v>
                </c:pt>
                <c:pt idx="9">
                  <c:v>2013.0</c:v>
                </c:pt>
                <c:pt idx="10">
                  <c:v>2014.0</c:v>
                </c:pt>
                <c:pt idx="11">
                  <c:v>2015.0</c:v>
                </c:pt>
                <c:pt idx="12">
                  <c:v>2016.0</c:v>
                </c:pt>
                <c:pt idx="13">
                  <c:v>2017.0</c:v>
                </c:pt>
              </c:numCache>
            </c:numRef>
          </c:cat>
          <c:val>
            <c:numRef>
              <c:f>Sheet1!$E$7:$E$20</c:f>
              <c:numCache>
                <c:formatCode>General</c:formatCode>
                <c:ptCount val="14"/>
                <c:pt idx="0">
                  <c:v>7.0</c:v>
                </c:pt>
                <c:pt idx="1">
                  <c:v>7.0</c:v>
                </c:pt>
                <c:pt idx="2">
                  <c:v>10.0</c:v>
                </c:pt>
                <c:pt idx="3">
                  <c:v>18.0</c:v>
                </c:pt>
                <c:pt idx="4">
                  <c:v>20.0</c:v>
                </c:pt>
                <c:pt idx="5">
                  <c:v>10.0</c:v>
                </c:pt>
                <c:pt idx="6">
                  <c:v>22.5</c:v>
                </c:pt>
                <c:pt idx="7">
                  <c:v>25.0</c:v>
                </c:pt>
                <c:pt idx="8">
                  <c:v>25.0</c:v>
                </c:pt>
                <c:pt idx="9">
                  <c:v>27.5</c:v>
                </c:pt>
                <c:pt idx="10">
                  <c:v>42.0</c:v>
                </c:pt>
                <c:pt idx="11">
                  <c:v>40.0</c:v>
                </c:pt>
                <c:pt idx="12">
                  <c:v>37.0</c:v>
                </c:pt>
                <c:pt idx="13">
                  <c:v>58.0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95-49A7-BCCD-B135207EC7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24617600"/>
        <c:axId val="-2124614208"/>
      </c:barChart>
      <c:catAx>
        <c:axId val="-2124617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2124614208"/>
        <c:crosses val="autoZero"/>
        <c:auto val="1"/>
        <c:lblAlgn val="ctr"/>
        <c:lblOffset val="100"/>
        <c:noMultiLvlLbl val="0"/>
      </c:catAx>
      <c:valAx>
        <c:axId val="-21246142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/>
                  <a:t>Transaction Volume ($ in billions)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-2124617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Buyout Indices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3"/>
          <c:order val="0"/>
          <c:tx>
            <c:strRef>
              <c:f>[nav_buyout_aug9.xlsx]Data!$I$1</c:f>
              <c:strCache>
                <c:ptCount val="1"/>
                <c:pt idx="0">
                  <c:v>Mkt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[nav_buyout_aug9.xlsx]Data!$A$2:$A$47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[nav_buyout_aug9.xlsx]Data!$M$2:$M$47</c:f>
              <c:numCache>
                <c:formatCode>General</c:formatCode>
                <c:ptCount val="46"/>
                <c:pt idx="0">
                  <c:v>1.0</c:v>
                </c:pt>
                <c:pt idx="1">
                  <c:v>1.0322235048888</c:v>
                </c:pt>
                <c:pt idx="2">
                  <c:v>1.093148953975938</c:v>
                </c:pt>
                <c:pt idx="3">
                  <c:v>1.0952538347171</c:v>
                </c:pt>
                <c:pt idx="4">
                  <c:v>1.148401597807177</c:v>
                </c:pt>
                <c:pt idx="5">
                  <c:v>1.149911092396124</c:v>
                </c:pt>
                <c:pt idx="6">
                  <c:v>1.102642027483278</c:v>
                </c:pt>
                <c:pt idx="7">
                  <c:v>0.990669926120389</c:v>
                </c:pt>
                <c:pt idx="8">
                  <c:v>0.96763991512914</c:v>
                </c:pt>
                <c:pt idx="9">
                  <c:v>0.881851922711694</c:v>
                </c:pt>
                <c:pt idx="10">
                  <c:v>0.686178683549563</c:v>
                </c:pt>
                <c:pt idx="11">
                  <c:v>0.619209702708412</c:v>
                </c:pt>
                <c:pt idx="12">
                  <c:v>0.721690146987981</c:v>
                </c:pt>
                <c:pt idx="13">
                  <c:v>0.836152369587229</c:v>
                </c:pt>
                <c:pt idx="14">
                  <c:v>0.885402580308287</c:v>
                </c:pt>
                <c:pt idx="15">
                  <c:v>0.938970321819519</c:v>
                </c:pt>
                <c:pt idx="16">
                  <c:v>0.833338977807489</c:v>
                </c:pt>
                <c:pt idx="17">
                  <c:v>0.9321754808424</c:v>
                </c:pt>
                <c:pt idx="18">
                  <c:v>1.041708896647487</c:v>
                </c:pt>
                <c:pt idx="19">
                  <c:v>1.106506315458174</c:v>
                </c:pt>
                <c:pt idx="20">
                  <c:v>1.105621110405807</c:v>
                </c:pt>
                <c:pt idx="21">
                  <c:v>0.939447363132925</c:v>
                </c:pt>
                <c:pt idx="22">
                  <c:v>1.05189921249993</c:v>
                </c:pt>
                <c:pt idx="23">
                  <c:v>1.188120160518678</c:v>
                </c:pt>
                <c:pt idx="24">
                  <c:v>1.1474876391491</c:v>
                </c:pt>
                <c:pt idx="25">
                  <c:v>1.219207911685945</c:v>
                </c:pt>
                <c:pt idx="26">
                  <c:v>1.220186936004804</c:v>
                </c:pt>
                <c:pt idx="27">
                  <c:v>1.35855613454775</c:v>
                </c:pt>
                <c:pt idx="28">
                  <c:v>1.400399663491819</c:v>
                </c:pt>
                <c:pt idx="29">
                  <c:v>1.493806321046723</c:v>
                </c:pt>
                <c:pt idx="30">
                  <c:v>1.649012797803478</c:v>
                </c:pt>
                <c:pt idx="31">
                  <c:v>1.675561903848113</c:v>
                </c:pt>
                <c:pt idx="32">
                  <c:v>1.755653762852054</c:v>
                </c:pt>
                <c:pt idx="33">
                  <c:v>1.755653762852054</c:v>
                </c:pt>
                <c:pt idx="34">
                  <c:v>1.836062705190677</c:v>
                </c:pt>
                <c:pt idx="35">
                  <c:v>1.86911183388411</c:v>
                </c:pt>
                <c:pt idx="36">
                  <c:v>1.87621445885287</c:v>
                </c:pt>
                <c:pt idx="37">
                  <c:v>1.730057352508231</c:v>
                </c:pt>
                <c:pt idx="38">
                  <c:v>1.83213246636357</c:v>
                </c:pt>
                <c:pt idx="39">
                  <c:v>1.842401570303316</c:v>
                </c:pt>
                <c:pt idx="40">
                  <c:v>1.89510162574151</c:v>
                </c:pt>
                <c:pt idx="41">
                  <c:v>1.98513032584826</c:v>
                </c:pt>
                <c:pt idx="42">
                  <c:v>2.07407607741198</c:v>
                </c:pt>
                <c:pt idx="43">
                  <c:v>2.193980497820543</c:v>
                </c:pt>
                <c:pt idx="44">
                  <c:v>2.257423852942182</c:v>
                </c:pt>
                <c:pt idx="45">
                  <c:v>2.358838666277081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DDB-49DD-B07D-F47EF168B7CD}"/>
            </c:ext>
          </c:extLst>
        </c:ser>
        <c:ser>
          <c:idx val="0"/>
          <c:order val="1"/>
          <c:tx>
            <c:strRef>
              <c:f>[nav_buyout_aug9.xlsx]Data!$F$1</c:f>
              <c:strCache>
                <c:ptCount val="1"/>
                <c:pt idx="0">
                  <c:v>NAV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[nav_buyout_aug9.xlsx]Data!$A$2:$A$47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[nav_buyout_aug9.xlsx]Data!$J$2:$J$47</c:f>
              <c:numCache>
                <c:formatCode>General</c:formatCode>
                <c:ptCount val="46"/>
                <c:pt idx="0">
                  <c:v>1.0</c:v>
                </c:pt>
                <c:pt idx="1">
                  <c:v>1.038971477424583</c:v>
                </c:pt>
                <c:pt idx="2">
                  <c:v>1.16863770158624</c:v>
                </c:pt>
                <c:pt idx="3">
                  <c:v>1.252505887837888</c:v>
                </c:pt>
                <c:pt idx="4">
                  <c:v>1.372159646072498</c:v>
                </c:pt>
                <c:pt idx="5">
                  <c:v>1.415135110917157</c:v>
                </c:pt>
                <c:pt idx="6">
                  <c:v>1.442608087145745</c:v>
                </c:pt>
                <c:pt idx="7">
                  <c:v>1.427732254228068</c:v>
                </c:pt>
                <c:pt idx="8">
                  <c:v>1.399151187339923</c:v>
                </c:pt>
                <c:pt idx="9">
                  <c:v>1.304593852769633</c:v>
                </c:pt>
                <c:pt idx="10">
                  <c:v>1.082954363805387</c:v>
                </c:pt>
                <c:pt idx="11">
                  <c:v>1.042062591651196</c:v>
                </c:pt>
                <c:pt idx="12">
                  <c:v>1.07821454717634</c:v>
                </c:pt>
                <c:pt idx="13">
                  <c:v>1.165395078646338</c:v>
                </c:pt>
                <c:pt idx="14">
                  <c:v>1.26037293674767</c:v>
                </c:pt>
                <c:pt idx="15">
                  <c:v>1.298821081015816</c:v>
                </c:pt>
                <c:pt idx="16">
                  <c:v>1.332122585168872</c:v>
                </c:pt>
                <c:pt idx="17">
                  <c:v>1.412616885225566</c:v>
                </c:pt>
                <c:pt idx="18">
                  <c:v>1.533408204883608</c:v>
                </c:pt>
                <c:pt idx="19">
                  <c:v>1.608570248941446</c:v>
                </c:pt>
                <c:pt idx="20">
                  <c:v>1.697818233880805</c:v>
                </c:pt>
                <c:pt idx="21">
                  <c:v>1.631796237554167</c:v>
                </c:pt>
                <c:pt idx="22">
                  <c:v>1.679241433103557</c:v>
                </c:pt>
                <c:pt idx="23">
                  <c:v>1.790609854367455</c:v>
                </c:pt>
                <c:pt idx="24">
                  <c:v>1.80638261880555</c:v>
                </c:pt>
                <c:pt idx="25">
                  <c:v>1.867538544081112</c:v>
                </c:pt>
                <c:pt idx="26">
                  <c:v>1.931282820607941</c:v>
                </c:pt>
                <c:pt idx="27">
                  <c:v>2.013738600641215</c:v>
                </c:pt>
                <c:pt idx="28">
                  <c:v>2.080127681448411</c:v>
                </c:pt>
                <c:pt idx="29">
                  <c:v>2.178644151463183</c:v>
                </c:pt>
                <c:pt idx="30">
                  <c:v>2.321537960253868</c:v>
                </c:pt>
                <c:pt idx="31">
                  <c:v>2.397811439301673</c:v>
                </c:pt>
                <c:pt idx="32">
                  <c:v>2.52014092164262</c:v>
                </c:pt>
                <c:pt idx="33">
                  <c:v>2.551704962177356</c:v>
                </c:pt>
                <c:pt idx="34">
                  <c:v>2.637606094368964</c:v>
                </c:pt>
                <c:pt idx="35">
                  <c:v>2.760540090350222</c:v>
                </c:pt>
                <c:pt idx="36">
                  <c:v>2.902002901213838</c:v>
                </c:pt>
                <c:pt idx="37">
                  <c:v>2.890368667935383</c:v>
                </c:pt>
                <c:pt idx="38">
                  <c:v>2.958176622579568</c:v>
                </c:pt>
                <c:pt idx="39">
                  <c:v>2.986006529067035</c:v>
                </c:pt>
                <c:pt idx="40">
                  <c:v>3.085634919237088</c:v>
                </c:pt>
                <c:pt idx="41">
                  <c:v>3.197525586921972</c:v>
                </c:pt>
                <c:pt idx="42">
                  <c:v>3.32540308247516</c:v>
                </c:pt>
                <c:pt idx="43">
                  <c:v>3.501956847199615</c:v>
                </c:pt>
                <c:pt idx="44">
                  <c:v>3.694204617066873</c:v>
                </c:pt>
                <c:pt idx="45">
                  <c:v>3.832295872066445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FDDB-49DD-B07D-F47EF168B7CD}"/>
            </c:ext>
          </c:extLst>
        </c:ser>
        <c:ser>
          <c:idx val="1"/>
          <c:order val="2"/>
          <c:tx>
            <c:strRef>
              <c:f>[nav_buyout_aug9.xlsx]Data!$G$1</c:f>
              <c:strCache>
                <c:ptCount val="1"/>
                <c:pt idx="0">
                  <c:v>Burgiss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[nav_buyout_aug9.xlsx]Data!$A$2:$A$47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[nav_buyout_aug9.xlsx]Data!$K$2:$K$47</c:f>
              <c:numCache>
                <c:formatCode>General</c:formatCode>
                <c:ptCount val="46"/>
                <c:pt idx="0">
                  <c:v>1.0</c:v>
                </c:pt>
                <c:pt idx="1">
                  <c:v>1.0357</c:v>
                </c:pt>
                <c:pt idx="2">
                  <c:v>1.17955873</c:v>
                </c:pt>
                <c:pt idx="3">
                  <c:v>1.241957386817</c:v>
                </c:pt>
                <c:pt idx="4">
                  <c:v>1.349262505037988</c:v>
                </c:pt>
                <c:pt idx="5">
                  <c:v>1.38906574893661</c:v>
                </c:pt>
                <c:pt idx="6">
                  <c:v>1.439349929048115</c:v>
                </c:pt>
                <c:pt idx="7">
                  <c:v>1.430138089502207</c:v>
                </c:pt>
                <c:pt idx="8">
                  <c:v>1.426705758087401</c:v>
                </c:pt>
                <c:pt idx="9">
                  <c:v>1.299300933890197</c:v>
                </c:pt>
                <c:pt idx="10">
                  <c:v>1.074781732513971</c:v>
                </c:pt>
                <c:pt idx="11">
                  <c:v>1.02394455656606</c:v>
                </c:pt>
                <c:pt idx="12">
                  <c:v>1.06224008298163</c:v>
                </c:pt>
                <c:pt idx="13">
                  <c:v>1.123212663744776</c:v>
                </c:pt>
                <c:pt idx="14">
                  <c:v>1.174543482477912</c:v>
                </c:pt>
                <c:pt idx="15">
                  <c:v>1.202380163012638</c:v>
                </c:pt>
                <c:pt idx="16">
                  <c:v>1.205265875403869</c:v>
                </c:pt>
                <c:pt idx="17">
                  <c:v>1.281920785079554</c:v>
                </c:pt>
                <c:pt idx="18">
                  <c:v>1.375885578625886</c:v>
                </c:pt>
                <c:pt idx="19">
                  <c:v>1.446330920251532</c:v>
                </c:pt>
                <c:pt idx="20">
                  <c:v>1.510692646202724</c:v>
                </c:pt>
                <c:pt idx="21">
                  <c:v>1.440747576683538</c:v>
                </c:pt>
                <c:pt idx="22">
                  <c:v>1.480656284557672</c:v>
                </c:pt>
                <c:pt idx="23">
                  <c:v>1.55557749255629</c:v>
                </c:pt>
                <c:pt idx="24">
                  <c:v>1.552933010818945</c:v>
                </c:pt>
                <c:pt idx="25">
                  <c:v>1.601229227455414</c:v>
                </c:pt>
                <c:pt idx="26">
                  <c:v>1.660154463025773</c:v>
                </c:pt>
                <c:pt idx="27">
                  <c:v>1.705476679866377</c:v>
                </c:pt>
                <c:pt idx="28">
                  <c:v>1.749307430538943</c:v>
                </c:pt>
                <c:pt idx="29">
                  <c:v>1.833274187204812</c:v>
                </c:pt>
                <c:pt idx="30">
                  <c:v>1.957936831934739</c:v>
                </c:pt>
                <c:pt idx="31">
                  <c:v>2.018045492675133</c:v>
                </c:pt>
                <c:pt idx="32">
                  <c:v>2.11753513546402</c:v>
                </c:pt>
                <c:pt idx="33">
                  <c:v>2.12431124789751</c:v>
                </c:pt>
                <c:pt idx="34">
                  <c:v>2.173595268848727</c:v>
                </c:pt>
                <c:pt idx="35">
                  <c:v>2.207938074096537</c:v>
                </c:pt>
                <c:pt idx="36">
                  <c:v>2.309503225504978</c:v>
                </c:pt>
                <c:pt idx="37">
                  <c:v>2.289641497765634</c:v>
                </c:pt>
                <c:pt idx="38">
                  <c:v>2.329023331527204</c:v>
                </c:pt>
                <c:pt idx="39">
                  <c:v>2.348354225178879</c:v>
                </c:pt>
                <c:pt idx="40">
                  <c:v>2.398609005597707</c:v>
                </c:pt>
                <c:pt idx="41">
                  <c:v>2.483999486196986</c:v>
                </c:pt>
                <c:pt idx="42">
                  <c:v>2.54783827299225</c:v>
                </c:pt>
                <c:pt idx="43">
                  <c:v>2.639050883165371</c:v>
                </c:pt>
                <c:pt idx="44">
                  <c:v>2.748835399905051</c:v>
                </c:pt>
                <c:pt idx="45">
                  <c:v>2.852741378021462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FDDB-49DD-B07D-F47EF168B7CD}"/>
            </c:ext>
          </c:extLst>
        </c:ser>
        <c:ser>
          <c:idx val="2"/>
          <c:order val="3"/>
          <c:tx>
            <c:strRef>
              <c:f>[nav_buyout_aug9.xlsx]Data!$H$1</c:f>
              <c:strCache>
                <c:ptCount val="1"/>
                <c:pt idx="0">
                  <c:v>Trans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[nav_buyout_aug9.xlsx]Data!$A$2:$A$47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[nav_buyout_aug9.xlsx]Data!$L$2:$L$47</c:f>
              <c:numCache>
                <c:formatCode>General</c:formatCode>
                <c:ptCount val="46"/>
                <c:pt idx="0">
                  <c:v>1.0</c:v>
                </c:pt>
                <c:pt idx="1">
                  <c:v>1.006480866810445</c:v>
                </c:pt>
                <c:pt idx="2">
                  <c:v>1.246389284224378</c:v>
                </c:pt>
                <c:pt idx="3">
                  <c:v>1.403780975576538</c:v>
                </c:pt>
                <c:pt idx="4">
                  <c:v>1.341820355170812</c:v>
                </c:pt>
                <c:pt idx="5">
                  <c:v>1.322300970026828</c:v>
                </c:pt>
                <c:pt idx="6">
                  <c:v>1.40692525935484</c:v>
                </c:pt>
                <c:pt idx="7">
                  <c:v>1.202154789274722</c:v>
                </c:pt>
                <c:pt idx="8">
                  <c:v>1.222601700764005</c:v>
                </c:pt>
                <c:pt idx="9">
                  <c:v>1.079852562326432</c:v>
                </c:pt>
                <c:pt idx="10">
                  <c:v>0.685999074018949</c:v>
                </c:pt>
                <c:pt idx="11">
                  <c:v>0.402463199198941</c:v>
                </c:pt>
                <c:pt idx="12">
                  <c:v>0.558068526685532</c:v>
                </c:pt>
                <c:pt idx="13">
                  <c:v>0.784336503140264</c:v>
                </c:pt>
                <c:pt idx="14">
                  <c:v>1.069786596150566</c:v>
                </c:pt>
                <c:pt idx="15">
                  <c:v>1.212464140018828</c:v>
                </c:pt>
                <c:pt idx="16">
                  <c:v>1.229349878192997</c:v>
                </c:pt>
                <c:pt idx="17">
                  <c:v>1.455450977857442</c:v>
                </c:pt>
                <c:pt idx="18">
                  <c:v>1.727878155031208</c:v>
                </c:pt>
                <c:pt idx="19">
                  <c:v>1.78990651157811</c:v>
                </c:pt>
                <c:pt idx="20">
                  <c:v>1.879809963683803</c:v>
                </c:pt>
                <c:pt idx="21">
                  <c:v>1.610788367537293</c:v>
                </c:pt>
                <c:pt idx="22">
                  <c:v>1.604202644675307</c:v>
                </c:pt>
                <c:pt idx="23">
                  <c:v>1.7973460834024</c:v>
                </c:pt>
                <c:pt idx="24">
                  <c:v>1.819660737049692</c:v>
                </c:pt>
                <c:pt idx="25">
                  <c:v>1.78400501408035</c:v>
                </c:pt>
                <c:pt idx="26">
                  <c:v>2.022906365048919</c:v>
                </c:pt>
                <c:pt idx="27">
                  <c:v>2.171138428793238</c:v>
                </c:pt>
                <c:pt idx="28">
                  <c:v>2.426148424413018</c:v>
                </c:pt>
                <c:pt idx="29">
                  <c:v>2.387991458043506</c:v>
                </c:pt>
                <c:pt idx="30">
                  <c:v>2.89048478243172</c:v>
                </c:pt>
                <c:pt idx="31">
                  <c:v>3.034927563708087</c:v>
                </c:pt>
                <c:pt idx="32">
                  <c:v>3.060072371621456</c:v>
                </c:pt>
                <c:pt idx="33">
                  <c:v>3.002825038679927</c:v>
                </c:pt>
                <c:pt idx="34">
                  <c:v>3.279405603686531</c:v>
                </c:pt>
                <c:pt idx="35">
                  <c:v>3.582043133012375</c:v>
                </c:pt>
                <c:pt idx="36">
                  <c:v>3.550678080818475</c:v>
                </c:pt>
                <c:pt idx="37">
                  <c:v>3.50449729782775</c:v>
                </c:pt>
                <c:pt idx="38">
                  <c:v>3.781068801072049</c:v>
                </c:pt>
                <c:pt idx="39">
                  <c:v>3.612152332338522</c:v>
                </c:pt>
                <c:pt idx="40">
                  <c:v>3.632673866500259</c:v>
                </c:pt>
                <c:pt idx="41">
                  <c:v>3.706839143764906</c:v>
                </c:pt>
                <c:pt idx="42">
                  <c:v>3.817054055896673</c:v>
                </c:pt>
                <c:pt idx="43">
                  <c:v>4.268904970210337</c:v>
                </c:pt>
                <c:pt idx="44">
                  <c:v>4.66503119660417</c:v>
                </c:pt>
                <c:pt idx="45">
                  <c:v>5.734856200295717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FDDB-49DD-B07D-F47EF168B7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03756688"/>
        <c:axId val="-2023462640"/>
      </c:lineChart>
      <c:dateAx>
        <c:axId val="-20037566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algn="ctr"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>
                    <a:solidFill>
                      <a:schemeClr val="tx1"/>
                    </a:solidFill>
                  </a:rPr>
                  <a:t>Date</a:t>
                </a:r>
              </a:p>
            </c:rich>
          </c:tx>
          <c:layout>
            <c:manualLayout>
              <c:xMode val="edge"/>
              <c:yMode val="edge"/>
              <c:x val="0.45672885032538"/>
              <c:y val="0.89303649474020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ctr"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23462640"/>
        <c:crosses val="autoZero"/>
        <c:auto val="1"/>
        <c:lblOffset val="100"/>
        <c:baseTimeUnit val="months"/>
        <c:majorUnit val="1.0"/>
        <c:majorTimeUnit val="years"/>
        <c:minorUnit val="1.0"/>
        <c:minorTimeUnit val="months"/>
      </c:dateAx>
      <c:valAx>
        <c:axId val="-2023462640"/>
        <c:scaling>
          <c:orientation val="minMax"/>
          <c:max val="6.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03756688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Venture</a:t>
            </a:r>
            <a:r>
              <a:rPr lang="en-US" baseline="0" dirty="0"/>
              <a:t> Indices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3"/>
          <c:order val="0"/>
          <c:tx>
            <c:v>Mkt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[nav_venture_aug9.xlsx]Data!$A$2:$A$47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[nav_venture_aug9.xlsx]Data!$M$2:$M$47</c:f>
              <c:numCache>
                <c:formatCode>General</c:formatCode>
                <c:ptCount val="46"/>
                <c:pt idx="0">
                  <c:v>1.0</c:v>
                </c:pt>
                <c:pt idx="1">
                  <c:v>1.0322235048888</c:v>
                </c:pt>
                <c:pt idx="2">
                  <c:v>1.093148953975938</c:v>
                </c:pt>
                <c:pt idx="3">
                  <c:v>1.0952538347171</c:v>
                </c:pt>
                <c:pt idx="4">
                  <c:v>1.148401597807177</c:v>
                </c:pt>
                <c:pt idx="5">
                  <c:v>1.149911092396124</c:v>
                </c:pt>
                <c:pt idx="6">
                  <c:v>1.102642027483278</c:v>
                </c:pt>
                <c:pt idx="7">
                  <c:v>0.990669926120389</c:v>
                </c:pt>
                <c:pt idx="8">
                  <c:v>0.96763991512914</c:v>
                </c:pt>
                <c:pt idx="9">
                  <c:v>0.881851922711694</c:v>
                </c:pt>
                <c:pt idx="10">
                  <c:v>0.686178683549563</c:v>
                </c:pt>
                <c:pt idx="11">
                  <c:v>0.619209702708412</c:v>
                </c:pt>
                <c:pt idx="12">
                  <c:v>0.721690146987981</c:v>
                </c:pt>
                <c:pt idx="13">
                  <c:v>0.836152369587229</c:v>
                </c:pt>
                <c:pt idx="14">
                  <c:v>0.885402580308287</c:v>
                </c:pt>
                <c:pt idx="15">
                  <c:v>0.938970321819519</c:v>
                </c:pt>
                <c:pt idx="16">
                  <c:v>0.833338977807489</c:v>
                </c:pt>
                <c:pt idx="17">
                  <c:v>0.9321754808424</c:v>
                </c:pt>
                <c:pt idx="18">
                  <c:v>1.041708896647487</c:v>
                </c:pt>
                <c:pt idx="19">
                  <c:v>1.106506315458174</c:v>
                </c:pt>
                <c:pt idx="20">
                  <c:v>1.105621110405807</c:v>
                </c:pt>
                <c:pt idx="21">
                  <c:v>0.939447363132925</c:v>
                </c:pt>
                <c:pt idx="22">
                  <c:v>1.05189921249993</c:v>
                </c:pt>
                <c:pt idx="23">
                  <c:v>1.188120160518678</c:v>
                </c:pt>
                <c:pt idx="24">
                  <c:v>1.1474876391491</c:v>
                </c:pt>
                <c:pt idx="25">
                  <c:v>1.219207911685945</c:v>
                </c:pt>
                <c:pt idx="26">
                  <c:v>1.220186936004804</c:v>
                </c:pt>
                <c:pt idx="27">
                  <c:v>1.35855613454775</c:v>
                </c:pt>
                <c:pt idx="28">
                  <c:v>1.400399663491819</c:v>
                </c:pt>
                <c:pt idx="29">
                  <c:v>1.493806321046723</c:v>
                </c:pt>
                <c:pt idx="30">
                  <c:v>1.649012797803478</c:v>
                </c:pt>
                <c:pt idx="31">
                  <c:v>1.675561903848113</c:v>
                </c:pt>
                <c:pt idx="32">
                  <c:v>1.755653762852054</c:v>
                </c:pt>
                <c:pt idx="33">
                  <c:v>1.755653762852054</c:v>
                </c:pt>
                <c:pt idx="34">
                  <c:v>1.836062705190677</c:v>
                </c:pt>
                <c:pt idx="35">
                  <c:v>1.86911183388411</c:v>
                </c:pt>
                <c:pt idx="36">
                  <c:v>1.87621445885287</c:v>
                </c:pt>
                <c:pt idx="37">
                  <c:v>1.730057352508231</c:v>
                </c:pt>
                <c:pt idx="38">
                  <c:v>1.83213246636357</c:v>
                </c:pt>
                <c:pt idx="39">
                  <c:v>1.842401570303316</c:v>
                </c:pt>
                <c:pt idx="40">
                  <c:v>1.89510162574151</c:v>
                </c:pt>
                <c:pt idx="41">
                  <c:v>1.98513032584826</c:v>
                </c:pt>
                <c:pt idx="42">
                  <c:v>2.07407607741198</c:v>
                </c:pt>
                <c:pt idx="43">
                  <c:v>2.193980497820543</c:v>
                </c:pt>
                <c:pt idx="44">
                  <c:v>2.257423852942182</c:v>
                </c:pt>
                <c:pt idx="45">
                  <c:v>2.358838666277081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D38-4497-9443-98758147D467}"/>
            </c:ext>
          </c:extLst>
        </c:ser>
        <c:ser>
          <c:idx val="0"/>
          <c:order val="1"/>
          <c:tx>
            <c:v>NAV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[nav_venture_aug9.xlsx]Data!$A$2:$A$47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[nav_venture_aug9.xlsx]Data!$J$2:$J$47</c:f>
              <c:numCache>
                <c:formatCode>General</c:formatCode>
                <c:ptCount val="46"/>
                <c:pt idx="0">
                  <c:v>1.0</c:v>
                </c:pt>
                <c:pt idx="1">
                  <c:v>1.022763004528741</c:v>
                </c:pt>
                <c:pt idx="2">
                  <c:v>1.096691747295301</c:v>
                </c:pt>
                <c:pt idx="3">
                  <c:v>1.117639463258737</c:v>
                </c:pt>
                <c:pt idx="4">
                  <c:v>1.190726996000673</c:v>
                </c:pt>
                <c:pt idx="5">
                  <c:v>1.22309976264631</c:v>
                </c:pt>
                <c:pt idx="6">
                  <c:v>1.288943372514517</c:v>
                </c:pt>
                <c:pt idx="7">
                  <c:v>1.273444718548613</c:v>
                </c:pt>
                <c:pt idx="8">
                  <c:v>1.259193560239326</c:v>
                </c:pt>
                <c:pt idx="9">
                  <c:v>1.206384783302977</c:v>
                </c:pt>
                <c:pt idx="10">
                  <c:v>1.050738067356977</c:v>
                </c:pt>
                <c:pt idx="11">
                  <c:v>1.028289367510501</c:v>
                </c:pt>
                <c:pt idx="12">
                  <c:v>1.037687902875378</c:v>
                </c:pt>
                <c:pt idx="13">
                  <c:v>1.063650468587574</c:v>
                </c:pt>
                <c:pt idx="14">
                  <c:v>1.087132091201846</c:v>
                </c:pt>
                <c:pt idx="15">
                  <c:v>1.096102924712186</c:v>
                </c:pt>
                <c:pt idx="16">
                  <c:v>1.08818646763782</c:v>
                </c:pt>
                <c:pt idx="17">
                  <c:v>1.12963118931856</c:v>
                </c:pt>
                <c:pt idx="18">
                  <c:v>1.189087211998034</c:v>
                </c:pt>
                <c:pt idx="19">
                  <c:v>1.23781602642696</c:v>
                </c:pt>
                <c:pt idx="20">
                  <c:v>1.28415208151095</c:v>
                </c:pt>
                <c:pt idx="21">
                  <c:v>1.254339305772297</c:v>
                </c:pt>
                <c:pt idx="22">
                  <c:v>1.268214830887647</c:v>
                </c:pt>
                <c:pt idx="23">
                  <c:v>1.331772512375745</c:v>
                </c:pt>
                <c:pt idx="24">
                  <c:v>1.318127743690668</c:v>
                </c:pt>
                <c:pt idx="25">
                  <c:v>1.328003682269022</c:v>
                </c:pt>
                <c:pt idx="26">
                  <c:v>1.34763828279906</c:v>
                </c:pt>
                <c:pt idx="27">
                  <c:v>1.381863723674274</c:v>
                </c:pt>
                <c:pt idx="28">
                  <c:v>1.428405988984996</c:v>
                </c:pt>
                <c:pt idx="29">
                  <c:v>1.516357088752158</c:v>
                </c:pt>
                <c:pt idx="30">
                  <c:v>1.618705542241306</c:v>
                </c:pt>
                <c:pt idx="31">
                  <c:v>1.703493151809465</c:v>
                </c:pt>
                <c:pt idx="32">
                  <c:v>1.773877225436184</c:v>
                </c:pt>
                <c:pt idx="33">
                  <c:v>1.810969318465182</c:v>
                </c:pt>
                <c:pt idx="34">
                  <c:v>1.880277444152006</c:v>
                </c:pt>
                <c:pt idx="35">
                  <c:v>1.959708492575404</c:v>
                </c:pt>
                <c:pt idx="36">
                  <c:v>2.057881387428402</c:v>
                </c:pt>
                <c:pt idx="37">
                  <c:v>2.04341415645248</c:v>
                </c:pt>
                <c:pt idx="38">
                  <c:v>2.096133696982516</c:v>
                </c:pt>
                <c:pt idx="39">
                  <c:v>2.069330233945018</c:v>
                </c:pt>
                <c:pt idx="40">
                  <c:v>2.092427279567313</c:v>
                </c:pt>
                <c:pt idx="41">
                  <c:v>2.183459390631297</c:v>
                </c:pt>
                <c:pt idx="42">
                  <c:v>2.198206856250037</c:v>
                </c:pt>
                <c:pt idx="43">
                  <c:v>2.282924501326694</c:v>
                </c:pt>
                <c:pt idx="44">
                  <c:v>2.363672995610925</c:v>
                </c:pt>
                <c:pt idx="45">
                  <c:v>2.472243365415016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D38-4497-9443-98758147D467}"/>
            </c:ext>
          </c:extLst>
        </c:ser>
        <c:ser>
          <c:idx val="1"/>
          <c:order val="2"/>
          <c:tx>
            <c:v>Burgiss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[nav_venture_aug9.xlsx]Data!$A$2:$A$47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[nav_venture_aug9.xlsx]Data!$K$2:$K$47</c:f>
              <c:numCache>
                <c:formatCode>General</c:formatCode>
                <c:ptCount val="46"/>
                <c:pt idx="0">
                  <c:v>1.0</c:v>
                </c:pt>
                <c:pt idx="1">
                  <c:v>1.0136</c:v>
                </c:pt>
                <c:pt idx="2">
                  <c:v>1.10360768</c:v>
                </c:pt>
                <c:pt idx="3">
                  <c:v>1.122148289024</c:v>
                </c:pt>
                <c:pt idx="4">
                  <c:v>1.1875695342741</c:v>
                </c:pt>
                <c:pt idx="5">
                  <c:v>1.2196339116995</c:v>
                </c:pt>
                <c:pt idx="6">
                  <c:v>1.281835241196174</c:v>
                </c:pt>
                <c:pt idx="7">
                  <c:v>1.262607712578232</c:v>
                </c:pt>
                <c:pt idx="8">
                  <c:v>1.269299533454896</c:v>
                </c:pt>
                <c:pt idx="9">
                  <c:v>1.223223960390483</c:v>
                </c:pt>
                <c:pt idx="10">
                  <c:v>1.077782631500055</c:v>
                </c:pt>
                <c:pt idx="11">
                  <c:v>1.050191396133653</c:v>
                </c:pt>
                <c:pt idx="12">
                  <c:v>1.061218405793057</c:v>
                </c:pt>
                <c:pt idx="13">
                  <c:v>1.083928479677028</c:v>
                </c:pt>
                <c:pt idx="14">
                  <c:v>1.123925440577111</c:v>
                </c:pt>
                <c:pt idx="15">
                  <c:v>1.130556600676516</c:v>
                </c:pt>
                <c:pt idx="16">
                  <c:v>1.135757161039628</c:v>
                </c:pt>
                <c:pt idx="17">
                  <c:v>1.188797020460178</c:v>
                </c:pt>
                <c:pt idx="18">
                  <c:v>1.296739789917962</c:v>
                </c:pt>
                <c:pt idx="19">
                  <c:v>1.361836127371844</c:v>
                </c:pt>
                <c:pt idx="20">
                  <c:v>1.454577167645867</c:v>
                </c:pt>
                <c:pt idx="21">
                  <c:v>1.437849530217939</c:v>
                </c:pt>
                <c:pt idx="22">
                  <c:v>1.454097229909402</c:v>
                </c:pt>
                <c:pt idx="23">
                  <c:v>1.516623410795507</c:v>
                </c:pt>
                <c:pt idx="24">
                  <c:v>1.526481462965677</c:v>
                </c:pt>
                <c:pt idx="25">
                  <c:v>1.533808573987912</c:v>
                </c:pt>
                <c:pt idx="26">
                  <c:v>1.563104317751081</c:v>
                </c:pt>
                <c:pt idx="27">
                  <c:v>1.601556683967758</c:v>
                </c:pt>
                <c:pt idx="28">
                  <c:v>1.662415837958533</c:v>
                </c:pt>
                <c:pt idx="29">
                  <c:v>1.774961390188325</c:v>
                </c:pt>
                <c:pt idx="30">
                  <c:v>1.972337096777267</c:v>
                </c:pt>
                <c:pt idx="31">
                  <c:v>2.06838991339032</c:v>
                </c:pt>
                <c:pt idx="32">
                  <c:v>2.188563367358298</c:v>
                </c:pt>
                <c:pt idx="33">
                  <c:v>2.253563699368839</c:v>
                </c:pt>
                <c:pt idx="34">
                  <c:v>2.485455404033886</c:v>
                </c:pt>
                <c:pt idx="35">
                  <c:v>2.597300897215418</c:v>
                </c:pt>
                <c:pt idx="36">
                  <c:v>2.783527371545764</c:v>
                </c:pt>
                <c:pt idx="37">
                  <c:v>2.784084077020073</c:v>
                </c:pt>
                <c:pt idx="38">
                  <c:v>2.864544106845953</c:v>
                </c:pt>
                <c:pt idx="39">
                  <c:v>2.782904599800843</c:v>
                </c:pt>
                <c:pt idx="40">
                  <c:v>2.785130923480684</c:v>
                </c:pt>
                <c:pt idx="41">
                  <c:v>2.884560097448944</c:v>
                </c:pt>
                <c:pt idx="42">
                  <c:v>2.888598481585374</c:v>
                </c:pt>
                <c:pt idx="43">
                  <c:v>2.974678716336617</c:v>
                </c:pt>
                <c:pt idx="44">
                  <c:v>3.045178601913795</c:v>
                </c:pt>
                <c:pt idx="45">
                  <c:v>3.170030924592261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6D38-4497-9443-98758147D467}"/>
            </c:ext>
          </c:extLst>
        </c:ser>
        <c:ser>
          <c:idx val="2"/>
          <c:order val="3"/>
          <c:tx>
            <c:v>Trans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[nav_venture_aug9.xlsx]Data!$A$2:$A$47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[nav_venture_aug9.xlsx]Data!$L$2:$L$47</c:f>
              <c:numCache>
                <c:formatCode>General</c:formatCode>
                <c:ptCount val="46"/>
                <c:pt idx="0">
                  <c:v>1.0</c:v>
                </c:pt>
                <c:pt idx="1">
                  <c:v>0.925836970246816</c:v>
                </c:pt>
                <c:pt idx="2">
                  <c:v>1.065554535456498</c:v>
                </c:pt>
                <c:pt idx="3">
                  <c:v>1.153520182595408</c:v>
                </c:pt>
                <c:pt idx="4">
                  <c:v>1.076083854362647</c:v>
                </c:pt>
                <c:pt idx="5">
                  <c:v>1.005916026177266</c:v>
                </c:pt>
                <c:pt idx="6">
                  <c:v>1.011438038676815</c:v>
                </c:pt>
                <c:pt idx="7">
                  <c:v>1.010978519839115</c:v>
                </c:pt>
                <c:pt idx="8">
                  <c:v>1.002358175149562</c:v>
                </c:pt>
                <c:pt idx="9">
                  <c:v>0.90138444713394</c:v>
                </c:pt>
                <c:pt idx="10">
                  <c:v>0.672637642992816</c:v>
                </c:pt>
                <c:pt idx="11">
                  <c:v>0.610841659862457</c:v>
                </c:pt>
                <c:pt idx="12">
                  <c:v>0.730909008807711</c:v>
                </c:pt>
                <c:pt idx="13">
                  <c:v>0.789268651187918</c:v>
                </c:pt>
                <c:pt idx="14">
                  <c:v>0.831918465262458</c:v>
                </c:pt>
                <c:pt idx="15">
                  <c:v>0.885907867907984</c:v>
                </c:pt>
                <c:pt idx="16">
                  <c:v>0.886745645589461</c:v>
                </c:pt>
                <c:pt idx="17">
                  <c:v>0.908410280968852</c:v>
                </c:pt>
                <c:pt idx="18">
                  <c:v>0.903444313895032</c:v>
                </c:pt>
                <c:pt idx="19">
                  <c:v>0.936072656008239</c:v>
                </c:pt>
                <c:pt idx="20">
                  <c:v>0.984918854629716</c:v>
                </c:pt>
                <c:pt idx="21">
                  <c:v>0.843827324692644</c:v>
                </c:pt>
                <c:pt idx="22">
                  <c:v>0.794416281107182</c:v>
                </c:pt>
                <c:pt idx="23">
                  <c:v>0.890490548077199</c:v>
                </c:pt>
                <c:pt idx="24">
                  <c:v>0.936398839494738</c:v>
                </c:pt>
                <c:pt idx="25">
                  <c:v>0.952206409558378</c:v>
                </c:pt>
                <c:pt idx="26">
                  <c:v>0.956435378057618</c:v>
                </c:pt>
                <c:pt idx="27">
                  <c:v>1.038496128796027</c:v>
                </c:pt>
                <c:pt idx="28">
                  <c:v>1.112611567737576</c:v>
                </c:pt>
                <c:pt idx="29">
                  <c:v>1.178990838389126</c:v>
                </c:pt>
                <c:pt idx="30">
                  <c:v>1.223362201260521</c:v>
                </c:pt>
                <c:pt idx="31">
                  <c:v>1.25603532424719</c:v>
                </c:pt>
                <c:pt idx="32">
                  <c:v>1.317045394830451</c:v>
                </c:pt>
                <c:pt idx="33">
                  <c:v>1.18599613222157</c:v>
                </c:pt>
                <c:pt idx="34">
                  <c:v>1.150310015039178</c:v>
                </c:pt>
                <c:pt idx="35">
                  <c:v>1.301107929361436</c:v>
                </c:pt>
                <c:pt idx="36">
                  <c:v>1.307821550614248</c:v>
                </c:pt>
                <c:pt idx="37">
                  <c:v>1.266598313803347</c:v>
                </c:pt>
                <c:pt idx="38">
                  <c:v>1.299787936041881</c:v>
                </c:pt>
                <c:pt idx="39">
                  <c:v>1.28660048483415</c:v>
                </c:pt>
                <c:pt idx="40">
                  <c:v>1.286713928846254</c:v>
                </c:pt>
                <c:pt idx="41">
                  <c:v>1.27374629613193</c:v>
                </c:pt>
                <c:pt idx="42">
                  <c:v>1.213093690840977</c:v>
                </c:pt>
                <c:pt idx="43">
                  <c:v>1.298429769196794</c:v>
                </c:pt>
                <c:pt idx="44">
                  <c:v>1.410655268044026</c:v>
                </c:pt>
                <c:pt idx="45">
                  <c:v>1.378828300734698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D38-4497-9443-98758147D4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23444512"/>
        <c:axId val="-2023439968"/>
      </c:lineChart>
      <c:dateAx>
        <c:axId val="-20234445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Date</a:t>
                </a:r>
              </a:p>
            </c:rich>
          </c:tx>
          <c:layout>
            <c:manualLayout>
              <c:xMode val="edge"/>
              <c:yMode val="edge"/>
              <c:x val="0.465709515859766"/>
              <c:y val="0.8965597762262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23439968"/>
        <c:crosses val="autoZero"/>
        <c:auto val="1"/>
        <c:lblOffset val="100"/>
        <c:baseTimeUnit val="months"/>
        <c:majorUnit val="1.0"/>
        <c:majorTimeUnit val="years"/>
      </c:dateAx>
      <c:valAx>
        <c:axId val="-2023439968"/>
        <c:scaling>
          <c:orientation val="minMax"/>
          <c:max val="3.0"/>
          <c:min val="0.5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23444512"/>
        <c:crosses val="autoZero"/>
        <c:crossBetween val="between"/>
      </c:valAx>
      <c:spPr>
        <a:solidFill>
          <a:schemeClr val="bg1"/>
        </a:solidFill>
        <a:ln>
          <a:solidFill>
            <a:schemeClr val="tx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Buyout Indices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3"/>
          <c:order val="0"/>
          <c:tx>
            <c:strRef>
              <c:f>[nav_buyout_aug9.xlsx]Data!$I$1</c:f>
              <c:strCache>
                <c:ptCount val="1"/>
                <c:pt idx="0">
                  <c:v>Mkt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[nav_buyout_aug9.xlsx]Data!$A$2:$A$47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[nav_buyout_aug9.xlsx]Data!$M$2:$M$47</c:f>
              <c:numCache>
                <c:formatCode>General</c:formatCode>
                <c:ptCount val="46"/>
                <c:pt idx="0">
                  <c:v>1.0</c:v>
                </c:pt>
                <c:pt idx="1">
                  <c:v>1.0322235048888</c:v>
                </c:pt>
                <c:pt idx="2">
                  <c:v>1.093148953975938</c:v>
                </c:pt>
                <c:pt idx="3">
                  <c:v>1.0952538347171</c:v>
                </c:pt>
                <c:pt idx="4">
                  <c:v>1.148401597807177</c:v>
                </c:pt>
                <c:pt idx="5">
                  <c:v>1.149911092396124</c:v>
                </c:pt>
                <c:pt idx="6">
                  <c:v>1.102642027483278</c:v>
                </c:pt>
                <c:pt idx="7">
                  <c:v>0.990669926120389</c:v>
                </c:pt>
                <c:pt idx="8">
                  <c:v>0.96763991512914</c:v>
                </c:pt>
                <c:pt idx="9">
                  <c:v>0.881851922711694</c:v>
                </c:pt>
                <c:pt idx="10">
                  <c:v>0.686178683549563</c:v>
                </c:pt>
                <c:pt idx="11">
                  <c:v>0.619209702708412</c:v>
                </c:pt>
                <c:pt idx="12">
                  <c:v>0.721690146987981</c:v>
                </c:pt>
                <c:pt idx="13">
                  <c:v>0.836152369587229</c:v>
                </c:pt>
                <c:pt idx="14">
                  <c:v>0.885402580308287</c:v>
                </c:pt>
                <c:pt idx="15">
                  <c:v>0.938970321819519</c:v>
                </c:pt>
                <c:pt idx="16">
                  <c:v>0.833338977807489</c:v>
                </c:pt>
                <c:pt idx="17">
                  <c:v>0.9321754808424</c:v>
                </c:pt>
                <c:pt idx="18">
                  <c:v>1.041708896647487</c:v>
                </c:pt>
                <c:pt idx="19">
                  <c:v>1.106506315458174</c:v>
                </c:pt>
                <c:pt idx="20">
                  <c:v>1.105621110405807</c:v>
                </c:pt>
                <c:pt idx="21">
                  <c:v>0.939447363132925</c:v>
                </c:pt>
                <c:pt idx="22">
                  <c:v>1.05189921249993</c:v>
                </c:pt>
                <c:pt idx="23">
                  <c:v>1.188120160518678</c:v>
                </c:pt>
                <c:pt idx="24">
                  <c:v>1.1474876391491</c:v>
                </c:pt>
                <c:pt idx="25">
                  <c:v>1.219207911685945</c:v>
                </c:pt>
                <c:pt idx="26">
                  <c:v>1.220186936004804</c:v>
                </c:pt>
                <c:pt idx="27">
                  <c:v>1.35855613454775</c:v>
                </c:pt>
                <c:pt idx="28">
                  <c:v>1.400399663491819</c:v>
                </c:pt>
                <c:pt idx="29">
                  <c:v>1.493806321046723</c:v>
                </c:pt>
                <c:pt idx="30">
                  <c:v>1.649012797803478</c:v>
                </c:pt>
                <c:pt idx="31">
                  <c:v>1.675561903848113</c:v>
                </c:pt>
                <c:pt idx="32">
                  <c:v>1.755653762852054</c:v>
                </c:pt>
                <c:pt idx="33">
                  <c:v>1.755653762852054</c:v>
                </c:pt>
                <c:pt idx="34">
                  <c:v>1.836062705190677</c:v>
                </c:pt>
                <c:pt idx="35">
                  <c:v>1.86911183388411</c:v>
                </c:pt>
                <c:pt idx="36">
                  <c:v>1.87621445885287</c:v>
                </c:pt>
                <c:pt idx="37">
                  <c:v>1.730057352508231</c:v>
                </c:pt>
                <c:pt idx="38">
                  <c:v>1.83213246636357</c:v>
                </c:pt>
                <c:pt idx="39">
                  <c:v>1.842401570303316</c:v>
                </c:pt>
                <c:pt idx="40">
                  <c:v>1.89510162574151</c:v>
                </c:pt>
                <c:pt idx="41">
                  <c:v>1.98513032584826</c:v>
                </c:pt>
                <c:pt idx="42">
                  <c:v>2.07407607741198</c:v>
                </c:pt>
                <c:pt idx="43">
                  <c:v>2.193980497820543</c:v>
                </c:pt>
                <c:pt idx="44">
                  <c:v>2.257423852942182</c:v>
                </c:pt>
                <c:pt idx="45">
                  <c:v>2.358838666277081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C48-4530-A47B-01A88E2008E3}"/>
            </c:ext>
          </c:extLst>
        </c:ser>
        <c:ser>
          <c:idx val="0"/>
          <c:order val="1"/>
          <c:tx>
            <c:strRef>
              <c:f>[nav_buyout_aug9.xlsx]Data!$F$1</c:f>
              <c:strCache>
                <c:ptCount val="1"/>
                <c:pt idx="0">
                  <c:v>NAV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[nav_buyout_aug9.xlsx]Data!$A$2:$A$47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[nav_buyout_aug9.xlsx]Data!$J$2:$J$47</c:f>
              <c:numCache>
                <c:formatCode>General</c:formatCode>
                <c:ptCount val="46"/>
                <c:pt idx="0">
                  <c:v>1.0</c:v>
                </c:pt>
                <c:pt idx="1">
                  <c:v>1.038971477424583</c:v>
                </c:pt>
                <c:pt idx="2">
                  <c:v>1.16863770158624</c:v>
                </c:pt>
                <c:pt idx="3">
                  <c:v>1.252505887837888</c:v>
                </c:pt>
                <c:pt idx="4">
                  <c:v>1.372159646072498</c:v>
                </c:pt>
                <c:pt idx="5">
                  <c:v>1.415135110917157</c:v>
                </c:pt>
                <c:pt idx="6">
                  <c:v>1.442608087145745</c:v>
                </c:pt>
                <c:pt idx="7">
                  <c:v>1.427732254228068</c:v>
                </c:pt>
                <c:pt idx="8">
                  <c:v>1.399151187339923</c:v>
                </c:pt>
                <c:pt idx="9">
                  <c:v>1.304593852769633</c:v>
                </c:pt>
                <c:pt idx="10">
                  <c:v>1.082954363805387</c:v>
                </c:pt>
                <c:pt idx="11">
                  <c:v>1.042062591651196</c:v>
                </c:pt>
                <c:pt idx="12">
                  <c:v>1.07821454717634</c:v>
                </c:pt>
                <c:pt idx="13">
                  <c:v>1.165395078646338</c:v>
                </c:pt>
                <c:pt idx="14">
                  <c:v>1.26037293674767</c:v>
                </c:pt>
                <c:pt idx="15">
                  <c:v>1.298821081015816</c:v>
                </c:pt>
                <c:pt idx="16">
                  <c:v>1.332122585168872</c:v>
                </c:pt>
                <c:pt idx="17">
                  <c:v>1.412616885225566</c:v>
                </c:pt>
                <c:pt idx="18">
                  <c:v>1.533408204883608</c:v>
                </c:pt>
                <c:pt idx="19">
                  <c:v>1.608570248941446</c:v>
                </c:pt>
                <c:pt idx="20">
                  <c:v>1.697818233880805</c:v>
                </c:pt>
                <c:pt idx="21">
                  <c:v>1.631796237554167</c:v>
                </c:pt>
                <c:pt idx="22">
                  <c:v>1.679241433103557</c:v>
                </c:pt>
                <c:pt idx="23">
                  <c:v>1.790609854367455</c:v>
                </c:pt>
                <c:pt idx="24">
                  <c:v>1.80638261880555</c:v>
                </c:pt>
                <c:pt idx="25">
                  <c:v>1.867538544081112</c:v>
                </c:pt>
                <c:pt idx="26">
                  <c:v>1.931282820607941</c:v>
                </c:pt>
                <c:pt idx="27">
                  <c:v>2.013738600641215</c:v>
                </c:pt>
                <c:pt idx="28">
                  <c:v>2.080127681448411</c:v>
                </c:pt>
                <c:pt idx="29">
                  <c:v>2.178644151463183</c:v>
                </c:pt>
                <c:pt idx="30">
                  <c:v>2.321537960253868</c:v>
                </c:pt>
                <c:pt idx="31">
                  <c:v>2.397811439301673</c:v>
                </c:pt>
                <c:pt idx="32">
                  <c:v>2.52014092164262</c:v>
                </c:pt>
                <c:pt idx="33">
                  <c:v>2.551704962177356</c:v>
                </c:pt>
                <c:pt idx="34">
                  <c:v>2.637606094368964</c:v>
                </c:pt>
                <c:pt idx="35">
                  <c:v>2.760540090350222</c:v>
                </c:pt>
                <c:pt idx="36">
                  <c:v>2.902002901213838</c:v>
                </c:pt>
                <c:pt idx="37">
                  <c:v>2.890368667935383</c:v>
                </c:pt>
                <c:pt idx="38">
                  <c:v>2.958176622579568</c:v>
                </c:pt>
                <c:pt idx="39">
                  <c:v>2.986006529067035</c:v>
                </c:pt>
                <c:pt idx="40">
                  <c:v>3.085634919237088</c:v>
                </c:pt>
                <c:pt idx="41">
                  <c:v>3.197525586921972</c:v>
                </c:pt>
                <c:pt idx="42">
                  <c:v>3.32540308247516</c:v>
                </c:pt>
                <c:pt idx="43">
                  <c:v>3.501956847199615</c:v>
                </c:pt>
                <c:pt idx="44">
                  <c:v>3.694204617066873</c:v>
                </c:pt>
                <c:pt idx="45">
                  <c:v>3.832295872066445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C48-4530-A47B-01A88E2008E3}"/>
            </c:ext>
          </c:extLst>
        </c:ser>
        <c:ser>
          <c:idx val="1"/>
          <c:order val="2"/>
          <c:tx>
            <c:strRef>
              <c:f>[nav_buyout_aug9.xlsx]Data!$G$1</c:f>
              <c:strCache>
                <c:ptCount val="1"/>
                <c:pt idx="0">
                  <c:v>Burgiss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[nav_buyout_aug9.xlsx]Data!$A$2:$A$47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[nav_buyout_aug9.xlsx]Data!$K$2:$K$47</c:f>
              <c:numCache>
                <c:formatCode>General</c:formatCode>
                <c:ptCount val="46"/>
                <c:pt idx="0">
                  <c:v>1.0</c:v>
                </c:pt>
                <c:pt idx="1">
                  <c:v>1.0357</c:v>
                </c:pt>
                <c:pt idx="2">
                  <c:v>1.17955873</c:v>
                </c:pt>
                <c:pt idx="3">
                  <c:v>1.241957386817</c:v>
                </c:pt>
                <c:pt idx="4">
                  <c:v>1.349262505037988</c:v>
                </c:pt>
                <c:pt idx="5">
                  <c:v>1.38906574893661</c:v>
                </c:pt>
                <c:pt idx="6">
                  <c:v>1.439349929048115</c:v>
                </c:pt>
                <c:pt idx="7">
                  <c:v>1.430138089502207</c:v>
                </c:pt>
                <c:pt idx="8">
                  <c:v>1.426705758087401</c:v>
                </c:pt>
                <c:pt idx="9">
                  <c:v>1.299300933890197</c:v>
                </c:pt>
                <c:pt idx="10">
                  <c:v>1.074781732513971</c:v>
                </c:pt>
                <c:pt idx="11">
                  <c:v>1.02394455656606</c:v>
                </c:pt>
                <c:pt idx="12">
                  <c:v>1.06224008298163</c:v>
                </c:pt>
                <c:pt idx="13">
                  <c:v>1.123212663744776</c:v>
                </c:pt>
                <c:pt idx="14">
                  <c:v>1.174543482477912</c:v>
                </c:pt>
                <c:pt idx="15">
                  <c:v>1.202380163012638</c:v>
                </c:pt>
                <c:pt idx="16">
                  <c:v>1.205265875403869</c:v>
                </c:pt>
                <c:pt idx="17">
                  <c:v>1.281920785079554</c:v>
                </c:pt>
                <c:pt idx="18">
                  <c:v>1.375885578625886</c:v>
                </c:pt>
                <c:pt idx="19">
                  <c:v>1.446330920251532</c:v>
                </c:pt>
                <c:pt idx="20">
                  <c:v>1.510692646202724</c:v>
                </c:pt>
                <c:pt idx="21">
                  <c:v>1.440747576683538</c:v>
                </c:pt>
                <c:pt idx="22">
                  <c:v>1.480656284557672</c:v>
                </c:pt>
                <c:pt idx="23">
                  <c:v>1.55557749255629</c:v>
                </c:pt>
                <c:pt idx="24">
                  <c:v>1.552933010818945</c:v>
                </c:pt>
                <c:pt idx="25">
                  <c:v>1.601229227455414</c:v>
                </c:pt>
                <c:pt idx="26">
                  <c:v>1.660154463025773</c:v>
                </c:pt>
                <c:pt idx="27">
                  <c:v>1.705476679866377</c:v>
                </c:pt>
                <c:pt idx="28">
                  <c:v>1.749307430538943</c:v>
                </c:pt>
                <c:pt idx="29">
                  <c:v>1.833274187204812</c:v>
                </c:pt>
                <c:pt idx="30">
                  <c:v>1.957936831934739</c:v>
                </c:pt>
                <c:pt idx="31">
                  <c:v>2.018045492675133</c:v>
                </c:pt>
                <c:pt idx="32">
                  <c:v>2.11753513546402</c:v>
                </c:pt>
                <c:pt idx="33">
                  <c:v>2.12431124789751</c:v>
                </c:pt>
                <c:pt idx="34">
                  <c:v>2.173595268848727</c:v>
                </c:pt>
                <c:pt idx="35">
                  <c:v>2.207938074096537</c:v>
                </c:pt>
                <c:pt idx="36">
                  <c:v>2.309503225504978</c:v>
                </c:pt>
                <c:pt idx="37">
                  <c:v>2.289641497765634</c:v>
                </c:pt>
                <c:pt idx="38">
                  <c:v>2.329023331527204</c:v>
                </c:pt>
                <c:pt idx="39">
                  <c:v>2.348354225178879</c:v>
                </c:pt>
                <c:pt idx="40">
                  <c:v>2.398609005597707</c:v>
                </c:pt>
                <c:pt idx="41">
                  <c:v>2.483999486196986</c:v>
                </c:pt>
                <c:pt idx="42">
                  <c:v>2.54783827299225</c:v>
                </c:pt>
                <c:pt idx="43">
                  <c:v>2.639050883165371</c:v>
                </c:pt>
                <c:pt idx="44">
                  <c:v>2.748835399905051</c:v>
                </c:pt>
                <c:pt idx="45">
                  <c:v>2.852741378021462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C48-4530-A47B-01A88E2008E3}"/>
            </c:ext>
          </c:extLst>
        </c:ser>
        <c:ser>
          <c:idx val="2"/>
          <c:order val="3"/>
          <c:tx>
            <c:strRef>
              <c:f>[nav_buyout_aug9.xlsx]Data!$H$1</c:f>
              <c:strCache>
                <c:ptCount val="1"/>
                <c:pt idx="0">
                  <c:v>Trans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[nav_buyout_aug9.xlsx]Data!$A$2:$A$47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[nav_buyout_aug9.xlsx]Data!$L$2:$L$47</c:f>
              <c:numCache>
                <c:formatCode>General</c:formatCode>
                <c:ptCount val="46"/>
                <c:pt idx="0">
                  <c:v>1.0</c:v>
                </c:pt>
                <c:pt idx="1">
                  <c:v>1.006480866810445</c:v>
                </c:pt>
                <c:pt idx="2">
                  <c:v>1.246389284224378</c:v>
                </c:pt>
                <c:pt idx="3">
                  <c:v>1.403780975576538</c:v>
                </c:pt>
                <c:pt idx="4">
                  <c:v>1.341820355170812</c:v>
                </c:pt>
                <c:pt idx="5">
                  <c:v>1.322300970026828</c:v>
                </c:pt>
                <c:pt idx="6">
                  <c:v>1.40692525935484</c:v>
                </c:pt>
                <c:pt idx="7">
                  <c:v>1.202154789274722</c:v>
                </c:pt>
                <c:pt idx="8">
                  <c:v>1.222601700764005</c:v>
                </c:pt>
                <c:pt idx="9">
                  <c:v>1.079852562326432</c:v>
                </c:pt>
                <c:pt idx="10">
                  <c:v>0.685999074018949</c:v>
                </c:pt>
                <c:pt idx="11">
                  <c:v>0.402463199198941</c:v>
                </c:pt>
                <c:pt idx="12">
                  <c:v>0.558068526685532</c:v>
                </c:pt>
                <c:pt idx="13">
                  <c:v>0.784336503140264</c:v>
                </c:pt>
                <c:pt idx="14">
                  <c:v>1.069786596150566</c:v>
                </c:pt>
                <c:pt idx="15">
                  <c:v>1.212464140018828</c:v>
                </c:pt>
                <c:pt idx="16">
                  <c:v>1.229349878192997</c:v>
                </c:pt>
                <c:pt idx="17">
                  <c:v>1.455450977857442</c:v>
                </c:pt>
                <c:pt idx="18">
                  <c:v>1.727878155031208</c:v>
                </c:pt>
                <c:pt idx="19">
                  <c:v>1.78990651157811</c:v>
                </c:pt>
                <c:pt idx="20">
                  <c:v>1.879809963683803</c:v>
                </c:pt>
                <c:pt idx="21">
                  <c:v>1.610788367537293</c:v>
                </c:pt>
                <c:pt idx="22">
                  <c:v>1.604202644675307</c:v>
                </c:pt>
                <c:pt idx="23">
                  <c:v>1.7973460834024</c:v>
                </c:pt>
                <c:pt idx="24">
                  <c:v>1.819660737049692</c:v>
                </c:pt>
                <c:pt idx="25">
                  <c:v>1.78400501408035</c:v>
                </c:pt>
                <c:pt idx="26">
                  <c:v>2.022906365048919</c:v>
                </c:pt>
                <c:pt idx="27">
                  <c:v>2.171138428793238</c:v>
                </c:pt>
                <c:pt idx="28">
                  <c:v>2.426148424413018</c:v>
                </c:pt>
                <c:pt idx="29">
                  <c:v>2.387991458043506</c:v>
                </c:pt>
                <c:pt idx="30">
                  <c:v>2.89048478243172</c:v>
                </c:pt>
                <c:pt idx="31">
                  <c:v>3.034927563708087</c:v>
                </c:pt>
                <c:pt idx="32">
                  <c:v>3.060072371621456</c:v>
                </c:pt>
                <c:pt idx="33">
                  <c:v>3.002825038679927</c:v>
                </c:pt>
                <c:pt idx="34">
                  <c:v>3.279405603686531</c:v>
                </c:pt>
                <c:pt idx="35">
                  <c:v>3.582043133012375</c:v>
                </c:pt>
                <c:pt idx="36">
                  <c:v>3.550678080818475</c:v>
                </c:pt>
                <c:pt idx="37">
                  <c:v>3.50449729782775</c:v>
                </c:pt>
                <c:pt idx="38">
                  <c:v>3.781068801072049</c:v>
                </c:pt>
                <c:pt idx="39">
                  <c:v>3.612152332338522</c:v>
                </c:pt>
                <c:pt idx="40">
                  <c:v>3.632673866500259</c:v>
                </c:pt>
                <c:pt idx="41">
                  <c:v>3.706839143764906</c:v>
                </c:pt>
                <c:pt idx="42">
                  <c:v>3.817054055896673</c:v>
                </c:pt>
                <c:pt idx="43">
                  <c:v>4.268904970210337</c:v>
                </c:pt>
                <c:pt idx="44">
                  <c:v>4.66503119660417</c:v>
                </c:pt>
                <c:pt idx="45">
                  <c:v>5.734856200295717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7C48-4530-A47B-01A88E2008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04111008"/>
        <c:axId val="-2004107648"/>
      </c:lineChart>
      <c:dateAx>
        <c:axId val="-2004111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algn="ctr"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>
                    <a:solidFill>
                      <a:schemeClr val="tx1"/>
                    </a:solidFill>
                  </a:rPr>
                  <a:t>Date</a:t>
                </a:r>
              </a:p>
            </c:rich>
          </c:tx>
          <c:layout>
            <c:manualLayout>
              <c:xMode val="edge"/>
              <c:yMode val="edge"/>
              <c:x val="0.45672885032538"/>
              <c:y val="0.89303649474020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ctr"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04107648"/>
        <c:crosses val="autoZero"/>
        <c:auto val="1"/>
        <c:lblOffset val="100"/>
        <c:baseTimeUnit val="months"/>
        <c:majorUnit val="1.0"/>
        <c:majorTimeUnit val="years"/>
        <c:minorUnit val="1.0"/>
        <c:minorTimeUnit val="months"/>
      </c:dateAx>
      <c:valAx>
        <c:axId val="-2004107648"/>
        <c:scaling>
          <c:orientation val="minMax"/>
          <c:max val="6.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04111008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Venture</a:t>
            </a:r>
            <a:r>
              <a:rPr lang="en-US" baseline="0" dirty="0"/>
              <a:t> Indices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3"/>
          <c:order val="0"/>
          <c:tx>
            <c:v>Mkt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[nav_venture_aug9.xlsx]Data!$A$2:$A$47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[nav_venture_aug9.xlsx]Data!$M$2:$M$47</c:f>
              <c:numCache>
                <c:formatCode>General</c:formatCode>
                <c:ptCount val="46"/>
                <c:pt idx="0">
                  <c:v>1.0</c:v>
                </c:pt>
                <c:pt idx="1">
                  <c:v>1.0322235048888</c:v>
                </c:pt>
                <c:pt idx="2">
                  <c:v>1.093148953975938</c:v>
                </c:pt>
                <c:pt idx="3">
                  <c:v>1.0952538347171</c:v>
                </c:pt>
                <c:pt idx="4">
                  <c:v>1.148401597807177</c:v>
                </c:pt>
                <c:pt idx="5">
                  <c:v>1.149911092396124</c:v>
                </c:pt>
                <c:pt idx="6">
                  <c:v>1.102642027483278</c:v>
                </c:pt>
                <c:pt idx="7">
                  <c:v>0.990669926120389</c:v>
                </c:pt>
                <c:pt idx="8">
                  <c:v>0.96763991512914</c:v>
                </c:pt>
                <c:pt idx="9">
                  <c:v>0.881851922711694</c:v>
                </c:pt>
                <c:pt idx="10">
                  <c:v>0.686178683549563</c:v>
                </c:pt>
                <c:pt idx="11">
                  <c:v>0.619209702708412</c:v>
                </c:pt>
                <c:pt idx="12">
                  <c:v>0.721690146987981</c:v>
                </c:pt>
                <c:pt idx="13">
                  <c:v>0.836152369587229</c:v>
                </c:pt>
                <c:pt idx="14">
                  <c:v>0.885402580308287</c:v>
                </c:pt>
                <c:pt idx="15">
                  <c:v>0.938970321819519</c:v>
                </c:pt>
                <c:pt idx="16">
                  <c:v>0.833338977807489</c:v>
                </c:pt>
                <c:pt idx="17">
                  <c:v>0.9321754808424</c:v>
                </c:pt>
                <c:pt idx="18">
                  <c:v>1.041708896647487</c:v>
                </c:pt>
                <c:pt idx="19">
                  <c:v>1.106506315458174</c:v>
                </c:pt>
                <c:pt idx="20">
                  <c:v>1.105621110405807</c:v>
                </c:pt>
                <c:pt idx="21">
                  <c:v>0.939447363132925</c:v>
                </c:pt>
                <c:pt idx="22">
                  <c:v>1.05189921249993</c:v>
                </c:pt>
                <c:pt idx="23">
                  <c:v>1.188120160518678</c:v>
                </c:pt>
                <c:pt idx="24">
                  <c:v>1.1474876391491</c:v>
                </c:pt>
                <c:pt idx="25">
                  <c:v>1.219207911685945</c:v>
                </c:pt>
                <c:pt idx="26">
                  <c:v>1.220186936004804</c:v>
                </c:pt>
                <c:pt idx="27">
                  <c:v>1.35855613454775</c:v>
                </c:pt>
                <c:pt idx="28">
                  <c:v>1.400399663491819</c:v>
                </c:pt>
                <c:pt idx="29">
                  <c:v>1.493806321046723</c:v>
                </c:pt>
                <c:pt idx="30">
                  <c:v>1.649012797803478</c:v>
                </c:pt>
                <c:pt idx="31">
                  <c:v>1.675561903848113</c:v>
                </c:pt>
                <c:pt idx="32">
                  <c:v>1.755653762852054</c:v>
                </c:pt>
                <c:pt idx="33">
                  <c:v>1.755653762852054</c:v>
                </c:pt>
                <c:pt idx="34">
                  <c:v>1.836062705190677</c:v>
                </c:pt>
                <c:pt idx="35">
                  <c:v>1.86911183388411</c:v>
                </c:pt>
                <c:pt idx="36">
                  <c:v>1.87621445885287</c:v>
                </c:pt>
                <c:pt idx="37">
                  <c:v>1.730057352508231</c:v>
                </c:pt>
                <c:pt idx="38">
                  <c:v>1.83213246636357</c:v>
                </c:pt>
                <c:pt idx="39">
                  <c:v>1.842401570303316</c:v>
                </c:pt>
                <c:pt idx="40">
                  <c:v>1.89510162574151</c:v>
                </c:pt>
                <c:pt idx="41">
                  <c:v>1.98513032584826</c:v>
                </c:pt>
                <c:pt idx="42">
                  <c:v>2.07407607741198</c:v>
                </c:pt>
                <c:pt idx="43">
                  <c:v>2.193980497820543</c:v>
                </c:pt>
                <c:pt idx="44">
                  <c:v>2.257423852942182</c:v>
                </c:pt>
                <c:pt idx="45">
                  <c:v>2.358838666277081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5BE-4E89-97EE-B007E6E45C57}"/>
            </c:ext>
          </c:extLst>
        </c:ser>
        <c:ser>
          <c:idx val="0"/>
          <c:order val="1"/>
          <c:tx>
            <c:v>NAV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[nav_venture_aug9.xlsx]Data!$A$2:$A$47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[nav_venture_aug9.xlsx]Data!$J$2:$J$47</c:f>
              <c:numCache>
                <c:formatCode>General</c:formatCode>
                <c:ptCount val="46"/>
                <c:pt idx="0">
                  <c:v>1.0</c:v>
                </c:pt>
                <c:pt idx="1">
                  <c:v>1.022763004528741</c:v>
                </c:pt>
                <c:pt idx="2">
                  <c:v>1.096691747295301</c:v>
                </c:pt>
                <c:pt idx="3">
                  <c:v>1.117639463258737</c:v>
                </c:pt>
                <c:pt idx="4">
                  <c:v>1.190726996000673</c:v>
                </c:pt>
                <c:pt idx="5">
                  <c:v>1.22309976264631</c:v>
                </c:pt>
                <c:pt idx="6">
                  <c:v>1.288943372514517</c:v>
                </c:pt>
                <c:pt idx="7">
                  <c:v>1.273444718548613</c:v>
                </c:pt>
                <c:pt idx="8">
                  <c:v>1.259193560239326</c:v>
                </c:pt>
                <c:pt idx="9">
                  <c:v>1.206384783302977</c:v>
                </c:pt>
                <c:pt idx="10">
                  <c:v>1.050738067356977</c:v>
                </c:pt>
                <c:pt idx="11">
                  <c:v>1.028289367510501</c:v>
                </c:pt>
                <c:pt idx="12">
                  <c:v>1.037687902875378</c:v>
                </c:pt>
                <c:pt idx="13">
                  <c:v>1.063650468587574</c:v>
                </c:pt>
                <c:pt idx="14">
                  <c:v>1.087132091201846</c:v>
                </c:pt>
                <c:pt idx="15">
                  <c:v>1.096102924712186</c:v>
                </c:pt>
                <c:pt idx="16">
                  <c:v>1.08818646763782</c:v>
                </c:pt>
                <c:pt idx="17">
                  <c:v>1.12963118931856</c:v>
                </c:pt>
                <c:pt idx="18">
                  <c:v>1.189087211998034</c:v>
                </c:pt>
                <c:pt idx="19">
                  <c:v>1.23781602642696</c:v>
                </c:pt>
                <c:pt idx="20">
                  <c:v>1.28415208151095</c:v>
                </c:pt>
                <c:pt idx="21">
                  <c:v>1.254339305772297</c:v>
                </c:pt>
                <c:pt idx="22">
                  <c:v>1.268214830887647</c:v>
                </c:pt>
                <c:pt idx="23">
                  <c:v>1.331772512375745</c:v>
                </c:pt>
                <c:pt idx="24">
                  <c:v>1.318127743690668</c:v>
                </c:pt>
                <c:pt idx="25">
                  <c:v>1.328003682269022</c:v>
                </c:pt>
                <c:pt idx="26">
                  <c:v>1.34763828279906</c:v>
                </c:pt>
                <c:pt idx="27">
                  <c:v>1.381863723674274</c:v>
                </c:pt>
                <c:pt idx="28">
                  <c:v>1.428405988984996</c:v>
                </c:pt>
                <c:pt idx="29">
                  <c:v>1.516357088752158</c:v>
                </c:pt>
                <c:pt idx="30">
                  <c:v>1.618705542241306</c:v>
                </c:pt>
                <c:pt idx="31">
                  <c:v>1.703493151809465</c:v>
                </c:pt>
                <c:pt idx="32">
                  <c:v>1.773877225436184</c:v>
                </c:pt>
                <c:pt idx="33">
                  <c:v>1.810969318465182</c:v>
                </c:pt>
                <c:pt idx="34">
                  <c:v>1.880277444152006</c:v>
                </c:pt>
                <c:pt idx="35">
                  <c:v>1.959708492575404</c:v>
                </c:pt>
                <c:pt idx="36">
                  <c:v>2.057881387428402</c:v>
                </c:pt>
                <c:pt idx="37">
                  <c:v>2.04341415645248</c:v>
                </c:pt>
                <c:pt idx="38">
                  <c:v>2.096133696982516</c:v>
                </c:pt>
                <c:pt idx="39">
                  <c:v>2.069330233945018</c:v>
                </c:pt>
                <c:pt idx="40">
                  <c:v>2.092427279567313</c:v>
                </c:pt>
                <c:pt idx="41">
                  <c:v>2.183459390631297</c:v>
                </c:pt>
                <c:pt idx="42">
                  <c:v>2.198206856250037</c:v>
                </c:pt>
                <c:pt idx="43">
                  <c:v>2.282924501326694</c:v>
                </c:pt>
                <c:pt idx="44">
                  <c:v>2.363672995610925</c:v>
                </c:pt>
                <c:pt idx="45">
                  <c:v>2.472243365415016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5BE-4E89-97EE-B007E6E45C57}"/>
            </c:ext>
          </c:extLst>
        </c:ser>
        <c:ser>
          <c:idx val="1"/>
          <c:order val="2"/>
          <c:tx>
            <c:v>Burgiss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[nav_venture_aug9.xlsx]Data!$A$2:$A$47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[nav_venture_aug9.xlsx]Data!$K$2:$K$47</c:f>
              <c:numCache>
                <c:formatCode>General</c:formatCode>
                <c:ptCount val="46"/>
                <c:pt idx="0">
                  <c:v>1.0</c:v>
                </c:pt>
                <c:pt idx="1">
                  <c:v>1.0136</c:v>
                </c:pt>
                <c:pt idx="2">
                  <c:v>1.10360768</c:v>
                </c:pt>
                <c:pt idx="3">
                  <c:v>1.122148289024</c:v>
                </c:pt>
                <c:pt idx="4">
                  <c:v>1.1875695342741</c:v>
                </c:pt>
                <c:pt idx="5">
                  <c:v>1.2196339116995</c:v>
                </c:pt>
                <c:pt idx="6">
                  <c:v>1.281835241196174</c:v>
                </c:pt>
                <c:pt idx="7">
                  <c:v>1.262607712578232</c:v>
                </c:pt>
                <c:pt idx="8">
                  <c:v>1.269299533454896</c:v>
                </c:pt>
                <c:pt idx="9">
                  <c:v>1.223223960390483</c:v>
                </c:pt>
                <c:pt idx="10">
                  <c:v>1.077782631500055</c:v>
                </c:pt>
                <c:pt idx="11">
                  <c:v>1.050191396133653</c:v>
                </c:pt>
                <c:pt idx="12">
                  <c:v>1.061218405793057</c:v>
                </c:pt>
                <c:pt idx="13">
                  <c:v>1.083928479677028</c:v>
                </c:pt>
                <c:pt idx="14">
                  <c:v>1.123925440577111</c:v>
                </c:pt>
                <c:pt idx="15">
                  <c:v>1.130556600676516</c:v>
                </c:pt>
                <c:pt idx="16">
                  <c:v>1.135757161039628</c:v>
                </c:pt>
                <c:pt idx="17">
                  <c:v>1.188797020460178</c:v>
                </c:pt>
                <c:pt idx="18">
                  <c:v>1.296739789917962</c:v>
                </c:pt>
                <c:pt idx="19">
                  <c:v>1.361836127371844</c:v>
                </c:pt>
                <c:pt idx="20">
                  <c:v>1.454577167645867</c:v>
                </c:pt>
                <c:pt idx="21">
                  <c:v>1.437849530217939</c:v>
                </c:pt>
                <c:pt idx="22">
                  <c:v>1.454097229909402</c:v>
                </c:pt>
                <c:pt idx="23">
                  <c:v>1.516623410795507</c:v>
                </c:pt>
                <c:pt idx="24">
                  <c:v>1.526481462965677</c:v>
                </c:pt>
                <c:pt idx="25">
                  <c:v>1.533808573987912</c:v>
                </c:pt>
                <c:pt idx="26">
                  <c:v>1.563104317751081</c:v>
                </c:pt>
                <c:pt idx="27">
                  <c:v>1.601556683967758</c:v>
                </c:pt>
                <c:pt idx="28">
                  <c:v>1.662415837958533</c:v>
                </c:pt>
                <c:pt idx="29">
                  <c:v>1.774961390188325</c:v>
                </c:pt>
                <c:pt idx="30">
                  <c:v>1.972337096777267</c:v>
                </c:pt>
                <c:pt idx="31">
                  <c:v>2.06838991339032</c:v>
                </c:pt>
                <c:pt idx="32">
                  <c:v>2.188563367358298</c:v>
                </c:pt>
                <c:pt idx="33">
                  <c:v>2.253563699368839</c:v>
                </c:pt>
                <c:pt idx="34">
                  <c:v>2.485455404033886</c:v>
                </c:pt>
                <c:pt idx="35">
                  <c:v>2.597300897215418</c:v>
                </c:pt>
                <c:pt idx="36">
                  <c:v>2.783527371545764</c:v>
                </c:pt>
                <c:pt idx="37">
                  <c:v>2.784084077020073</c:v>
                </c:pt>
                <c:pt idx="38">
                  <c:v>2.864544106845953</c:v>
                </c:pt>
                <c:pt idx="39">
                  <c:v>2.782904599800843</c:v>
                </c:pt>
                <c:pt idx="40">
                  <c:v>2.785130923480684</c:v>
                </c:pt>
                <c:pt idx="41">
                  <c:v>2.884560097448944</c:v>
                </c:pt>
                <c:pt idx="42">
                  <c:v>2.888598481585374</c:v>
                </c:pt>
                <c:pt idx="43">
                  <c:v>2.974678716336617</c:v>
                </c:pt>
                <c:pt idx="44">
                  <c:v>3.045178601913795</c:v>
                </c:pt>
                <c:pt idx="45">
                  <c:v>3.170030924592261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5BE-4E89-97EE-B007E6E45C57}"/>
            </c:ext>
          </c:extLst>
        </c:ser>
        <c:ser>
          <c:idx val="2"/>
          <c:order val="3"/>
          <c:tx>
            <c:v>Trans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[nav_venture_aug9.xlsx]Data!$A$2:$A$47</c:f>
              <c:numCache>
                <c:formatCode>m/d/yyyy</c:formatCode>
                <c:ptCount val="46"/>
                <c:pt idx="0">
                  <c:v>38898.0</c:v>
                </c:pt>
                <c:pt idx="1">
                  <c:v>38990.0</c:v>
                </c:pt>
                <c:pt idx="2">
                  <c:v>39082.0</c:v>
                </c:pt>
                <c:pt idx="3">
                  <c:v>39172.0</c:v>
                </c:pt>
                <c:pt idx="4">
                  <c:v>39263.0</c:v>
                </c:pt>
                <c:pt idx="5">
                  <c:v>39355.0</c:v>
                </c:pt>
                <c:pt idx="6">
                  <c:v>39447.0</c:v>
                </c:pt>
                <c:pt idx="7">
                  <c:v>39538.0</c:v>
                </c:pt>
                <c:pt idx="8">
                  <c:v>39629.0</c:v>
                </c:pt>
                <c:pt idx="9">
                  <c:v>39721.0</c:v>
                </c:pt>
                <c:pt idx="10">
                  <c:v>39813.0</c:v>
                </c:pt>
                <c:pt idx="11">
                  <c:v>39903.0</c:v>
                </c:pt>
                <c:pt idx="12">
                  <c:v>39994.0</c:v>
                </c:pt>
                <c:pt idx="13">
                  <c:v>40086.0</c:v>
                </c:pt>
                <c:pt idx="14">
                  <c:v>40178.0</c:v>
                </c:pt>
                <c:pt idx="15">
                  <c:v>40268.0</c:v>
                </c:pt>
                <c:pt idx="16">
                  <c:v>40359.0</c:v>
                </c:pt>
                <c:pt idx="17">
                  <c:v>40451.0</c:v>
                </c:pt>
                <c:pt idx="18">
                  <c:v>40543.0</c:v>
                </c:pt>
                <c:pt idx="19">
                  <c:v>40633.0</c:v>
                </c:pt>
                <c:pt idx="20">
                  <c:v>40724.0</c:v>
                </c:pt>
                <c:pt idx="21">
                  <c:v>40816.0</c:v>
                </c:pt>
                <c:pt idx="22">
                  <c:v>40908.0</c:v>
                </c:pt>
                <c:pt idx="23">
                  <c:v>40999.0</c:v>
                </c:pt>
                <c:pt idx="24">
                  <c:v>41090.0</c:v>
                </c:pt>
                <c:pt idx="25">
                  <c:v>41182.0</c:v>
                </c:pt>
                <c:pt idx="26">
                  <c:v>41274.0</c:v>
                </c:pt>
                <c:pt idx="27">
                  <c:v>41364.0</c:v>
                </c:pt>
                <c:pt idx="28">
                  <c:v>41455.0</c:v>
                </c:pt>
                <c:pt idx="29">
                  <c:v>41547.0</c:v>
                </c:pt>
                <c:pt idx="30">
                  <c:v>41639.0</c:v>
                </c:pt>
                <c:pt idx="31">
                  <c:v>41729.0</c:v>
                </c:pt>
                <c:pt idx="32">
                  <c:v>41820.0</c:v>
                </c:pt>
                <c:pt idx="33">
                  <c:v>41912.0</c:v>
                </c:pt>
                <c:pt idx="34">
                  <c:v>42004.0</c:v>
                </c:pt>
                <c:pt idx="35">
                  <c:v>42094.0</c:v>
                </c:pt>
                <c:pt idx="36">
                  <c:v>42185.0</c:v>
                </c:pt>
                <c:pt idx="37">
                  <c:v>42277.0</c:v>
                </c:pt>
                <c:pt idx="38">
                  <c:v>42369.0</c:v>
                </c:pt>
                <c:pt idx="39">
                  <c:v>42460.0</c:v>
                </c:pt>
                <c:pt idx="40">
                  <c:v>42551.0</c:v>
                </c:pt>
                <c:pt idx="41">
                  <c:v>42643.0</c:v>
                </c:pt>
                <c:pt idx="42">
                  <c:v>42735.0</c:v>
                </c:pt>
                <c:pt idx="43">
                  <c:v>42825.0</c:v>
                </c:pt>
                <c:pt idx="44">
                  <c:v>42916.0</c:v>
                </c:pt>
                <c:pt idx="45">
                  <c:v>43008.0</c:v>
                </c:pt>
              </c:numCache>
            </c:numRef>
          </c:cat>
          <c:val>
            <c:numRef>
              <c:f>[nav_venture_aug9.xlsx]Data!$L$2:$L$47</c:f>
              <c:numCache>
                <c:formatCode>General</c:formatCode>
                <c:ptCount val="46"/>
                <c:pt idx="0">
                  <c:v>1.0</c:v>
                </c:pt>
                <c:pt idx="1">
                  <c:v>0.925836970246816</c:v>
                </c:pt>
                <c:pt idx="2">
                  <c:v>1.065554535456498</c:v>
                </c:pt>
                <c:pt idx="3">
                  <c:v>1.153520182595408</c:v>
                </c:pt>
                <c:pt idx="4">
                  <c:v>1.076083854362647</c:v>
                </c:pt>
                <c:pt idx="5">
                  <c:v>1.005916026177266</c:v>
                </c:pt>
                <c:pt idx="6">
                  <c:v>1.011438038676815</c:v>
                </c:pt>
                <c:pt idx="7">
                  <c:v>1.010978519839115</c:v>
                </c:pt>
                <c:pt idx="8">
                  <c:v>1.002358175149562</c:v>
                </c:pt>
                <c:pt idx="9">
                  <c:v>0.90138444713394</c:v>
                </c:pt>
                <c:pt idx="10">
                  <c:v>0.672637642992816</c:v>
                </c:pt>
                <c:pt idx="11">
                  <c:v>0.610841659862457</c:v>
                </c:pt>
                <c:pt idx="12">
                  <c:v>0.730909008807711</c:v>
                </c:pt>
                <c:pt idx="13">
                  <c:v>0.789268651187918</c:v>
                </c:pt>
                <c:pt idx="14">
                  <c:v>0.831918465262458</c:v>
                </c:pt>
                <c:pt idx="15">
                  <c:v>0.885907867907984</c:v>
                </c:pt>
                <c:pt idx="16">
                  <c:v>0.886745645589461</c:v>
                </c:pt>
                <c:pt idx="17">
                  <c:v>0.908410280968852</c:v>
                </c:pt>
                <c:pt idx="18">
                  <c:v>0.903444313895032</c:v>
                </c:pt>
                <c:pt idx="19">
                  <c:v>0.936072656008239</c:v>
                </c:pt>
                <c:pt idx="20">
                  <c:v>0.984918854629716</c:v>
                </c:pt>
                <c:pt idx="21">
                  <c:v>0.843827324692644</c:v>
                </c:pt>
                <c:pt idx="22">
                  <c:v>0.794416281107182</c:v>
                </c:pt>
                <c:pt idx="23">
                  <c:v>0.890490548077199</c:v>
                </c:pt>
                <c:pt idx="24">
                  <c:v>0.936398839494738</c:v>
                </c:pt>
                <c:pt idx="25">
                  <c:v>0.952206409558378</c:v>
                </c:pt>
                <c:pt idx="26">
                  <c:v>0.956435378057618</c:v>
                </c:pt>
                <c:pt idx="27">
                  <c:v>1.038496128796027</c:v>
                </c:pt>
                <c:pt idx="28">
                  <c:v>1.112611567737576</c:v>
                </c:pt>
                <c:pt idx="29">
                  <c:v>1.178990838389126</c:v>
                </c:pt>
                <c:pt idx="30">
                  <c:v>1.223362201260521</c:v>
                </c:pt>
                <c:pt idx="31">
                  <c:v>1.25603532424719</c:v>
                </c:pt>
                <c:pt idx="32">
                  <c:v>1.317045394830451</c:v>
                </c:pt>
                <c:pt idx="33">
                  <c:v>1.18599613222157</c:v>
                </c:pt>
                <c:pt idx="34">
                  <c:v>1.150310015039178</c:v>
                </c:pt>
                <c:pt idx="35">
                  <c:v>1.301107929361436</c:v>
                </c:pt>
                <c:pt idx="36">
                  <c:v>1.307821550614248</c:v>
                </c:pt>
                <c:pt idx="37">
                  <c:v>1.266598313803347</c:v>
                </c:pt>
                <c:pt idx="38">
                  <c:v>1.299787936041881</c:v>
                </c:pt>
                <c:pt idx="39">
                  <c:v>1.28660048483415</c:v>
                </c:pt>
                <c:pt idx="40">
                  <c:v>1.286713928846254</c:v>
                </c:pt>
                <c:pt idx="41">
                  <c:v>1.27374629613193</c:v>
                </c:pt>
                <c:pt idx="42">
                  <c:v>1.213093690840977</c:v>
                </c:pt>
                <c:pt idx="43">
                  <c:v>1.298429769196794</c:v>
                </c:pt>
                <c:pt idx="44">
                  <c:v>1.410655268044026</c:v>
                </c:pt>
                <c:pt idx="45">
                  <c:v>1.378828300734698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5BE-4E89-97EE-B007E6E45C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01501824"/>
        <c:axId val="-2001497280"/>
      </c:lineChart>
      <c:dateAx>
        <c:axId val="-20015018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Date</a:t>
                </a:r>
              </a:p>
            </c:rich>
          </c:tx>
          <c:layout>
            <c:manualLayout>
              <c:xMode val="edge"/>
              <c:yMode val="edge"/>
              <c:x val="0.465709515859766"/>
              <c:y val="0.8965597762262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01497280"/>
        <c:crosses val="autoZero"/>
        <c:auto val="1"/>
        <c:lblOffset val="100"/>
        <c:baseTimeUnit val="months"/>
        <c:majorUnit val="1.0"/>
        <c:majorTimeUnit val="years"/>
      </c:dateAx>
      <c:valAx>
        <c:axId val="-2001497280"/>
        <c:scaling>
          <c:orientation val="minMax"/>
          <c:max val="3.0"/>
          <c:min val="0.5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01501824"/>
        <c:crosses val="autoZero"/>
        <c:crossBetween val="between"/>
      </c:valAx>
      <c:spPr>
        <a:solidFill>
          <a:schemeClr val="bg1"/>
        </a:solidFill>
        <a:ln>
          <a:solidFill>
            <a:schemeClr val="tx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D00EC2-814E-9749-B7A2-0B13C0D334C3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6997C3-9A25-EA4A-A92F-2E6C5D0D7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390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F45A9C4-CE45-CB47-9CD2-C0B209C5EA7D}" type="datetimeFigureOut">
              <a:rPr lang="en-US" smtClean="0"/>
              <a:t>11/12/18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C249754-6B28-E345-9716-EAC725818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83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49754-6B28-E345-9716-EAC7258182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98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baseline="0" dirty="0"/>
              <a:t> typical investment in a PE fund, calls for cash flow early on with payoffs coming from exits later in the funds life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249754-6B28-E345-9716-EAC7258182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9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strategic</a:t>
            </a:r>
            <a:r>
              <a:rPr lang="en-US" baseline="0" dirty="0"/>
              <a:t> secondary purchasers existed as early as the 1990s, but the market began to take more shape in early 2000s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249754-6B28-E345-9716-EAC7258182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73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249754-6B28-E345-9716-EAC7258182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84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Very similar</a:t>
            </a:r>
            <a:r>
              <a:rPr lang="en-US" baseline="0" dirty="0"/>
              <a:t> to other illiquid private markets</a:t>
            </a:r>
          </a:p>
          <a:p>
            <a:endParaRPr lang="en-US" baseline="0" dirty="0"/>
          </a:p>
          <a:p>
            <a:r>
              <a:rPr lang="en-US" baseline="0" dirty="0"/>
              <a:t>Intermediary acts much like a broker, will gain approval from GP for the transaction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249754-6B28-E345-9716-EAC7258182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83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At aggregate fund level 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6108" indent="-275427">
              <a:defRPr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01706" indent="-220341">
              <a:defRPr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42388" indent="-220341">
              <a:defRPr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83071" indent="-220341">
              <a:defRPr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23753" indent="-220341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64435" indent="-220341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05117" indent="-220341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45800" indent="-220341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AB4CD1C-1B00-4041-AC9D-C7D53F044384}" type="slidenum">
              <a:rPr lang="en-US" i="0"/>
              <a:pPr/>
              <a:t>12</a:t>
            </a:fld>
            <a:endParaRPr lang="en-US" i="0"/>
          </a:p>
        </p:txBody>
      </p:sp>
    </p:spTree>
    <p:extLst>
      <p:ext uri="{BB962C8B-B14F-4D97-AF65-F5344CB8AC3E}">
        <p14:creationId xmlns:p14="http://schemas.microsoft.com/office/powerpoint/2010/main" val="3330891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Refers to Table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249754-6B28-E345-9716-EAC7258182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570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9D7CB-BCDB-B741-BF3E-4B9DAE2ED555}" type="datetime2">
              <a:rPr lang="en-US" smtClean="0"/>
              <a:t>Monday, November 12,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709D-A36D-174E-BC65-F2B4DD943B87}" type="datetime2">
              <a:rPr lang="en-US" smtClean="0"/>
              <a:t>Monday, November 12,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5C66-7D43-364A-955C-BA82D909E7DD}" type="datetime2">
              <a:rPr lang="en-US" smtClean="0"/>
              <a:t>Monday, November 12,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E75F8-84A3-9741-88B5-9EED01FFF703}" type="datetime2">
              <a:rPr lang="en-US" smtClean="0"/>
              <a:t>Monday, November 12,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CB460-82A1-7741-BF2A-3FCA8A834681}" type="datetime2">
              <a:rPr lang="en-US" smtClean="0"/>
              <a:t>Monday, November 12,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ABB08-86FE-4845-A84A-495E347D99CE}" type="datetime2">
              <a:rPr lang="en-US" smtClean="0"/>
              <a:t>Monday, November 12,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A018-B977-5C40-9843-A479857F4EFE}" type="datetime2">
              <a:rPr lang="en-US" smtClean="0"/>
              <a:t>Monday, November 12,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DAC-9A72-5F4D-BE79-23EEC837A6B8}" type="datetime2">
              <a:rPr lang="en-US" smtClean="0"/>
              <a:t>Monday, November 12,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40217-BFE0-8A41-889C-FFA83B273188}" type="datetime2">
              <a:rPr lang="en-US" smtClean="0"/>
              <a:t>Monday, November 12,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7CBCA-0A68-A04D-98C0-3C8D20F97A5B}" type="datetime2">
              <a:rPr lang="en-US" smtClean="0"/>
              <a:t>Monday, November 12,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690F4-66EB-EE4C-9E37-F0C74BEF6A98}" type="datetime2">
              <a:rPr lang="en-US" smtClean="0"/>
              <a:t>Monday, November 12,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F5871DF-EA0C-994A-97DE-DEB1BAE7C94C}" type="datetime2">
              <a:rPr lang="en-US" smtClean="0"/>
              <a:t>Monday, November 12,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Word_Document3.docx"/><Relationship Id="rId5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chart" Target="../charts/char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chart" Target="../charts/char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6049" y="493409"/>
            <a:ext cx="7848600" cy="1927225"/>
          </a:xfrm>
        </p:spPr>
        <p:txBody>
          <a:bodyPr/>
          <a:lstStyle/>
          <a:p>
            <a:pPr algn="ctr"/>
            <a:r>
              <a:rPr lang="en-US" sz="3200" dirty="0"/>
              <a:t>Private Equity Indices Based on Secondary Market Transactions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9949" y="3587794"/>
            <a:ext cx="6400800" cy="3050811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dirty="0"/>
              <a:t>Brian Boyer</a:t>
            </a:r>
          </a:p>
          <a:p>
            <a:pPr algn="ctr"/>
            <a:r>
              <a:rPr lang="en-US" dirty="0"/>
              <a:t>Brigham Young University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Taylor D. </a:t>
            </a:r>
            <a:r>
              <a:rPr lang="en-US" dirty="0" err="1"/>
              <a:t>Nadauld</a:t>
            </a:r>
            <a:endParaRPr lang="en-US" dirty="0"/>
          </a:p>
          <a:p>
            <a:pPr algn="ctr"/>
            <a:r>
              <a:rPr lang="en-US" dirty="0"/>
              <a:t>Brigham Young University</a:t>
            </a:r>
          </a:p>
          <a:p>
            <a:pPr algn="ctr"/>
            <a:r>
              <a:rPr lang="en-US" dirty="0"/>
              <a:t>  </a:t>
            </a:r>
          </a:p>
          <a:p>
            <a:pPr algn="ctr"/>
            <a:r>
              <a:rPr lang="en-US" dirty="0"/>
              <a:t>Keith P. </a:t>
            </a:r>
            <a:r>
              <a:rPr lang="en-US" dirty="0" err="1"/>
              <a:t>Vorkink</a:t>
            </a:r>
            <a:endParaRPr lang="en-US" dirty="0"/>
          </a:p>
          <a:p>
            <a:pPr algn="ctr"/>
            <a:r>
              <a:rPr lang="en-US" dirty="0"/>
              <a:t>Brigham Young University</a:t>
            </a:r>
          </a:p>
          <a:p>
            <a:pPr algn="ctr"/>
            <a:r>
              <a:rPr lang="en-US" dirty="0"/>
              <a:t> </a:t>
            </a:r>
          </a:p>
          <a:p>
            <a:pPr algn="ctr"/>
            <a:r>
              <a:rPr lang="en-US" dirty="0"/>
              <a:t>Michael S. Weisbach </a:t>
            </a:r>
          </a:p>
          <a:p>
            <a:pPr algn="ctr"/>
            <a:r>
              <a:rPr lang="en-US" dirty="0"/>
              <a:t>Ohio State University, </a:t>
            </a:r>
            <a:r>
              <a:rPr lang="en-US" dirty="0" smtClean="0"/>
              <a:t>NBER, </a:t>
            </a:r>
            <a:r>
              <a:rPr lang="en-US" dirty="0"/>
              <a:t>and ECGI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70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9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6440" y="1506155"/>
            <a:ext cx="3337560" cy="1115902"/>
          </a:xfrm>
          <a:prstGeom prst="rect">
            <a:avLst/>
          </a:prstGeom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6528925"/>
              </p:ext>
            </p:extLst>
          </p:nvPr>
        </p:nvGraphicFramePr>
        <p:xfrm>
          <a:off x="347472" y="1506155"/>
          <a:ext cx="5458968" cy="4590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161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Transactions-based Indices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13668" cy="4876800"/>
          </a:xfrm>
        </p:spPr>
        <p:txBody>
          <a:bodyPr/>
          <a:lstStyle/>
          <a:p>
            <a:r>
              <a:rPr lang="en-US" dirty="0"/>
              <a:t>Relative to NAV-based indices, transactions-based indices:</a:t>
            </a:r>
          </a:p>
          <a:p>
            <a:pPr lvl="1"/>
            <a:r>
              <a:rPr lang="en-US" dirty="0"/>
              <a:t>Are more volatile </a:t>
            </a:r>
          </a:p>
          <a:p>
            <a:pPr lvl="1"/>
            <a:r>
              <a:rPr lang="en-US" dirty="0"/>
              <a:t>Have higher betas with the public equity market</a:t>
            </a:r>
          </a:p>
          <a:p>
            <a:pPr lvl="1"/>
            <a:r>
              <a:rPr lang="en-US" dirty="0"/>
              <a:t>Have zero alphas</a:t>
            </a:r>
          </a:p>
          <a:p>
            <a:pPr lvl="1"/>
            <a:r>
              <a:rPr lang="en-US" dirty="0"/>
              <a:t>Have lower Sharpe ratios</a:t>
            </a:r>
          </a:p>
          <a:p>
            <a:pPr lvl="1"/>
            <a:r>
              <a:rPr lang="en-US" dirty="0"/>
              <a:t>Better reflect changing market conditions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43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the Secondary PE Market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Selling firm approaches intermediary, to sell a portfolio of holdings. </a:t>
            </a:r>
          </a:p>
          <a:p>
            <a:endParaRPr lang="en-US" dirty="0"/>
          </a:p>
          <a:p>
            <a:r>
              <a:rPr lang="en-US" dirty="0"/>
              <a:t>Intermediary facilitates transaction (conducts some form of an auction) by identifying buyer with highest willingness to pay and executing transaction.  </a:t>
            </a:r>
          </a:p>
          <a:p>
            <a:endParaRPr lang="en-US" dirty="0"/>
          </a:p>
          <a:p>
            <a:r>
              <a:rPr lang="en-US" dirty="0"/>
              <a:t>Prices are stated as a fraction of NAV.</a:t>
            </a:r>
          </a:p>
          <a:p>
            <a:endParaRPr lang="en-US" dirty="0"/>
          </a:p>
          <a:p>
            <a:r>
              <a:rPr lang="en-US" dirty="0"/>
              <a:t>Buyer pays seller cash for the agreed price for the investments the seller has already made.</a:t>
            </a:r>
          </a:p>
          <a:p>
            <a:endParaRPr lang="en-US" dirty="0"/>
          </a:p>
          <a:p>
            <a:r>
              <a:rPr lang="en-US" dirty="0"/>
              <a:t>Buyer receives all subsequent cash flows from these investments and is responsible for all future draw downs of capital.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976313" y="4467225"/>
            <a:ext cx="6415087" cy="28575"/>
          </a:xfrm>
          <a:prstGeom prst="straightConnector1">
            <a:avLst/>
          </a:prstGeom>
          <a:ln w="571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58" name="TextBox 6"/>
          <p:cNvSpPr txBox="1">
            <a:spLocks noChangeArrowheads="1"/>
          </p:cNvSpPr>
          <p:nvPr/>
        </p:nvSpPr>
        <p:spPr bwMode="auto">
          <a:xfrm>
            <a:off x="7467600" y="3810000"/>
            <a:ext cx="1524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9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>
              <a:defRPr sz="2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>
              <a:defRPr sz="22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r>
              <a:rPr lang="en-US" sz="1800">
                <a:latin typeface="Arial" charset="0"/>
              </a:rPr>
              <a:t>Fund is liquidated when last investment is exited </a:t>
            </a:r>
          </a:p>
          <a:p>
            <a:r>
              <a:rPr lang="en-US" sz="1800">
                <a:latin typeface="Arial" charset="0"/>
              </a:rPr>
              <a:t>(10 years+)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16025" y="3105150"/>
            <a:ext cx="6350" cy="1349375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3400" y="2057400"/>
            <a:ext cx="1422400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i="0" dirty="0"/>
              <a:t>Investor A commits X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714500" y="4489450"/>
            <a:ext cx="0" cy="1354138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286000" y="4489450"/>
            <a:ext cx="0" cy="1354138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892425" y="4489450"/>
            <a:ext cx="0" cy="1354138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286125" y="3400425"/>
            <a:ext cx="0" cy="1066801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600200" y="5934075"/>
            <a:ext cx="1433513" cy="646331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Investment Calls = 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438400" y="2590800"/>
            <a:ext cx="1498600" cy="584775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Exit proceeds returned to A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4114800" y="2333625"/>
            <a:ext cx="0" cy="2133600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152781" y="4508500"/>
            <a:ext cx="6350" cy="11953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5410200"/>
            <a:ext cx="1676400" cy="92392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9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>
              <a:defRPr sz="2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>
              <a:defRPr sz="22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r>
              <a:rPr lang="en-US" sz="1800" b="1">
                <a:solidFill>
                  <a:srgbClr val="FF0000"/>
                </a:solidFill>
              </a:rPr>
              <a:t> </a:t>
            </a:r>
            <a:r>
              <a:rPr lang="en-US" sz="1800" b="1" i="0">
                <a:solidFill>
                  <a:srgbClr val="FF0000"/>
                </a:solidFill>
              </a:rPr>
              <a:t>Investor A’s return finalized</a:t>
            </a:r>
            <a:endParaRPr lang="en-US" sz="1800" b="1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86200" y="1905000"/>
            <a:ext cx="384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9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>
              <a:defRPr sz="2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>
              <a:defRPr sz="22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r>
              <a:rPr lang="en-US" sz="1800">
                <a:latin typeface="Arial" charset="0"/>
              </a:rPr>
              <a:t>P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6019800" y="3352800"/>
            <a:ext cx="0" cy="1114425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6498336" y="2978150"/>
            <a:ext cx="0" cy="1495425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103876" y="4495800"/>
            <a:ext cx="0" cy="990600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438775" y="4495800"/>
            <a:ext cx="0" cy="990600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953000" y="5562600"/>
            <a:ext cx="1433513" cy="1200150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X-Y future investment obligations belong to B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260524" y="1487597"/>
            <a:ext cx="76200" cy="297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cs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505200" y="838200"/>
            <a:ext cx="2209800" cy="646113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NAV of </a:t>
            </a:r>
            <a:r>
              <a:rPr lang="en-US" dirty="0" err="1">
                <a:solidFill>
                  <a:schemeClr val="tx1"/>
                </a:solidFill>
              </a:rPr>
              <a:t>unexited</a:t>
            </a:r>
            <a:r>
              <a:rPr lang="en-US" dirty="0">
                <a:solidFill>
                  <a:schemeClr val="tx1"/>
                </a:solidFill>
              </a:rPr>
              <a:t> investments</a:t>
            </a:r>
          </a:p>
        </p:txBody>
      </p:sp>
      <p:sp>
        <p:nvSpPr>
          <p:cNvPr id="28" name="Left Brace 27"/>
          <p:cNvSpPr>
            <a:spLocks/>
          </p:cNvSpPr>
          <p:nvPr/>
        </p:nvSpPr>
        <p:spPr bwMode="auto">
          <a:xfrm>
            <a:off x="3657600" y="1524000"/>
            <a:ext cx="381000" cy="762000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cs typeface="Arial" charset="0"/>
            </a:endParaRPr>
          </a:p>
        </p:txBody>
      </p:sp>
      <p:sp>
        <p:nvSpPr>
          <p:cNvPr id="21504" name="TextBox 21503"/>
          <p:cNvSpPr txBox="1">
            <a:spLocks noChangeArrowheads="1"/>
          </p:cNvSpPr>
          <p:nvPr/>
        </p:nvSpPr>
        <p:spPr bwMode="auto">
          <a:xfrm>
            <a:off x="2286000" y="1600200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9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>
              <a:defRPr sz="2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>
              <a:defRPr sz="22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r>
              <a:rPr lang="en-US" sz="1800">
                <a:latin typeface="Arial" charset="0"/>
              </a:rPr>
              <a:t>Discount as %NAV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410200" y="2133600"/>
            <a:ext cx="1981200" cy="584775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Exit proceeds returned to B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3505200" y="3499104"/>
            <a:ext cx="0" cy="968122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162800" y="4495800"/>
            <a:ext cx="6350" cy="11953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80000"/>
              </a:lnSpc>
            </a:pPr>
            <a:r>
              <a:rPr lang="en-US" dirty="0">
                <a:latin typeface="Times New Roman" charset="0"/>
                <a:cs typeface="Arial" charset="0"/>
              </a:rPr>
              <a:t> 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4191001" y="2349500"/>
            <a:ext cx="6350" cy="2111375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7162800" y="3719512"/>
            <a:ext cx="0" cy="762000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477000" y="5638800"/>
            <a:ext cx="1676400" cy="92392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9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>
              <a:defRPr sz="2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>
              <a:defRPr sz="22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r>
              <a:rPr lang="en-US" sz="1800" b="1">
                <a:solidFill>
                  <a:srgbClr val="FF0000"/>
                </a:solidFill>
              </a:rPr>
              <a:t> </a:t>
            </a:r>
            <a:r>
              <a:rPr lang="en-US" sz="1800" b="1" i="0">
                <a:solidFill>
                  <a:srgbClr val="FF0000"/>
                </a:solidFill>
              </a:rPr>
              <a:t>Investor B’s return finalized</a:t>
            </a:r>
            <a:endParaRPr lang="en-US" sz="1800" b="1">
              <a:solidFill>
                <a:srgbClr val="FF0000"/>
              </a:solidFill>
            </a:endParaRPr>
          </a:p>
        </p:txBody>
      </p:sp>
      <p:sp>
        <p:nvSpPr>
          <p:cNvPr id="19490" name="TextBox 6"/>
          <p:cNvSpPr txBox="1">
            <a:spLocks noChangeArrowheads="1"/>
          </p:cNvSpPr>
          <p:nvPr/>
        </p:nvSpPr>
        <p:spPr bwMode="auto">
          <a:xfrm>
            <a:off x="1066800" y="4572000"/>
            <a:ext cx="366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9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>
              <a:defRPr sz="2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>
              <a:defRPr sz="22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r>
              <a:rPr lang="en-US" sz="1800">
                <a:latin typeface="Arial" charset="0"/>
              </a:rPr>
              <a:t>0</a:t>
            </a:r>
          </a:p>
        </p:txBody>
      </p:sp>
      <p:sp>
        <p:nvSpPr>
          <p:cNvPr id="19491" name="TextBox 43"/>
          <p:cNvSpPr txBox="1">
            <a:spLocks noChangeArrowheads="1"/>
          </p:cNvSpPr>
          <p:nvPr/>
        </p:nvSpPr>
        <p:spPr bwMode="auto">
          <a:xfrm>
            <a:off x="4114800" y="4495800"/>
            <a:ext cx="3032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9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>
              <a:defRPr sz="2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>
              <a:defRPr sz="22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r>
              <a:rPr lang="en-US" sz="1800">
                <a:latin typeface="Arial" charset="0"/>
              </a:rPr>
              <a:t>t</a:t>
            </a:r>
          </a:p>
        </p:txBody>
      </p:sp>
      <p:sp>
        <p:nvSpPr>
          <p:cNvPr id="19492" name="TextBox 48"/>
          <p:cNvSpPr txBox="1">
            <a:spLocks noChangeArrowheads="1"/>
          </p:cNvSpPr>
          <p:nvPr/>
        </p:nvSpPr>
        <p:spPr bwMode="auto">
          <a:xfrm>
            <a:off x="7162800" y="4572000"/>
            <a:ext cx="379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9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>
              <a:defRPr sz="2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>
              <a:defRPr sz="22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eaLnBrk="0" hangingPunct="0">
              <a:buFont typeface="Wingdings" charset="0"/>
              <a:defRPr sz="19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r>
              <a:rPr lang="en-US" sz="1800">
                <a:latin typeface="Arial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18475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59" grpId="0" animBg="1"/>
      <p:bldP spid="33" grpId="0" animBg="1"/>
      <p:bldP spid="48" grpId="0" animBg="1"/>
      <p:bldP spid="2" grpId="0"/>
      <p:bldP spid="43" grpId="0" animBg="1"/>
      <p:bldP spid="11" grpId="0" animBg="1"/>
      <p:bldP spid="45" grpId="0" animBg="1"/>
      <p:bldP spid="28" grpId="0" animBg="1"/>
      <p:bldP spid="21504" grpId="0"/>
      <p:bldP spid="54" grpId="0" animBg="1"/>
      <p:bldP spid="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 General Types of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– “Standard” portfolio re-balancing transaction of 4-9 year old funds (50% of all transactions).		</a:t>
            </a:r>
          </a:p>
          <a:p>
            <a:pPr lvl="2"/>
            <a:r>
              <a:rPr lang="en-US" dirty="0"/>
              <a:t>Investors managing away from a manager or a sector. </a:t>
            </a:r>
          </a:p>
          <a:p>
            <a:pPr lvl="2"/>
            <a:endParaRPr lang="en-US" dirty="0"/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- “Tail-end” transaction of funds older than 10 years. (35% of all transactions).</a:t>
            </a:r>
          </a:p>
          <a:p>
            <a:pPr lvl="2"/>
            <a:r>
              <a:rPr lang="en-US" dirty="0"/>
              <a:t>Uncertain timing of fund liquidation prompts sell decisions to create liquidity for reinvestment. </a:t>
            </a:r>
          </a:p>
          <a:p>
            <a:pPr lvl="2"/>
            <a:endParaRPr lang="en-US" dirty="0"/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- “Green” transaction of young (&lt; 3 year old) funds. (15% of all transactions). </a:t>
            </a:r>
          </a:p>
          <a:p>
            <a:pPr lvl="2"/>
            <a:r>
              <a:rPr lang="en-US" dirty="0"/>
              <a:t>Investors need liquidity. Sell at big discounts. Most prominent during Financial Crisis.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7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Methodology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65143" y="2606080"/>
                <a:ext cx="7658100" cy="3972269"/>
              </a:xfrm>
            </p:spPr>
            <p:txBody>
              <a:bodyPr>
                <a:normAutofit fontScale="55000" lnSpcReduction="2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3600" dirty="0"/>
                  <a:t> = price of a $10 million commitment to fund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3600" dirty="0"/>
                  <a:t> at time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3600" dirty="0"/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3600" dirty="0"/>
                  <a:t> = distributions between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3600" dirty="0"/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3600" dirty="0"/>
                  <a:t> = calls between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3600" b="0" dirty="0"/>
              </a:p>
              <a:p>
                <a:r>
                  <a:rPr lang="en-US" sz="3600" dirty="0"/>
                  <a:t>Return: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sz="3200" dirty="0"/>
              </a:p>
              <a:p>
                <a:r>
                  <a:rPr lang="en-US" sz="3200" dirty="0"/>
                  <a:t>Return on a “price weighted index”</a:t>
                </a:r>
              </a:p>
              <a:p>
                <a:r>
                  <a:rPr lang="en-US" sz="3200" dirty="0"/>
                  <a:t>Can generalize methodology to other weighting schemes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5143" y="2606080"/>
                <a:ext cx="7658100" cy="3972269"/>
              </a:xfrm>
              <a:blipFill>
                <a:blip r:embed="rId2"/>
                <a:stretch>
                  <a:fillRect l="-331" t="-19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880603" y="3669725"/>
                <a:ext cx="3227179" cy="7629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naryPr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20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naryPr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00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0603" y="3669725"/>
                <a:ext cx="3227179" cy="76290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958411" y="4584815"/>
                <a:ext cx="3227178" cy="7714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2000" i="1">
                                      <a:latin typeface="Cambria Math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8411" y="4584815"/>
                <a:ext cx="3227178" cy="77143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098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Constructing a Hedonic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06527" cy="5664200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/>
              <a:t>Use regression model to infer missing prices.</a:t>
            </a:r>
          </a:p>
          <a:p>
            <a:pPr lvl="1"/>
            <a:r>
              <a:rPr lang="en-US" sz="3800" dirty="0"/>
              <a:t>Heckman (1979) sample selection model to model selection and price (relative to NAV) jointly.</a:t>
            </a:r>
          </a:p>
          <a:p>
            <a:pPr lvl="1"/>
            <a:r>
              <a:rPr lang="en-US" sz="3800" dirty="0"/>
              <a:t>For funds that do not trade in a quarter, calculate prices implied by the model given the fund’s characteristics multiply by NAV.</a:t>
            </a:r>
          </a:p>
          <a:p>
            <a:pPr marL="274320" lvl="1" indent="0">
              <a:buNone/>
            </a:pPr>
            <a:endParaRPr lang="en-US" sz="3800" dirty="0"/>
          </a:p>
          <a:p>
            <a:r>
              <a:rPr lang="en-US" sz="4400" dirty="0"/>
              <a:t>Instrument for the likelihood of a fund transacting:  The fraction of investors in a fund who are pension funds</a:t>
            </a:r>
          </a:p>
          <a:p>
            <a:pPr lvl="1"/>
            <a:r>
              <a:rPr lang="en-US" sz="3800" dirty="0"/>
              <a:t>Pension Fund Investors rarely transact in the secondary market.</a:t>
            </a:r>
          </a:p>
          <a:p>
            <a:pPr lvl="1"/>
            <a:r>
              <a:rPr lang="en-US" sz="3800" dirty="0"/>
              <a:t>Identity of LPs is unlikely to affect transaction prices.</a:t>
            </a:r>
          </a:p>
          <a:p>
            <a:pPr lvl="1"/>
            <a:endParaRPr lang="en-US" sz="3800" dirty="0"/>
          </a:p>
          <a:p>
            <a:r>
              <a:rPr lang="en-US" sz="4400" dirty="0"/>
              <a:t>Measurement error</a:t>
            </a:r>
          </a:p>
          <a:p>
            <a:pPr lvl="1"/>
            <a:r>
              <a:rPr lang="en-US" sz="3800" dirty="0" err="1"/>
              <a:t>i.i.d</a:t>
            </a:r>
            <a:r>
              <a:rPr lang="en-US" sz="3800" dirty="0"/>
              <a:t>. measurement error: Blume and Stambaugh (1983).</a:t>
            </a:r>
          </a:p>
          <a:p>
            <a:pPr lvl="1"/>
            <a:r>
              <a:rPr lang="en-US" sz="3800" dirty="0"/>
              <a:t>Non-synchronous trading: Scholes and Williams (1979), Lo and </a:t>
            </a:r>
            <a:r>
              <a:rPr lang="en-US" sz="3800" dirty="0" err="1"/>
              <a:t>MacKinlay</a:t>
            </a:r>
            <a:r>
              <a:rPr lang="en-US" sz="3800" dirty="0"/>
              <a:t> (1990)</a:t>
            </a:r>
          </a:p>
          <a:p>
            <a:pPr lvl="1"/>
            <a:r>
              <a:rPr lang="en-US" sz="3800" dirty="0"/>
              <a:t>We use bias adjustments to account for such measurement error when estimating performance parameters: beta, alpha, volatility.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1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Equation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16</a:t>
            </a:fld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110234"/>
              </p:ext>
            </p:extLst>
          </p:nvPr>
        </p:nvGraphicFramePr>
        <p:xfrm>
          <a:off x="457200" y="1839913"/>
          <a:ext cx="8207375" cy="462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Document" r:id="rId4" imgW="8258168" imgH="4669234" progId="Word.Document.12">
                  <p:embed/>
                </p:oleObj>
              </mc:Choice>
              <mc:Fallback>
                <p:oleObj name="Document" r:id="rId4" imgW="8258168" imgH="466923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1839913"/>
                        <a:ext cx="8207375" cy="4625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855835"/>
              </p:ext>
            </p:extLst>
          </p:nvPr>
        </p:nvGraphicFramePr>
        <p:xfrm>
          <a:off x="1225271" y="1394458"/>
          <a:ext cx="6671231" cy="5296546"/>
        </p:xfrm>
        <a:graphic>
          <a:graphicData uri="http://schemas.openxmlformats.org/drawingml/2006/table">
            <a:tbl>
              <a:tblPr firstRow="1" firstCol="1" bandRow="1"/>
              <a:tblGrid>
                <a:gridCol w="4364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240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128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017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227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5025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0173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84539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27587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74320">
                <a:tc grid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Panel A: Selection Equation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Buyout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Venture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Intercept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-5.18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-(1.2)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-31.83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-(6.4)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2880">
                <a:tc row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State Variables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MTB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(1.7)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1.61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(9.5)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Volatility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(0.8)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-1.08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-(2.3)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Value Confidence Ind.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(1.8)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2.89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(8.3)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Crash Confidence Ind.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-1.36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-(3.0)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-3.85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-(6.4)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Avg. Market NAV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-(0.3)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(4.3)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 Market PME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(1.8)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5.65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(7.0)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91440">
                <a:tc row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 Specific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Log Size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(24.9)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(15.2)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914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NAV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(1.9)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-(0.5)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914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PME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-(2.2)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(0.5)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914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AGE &lt; 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-0.86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-(14.0)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-0.94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-(11.0)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914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4&lt;=AGE&lt;=9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-0.37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-(7.0)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-0.50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-(8.7)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914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Frac. Pension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-(5.1)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-(2.6)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Wald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(0.88)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26.21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(0.00)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Likelihood Ratio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(0.94)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4.17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(0.04)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Lagrange Multiplier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(0.97)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(0.70)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228" marR="4522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95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Pricing Equation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358501"/>
              </p:ext>
            </p:extLst>
          </p:nvPr>
        </p:nvGraphicFramePr>
        <p:xfrm>
          <a:off x="126694" y="2061165"/>
          <a:ext cx="8890611" cy="3831971"/>
        </p:xfrm>
        <a:graphic>
          <a:graphicData uri="http://schemas.openxmlformats.org/drawingml/2006/table">
            <a:tbl>
              <a:tblPr firstRow="1" firstCol="1" bandRow="1"/>
              <a:tblGrid>
                <a:gridCol w="28380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30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03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031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031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031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03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0311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90311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90311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90311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686486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494136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590311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</a:tblGrid>
              <a:tr h="228600">
                <a:tc gridSpan="1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Panel B: Pricing Equation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0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Buyout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Venture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45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OLS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Heckman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OLS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Heckman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Intercept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-14.33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-(7.7)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-14.29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-(7.6)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-2.80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-(1.0)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7.36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(1.5)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State Variables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MTB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0.18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(2.3)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0.18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(2.2)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0.31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-0.17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-(0.8)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Volatility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0.41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(3.3)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0.41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(3.2)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-0.25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-(0.8)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(0.5)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Value Confidence Ind.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-0.33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-(2.2)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-0.33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-(2.1)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0.21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(0.9)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-0.61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-(1.6)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Crash Confidence Ind.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0.71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(3.0)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0.72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(2.9)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1.06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(2.5)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2.24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(3.9)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Avg. Market NAV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0.97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(8.0)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0.97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(8.0)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(0.5)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-0.30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-(1.3)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 Market PME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-0.47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-(1.7)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-0.47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-(1.7)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0.75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(1.6)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-1.11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-(1.3)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 Specific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Log Size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(0.5)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-0.12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-(2.6)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NAV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(3.6)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(3.5)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(2.5)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(2.4)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PME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(3.3)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(3.3)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-0.02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-(0.7)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-0.02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-(0.6)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AGE&lt; 4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(0.9)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(0.8)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(0.0)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0.29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(2.2)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4&lt;= AGE&lt;=9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(3.4)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(3.2)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(0.5)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(2.3)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R-square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34%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34%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22%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7" marR="597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66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Secondary Market Based Buyout Indices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296031"/>
              </p:ext>
            </p:extLst>
          </p:nvPr>
        </p:nvGraphicFramePr>
        <p:xfrm>
          <a:off x="1792141" y="2469740"/>
          <a:ext cx="5559717" cy="2967679"/>
        </p:xfrm>
        <a:graphic>
          <a:graphicData uri="http://schemas.openxmlformats.org/drawingml/2006/table">
            <a:tbl>
              <a:tblPr firstRow="1" firstCol="1" bandRow="1"/>
              <a:tblGrid>
                <a:gridCol w="12629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61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161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161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1613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1613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1613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82880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Panel A: Transactions-Based Indices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Hedonic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Hedonic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Weighted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Weighted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E[r]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(1.4)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(1.3)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2.43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(3.8)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2.25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(3.6)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-(0.1)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-(0.2)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(2.5)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(2.4)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Sharpe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(0.5)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(0.5)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Corr Mkt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(3.0)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(2.6)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Autocorr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(1.7)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(1.5)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3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440" y="1524000"/>
            <a:ext cx="8725358" cy="4969963"/>
          </a:xfrm>
        </p:spPr>
        <p:txBody>
          <a:bodyPr>
            <a:normAutofit fontScale="62500" lnSpcReduction="20000"/>
          </a:bodyPr>
          <a:lstStyle/>
          <a:p>
            <a:r>
              <a:rPr lang="en-US" sz="3800" dirty="0"/>
              <a:t>A few market facts from the WSJ, Sept 13, 2018:</a:t>
            </a:r>
          </a:p>
          <a:p>
            <a:pPr lvl="1"/>
            <a:r>
              <a:rPr lang="en-US" sz="3400" dirty="0"/>
              <a:t>The prior day, the Dow 30 rose 0.11%. </a:t>
            </a:r>
          </a:p>
          <a:p>
            <a:pPr lvl="1"/>
            <a:r>
              <a:rPr lang="en-US" sz="3400" dirty="0"/>
              <a:t>The prior year, the Dow 30 rose 17.3%.</a:t>
            </a:r>
          </a:p>
          <a:p>
            <a:pPr lvl="1"/>
            <a:r>
              <a:rPr lang="en-US" sz="3400" dirty="0"/>
              <a:t>Year to Date, the Broad Corporate Bond Index (Bloomberg/Barclay’s) was down 2.3%</a:t>
            </a:r>
          </a:p>
          <a:p>
            <a:pPr lvl="1"/>
            <a:r>
              <a:rPr lang="en-US" sz="3400" dirty="0"/>
              <a:t>Year to Date, the Merrill Lynch High Yield Bond Index was up 2.1%.</a:t>
            </a:r>
          </a:p>
          <a:p>
            <a:pPr marL="274320" lvl="1" indent="0">
              <a:buNone/>
            </a:pPr>
            <a:r>
              <a:rPr lang="en-US" sz="3400" dirty="0"/>
              <a:t> </a:t>
            </a:r>
          </a:p>
          <a:p>
            <a:r>
              <a:rPr lang="en-US" sz="3800" dirty="0"/>
              <a:t>Most of what we know about the risk and return of stocks and bonds comes from information in secondary markets.</a:t>
            </a:r>
          </a:p>
          <a:p>
            <a:endParaRPr lang="en-US" sz="3800" dirty="0"/>
          </a:p>
          <a:p>
            <a:r>
              <a:rPr lang="en-US" sz="3800" dirty="0"/>
              <a:t>Why?</a:t>
            </a:r>
            <a:endParaRPr lang="en-US" sz="3400" dirty="0"/>
          </a:p>
          <a:p>
            <a:pPr lvl="1"/>
            <a:r>
              <a:rPr lang="en-US" sz="3400" dirty="0"/>
              <a:t>In secondary markets we can observe returns at regular intervals.</a:t>
            </a:r>
          </a:p>
          <a:p>
            <a:pPr lvl="1"/>
            <a:r>
              <a:rPr lang="en-US" sz="3400" dirty="0"/>
              <a:t>Can measure how values change in response to information. </a:t>
            </a:r>
            <a:r>
              <a:rPr lang="en-US" sz="3200" dirty="0"/>
              <a:t> </a:t>
            </a:r>
          </a:p>
          <a:p>
            <a:pPr lvl="1"/>
            <a:r>
              <a:rPr lang="en-US" sz="3400" dirty="0"/>
              <a:t>The return is in principle achievable for an investor (absent transactions costs).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94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Secondary Market Based Buyout Indices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73275"/>
              </p:ext>
            </p:extLst>
          </p:nvPr>
        </p:nvGraphicFramePr>
        <p:xfrm>
          <a:off x="2225407" y="1524000"/>
          <a:ext cx="4680870" cy="5022543"/>
        </p:xfrm>
        <a:graphic>
          <a:graphicData uri="http://schemas.openxmlformats.org/drawingml/2006/table">
            <a:tbl>
              <a:tblPr firstRow="1" firstCol="1" bandRow="1"/>
              <a:tblGrid>
                <a:gridCol w="10439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825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328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0302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8257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3285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0302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Panel B: Size-Weighted NAV Indices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2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Preqin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Burgiss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2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E[r]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(3.3)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(2.7)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47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(4.1)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(4.3)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47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(2.1)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(1.4)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47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(2.7)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(2.8)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Sharpe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(0.8)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(0.8)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Corr Mkt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(4.5)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(4.8)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Autocorr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(2.0)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0.50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(1.9)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46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32832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Differences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32832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Relative to Hedonic Size-Weighted Index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32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Preqin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Burgiss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32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E[r]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(0.6)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(0.8)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47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1.97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(3.3)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1.98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(3.3)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47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-(0.8)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-(0.6)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47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(2.3)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(2.2)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Sharpe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-0.77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-(0.7)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-0.48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-(0.5)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Corr Mkt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(0.5)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(0.5)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Autocorr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-(0.6)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-(0.5)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50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20</a:t>
            </a:fld>
            <a:endParaRPr lang="en-US" dirty="0"/>
          </a:p>
        </p:txBody>
      </p:sp>
      <p:pic>
        <p:nvPicPr>
          <p:cNvPr id="6" name="Picture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06440" y="1006560"/>
            <a:ext cx="3337560" cy="1344168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2458008"/>
              </p:ext>
            </p:extLst>
          </p:nvPr>
        </p:nvGraphicFramePr>
        <p:xfrm>
          <a:off x="353277" y="1241946"/>
          <a:ext cx="5460670" cy="4585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3107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Interpreting </a:t>
            </a:r>
            <a:r>
              <a:rPr lang="en-US" dirty="0" smtClean="0"/>
              <a:t>the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en-US" dirty="0" smtClean="0"/>
              <a:t>esults </a:t>
            </a:r>
            <a:r>
              <a:rPr lang="en-US" dirty="0" smtClean="0"/>
              <a:t>- Buyout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30" y="1612075"/>
            <a:ext cx="8829303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to make of large betas (2.2 </a:t>
            </a:r>
            <a:r>
              <a:rPr lang="mr-IN" dirty="0" smtClean="0"/>
              <a:t>–</a:t>
            </a:r>
            <a:r>
              <a:rPr lang="en-US" dirty="0"/>
              <a:t> </a:t>
            </a:r>
            <a:r>
              <a:rPr lang="en-US" dirty="0" smtClean="0"/>
              <a:t>2.4) for buyout? </a:t>
            </a:r>
          </a:p>
          <a:p>
            <a:pPr lvl="1"/>
            <a:r>
              <a:rPr lang="en-US" dirty="0" smtClean="0"/>
              <a:t>M&amp;M Prop 2: If buyout firms purchase firms with beta =1 and lever them with debt-to-value ratios of .5, betas should be close to two. </a:t>
            </a:r>
            <a:endParaRPr lang="en-US" dirty="0" smtClean="0"/>
          </a:p>
          <a:p>
            <a:pPr lvl="1"/>
            <a:r>
              <a:rPr lang="en-US" dirty="0" smtClean="0"/>
              <a:t>Standard Error of beta estimate is .6.</a:t>
            </a:r>
            <a:endParaRPr lang="en-US" dirty="0" smtClean="0"/>
          </a:p>
          <a:p>
            <a:pPr lvl="1"/>
            <a:r>
              <a:rPr lang="en-US" dirty="0" smtClean="0"/>
              <a:t>Comparison: </a:t>
            </a:r>
            <a:r>
              <a:rPr lang="en-US" dirty="0"/>
              <a:t>S&amp;P 500 Listed Private Equity Index over our sample period has a beta of 1.7. </a:t>
            </a:r>
          </a:p>
          <a:p>
            <a:endParaRPr lang="en-US" dirty="0" smtClean="0"/>
          </a:p>
          <a:p>
            <a:r>
              <a:rPr lang="en-US" dirty="0" smtClean="0"/>
              <a:t>Could the high betas be influenced by the deep liquidity discounts in the secondary market during the Financial Crisis?</a:t>
            </a:r>
          </a:p>
          <a:p>
            <a:pPr lvl="1"/>
            <a:r>
              <a:rPr lang="en-US" dirty="0" smtClean="0"/>
              <a:t>Possibly could cause betas to be overestimated.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stimates are much lower if we remove the Crisis period from the sample.</a:t>
            </a:r>
          </a:p>
          <a:p>
            <a:pPr lvl="1"/>
            <a:r>
              <a:rPr lang="en-US" dirty="0" smtClean="0"/>
              <a:t>But liquidity discounts also occurred in public markets; at one point Citigroup traded for less than $1.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Secondary Market Based Venture Indices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9261036"/>
              </p:ext>
            </p:extLst>
          </p:nvPr>
        </p:nvGraphicFramePr>
        <p:xfrm>
          <a:off x="1850134" y="2460373"/>
          <a:ext cx="5443732" cy="2967679"/>
        </p:xfrm>
        <a:graphic>
          <a:graphicData uri="http://schemas.openxmlformats.org/drawingml/2006/table">
            <a:tbl>
              <a:tblPr firstRow="1" firstCol="1" bandRow="1"/>
              <a:tblGrid>
                <a:gridCol w="7776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776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776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776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7767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7767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7767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01168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Panel A: Transactions-Based Indices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06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Hedonic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Hedonic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06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06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Weighted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Weighted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641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06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E[r]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(0.5)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(0.4)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06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(2.7)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(3.0)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806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-(0.8)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-(1.0)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06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(2.6)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(2.8)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806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Sharpe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(0.2)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806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Corr Mkt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(2.4)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(2.7)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806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Autocorr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(1.1)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(1.2)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806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44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Secondary Market Based Venture Indices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236755"/>
              </p:ext>
            </p:extLst>
          </p:nvPr>
        </p:nvGraphicFramePr>
        <p:xfrm>
          <a:off x="1950631" y="1742061"/>
          <a:ext cx="5242738" cy="5022543"/>
        </p:xfrm>
        <a:graphic>
          <a:graphicData uri="http://schemas.openxmlformats.org/drawingml/2006/table">
            <a:tbl>
              <a:tblPr firstRow="1" firstCol="1" bandRow="1"/>
              <a:tblGrid>
                <a:gridCol w="11944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954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244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614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9542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2441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34712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Panel B: Size-Weighted NAV Indices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2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Preqin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Burgiss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2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E[r]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(2.7)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(2.9)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47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(4.0)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0.31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(3.5)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47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(1.6)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(2.0)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47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(3.8)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(5.3)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Sharpe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(1.1)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(1.6)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Corr Mkt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(4.3)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0.61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(3.6)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Autocorr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(1.8)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0.40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(1.8)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461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32832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Differences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32832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Relative to Hedonic Size-Weighted Index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32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Preqin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Burgiss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32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(t-stat)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E[r]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-(0.8)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-0.07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-(1.2)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47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(2.0)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(1.9)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47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-(1.7)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-(2.0)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47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(1.9)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(1.7)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Sharpe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-0.91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-(1.2)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-1.07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-(1.7)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Corr Mkt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(0.4)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(0.7)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39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Autocorr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-0.21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-(0.8)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-0.17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-(0.7)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052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7562" y="1145352"/>
            <a:ext cx="3337560" cy="1146156"/>
          </a:xfrm>
          <a:prstGeom prst="rect">
            <a:avLst/>
          </a:prstGeom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7032320"/>
              </p:ext>
            </p:extLst>
          </p:nvPr>
        </p:nvGraphicFramePr>
        <p:xfrm>
          <a:off x="248594" y="1310204"/>
          <a:ext cx="5458968" cy="4590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383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Interpreting </a:t>
            </a:r>
            <a:r>
              <a:rPr lang="en-US" dirty="0" smtClean="0"/>
              <a:t>the</a:t>
            </a:r>
            <a:r>
              <a:rPr lang="en-US" dirty="0" smtClean="0"/>
              <a:t> </a:t>
            </a:r>
            <a:r>
              <a:rPr lang="en-US" dirty="0"/>
              <a:t>R</a:t>
            </a:r>
            <a:r>
              <a:rPr lang="en-US" dirty="0" smtClean="0"/>
              <a:t>esults </a:t>
            </a:r>
            <a:r>
              <a:rPr lang="mr-IN" dirty="0" smtClean="0"/>
              <a:t>–</a:t>
            </a:r>
            <a:r>
              <a:rPr lang="en-US" dirty="0" smtClean="0"/>
              <a:t> Venture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1600200"/>
            <a:ext cx="8437418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What to make of </a:t>
            </a:r>
            <a:r>
              <a:rPr lang="en-US" dirty="0" smtClean="0"/>
              <a:t>beta estimates </a:t>
            </a:r>
            <a:r>
              <a:rPr lang="en-US" dirty="0" smtClean="0"/>
              <a:t>of about </a:t>
            </a:r>
            <a:r>
              <a:rPr lang="en-US" dirty="0"/>
              <a:t>1 for </a:t>
            </a:r>
            <a:r>
              <a:rPr lang="en-US" dirty="0" smtClean="0"/>
              <a:t>Venture Capital?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/>
              <a:t>Standard” view (from </a:t>
            </a:r>
            <a:r>
              <a:rPr lang="en-US" dirty="0" err="1"/>
              <a:t>Metrick</a:t>
            </a:r>
            <a:r>
              <a:rPr lang="en-US" dirty="0"/>
              <a:t>/Yasuda textbook) -  VC beta about 1.8.</a:t>
            </a:r>
          </a:p>
          <a:p>
            <a:endParaRPr lang="en-US" dirty="0" smtClean="0"/>
          </a:p>
          <a:p>
            <a:r>
              <a:rPr lang="en-US" dirty="0" smtClean="0"/>
              <a:t>Public </a:t>
            </a:r>
            <a:r>
              <a:rPr lang="en-US" dirty="0"/>
              <a:t>Small-Cap tech firms have a beta of 1.05 over our sample period.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“Matrix Pricing” of Private Equity Funds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to value Illiquid bonds using the prices of similar bonds that trade.</a:t>
            </a:r>
          </a:p>
          <a:p>
            <a:endParaRPr lang="en-US" dirty="0"/>
          </a:p>
          <a:p>
            <a:r>
              <a:rPr lang="en-US" dirty="0"/>
              <a:t>Called “</a:t>
            </a:r>
            <a:r>
              <a:rPr lang="en-US"/>
              <a:t>Matrix Pricing”</a:t>
            </a:r>
          </a:p>
          <a:p>
            <a:endParaRPr lang="en-US" dirty="0"/>
          </a:p>
          <a:p>
            <a:r>
              <a:rPr lang="en-US" dirty="0"/>
              <a:t>Can use a similar approach to valuing stakes in private equity funds that do not trade.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6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Value of Private Equity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71550" y="1835479"/>
                <a:ext cx="7200900" cy="3125540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Combine market returns with cash flow data to assign market values to funds.</a:t>
                </a:r>
              </a:p>
              <a:p>
                <a:r>
                  <a:rPr lang="en-US" dirty="0"/>
                  <a:t>Estimate market-to-book ratios   (market/NAV)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/>
                  <a:t> denote the estimated return for a given index 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𝑁𝐴</m:t>
                    </m:r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𝑖𝑡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1+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𝑖𝑡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dirty="0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𝑖𝑡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𝑖𝑡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+2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 dirty="0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1+</m:t>
                        </m:r>
                        <m:sSub>
                          <m:sSubPr>
                            <m:ctrlPr>
                              <a:rPr lang="en-US" b="0" i="1" dirty="0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sub>
                        </m:sSub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𝑖𝑡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+2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 dirty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𝑖𝑡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+2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…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𝑖𝑇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𝑖𝑇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d>
                      <m:dPr>
                        <m:ctrlPr>
                          <a:rPr lang="en-US" i="1" dirty="0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1+</m:t>
                        </m:r>
                        <m:sSub>
                          <m:sSubPr>
                            <m:ctrlPr>
                              <a:rPr lang="en-US" i="1" dirty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𝑖𝑇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𝑖𝑡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 dirty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𝑖𝑡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1550" y="1835479"/>
                <a:ext cx="7200900" cy="3125540"/>
              </a:xfrm>
              <a:blipFill rotWithShape="0">
                <a:blip r:embed="rId2"/>
                <a:stretch>
                  <a:fillRect l="-761" t="-1365" b="-53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2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Value of Private Equity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61801" y="1709928"/>
                <a:ext cx="7630391" cy="2871355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last quarter of 4</a:t>
                </a:r>
                <a:r>
                  <a:rPr lang="en-US" baseline="30000" dirty="0"/>
                  <a:t>th</a:t>
                </a:r>
                <a:r>
                  <a:rPr lang="en-US" dirty="0"/>
                  <a:t> year since vintage year we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𝑁𝐴</m:t>
                    </m:r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Iterate on future years to find values at later times through the 9</a:t>
                </a:r>
                <a:r>
                  <a:rPr lang="en-US" baseline="30000" dirty="0"/>
                  <a:t>th</a:t>
                </a:r>
                <a:r>
                  <a:rPr lang="en-US" dirty="0"/>
                  <a:t> year since vintage year.</a:t>
                </a:r>
              </a:p>
              <a:p>
                <a:endParaRPr lang="en-US" dirty="0"/>
              </a:p>
              <a:p>
                <a:r>
                  <a:rPr lang="en-US" dirty="0"/>
                  <a:t>At the end of each quarter for a given vintage compute market-to-book ratios by vintage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charset="0"/>
                                </a:rPr>
                              </m:ctrlPr>
                            </m:naryPr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𝑖𝑡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charset="0"/>
                                </a:rPr>
                              </m:ctrlPr>
                            </m:naryPr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𝑁𝐴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𝑖𝑡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using market values and NAVs for all funds within the given vintage.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1801" y="1709928"/>
                <a:ext cx="7630391" cy="2871355"/>
              </a:xfrm>
              <a:blipFill rotWithShape="0">
                <a:blip r:embed="rId2"/>
                <a:stretch>
                  <a:fillRect l="-1279" t="-1486" b="-755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62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09221"/>
            <a:ext cx="8229600" cy="990600"/>
          </a:xfrm>
        </p:spPr>
        <p:txBody>
          <a:bodyPr/>
          <a:lstStyle/>
          <a:p>
            <a:r>
              <a:rPr lang="en-US" dirty="0"/>
              <a:t>Private Equity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667" y="1461570"/>
            <a:ext cx="8598665" cy="523386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Invest in many kinds of different assets</a:t>
            </a:r>
          </a:p>
          <a:p>
            <a:pPr lvl="1"/>
            <a:r>
              <a:rPr lang="en-US" dirty="0"/>
              <a:t>Buyouts, Venture Capital, Real Estate, Infrastructure.</a:t>
            </a:r>
          </a:p>
          <a:p>
            <a:pPr lvl="1"/>
            <a:r>
              <a:rPr lang="en-US" dirty="0"/>
              <a:t>Enormous Amount of Capital Under Management, $6 Trillion as of March 31, 2018</a:t>
            </a:r>
          </a:p>
          <a:p>
            <a:pPr lvl="1"/>
            <a:r>
              <a:rPr lang="en-US" dirty="0"/>
              <a:t>Major Component of Institutional Portfolios</a:t>
            </a:r>
          </a:p>
          <a:p>
            <a:endParaRPr lang="en-US" dirty="0"/>
          </a:p>
          <a:p>
            <a:r>
              <a:rPr lang="en-US" dirty="0"/>
              <a:t>A secondary market for stakes in a PE fund hasn’t historically existed.</a:t>
            </a:r>
          </a:p>
          <a:p>
            <a:endParaRPr lang="en-US" dirty="0"/>
          </a:p>
          <a:p>
            <a:r>
              <a:rPr lang="en-US" dirty="0"/>
              <a:t>Can’t accurately measure return on a fund until it has returned all its capital (12-15 years)</a:t>
            </a:r>
          </a:p>
          <a:p>
            <a:endParaRPr lang="en-US" dirty="0"/>
          </a:p>
          <a:p>
            <a:r>
              <a:rPr lang="en-US" dirty="0"/>
              <a:t>To understand risk and return we have had to improvise.</a:t>
            </a:r>
          </a:p>
          <a:p>
            <a:pPr lvl="1"/>
            <a:r>
              <a:rPr lang="en-US" dirty="0"/>
              <a:t>Investors have had to rely on NAV (e.g., the </a:t>
            </a:r>
            <a:r>
              <a:rPr lang="en-US" i="1" dirty="0" err="1"/>
              <a:t>Burgiss</a:t>
            </a:r>
            <a:r>
              <a:rPr lang="en-US" dirty="0"/>
              <a:t> or </a:t>
            </a:r>
            <a:r>
              <a:rPr lang="en-US" i="1" dirty="0"/>
              <a:t>Cambridge Associates </a:t>
            </a:r>
            <a:r>
              <a:rPr lang="en-US" dirty="0"/>
              <a:t>indices)</a:t>
            </a:r>
          </a:p>
          <a:p>
            <a:pPr lvl="1"/>
            <a:r>
              <a:rPr lang="en-US" dirty="0"/>
              <a:t>This may have led to misunderstandings.</a:t>
            </a:r>
          </a:p>
          <a:p>
            <a:endParaRPr lang="en-US" dirty="0"/>
          </a:p>
          <a:p>
            <a:r>
              <a:rPr lang="en-US" dirty="0"/>
              <a:t>Example: Financial Crisis </a:t>
            </a:r>
          </a:p>
          <a:p>
            <a:pPr lvl="1"/>
            <a:r>
              <a:rPr lang="en-US" dirty="0"/>
              <a:t>In 2008, the value of public equity in secondary markets dropped dramatically.</a:t>
            </a:r>
          </a:p>
          <a:p>
            <a:pPr lvl="1"/>
            <a:r>
              <a:rPr lang="en-US" dirty="0"/>
              <a:t>Book value of private equity wasn’t written down in the same manner.</a:t>
            </a:r>
          </a:p>
          <a:p>
            <a:pPr lvl="1"/>
            <a:r>
              <a:rPr lang="en-US" dirty="0"/>
              <a:t>Investors may have believed they were over-weight in private equity.</a:t>
            </a:r>
          </a:p>
          <a:p>
            <a:pPr marL="274320" lvl="1" indent="0">
              <a:buNone/>
            </a:pPr>
            <a:endParaRPr lang="en-US" dirty="0"/>
          </a:p>
          <a:p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6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Value of Private Equity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7578" y="1660051"/>
            <a:ext cx="524534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b="1" dirty="0"/>
              <a:t>Market to Book Ratios of Buyout Funds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66012"/>
              </p:ext>
            </p:extLst>
          </p:nvPr>
        </p:nvGraphicFramePr>
        <p:xfrm>
          <a:off x="609600" y="2514600"/>
          <a:ext cx="7924800" cy="3652528"/>
        </p:xfrm>
        <a:graphic>
          <a:graphicData uri="http://schemas.openxmlformats.org/drawingml/2006/table">
            <a:tbl>
              <a:tblPr firstRow="1" firstCol="1" bandRow="1"/>
              <a:tblGrid>
                <a:gridCol w="9588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10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810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</a:tblGrid>
              <a:tr h="190500">
                <a:tc gridSpan="1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Panel A. Buyout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1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Vintage Year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0.65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1.80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1.71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1.86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1.31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1.44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1.39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361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Value of Private Equity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30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0284" y="1592888"/>
            <a:ext cx="530420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b="1" dirty="0"/>
              <a:t>Market to Book Ratios of Venture Funds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940736"/>
              </p:ext>
            </p:extLst>
          </p:nvPr>
        </p:nvGraphicFramePr>
        <p:xfrm>
          <a:off x="609600" y="2514600"/>
          <a:ext cx="7924800" cy="3652528"/>
        </p:xfrm>
        <a:graphic>
          <a:graphicData uri="http://schemas.openxmlformats.org/drawingml/2006/table">
            <a:tbl>
              <a:tblPr firstRow="1" firstCol="1" bandRow="1"/>
              <a:tblGrid>
                <a:gridCol w="9588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10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810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580390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</a:tblGrid>
              <a:tr h="190500">
                <a:tc gridSpan="1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Panel B. Venture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1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Vintage Year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0.63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0.68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1.01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61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08" y="534944"/>
            <a:ext cx="7287492" cy="990600"/>
          </a:xfrm>
        </p:spPr>
        <p:txBody>
          <a:bodyPr>
            <a:noAutofit/>
          </a:bodyPr>
          <a:lstStyle/>
          <a:p>
            <a:r>
              <a:rPr lang="en-US" sz="3600" dirty="0"/>
              <a:t>Example: Accurate Valuations have Real Consequences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9271"/>
            <a:ext cx="8229600" cy="5144984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Ohio State University has an endowment of around $5 billion.</a:t>
            </a:r>
          </a:p>
          <a:p>
            <a:endParaRPr lang="en-US" sz="2200" dirty="0"/>
          </a:p>
          <a:p>
            <a:r>
              <a:rPr lang="en-US" sz="2200" dirty="0"/>
              <a:t>Roughly 30% ($1.5 billion) is invested in private equity.</a:t>
            </a:r>
          </a:p>
          <a:p>
            <a:endParaRPr lang="en-US" sz="2200" dirty="0"/>
          </a:p>
          <a:p>
            <a:r>
              <a:rPr lang="en-US" sz="2200" dirty="0"/>
              <a:t>Our estimates indicate that although market/book ratios vary by vintage and type of fund, on average NAVs undervalue private equity investments by about 10%.</a:t>
            </a:r>
          </a:p>
          <a:p>
            <a:endParaRPr lang="en-US" sz="2200" dirty="0"/>
          </a:p>
          <a:p>
            <a:r>
              <a:rPr lang="en-US" sz="2200" dirty="0"/>
              <a:t>If OSU follows a rule of spending 5% of the endowment, then it spends about $75 million per year from its private equity portfolio.</a:t>
            </a:r>
          </a:p>
          <a:p>
            <a:endParaRPr lang="en-US" sz="2200" dirty="0"/>
          </a:p>
          <a:p>
            <a:r>
              <a:rPr lang="en-US" sz="2200" dirty="0"/>
              <a:t>If OSU adjusted its valuation as suggested by our estimates, it would increase its annual spending by about $7.5 million.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447" y="1709927"/>
            <a:ext cx="7200900" cy="464680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We can learn much about private equity values, returns, and risk by looking to secondary markets. </a:t>
            </a:r>
          </a:p>
          <a:p>
            <a:endParaRPr lang="en-US" dirty="0"/>
          </a:p>
          <a:p>
            <a:r>
              <a:rPr lang="en-US" dirty="0"/>
              <a:t>We construct indices based on transaction values for both buyout and venture capital.</a:t>
            </a:r>
          </a:p>
          <a:p>
            <a:endParaRPr lang="en-US" dirty="0"/>
          </a:p>
          <a:p>
            <a:r>
              <a:rPr lang="en-US"/>
              <a:t>Suggest that NAV-based </a:t>
            </a:r>
            <a:r>
              <a:rPr lang="en-US" dirty="0"/>
              <a:t>indices tend to</a:t>
            </a:r>
          </a:p>
          <a:p>
            <a:pPr lvl="1"/>
            <a:r>
              <a:rPr lang="en-US" dirty="0"/>
              <a:t>Be too smooth</a:t>
            </a:r>
          </a:p>
          <a:p>
            <a:pPr lvl="1"/>
            <a:r>
              <a:rPr lang="en-US" dirty="0"/>
              <a:t>Under-estimate beta</a:t>
            </a:r>
          </a:p>
          <a:p>
            <a:pPr lvl="1"/>
            <a:r>
              <a:rPr lang="en-US" dirty="0"/>
              <a:t>Over-estimate alpha</a:t>
            </a:r>
          </a:p>
          <a:p>
            <a:pPr lvl="1"/>
            <a:endParaRPr lang="en-US" dirty="0"/>
          </a:p>
          <a:p>
            <a:r>
              <a:rPr lang="en-US" dirty="0"/>
              <a:t>Market to book ratios</a:t>
            </a:r>
          </a:p>
          <a:p>
            <a:pPr lvl="1"/>
            <a:r>
              <a:rPr lang="en-US" dirty="0"/>
              <a:t>Tend to be above 1 for buyout</a:t>
            </a:r>
          </a:p>
          <a:p>
            <a:pPr lvl="1"/>
            <a:r>
              <a:rPr lang="en-US" dirty="0"/>
              <a:t>Tend to be below 1 for venture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81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6762560"/>
              </p:ext>
            </p:extLst>
          </p:nvPr>
        </p:nvGraphicFramePr>
        <p:xfrm>
          <a:off x="936093" y="699408"/>
          <a:ext cx="6986588" cy="5263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79134" y="6022301"/>
            <a:ext cx="510050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Quarterly Cash Flows and NAV of Blackstone V (in $m)</a:t>
            </a: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Source: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Preqin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database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70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Creation of Secondary Market for 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2001, an intermediated market was created by which investors can trade their stakes in private equity funds.</a:t>
            </a:r>
          </a:p>
          <a:p>
            <a:endParaRPr lang="en-US" dirty="0"/>
          </a:p>
          <a:p>
            <a:r>
              <a:rPr lang="en-US" dirty="0"/>
              <a:t>Annual transaction volumes have increased from &lt; $10B to over $50B. </a:t>
            </a:r>
          </a:p>
          <a:p>
            <a:endParaRPr lang="en-US" dirty="0"/>
          </a:p>
          <a:p>
            <a:r>
              <a:rPr lang="en-US" dirty="0"/>
              <a:t>Transaction Volume is still very small fraction of global PE exposure (&lt;2%).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20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4192973"/>
              </p:ext>
            </p:extLst>
          </p:nvPr>
        </p:nvGraphicFramePr>
        <p:xfrm>
          <a:off x="1184958" y="476251"/>
          <a:ext cx="6343650" cy="532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9158" y="5785036"/>
            <a:ext cx="77152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 1:  Global secondary transaction volume in USD billion</a:t>
            </a:r>
          </a:p>
          <a:p>
            <a:pPr algn="ctr"/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(Source: Greenhill-Cogent Partners “Secondary Market Trends &amp; Outlook, July 2018”)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4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Market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930" y="1524000"/>
            <a:ext cx="8582139" cy="4953918"/>
          </a:xfrm>
        </p:spPr>
        <p:txBody>
          <a:bodyPr>
            <a:normAutofit fontScale="47500" lnSpcReduction="20000"/>
          </a:bodyPr>
          <a:lstStyle/>
          <a:p>
            <a:r>
              <a:rPr lang="en-US" sz="5100" dirty="0"/>
              <a:t>We obtain a dataset on secondary market transactions in private equity.</a:t>
            </a:r>
          </a:p>
          <a:p>
            <a:pPr lvl="1"/>
            <a:r>
              <a:rPr lang="en-US" sz="3800" dirty="0"/>
              <a:t>Source: anonymous intermediary that helps broker transactions</a:t>
            </a:r>
          </a:p>
          <a:p>
            <a:pPr lvl="1"/>
            <a:r>
              <a:rPr lang="en-US" sz="3800" dirty="0"/>
              <a:t>Data contains all transactions brokered by the intermediary from 2006-2017  </a:t>
            </a:r>
          </a:p>
          <a:p>
            <a:pPr lvl="1"/>
            <a:r>
              <a:rPr lang="en-US" sz="3800" dirty="0"/>
              <a:t>Over 50% of secondary market transactions intermediated by our data provider. </a:t>
            </a:r>
          </a:p>
          <a:p>
            <a:pPr lvl="1"/>
            <a:r>
              <a:rPr lang="en-US" sz="3800" dirty="0"/>
              <a:t>Challenge: sample selection </a:t>
            </a:r>
          </a:p>
          <a:p>
            <a:endParaRPr lang="en-US" sz="3800" dirty="0"/>
          </a:p>
          <a:p>
            <a:r>
              <a:rPr lang="en-US" sz="5100" dirty="0"/>
              <a:t>We build buyout and venture capital indices, similar to other asset classes.</a:t>
            </a:r>
          </a:p>
          <a:p>
            <a:pPr lvl="1"/>
            <a:r>
              <a:rPr lang="en-US" sz="3800" dirty="0"/>
              <a:t>Basic unit of measurement: return from buying a portfolio of private equity funds one quarter, and selling next quarter </a:t>
            </a:r>
          </a:p>
          <a:p>
            <a:pPr lvl="1"/>
            <a:endParaRPr lang="en-US" sz="3800" dirty="0"/>
          </a:p>
          <a:p>
            <a:r>
              <a:rPr lang="en-US" sz="5100" dirty="0"/>
              <a:t>Applications:</a:t>
            </a:r>
          </a:p>
          <a:p>
            <a:pPr lvl="1"/>
            <a:r>
              <a:rPr lang="en-US" sz="3800" dirty="0"/>
              <a:t>Measure Risk of Buyout and Venture Funds </a:t>
            </a:r>
          </a:p>
          <a:p>
            <a:pPr lvl="1"/>
            <a:r>
              <a:rPr lang="en-US" sz="3800" dirty="0"/>
              <a:t>Measure Performance of Buyout and Venture Funds</a:t>
            </a:r>
          </a:p>
          <a:p>
            <a:pPr lvl="1"/>
            <a:r>
              <a:rPr lang="en-US" sz="3800" dirty="0"/>
              <a:t>Estimate market-to-book ratios over the business cycle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69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703" y="155370"/>
            <a:ext cx="7200900" cy="1114425"/>
          </a:xfrm>
        </p:spPr>
        <p:txBody>
          <a:bodyPr/>
          <a:lstStyle/>
          <a:p>
            <a:r>
              <a:rPr lang="en-US" dirty="0"/>
              <a:t>Indices of Illiquid Assets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131" y="1269795"/>
            <a:ext cx="7919671" cy="4106036"/>
          </a:xfrm>
        </p:spPr>
        <p:txBody>
          <a:bodyPr>
            <a:noAutofit/>
          </a:bodyPr>
          <a:lstStyle/>
          <a:p>
            <a:r>
              <a:rPr lang="en-US" dirty="0"/>
              <a:t>Private markets </a:t>
            </a:r>
            <a:endParaRPr lang="en-US" sz="2000" dirty="0"/>
          </a:p>
          <a:p>
            <a:pPr lvl="1"/>
            <a:r>
              <a:rPr lang="en-US" dirty="0"/>
              <a:t>Much less liquid than public markets.</a:t>
            </a:r>
          </a:p>
          <a:p>
            <a:pPr lvl="1"/>
            <a:r>
              <a:rPr lang="en-US" dirty="0"/>
              <a:t>Limited partners often hold position until the fund liquidates</a:t>
            </a:r>
          </a:p>
          <a:p>
            <a:pPr lvl="1"/>
            <a:r>
              <a:rPr lang="en-US" dirty="0"/>
              <a:t>Many LPs never transact in secondary markets</a:t>
            </a:r>
            <a:endParaRPr lang="en-US" sz="2200" dirty="0"/>
          </a:p>
          <a:p>
            <a:r>
              <a:rPr lang="en-US" dirty="0"/>
              <a:t>These features are not unique to private equity</a:t>
            </a:r>
          </a:p>
          <a:p>
            <a:r>
              <a:rPr lang="en-US" dirty="0"/>
              <a:t>Corporate bond markets </a:t>
            </a:r>
          </a:p>
          <a:p>
            <a:pPr lvl="1"/>
            <a:r>
              <a:rPr lang="en-US" dirty="0"/>
              <a:t>Much less liquid than stock markets.</a:t>
            </a:r>
          </a:p>
          <a:p>
            <a:pPr lvl="1"/>
            <a:r>
              <a:rPr lang="en-US" dirty="0"/>
              <a:t>Many bond holders usually hold bonds to maturity and do not transact in secondary markets.</a:t>
            </a:r>
            <a:endParaRPr lang="en-US" sz="2400" dirty="0"/>
          </a:p>
          <a:p>
            <a:r>
              <a:rPr lang="en-US" dirty="0"/>
              <a:t>Bond investors still look to secondary markets to understand risk and value:</a:t>
            </a:r>
          </a:p>
          <a:p>
            <a:pPr lvl="1"/>
            <a:r>
              <a:rPr lang="en-US" dirty="0"/>
              <a:t>When rates go up, we still teach our students that the holder of the bond “lost money” even though the bond wasn’t sold.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82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6148" y="1557632"/>
            <a:ext cx="3337852" cy="1218619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4190069"/>
              </p:ext>
            </p:extLst>
          </p:nvPr>
        </p:nvGraphicFramePr>
        <p:xfrm>
          <a:off x="345478" y="1557632"/>
          <a:ext cx="5460670" cy="4585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9304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14497</TotalTime>
  <Words>3028</Words>
  <Application>Microsoft Macintosh PowerPoint</Application>
  <PresentationFormat>On-screen Show (4:3)</PresentationFormat>
  <Paragraphs>1257</Paragraphs>
  <Slides>33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Cambria Math</vt:lpstr>
      <vt:lpstr>Mangal</vt:lpstr>
      <vt:lpstr>ＭＳ Ｐゴシック</vt:lpstr>
      <vt:lpstr>Symbol</vt:lpstr>
      <vt:lpstr>Times New Roman</vt:lpstr>
      <vt:lpstr>Clarity</vt:lpstr>
      <vt:lpstr>Document</vt:lpstr>
      <vt:lpstr>Private Equity Indices Based on Secondary Market Transactions </vt:lpstr>
      <vt:lpstr>Secondary Markets</vt:lpstr>
      <vt:lpstr>Private Equity</vt:lpstr>
      <vt:lpstr>PowerPoint Presentation</vt:lpstr>
      <vt:lpstr>Creation of Secondary Market for PE</vt:lpstr>
      <vt:lpstr>PowerPoint Presentation</vt:lpstr>
      <vt:lpstr>Secondary Market Transactions</vt:lpstr>
      <vt:lpstr>Indices of Illiquid Assets</vt:lpstr>
      <vt:lpstr>PowerPoint Presentation</vt:lpstr>
      <vt:lpstr>PowerPoint Presentation</vt:lpstr>
      <vt:lpstr>Transactions-based Indices</vt:lpstr>
      <vt:lpstr>How the Secondary PE Market Works</vt:lpstr>
      <vt:lpstr> </vt:lpstr>
      <vt:lpstr>3 General Types of Transactions</vt:lpstr>
      <vt:lpstr>Index Methodology</vt:lpstr>
      <vt:lpstr>Constructing a Hedonic Index</vt:lpstr>
      <vt:lpstr>Selection Equation</vt:lpstr>
      <vt:lpstr>Pricing Equation</vt:lpstr>
      <vt:lpstr>Secondary Market Based Buyout Indices </vt:lpstr>
      <vt:lpstr>Secondary Market Based Buyout Indices </vt:lpstr>
      <vt:lpstr>PowerPoint Presentation</vt:lpstr>
      <vt:lpstr>Interpreting the Results - Buyout </vt:lpstr>
      <vt:lpstr>Secondary Market Based Venture Indices </vt:lpstr>
      <vt:lpstr>Secondary Market Based Venture Indices </vt:lpstr>
      <vt:lpstr>PowerPoint Presentation</vt:lpstr>
      <vt:lpstr>Interpreting the Results – Venture Capital</vt:lpstr>
      <vt:lpstr>“Matrix Pricing” of Private Equity Funds</vt:lpstr>
      <vt:lpstr>Market Value of Private Equity</vt:lpstr>
      <vt:lpstr>Market Value of Private Equity</vt:lpstr>
      <vt:lpstr>Market Value of Private Equity</vt:lpstr>
      <vt:lpstr>Market Value of Private Equity</vt:lpstr>
      <vt:lpstr>Example: Accurate Valuations have Real Consequences</vt:lpstr>
      <vt:lpstr>Conclusion</vt:lpstr>
    </vt:vector>
  </TitlesOfParts>
  <Company>Ohio State University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Liquidity Cost of Private Equity Investments:  Evidence from Secondary Market Transactions</dc:title>
  <dc:creator>Michael Weisbach</dc:creator>
  <cp:lastModifiedBy>Michael Weisbach</cp:lastModifiedBy>
  <cp:revision>257</cp:revision>
  <cp:lastPrinted>2018-10-26T12:30:35Z</cp:lastPrinted>
  <dcterms:created xsi:type="dcterms:W3CDTF">2015-11-05T14:05:54Z</dcterms:created>
  <dcterms:modified xsi:type="dcterms:W3CDTF">2018-11-13T01:46:22Z</dcterms:modified>
</cp:coreProperties>
</file>