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0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3D3D-1270-4913-B9A8-128D0FDD90F0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835BD-7689-41EC-BE13-99D964439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54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3D3D-1270-4913-B9A8-128D0FDD90F0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835BD-7689-41EC-BE13-99D964439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911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3D3D-1270-4913-B9A8-128D0FDD90F0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835BD-7689-41EC-BE13-99D964439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072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3D3D-1270-4913-B9A8-128D0FDD90F0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835BD-7689-41EC-BE13-99D964439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53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3D3D-1270-4913-B9A8-128D0FDD90F0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835BD-7689-41EC-BE13-99D964439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687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3D3D-1270-4913-B9A8-128D0FDD90F0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835BD-7689-41EC-BE13-99D964439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080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3D3D-1270-4913-B9A8-128D0FDD90F0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835BD-7689-41EC-BE13-99D964439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137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3D3D-1270-4913-B9A8-128D0FDD90F0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835BD-7689-41EC-BE13-99D964439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633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3D3D-1270-4913-B9A8-128D0FDD90F0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835BD-7689-41EC-BE13-99D964439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765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3D3D-1270-4913-B9A8-128D0FDD90F0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835BD-7689-41EC-BE13-99D964439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735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3D3D-1270-4913-B9A8-128D0FDD90F0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835BD-7689-41EC-BE13-99D964439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226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53D3D-1270-4913-B9A8-128D0FDD90F0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835BD-7689-41EC-BE13-99D964439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873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00200"/>
            <a:ext cx="9144000" cy="1470025"/>
          </a:xfrm>
        </p:spPr>
        <p:txBody>
          <a:bodyPr/>
          <a:lstStyle/>
          <a:p>
            <a:r>
              <a:rPr lang="en-US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Two Kinds of Robots </a:t>
            </a:r>
            <a:r>
              <a:rPr lang="en-US" b="1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en-US" b="1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n-US" b="1" smtClean="0">
                <a:latin typeface="Cambria Math" panose="02040503050406030204" pitchFamily="18" charset="0"/>
                <a:ea typeface="Cambria Math" panose="02040503050406030204" pitchFamily="18" charset="0"/>
              </a:rPr>
              <a:t>in Growth </a:t>
            </a:r>
            <a:r>
              <a:rPr lang="en-US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Models</a:t>
            </a:r>
            <a:endParaRPr lang="en-US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6933" y="4495800"/>
            <a:ext cx="9144000" cy="1752600"/>
          </a:xfrm>
        </p:spPr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Economics of Artificial Intelligence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Toronto, ON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September 13, 2018</a:t>
            </a:r>
            <a:endParaRPr lang="en-US" sz="20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353821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Edmund Phelps</a:t>
            </a:r>
          </a:p>
        </p:txBody>
      </p:sp>
    </p:spTree>
    <p:extLst>
      <p:ext uri="{BB962C8B-B14F-4D97-AF65-F5344CB8AC3E}">
        <p14:creationId xmlns:p14="http://schemas.microsoft.com/office/powerpoint/2010/main" val="248030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04800" y="341489"/>
                <a:ext cx="6934200" cy="61432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4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The Model</a:t>
                </a:r>
                <a:endParaRPr lang="en-US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</a:t>
                </a:r>
              </a:p>
              <a:p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</a:t>
                </a:r>
              </a:p>
              <a:p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(1)   </a:t>
                </a:r>
                <a:r>
                  <a:rPr lang="en-US" sz="16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C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 </a:t>
                </a:r>
                <a:r>
                  <a:rPr lang="en-US" sz="16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γ</a:t>
                </a:r>
                <a:r>
                  <a:rPr lang="en-US" sz="1600" i="1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K</a:t>
                </a:r>
                <a:r>
                  <a:rPr lang="en-US" sz="16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.</a:t>
                </a:r>
                <a:endParaRPr lang="en-US" sz="16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(2)  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6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</m:acc>
                  </m:oMath>
                </a14:m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+ </a:t>
                </a:r>
                <a:r>
                  <a:rPr lang="en-US" sz="16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δ</a:t>
                </a:r>
                <a:r>
                  <a:rPr lang="en-US" sz="1600" i="1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K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θ (R + H°).</a:t>
                </a:r>
              </a:p>
              <a:p>
                <a:pPr marL="342900" indent="-342900">
                  <a:buAutoNum type="arabicParenBoth" startAt="3"/>
                </a:pPr>
                <a:r>
                  <a:rPr lang="en-US" sz="16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R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 Λ H</a:t>
                </a:r>
                <a:r>
                  <a:rPr lang="en-US" sz="16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°.</a:t>
                </a:r>
              </a:p>
              <a:p>
                <a:endParaRPr lang="en-US" sz="16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</a:t>
                </a:r>
              </a:p>
              <a:p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In </a:t>
                </a:r>
                <a:r>
                  <a:rPr lang="en-US" sz="1600" u="sng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SS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 in which  </a:t>
                </a:r>
                <a:r>
                  <a:rPr lang="en-US" sz="16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K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bar>
                      <m:barPr>
                        <m:pos m:val="top"/>
                        <m:ctrlPr>
                          <a:rPr lang="en-US" sz="16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</m:bar>
                  </m:oMath>
                </a14:m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and δ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16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</m:bar>
                  </m:oMath>
                </a14:m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θ (R + H°),</a:t>
                </a:r>
              </a:p>
              <a:p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(2′)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16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</m:bar>
                  </m:oMath>
                </a14:m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θ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den>
                    </m:f>
                  </m:oMath>
                </a14:m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(R + H</a:t>
                </a:r>
                <a:r>
                  <a:rPr lang="en-US" sz="16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°)</a:t>
                </a:r>
              </a:p>
              <a:p>
                <a:endParaRPr lang="en-US" sz="16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Now let R be given by Λ H°, Λ=1, 2,….</a:t>
                </a:r>
              </a:p>
              <a:p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Examples:  </a:t>
                </a:r>
                <a:r>
                  <a:rPr lang="en-US" sz="16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If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Λ=1, so labor is doubled, </a:t>
                </a:r>
                <a:r>
                  <a:rPr lang="en-US" sz="16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K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rises to twice its initial SS level.</a:t>
                </a:r>
              </a:p>
              <a:p>
                <a:pPr marL="971550"/>
                <a:r>
                  <a:rPr lang="en-US" sz="16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If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Λ=2, so labor triples, </a:t>
                </a:r>
                <a:r>
                  <a:rPr lang="en-US" sz="16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K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rises to 3 times its initial SS level.</a:t>
                </a:r>
              </a:p>
              <a:p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(3′)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16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</m:bar>
                  </m:oMath>
                </a14:m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θ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den>
                    </m:f>
                  </m:oMath>
                </a14:m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((Λ + 1) H°). </a:t>
                </a:r>
              </a:p>
              <a:p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 </a:t>
                </a:r>
              </a:p>
              <a:p>
                <a:r>
                  <a:rPr lang="en-US" sz="16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When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labor is multiplied, steady state capital and consumption are increased </a:t>
                </a:r>
                <a:r>
                  <a:rPr lang="en-US" sz="16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proportionally and the pay rate for labor, human or robotic, is back to its original level.</a:t>
                </a:r>
              </a:p>
              <a:p>
                <a:endParaRPr lang="en-US" sz="16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See Figure 1.</a:t>
                </a:r>
              </a:p>
              <a:p>
                <a:endParaRPr lang="en-US" sz="16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341489"/>
                <a:ext cx="6934200" cy="6143285"/>
              </a:xfrm>
              <a:prstGeom prst="rect">
                <a:avLst/>
              </a:prstGeom>
              <a:blipFill rotWithShape="1">
                <a:blip r:embed="rId2"/>
                <a:stretch>
                  <a:fillRect l="-3076" t="-17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619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ed Phelps\Desktop\fig 1 toronoto co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658479"/>
            <a:ext cx="6858000" cy="6179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364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299156" y="1143000"/>
                <a:ext cx="8382000" cy="44993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In addition, letting </a:t>
                </a:r>
                <a:r>
                  <a:rPr lang="en-US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q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denote the price of a unit of capital, we </a:t>
                </a:r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have in familiar notation,</a:t>
                </a:r>
              </a:p>
              <a:p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(4)   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den>
                    </m:f>
                  </m:oMath>
                </a14:m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– δ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̇"/>
                            <m:ctrlPr>
                              <a:rPr lang="en-US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den>
                    </m:f>
                  </m:oMath>
                </a14:m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</a:t>
                </a:r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where r is 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the total net rate of return.</a:t>
                </a:r>
              </a:p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</a:t>
                </a:r>
              </a:p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In </a:t>
                </a:r>
                <a:r>
                  <a:rPr lang="en-US" u="sng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SS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</a:p>
              <a:p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(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4′)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num>
                      <m:den>
                        <m:acc>
                          <m:accPr>
                            <m:chr m:val="̅"/>
                            <m:ctrlPr>
                              <a:rPr lang="en-US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r</m:t>
                            </m:r>
                          </m:e>
                        </m:acc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</a:t>
                </a:r>
              </a:p>
              <a:p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 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further argument would imply that on impact, when Λ jumps from 0 to 1, </a:t>
                </a:r>
                <a:r>
                  <a:rPr lang="en-US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q 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drops </a:t>
                </a:r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instantly 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from point </a:t>
                </a:r>
                <a:r>
                  <a:rPr lang="en-US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</a:t>
                </a:r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to point </a:t>
                </a:r>
                <a:r>
                  <a:rPr lang="en-US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b</a:t>
                </a:r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then proceeds up the new saddle path</a:t>
                </a:r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.</a:t>
                </a:r>
              </a:p>
              <a:p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See Figure 2.</a:t>
                </a:r>
              </a:p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 </a:t>
                </a:r>
              </a:p>
              <a:p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156" y="1143000"/>
                <a:ext cx="8382000" cy="4499373"/>
              </a:xfrm>
              <a:prstGeom prst="rect">
                <a:avLst/>
              </a:prstGeom>
              <a:blipFill rotWithShape="1">
                <a:blip r:embed="rId2"/>
                <a:stretch>
                  <a:fillRect l="-582" t="-8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963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Ned Phelps\Desktop\FIG 2 TORONTO copy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222"/>
          <a:stretch/>
        </p:blipFill>
        <p:spPr bwMode="auto">
          <a:xfrm>
            <a:off x="1137355" y="381000"/>
            <a:ext cx="6671733" cy="5257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832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1498</TotalTime>
  <Words>67</Words>
  <Application>Microsoft Office PowerPoint</Application>
  <PresentationFormat>On-screen Show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Two Kinds of Robots  in Growth Models</vt:lpstr>
      <vt:lpstr>PowerPoint Presentation</vt:lpstr>
      <vt:lpstr>PowerPoint Presentation</vt:lpstr>
      <vt:lpstr>PowerPoint Presentation</vt:lpstr>
      <vt:lpstr>PowerPoint Presentation</vt:lpstr>
    </vt:vector>
  </TitlesOfParts>
  <Company>Columbia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Columbia University</dc:creator>
  <cp:lastModifiedBy>Columbia University</cp:lastModifiedBy>
  <cp:revision>15</cp:revision>
  <cp:lastPrinted>2018-09-12T21:44:40Z</cp:lastPrinted>
  <dcterms:created xsi:type="dcterms:W3CDTF">2018-09-11T21:14:56Z</dcterms:created>
  <dcterms:modified xsi:type="dcterms:W3CDTF">2018-09-12T22:40:12Z</dcterms:modified>
</cp:coreProperties>
</file>