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63" r:id="rId3"/>
    <p:sldId id="267" r:id="rId4"/>
    <p:sldId id="268" r:id="rId5"/>
    <p:sldId id="269" r:id="rId6"/>
    <p:sldId id="264" r:id="rId7"/>
    <p:sldId id="260" r:id="rId8"/>
    <p:sldId id="261" r:id="rId9"/>
    <p:sldId id="262" r:id="rId10"/>
    <p:sldId id="271" r:id="rId11"/>
    <p:sldId id="272" r:id="rId12"/>
    <p:sldId id="270" r:id="rId13"/>
    <p:sldId id="273" r:id="rId14"/>
    <p:sldId id="265" r:id="rId15"/>
    <p:sldId id="266" r:id="rId16"/>
    <p:sldId id="275" r:id="rId17"/>
    <p:sldId id="276" r:id="rId18"/>
    <p:sldId id="274" r:id="rId19"/>
    <p:sldId id="277" r:id="rId20"/>
    <p:sldId id="278" r:id="rId21"/>
    <p:sldId id="279" r:id="rId22"/>
    <p:sldId id="281" r:id="rId23"/>
    <p:sldId id="280" r:id="rId24"/>
    <p:sldId id="282" r:id="rId25"/>
    <p:sldId id="283"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EE7C54-3F8D-4EAE-9296-AE99EBCC1500}" type="datetimeFigureOut">
              <a:rPr lang="en-US" smtClean="0"/>
              <a:t>8/2/2018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23A9A9-35D0-4F0E-A4D3-41DB8C366A2D}" type="slidenum">
              <a:rPr lang="en-US" smtClean="0"/>
              <a:t>‹#›</a:t>
            </a:fld>
            <a:endParaRPr lang="en-US"/>
          </a:p>
        </p:txBody>
      </p:sp>
    </p:spTree>
    <p:extLst>
      <p:ext uri="{BB962C8B-B14F-4D97-AF65-F5344CB8AC3E}">
        <p14:creationId xmlns:p14="http://schemas.microsoft.com/office/powerpoint/2010/main" val="1647208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6350"/>
            <a:ext cx="9142413" cy="6267450"/>
            <a:chOff x="0" y="4"/>
            <a:chExt cx="5759" cy="3948"/>
          </a:xfrm>
        </p:grpSpPr>
        <p:sp>
          <p:nvSpPr>
            <p:cNvPr id="3075" name="Rectangle 3"/>
            <p:cNvSpPr>
              <a:spLocks noChangeArrowheads="1"/>
            </p:cNvSpPr>
            <p:nvPr/>
          </p:nvSpPr>
          <p:spPr bwMode="grayWhite">
            <a:xfrm>
              <a:off x="0" y="4"/>
              <a:ext cx="5397" cy="3948"/>
            </a:xfrm>
            <a:prstGeom prst="rect">
              <a:avLst/>
            </a:prstGeom>
            <a:gradFill rotWithShape="0">
              <a:gsLst>
                <a:gs pos="0">
                  <a:schemeClr val="bg1"/>
                </a:gs>
                <a:gs pos="100000">
                  <a:schemeClr val="bg2"/>
                </a:gs>
              </a:gsLst>
              <a:path path="rect">
                <a:fillToRect l="100000" t="10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 name="Rectangle 4"/>
            <p:cNvSpPr>
              <a:spLocks noChangeArrowheads="1"/>
            </p:cNvSpPr>
            <p:nvPr/>
          </p:nvSpPr>
          <p:spPr bwMode="gray">
            <a:xfrm>
              <a:off x="298" y="1990"/>
              <a:ext cx="5461" cy="54"/>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077" name="Rectangle 5"/>
          <p:cNvSpPr>
            <a:spLocks noGrp="1" noChangeArrowheads="1"/>
          </p:cNvSpPr>
          <p:nvPr>
            <p:ph type="ctrTitle" sz="quarter"/>
          </p:nvPr>
        </p:nvSpPr>
        <p:spPr>
          <a:xfrm>
            <a:off x="609600" y="1905000"/>
            <a:ext cx="7772400" cy="1143000"/>
          </a:xfrm>
        </p:spPr>
        <p:txBody>
          <a:bodyPr/>
          <a:lstStyle>
            <a:lvl1pPr>
              <a:defRPr/>
            </a:lvl1pPr>
          </a:lstStyle>
          <a:p>
            <a:pPr lvl="0"/>
            <a:r>
              <a:rPr lang="en-US" altLang="en-US" noProof="0" smtClean="0"/>
              <a:t>Click to edit Master title style</a:t>
            </a:r>
          </a:p>
        </p:txBody>
      </p:sp>
      <p:sp>
        <p:nvSpPr>
          <p:cNvPr id="3078" name="Rectangle 6"/>
          <p:cNvSpPr>
            <a:spLocks noGrp="1" noChangeArrowheads="1"/>
          </p:cNvSpPr>
          <p:nvPr>
            <p:ph type="subTitle" sz="quarter" idx="1"/>
          </p:nvPr>
        </p:nvSpPr>
        <p:spPr>
          <a:xfrm>
            <a:off x="1371600" y="3886200"/>
            <a:ext cx="6400800" cy="1752600"/>
          </a:xfrm>
        </p:spPr>
        <p:txBody>
          <a:bodyPr anchor="ctr"/>
          <a:lstStyle>
            <a:lvl1pPr marL="0" indent="0" algn="ctr">
              <a:buFont typeface="Monotype Sorts" pitchFamily="2" charset="2"/>
              <a:buNone/>
              <a:defRPr/>
            </a:lvl1pPr>
          </a:lstStyle>
          <a:p>
            <a:pPr lvl="0"/>
            <a:r>
              <a:rPr lang="en-US" altLang="en-US" noProof="0" smtClean="0"/>
              <a:t>Click to edit Master subtitle style</a:t>
            </a:r>
          </a:p>
        </p:txBody>
      </p:sp>
      <p:sp>
        <p:nvSpPr>
          <p:cNvPr id="3079" name="Rectangle 7"/>
          <p:cNvSpPr>
            <a:spLocks noGrp="1" noChangeArrowheads="1"/>
          </p:cNvSpPr>
          <p:nvPr>
            <p:ph type="dt" sz="quarter" idx="2"/>
          </p:nvPr>
        </p:nvSpPr>
        <p:spPr/>
        <p:txBody>
          <a:bodyPr/>
          <a:lstStyle>
            <a:lvl1pPr>
              <a:defRPr/>
            </a:lvl1pPr>
          </a:lstStyle>
          <a:p>
            <a:fld id="{45E67ADE-465A-40F1-9275-8A747D40A353}" type="datetimeFigureOut">
              <a:rPr lang="en-US" smtClean="0"/>
              <a:t>8/2/2018</a:t>
            </a:fld>
            <a:endParaRPr lang="en-US"/>
          </a:p>
        </p:txBody>
      </p:sp>
      <p:sp>
        <p:nvSpPr>
          <p:cNvPr id="3080" name="Rectangle 8"/>
          <p:cNvSpPr>
            <a:spLocks noGrp="1" noChangeArrowheads="1"/>
          </p:cNvSpPr>
          <p:nvPr>
            <p:ph type="ftr" sz="quarter" idx="3"/>
          </p:nvPr>
        </p:nvSpPr>
        <p:spPr/>
        <p:txBody>
          <a:bodyPr/>
          <a:lstStyle>
            <a:lvl1pPr>
              <a:defRPr/>
            </a:lvl1pPr>
          </a:lstStyle>
          <a:p>
            <a:endParaRPr lang="en-US"/>
          </a:p>
        </p:txBody>
      </p:sp>
      <p:sp>
        <p:nvSpPr>
          <p:cNvPr id="3081" name="Rectangle 9"/>
          <p:cNvSpPr>
            <a:spLocks noGrp="1" noChangeArrowheads="1"/>
          </p:cNvSpPr>
          <p:nvPr>
            <p:ph type="sldNum" sz="quarter" idx="4"/>
          </p:nvPr>
        </p:nvSpPr>
        <p:spPr/>
        <p:txBody>
          <a:bodyPr/>
          <a:lstStyle>
            <a:lvl1pPr>
              <a:defRPr/>
            </a:lvl1pPr>
          </a:lstStyle>
          <a:p>
            <a:fld id="{CE25F950-B3D7-4D17-A5B8-C2888E381E2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5E67ADE-465A-40F1-9275-8A747D40A353}" type="datetimeFigureOut">
              <a:rPr lang="en-US" smtClean="0"/>
              <a:t>8/2/2018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E25F950-B3D7-4D17-A5B8-C2888E381E24}" type="slidenum">
              <a:rPr lang="en-US" smtClean="0"/>
              <a:t>‹#›</a:t>
            </a:fld>
            <a:endParaRPr lang="en-US"/>
          </a:p>
        </p:txBody>
      </p:sp>
    </p:spTree>
    <p:extLst>
      <p:ext uri="{BB962C8B-B14F-4D97-AF65-F5344CB8AC3E}">
        <p14:creationId xmlns:p14="http://schemas.microsoft.com/office/powerpoint/2010/main" val="2146520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62700" y="234950"/>
            <a:ext cx="1943100" cy="5556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234950"/>
            <a:ext cx="5676900" cy="55562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5E67ADE-465A-40F1-9275-8A747D40A353}" type="datetimeFigureOut">
              <a:rPr lang="en-US" smtClean="0"/>
              <a:t>8/2/2018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E25F950-B3D7-4D17-A5B8-C2888E381E24}" type="slidenum">
              <a:rPr lang="en-US" smtClean="0"/>
              <a:t>‹#›</a:t>
            </a:fld>
            <a:endParaRPr lang="en-US"/>
          </a:p>
        </p:txBody>
      </p:sp>
    </p:spTree>
    <p:extLst>
      <p:ext uri="{BB962C8B-B14F-4D97-AF65-F5344CB8AC3E}">
        <p14:creationId xmlns:p14="http://schemas.microsoft.com/office/powerpoint/2010/main" val="404639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5E67ADE-465A-40F1-9275-8A747D40A353}" type="datetimeFigureOut">
              <a:rPr lang="en-US" smtClean="0"/>
              <a:t>8/2/2018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E25F950-B3D7-4D17-A5B8-C2888E381E24}" type="slidenum">
              <a:rPr lang="en-US" smtClean="0"/>
              <a:t>‹#›</a:t>
            </a:fld>
            <a:endParaRPr lang="en-US"/>
          </a:p>
        </p:txBody>
      </p:sp>
    </p:spTree>
    <p:extLst>
      <p:ext uri="{BB962C8B-B14F-4D97-AF65-F5344CB8AC3E}">
        <p14:creationId xmlns:p14="http://schemas.microsoft.com/office/powerpoint/2010/main" val="740244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45E67ADE-465A-40F1-9275-8A747D40A353}" type="datetimeFigureOut">
              <a:rPr lang="en-US" smtClean="0"/>
              <a:t>8/2/2018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E25F950-B3D7-4D17-A5B8-C2888E381E24}" type="slidenum">
              <a:rPr lang="en-US" smtClean="0"/>
              <a:t>‹#›</a:t>
            </a:fld>
            <a:endParaRPr lang="en-US"/>
          </a:p>
        </p:txBody>
      </p:sp>
    </p:spTree>
    <p:extLst>
      <p:ext uri="{BB962C8B-B14F-4D97-AF65-F5344CB8AC3E}">
        <p14:creationId xmlns:p14="http://schemas.microsoft.com/office/powerpoint/2010/main" val="2324028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701800"/>
            <a:ext cx="3810000" cy="4089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95800" y="1701800"/>
            <a:ext cx="3810000" cy="4089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45E67ADE-465A-40F1-9275-8A747D40A353}" type="datetimeFigureOut">
              <a:rPr lang="en-US" smtClean="0"/>
              <a:t>8/2/2018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E25F950-B3D7-4D17-A5B8-C2888E381E24}" type="slidenum">
              <a:rPr lang="en-US" smtClean="0"/>
              <a:t>‹#›</a:t>
            </a:fld>
            <a:endParaRPr lang="en-US"/>
          </a:p>
        </p:txBody>
      </p:sp>
    </p:spTree>
    <p:extLst>
      <p:ext uri="{BB962C8B-B14F-4D97-AF65-F5344CB8AC3E}">
        <p14:creationId xmlns:p14="http://schemas.microsoft.com/office/powerpoint/2010/main" val="1702716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45E67ADE-465A-40F1-9275-8A747D40A353}" type="datetimeFigureOut">
              <a:rPr lang="en-US" smtClean="0"/>
              <a:t>8/2/2018</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E25F950-B3D7-4D17-A5B8-C2888E381E24}" type="slidenum">
              <a:rPr lang="en-US" smtClean="0"/>
              <a:t>‹#›</a:t>
            </a:fld>
            <a:endParaRPr lang="en-US"/>
          </a:p>
        </p:txBody>
      </p:sp>
    </p:spTree>
    <p:extLst>
      <p:ext uri="{BB962C8B-B14F-4D97-AF65-F5344CB8AC3E}">
        <p14:creationId xmlns:p14="http://schemas.microsoft.com/office/powerpoint/2010/main" val="3582672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45E67ADE-465A-40F1-9275-8A747D40A353}" type="datetimeFigureOut">
              <a:rPr lang="en-US" smtClean="0"/>
              <a:t>8/2/2018</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CE25F950-B3D7-4D17-A5B8-C2888E381E24}" type="slidenum">
              <a:rPr lang="en-US" smtClean="0"/>
              <a:t>‹#›</a:t>
            </a:fld>
            <a:endParaRPr lang="en-US"/>
          </a:p>
        </p:txBody>
      </p:sp>
    </p:spTree>
    <p:extLst>
      <p:ext uri="{BB962C8B-B14F-4D97-AF65-F5344CB8AC3E}">
        <p14:creationId xmlns:p14="http://schemas.microsoft.com/office/powerpoint/2010/main" val="2583383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45E67ADE-465A-40F1-9275-8A747D40A353}" type="datetimeFigureOut">
              <a:rPr lang="en-US" smtClean="0"/>
              <a:t>8/2/2018</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E25F950-B3D7-4D17-A5B8-C2888E381E24}" type="slidenum">
              <a:rPr lang="en-US" smtClean="0"/>
              <a:t>‹#›</a:t>
            </a:fld>
            <a:endParaRPr lang="en-US"/>
          </a:p>
        </p:txBody>
      </p:sp>
    </p:spTree>
    <p:extLst>
      <p:ext uri="{BB962C8B-B14F-4D97-AF65-F5344CB8AC3E}">
        <p14:creationId xmlns:p14="http://schemas.microsoft.com/office/powerpoint/2010/main" val="2035148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45E67ADE-465A-40F1-9275-8A747D40A353}" type="datetimeFigureOut">
              <a:rPr lang="en-US" smtClean="0"/>
              <a:t>8/2/2018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E25F950-B3D7-4D17-A5B8-C2888E381E24}" type="slidenum">
              <a:rPr lang="en-US" smtClean="0"/>
              <a:t>‹#›</a:t>
            </a:fld>
            <a:endParaRPr lang="en-US"/>
          </a:p>
        </p:txBody>
      </p:sp>
    </p:spTree>
    <p:extLst>
      <p:ext uri="{BB962C8B-B14F-4D97-AF65-F5344CB8AC3E}">
        <p14:creationId xmlns:p14="http://schemas.microsoft.com/office/powerpoint/2010/main" val="1982010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45E67ADE-465A-40F1-9275-8A747D40A353}" type="datetimeFigureOut">
              <a:rPr lang="en-US" smtClean="0"/>
              <a:t>8/2/2018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E25F950-B3D7-4D17-A5B8-C2888E381E24}" type="slidenum">
              <a:rPr lang="en-US" smtClean="0"/>
              <a:t>‹#›</a:t>
            </a:fld>
            <a:endParaRPr lang="en-US"/>
          </a:p>
        </p:txBody>
      </p:sp>
    </p:spTree>
    <p:extLst>
      <p:ext uri="{BB962C8B-B14F-4D97-AF65-F5344CB8AC3E}">
        <p14:creationId xmlns:p14="http://schemas.microsoft.com/office/powerpoint/2010/main" val="2628276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path path="rect">
            <a:fillToRect l="100000" t="100000"/>
          </a:path>
        </a:gra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6350"/>
            <a:ext cx="9144000" cy="6267450"/>
            <a:chOff x="0" y="4"/>
            <a:chExt cx="5760" cy="3948"/>
          </a:xfrm>
        </p:grpSpPr>
        <p:sp>
          <p:nvSpPr>
            <p:cNvPr id="2051" name="Rectangle 3"/>
            <p:cNvSpPr>
              <a:spLocks noChangeArrowheads="1"/>
            </p:cNvSpPr>
            <p:nvPr/>
          </p:nvSpPr>
          <p:spPr bwMode="grayWhite">
            <a:xfrm>
              <a:off x="0" y="4"/>
              <a:ext cx="5397" cy="3948"/>
            </a:xfrm>
            <a:prstGeom prst="rect">
              <a:avLst/>
            </a:prstGeom>
            <a:gradFill rotWithShape="0">
              <a:gsLst>
                <a:gs pos="0">
                  <a:schemeClr val="bg1"/>
                </a:gs>
                <a:gs pos="100000">
                  <a:schemeClr val="bg2"/>
                </a:gs>
              </a:gsLst>
              <a:path path="rect">
                <a:fillToRect l="100000" t="10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2" name="Rectangle 4"/>
            <p:cNvSpPr>
              <a:spLocks noChangeArrowheads="1"/>
            </p:cNvSpPr>
            <p:nvPr/>
          </p:nvSpPr>
          <p:spPr bwMode="gray">
            <a:xfrm>
              <a:off x="299" y="934"/>
              <a:ext cx="5461" cy="54"/>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053" name="Rectangle 5"/>
          <p:cNvSpPr>
            <a:spLocks noGrp="1" noChangeArrowheads="1"/>
          </p:cNvSpPr>
          <p:nvPr>
            <p:ph type="title"/>
          </p:nvPr>
        </p:nvSpPr>
        <p:spPr bwMode="auto">
          <a:xfrm>
            <a:off x="533400" y="234950"/>
            <a:ext cx="7772400" cy="1136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p>
            <a:pPr lvl="0"/>
            <a:r>
              <a:rPr lang="en-US" altLang="en-US" smtClean="0"/>
              <a:t>Click to edit Master title style</a:t>
            </a:r>
          </a:p>
        </p:txBody>
      </p:sp>
      <p:sp>
        <p:nvSpPr>
          <p:cNvPr id="2054" name="Rectangle 6"/>
          <p:cNvSpPr>
            <a:spLocks noGrp="1" noChangeArrowheads="1"/>
          </p:cNvSpPr>
          <p:nvPr>
            <p:ph type="body" idx="1"/>
          </p:nvPr>
        </p:nvSpPr>
        <p:spPr bwMode="auto">
          <a:xfrm>
            <a:off x="533400" y="1701800"/>
            <a:ext cx="7772400" cy="408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55" name="Rectangle 7"/>
          <p:cNvSpPr>
            <a:spLocks noGrp="1" noChangeArrowheads="1"/>
          </p:cNvSpPr>
          <p:nvPr>
            <p:ph type="dt" sz="half" idx="2"/>
          </p:nvPr>
        </p:nvSpPr>
        <p:spPr bwMode="auto">
          <a:xfrm>
            <a:off x="6858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eaLnBrk="0" hangingPunct="0">
              <a:defRPr sz="1400">
                <a:solidFill>
                  <a:schemeClr val="folHlink"/>
                </a:solidFill>
                <a:latin typeface="+mn-lt"/>
              </a:defRPr>
            </a:lvl1pPr>
          </a:lstStyle>
          <a:p>
            <a:fld id="{45E67ADE-465A-40F1-9275-8A747D40A353}" type="datetimeFigureOut">
              <a:rPr lang="en-US" smtClean="0"/>
              <a:t>8/2/2018</a:t>
            </a:fld>
            <a:endParaRPr lang="en-US"/>
          </a:p>
        </p:txBody>
      </p:sp>
      <p:sp>
        <p:nvSpPr>
          <p:cNvPr id="2056" name="Rectangle 8"/>
          <p:cNvSpPr>
            <a:spLocks noGrp="1" noChangeArrowheads="1"/>
          </p:cNvSpPr>
          <p:nvPr>
            <p:ph type="ftr" sz="quarter" idx="3"/>
          </p:nvPr>
        </p:nvSpPr>
        <p:spPr bwMode="auto">
          <a:xfrm>
            <a:off x="3124200" y="6324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eaLnBrk="0" hangingPunct="0">
              <a:defRPr sz="1400">
                <a:solidFill>
                  <a:schemeClr val="folHlink"/>
                </a:solidFill>
                <a:latin typeface="+mn-lt"/>
              </a:defRPr>
            </a:lvl1pPr>
          </a:lstStyle>
          <a:p>
            <a:endParaRPr lang="en-US"/>
          </a:p>
        </p:txBody>
      </p:sp>
      <p:sp>
        <p:nvSpPr>
          <p:cNvPr id="2057" name="Rectangle 9"/>
          <p:cNvSpPr>
            <a:spLocks noGrp="1" noChangeArrowheads="1"/>
          </p:cNvSpPr>
          <p:nvPr>
            <p:ph type="sldNum" sz="quarter" idx="4"/>
          </p:nvPr>
        </p:nvSpPr>
        <p:spPr bwMode="auto">
          <a:xfrm>
            <a:off x="65532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eaLnBrk="0" hangingPunct="0">
              <a:defRPr sz="1400">
                <a:solidFill>
                  <a:schemeClr val="folHlink"/>
                </a:solidFill>
                <a:latin typeface="+mn-lt"/>
              </a:defRPr>
            </a:lvl1pPr>
          </a:lstStyle>
          <a:p>
            <a:fld id="{CE25F950-B3D7-4D17-A5B8-C2888E381E24}" type="slidenum">
              <a:rPr lang="en-US" smtClean="0"/>
              <a:t>‹#›</a:t>
            </a:fld>
            <a:endParaRPr lang="en-US"/>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lr>
          <a:schemeClr val="folHlink"/>
        </a:buClr>
        <a:buSzPct val="85000"/>
        <a:buFont typeface="Monotype Sorts" pitchFamily="2" charset="2"/>
        <a:buChar char="l"/>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55000"/>
        <a:buFont typeface="Wingdings" pitchFamily="2" charset="2"/>
        <a:buChar char="u"/>
        <a:defRPr sz="2800">
          <a:solidFill>
            <a:schemeClr val="tx1"/>
          </a:solidFill>
          <a:latin typeface="+mn-lt"/>
        </a:defRPr>
      </a:lvl2pPr>
      <a:lvl3pPr marL="1143000" indent="-228600" algn="l" rtl="0" eaLnBrk="1" fontAlgn="base" hangingPunct="1">
        <a:spcBef>
          <a:spcPct val="20000"/>
        </a:spcBef>
        <a:spcAft>
          <a:spcPct val="0"/>
        </a:spcAft>
        <a:buClr>
          <a:schemeClr val="tx1"/>
        </a:buClr>
        <a:buSzPct val="60000"/>
        <a:buChar char="–"/>
        <a:defRPr sz="2400">
          <a:solidFill>
            <a:schemeClr val="tx1"/>
          </a:solidFill>
          <a:latin typeface="+mn-lt"/>
        </a:defRPr>
      </a:lvl3pPr>
      <a:lvl4pPr marL="1600200" indent="-228600" algn="l" rtl="0" eaLnBrk="1" fontAlgn="base" hangingPunct="1">
        <a:spcBef>
          <a:spcPct val="20000"/>
        </a:spcBef>
        <a:spcAft>
          <a:spcPct val="0"/>
        </a:spcAft>
        <a:buClr>
          <a:schemeClr val="folHlink"/>
        </a:buClr>
        <a:buSzPct val="90000"/>
        <a:buFont typeface="Monotype Sorts" pitchFamily="2" charset="2"/>
        <a:buChar char="w"/>
        <a:defRPr sz="2000">
          <a:solidFill>
            <a:schemeClr val="tx1"/>
          </a:solidFill>
          <a:latin typeface="+mn-lt"/>
        </a:defRPr>
      </a:lvl4pPr>
      <a:lvl5pPr marL="2057400" indent="-228600" algn="l" rtl="0" eaLnBrk="1" fontAlgn="base" hangingPunct="1">
        <a:spcBef>
          <a:spcPct val="20000"/>
        </a:spcBef>
        <a:spcAft>
          <a:spcPct val="0"/>
        </a:spcAft>
        <a:buClr>
          <a:schemeClr val="tx2"/>
        </a:buClr>
        <a:buSzPct val="65000"/>
        <a:buFont typeface="Monotype Sorts" pitchFamily="2" charset="2"/>
        <a:buChar char="3"/>
        <a:defRPr sz="2000">
          <a:solidFill>
            <a:schemeClr val="tx1"/>
          </a:solidFill>
          <a:latin typeface="+mn-lt"/>
        </a:defRPr>
      </a:lvl5pPr>
      <a:lvl6pPr marL="2514600" indent="-228600" algn="l" rtl="0" eaLnBrk="1" fontAlgn="base" hangingPunct="1">
        <a:spcBef>
          <a:spcPct val="20000"/>
        </a:spcBef>
        <a:spcAft>
          <a:spcPct val="0"/>
        </a:spcAft>
        <a:buClr>
          <a:schemeClr val="tx2"/>
        </a:buClr>
        <a:buSzPct val="65000"/>
        <a:buFont typeface="Monotype Sorts" pitchFamily="2" charset="2"/>
        <a:buChar char="3"/>
        <a:defRPr sz="2000">
          <a:solidFill>
            <a:schemeClr val="tx1"/>
          </a:solidFill>
          <a:latin typeface="+mn-lt"/>
        </a:defRPr>
      </a:lvl6pPr>
      <a:lvl7pPr marL="2971800" indent="-228600" algn="l" rtl="0" eaLnBrk="1" fontAlgn="base" hangingPunct="1">
        <a:spcBef>
          <a:spcPct val="20000"/>
        </a:spcBef>
        <a:spcAft>
          <a:spcPct val="0"/>
        </a:spcAft>
        <a:buClr>
          <a:schemeClr val="tx2"/>
        </a:buClr>
        <a:buSzPct val="65000"/>
        <a:buFont typeface="Monotype Sorts" pitchFamily="2" charset="2"/>
        <a:buChar char="3"/>
        <a:defRPr sz="2000">
          <a:solidFill>
            <a:schemeClr val="tx1"/>
          </a:solidFill>
          <a:latin typeface="+mn-lt"/>
        </a:defRPr>
      </a:lvl7pPr>
      <a:lvl8pPr marL="3429000" indent="-228600" algn="l" rtl="0" eaLnBrk="1" fontAlgn="base" hangingPunct="1">
        <a:spcBef>
          <a:spcPct val="20000"/>
        </a:spcBef>
        <a:spcAft>
          <a:spcPct val="0"/>
        </a:spcAft>
        <a:buClr>
          <a:schemeClr val="tx2"/>
        </a:buClr>
        <a:buSzPct val="65000"/>
        <a:buFont typeface="Monotype Sorts" pitchFamily="2" charset="2"/>
        <a:buChar char="3"/>
        <a:defRPr sz="2000">
          <a:solidFill>
            <a:schemeClr val="tx1"/>
          </a:solidFill>
          <a:latin typeface="+mn-lt"/>
        </a:defRPr>
      </a:lvl8pPr>
      <a:lvl9pPr marL="3886200" indent="-228600" algn="l" rtl="0" eaLnBrk="1" fontAlgn="base" hangingPunct="1">
        <a:spcBef>
          <a:spcPct val="20000"/>
        </a:spcBef>
        <a:spcAft>
          <a:spcPct val="0"/>
        </a:spcAft>
        <a:buClr>
          <a:schemeClr val="tx2"/>
        </a:buClr>
        <a:buSzPct val="65000"/>
        <a:buFont typeface="Monotype Sorts" pitchFamily="2" charset="2"/>
        <a:buChar char="3"/>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meps.ahrq.gov/mepsweb/survey_"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normAutofit fontScale="90000"/>
          </a:bodyPr>
          <a:lstStyle/>
          <a:p>
            <a:r>
              <a:rPr lang="en-US" dirty="0"/>
              <a:t>Fiscal Difficulties of Cities, the Labor Market, and Health </a:t>
            </a:r>
            <a:r>
              <a:rPr lang="en-US" dirty="0" smtClean="0"/>
              <a:t>Care*</a:t>
            </a:r>
            <a:endParaRPr lang="en-US" dirty="0"/>
          </a:p>
        </p:txBody>
      </p:sp>
      <p:sp>
        <p:nvSpPr>
          <p:cNvPr id="3" name="Subtitle 2"/>
          <p:cNvSpPr>
            <a:spLocks noGrp="1"/>
          </p:cNvSpPr>
          <p:nvPr>
            <p:ph type="subTitle" sz="quarter" idx="1"/>
          </p:nvPr>
        </p:nvSpPr>
        <p:spPr>
          <a:xfrm>
            <a:off x="914400" y="3886200"/>
            <a:ext cx="7315200" cy="1752600"/>
          </a:xfrm>
        </p:spPr>
        <p:txBody>
          <a:bodyPr/>
          <a:lstStyle/>
          <a:p>
            <a:r>
              <a:rPr lang="en-US" dirty="0"/>
              <a:t>John Hsu, </a:t>
            </a:r>
            <a:r>
              <a:rPr lang="en-US" dirty="0" smtClean="0"/>
              <a:t>Harvard Medical School </a:t>
            </a:r>
          </a:p>
          <a:p>
            <a:r>
              <a:rPr lang="en-US" dirty="0" smtClean="0"/>
              <a:t>Joseph </a:t>
            </a:r>
            <a:r>
              <a:rPr lang="en-US" dirty="0"/>
              <a:t>P. Newhouse, </a:t>
            </a:r>
            <a:r>
              <a:rPr lang="en-US" dirty="0" smtClean="0"/>
              <a:t>Harvard and NBER Lindsay </a:t>
            </a:r>
            <a:r>
              <a:rPr lang="en-US" dirty="0" err="1"/>
              <a:t>Overhage</a:t>
            </a:r>
            <a:r>
              <a:rPr lang="en-US" dirty="0"/>
              <a:t>, </a:t>
            </a:r>
            <a:r>
              <a:rPr lang="en-US" dirty="0" smtClean="0"/>
              <a:t>MGH</a:t>
            </a:r>
          </a:p>
          <a:p>
            <a:r>
              <a:rPr lang="en-US" dirty="0" smtClean="0"/>
              <a:t>Samuel </a:t>
            </a:r>
            <a:r>
              <a:rPr lang="en-US" dirty="0"/>
              <a:t>H. </a:t>
            </a:r>
            <a:r>
              <a:rPr lang="en-US" dirty="0" err="1" smtClean="0"/>
              <a:t>Zuvekas</a:t>
            </a:r>
            <a:r>
              <a:rPr lang="en-US" dirty="0" smtClean="0"/>
              <a:t>, AHRQ</a:t>
            </a:r>
            <a:endParaRPr lang="en-US" dirty="0"/>
          </a:p>
          <a:p>
            <a:endParaRPr lang="en-US" dirty="0"/>
          </a:p>
        </p:txBody>
      </p:sp>
      <p:sp>
        <p:nvSpPr>
          <p:cNvPr id="4" name="Footer Placeholder 3"/>
          <p:cNvSpPr>
            <a:spLocks noGrp="1"/>
          </p:cNvSpPr>
          <p:nvPr>
            <p:ph type="ftr" sz="quarter" idx="3"/>
          </p:nvPr>
        </p:nvSpPr>
        <p:spPr/>
        <p:txBody>
          <a:bodyPr/>
          <a:lstStyle/>
          <a:p>
            <a:r>
              <a:rPr lang="en-US" dirty="0" smtClean="0"/>
              <a:t>*This paper represents the views of the authors, </a:t>
            </a:r>
            <a:r>
              <a:rPr lang="en-US" dirty="0"/>
              <a:t>and no official endorsement by the Agency for Healthcare </a:t>
            </a:r>
            <a:endParaRPr lang="en-US" dirty="0" smtClean="0"/>
          </a:p>
          <a:p>
            <a:r>
              <a:rPr lang="en-US" dirty="0" smtClean="0"/>
              <a:t>Research and Quality or the Department of Health and Human Services is intended or should be inferred.</a:t>
            </a:r>
            <a:endParaRPr lang="en-US" dirty="0"/>
          </a:p>
        </p:txBody>
      </p:sp>
    </p:spTree>
    <p:extLst>
      <p:ext uri="{BB962C8B-B14F-4D97-AF65-F5344CB8AC3E}">
        <p14:creationId xmlns:p14="http://schemas.microsoft.com/office/powerpoint/2010/main" val="292769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Moody’s Ratings</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80160" y="1704109"/>
            <a:ext cx="638175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49318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Moody’s Qualitative Descriptions</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2194560"/>
            <a:ext cx="8552402" cy="29395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4" name="Straight Connector 3"/>
          <p:cNvCxnSpPr/>
          <p:nvPr/>
        </p:nvCxnSpPr>
        <p:spPr bwMode="auto">
          <a:xfrm>
            <a:off x="2258568" y="3048000"/>
            <a:ext cx="1280160" cy="0"/>
          </a:xfrm>
          <a:prstGeom prst="line">
            <a:avLst/>
          </a:prstGeom>
          <a:solidFill>
            <a:schemeClr val="accent1"/>
          </a:solidFill>
          <a:ln w="12700" cap="flat" cmpd="sng" algn="ctr">
            <a:solidFill>
              <a:schemeClr val="accent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 name="Straight Connector 5"/>
          <p:cNvCxnSpPr/>
          <p:nvPr/>
        </p:nvCxnSpPr>
        <p:spPr bwMode="auto">
          <a:xfrm>
            <a:off x="2258568" y="4114800"/>
            <a:ext cx="1475232" cy="0"/>
          </a:xfrm>
          <a:prstGeom prst="line">
            <a:avLst/>
          </a:prstGeom>
          <a:solidFill>
            <a:schemeClr val="accent1"/>
          </a:solidFill>
          <a:ln w="12700" cap="flat" cmpd="sng" algn="ctr">
            <a:solidFill>
              <a:schemeClr val="accent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0989446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 cont.</a:t>
            </a:r>
            <a:endParaRPr lang="en-US" dirty="0"/>
          </a:p>
        </p:txBody>
      </p:sp>
      <p:sp>
        <p:nvSpPr>
          <p:cNvPr id="3" name="Content Placeholder 2"/>
          <p:cNvSpPr>
            <a:spLocks noGrp="1"/>
          </p:cNvSpPr>
          <p:nvPr>
            <p:ph idx="1"/>
          </p:nvPr>
        </p:nvSpPr>
        <p:spPr/>
        <p:txBody>
          <a:bodyPr/>
          <a:lstStyle/>
          <a:p>
            <a:r>
              <a:rPr lang="en-US" dirty="0" smtClean="0"/>
              <a:t>Our main analysis focuses on 23 Shock cities that were downgraded to a rating of Aa3 or lower; eliminating those whose after-downgrade rating was higher reduced the sample size by about half</a:t>
            </a:r>
          </a:p>
          <a:p>
            <a:pPr lvl="1"/>
            <a:r>
              <a:rPr lang="en-US" dirty="0" smtClean="0"/>
              <a:t>If we had set the cutoff at Baa1 or lower (“acceptable credit quality”), we would have reduced the sample size around 80%</a:t>
            </a:r>
          </a:p>
        </p:txBody>
      </p:sp>
    </p:spTree>
    <p:extLst>
      <p:ext uri="{BB962C8B-B14F-4D97-AF65-F5344CB8AC3E}">
        <p14:creationId xmlns:p14="http://schemas.microsoft.com/office/powerpoint/2010/main" val="3581260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 cont.</a:t>
            </a:r>
            <a:endParaRPr lang="en-US" dirty="0"/>
          </a:p>
        </p:txBody>
      </p:sp>
      <p:sp>
        <p:nvSpPr>
          <p:cNvPr id="3" name="Content Placeholder 2"/>
          <p:cNvSpPr>
            <a:spLocks noGrp="1"/>
          </p:cNvSpPr>
          <p:nvPr>
            <p:ph idx="1"/>
          </p:nvPr>
        </p:nvSpPr>
        <p:spPr/>
        <p:txBody>
          <a:bodyPr/>
          <a:lstStyle/>
          <a:p>
            <a:r>
              <a:rPr lang="en-US" dirty="0" smtClean="0"/>
              <a:t>After matching this group of cities to MEPS sampling units, we were left with a sample of 722 employees and retirees in the Shock group and 1988 in the Control group</a:t>
            </a:r>
          </a:p>
          <a:p>
            <a:r>
              <a:rPr lang="en-US" dirty="0" smtClean="0"/>
              <a:t>We show raw results by year for the 4 years before and after the shock and difference-in-difference results with demographic covariates, washing out the year of the shock and the year before and after it </a:t>
            </a:r>
            <a:endParaRPr lang="en-US" dirty="0"/>
          </a:p>
        </p:txBody>
      </p:sp>
    </p:spTree>
    <p:extLst>
      <p:ext uri="{BB962C8B-B14F-4D97-AF65-F5344CB8AC3E}">
        <p14:creationId xmlns:p14="http://schemas.microsoft.com/office/powerpoint/2010/main" val="625013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Results</a:t>
            </a:r>
            <a:endParaRPr lang="en-US" dirty="0"/>
          </a:p>
        </p:txBody>
      </p:sp>
      <p:sp>
        <p:nvSpPr>
          <p:cNvPr id="3" name="Content Placeholder 2"/>
          <p:cNvSpPr>
            <a:spLocks noGrp="1"/>
          </p:cNvSpPr>
          <p:nvPr>
            <p:ph idx="1"/>
          </p:nvPr>
        </p:nvSpPr>
        <p:spPr>
          <a:xfrm>
            <a:off x="533400" y="1701800"/>
            <a:ext cx="7924800" cy="4089400"/>
          </a:xfrm>
        </p:spPr>
        <p:txBody>
          <a:bodyPr/>
          <a:lstStyle/>
          <a:p>
            <a:r>
              <a:rPr lang="en-US" dirty="0" smtClean="0"/>
              <a:t>The rate </a:t>
            </a:r>
            <a:r>
              <a:rPr lang="en-US" dirty="0" smtClean="0"/>
              <a:t>of separation of local government employees </a:t>
            </a:r>
            <a:r>
              <a:rPr lang="en-US" dirty="0" smtClean="0"/>
              <a:t>(retired, quit, fired) appears to fall </a:t>
            </a:r>
            <a:r>
              <a:rPr lang="en-US" dirty="0" smtClean="0"/>
              <a:t>in the year of the </a:t>
            </a:r>
            <a:r>
              <a:rPr lang="en-US" dirty="0" smtClean="0"/>
              <a:t>downgrade </a:t>
            </a:r>
            <a:r>
              <a:rPr lang="en-US" dirty="0" smtClean="0"/>
              <a:t>and </a:t>
            </a:r>
            <a:r>
              <a:rPr lang="en-US" dirty="0" smtClean="0"/>
              <a:t>remains low for the three </a:t>
            </a:r>
            <a:r>
              <a:rPr lang="en-US" dirty="0" smtClean="0"/>
              <a:t>subsequent </a:t>
            </a:r>
            <a:r>
              <a:rPr lang="en-US" dirty="0" smtClean="0"/>
              <a:t>years before rebounding in the fourth</a:t>
            </a:r>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28104811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Results</a:t>
            </a:r>
            <a:r>
              <a:rPr lang="en-US" dirty="0" smtClean="0"/>
              <a:t>, cont.</a:t>
            </a:r>
            <a:endParaRPr lang="en-US" dirty="0"/>
          </a:p>
        </p:txBody>
      </p:sp>
      <p:sp>
        <p:nvSpPr>
          <p:cNvPr id="3" name="Content Placeholder 2"/>
          <p:cNvSpPr>
            <a:spLocks noGrp="1"/>
          </p:cNvSpPr>
          <p:nvPr>
            <p:ph idx="1"/>
          </p:nvPr>
        </p:nvSpPr>
        <p:spPr/>
        <p:txBody>
          <a:bodyPr/>
          <a:lstStyle/>
          <a:p>
            <a:r>
              <a:rPr lang="en-US" dirty="0" smtClean="0"/>
              <a:t>Other outcomes are not significantly different between the two groups of cities</a:t>
            </a:r>
          </a:p>
          <a:p>
            <a:r>
              <a:rPr lang="en-US" dirty="0" smtClean="0"/>
              <a:t>There is suggestive evidence of a greater proportion of employees and </a:t>
            </a:r>
            <a:r>
              <a:rPr lang="en-US" dirty="0" smtClean="0"/>
              <a:t>retirees, </a:t>
            </a:r>
            <a:r>
              <a:rPr lang="en-US" dirty="0" smtClean="0"/>
              <a:t>as well as that group plus </a:t>
            </a:r>
            <a:r>
              <a:rPr lang="en-US" dirty="0" smtClean="0"/>
              <a:t>dependents, </a:t>
            </a:r>
            <a:r>
              <a:rPr lang="en-US" dirty="0" smtClean="0"/>
              <a:t>having a period of fair or poor health after the shock, but that result cannot survive a correction for multiple comparisons</a:t>
            </a:r>
          </a:p>
        </p:txBody>
      </p:sp>
    </p:spTree>
    <p:extLst>
      <p:ext uri="{BB962C8B-B14F-4D97-AF65-F5344CB8AC3E}">
        <p14:creationId xmlns:p14="http://schemas.microsoft.com/office/powerpoint/2010/main" val="10157407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 of the Sample</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869258250"/>
              </p:ext>
            </p:extLst>
          </p:nvPr>
        </p:nvGraphicFramePr>
        <p:xfrm>
          <a:off x="228598" y="1651000"/>
          <a:ext cx="8763003" cy="5054599"/>
        </p:xfrm>
        <a:graphic>
          <a:graphicData uri="http://schemas.openxmlformats.org/drawingml/2006/table">
            <a:tbl>
              <a:tblPr firstRow="1" firstCol="1" bandRow="1">
                <a:tableStyleId>{5C22544A-7EE6-4342-B048-85BDC9FD1C3A}</a:tableStyleId>
              </a:tblPr>
              <a:tblGrid>
                <a:gridCol w="1460501"/>
                <a:gridCol w="1012227"/>
                <a:gridCol w="808176"/>
                <a:gridCol w="808176"/>
                <a:gridCol w="808176"/>
                <a:gridCol w="1045969"/>
                <a:gridCol w="939926"/>
                <a:gridCol w="939926"/>
                <a:gridCol w="939926"/>
              </a:tblGrid>
              <a:tr h="203169">
                <a:tc gridSpan="5">
                  <a:txBody>
                    <a:bodyPr/>
                    <a:lstStyle/>
                    <a:p>
                      <a:pPr marL="0" marR="0" algn="ctr">
                        <a:spcBef>
                          <a:spcPts val="0"/>
                        </a:spcBef>
                        <a:spcAft>
                          <a:spcPts val="0"/>
                        </a:spcAft>
                      </a:pPr>
                      <a:r>
                        <a:rPr lang="en-US" sz="1100">
                          <a:effectLst/>
                        </a:rPr>
                        <a:t>Propensity Score Weighted</a:t>
                      </a:r>
                      <a:endParaRPr lang="en-US" sz="700">
                        <a:effectLst/>
                        <a:latin typeface="Avenir Book"/>
                        <a:ea typeface="Calibri"/>
                        <a:cs typeface="Times New Roman"/>
                      </a:endParaRPr>
                    </a:p>
                  </a:txBody>
                  <a:tcPr marL="61341" marR="61341"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a:spcBef>
                          <a:spcPts val="0"/>
                        </a:spcBef>
                        <a:spcAft>
                          <a:spcPts val="0"/>
                        </a:spcAft>
                      </a:pPr>
                      <a:r>
                        <a:rPr lang="en-US" sz="1100">
                          <a:effectLst/>
                        </a:rPr>
                        <a:t>Unweighted</a:t>
                      </a:r>
                      <a:endParaRPr lang="en-US" sz="700">
                        <a:effectLst/>
                        <a:latin typeface="Avenir Book"/>
                        <a:ea typeface="Calibri"/>
                        <a:cs typeface="Times New Roman"/>
                      </a:endParaRPr>
                    </a:p>
                  </a:txBody>
                  <a:tcPr marL="61341" marR="61341" marT="0" marB="0" anchor="b"/>
                </a:tc>
                <a:tc hMerge="1">
                  <a:txBody>
                    <a:bodyPr/>
                    <a:lstStyle/>
                    <a:p>
                      <a:endParaRPr lang="en-US"/>
                    </a:p>
                  </a:txBody>
                  <a:tcPr/>
                </a:tc>
                <a:tc hMerge="1">
                  <a:txBody>
                    <a:bodyPr/>
                    <a:lstStyle/>
                    <a:p>
                      <a:endParaRPr lang="en-US"/>
                    </a:p>
                  </a:txBody>
                  <a:tcPr/>
                </a:tc>
                <a:tc hMerge="1">
                  <a:txBody>
                    <a:bodyPr/>
                    <a:lstStyle/>
                    <a:p>
                      <a:endParaRPr lang="en-US"/>
                    </a:p>
                  </a:txBody>
                  <a:tcPr/>
                </a:tc>
              </a:tr>
              <a:tr h="203169">
                <a:tc>
                  <a:txBody>
                    <a:bodyPr/>
                    <a:lstStyle/>
                    <a:p>
                      <a:endParaRPr lang="en-US" sz="700">
                        <a:effectLst/>
                        <a:latin typeface="Avenir Book"/>
                      </a:endParaRPr>
                    </a:p>
                  </a:txBody>
                  <a:tcPr marL="61341" marR="61341" marT="0" marB="0" anchor="b"/>
                </a:tc>
                <a:tc gridSpan="2">
                  <a:txBody>
                    <a:bodyPr/>
                    <a:lstStyle/>
                    <a:p>
                      <a:pPr marL="0" marR="0" algn="ctr">
                        <a:spcBef>
                          <a:spcPts val="0"/>
                        </a:spcBef>
                        <a:spcAft>
                          <a:spcPts val="0"/>
                        </a:spcAft>
                      </a:pPr>
                      <a:r>
                        <a:rPr lang="en-US" sz="1100">
                          <a:effectLst/>
                        </a:rPr>
                        <a:t>CONTROL n=1988</a:t>
                      </a:r>
                      <a:endParaRPr lang="en-US" sz="700">
                        <a:effectLst/>
                        <a:latin typeface="Avenir Book"/>
                        <a:ea typeface="Calibri"/>
                        <a:cs typeface="Times New Roman"/>
                      </a:endParaRPr>
                    </a:p>
                  </a:txBody>
                  <a:tcPr marL="61341" marR="61341" marT="0" marB="0" anchor="b"/>
                </a:tc>
                <a:tc hMerge="1">
                  <a:txBody>
                    <a:bodyPr/>
                    <a:lstStyle/>
                    <a:p>
                      <a:endParaRPr lang="en-US"/>
                    </a:p>
                  </a:txBody>
                  <a:tcPr/>
                </a:tc>
                <a:tc gridSpan="2">
                  <a:txBody>
                    <a:bodyPr/>
                    <a:lstStyle/>
                    <a:p>
                      <a:pPr marL="0" marR="0" algn="ctr">
                        <a:spcBef>
                          <a:spcPts val="0"/>
                        </a:spcBef>
                        <a:spcAft>
                          <a:spcPts val="0"/>
                        </a:spcAft>
                      </a:pPr>
                      <a:r>
                        <a:rPr lang="en-US" sz="1100">
                          <a:effectLst/>
                        </a:rPr>
                        <a:t>SHOCK n=722</a:t>
                      </a:r>
                      <a:endParaRPr lang="en-US" sz="700">
                        <a:effectLst/>
                        <a:latin typeface="Avenir Book"/>
                        <a:ea typeface="Calibri"/>
                        <a:cs typeface="Times New Roman"/>
                      </a:endParaRPr>
                    </a:p>
                  </a:txBody>
                  <a:tcPr marL="61341" marR="61341" marT="0" marB="0" anchor="b"/>
                </a:tc>
                <a:tc hMerge="1">
                  <a:txBody>
                    <a:bodyPr/>
                    <a:lstStyle/>
                    <a:p>
                      <a:endParaRPr lang="en-US"/>
                    </a:p>
                  </a:txBody>
                  <a:tcPr/>
                </a:tc>
                <a:tc gridSpan="2">
                  <a:txBody>
                    <a:bodyPr/>
                    <a:lstStyle/>
                    <a:p>
                      <a:pPr marL="0" marR="0" algn="ctr">
                        <a:spcBef>
                          <a:spcPts val="0"/>
                        </a:spcBef>
                        <a:spcAft>
                          <a:spcPts val="0"/>
                        </a:spcAft>
                      </a:pPr>
                      <a:r>
                        <a:rPr lang="en-US" sz="1100">
                          <a:effectLst/>
                        </a:rPr>
                        <a:t>CONTROL n=1988</a:t>
                      </a:r>
                      <a:endParaRPr lang="en-US" sz="700">
                        <a:effectLst/>
                        <a:latin typeface="Avenir Book"/>
                        <a:ea typeface="Calibri"/>
                        <a:cs typeface="Times New Roman"/>
                      </a:endParaRPr>
                    </a:p>
                  </a:txBody>
                  <a:tcPr marL="61341" marR="61341" marT="0" marB="0"/>
                </a:tc>
                <a:tc hMerge="1">
                  <a:txBody>
                    <a:bodyPr/>
                    <a:lstStyle/>
                    <a:p>
                      <a:endParaRPr lang="en-US"/>
                    </a:p>
                  </a:txBody>
                  <a:tcPr/>
                </a:tc>
                <a:tc gridSpan="2">
                  <a:txBody>
                    <a:bodyPr/>
                    <a:lstStyle/>
                    <a:p>
                      <a:pPr marL="0" marR="0" algn="ctr">
                        <a:spcBef>
                          <a:spcPts val="0"/>
                        </a:spcBef>
                        <a:spcAft>
                          <a:spcPts val="0"/>
                        </a:spcAft>
                      </a:pPr>
                      <a:r>
                        <a:rPr lang="en-US" sz="1100">
                          <a:effectLst/>
                        </a:rPr>
                        <a:t>SHOCK n=722</a:t>
                      </a:r>
                      <a:endParaRPr lang="en-US" sz="700">
                        <a:effectLst/>
                        <a:latin typeface="Avenir Book"/>
                        <a:ea typeface="Calibri"/>
                        <a:cs typeface="Times New Roman"/>
                      </a:endParaRPr>
                    </a:p>
                  </a:txBody>
                  <a:tcPr marL="61341" marR="61341" marT="0" marB="0" anchor="b"/>
                </a:tc>
                <a:tc hMerge="1">
                  <a:txBody>
                    <a:bodyPr/>
                    <a:lstStyle/>
                    <a:p>
                      <a:endParaRPr lang="en-US"/>
                    </a:p>
                  </a:txBody>
                  <a:tcPr/>
                </a:tc>
              </a:tr>
              <a:tr h="396488">
                <a:tc>
                  <a:txBody>
                    <a:bodyPr/>
                    <a:lstStyle/>
                    <a:p>
                      <a:endParaRPr lang="en-US" sz="700">
                        <a:effectLst/>
                        <a:latin typeface="Avenir Book"/>
                      </a:endParaRPr>
                    </a:p>
                  </a:txBody>
                  <a:tcPr marL="61341" marR="61341" marT="0" marB="0" anchor="b"/>
                </a:tc>
                <a:tc>
                  <a:txBody>
                    <a:bodyPr/>
                    <a:lstStyle/>
                    <a:p>
                      <a:pPr marL="0" marR="0" algn="ctr">
                        <a:spcBef>
                          <a:spcPts val="0"/>
                        </a:spcBef>
                        <a:spcAft>
                          <a:spcPts val="0"/>
                        </a:spcAft>
                      </a:pPr>
                      <a:r>
                        <a:rPr lang="en-US" sz="1100">
                          <a:effectLst/>
                        </a:rPr>
                        <a:t>Mean</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Std. Error</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Mean</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Std. Error</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Mean</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Std. Error</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Mean</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Std. Error</a:t>
                      </a:r>
                      <a:endParaRPr lang="en-US" sz="700">
                        <a:effectLst/>
                        <a:latin typeface="Avenir Book"/>
                        <a:ea typeface="Calibri"/>
                        <a:cs typeface="Times New Roman"/>
                      </a:endParaRPr>
                    </a:p>
                  </a:txBody>
                  <a:tcPr marL="61341" marR="61341" marT="0" marB="0" anchor="b"/>
                </a:tc>
              </a:tr>
              <a:tr h="203169">
                <a:tc>
                  <a:txBody>
                    <a:bodyPr/>
                    <a:lstStyle/>
                    <a:p>
                      <a:pPr marL="0" marR="0">
                        <a:spcBef>
                          <a:spcPts val="0"/>
                        </a:spcBef>
                        <a:spcAft>
                          <a:spcPts val="0"/>
                        </a:spcAft>
                      </a:pPr>
                      <a:r>
                        <a:rPr lang="en-US" sz="1100">
                          <a:effectLst/>
                        </a:rPr>
                        <a:t>Age (years)</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48.09</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1.09</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47.93</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0.97</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000">
                          <a:effectLst/>
                        </a:rPr>
                        <a:t>47.57</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000">
                          <a:effectLst/>
                        </a:rPr>
                        <a:t>0.81</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000">
                          <a:effectLst/>
                        </a:rPr>
                        <a:t>47.13</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0.84</a:t>
                      </a:r>
                      <a:endParaRPr lang="en-US" sz="700">
                        <a:effectLst/>
                        <a:latin typeface="Avenir Book"/>
                        <a:ea typeface="Calibri"/>
                        <a:cs typeface="Times New Roman"/>
                      </a:endParaRPr>
                    </a:p>
                  </a:txBody>
                  <a:tcPr marL="61341" marR="61341" marT="0" marB="0"/>
                </a:tc>
              </a:tr>
              <a:tr h="203169">
                <a:tc>
                  <a:txBody>
                    <a:bodyPr/>
                    <a:lstStyle/>
                    <a:p>
                      <a:pPr marL="0" marR="0">
                        <a:spcBef>
                          <a:spcPts val="0"/>
                        </a:spcBef>
                        <a:spcAft>
                          <a:spcPts val="0"/>
                        </a:spcAft>
                      </a:pPr>
                      <a:r>
                        <a:rPr lang="en-US" sz="1100">
                          <a:effectLst/>
                        </a:rPr>
                        <a:t>Female</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0.62</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0.02</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0.52</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0.03</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0.62</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0.02</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0.55</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0.01</a:t>
                      </a:r>
                      <a:endParaRPr lang="en-US" sz="700">
                        <a:effectLst/>
                        <a:latin typeface="Avenir Book"/>
                        <a:ea typeface="Calibri"/>
                        <a:cs typeface="Times New Roman"/>
                      </a:endParaRPr>
                    </a:p>
                  </a:txBody>
                  <a:tcPr marL="61341" marR="61341" marT="0" marB="0"/>
                </a:tc>
              </a:tr>
              <a:tr h="203169">
                <a:tc>
                  <a:txBody>
                    <a:bodyPr/>
                    <a:lstStyle/>
                    <a:p>
                      <a:pPr marL="0" marR="0">
                        <a:spcBef>
                          <a:spcPts val="0"/>
                        </a:spcBef>
                        <a:spcAft>
                          <a:spcPts val="0"/>
                        </a:spcAft>
                      </a:pPr>
                      <a:r>
                        <a:rPr lang="en-US" sz="1100">
                          <a:effectLst/>
                        </a:rPr>
                        <a:t>Race/Ethnicity</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tc>
              </a:tr>
              <a:tr h="203169">
                <a:tc>
                  <a:txBody>
                    <a:bodyPr/>
                    <a:lstStyle/>
                    <a:p>
                      <a:pPr marL="0" marR="0">
                        <a:spcBef>
                          <a:spcPts val="0"/>
                        </a:spcBef>
                        <a:spcAft>
                          <a:spcPts val="0"/>
                        </a:spcAft>
                      </a:pPr>
                      <a:r>
                        <a:rPr lang="en-US" sz="1100">
                          <a:effectLst/>
                        </a:rPr>
                        <a:t>   Hispanic</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0.12</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0.03</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0.13</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0.03</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0.21</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0.05</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0.21</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0.06</a:t>
                      </a:r>
                      <a:endParaRPr lang="en-US" sz="700">
                        <a:effectLst/>
                        <a:latin typeface="Avenir Book"/>
                        <a:ea typeface="Calibri"/>
                        <a:cs typeface="Times New Roman"/>
                      </a:endParaRPr>
                    </a:p>
                  </a:txBody>
                  <a:tcPr marL="61341" marR="61341" marT="0" marB="0"/>
                </a:tc>
              </a:tr>
              <a:tr h="203169">
                <a:tc>
                  <a:txBody>
                    <a:bodyPr/>
                    <a:lstStyle/>
                    <a:p>
                      <a:pPr marL="0" marR="0">
                        <a:spcBef>
                          <a:spcPts val="0"/>
                        </a:spcBef>
                        <a:spcAft>
                          <a:spcPts val="0"/>
                        </a:spcAft>
                      </a:pPr>
                      <a:r>
                        <a:rPr lang="en-US" sz="1100">
                          <a:effectLst/>
                        </a:rPr>
                        <a:t>   Black</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0.28</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0.04</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0.38</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0.08</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0.37</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0.04</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0.46</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0.10</a:t>
                      </a:r>
                      <a:endParaRPr lang="en-US" sz="700">
                        <a:effectLst/>
                        <a:latin typeface="Avenir Book"/>
                        <a:ea typeface="Calibri"/>
                        <a:cs typeface="Times New Roman"/>
                      </a:endParaRPr>
                    </a:p>
                  </a:txBody>
                  <a:tcPr marL="61341" marR="61341" marT="0" marB="0"/>
                </a:tc>
              </a:tr>
              <a:tr h="203169">
                <a:tc>
                  <a:txBody>
                    <a:bodyPr/>
                    <a:lstStyle/>
                    <a:p>
                      <a:pPr marL="0" marR="0">
                        <a:spcBef>
                          <a:spcPts val="0"/>
                        </a:spcBef>
                        <a:spcAft>
                          <a:spcPts val="0"/>
                        </a:spcAft>
                      </a:pPr>
                      <a:r>
                        <a:rPr lang="en-US" sz="1100">
                          <a:effectLst/>
                        </a:rPr>
                        <a:t>   White</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0.55</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0.05</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0.43</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0.06</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0.35</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0.05</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0.28</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0.05</a:t>
                      </a:r>
                      <a:endParaRPr lang="en-US" sz="700">
                        <a:effectLst/>
                        <a:latin typeface="Avenir Book"/>
                        <a:ea typeface="Calibri"/>
                        <a:cs typeface="Times New Roman"/>
                      </a:endParaRPr>
                    </a:p>
                  </a:txBody>
                  <a:tcPr marL="61341" marR="61341" marT="0" marB="0"/>
                </a:tc>
              </a:tr>
              <a:tr h="203169">
                <a:tc>
                  <a:txBody>
                    <a:bodyPr/>
                    <a:lstStyle/>
                    <a:p>
                      <a:pPr marL="0" marR="0">
                        <a:spcBef>
                          <a:spcPts val="0"/>
                        </a:spcBef>
                        <a:spcAft>
                          <a:spcPts val="0"/>
                        </a:spcAft>
                      </a:pPr>
                      <a:r>
                        <a:rPr lang="en-US" sz="1100">
                          <a:effectLst/>
                        </a:rPr>
                        <a:t>Education Level</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tc>
              </a:tr>
              <a:tr h="203169">
                <a:tc>
                  <a:txBody>
                    <a:bodyPr/>
                    <a:lstStyle/>
                    <a:p>
                      <a:pPr marL="0" marR="0">
                        <a:spcBef>
                          <a:spcPts val="0"/>
                        </a:spcBef>
                        <a:spcAft>
                          <a:spcPts val="0"/>
                        </a:spcAft>
                      </a:pPr>
                      <a:r>
                        <a:rPr lang="en-US" sz="1100">
                          <a:effectLst/>
                        </a:rPr>
                        <a:t>   Less than HS </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0.08</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0.01</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0.09</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0.02</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0.13</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0.02</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0.12</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0.02</a:t>
                      </a:r>
                      <a:endParaRPr lang="en-US" sz="700">
                        <a:effectLst/>
                        <a:latin typeface="Avenir Book"/>
                        <a:ea typeface="Calibri"/>
                        <a:cs typeface="Times New Roman"/>
                      </a:endParaRPr>
                    </a:p>
                  </a:txBody>
                  <a:tcPr marL="61341" marR="61341" marT="0" marB="0"/>
                </a:tc>
              </a:tr>
              <a:tr h="203169">
                <a:tc>
                  <a:txBody>
                    <a:bodyPr/>
                    <a:lstStyle/>
                    <a:p>
                      <a:pPr marL="0" marR="0">
                        <a:spcBef>
                          <a:spcPts val="0"/>
                        </a:spcBef>
                        <a:spcAft>
                          <a:spcPts val="0"/>
                        </a:spcAft>
                      </a:pPr>
                      <a:r>
                        <a:rPr lang="en-US" sz="1100">
                          <a:effectLst/>
                        </a:rPr>
                        <a:t>   HS diploma</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0.24</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0.04</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0.28</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0.05</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0.26</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0.03</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0.30</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0.05</a:t>
                      </a:r>
                      <a:endParaRPr lang="en-US" sz="700">
                        <a:effectLst/>
                        <a:latin typeface="Avenir Book"/>
                        <a:ea typeface="Calibri"/>
                        <a:cs typeface="Times New Roman"/>
                      </a:endParaRPr>
                    </a:p>
                  </a:txBody>
                  <a:tcPr marL="61341" marR="61341" marT="0" marB="0"/>
                </a:tc>
              </a:tr>
              <a:tr h="203169">
                <a:tc>
                  <a:txBody>
                    <a:bodyPr/>
                    <a:lstStyle/>
                    <a:p>
                      <a:pPr marL="0" marR="0">
                        <a:spcBef>
                          <a:spcPts val="0"/>
                        </a:spcBef>
                        <a:spcAft>
                          <a:spcPts val="0"/>
                        </a:spcAft>
                      </a:pPr>
                      <a:r>
                        <a:rPr lang="en-US" sz="1100">
                          <a:effectLst/>
                        </a:rPr>
                        <a:t>   Some college</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0.22</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0.03</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0.22</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0.03</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0.23</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0.02</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0.24</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0.02</a:t>
                      </a:r>
                      <a:endParaRPr lang="en-US" sz="700">
                        <a:effectLst/>
                        <a:latin typeface="Avenir Book"/>
                        <a:ea typeface="Calibri"/>
                        <a:cs typeface="Times New Roman"/>
                      </a:endParaRPr>
                    </a:p>
                  </a:txBody>
                  <a:tcPr marL="61341" marR="61341" marT="0" marB="0"/>
                </a:tc>
              </a:tr>
              <a:tr h="203169">
                <a:tc>
                  <a:txBody>
                    <a:bodyPr/>
                    <a:lstStyle/>
                    <a:p>
                      <a:pPr marL="0" marR="0">
                        <a:spcBef>
                          <a:spcPts val="0"/>
                        </a:spcBef>
                        <a:spcAft>
                          <a:spcPts val="0"/>
                        </a:spcAft>
                      </a:pPr>
                      <a:r>
                        <a:rPr lang="en-US" sz="1100">
                          <a:effectLst/>
                        </a:rPr>
                        <a:t>   Bachelor’s </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0.25</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0.02</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0.19</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0.02</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0.21</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0.01</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0.17</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0.02</a:t>
                      </a:r>
                      <a:endParaRPr lang="en-US" sz="700">
                        <a:effectLst/>
                        <a:latin typeface="Avenir Book"/>
                        <a:ea typeface="Calibri"/>
                        <a:cs typeface="Times New Roman"/>
                      </a:endParaRPr>
                    </a:p>
                  </a:txBody>
                  <a:tcPr marL="61341" marR="61341" marT="0" marB="0"/>
                </a:tc>
              </a:tr>
              <a:tr h="203169">
                <a:tc>
                  <a:txBody>
                    <a:bodyPr/>
                    <a:lstStyle/>
                    <a:p>
                      <a:pPr marL="0" marR="0">
                        <a:spcBef>
                          <a:spcPts val="0"/>
                        </a:spcBef>
                        <a:spcAft>
                          <a:spcPts val="0"/>
                        </a:spcAft>
                      </a:pPr>
                      <a:r>
                        <a:rPr lang="en-US" sz="1100">
                          <a:effectLst/>
                        </a:rPr>
                        <a:t>   ≥ Masters </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0.21</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0.02</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0.21</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0.03</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0.17</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0.02</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0.18</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0.03</a:t>
                      </a:r>
                      <a:endParaRPr lang="en-US" sz="700">
                        <a:effectLst/>
                        <a:latin typeface="Avenir Book"/>
                        <a:ea typeface="Calibri"/>
                        <a:cs typeface="Times New Roman"/>
                      </a:endParaRPr>
                    </a:p>
                  </a:txBody>
                  <a:tcPr marL="61341" marR="61341" marT="0" marB="0"/>
                </a:tc>
              </a:tr>
              <a:tr h="203169">
                <a:tc>
                  <a:txBody>
                    <a:bodyPr/>
                    <a:lstStyle/>
                    <a:p>
                      <a:pPr marL="0" marR="0">
                        <a:spcBef>
                          <a:spcPts val="0"/>
                        </a:spcBef>
                        <a:spcAft>
                          <a:spcPts val="0"/>
                        </a:spcAft>
                      </a:pPr>
                      <a:r>
                        <a:rPr lang="en-US" sz="1100">
                          <a:effectLst/>
                        </a:rPr>
                        <a:t>Married</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0.48</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0.03</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0.47</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0.04</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0.49</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0.03</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0.47</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0.03</a:t>
                      </a:r>
                      <a:endParaRPr lang="en-US" sz="700">
                        <a:effectLst/>
                        <a:latin typeface="Avenir Book"/>
                        <a:ea typeface="Calibri"/>
                        <a:cs typeface="Times New Roman"/>
                      </a:endParaRPr>
                    </a:p>
                  </a:txBody>
                  <a:tcPr marL="61341" marR="61341" marT="0" marB="0"/>
                </a:tc>
              </a:tr>
              <a:tr h="203169">
                <a:tc>
                  <a:txBody>
                    <a:bodyPr/>
                    <a:lstStyle/>
                    <a:p>
                      <a:pPr marL="0" marR="0">
                        <a:spcBef>
                          <a:spcPts val="0"/>
                        </a:spcBef>
                        <a:spcAft>
                          <a:spcPts val="0"/>
                        </a:spcAft>
                      </a:pPr>
                      <a:r>
                        <a:rPr lang="en-US" sz="1100">
                          <a:effectLst/>
                        </a:rPr>
                        <a:t>Region</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 </a:t>
                      </a:r>
                      <a:endParaRPr lang="en-US" sz="700">
                        <a:effectLst/>
                        <a:latin typeface="Avenir Book"/>
                        <a:ea typeface="Calibri"/>
                        <a:cs typeface="Times New Roman"/>
                      </a:endParaRPr>
                    </a:p>
                  </a:txBody>
                  <a:tcPr marL="61341" marR="61341" marT="0" marB="0"/>
                </a:tc>
              </a:tr>
              <a:tr h="203169">
                <a:tc>
                  <a:txBody>
                    <a:bodyPr/>
                    <a:lstStyle/>
                    <a:p>
                      <a:pPr marL="0" marR="0">
                        <a:spcBef>
                          <a:spcPts val="0"/>
                        </a:spcBef>
                        <a:spcAft>
                          <a:spcPts val="0"/>
                        </a:spcAft>
                      </a:pPr>
                      <a:r>
                        <a:rPr lang="en-US" sz="1100">
                          <a:effectLst/>
                        </a:rPr>
                        <a:t>   Northeast</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0.17</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0.11</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0.19</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0.08</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0.12</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0.08</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0.15</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0.07</a:t>
                      </a:r>
                      <a:endParaRPr lang="en-US" sz="700">
                        <a:effectLst/>
                        <a:latin typeface="Avenir Book"/>
                        <a:ea typeface="Calibri"/>
                        <a:cs typeface="Times New Roman"/>
                      </a:endParaRPr>
                    </a:p>
                  </a:txBody>
                  <a:tcPr marL="61341" marR="61341" marT="0" marB="0"/>
                </a:tc>
              </a:tr>
              <a:tr h="203169">
                <a:tc>
                  <a:txBody>
                    <a:bodyPr/>
                    <a:lstStyle/>
                    <a:p>
                      <a:pPr marL="0" marR="0">
                        <a:spcBef>
                          <a:spcPts val="0"/>
                        </a:spcBef>
                        <a:spcAft>
                          <a:spcPts val="0"/>
                        </a:spcAft>
                      </a:pPr>
                      <a:r>
                        <a:rPr lang="en-US" sz="1100">
                          <a:effectLst/>
                        </a:rPr>
                        <a:t>   Midwest</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0.16</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0.07</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0.27</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0.14</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0.14</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0.06</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0.29</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0.16</a:t>
                      </a:r>
                      <a:endParaRPr lang="en-US" sz="700">
                        <a:effectLst/>
                        <a:latin typeface="Avenir Book"/>
                        <a:ea typeface="Calibri"/>
                        <a:cs typeface="Times New Roman"/>
                      </a:endParaRPr>
                    </a:p>
                  </a:txBody>
                  <a:tcPr marL="61341" marR="61341" marT="0" marB="0"/>
                </a:tc>
              </a:tr>
              <a:tr h="203169">
                <a:tc>
                  <a:txBody>
                    <a:bodyPr/>
                    <a:lstStyle/>
                    <a:p>
                      <a:pPr marL="0" marR="0">
                        <a:spcBef>
                          <a:spcPts val="0"/>
                        </a:spcBef>
                        <a:spcAft>
                          <a:spcPts val="0"/>
                        </a:spcAft>
                      </a:pPr>
                      <a:r>
                        <a:rPr lang="en-US" sz="1100">
                          <a:effectLst/>
                        </a:rPr>
                        <a:t>   South</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0.40</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0.10</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0.32</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0.17</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0.43</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0.11</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0.33</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0.18</a:t>
                      </a:r>
                      <a:endParaRPr lang="en-US" sz="700">
                        <a:effectLst/>
                        <a:latin typeface="Avenir Book"/>
                        <a:ea typeface="Calibri"/>
                        <a:cs typeface="Times New Roman"/>
                      </a:endParaRPr>
                    </a:p>
                  </a:txBody>
                  <a:tcPr marL="61341" marR="61341" marT="0" marB="0"/>
                </a:tc>
              </a:tr>
              <a:tr h="203169">
                <a:tc>
                  <a:txBody>
                    <a:bodyPr/>
                    <a:lstStyle/>
                    <a:p>
                      <a:pPr marL="0" marR="0">
                        <a:spcBef>
                          <a:spcPts val="0"/>
                        </a:spcBef>
                        <a:spcAft>
                          <a:spcPts val="0"/>
                        </a:spcAft>
                      </a:pPr>
                      <a:r>
                        <a:rPr lang="en-US" sz="1100">
                          <a:effectLst/>
                        </a:rPr>
                        <a:t>   West</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0.27</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0.09</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0.22</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0.14</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0.32</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0.11</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0.23</a:t>
                      </a:r>
                      <a:endParaRPr lang="en-US" sz="70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100">
                          <a:effectLst/>
                        </a:rPr>
                        <a:t>0.14</a:t>
                      </a:r>
                      <a:endParaRPr lang="en-US" sz="700">
                        <a:effectLst/>
                        <a:latin typeface="Avenir Book"/>
                        <a:ea typeface="Calibri"/>
                        <a:cs typeface="Times New Roman"/>
                      </a:endParaRPr>
                    </a:p>
                  </a:txBody>
                  <a:tcPr marL="61341" marR="61341" marT="0" marB="0"/>
                </a:tc>
              </a:tr>
              <a:tr h="594731">
                <a:tc>
                  <a:txBody>
                    <a:bodyPr/>
                    <a:lstStyle/>
                    <a:p>
                      <a:pPr marL="0" marR="0">
                        <a:spcBef>
                          <a:spcPts val="0"/>
                        </a:spcBef>
                        <a:spcAft>
                          <a:spcPts val="0"/>
                        </a:spcAft>
                      </a:pPr>
                      <a:r>
                        <a:rPr lang="en-US" sz="1100">
                          <a:effectLst/>
                        </a:rPr>
                        <a:t>Census population</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 1,031,022 </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 181,920 </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 850,956 </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100">
                          <a:effectLst/>
                        </a:rPr>
                        <a:t> 266,769 </a:t>
                      </a:r>
                      <a:endParaRPr lang="en-US" sz="700">
                        <a:effectLst/>
                        <a:latin typeface="Avenir Book"/>
                        <a:ea typeface="Calibri"/>
                        <a:cs typeface="Times New Roman"/>
                      </a:endParaRPr>
                    </a:p>
                  </a:txBody>
                  <a:tcPr marL="61341" marR="61341" marT="0" marB="0" anchor="b"/>
                </a:tc>
                <a:tc>
                  <a:txBody>
                    <a:bodyPr/>
                    <a:lstStyle/>
                    <a:p>
                      <a:pPr marL="0" marR="0" algn="ctr">
                        <a:spcBef>
                          <a:spcPts val="0"/>
                        </a:spcBef>
                        <a:spcAft>
                          <a:spcPts val="0"/>
                        </a:spcAft>
                      </a:pPr>
                      <a:r>
                        <a:rPr lang="en-US" sz="1000" dirty="0">
                          <a:effectLst/>
                        </a:rPr>
                        <a:t> </a:t>
                      </a:r>
                      <a:endParaRPr lang="en-US" sz="1000" dirty="0" smtClean="0">
                        <a:effectLst/>
                      </a:endParaRPr>
                    </a:p>
                    <a:p>
                      <a:pPr marL="0" marR="0" algn="ctr">
                        <a:spcBef>
                          <a:spcPts val="0"/>
                        </a:spcBef>
                        <a:spcAft>
                          <a:spcPts val="0"/>
                        </a:spcAft>
                      </a:pPr>
                      <a:endParaRPr lang="en-US" sz="1000" dirty="0" smtClean="0">
                        <a:effectLst/>
                      </a:endParaRPr>
                    </a:p>
                    <a:p>
                      <a:pPr marL="0" marR="0" algn="ctr">
                        <a:spcBef>
                          <a:spcPts val="0"/>
                        </a:spcBef>
                        <a:spcAft>
                          <a:spcPts val="0"/>
                        </a:spcAft>
                      </a:pPr>
                      <a:r>
                        <a:rPr lang="en-US" sz="1000" dirty="0" smtClean="0">
                          <a:effectLst/>
                        </a:rPr>
                        <a:t>   </a:t>
                      </a:r>
                      <a:r>
                        <a:rPr lang="en-US" sz="1000" dirty="0">
                          <a:effectLst/>
                        </a:rPr>
                        <a:t>1,199,592</a:t>
                      </a:r>
                      <a:endParaRPr lang="en-US" sz="700" dirty="0">
                        <a:effectLst/>
                        <a:latin typeface="Avenir Book"/>
                        <a:ea typeface="Calibri"/>
                        <a:cs typeface="Times New Roman"/>
                      </a:endParaRPr>
                    </a:p>
                  </a:txBody>
                  <a:tcPr marL="61341" marR="61341" marT="0" marB="0"/>
                </a:tc>
                <a:tc>
                  <a:txBody>
                    <a:bodyPr/>
                    <a:lstStyle/>
                    <a:p>
                      <a:pPr marL="0" marR="0" algn="ctr">
                        <a:spcBef>
                          <a:spcPts val="0"/>
                        </a:spcBef>
                        <a:spcAft>
                          <a:spcPts val="0"/>
                        </a:spcAft>
                      </a:pPr>
                      <a:r>
                        <a:rPr lang="en-US" sz="1000" dirty="0">
                          <a:effectLst/>
                        </a:rPr>
                        <a:t> </a:t>
                      </a:r>
                      <a:endParaRPr lang="en-US" sz="1000" dirty="0" smtClean="0">
                        <a:effectLst/>
                      </a:endParaRPr>
                    </a:p>
                    <a:p>
                      <a:pPr marL="0" marR="0" algn="ctr">
                        <a:spcBef>
                          <a:spcPts val="0"/>
                        </a:spcBef>
                        <a:spcAft>
                          <a:spcPts val="0"/>
                        </a:spcAft>
                      </a:pPr>
                      <a:endParaRPr lang="en-US" sz="1000" dirty="0" smtClean="0">
                        <a:effectLst/>
                      </a:endParaRPr>
                    </a:p>
                    <a:p>
                      <a:pPr marL="0" marR="0" algn="ctr">
                        <a:spcBef>
                          <a:spcPts val="0"/>
                        </a:spcBef>
                        <a:spcAft>
                          <a:spcPts val="0"/>
                        </a:spcAft>
                      </a:pPr>
                      <a:r>
                        <a:rPr lang="en-US" sz="1000" dirty="0" smtClean="0">
                          <a:effectLst/>
                        </a:rPr>
                        <a:t>    </a:t>
                      </a:r>
                      <a:r>
                        <a:rPr lang="en-US" sz="1000" dirty="0">
                          <a:effectLst/>
                        </a:rPr>
                        <a:t>238,141 </a:t>
                      </a:r>
                      <a:endParaRPr lang="en-US" sz="700" dirty="0">
                        <a:effectLst/>
                        <a:latin typeface="Avenir Book"/>
                        <a:ea typeface="Calibri"/>
                        <a:cs typeface="Times New Roman"/>
                      </a:endParaRPr>
                    </a:p>
                  </a:txBody>
                  <a:tcPr marL="61341" marR="61341" marT="0" marB="0"/>
                </a:tc>
                <a:tc>
                  <a:txBody>
                    <a:bodyPr/>
                    <a:lstStyle/>
                    <a:p>
                      <a:pPr marL="0" marR="0" algn="ctr">
                        <a:spcBef>
                          <a:spcPts val="0"/>
                        </a:spcBef>
                        <a:spcAft>
                          <a:spcPts val="0"/>
                        </a:spcAft>
                      </a:pPr>
                      <a:endParaRPr lang="en-US" sz="1000" dirty="0" smtClean="0">
                        <a:effectLst/>
                      </a:endParaRPr>
                    </a:p>
                    <a:p>
                      <a:pPr marL="0" marR="0" algn="ctr">
                        <a:spcBef>
                          <a:spcPts val="0"/>
                        </a:spcBef>
                        <a:spcAft>
                          <a:spcPts val="0"/>
                        </a:spcAft>
                      </a:pPr>
                      <a:endParaRPr lang="en-US" sz="1000" dirty="0" smtClean="0">
                        <a:effectLst/>
                      </a:endParaRPr>
                    </a:p>
                    <a:p>
                      <a:pPr marL="0" marR="0" algn="ctr">
                        <a:spcBef>
                          <a:spcPts val="0"/>
                        </a:spcBef>
                        <a:spcAft>
                          <a:spcPts val="0"/>
                        </a:spcAft>
                      </a:pPr>
                      <a:r>
                        <a:rPr lang="en-US" sz="1000" dirty="0" smtClean="0">
                          <a:effectLst/>
                        </a:rPr>
                        <a:t>       </a:t>
                      </a:r>
                      <a:r>
                        <a:rPr lang="en-US" sz="1000" dirty="0">
                          <a:effectLst/>
                        </a:rPr>
                        <a:t>953,855</a:t>
                      </a:r>
                      <a:endParaRPr lang="en-US" sz="700" dirty="0">
                        <a:effectLst/>
                        <a:latin typeface="Avenir Book"/>
                        <a:ea typeface="Calibri"/>
                        <a:cs typeface="Times New Roman"/>
                      </a:endParaRPr>
                    </a:p>
                  </a:txBody>
                  <a:tcPr marL="61341" marR="61341" marT="0" marB="0"/>
                </a:tc>
                <a:tc>
                  <a:txBody>
                    <a:bodyPr/>
                    <a:lstStyle/>
                    <a:p>
                      <a:pPr marL="0" marR="0" algn="ctr">
                        <a:spcBef>
                          <a:spcPts val="0"/>
                        </a:spcBef>
                        <a:spcAft>
                          <a:spcPts val="0"/>
                        </a:spcAft>
                      </a:pPr>
                      <a:endParaRPr lang="en-US" sz="1000" dirty="0" smtClean="0">
                        <a:effectLst/>
                      </a:endParaRPr>
                    </a:p>
                    <a:p>
                      <a:pPr marL="0" marR="0" algn="ctr">
                        <a:spcBef>
                          <a:spcPts val="0"/>
                        </a:spcBef>
                        <a:spcAft>
                          <a:spcPts val="0"/>
                        </a:spcAft>
                      </a:pPr>
                      <a:endParaRPr lang="en-US" sz="1000" dirty="0" smtClean="0">
                        <a:effectLst/>
                      </a:endParaRPr>
                    </a:p>
                    <a:p>
                      <a:pPr marL="0" marR="0" algn="ctr">
                        <a:spcBef>
                          <a:spcPts val="0"/>
                        </a:spcBef>
                        <a:spcAft>
                          <a:spcPts val="0"/>
                        </a:spcAft>
                      </a:pPr>
                      <a:r>
                        <a:rPr lang="en-US" sz="1000" dirty="0" smtClean="0">
                          <a:effectLst/>
                        </a:rPr>
                        <a:t>     </a:t>
                      </a:r>
                      <a:r>
                        <a:rPr lang="en-US" sz="1000" dirty="0">
                          <a:effectLst/>
                        </a:rPr>
                        <a:t>315,642 </a:t>
                      </a:r>
                      <a:endParaRPr lang="en-US" sz="700" dirty="0">
                        <a:effectLst/>
                        <a:latin typeface="Avenir Book"/>
                        <a:ea typeface="Calibri"/>
                        <a:cs typeface="Times New Roman"/>
                      </a:endParaRPr>
                    </a:p>
                  </a:txBody>
                  <a:tcPr marL="61341" marR="61341" marT="0" marB="0"/>
                </a:tc>
              </a:tr>
            </a:tbl>
          </a:graphicData>
        </a:graphic>
      </p:graphicFrame>
    </p:spTree>
    <p:extLst>
      <p:ext uri="{BB962C8B-B14F-4D97-AF65-F5344CB8AC3E}">
        <p14:creationId xmlns:p14="http://schemas.microsoft.com/office/powerpoint/2010/main" val="16633205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Degree of Balance</a:t>
            </a:r>
            <a:endParaRPr lang="en-US" dirty="0"/>
          </a:p>
        </p:txBody>
      </p:sp>
      <p:sp>
        <p:nvSpPr>
          <p:cNvPr id="4" name="Content Placeholder 3"/>
          <p:cNvSpPr>
            <a:spLocks noGrp="1"/>
          </p:cNvSpPr>
          <p:nvPr>
            <p:ph idx="1"/>
          </p:nvPr>
        </p:nvSpPr>
        <p:spPr>
          <a:xfrm>
            <a:off x="533400" y="1701800"/>
            <a:ext cx="8001000" cy="4089400"/>
          </a:xfrm>
        </p:spPr>
        <p:txBody>
          <a:bodyPr/>
          <a:lstStyle/>
          <a:p>
            <a:r>
              <a:rPr lang="en-US" dirty="0" smtClean="0"/>
              <a:t>Even in the unweighted sample the Shock group is more female, black, less well educated, and more likely to be in the Midwest, and weighting increases several of these discrepancies</a:t>
            </a:r>
          </a:p>
          <a:p>
            <a:r>
              <a:rPr lang="en-US" dirty="0" smtClean="0"/>
              <a:t>Most of the change from the unweighted sample is from the MEPS sampling weights; propensity score weights change little</a:t>
            </a:r>
            <a:endParaRPr lang="en-US" dirty="0"/>
          </a:p>
        </p:txBody>
      </p:sp>
    </p:spTree>
    <p:extLst>
      <p:ext uri="{BB962C8B-B14F-4D97-AF65-F5344CB8AC3E}">
        <p14:creationId xmlns:p14="http://schemas.microsoft.com/office/powerpoint/2010/main" val="16547946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Rate of Separation Fell at the Time of the Shock</a:t>
            </a:r>
            <a:endParaRPr lang="en-US" dirty="0"/>
          </a:p>
        </p:txBody>
      </p:sp>
      <p:pic>
        <p:nvPicPr>
          <p:cNvPr id="4" name="Picture 3"/>
          <p:cNvPicPr>
            <a:picLocks noChangeAspect="1"/>
          </p:cNvPicPr>
          <p:nvPr/>
        </p:nvPicPr>
        <p:blipFill rotWithShape="1">
          <a:blip r:embed="rId2"/>
          <a:srcRect t="20776"/>
          <a:stretch/>
        </p:blipFill>
        <p:spPr bwMode="auto">
          <a:xfrm>
            <a:off x="640080" y="1752589"/>
            <a:ext cx="7544853" cy="448300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756726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Difference-in-Difference Analyses</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281677802"/>
              </p:ext>
            </p:extLst>
          </p:nvPr>
        </p:nvGraphicFramePr>
        <p:xfrm>
          <a:off x="381000" y="2057400"/>
          <a:ext cx="8000999" cy="2819399"/>
        </p:xfrm>
        <a:graphic>
          <a:graphicData uri="http://schemas.openxmlformats.org/drawingml/2006/table">
            <a:tbl>
              <a:tblPr firstRow="1" firstCol="1" bandRow="1">
                <a:tableStyleId>{5C22544A-7EE6-4342-B048-85BDC9FD1C3A}</a:tableStyleId>
              </a:tblPr>
              <a:tblGrid>
                <a:gridCol w="1217349"/>
                <a:gridCol w="1048048"/>
                <a:gridCol w="1005947"/>
                <a:gridCol w="816940"/>
                <a:gridCol w="726468"/>
                <a:gridCol w="854563"/>
                <a:gridCol w="797234"/>
                <a:gridCol w="775735"/>
                <a:gridCol w="758715"/>
              </a:tblGrid>
              <a:tr h="748814">
                <a:tc>
                  <a:txBody>
                    <a:bodyPr/>
                    <a:lstStyle/>
                    <a:p>
                      <a:endParaRPr lang="en-US" sz="800" dirty="0">
                        <a:effectLst/>
                        <a:latin typeface="Avenir Book"/>
                      </a:endParaRPr>
                    </a:p>
                  </a:txBody>
                  <a:tcPr marL="68580" marR="68580" marT="0" marB="0" anchor="b"/>
                </a:tc>
                <a:tc gridSpan="4">
                  <a:txBody>
                    <a:bodyPr/>
                    <a:lstStyle/>
                    <a:p>
                      <a:pPr marL="0" marR="0" algn="ctr">
                        <a:spcBef>
                          <a:spcPts val="0"/>
                        </a:spcBef>
                        <a:spcAft>
                          <a:spcPts val="0"/>
                        </a:spcAft>
                      </a:pPr>
                      <a:r>
                        <a:rPr lang="en-US" sz="1400" dirty="0">
                          <a:effectLst/>
                        </a:rPr>
                        <a:t>No Longer Public Employee,  Years -3, -2, +2, +</a:t>
                      </a:r>
                      <a:r>
                        <a:rPr lang="en-US" sz="1400" dirty="0" smtClean="0">
                          <a:effectLst/>
                        </a:rPr>
                        <a:t>3</a:t>
                      </a:r>
                      <a:endParaRPr lang="en-US" sz="1400" dirty="0">
                        <a:effectLst/>
                        <a:latin typeface="Avenir Book"/>
                        <a:ea typeface="Calibri"/>
                        <a:cs typeface="Times New Roman"/>
                      </a:endParaRPr>
                    </a:p>
                  </a:txBody>
                  <a:tcPr marL="68580" marR="68580" marT="0" marB="0" anchor="b"/>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marL="0" marR="0" algn="ctr">
                        <a:spcBef>
                          <a:spcPts val="0"/>
                        </a:spcBef>
                        <a:spcAft>
                          <a:spcPts val="0"/>
                        </a:spcAft>
                      </a:pPr>
                      <a:r>
                        <a:rPr lang="en-US" sz="1400" b="0" dirty="0">
                          <a:effectLst/>
                        </a:rPr>
                        <a:t>No Longer Public Employee, Years -4, -3, -2, +2, +3, +</a:t>
                      </a:r>
                      <a:r>
                        <a:rPr lang="en-US" sz="1400" b="0" dirty="0" smtClean="0">
                          <a:effectLst/>
                        </a:rPr>
                        <a:t>4</a:t>
                      </a:r>
                      <a:endParaRPr lang="en-US" sz="800" dirty="0">
                        <a:effectLst/>
                        <a:latin typeface="Avenir Book"/>
                        <a:ea typeface="Calibri"/>
                        <a:cs typeface="Times New Roman"/>
                      </a:endParaRPr>
                    </a:p>
                  </a:txBody>
                  <a:tcPr marL="68580" marR="68580" marT="0" marB="0" anchor="b"/>
                </a:tc>
                <a:tc hMerge="1">
                  <a:txBody>
                    <a:bodyPr/>
                    <a:lstStyle/>
                    <a:p>
                      <a:endParaRPr lang="en-US"/>
                    </a:p>
                  </a:txBody>
                  <a:tcPr/>
                </a:tc>
                <a:tc hMerge="1">
                  <a:txBody>
                    <a:bodyPr/>
                    <a:lstStyle/>
                    <a:p>
                      <a:endParaRPr lang="en-US"/>
                    </a:p>
                  </a:txBody>
                  <a:tcPr/>
                </a:tc>
                <a:tc hMerge="1">
                  <a:txBody>
                    <a:bodyPr/>
                    <a:lstStyle/>
                    <a:p>
                      <a:endParaRPr lang="en-US"/>
                    </a:p>
                  </a:txBody>
                  <a:tcPr/>
                </a:tc>
              </a:tr>
              <a:tr h="414117">
                <a:tc>
                  <a:txBody>
                    <a:bodyPr/>
                    <a:lstStyle/>
                    <a:p>
                      <a:endParaRPr lang="en-US" sz="800">
                        <a:effectLst/>
                        <a:latin typeface="Avenir Book"/>
                      </a:endParaRPr>
                    </a:p>
                  </a:txBody>
                  <a:tcPr marL="68580" marR="68580" marT="0" marB="0" anchor="b"/>
                </a:tc>
                <a:tc>
                  <a:txBody>
                    <a:bodyPr/>
                    <a:lstStyle/>
                    <a:p>
                      <a:pPr marL="0" marR="0" algn="ctr">
                        <a:spcBef>
                          <a:spcPts val="0"/>
                        </a:spcBef>
                        <a:spcAft>
                          <a:spcPts val="0"/>
                        </a:spcAft>
                      </a:pPr>
                      <a:r>
                        <a:rPr lang="en-US" sz="1100">
                          <a:effectLst/>
                        </a:rPr>
                        <a:t> Coefficient</a:t>
                      </a:r>
                      <a:endParaRPr lang="en-US" sz="800">
                        <a:effectLst/>
                        <a:latin typeface="Avenir Book"/>
                        <a:ea typeface="Calibri"/>
                        <a:cs typeface="Times New Roman"/>
                      </a:endParaRPr>
                    </a:p>
                  </a:txBody>
                  <a:tcPr marL="68580" marR="68580" marT="0" marB="0" anchor="b"/>
                </a:tc>
                <a:tc>
                  <a:txBody>
                    <a:bodyPr/>
                    <a:lstStyle/>
                    <a:p>
                      <a:pPr marL="0" marR="0" algn="ctr">
                        <a:spcBef>
                          <a:spcPts val="0"/>
                        </a:spcBef>
                        <a:spcAft>
                          <a:spcPts val="0"/>
                        </a:spcAft>
                      </a:pPr>
                      <a:r>
                        <a:rPr lang="en-US" sz="1100" dirty="0">
                          <a:effectLst/>
                        </a:rPr>
                        <a:t>Std. Error</a:t>
                      </a:r>
                      <a:endParaRPr lang="en-US" sz="800" dirty="0">
                        <a:effectLst/>
                        <a:latin typeface="Avenir Book"/>
                        <a:ea typeface="Calibri"/>
                        <a:cs typeface="Times New Roman"/>
                      </a:endParaRPr>
                    </a:p>
                  </a:txBody>
                  <a:tcPr marL="68580" marR="68580" marT="0" marB="0" anchor="b"/>
                </a:tc>
                <a:tc>
                  <a:txBody>
                    <a:bodyPr/>
                    <a:lstStyle/>
                    <a:p>
                      <a:pPr marL="0" marR="0" algn="ctr">
                        <a:spcBef>
                          <a:spcPts val="0"/>
                        </a:spcBef>
                        <a:spcAft>
                          <a:spcPts val="0"/>
                        </a:spcAft>
                      </a:pPr>
                      <a:r>
                        <a:rPr lang="en-US" sz="1100">
                          <a:effectLst/>
                        </a:rPr>
                        <a:t>t </a:t>
                      </a:r>
                      <a:endParaRPr lang="en-US" sz="800">
                        <a:effectLst/>
                        <a:latin typeface="Avenir Book"/>
                        <a:ea typeface="Calibri"/>
                        <a:cs typeface="Times New Roman"/>
                      </a:endParaRPr>
                    </a:p>
                  </a:txBody>
                  <a:tcPr marL="68580" marR="68580" marT="0" marB="0" anchor="b"/>
                </a:tc>
                <a:tc>
                  <a:txBody>
                    <a:bodyPr/>
                    <a:lstStyle/>
                    <a:p>
                      <a:pPr marL="0" marR="0" algn="ctr">
                        <a:spcBef>
                          <a:spcPts val="0"/>
                        </a:spcBef>
                        <a:spcAft>
                          <a:spcPts val="0"/>
                        </a:spcAft>
                      </a:pPr>
                      <a:r>
                        <a:rPr lang="en-US" sz="1100">
                          <a:effectLst/>
                        </a:rPr>
                        <a:t>P&gt;|t|</a:t>
                      </a:r>
                      <a:endParaRPr lang="en-US" sz="800">
                        <a:effectLst/>
                        <a:latin typeface="Avenir Book"/>
                        <a:ea typeface="Calibri"/>
                        <a:cs typeface="Times New Roman"/>
                      </a:endParaRPr>
                    </a:p>
                  </a:txBody>
                  <a:tcPr marL="68580" marR="68580" marT="0" marB="0" anchor="b"/>
                </a:tc>
                <a:tc>
                  <a:txBody>
                    <a:bodyPr/>
                    <a:lstStyle/>
                    <a:p>
                      <a:pPr marL="0" marR="0">
                        <a:spcBef>
                          <a:spcPts val="0"/>
                        </a:spcBef>
                        <a:spcAft>
                          <a:spcPts val="0"/>
                        </a:spcAft>
                      </a:pPr>
                      <a:r>
                        <a:rPr lang="en-US" sz="1100" dirty="0">
                          <a:effectLst/>
                        </a:rPr>
                        <a:t> </a:t>
                      </a:r>
                      <a:r>
                        <a:rPr lang="en-US" sz="1100" dirty="0" err="1">
                          <a:effectLst/>
                        </a:rPr>
                        <a:t>Coeff</a:t>
                      </a:r>
                      <a:endParaRPr lang="en-US" sz="800" dirty="0">
                        <a:effectLst/>
                        <a:latin typeface="Avenir Book"/>
                        <a:ea typeface="Calibri"/>
                        <a:cs typeface="Times New Roman"/>
                      </a:endParaRPr>
                    </a:p>
                  </a:txBody>
                  <a:tcPr marL="68580" marR="68580" marT="0" marB="0" anchor="b"/>
                </a:tc>
                <a:tc>
                  <a:txBody>
                    <a:bodyPr/>
                    <a:lstStyle/>
                    <a:p>
                      <a:pPr marL="0" marR="0">
                        <a:spcBef>
                          <a:spcPts val="0"/>
                        </a:spcBef>
                        <a:spcAft>
                          <a:spcPts val="0"/>
                        </a:spcAft>
                      </a:pPr>
                      <a:r>
                        <a:rPr lang="en-US" sz="1100">
                          <a:effectLst/>
                        </a:rPr>
                        <a:t>Std. Error</a:t>
                      </a:r>
                      <a:endParaRPr lang="en-US" sz="800">
                        <a:effectLst/>
                        <a:latin typeface="Avenir Book"/>
                        <a:ea typeface="Calibri"/>
                        <a:cs typeface="Times New Roman"/>
                      </a:endParaRPr>
                    </a:p>
                  </a:txBody>
                  <a:tcPr marL="68580" marR="68580" marT="0" marB="0" anchor="b"/>
                </a:tc>
                <a:tc>
                  <a:txBody>
                    <a:bodyPr/>
                    <a:lstStyle/>
                    <a:p>
                      <a:pPr marL="0" marR="0">
                        <a:spcBef>
                          <a:spcPts val="0"/>
                        </a:spcBef>
                        <a:spcAft>
                          <a:spcPts val="0"/>
                        </a:spcAft>
                      </a:pPr>
                      <a:r>
                        <a:rPr lang="en-US" sz="1100">
                          <a:effectLst/>
                        </a:rPr>
                        <a:t>t </a:t>
                      </a:r>
                      <a:endParaRPr lang="en-US" sz="800">
                        <a:effectLst/>
                        <a:latin typeface="Avenir Book"/>
                        <a:ea typeface="Calibri"/>
                        <a:cs typeface="Times New Roman"/>
                      </a:endParaRPr>
                    </a:p>
                  </a:txBody>
                  <a:tcPr marL="68580" marR="68580" marT="0" marB="0" anchor="b"/>
                </a:tc>
                <a:tc>
                  <a:txBody>
                    <a:bodyPr/>
                    <a:lstStyle/>
                    <a:p>
                      <a:pPr marL="0" marR="0">
                        <a:spcBef>
                          <a:spcPts val="0"/>
                        </a:spcBef>
                        <a:spcAft>
                          <a:spcPts val="0"/>
                        </a:spcAft>
                      </a:pPr>
                      <a:r>
                        <a:rPr lang="en-US" sz="1100">
                          <a:effectLst/>
                        </a:rPr>
                        <a:t>P&gt;|t|</a:t>
                      </a:r>
                      <a:endParaRPr lang="en-US" sz="800">
                        <a:effectLst/>
                        <a:latin typeface="Avenir Book"/>
                        <a:ea typeface="Calibri"/>
                        <a:cs typeface="Times New Roman"/>
                      </a:endParaRPr>
                    </a:p>
                  </a:txBody>
                  <a:tcPr marL="68580" marR="68580" marT="0" marB="0" anchor="b"/>
                </a:tc>
              </a:tr>
              <a:tr h="414117">
                <a:tc>
                  <a:txBody>
                    <a:bodyPr/>
                    <a:lstStyle/>
                    <a:p>
                      <a:pPr marL="0" marR="0">
                        <a:spcBef>
                          <a:spcPts val="0"/>
                        </a:spcBef>
                        <a:spcAft>
                          <a:spcPts val="0"/>
                        </a:spcAft>
                      </a:pPr>
                      <a:r>
                        <a:rPr lang="en-US" sz="1100">
                          <a:effectLst/>
                        </a:rPr>
                        <a:t>1.post</a:t>
                      </a:r>
                      <a:endParaRPr lang="en-US" sz="800">
                        <a:effectLst/>
                        <a:latin typeface="Avenir Book"/>
                        <a:ea typeface="Calibri"/>
                        <a:cs typeface="Times New Roman"/>
                      </a:endParaRPr>
                    </a:p>
                  </a:txBody>
                  <a:tcPr marL="68580" marR="68580" marT="0" marB="0" anchor="b"/>
                </a:tc>
                <a:tc>
                  <a:txBody>
                    <a:bodyPr/>
                    <a:lstStyle/>
                    <a:p>
                      <a:pPr marL="0" marR="0" algn="r">
                        <a:spcBef>
                          <a:spcPts val="0"/>
                        </a:spcBef>
                        <a:spcAft>
                          <a:spcPts val="0"/>
                        </a:spcAft>
                      </a:pPr>
                      <a:r>
                        <a:rPr lang="en-US" sz="1100">
                          <a:effectLst/>
                        </a:rPr>
                        <a:t>-0.006</a:t>
                      </a:r>
                      <a:endParaRPr lang="en-US" sz="800">
                        <a:effectLst/>
                        <a:latin typeface="Avenir Book"/>
                        <a:ea typeface="Calibri"/>
                        <a:cs typeface="Times New Roman"/>
                      </a:endParaRPr>
                    </a:p>
                  </a:txBody>
                  <a:tcPr marL="68580" marR="68580" marT="0" marB="0" anchor="b"/>
                </a:tc>
                <a:tc>
                  <a:txBody>
                    <a:bodyPr/>
                    <a:lstStyle/>
                    <a:p>
                      <a:pPr marL="0" marR="0" algn="r">
                        <a:spcBef>
                          <a:spcPts val="0"/>
                        </a:spcBef>
                        <a:spcAft>
                          <a:spcPts val="0"/>
                        </a:spcAft>
                      </a:pPr>
                      <a:r>
                        <a:rPr lang="en-US" sz="1100">
                          <a:effectLst/>
                        </a:rPr>
                        <a:t>0.006</a:t>
                      </a:r>
                      <a:endParaRPr lang="en-US" sz="800">
                        <a:effectLst/>
                        <a:latin typeface="Avenir Book"/>
                        <a:ea typeface="Calibri"/>
                        <a:cs typeface="Times New Roman"/>
                      </a:endParaRPr>
                    </a:p>
                  </a:txBody>
                  <a:tcPr marL="68580" marR="68580" marT="0" marB="0" anchor="b"/>
                </a:tc>
                <a:tc>
                  <a:txBody>
                    <a:bodyPr/>
                    <a:lstStyle/>
                    <a:p>
                      <a:pPr marL="0" marR="0" algn="r">
                        <a:spcBef>
                          <a:spcPts val="0"/>
                        </a:spcBef>
                        <a:spcAft>
                          <a:spcPts val="0"/>
                        </a:spcAft>
                      </a:pPr>
                      <a:r>
                        <a:rPr lang="en-US" sz="1100">
                          <a:effectLst/>
                        </a:rPr>
                        <a:t>-0.920</a:t>
                      </a:r>
                      <a:endParaRPr lang="en-US" sz="800">
                        <a:effectLst/>
                        <a:latin typeface="Avenir Book"/>
                        <a:ea typeface="Calibri"/>
                        <a:cs typeface="Times New Roman"/>
                      </a:endParaRPr>
                    </a:p>
                  </a:txBody>
                  <a:tcPr marL="68580" marR="68580" marT="0" marB="0" anchor="b"/>
                </a:tc>
                <a:tc>
                  <a:txBody>
                    <a:bodyPr/>
                    <a:lstStyle/>
                    <a:p>
                      <a:pPr marL="0" marR="0" algn="r">
                        <a:spcBef>
                          <a:spcPts val="0"/>
                        </a:spcBef>
                        <a:spcAft>
                          <a:spcPts val="0"/>
                        </a:spcAft>
                      </a:pPr>
                      <a:r>
                        <a:rPr lang="en-US" sz="1100">
                          <a:effectLst/>
                        </a:rPr>
                        <a:t>0.360</a:t>
                      </a:r>
                      <a:endParaRPr lang="en-US" sz="800">
                        <a:effectLst/>
                        <a:latin typeface="Avenir Book"/>
                        <a:ea typeface="Calibri"/>
                        <a:cs typeface="Times New Roman"/>
                      </a:endParaRPr>
                    </a:p>
                  </a:txBody>
                  <a:tcPr marL="68580" marR="68580" marT="0" marB="0" anchor="b"/>
                </a:tc>
                <a:tc>
                  <a:txBody>
                    <a:bodyPr/>
                    <a:lstStyle/>
                    <a:p>
                      <a:pPr marL="0" marR="0">
                        <a:spcBef>
                          <a:spcPts val="0"/>
                        </a:spcBef>
                        <a:spcAft>
                          <a:spcPts val="0"/>
                        </a:spcAft>
                      </a:pPr>
                      <a:r>
                        <a:rPr lang="en-US" sz="1100">
                          <a:effectLst/>
                        </a:rPr>
                        <a:t>0.012</a:t>
                      </a:r>
                      <a:endParaRPr lang="en-US" sz="800">
                        <a:effectLst/>
                        <a:latin typeface="Avenir Book"/>
                        <a:ea typeface="Calibri"/>
                        <a:cs typeface="Times New Roman"/>
                      </a:endParaRPr>
                    </a:p>
                  </a:txBody>
                  <a:tcPr marL="68580" marR="68580" marT="0" marB="0" anchor="b"/>
                </a:tc>
                <a:tc>
                  <a:txBody>
                    <a:bodyPr/>
                    <a:lstStyle/>
                    <a:p>
                      <a:pPr marL="0" marR="0">
                        <a:spcBef>
                          <a:spcPts val="0"/>
                        </a:spcBef>
                        <a:spcAft>
                          <a:spcPts val="0"/>
                        </a:spcAft>
                      </a:pPr>
                      <a:r>
                        <a:rPr lang="en-US" sz="1100">
                          <a:effectLst/>
                        </a:rPr>
                        <a:t>0.012</a:t>
                      </a:r>
                      <a:endParaRPr lang="en-US" sz="800">
                        <a:effectLst/>
                        <a:latin typeface="Avenir Book"/>
                        <a:ea typeface="Calibri"/>
                        <a:cs typeface="Times New Roman"/>
                      </a:endParaRPr>
                    </a:p>
                  </a:txBody>
                  <a:tcPr marL="68580" marR="68580" marT="0" marB="0" anchor="b"/>
                </a:tc>
                <a:tc>
                  <a:txBody>
                    <a:bodyPr/>
                    <a:lstStyle/>
                    <a:p>
                      <a:pPr marL="0" marR="0">
                        <a:spcBef>
                          <a:spcPts val="0"/>
                        </a:spcBef>
                        <a:spcAft>
                          <a:spcPts val="0"/>
                        </a:spcAft>
                      </a:pPr>
                      <a:r>
                        <a:rPr lang="en-US" sz="1100">
                          <a:effectLst/>
                        </a:rPr>
                        <a:t>-1.090</a:t>
                      </a:r>
                      <a:endParaRPr lang="en-US" sz="800">
                        <a:effectLst/>
                        <a:latin typeface="Avenir Book"/>
                        <a:ea typeface="Calibri"/>
                        <a:cs typeface="Times New Roman"/>
                      </a:endParaRPr>
                    </a:p>
                  </a:txBody>
                  <a:tcPr marL="68580" marR="68580" marT="0" marB="0" anchor="b"/>
                </a:tc>
                <a:tc>
                  <a:txBody>
                    <a:bodyPr/>
                    <a:lstStyle/>
                    <a:p>
                      <a:pPr marL="0" marR="0">
                        <a:spcBef>
                          <a:spcPts val="0"/>
                        </a:spcBef>
                        <a:spcAft>
                          <a:spcPts val="0"/>
                        </a:spcAft>
                      </a:pPr>
                      <a:r>
                        <a:rPr lang="en-US" sz="1100">
                          <a:effectLst/>
                        </a:rPr>
                        <a:t>0.281</a:t>
                      </a:r>
                      <a:endParaRPr lang="en-US" sz="800">
                        <a:effectLst/>
                        <a:latin typeface="Avenir Book"/>
                        <a:ea typeface="Calibri"/>
                        <a:cs typeface="Times New Roman"/>
                      </a:endParaRPr>
                    </a:p>
                  </a:txBody>
                  <a:tcPr marL="68580" marR="68580" marT="0" marB="0" anchor="b"/>
                </a:tc>
              </a:tr>
              <a:tr h="414117">
                <a:tc>
                  <a:txBody>
                    <a:bodyPr/>
                    <a:lstStyle/>
                    <a:p>
                      <a:pPr marL="0" marR="0">
                        <a:spcBef>
                          <a:spcPts val="0"/>
                        </a:spcBef>
                        <a:spcAft>
                          <a:spcPts val="0"/>
                        </a:spcAft>
                      </a:pPr>
                      <a:r>
                        <a:rPr lang="en-US" sz="1100">
                          <a:effectLst/>
                        </a:rPr>
                        <a:t>1.treat</a:t>
                      </a:r>
                      <a:endParaRPr lang="en-US" sz="800">
                        <a:effectLst/>
                        <a:latin typeface="Avenir Book"/>
                        <a:ea typeface="Calibri"/>
                        <a:cs typeface="Times New Roman"/>
                      </a:endParaRPr>
                    </a:p>
                  </a:txBody>
                  <a:tcPr marL="68580" marR="68580" marT="0" marB="0" anchor="b"/>
                </a:tc>
                <a:tc>
                  <a:txBody>
                    <a:bodyPr/>
                    <a:lstStyle/>
                    <a:p>
                      <a:pPr marL="0" marR="0" algn="r">
                        <a:spcBef>
                          <a:spcPts val="0"/>
                        </a:spcBef>
                        <a:spcAft>
                          <a:spcPts val="0"/>
                        </a:spcAft>
                      </a:pPr>
                      <a:r>
                        <a:rPr lang="en-US" sz="1100">
                          <a:effectLst/>
                        </a:rPr>
                        <a:t>0.008</a:t>
                      </a:r>
                      <a:endParaRPr lang="en-US" sz="800">
                        <a:effectLst/>
                        <a:latin typeface="Avenir Book"/>
                        <a:ea typeface="Calibri"/>
                        <a:cs typeface="Times New Roman"/>
                      </a:endParaRPr>
                    </a:p>
                  </a:txBody>
                  <a:tcPr marL="68580" marR="68580" marT="0" marB="0" anchor="b"/>
                </a:tc>
                <a:tc>
                  <a:txBody>
                    <a:bodyPr/>
                    <a:lstStyle/>
                    <a:p>
                      <a:pPr marL="0" marR="0" algn="r">
                        <a:spcBef>
                          <a:spcPts val="0"/>
                        </a:spcBef>
                        <a:spcAft>
                          <a:spcPts val="0"/>
                        </a:spcAft>
                      </a:pPr>
                      <a:r>
                        <a:rPr lang="en-US" sz="1100">
                          <a:effectLst/>
                        </a:rPr>
                        <a:t>0.044</a:t>
                      </a:r>
                      <a:endParaRPr lang="en-US" sz="800">
                        <a:effectLst/>
                        <a:latin typeface="Avenir Book"/>
                        <a:ea typeface="Calibri"/>
                        <a:cs typeface="Times New Roman"/>
                      </a:endParaRPr>
                    </a:p>
                  </a:txBody>
                  <a:tcPr marL="68580" marR="68580" marT="0" marB="0" anchor="b"/>
                </a:tc>
                <a:tc>
                  <a:txBody>
                    <a:bodyPr/>
                    <a:lstStyle/>
                    <a:p>
                      <a:pPr marL="0" marR="0" algn="r">
                        <a:spcBef>
                          <a:spcPts val="0"/>
                        </a:spcBef>
                        <a:spcAft>
                          <a:spcPts val="0"/>
                        </a:spcAft>
                      </a:pPr>
                      <a:r>
                        <a:rPr lang="en-US" sz="1100">
                          <a:effectLst/>
                        </a:rPr>
                        <a:t>0.170</a:t>
                      </a:r>
                      <a:endParaRPr lang="en-US" sz="800">
                        <a:effectLst/>
                        <a:latin typeface="Avenir Book"/>
                        <a:ea typeface="Calibri"/>
                        <a:cs typeface="Times New Roman"/>
                      </a:endParaRPr>
                    </a:p>
                  </a:txBody>
                  <a:tcPr marL="68580" marR="68580" marT="0" marB="0" anchor="b"/>
                </a:tc>
                <a:tc>
                  <a:txBody>
                    <a:bodyPr/>
                    <a:lstStyle/>
                    <a:p>
                      <a:pPr marL="0" marR="0" algn="r">
                        <a:spcBef>
                          <a:spcPts val="0"/>
                        </a:spcBef>
                        <a:spcAft>
                          <a:spcPts val="0"/>
                        </a:spcAft>
                      </a:pPr>
                      <a:r>
                        <a:rPr lang="en-US" sz="1100">
                          <a:effectLst/>
                        </a:rPr>
                        <a:t>0.864</a:t>
                      </a:r>
                      <a:endParaRPr lang="en-US" sz="800">
                        <a:effectLst/>
                        <a:latin typeface="Avenir Book"/>
                        <a:ea typeface="Calibri"/>
                        <a:cs typeface="Times New Roman"/>
                      </a:endParaRPr>
                    </a:p>
                  </a:txBody>
                  <a:tcPr marL="68580" marR="68580" marT="0" marB="0" anchor="b"/>
                </a:tc>
                <a:tc>
                  <a:txBody>
                    <a:bodyPr/>
                    <a:lstStyle/>
                    <a:p>
                      <a:pPr marL="0" marR="0">
                        <a:spcBef>
                          <a:spcPts val="0"/>
                        </a:spcBef>
                        <a:spcAft>
                          <a:spcPts val="0"/>
                        </a:spcAft>
                      </a:pPr>
                      <a:r>
                        <a:rPr lang="en-US" sz="1100">
                          <a:effectLst/>
                        </a:rPr>
                        <a:t>0.038</a:t>
                      </a:r>
                      <a:endParaRPr lang="en-US" sz="800">
                        <a:effectLst/>
                        <a:latin typeface="Avenir Book"/>
                        <a:ea typeface="Calibri"/>
                        <a:cs typeface="Times New Roman"/>
                      </a:endParaRPr>
                    </a:p>
                  </a:txBody>
                  <a:tcPr marL="68580" marR="68580" marT="0" marB="0" anchor="b"/>
                </a:tc>
                <a:tc>
                  <a:txBody>
                    <a:bodyPr/>
                    <a:lstStyle/>
                    <a:p>
                      <a:pPr marL="0" marR="0">
                        <a:spcBef>
                          <a:spcPts val="0"/>
                        </a:spcBef>
                        <a:spcAft>
                          <a:spcPts val="0"/>
                        </a:spcAft>
                      </a:pPr>
                      <a:r>
                        <a:rPr lang="en-US" sz="1100">
                          <a:effectLst/>
                        </a:rPr>
                        <a:t>0.038</a:t>
                      </a:r>
                      <a:endParaRPr lang="en-US" sz="800">
                        <a:effectLst/>
                        <a:latin typeface="Avenir Book"/>
                        <a:ea typeface="Calibri"/>
                        <a:cs typeface="Times New Roman"/>
                      </a:endParaRPr>
                    </a:p>
                  </a:txBody>
                  <a:tcPr marL="68580" marR="68580" marT="0" marB="0" anchor="b"/>
                </a:tc>
                <a:tc>
                  <a:txBody>
                    <a:bodyPr/>
                    <a:lstStyle/>
                    <a:p>
                      <a:pPr marL="0" marR="0">
                        <a:spcBef>
                          <a:spcPts val="0"/>
                        </a:spcBef>
                        <a:spcAft>
                          <a:spcPts val="0"/>
                        </a:spcAft>
                      </a:pPr>
                      <a:r>
                        <a:rPr lang="en-US" sz="1100">
                          <a:effectLst/>
                        </a:rPr>
                        <a:t>-0.270</a:t>
                      </a:r>
                      <a:endParaRPr lang="en-US" sz="800">
                        <a:effectLst/>
                        <a:latin typeface="Avenir Book"/>
                        <a:ea typeface="Calibri"/>
                        <a:cs typeface="Times New Roman"/>
                      </a:endParaRPr>
                    </a:p>
                  </a:txBody>
                  <a:tcPr marL="68580" marR="68580" marT="0" marB="0" anchor="b"/>
                </a:tc>
                <a:tc>
                  <a:txBody>
                    <a:bodyPr/>
                    <a:lstStyle/>
                    <a:p>
                      <a:pPr marL="0" marR="0">
                        <a:spcBef>
                          <a:spcPts val="0"/>
                        </a:spcBef>
                        <a:spcAft>
                          <a:spcPts val="0"/>
                        </a:spcAft>
                      </a:pPr>
                      <a:r>
                        <a:rPr lang="en-US" sz="1100">
                          <a:effectLst/>
                        </a:rPr>
                        <a:t>0.788</a:t>
                      </a:r>
                      <a:endParaRPr lang="en-US" sz="800">
                        <a:effectLst/>
                        <a:latin typeface="Avenir Book"/>
                        <a:ea typeface="Calibri"/>
                        <a:cs typeface="Times New Roman"/>
                      </a:endParaRPr>
                    </a:p>
                  </a:txBody>
                  <a:tcPr marL="68580" marR="68580" marT="0" marB="0" anchor="b"/>
                </a:tc>
              </a:tr>
              <a:tr h="414117">
                <a:tc>
                  <a:txBody>
                    <a:bodyPr/>
                    <a:lstStyle/>
                    <a:p>
                      <a:endParaRPr lang="en-US" sz="800">
                        <a:effectLst/>
                        <a:latin typeface="Avenir Book"/>
                      </a:endParaRPr>
                    </a:p>
                  </a:txBody>
                  <a:tcPr marL="68580" marR="68580" marT="0" marB="0" anchor="b"/>
                </a:tc>
                <a:tc>
                  <a:txBody>
                    <a:bodyPr/>
                    <a:lstStyle/>
                    <a:p>
                      <a:endParaRPr lang="en-US" sz="800">
                        <a:effectLst/>
                        <a:latin typeface="Avenir Book"/>
                      </a:endParaRPr>
                    </a:p>
                  </a:txBody>
                  <a:tcPr marL="68580" marR="68580" marT="0" marB="0" anchor="b"/>
                </a:tc>
                <a:tc>
                  <a:txBody>
                    <a:bodyPr/>
                    <a:lstStyle/>
                    <a:p>
                      <a:endParaRPr lang="en-US" sz="800">
                        <a:effectLst/>
                        <a:latin typeface="Avenir Book"/>
                      </a:endParaRPr>
                    </a:p>
                  </a:txBody>
                  <a:tcPr marL="68580" marR="68580" marT="0" marB="0" anchor="b"/>
                </a:tc>
                <a:tc>
                  <a:txBody>
                    <a:bodyPr/>
                    <a:lstStyle/>
                    <a:p>
                      <a:endParaRPr lang="en-US" sz="800">
                        <a:effectLst/>
                        <a:latin typeface="Avenir Book"/>
                      </a:endParaRPr>
                    </a:p>
                  </a:txBody>
                  <a:tcPr marL="68580" marR="68580" marT="0" marB="0" anchor="b"/>
                </a:tc>
                <a:tc>
                  <a:txBody>
                    <a:bodyPr/>
                    <a:lstStyle/>
                    <a:p>
                      <a:endParaRPr lang="en-US" sz="800">
                        <a:effectLst/>
                        <a:latin typeface="Avenir Book"/>
                      </a:endParaRPr>
                    </a:p>
                  </a:txBody>
                  <a:tcPr marL="68580" marR="68580" marT="0" marB="0" anchor="b"/>
                </a:tc>
                <a:tc>
                  <a:txBody>
                    <a:bodyPr/>
                    <a:lstStyle/>
                    <a:p>
                      <a:pPr marL="0" marR="0">
                        <a:spcBef>
                          <a:spcPts val="0"/>
                        </a:spcBef>
                        <a:spcAft>
                          <a:spcPts val="0"/>
                        </a:spcAft>
                      </a:pPr>
                      <a:r>
                        <a:rPr lang="en-US" sz="1000">
                          <a:effectLst/>
                        </a:rPr>
                        <a:t> </a:t>
                      </a:r>
                      <a:endParaRPr lang="en-US" sz="800">
                        <a:effectLst/>
                        <a:latin typeface="Avenir Book"/>
                        <a:ea typeface="Calibri"/>
                        <a:cs typeface="Times New Roman"/>
                      </a:endParaRPr>
                    </a:p>
                  </a:txBody>
                  <a:tcPr marL="68580" marR="68580" marT="0" marB="0" anchor="b"/>
                </a:tc>
                <a:tc>
                  <a:txBody>
                    <a:bodyPr/>
                    <a:lstStyle/>
                    <a:p>
                      <a:pPr marL="0" marR="0">
                        <a:spcBef>
                          <a:spcPts val="0"/>
                        </a:spcBef>
                        <a:spcAft>
                          <a:spcPts val="0"/>
                        </a:spcAft>
                      </a:pPr>
                      <a:r>
                        <a:rPr lang="en-US" sz="1000">
                          <a:effectLst/>
                        </a:rPr>
                        <a:t> </a:t>
                      </a:r>
                      <a:endParaRPr lang="en-US" sz="800">
                        <a:effectLst/>
                        <a:latin typeface="Avenir Book"/>
                        <a:ea typeface="Calibri"/>
                        <a:cs typeface="Times New Roman"/>
                      </a:endParaRPr>
                    </a:p>
                  </a:txBody>
                  <a:tcPr marL="68580" marR="68580" marT="0" marB="0" anchor="b"/>
                </a:tc>
                <a:tc>
                  <a:txBody>
                    <a:bodyPr/>
                    <a:lstStyle/>
                    <a:p>
                      <a:pPr marL="0" marR="0">
                        <a:spcBef>
                          <a:spcPts val="0"/>
                        </a:spcBef>
                        <a:spcAft>
                          <a:spcPts val="0"/>
                        </a:spcAft>
                      </a:pPr>
                      <a:r>
                        <a:rPr lang="en-US" sz="1000">
                          <a:effectLst/>
                        </a:rPr>
                        <a:t> </a:t>
                      </a:r>
                      <a:endParaRPr lang="en-US" sz="800">
                        <a:effectLst/>
                        <a:latin typeface="Avenir Book"/>
                        <a:ea typeface="Calibri"/>
                        <a:cs typeface="Times New Roman"/>
                      </a:endParaRPr>
                    </a:p>
                  </a:txBody>
                  <a:tcPr marL="68580" marR="68580" marT="0" marB="0" anchor="b"/>
                </a:tc>
                <a:tc>
                  <a:txBody>
                    <a:bodyPr/>
                    <a:lstStyle/>
                    <a:p>
                      <a:pPr marL="0" marR="0">
                        <a:spcBef>
                          <a:spcPts val="0"/>
                        </a:spcBef>
                        <a:spcAft>
                          <a:spcPts val="0"/>
                        </a:spcAft>
                      </a:pPr>
                      <a:r>
                        <a:rPr lang="en-US" sz="1000">
                          <a:effectLst/>
                        </a:rPr>
                        <a:t> </a:t>
                      </a:r>
                      <a:endParaRPr lang="en-US" sz="800">
                        <a:effectLst/>
                        <a:latin typeface="Avenir Book"/>
                        <a:ea typeface="Calibri"/>
                        <a:cs typeface="Times New Roman"/>
                      </a:endParaRPr>
                    </a:p>
                  </a:txBody>
                  <a:tcPr marL="68580" marR="68580" marT="0" marB="0" anchor="b"/>
                </a:tc>
              </a:tr>
              <a:tr h="414117">
                <a:tc>
                  <a:txBody>
                    <a:bodyPr/>
                    <a:lstStyle/>
                    <a:p>
                      <a:pPr marL="0" marR="0">
                        <a:spcBef>
                          <a:spcPts val="0"/>
                        </a:spcBef>
                        <a:spcAft>
                          <a:spcPts val="0"/>
                        </a:spcAft>
                      </a:pPr>
                      <a:r>
                        <a:rPr lang="en-US" sz="1400" dirty="0">
                          <a:effectLst/>
                        </a:rPr>
                        <a:t>Post*treat</a:t>
                      </a:r>
                      <a:endParaRPr lang="en-US" sz="1400" dirty="0">
                        <a:effectLst/>
                        <a:latin typeface="Avenir Book"/>
                        <a:ea typeface="Calibri"/>
                        <a:cs typeface="Times New Roman"/>
                      </a:endParaRPr>
                    </a:p>
                  </a:txBody>
                  <a:tcPr marL="68580" marR="68580" marT="0" marB="0" anchor="b"/>
                </a:tc>
                <a:tc>
                  <a:txBody>
                    <a:bodyPr/>
                    <a:lstStyle/>
                    <a:p>
                      <a:pPr marL="0" marR="0" algn="r">
                        <a:spcBef>
                          <a:spcPts val="0"/>
                        </a:spcBef>
                        <a:spcAft>
                          <a:spcPts val="0"/>
                        </a:spcAft>
                      </a:pPr>
                      <a:r>
                        <a:rPr lang="en-US" sz="1400" b="1" dirty="0">
                          <a:effectLst/>
                        </a:rPr>
                        <a:t>-0.089</a:t>
                      </a:r>
                      <a:endParaRPr lang="en-US" sz="1400" b="1" dirty="0">
                        <a:effectLst/>
                        <a:latin typeface="Avenir Book"/>
                        <a:ea typeface="Calibri"/>
                        <a:cs typeface="Times New Roman"/>
                      </a:endParaRPr>
                    </a:p>
                  </a:txBody>
                  <a:tcPr marL="68580" marR="68580" marT="0" marB="0" anchor="b"/>
                </a:tc>
                <a:tc>
                  <a:txBody>
                    <a:bodyPr/>
                    <a:lstStyle/>
                    <a:p>
                      <a:pPr marL="0" marR="0" algn="r">
                        <a:spcBef>
                          <a:spcPts val="0"/>
                        </a:spcBef>
                        <a:spcAft>
                          <a:spcPts val="0"/>
                        </a:spcAft>
                      </a:pPr>
                      <a:r>
                        <a:rPr lang="en-US" sz="1400" b="1" dirty="0">
                          <a:effectLst/>
                        </a:rPr>
                        <a:t>0.049</a:t>
                      </a:r>
                      <a:endParaRPr lang="en-US" sz="1400" b="1" dirty="0">
                        <a:effectLst/>
                        <a:latin typeface="Avenir Book"/>
                        <a:ea typeface="Calibri"/>
                        <a:cs typeface="Times New Roman"/>
                      </a:endParaRPr>
                    </a:p>
                  </a:txBody>
                  <a:tcPr marL="68580" marR="68580" marT="0" marB="0" anchor="b"/>
                </a:tc>
                <a:tc>
                  <a:txBody>
                    <a:bodyPr/>
                    <a:lstStyle/>
                    <a:p>
                      <a:pPr marL="0" marR="0" algn="r">
                        <a:spcBef>
                          <a:spcPts val="0"/>
                        </a:spcBef>
                        <a:spcAft>
                          <a:spcPts val="0"/>
                        </a:spcAft>
                      </a:pPr>
                      <a:r>
                        <a:rPr lang="en-US" sz="1400" b="1" dirty="0">
                          <a:effectLst/>
                        </a:rPr>
                        <a:t>-1.810</a:t>
                      </a:r>
                      <a:endParaRPr lang="en-US" sz="1400" b="1" dirty="0">
                        <a:effectLst/>
                        <a:latin typeface="Avenir Book"/>
                        <a:ea typeface="Calibri"/>
                        <a:cs typeface="Times New Roman"/>
                      </a:endParaRPr>
                    </a:p>
                  </a:txBody>
                  <a:tcPr marL="68580" marR="68580" marT="0" marB="0" anchor="b"/>
                </a:tc>
                <a:tc>
                  <a:txBody>
                    <a:bodyPr/>
                    <a:lstStyle/>
                    <a:p>
                      <a:pPr marL="0" marR="0" algn="r">
                        <a:spcBef>
                          <a:spcPts val="0"/>
                        </a:spcBef>
                        <a:spcAft>
                          <a:spcPts val="0"/>
                        </a:spcAft>
                      </a:pPr>
                      <a:r>
                        <a:rPr lang="en-US" sz="1400" b="1" dirty="0">
                          <a:effectLst/>
                        </a:rPr>
                        <a:t>0.075</a:t>
                      </a:r>
                      <a:endParaRPr lang="en-US" sz="1400" b="1" dirty="0">
                        <a:effectLst/>
                        <a:latin typeface="Avenir Book"/>
                        <a:ea typeface="Calibri"/>
                        <a:cs typeface="Times New Roman"/>
                      </a:endParaRPr>
                    </a:p>
                  </a:txBody>
                  <a:tcPr marL="68580" marR="68580" marT="0" marB="0" anchor="b"/>
                </a:tc>
                <a:tc>
                  <a:txBody>
                    <a:bodyPr/>
                    <a:lstStyle/>
                    <a:p>
                      <a:pPr marL="0" marR="0">
                        <a:spcBef>
                          <a:spcPts val="0"/>
                        </a:spcBef>
                        <a:spcAft>
                          <a:spcPts val="0"/>
                        </a:spcAft>
                      </a:pPr>
                      <a:r>
                        <a:rPr lang="en-US" sz="1400" b="1" dirty="0">
                          <a:effectLst/>
                        </a:rPr>
                        <a:t>-0.053</a:t>
                      </a:r>
                      <a:endParaRPr lang="en-US" sz="1400" b="1" dirty="0">
                        <a:effectLst/>
                        <a:latin typeface="Avenir Book"/>
                        <a:ea typeface="Calibri"/>
                        <a:cs typeface="Times New Roman"/>
                      </a:endParaRPr>
                    </a:p>
                  </a:txBody>
                  <a:tcPr marL="68580" marR="68580" marT="0" marB="0" anchor="b"/>
                </a:tc>
                <a:tc>
                  <a:txBody>
                    <a:bodyPr/>
                    <a:lstStyle/>
                    <a:p>
                      <a:pPr marL="0" marR="0">
                        <a:spcBef>
                          <a:spcPts val="0"/>
                        </a:spcBef>
                        <a:spcAft>
                          <a:spcPts val="0"/>
                        </a:spcAft>
                      </a:pPr>
                      <a:r>
                        <a:rPr lang="en-US" sz="1400" b="1" dirty="0">
                          <a:effectLst/>
                        </a:rPr>
                        <a:t>0.049</a:t>
                      </a:r>
                      <a:endParaRPr lang="en-US" sz="1400" b="1" dirty="0">
                        <a:effectLst/>
                        <a:latin typeface="Avenir Book"/>
                        <a:ea typeface="Calibri"/>
                        <a:cs typeface="Times New Roman"/>
                      </a:endParaRPr>
                    </a:p>
                  </a:txBody>
                  <a:tcPr marL="68580" marR="68580" marT="0" marB="0" anchor="b"/>
                </a:tc>
                <a:tc>
                  <a:txBody>
                    <a:bodyPr/>
                    <a:lstStyle/>
                    <a:p>
                      <a:pPr marL="0" marR="0">
                        <a:spcBef>
                          <a:spcPts val="0"/>
                        </a:spcBef>
                        <a:spcAft>
                          <a:spcPts val="0"/>
                        </a:spcAft>
                      </a:pPr>
                      <a:r>
                        <a:rPr lang="en-US" sz="1400" b="1" dirty="0">
                          <a:effectLst/>
                        </a:rPr>
                        <a:t>-1.090</a:t>
                      </a:r>
                      <a:endParaRPr lang="en-US" sz="1400" b="1" dirty="0">
                        <a:effectLst/>
                        <a:latin typeface="Avenir Book"/>
                        <a:ea typeface="Calibri"/>
                        <a:cs typeface="Times New Roman"/>
                      </a:endParaRPr>
                    </a:p>
                  </a:txBody>
                  <a:tcPr marL="68580" marR="68580" marT="0" marB="0" anchor="b"/>
                </a:tc>
                <a:tc>
                  <a:txBody>
                    <a:bodyPr/>
                    <a:lstStyle/>
                    <a:p>
                      <a:pPr marL="0" marR="0">
                        <a:spcBef>
                          <a:spcPts val="0"/>
                        </a:spcBef>
                        <a:spcAft>
                          <a:spcPts val="0"/>
                        </a:spcAft>
                      </a:pPr>
                      <a:r>
                        <a:rPr lang="en-US" sz="1400" b="1" dirty="0">
                          <a:effectLst/>
                        </a:rPr>
                        <a:t>0.282</a:t>
                      </a:r>
                      <a:endParaRPr lang="en-US" sz="1400" b="1" dirty="0">
                        <a:effectLst/>
                        <a:latin typeface="Avenir Book"/>
                        <a:ea typeface="Calibri"/>
                        <a:cs typeface="Times New Roman"/>
                      </a:endParaRPr>
                    </a:p>
                  </a:txBody>
                  <a:tcPr marL="68580" marR="68580" marT="0" marB="0" anchor="b"/>
                </a:tc>
              </a:tr>
            </a:tbl>
          </a:graphicData>
        </a:graphic>
      </p:graphicFrame>
      <p:sp>
        <p:nvSpPr>
          <p:cNvPr id="4" name="TextBox 3"/>
          <p:cNvSpPr txBox="1"/>
          <p:nvPr/>
        </p:nvSpPr>
        <p:spPr>
          <a:xfrm>
            <a:off x="381000" y="5181600"/>
            <a:ext cx="8077200" cy="1077218"/>
          </a:xfrm>
          <a:prstGeom prst="rect">
            <a:avLst/>
          </a:prstGeom>
          <a:noFill/>
        </p:spPr>
        <p:txBody>
          <a:bodyPr wrap="square" rtlCol="0">
            <a:spAutoFit/>
          </a:bodyPr>
          <a:lstStyle/>
          <a:p>
            <a:pPr algn="ctr"/>
            <a:r>
              <a:rPr lang="en-US" sz="3200" dirty="0" smtClean="0"/>
              <a:t>Includes covariates shown in </a:t>
            </a:r>
          </a:p>
          <a:p>
            <a:pPr algn="ctr"/>
            <a:r>
              <a:rPr lang="en-US" sz="3200" dirty="0" smtClean="0"/>
              <a:t>“Characteristics of the Sample” slide</a:t>
            </a:r>
            <a:endParaRPr lang="en-US" sz="3200" dirty="0"/>
          </a:p>
        </p:txBody>
      </p:sp>
    </p:spTree>
    <p:extLst>
      <p:ext uri="{BB962C8B-B14F-4D97-AF65-F5344CB8AC3E}">
        <p14:creationId xmlns:p14="http://schemas.microsoft.com/office/powerpoint/2010/main" val="2179447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Question</a:t>
            </a:r>
            <a:endParaRPr lang="en-US" dirty="0"/>
          </a:p>
        </p:txBody>
      </p:sp>
      <p:sp>
        <p:nvSpPr>
          <p:cNvPr id="3" name="Content Placeholder 2"/>
          <p:cNvSpPr>
            <a:spLocks noGrp="1"/>
          </p:cNvSpPr>
          <p:nvPr>
            <p:ph idx="1"/>
          </p:nvPr>
        </p:nvSpPr>
        <p:spPr/>
        <p:txBody>
          <a:bodyPr/>
          <a:lstStyle/>
          <a:p>
            <a:r>
              <a:rPr lang="en-US" dirty="0" smtClean="0"/>
              <a:t>How do cities in fiscal difficulty adapt?</a:t>
            </a:r>
          </a:p>
          <a:p>
            <a:r>
              <a:rPr lang="en-US" dirty="0" smtClean="0"/>
              <a:t>Because of the constitutional protection of pensions and the difficulty of terminating unionized employees, adaptation may well occur through employment changes such as hiring freezes and changes in health insurance, especially retiree health insurance</a:t>
            </a:r>
            <a:endParaRPr lang="en-US" dirty="0"/>
          </a:p>
        </p:txBody>
      </p:sp>
    </p:spTree>
    <p:extLst>
      <p:ext uri="{BB962C8B-B14F-4D97-AF65-F5344CB8AC3E}">
        <p14:creationId xmlns:p14="http://schemas.microsoft.com/office/powerpoint/2010/main" val="8398058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Difference-in-Difference </a:t>
            </a:r>
            <a:r>
              <a:rPr lang="en-US" dirty="0" smtClean="0"/>
              <a:t>Analyses, cont.</a:t>
            </a:r>
            <a:endParaRPr lang="en-US" dirty="0"/>
          </a:p>
        </p:txBody>
      </p:sp>
      <p:sp>
        <p:nvSpPr>
          <p:cNvPr id="3" name="Content Placeholder 2"/>
          <p:cNvSpPr>
            <a:spLocks noGrp="1"/>
          </p:cNvSpPr>
          <p:nvPr>
            <p:ph idx="1"/>
          </p:nvPr>
        </p:nvSpPr>
        <p:spPr/>
        <p:txBody>
          <a:bodyPr/>
          <a:lstStyle/>
          <a:p>
            <a:r>
              <a:rPr lang="en-US" dirty="0" smtClean="0"/>
              <a:t>The </a:t>
            </a:r>
            <a:r>
              <a:rPr lang="en-US" dirty="0" err="1" smtClean="0"/>
              <a:t>DiD</a:t>
            </a:r>
            <a:r>
              <a:rPr lang="en-US" dirty="0" smtClean="0"/>
              <a:t> analyses are sensitive to the inclusion of the 4</a:t>
            </a:r>
            <a:r>
              <a:rPr lang="en-US" baseline="30000" dirty="0" smtClean="0"/>
              <a:t>th</a:t>
            </a:r>
            <a:r>
              <a:rPr lang="en-US" dirty="0" smtClean="0"/>
              <a:t> year after the shock</a:t>
            </a:r>
          </a:p>
          <a:p>
            <a:r>
              <a:rPr lang="en-US" dirty="0" smtClean="0"/>
              <a:t>We did not rerun the </a:t>
            </a:r>
            <a:r>
              <a:rPr lang="en-US" dirty="0" err="1" smtClean="0"/>
              <a:t>DiD</a:t>
            </a:r>
            <a:r>
              <a:rPr lang="en-US" dirty="0" smtClean="0"/>
              <a:t> analyses including the washout years, but doing so would surely have yielded a nominally significant result, not correcting for multiple comparisons</a:t>
            </a:r>
            <a:endParaRPr lang="en-US" dirty="0"/>
          </a:p>
        </p:txBody>
      </p:sp>
    </p:spTree>
    <p:extLst>
      <p:ext uri="{BB962C8B-B14F-4D97-AF65-F5344CB8AC3E}">
        <p14:creationId xmlns:p14="http://schemas.microsoft.com/office/powerpoint/2010/main" val="24279431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Outcomes</a:t>
            </a:r>
            <a:endParaRPr lang="en-US" dirty="0"/>
          </a:p>
        </p:txBody>
      </p:sp>
      <p:sp>
        <p:nvSpPr>
          <p:cNvPr id="3" name="Content Placeholder 2"/>
          <p:cNvSpPr>
            <a:spLocks noGrp="1"/>
          </p:cNvSpPr>
          <p:nvPr>
            <p:ph idx="1"/>
          </p:nvPr>
        </p:nvSpPr>
        <p:spPr/>
        <p:txBody>
          <a:bodyPr/>
          <a:lstStyle/>
          <a:p>
            <a:r>
              <a:rPr lang="en-US" dirty="0" smtClean="0"/>
              <a:t>We treated the ~10 percentage point change in the rate of separation as causal and went on to explore its effect on other outcomes</a:t>
            </a:r>
          </a:p>
          <a:p>
            <a:r>
              <a:rPr lang="en-US" dirty="0" smtClean="0"/>
              <a:t>We found no measurable effects on health insurance, health care utilization, or spending</a:t>
            </a:r>
          </a:p>
          <a:p>
            <a:r>
              <a:rPr lang="en-US" dirty="0" smtClean="0"/>
              <a:t>We found a suggestive effect on one health outcome</a:t>
            </a:r>
            <a:endParaRPr lang="en-US" dirty="0"/>
          </a:p>
        </p:txBody>
      </p:sp>
    </p:spTree>
    <p:extLst>
      <p:ext uri="{BB962C8B-B14F-4D97-AF65-F5344CB8AC3E}">
        <p14:creationId xmlns:p14="http://schemas.microsoft.com/office/powerpoint/2010/main" val="10056122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032" y="234950"/>
            <a:ext cx="8321040" cy="1136650"/>
          </a:xfrm>
        </p:spPr>
        <p:txBody>
          <a:bodyPr/>
          <a:lstStyle/>
          <a:p>
            <a:r>
              <a:rPr lang="en-US" dirty="0"/>
              <a:t>Proportion in Fair or Poor Health at Some Time in the Year*</a:t>
            </a:r>
          </a:p>
        </p:txBody>
      </p:sp>
      <p:pic>
        <p:nvPicPr>
          <p:cNvPr id="3" name="Picture 2"/>
          <p:cNvPicPr>
            <a:picLocks noChangeAspect="1"/>
          </p:cNvPicPr>
          <p:nvPr/>
        </p:nvPicPr>
        <p:blipFill rotWithShape="1">
          <a:blip r:embed="rId2"/>
          <a:srcRect t="16744"/>
          <a:stretch/>
        </p:blipFill>
        <p:spPr bwMode="auto">
          <a:xfrm>
            <a:off x="914400" y="1828788"/>
            <a:ext cx="6904683" cy="4311423"/>
          </a:xfrm>
          <a:prstGeom prst="rect">
            <a:avLst/>
          </a:prstGeom>
          <a:ln>
            <a:noFill/>
          </a:ln>
          <a:extLst>
            <a:ext uri="{53640926-AAD7-44D8-BBD7-CCE9431645EC}">
              <a14:shadowObscured xmlns:a14="http://schemas.microsoft.com/office/drawing/2010/main"/>
            </a:ext>
          </a:extLst>
        </p:spPr>
      </p:pic>
      <p:sp>
        <p:nvSpPr>
          <p:cNvPr id="4" name="TextBox 3"/>
          <p:cNvSpPr txBox="1"/>
          <p:nvPr/>
        </p:nvSpPr>
        <p:spPr>
          <a:xfrm>
            <a:off x="2514600" y="1828800"/>
            <a:ext cx="1816523" cy="584775"/>
          </a:xfrm>
          <a:prstGeom prst="rect">
            <a:avLst/>
          </a:prstGeom>
          <a:noFill/>
        </p:spPr>
        <p:txBody>
          <a:bodyPr wrap="none" rtlCol="0">
            <a:spAutoFit/>
          </a:bodyPr>
          <a:lstStyle/>
          <a:p>
            <a:r>
              <a:rPr lang="en-US" sz="3200" dirty="0" smtClean="0">
                <a:solidFill>
                  <a:schemeClr val="bg2"/>
                </a:solidFill>
              </a:rPr>
              <a:t>Raw Data</a:t>
            </a:r>
            <a:endParaRPr lang="en-US" sz="3200" dirty="0">
              <a:solidFill>
                <a:schemeClr val="bg2"/>
              </a:solidFill>
            </a:endParaRPr>
          </a:p>
        </p:txBody>
      </p:sp>
    </p:spTree>
    <p:extLst>
      <p:ext uri="{BB962C8B-B14F-4D97-AF65-F5344CB8AC3E}">
        <p14:creationId xmlns:p14="http://schemas.microsoft.com/office/powerpoint/2010/main" val="18869886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6032" y="234950"/>
            <a:ext cx="8321040" cy="1136650"/>
          </a:xfrm>
        </p:spPr>
        <p:txBody>
          <a:bodyPr/>
          <a:lstStyle/>
          <a:p>
            <a:r>
              <a:rPr lang="en-US" dirty="0" smtClean="0"/>
              <a:t>Proportion in Fair or Poor Health at Some Time in the Year*</a:t>
            </a: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04" y="2011664"/>
            <a:ext cx="7319486" cy="29143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543147" y="5105400"/>
            <a:ext cx="7696200" cy="1446550"/>
          </a:xfrm>
          <a:prstGeom prst="rect">
            <a:avLst/>
          </a:prstGeom>
          <a:noFill/>
        </p:spPr>
        <p:txBody>
          <a:bodyPr wrap="square" rtlCol="0">
            <a:spAutoFit/>
          </a:bodyPr>
          <a:lstStyle/>
          <a:p>
            <a:pPr algn="ctr"/>
            <a:r>
              <a:rPr lang="en-US" sz="3200" dirty="0"/>
              <a:t>Includes covariates shown in </a:t>
            </a:r>
          </a:p>
          <a:p>
            <a:pPr algn="ctr"/>
            <a:r>
              <a:rPr lang="en-US" sz="3200" dirty="0"/>
              <a:t>“Characteristics of the Sample” slide</a:t>
            </a:r>
          </a:p>
          <a:p>
            <a:endParaRPr lang="en-US" sz="2400" dirty="0"/>
          </a:p>
        </p:txBody>
      </p:sp>
      <p:sp>
        <p:nvSpPr>
          <p:cNvPr id="6" name="Footer Placeholder 5"/>
          <p:cNvSpPr>
            <a:spLocks noGrp="1"/>
          </p:cNvSpPr>
          <p:nvPr>
            <p:ph type="ftr" sz="quarter" idx="11"/>
          </p:nvPr>
        </p:nvSpPr>
        <p:spPr/>
        <p:txBody>
          <a:bodyPr/>
          <a:lstStyle/>
          <a:p>
            <a:r>
              <a:rPr lang="en-US" smtClean="0"/>
              <a:t>*This result is also found if dependents are included.</a:t>
            </a:r>
            <a:endParaRPr lang="en-US"/>
          </a:p>
        </p:txBody>
      </p:sp>
    </p:spTree>
    <p:extLst>
      <p:ext uri="{BB962C8B-B14F-4D97-AF65-F5344CB8AC3E}">
        <p14:creationId xmlns:p14="http://schemas.microsoft.com/office/powerpoint/2010/main" val="224814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Closing Thoughts</a:t>
            </a:r>
            <a:endParaRPr lang="en-US" dirty="0"/>
          </a:p>
        </p:txBody>
      </p:sp>
      <p:sp>
        <p:nvSpPr>
          <p:cNvPr id="4" name="Content Placeholder 3"/>
          <p:cNvSpPr>
            <a:spLocks noGrp="1"/>
          </p:cNvSpPr>
          <p:nvPr>
            <p:ph idx="1"/>
          </p:nvPr>
        </p:nvSpPr>
        <p:spPr/>
        <p:txBody>
          <a:bodyPr/>
          <a:lstStyle/>
          <a:p>
            <a:r>
              <a:rPr lang="en-US" dirty="0" smtClean="0"/>
              <a:t>The prior result could certainly not survive a multiple comparison correction, but it seems worth testing on other data</a:t>
            </a:r>
          </a:p>
          <a:p>
            <a:pPr lvl="1"/>
            <a:r>
              <a:rPr lang="en-US" dirty="0"/>
              <a:t>We looked at whether this </a:t>
            </a:r>
            <a:r>
              <a:rPr lang="en-US" dirty="0" smtClean="0"/>
              <a:t>effect operated through physical or mental health; null results</a:t>
            </a:r>
          </a:p>
          <a:p>
            <a:r>
              <a:rPr lang="en-US" dirty="0" smtClean="0"/>
              <a:t>Cities in decline may be stressful to live in - think Case and Deaton - even though this sample all had or had had municipal jobs</a:t>
            </a:r>
            <a:endParaRPr lang="en-US" dirty="0"/>
          </a:p>
        </p:txBody>
      </p:sp>
    </p:spTree>
    <p:extLst>
      <p:ext uri="{BB962C8B-B14F-4D97-AF65-F5344CB8AC3E}">
        <p14:creationId xmlns:p14="http://schemas.microsoft.com/office/powerpoint/2010/main" val="34416187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Closing Thoughts, cont.</a:t>
            </a:r>
            <a:endParaRPr lang="en-US" dirty="0"/>
          </a:p>
        </p:txBody>
      </p:sp>
      <p:sp>
        <p:nvSpPr>
          <p:cNvPr id="5" name="Content Placeholder 4"/>
          <p:cNvSpPr>
            <a:spLocks noGrp="1"/>
          </p:cNvSpPr>
          <p:nvPr>
            <p:ph idx="1"/>
          </p:nvPr>
        </p:nvSpPr>
        <p:spPr/>
        <p:txBody>
          <a:bodyPr/>
          <a:lstStyle/>
          <a:p>
            <a:r>
              <a:rPr lang="en-US" dirty="0" smtClean="0"/>
              <a:t>Future possibilities</a:t>
            </a:r>
          </a:p>
          <a:p>
            <a:pPr lvl="1"/>
            <a:r>
              <a:rPr lang="en-US" dirty="0" smtClean="0"/>
              <a:t>Use financial statements rather than bond ratings as indicators of fiscal ills</a:t>
            </a:r>
          </a:p>
          <a:p>
            <a:pPr lvl="1"/>
            <a:r>
              <a:rPr lang="en-US" dirty="0" smtClean="0"/>
              <a:t>Other data sets worth exploring include the insurance module of the MEPS, the CPS, the ACS, and the HRS </a:t>
            </a:r>
            <a:endParaRPr lang="en-US" dirty="0"/>
          </a:p>
        </p:txBody>
      </p:sp>
    </p:spTree>
    <p:extLst>
      <p:ext uri="{BB962C8B-B14F-4D97-AF65-F5344CB8AC3E}">
        <p14:creationId xmlns:p14="http://schemas.microsoft.com/office/powerpoint/2010/main" val="956524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Question Continued</a:t>
            </a:r>
            <a:endParaRPr lang="en-US" dirty="0"/>
          </a:p>
        </p:txBody>
      </p:sp>
      <p:sp>
        <p:nvSpPr>
          <p:cNvPr id="3" name="Content Placeholder 2"/>
          <p:cNvSpPr>
            <a:spLocks noGrp="1"/>
          </p:cNvSpPr>
          <p:nvPr>
            <p:ph idx="1"/>
          </p:nvPr>
        </p:nvSpPr>
        <p:spPr/>
        <p:txBody>
          <a:bodyPr/>
          <a:lstStyle/>
          <a:p>
            <a:r>
              <a:rPr lang="en-US" dirty="0" smtClean="0"/>
              <a:t>We therefore seek to identify cities in fiscal difficulty, those that are not, and compare effects on employment, health insurance, health care, and health</a:t>
            </a:r>
            <a:endParaRPr lang="en-US" dirty="0"/>
          </a:p>
        </p:txBody>
      </p:sp>
    </p:spTree>
    <p:extLst>
      <p:ext uri="{BB962C8B-B14F-4D97-AF65-F5344CB8AC3E}">
        <p14:creationId xmlns:p14="http://schemas.microsoft.com/office/powerpoint/2010/main" val="677460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Theory</a:t>
            </a:r>
            <a:endParaRPr lang="en-US" dirty="0"/>
          </a:p>
        </p:txBody>
      </p:sp>
      <p:sp>
        <p:nvSpPr>
          <p:cNvPr id="3" name="Content Placeholder 2"/>
          <p:cNvSpPr>
            <a:spLocks noGrp="1"/>
          </p:cNvSpPr>
          <p:nvPr>
            <p:ph idx="1"/>
          </p:nvPr>
        </p:nvSpPr>
        <p:spPr/>
        <p:txBody>
          <a:bodyPr/>
          <a:lstStyle/>
          <a:p>
            <a:r>
              <a:rPr lang="en-US" dirty="0" smtClean="0"/>
              <a:t>We estimate a reduced form and theory does not allow us to sign effects </a:t>
            </a:r>
          </a:p>
          <a:p>
            <a:pPr lvl="1"/>
            <a:r>
              <a:rPr lang="en-US" dirty="0" smtClean="0"/>
              <a:t>There can be both demand- and supply-side reactions and there may be multiple effects</a:t>
            </a:r>
          </a:p>
          <a:p>
            <a:pPr lvl="1"/>
            <a:r>
              <a:rPr lang="en-US" dirty="0" smtClean="0"/>
              <a:t>For example, a city may offer an early retirement package, in which case both the money and time cost of medical care could change, potentially in opposite directions</a:t>
            </a:r>
          </a:p>
          <a:p>
            <a:pPr lvl="2"/>
            <a:r>
              <a:rPr lang="en-US" dirty="0" smtClean="0"/>
              <a:t>A change in time cost may affect health habits</a:t>
            </a:r>
            <a:endParaRPr lang="en-US" dirty="0"/>
          </a:p>
        </p:txBody>
      </p:sp>
    </p:spTree>
    <p:extLst>
      <p:ext uri="{BB962C8B-B14F-4D97-AF65-F5344CB8AC3E}">
        <p14:creationId xmlns:p14="http://schemas.microsoft.com/office/powerpoint/2010/main" val="1842070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Theory, cont.</a:t>
            </a:r>
            <a:endParaRPr lang="en-US" dirty="0"/>
          </a:p>
        </p:txBody>
      </p:sp>
      <p:sp>
        <p:nvSpPr>
          <p:cNvPr id="3" name="Content Placeholder 2"/>
          <p:cNvSpPr>
            <a:spLocks noGrp="1"/>
          </p:cNvSpPr>
          <p:nvPr>
            <p:ph idx="1"/>
          </p:nvPr>
        </p:nvSpPr>
        <p:spPr/>
        <p:txBody>
          <a:bodyPr/>
          <a:lstStyle/>
          <a:p>
            <a:r>
              <a:rPr lang="en-US" dirty="0" smtClean="0"/>
              <a:t>Theory is also of little help with respect to specifying leads and lags  </a:t>
            </a:r>
            <a:endParaRPr lang="en-US" dirty="0"/>
          </a:p>
        </p:txBody>
      </p:sp>
    </p:spTree>
    <p:extLst>
      <p:ext uri="{BB962C8B-B14F-4D97-AF65-F5344CB8AC3E}">
        <p14:creationId xmlns:p14="http://schemas.microsoft.com/office/powerpoint/2010/main" val="2346866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Methods</a:t>
            </a:r>
            <a:endParaRPr lang="en-US" dirty="0"/>
          </a:p>
        </p:txBody>
      </p:sp>
      <p:sp>
        <p:nvSpPr>
          <p:cNvPr id="3" name="Content Placeholder 2"/>
          <p:cNvSpPr>
            <a:spLocks noGrp="1"/>
          </p:cNvSpPr>
          <p:nvPr>
            <p:ph idx="1"/>
          </p:nvPr>
        </p:nvSpPr>
        <p:spPr>
          <a:xfrm>
            <a:off x="533400" y="1700784"/>
            <a:ext cx="7848600" cy="4089400"/>
          </a:xfrm>
        </p:spPr>
        <p:txBody>
          <a:bodyPr/>
          <a:lstStyle/>
          <a:p>
            <a:r>
              <a:rPr lang="en-US" dirty="0" smtClean="0"/>
              <a:t>We </a:t>
            </a:r>
            <a:r>
              <a:rPr lang="en-US" dirty="0" smtClean="0"/>
              <a:t>identified </a:t>
            </a:r>
            <a:r>
              <a:rPr lang="en-US" dirty="0" smtClean="0"/>
              <a:t>cities whose bonds have been downgraded and a set of control group cities</a:t>
            </a:r>
          </a:p>
          <a:p>
            <a:r>
              <a:rPr lang="en-US" dirty="0" smtClean="0"/>
              <a:t>We </a:t>
            </a:r>
            <a:r>
              <a:rPr lang="en-US" dirty="0" smtClean="0"/>
              <a:t>matched </a:t>
            </a:r>
            <a:r>
              <a:rPr lang="en-US" dirty="0" smtClean="0"/>
              <a:t>these cities with sampling units from the Medical Expenditure Panel Survey (MEPS)</a:t>
            </a:r>
          </a:p>
          <a:p>
            <a:r>
              <a:rPr lang="en-US" dirty="0" smtClean="0"/>
              <a:t>We </a:t>
            </a:r>
            <a:r>
              <a:rPr lang="en-US" dirty="0" smtClean="0"/>
              <a:t>looked </a:t>
            </a:r>
            <a:r>
              <a:rPr lang="en-US" dirty="0" smtClean="0"/>
              <a:t>at </a:t>
            </a:r>
            <a:r>
              <a:rPr lang="en-US" dirty="0" smtClean="0"/>
              <a:t>labor </a:t>
            </a:r>
            <a:r>
              <a:rPr lang="en-US" dirty="0" smtClean="0"/>
              <a:t>market, health care, and health </a:t>
            </a:r>
            <a:r>
              <a:rPr lang="en-US" dirty="0" smtClean="0"/>
              <a:t>outcomes; </a:t>
            </a:r>
            <a:r>
              <a:rPr lang="en-US" dirty="0" smtClean="0"/>
              <a:t>we did not </a:t>
            </a:r>
            <a:r>
              <a:rPr lang="en-US" dirty="0" err="1" smtClean="0"/>
              <a:t>prespecify</a:t>
            </a:r>
            <a:r>
              <a:rPr lang="en-US" dirty="0" smtClean="0"/>
              <a:t> those we expected to be affected</a:t>
            </a:r>
            <a:endParaRPr lang="en-US" dirty="0" smtClean="0"/>
          </a:p>
          <a:p>
            <a:endParaRPr lang="en-US" dirty="0"/>
          </a:p>
        </p:txBody>
      </p:sp>
    </p:spTree>
    <p:extLst>
      <p:ext uri="{BB962C8B-B14F-4D97-AF65-F5344CB8AC3E}">
        <p14:creationId xmlns:p14="http://schemas.microsoft.com/office/powerpoint/2010/main" val="3929073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a:t>
            </a:r>
            <a:endParaRPr lang="en-US" dirty="0"/>
          </a:p>
        </p:txBody>
      </p:sp>
      <p:sp>
        <p:nvSpPr>
          <p:cNvPr id="3" name="Content Placeholder 2"/>
          <p:cNvSpPr>
            <a:spLocks noGrp="1"/>
          </p:cNvSpPr>
          <p:nvPr>
            <p:ph idx="1"/>
          </p:nvPr>
        </p:nvSpPr>
        <p:spPr>
          <a:xfrm>
            <a:off x="533400" y="1701800"/>
            <a:ext cx="8001000" cy="4089400"/>
          </a:xfrm>
        </p:spPr>
        <p:txBody>
          <a:bodyPr/>
          <a:lstStyle/>
          <a:p>
            <a:r>
              <a:rPr lang="en-US" dirty="0" smtClean="0"/>
              <a:t>We </a:t>
            </a:r>
            <a:r>
              <a:rPr lang="en-US" dirty="0" smtClean="0"/>
              <a:t>used Moody’s to identify cities with bond downgrades in the 1995-2010 period</a:t>
            </a:r>
          </a:p>
          <a:p>
            <a:pPr lvl="1"/>
            <a:r>
              <a:rPr lang="en-US" dirty="0" smtClean="0"/>
              <a:t>Although </a:t>
            </a:r>
            <a:r>
              <a:rPr lang="en-US" dirty="0"/>
              <a:t>Moody’s c</a:t>
            </a:r>
            <a:r>
              <a:rPr lang="en-US" dirty="0" smtClean="0"/>
              <a:t>ould not give us a complete list of municipal bond ratings, the </a:t>
            </a:r>
            <a:r>
              <a:rPr lang="en-US" i="1" dirty="0" smtClean="0"/>
              <a:t>Statistical Abstract</a:t>
            </a:r>
            <a:r>
              <a:rPr lang="en-US" dirty="0" smtClean="0"/>
              <a:t> published ratings for the 80 largest cities in this period and </a:t>
            </a:r>
            <a:r>
              <a:rPr lang="en-US" dirty="0"/>
              <a:t>Moody’s </a:t>
            </a:r>
            <a:r>
              <a:rPr lang="en-US" dirty="0" smtClean="0"/>
              <a:t>identified for us the 7 </a:t>
            </a:r>
            <a:r>
              <a:rPr lang="en-US" dirty="0"/>
              <a:t>cities that declared bankruptcy</a:t>
            </a:r>
            <a:endParaRPr lang="en-US" dirty="0" smtClean="0"/>
          </a:p>
          <a:p>
            <a:pPr lvl="1"/>
            <a:r>
              <a:rPr lang="en-US" dirty="0" smtClean="0"/>
              <a:t>We also searched for press reports of downgrades; this yielded 613 more cities</a:t>
            </a:r>
          </a:p>
          <a:p>
            <a:pPr lvl="1"/>
            <a:endParaRPr lang="en-US" dirty="0"/>
          </a:p>
        </p:txBody>
      </p:sp>
    </p:spTree>
    <p:extLst>
      <p:ext uri="{BB962C8B-B14F-4D97-AF65-F5344CB8AC3E}">
        <p14:creationId xmlns:p14="http://schemas.microsoft.com/office/powerpoint/2010/main" val="400688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 cont.</a:t>
            </a:r>
            <a:endParaRPr lang="en-US" dirty="0"/>
          </a:p>
        </p:txBody>
      </p:sp>
      <p:sp>
        <p:nvSpPr>
          <p:cNvPr id="3" name="Content Placeholder 2"/>
          <p:cNvSpPr>
            <a:spLocks noGrp="1"/>
          </p:cNvSpPr>
          <p:nvPr>
            <p:ph idx="1"/>
          </p:nvPr>
        </p:nvSpPr>
        <p:spPr/>
        <p:txBody>
          <a:bodyPr/>
          <a:lstStyle/>
          <a:p>
            <a:r>
              <a:rPr lang="en-US" dirty="0" smtClean="0"/>
              <a:t>We matched this list of cities with sampling units from the </a:t>
            </a:r>
            <a:r>
              <a:rPr lang="en-US" dirty="0"/>
              <a:t>household component </a:t>
            </a:r>
            <a:r>
              <a:rPr lang="en-US" dirty="0" smtClean="0"/>
              <a:t>of the Medical Expenditure Panel Survey (MEPS)</a:t>
            </a:r>
          </a:p>
          <a:p>
            <a:pPr lvl="1"/>
            <a:r>
              <a:rPr lang="en-US" dirty="0" smtClean="0"/>
              <a:t>MEPS is a national probability sample that focuses on health and health care, but also collects information on employment status; this allows us to identify municipal employees</a:t>
            </a:r>
          </a:p>
          <a:p>
            <a:pPr lvl="1"/>
            <a:r>
              <a:rPr lang="en-US" dirty="0" smtClean="0"/>
              <a:t>MEPS’ sample </a:t>
            </a:r>
            <a:r>
              <a:rPr lang="en-US" dirty="0"/>
              <a:t>size was </a:t>
            </a:r>
            <a:r>
              <a:rPr lang="en-US" dirty="0" smtClean="0"/>
              <a:t>~8,000-9,000 </a:t>
            </a:r>
            <a:r>
              <a:rPr lang="en-US" dirty="0"/>
              <a:t>families 1996-2000* and </a:t>
            </a:r>
            <a:r>
              <a:rPr lang="en-US" dirty="0" smtClean="0"/>
              <a:t>~13,000 </a:t>
            </a:r>
            <a:r>
              <a:rPr lang="en-US" dirty="0"/>
              <a:t>after </a:t>
            </a:r>
            <a:r>
              <a:rPr lang="en-US" dirty="0" smtClean="0"/>
              <a:t>that </a:t>
            </a:r>
          </a:p>
          <a:p>
            <a:pPr lvl="1"/>
            <a:endParaRPr lang="en-US" dirty="0"/>
          </a:p>
        </p:txBody>
      </p:sp>
      <p:sp>
        <p:nvSpPr>
          <p:cNvPr id="4" name="Footer Placeholder 3"/>
          <p:cNvSpPr>
            <a:spLocks noGrp="1"/>
          </p:cNvSpPr>
          <p:nvPr>
            <p:ph type="ftr" sz="quarter" idx="11"/>
          </p:nvPr>
        </p:nvSpPr>
        <p:spPr/>
        <p:txBody>
          <a:bodyPr/>
          <a:lstStyle/>
          <a:p>
            <a:r>
              <a:rPr lang="en-US" dirty="0" smtClean="0"/>
              <a:t>*The 1997 sample was an exception at 13,000. For exact sample sizes s</a:t>
            </a:r>
            <a:r>
              <a:rPr lang="en-US" dirty="0" smtClean="0"/>
              <a:t>ee </a:t>
            </a:r>
            <a:r>
              <a:rPr lang="en-US" dirty="0">
                <a:hlinkClick r:id="rId2"/>
              </a:rPr>
              <a:t>https://</a:t>
            </a:r>
            <a:r>
              <a:rPr lang="en-US" dirty="0" smtClean="0">
                <a:hlinkClick r:id="rId2"/>
              </a:rPr>
              <a:t>meps.ahrq.gov/mepsweb/survey_</a:t>
            </a:r>
            <a:r>
              <a:rPr lang="en-US" dirty="0"/>
              <a:t>comp/hc</a:t>
            </a:r>
            <a:endParaRPr lang="en-US" dirty="0" smtClean="0"/>
          </a:p>
          <a:p>
            <a:r>
              <a:rPr lang="en-US" dirty="0" smtClean="0"/>
              <a:t>_</a:t>
            </a:r>
            <a:r>
              <a:rPr lang="en-US" dirty="0" err="1" smtClean="0"/>
              <a:t>sample_size.jsp</a:t>
            </a:r>
            <a:r>
              <a:rPr lang="en-US" dirty="0" smtClean="0"/>
              <a:t>. </a:t>
            </a:r>
            <a:r>
              <a:rPr lang="en-US" dirty="0"/>
              <a:t>There are around 33,000 persons in the post-2000 sample, but </a:t>
            </a:r>
            <a:r>
              <a:rPr lang="en-US" dirty="0"/>
              <a:t> </a:t>
            </a:r>
            <a:r>
              <a:rPr lang="en-US" dirty="0" smtClean="0"/>
              <a:t>we only use employees and retirees here. </a:t>
            </a:r>
            <a:endParaRPr lang="en-US" dirty="0"/>
          </a:p>
        </p:txBody>
      </p:sp>
    </p:spTree>
    <p:extLst>
      <p:ext uri="{BB962C8B-B14F-4D97-AF65-F5344CB8AC3E}">
        <p14:creationId xmlns:p14="http://schemas.microsoft.com/office/powerpoint/2010/main" val="3127746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 cont.</a:t>
            </a:r>
            <a:endParaRPr lang="en-US" dirty="0"/>
          </a:p>
        </p:txBody>
      </p:sp>
      <p:sp>
        <p:nvSpPr>
          <p:cNvPr id="3" name="Content Placeholder 2"/>
          <p:cNvSpPr>
            <a:spLocks noGrp="1"/>
          </p:cNvSpPr>
          <p:nvPr>
            <p:ph idx="1"/>
          </p:nvPr>
        </p:nvSpPr>
        <p:spPr/>
        <p:txBody>
          <a:bodyPr/>
          <a:lstStyle/>
          <a:p>
            <a:r>
              <a:rPr lang="en-US" dirty="0" smtClean="0"/>
              <a:t>This yielded a sample of 30 cities with downgrades (“Shock cities”) and 31 Control group cities; we applied MEPS sampling weights and then tried to improve balance  with propensity scores, which were a function of the year of the downgrade, population, population</a:t>
            </a:r>
            <a:r>
              <a:rPr lang="en-US" baseline="30000" dirty="0" smtClean="0"/>
              <a:t>2</a:t>
            </a:r>
            <a:r>
              <a:rPr lang="en-US" dirty="0" smtClean="0"/>
              <a:t>, and census region</a:t>
            </a:r>
          </a:p>
        </p:txBody>
      </p:sp>
    </p:spTree>
    <p:extLst>
      <p:ext uri="{BB962C8B-B14F-4D97-AF65-F5344CB8AC3E}">
        <p14:creationId xmlns:p14="http://schemas.microsoft.com/office/powerpoint/2010/main" val="2303108912"/>
      </p:ext>
    </p:extLst>
  </p:cSld>
  <p:clrMapOvr>
    <a:masterClrMapping/>
  </p:clrMapOvr>
</p:sld>
</file>

<file path=ppt/theme/theme1.xml><?xml version="1.0" encoding="utf-8"?>
<a:theme xmlns:a="http://schemas.openxmlformats.org/drawingml/2006/main" name="The American Tobacco Wars">
  <a:themeElements>
    <a:clrScheme name="The American Tobacco Wars 1">
      <a:dk1>
        <a:srgbClr val="000000"/>
      </a:dk1>
      <a:lt1>
        <a:srgbClr val="FFFFFF"/>
      </a:lt1>
      <a:dk2>
        <a:srgbClr val="6600CC"/>
      </a:dk2>
      <a:lt2>
        <a:srgbClr val="FFFF00"/>
      </a:lt2>
      <a:accent1>
        <a:srgbClr val="FF3399"/>
      </a:accent1>
      <a:accent2>
        <a:srgbClr val="00CCCC"/>
      </a:accent2>
      <a:accent3>
        <a:srgbClr val="B8AAE2"/>
      </a:accent3>
      <a:accent4>
        <a:srgbClr val="DADADA"/>
      </a:accent4>
      <a:accent5>
        <a:srgbClr val="FFADCA"/>
      </a:accent5>
      <a:accent6>
        <a:srgbClr val="00B9B9"/>
      </a:accent6>
      <a:hlink>
        <a:srgbClr val="FF9966"/>
      </a:hlink>
      <a:folHlink>
        <a:srgbClr val="9999FF"/>
      </a:folHlink>
    </a:clrScheme>
    <a:fontScheme name="The American Tobacco Wars">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Book Antiqua"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Book Antiqua" pitchFamily="18" charset="0"/>
          </a:defRPr>
        </a:defPPr>
      </a:lstStyle>
    </a:lnDef>
  </a:objectDefaults>
  <a:extraClrSchemeLst>
    <a:extraClrScheme>
      <a:clrScheme name="The American Tobacco Wars 1">
        <a:dk1>
          <a:srgbClr val="000000"/>
        </a:dk1>
        <a:lt1>
          <a:srgbClr val="FFFFFF"/>
        </a:lt1>
        <a:dk2>
          <a:srgbClr val="6600CC"/>
        </a:dk2>
        <a:lt2>
          <a:srgbClr val="FFFF00"/>
        </a:lt2>
        <a:accent1>
          <a:srgbClr val="FF3399"/>
        </a:accent1>
        <a:accent2>
          <a:srgbClr val="00CCCC"/>
        </a:accent2>
        <a:accent3>
          <a:srgbClr val="B8AAE2"/>
        </a:accent3>
        <a:accent4>
          <a:srgbClr val="DADADA"/>
        </a:accent4>
        <a:accent5>
          <a:srgbClr val="FFADCA"/>
        </a:accent5>
        <a:accent6>
          <a:srgbClr val="00B9B9"/>
        </a:accent6>
        <a:hlink>
          <a:srgbClr val="FF9966"/>
        </a:hlink>
        <a:folHlink>
          <a:srgbClr val="9999FF"/>
        </a:folHlink>
      </a:clrScheme>
      <a:clrMap bg1="dk2" tx1="lt1" bg2="dk1" tx2="lt2" accent1="accent1" accent2="accent2" accent3="accent3" accent4="accent4" accent5="accent5" accent6="accent6" hlink="hlink" folHlink="folHlink"/>
    </a:extraClrScheme>
    <a:extraClrScheme>
      <a:clrScheme name="The American Tobacco Wars 2">
        <a:dk1>
          <a:srgbClr val="000000"/>
        </a:dk1>
        <a:lt1>
          <a:srgbClr val="FFFFFF"/>
        </a:lt1>
        <a:dk2>
          <a:srgbClr val="330099"/>
        </a:dk2>
        <a:lt2>
          <a:srgbClr val="CCCCFF"/>
        </a:lt2>
        <a:accent1>
          <a:srgbClr val="FF99FF"/>
        </a:accent1>
        <a:accent2>
          <a:srgbClr val="00FFCC"/>
        </a:accent2>
        <a:accent3>
          <a:srgbClr val="FFFFFF"/>
        </a:accent3>
        <a:accent4>
          <a:srgbClr val="000000"/>
        </a:accent4>
        <a:accent5>
          <a:srgbClr val="FFCAFF"/>
        </a:accent5>
        <a:accent6>
          <a:srgbClr val="00E7B9"/>
        </a:accent6>
        <a:hlink>
          <a:srgbClr val="99CCFF"/>
        </a:hlink>
        <a:folHlink>
          <a:srgbClr val="9999FF"/>
        </a:folHlink>
      </a:clrScheme>
      <a:clrMap bg1="lt1" tx1="dk1" bg2="lt2" tx2="dk2" accent1="accent1" accent2="accent2" accent3="accent3" accent4="accent4" accent5="accent5" accent6="accent6" hlink="hlink" folHlink="folHlink"/>
    </a:extraClrScheme>
    <a:extraClrScheme>
      <a:clrScheme name="The American Tobacco Wars 3">
        <a:dk1>
          <a:srgbClr val="000000"/>
        </a:dk1>
        <a:lt1>
          <a:srgbClr val="FFFFFF"/>
        </a:lt1>
        <a:dk2>
          <a:srgbClr val="000000"/>
        </a:dk2>
        <a:lt2>
          <a:srgbClr val="DDDDDD"/>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AAASlide Master</Template>
  <TotalTime>2201</TotalTime>
  <Words>1408</Words>
  <Application>Microsoft Office PowerPoint</Application>
  <PresentationFormat>On-screen Show (4:3)</PresentationFormat>
  <Paragraphs>310</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The American Tobacco Wars</vt:lpstr>
      <vt:lpstr>Fiscal Difficulties of Cities, the Labor Market, and Health Care*</vt:lpstr>
      <vt:lpstr>Our Question</vt:lpstr>
      <vt:lpstr>Our Question Continued</vt:lpstr>
      <vt:lpstr>Theory</vt:lpstr>
      <vt:lpstr>Theory, cont.</vt:lpstr>
      <vt:lpstr>Summary of Methods</vt:lpstr>
      <vt:lpstr>Methods</vt:lpstr>
      <vt:lpstr>Methods, cont.</vt:lpstr>
      <vt:lpstr>Methods, cont.</vt:lpstr>
      <vt:lpstr>Moody’s Ratings</vt:lpstr>
      <vt:lpstr>Moody’s Qualitative Descriptions</vt:lpstr>
      <vt:lpstr>Methods, cont.</vt:lpstr>
      <vt:lpstr>Methods, cont.</vt:lpstr>
      <vt:lpstr>Overview of Results</vt:lpstr>
      <vt:lpstr>Overview of Results, cont.</vt:lpstr>
      <vt:lpstr>Characteristics of the Sample</vt:lpstr>
      <vt:lpstr>Degree of Balance</vt:lpstr>
      <vt:lpstr>The Rate of Separation Fell at the Time of the Shock</vt:lpstr>
      <vt:lpstr>Difference-in-Difference Analyses</vt:lpstr>
      <vt:lpstr>Difference-in-Difference Analyses, cont.</vt:lpstr>
      <vt:lpstr>Other Outcomes</vt:lpstr>
      <vt:lpstr>Proportion in Fair or Poor Health at Some Time in the Year*</vt:lpstr>
      <vt:lpstr>Proportion in Fair or Poor Health at Some Time in the Year*</vt:lpstr>
      <vt:lpstr>Closing Thoughts</vt:lpstr>
      <vt:lpstr>Closing Thoughts, cont.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Fiscal Difficulties of Cities, the Labor Market, and Health Care*</dc:title>
  <dc:creator>Joe Newhouse</dc:creator>
  <cp:lastModifiedBy>Joe Newhouse</cp:lastModifiedBy>
  <cp:revision>24</cp:revision>
  <dcterms:created xsi:type="dcterms:W3CDTF">2018-08-01T18:13:56Z</dcterms:created>
  <dcterms:modified xsi:type="dcterms:W3CDTF">2018-08-03T19:23:02Z</dcterms:modified>
</cp:coreProperties>
</file>