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sldIdLst>
    <p:sldId id="268" r:id="rId2"/>
    <p:sldId id="281" r:id="rId3"/>
    <p:sldId id="258" r:id="rId4"/>
    <p:sldId id="282" r:id="rId5"/>
    <p:sldId id="264" r:id="rId6"/>
    <p:sldId id="260" r:id="rId7"/>
    <p:sldId id="293" r:id="rId8"/>
    <p:sldId id="290" r:id="rId9"/>
    <p:sldId id="291" r:id="rId10"/>
    <p:sldId id="284" r:id="rId11"/>
    <p:sldId id="292" r:id="rId12"/>
    <p:sldId id="289" r:id="rId13"/>
    <p:sldId id="288" r:id="rId14"/>
    <p:sldId id="285" r:id="rId15"/>
    <p:sldId id="287" r:id="rId16"/>
    <p:sldId id="300" r:id="rId17"/>
    <p:sldId id="286" r:id="rId1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03A"/>
    <a:srgbClr val="18453B"/>
    <a:srgbClr val="88B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131" d="100"/>
          <a:sy n="131" d="100"/>
        </p:scale>
        <p:origin x="1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178" cy="465927"/>
          </a:xfrm>
          <a:prstGeom prst="rect">
            <a:avLst/>
          </a:prstGeom>
        </p:spPr>
        <p:txBody>
          <a:bodyPr vert="horz" lIns="90178" tIns="45089" rIns="90178" bIns="45089" rtlCol="0"/>
          <a:lstStyle>
            <a:lvl1pPr algn="l">
              <a:defRPr sz="1200"/>
            </a:lvl1pPr>
          </a:lstStyle>
          <a:p>
            <a:endParaRPr lang="en-US"/>
          </a:p>
        </p:txBody>
      </p:sp>
      <p:sp>
        <p:nvSpPr>
          <p:cNvPr id="3" name="Date Placeholder 2"/>
          <p:cNvSpPr>
            <a:spLocks noGrp="1"/>
          </p:cNvSpPr>
          <p:nvPr>
            <p:ph type="dt" idx="1"/>
          </p:nvPr>
        </p:nvSpPr>
        <p:spPr>
          <a:xfrm>
            <a:off x="3939106" y="0"/>
            <a:ext cx="3014178" cy="465927"/>
          </a:xfrm>
          <a:prstGeom prst="rect">
            <a:avLst/>
          </a:prstGeom>
        </p:spPr>
        <p:txBody>
          <a:bodyPr vert="horz" lIns="90178" tIns="45089" rIns="90178" bIns="45089" rtlCol="0"/>
          <a:lstStyle>
            <a:lvl1pPr algn="r">
              <a:defRPr sz="1200"/>
            </a:lvl1pPr>
          </a:lstStyle>
          <a:p>
            <a:fld id="{B43B7C4B-1547-44EE-AF8A-EFE5AAB53293}" type="datetimeFigureOut">
              <a:rPr lang="en-US" smtClean="0"/>
              <a:t>8/8/2018</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0178" tIns="45089" rIns="90178" bIns="45089" rtlCol="0" anchor="ctr"/>
          <a:lstStyle/>
          <a:p>
            <a:endParaRPr lang="en-US"/>
          </a:p>
        </p:txBody>
      </p:sp>
      <p:sp>
        <p:nvSpPr>
          <p:cNvPr id="5" name="Notes Placeholder 4"/>
          <p:cNvSpPr>
            <a:spLocks noGrp="1"/>
          </p:cNvSpPr>
          <p:nvPr>
            <p:ph type="body" sz="quarter" idx="3"/>
          </p:nvPr>
        </p:nvSpPr>
        <p:spPr>
          <a:xfrm>
            <a:off x="694862" y="4479827"/>
            <a:ext cx="5565114" cy="3666029"/>
          </a:xfrm>
          <a:prstGeom prst="rect">
            <a:avLst/>
          </a:prstGeom>
        </p:spPr>
        <p:txBody>
          <a:bodyPr vert="horz" lIns="90178" tIns="45089" rIns="90178" bIns="450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3173"/>
            <a:ext cx="3014178" cy="465927"/>
          </a:xfrm>
          <a:prstGeom prst="rect">
            <a:avLst/>
          </a:prstGeom>
        </p:spPr>
        <p:txBody>
          <a:bodyPr vert="horz" lIns="90178" tIns="45089" rIns="90178" bIns="45089" rtlCol="0" anchor="b"/>
          <a:lstStyle>
            <a:lvl1pPr algn="l">
              <a:defRPr sz="1200"/>
            </a:lvl1pPr>
          </a:lstStyle>
          <a:p>
            <a:endParaRPr lang="en-US"/>
          </a:p>
        </p:txBody>
      </p:sp>
      <p:sp>
        <p:nvSpPr>
          <p:cNvPr id="7" name="Slide Number Placeholder 6"/>
          <p:cNvSpPr>
            <a:spLocks noGrp="1"/>
          </p:cNvSpPr>
          <p:nvPr>
            <p:ph type="sldNum" sz="quarter" idx="5"/>
          </p:nvPr>
        </p:nvSpPr>
        <p:spPr>
          <a:xfrm>
            <a:off x="3939106" y="8843173"/>
            <a:ext cx="3014178" cy="465927"/>
          </a:xfrm>
          <a:prstGeom prst="rect">
            <a:avLst/>
          </a:prstGeom>
        </p:spPr>
        <p:txBody>
          <a:bodyPr vert="horz" lIns="90178" tIns="45089" rIns="90178" bIns="45089" rtlCol="0" anchor="b"/>
          <a:lstStyle>
            <a:lvl1pPr algn="r">
              <a:defRPr sz="1200"/>
            </a:lvl1pPr>
          </a:lstStyle>
          <a:p>
            <a:fld id="{B9974018-A1F5-4134-BD3A-EA89D756C916}" type="slidenum">
              <a:rPr lang="en-US" smtClean="0"/>
              <a:t>‹#›</a:t>
            </a:fld>
            <a:endParaRPr lang="en-US"/>
          </a:p>
        </p:txBody>
      </p:sp>
    </p:spTree>
    <p:extLst>
      <p:ext uri="{BB962C8B-B14F-4D97-AF65-F5344CB8AC3E}">
        <p14:creationId xmlns:p14="http://schemas.microsoft.com/office/powerpoint/2010/main" val="307613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1" y="0"/>
            <a:ext cx="9144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3081391" y="1228436"/>
            <a:ext cx="5861380" cy="477532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1" y="6120412"/>
            <a:ext cx="4466287" cy="602195"/>
          </a:xfrm>
          <a:prstGeom prst="rect">
            <a:avLst/>
          </a:prstGeom>
        </p:spPr>
      </p:pic>
      <p:pic>
        <p:nvPicPr>
          <p:cNvPr id="12" name="Picture 11">
            <a:extLst>
              <a:ext uri="{FF2B5EF4-FFF2-40B4-BE49-F238E27FC236}">
                <a16:creationId xmlns:a16="http://schemas.microsoft.com/office/drawing/2014/main" id="{BFD47D19-361C-4AF1-A432-6AF23D2E02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384" y="6146415"/>
            <a:ext cx="2621805" cy="586400"/>
          </a:xfrm>
          <a:prstGeom prst="rect">
            <a:avLst/>
          </a:prstGeom>
        </p:spPr>
      </p:pic>
      <p:sp>
        <p:nvSpPr>
          <p:cNvPr id="2" name="Title 1"/>
          <p:cNvSpPr>
            <a:spLocks noGrp="1"/>
          </p:cNvSpPr>
          <p:nvPr>
            <p:ph type="ctrTitle"/>
          </p:nvPr>
        </p:nvSpPr>
        <p:spPr>
          <a:xfrm>
            <a:off x="266383" y="1177549"/>
            <a:ext cx="4242863" cy="2387600"/>
          </a:xfrm>
          <a:prstGeom prst="rect">
            <a:avLst/>
          </a:prstGeom>
        </p:spPr>
        <p:txBody>
          <a:bodyPr anchor="b"/>
          <a:lstStyle>
            <a:lvl1pPr algn="l">
              <a:defRPr sz="48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383" y="3584650"/>
            <a:ext cx="4072535" cy="1722570"/>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66780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s with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7" name="Rectangle 6">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9" name="Picture Placeholder 4"/>
          <p:cNvSpPr>
            <a:spLocks noGrp="1"/>
          </p:cNvSpPr>
          <p:nvPr>
            <p:ph type="pic" sz="quarter" idx="15"/>
          </p:nvPr>
        </p:nvSpPr>
        <p:spPr>
          <a:xfrm>
            <a:off x="-8966" y="927689"/>
            <a:ext cx="4327407" cy="5930311"/>
          </a:xfrm>
          <a:prstGeom prst="rect">
            <a:avLst/>
          </a:prstGeom>
        </p:spPr>
        <p:txBody>
          <a:bodyPr vert="horz" lIns="38396" tIns="19198" rIns="38396" bIns="19198"/>
          <a:lstStyle>
            <a:lvl1pPr>
              <a:defRPr>
                <a:latin typeface="+mn-lt"/>
              </a:defRPr>
            </a:lvl1pPr>
          </a:lstStyle>
          <a:p>
            <a:r>
              <a:rPr lang="en-US" smtClean="0"/>
              <a:t>Drag picture to placeholder or click icon to add</a:t>
            </a:r>
            <a:endParaRPr lang="en-US" dirty="0"/>
          </a:p>
        </p:txBody>
      </p:sp>
      <p:sp>
        <p:nvSpPr>
          <p:cNvPr id="10" name="Picture Placeholder 2"/>
          <p:cNvSpPr>
            <a:spLocks noGrp="1"/>
          </p:cNvSpPr>
          <p:nvPr>
            <p:ph type="pic" sz="quarter" idx="17"/>
          </p:nvPr>
        </p:nvSpPr>
        <p:spPr>
          <a:xfrm>
            <a:off x="4460225" y="927688"/>
            <a:ext cx="4674809" cy="2900011"/>
          </a:xfrm>
          <a:prstGeom prst="rect">
            <a:avLst/>
          </a:prstGeom>
        </p:spPr>
        <p:txBody>
          <a:bodyPr vert="horz" lIns="38396" tIns="19198" rIns="38396" bIns="19198"/>
          <a:lstStyle>
            <a:lvl1pPr>
              <a:defRPr>
                <a:latin typeface="+mn-lt"/>
              </a:defRPr>
            </a:lvl1pPr>
          </a:lstStyle>
          <a:p>
            <a:r>
              <a:rPr lang="en-US" dirty="0" smtClean="0"/>
              <a:t>Drag picture to placeholder or click icon to add</a:t>
            </a:r>
            <a:endParaRPr lang="en-US" dirty="0"/>
          </a:p>
        </p:txBody>
      </p:sp>
      <p:sp>
        <p:nvSpPr>
          <p:cNvPr id="11" name="Picture Placeholder 14"/>
          <p:cNvSpPr>
            <a:spLocks noGrp="1"/>
          </p:cNvSpPr>
          <p:nvPr>
            <p:ph type="pic" sz="quarter" idx="18"/>
          </p:nvPr>
        </p:nvSpPr>
        <p:spPr>
          <a:xfrm>
            <a:off x="4460225" y="3978891"/>
            <a:ext cx="4674810" cy="2879109"/>
          </a:xfrm>
          <a:prstGeom prst="rect">
            <a:avLst/>
          </a:prstGeom>
        </p:spPr>
        <p:txBody>
          <a:bodyPr vert="horz" lIns="38396" tIns="19198" rIns="38396" bIns="19198"/>
          <a:lstStyle>
            <a:lvl1pPr>
              <a:defRPr>
                <a:latin typeface="+mn-lt"/>
              </a:defRPr>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30955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hoto with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1" name="Picture Placeholder 2"/>
          <p:cNvSpPr>
            <a:spLocks noGrp="1"/>
          </p:cNvSpPr>
          <p:nvPr>
            <p:ph type="pic" sz="quarter" idx="13"/>
          </p:nvPr>
        </p:nvSpPr>
        <p:spPr>
          <a:xfrm>
            <a:off x="-25604" y="927689"/>
            <a:ext cx="9169604" cy="5930311"/>
          </a:xfrm>
          <a:prstGeom prst="rect">
            <a:avLst/>
          </a:prstGeom>
        </p:spPr>
        <p:txBody>
          <a:bodyPr vert="horz"/>
          <a:lstStyle/>
          <a:p>
            <a:endParaRPr lang="en-US"/>
          </a:p>
        </p:txBody>
      </p:sp>
    </p:spTree>
    <p:extLst>
      <p:ext uri="{BB962C8B-B14F-4D97-AF65-F5344CB8AC3E}">
        <p14:creationId xmlns:p14="http://schemas.microsoft.com/office/powerpoint/2010/main" val="2104650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9149639" cy="6858000"/>
          </a:xfrm>
          <a:prstGeom prst="rect">
            <a:avLst/>
          </a:prstGeom>
        </p:spPr>
        <p:txBody>
          <a:bodyPr vert="horz" lIns="38396" tIns="19198" rIns="38396" bIns="19198"/>
          <a:lstStyle>
            <a:lvl1pPr>
              <a:defRPr>
                <a:latin typeface="+mn-lt"/>
              </a:defRPr>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679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246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c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D47D19-361C-4AF1-A432-6AF23D2E0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277" y="6145260"/>
            <a:ext cx="2621805" cy="586400"/>
          </a:xfrm>
          <a:prstGeom prst="rect">
            <a:avLst/>
          </a:prstGeom>
        </p:spPr>
      </p:pic>
      <p:sp>
        <p:nvSpPr>
          <p:cNvPr id="8" name="Rectangle 7">
            <a:extLst>
              <a:ext uri="{FF2B5EF4-FFF2-40B4-BE49-F238E27FC236}">
                <a16:creationId xmlns:a16="http://schemas.microsoft.com/office/drawing/2014/main" id="{209BCF6F-E844-4DA4-8E9C-FEB1FE867835}"/>
              </a:ext>
            </a:extLst>
          </p:cNvPr>
          <p:cNvSpPr/>
          <p:nvPr userDrawn="1"/>
        </p:nvSpPr>
        <p:spPr>
          <a:xfrm>
            <a:off x="3282748" y="6537040"/>
            <a:ext cx="4729569" cy="230832"/>
          </a:xfrm>
          <a:prstGeom prst="rect">
            <a:avLst/>
          </a:prstGeom>
        </p:spPr>
        <p:txBody>
          <a:bodyPr wrap="square">
            <a:spAutoFit/>
          </a:bodyPr>
          <a:lstStyle/>
          <a:p>
            <a:pPr algn="r"/>
            <a:r>
              <a:rPr lang="en-US" sz="900" spc="300" dirty="0" smtClean="0">
                <a:solidFill>
                  <a:srgbClr val="18453B"/>
                </a:solidFill>
                <a:latin typeface="Arial"/>
                <a:cs typeface="Arial"/>
              </a:rPr>
              <a:t>SOCIALSCIENCE.MSU.EDU</a:t>
            </a:r>
            <a:endParaRPr lang="en-US" sz="900" b="1" spc="300" dirty="0">
              <a:solidFill>
                <a:srgbClr val="18453B"/>
              </a:solidFill>
              <a:latin typeface="Arial"/>
              <a:cs typeface="Arial"/>
            </a:endParaRPr>
          </a:p>
        </p:txBody>
      </p:sp>
      <p:sp>
        <p:nvSpPr>
          <p:cNvPr id="9" name="Rectangle 8">
            <a:extLst>
              <a:ext uri="{FF2B5EF4-FFF2-40B4-BE49-F238E27FC236}">
                <a16:creationId xmlns:a16="http://schemas.microsoft.com/office/drawing/2014/main" id="{C03E514E-7B32-4979-B940-30CAF9609B75}"/>
              </a:ext>
            </a:extLst>
          </p:cNvPr>
          <p:cNvSpPr/>
          <p:nvPr userDrawn="1"/>
        </p:nvSpPr>
        <p:spPr>
          <a:xfrm>
            <a:off x="8146096" y="6512410"/>
            <a:ext cx="1039669" cy="276999"/>
          </a:xfrm>
          <a:prstGeom prst="rect">
            <a:avLst/>
          </a:prstGeom>
        </p:spPr>
        <p:txBody>
          <a:bodyPr wrap="square">
            <a:spAutoFit/>
          </a:bodyPr>
          <a:lstStyle/>
          <a:p>
            <a:pPr algn="ctr"/>
            <a:r>
              <a:rPr lang="en-US" sz="1200" spc="300" dirty="0" smtClean="0">
                <a:solidFill>
                  <a:srgbClr val="18453B"/>
                </a:solidFill>
                <a:latin typeface="Arial"/>
                <a:cs typeface="Arial"/>
              </a:rPr>
              <a:t>2018</a:t>
            </a:r>
            <a:endParaRPr lang="en-US" sz="1400" b="1" spc="300" dirty="0">
              <a:solidFill>
                <a:srgbClr val="18453B"/>
              </a:solidFill>
              <a:latin typeface="Arial"/>
              <a:cs typeface="Arial"/>
            </a:endParaRPr>
          </a:p>
        </p:txBody>
      </p:sp>
      <p:cxnSp>
        <p:nvCxnSpPr>
          <p:cNvPr id="10" name="Straight Connector 9">
            <a:extLst>
              <a:ext uri="{FF2B5EF4-FFF2-40B4-BE49-F238E27FC236}">
                <a16:creationId xmlns:a16="http://schemas.microsoft.com/office/drawing/2014/main" id="{5CA40EFC-0F9B-4CF6-A50A-2F3CBCCBC51C}"/>
              </a:ext>
            </a:extLst>
          </p:cNvPr>
          <p:cNvCxnSpPr/>
          <p:nvPr userDrawn="1"/>
        </p:nvCxnSpPr>
        <p:spPr>
          <a:xfrm>
            <a:off x="8155149" y="6512412"/>
            <a:ext cx="0" cy="345588"/>
          </a:xfrm>
          <a:prstGeom prst="line">
            <a:avLst/>
          </a:prstGeom>
          <a:ln w="19050">
            <a:solidFill>
              <a:srgbClr val="09503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95D8FD7-50FB-42C8-B0F2-6C4EDC5C3B8E}"/>
              </a:ext>
            </a:extLst>
          </p:cNvPr>
          <p:cNvSpPr/>
          <p:nvPr userDrawn="1"/>
        </p:nvSpPr>
        <p:spPr>
          <a:xfrm>
            <a:off x="1" y="0"/>
            <a:ext cx="9144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E63F48C-7EDF-4360-91CD-E01D4F2DA9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97" y="2734921"/>
            <a:ext cx="5789159" cy="614861"/>
          </a:xfrm>
          <a:prstGeom prst="rect">
            <a:avLst/>
          </a:prstGeom>
        </p:spPr>
      </p:pic>
    </p:spTree>
    <p:extLst>
      <p:ext uri="{BB962C8B-B14F-4D97-AF65-F5344CB8AC3E}">
        <p14:creationId xmlns:p14="http://schemas.microsoft.com/office/powerpoint/2010/main" val="233186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creen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D47D19-361C-4AF1-A432-6AF23D2E0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277" y="6145260"/>
            <a:ext cx="2621805" cy="586400"/>
          </a:xfrm>
          <a:prstGeom prst="rect">
            <a:avLst/>
          </a:prstGeom>
        </p:spPr>
      </p:pic>
      <p:sp>
        <p:nvSpPr>
          <p:cNvPr id="11" name="Rectangle 10">
            <a:extLst>
              <a:ext uri="{FF2B5EF4-FFF2-40B4-BE49-F238E27FC236}">
                <a16:creationId xmlns:a16="http://schemas.microsoft.com/office/drawing/2014/main" id="{395D8FD7-50FB-42C8-B0F2-6C4EDC5C3B8E}"/>
              </a:ext>
            </a:extLst>
          </p:cNvPr>
          <p:cNvSpPr/>
          <p:nvPr userDrawn="1"/>
        </p:nvSpPr>
        <p:spPr>
          <a:xfrm>
            <a:off x="1" y="0"/>
            <a:ext cx="9144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1" y="6120412"/>
            <a:ext cx="4466287" cy="602195"/>
          </a:xfrm>
          <a:prstGeom prst="rect">
            <a:avLst/>
          </a:prstGeom>
        </p:spPr>
      </p:pic>
    </p:spTree>
    <p:extLst>
      <p:ext uri="{BB962C8B-B14F-4D97-AF65-F5344CB8AC3E}">
        <p14:creationId xmlns:p14="http://schemas.microsoft.com/office/powerpoint/2010/main" val="2150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291" y="199641"/>
            <a:ext cx="6330754"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9144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50FEB69-CF31-41CD-BDDC-DECF06FB16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9275" y="6175660"/>
            <a:ext cx="4948724" cy="525600"/>
          </a:xfrm>
          <a:prstGeom prst="rect">
            <a:avLst/>
          </a:prstGeom>
        </p:spPr>
      </p:pic>
      <p:pic>
        <p:nvPicPr>
          <p:cNvPr id="14" name="Picture 13">
            <a:extLst>
              <a:ext uri="{FF2B5EF4-FFF2-40B4-BE49-F238E27FC236}">
                <a16:creationId xmlns:a16="http://schemas.microsoft.com/office/drawing/2014/main" id="{892BAC5B-C1D8-45CB-83AC-7FB67081EC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9641" y="6155113"/>
            <a:ext cx="2718812" cy="608097"/>
          </a:xfrm>
          <a:prstGeom prst="rect">
            <a:avLst/>
          </a:prstGeom>
        </p:spPr>
      </p:pic>
      <p:sp>
        <p:nvSpPr>
          <p:cNvPr id="17" name="Rectangle 16">
            <a:extLst>
              <a:ext uri="{FF2B5EF4-FFF2-40B4-BE49-F238E27FC236}">
                <a16:creationId xmlns:a16="http://schemas.microsoft.com/office/drawing/2014/main" id="{49C0282D-B697-48D1-828A-94456B25F21A}"/>
              </a:ext>
            </a:extLst>
          </p:cNvPr>
          <p:cNvSpPr/>
          <p:nvPr userDrawn="1"/>
        </p:nvSpPr>
        <p:spPr>
          <a:xfrm>
            <a:off x="394933" y="2445924"/>
            <a:ext cx="80536" cy="1438013"/>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920" y="2653798"/>
            <a:ext cx="5398590" cy="2102092"/>
          </a:xfrm>
          <a:prstGeom prst="rect">
            <a:avLst/>
          </a:prstGeom>
        </p:spPr>
        <p:txBody>
          <a:bodyPr anchor="t" anchorCtr="0"/>
          <a:lstStyle>
            <a:lvl1pPr algn="l">
              <a:defRPr sz="4800" b="1">
                <a:solidFill>
                  <a:srgbClr val="09503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3423" y="2131016"/>
            <a:ext cx="4942033"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0341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0" name="Title 1"/>
          <p:cNvSpPr>
            <a:spLocks noGrp="1"/>
          </p:cNvSpPr>
          <p:nvPr>
            <p:ph type="title" hasCustomPrompt="1"/>
          </p:nvPr>
        </p:nvSpPr>
        <p:spPr>
          <a:xfrm>
            <a:off x="688526" y="1368212"/>
            <a:ext cx="82296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smtClean="0"/>
              <a:t>Title Text</a:t>
            </a:r>
            <a:endParaRPr lang="en-US" dirty="0"/>
          </a:p>
        </p:txBody>
      </p:sp>
      <p:sp>
        <p:nvSpPr>
          <p:cNvPr id="11" name="Content Placeholder 2"/>
          <p:cNvSpPr>
            <a:spLocks noGrp="1"/>
          </p:cNvSpPr>
          <p:nvPr>
            <p:ph idx="1" hasCustomPrompt="1"/>
          </p:nvPr>
        </p:nvSpPr>
        <p:spPr>
          <a:xfrm>
            <a:off x="688526" y="2372009"/>
            <a:ext cx="822960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4" hasCustomPrompt="1"/>
          </p:nvPr>
        </p:nvSpPr>
        <p:spPr>
          <a:xfrm>
            <a:off x="688527" y="1044575"/>
            <a:ext cx="822971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smtClean="0"/>
              <a:t>Subtitle</a:t>
            </a:r>
            <a:endParaRPr lang="en-US" dirty="0"/>
          </a:p>
        </p:txBody>
      </p:sp>
    </p:spTree>
    <p:extLst>
      <p:ext uri="{BB962C8B-B14F-4D97-AF65-F5344CB8AC3E}">
        <p14:creationId xmlns:p14="http://schemas.microsoft.com/office/powerpoint/2010/main" val="235794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pic>
        <p:nvPicPr>
          <p:cNvPr id="9" name="Picture 8">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0" name="Title 1"/>
          <p:cNvSpPr>
            <a:spLocks noGrp="1"/>
          </p:cNvSpPr>
          <p:nvPr>
            <p:ph type="title" hasCustomPrompt="1"/>
          </p:nvPr>
        </p:nvSpPr>
        <p:spPr>
          <a:xfrm>
            <a:off x="688526" y="1368212"/>
            <a:ext cx="496989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smtClean="0"/>
              <a:t>Title Text</a:t>
            </a:r>
            <a:endParaRPr lang="en-US" dirty="0"/>
          </a:p>
        </p:txBody>
      </p:sp>
      <p:sp>
        <p:nvSpPr>
          <p:cNvPr id="11" name="Content Placeholder 2"/>
          <p:cNvSpPr>
            <a:spLocks noGrp="1"/>
          </p:cNvSpPr>
          <p:nvPr>
            <p:ph idx="1" hasCustomPrompt="1"/>
          </p:nvPr>
        </p:nvSpPr>
        <p:spPr>
          <a:xfrm>
            <a:off x="688526" y="2372009"/>
            <a:ext cx="496989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4" hasCustomPrompt="1"/>
          </p:nvPr>
        </p:nvSpPr>
        <p:spPr>
          <a:xfrm>
            <a:off x="688527" y="1044575"/>
            <a:ext cx="496988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smtClean="0"/>
              <a:t>Subtitle</a:t>
            </a:r>
            <a:endParaRPr lang="en-US" dirty="0"/>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0003" r="28504"/>
          <a:stretch/>
        </p:blipFill>
        <p:spPr>
          <a:xfrm>
            <a:off x="5809130" y="836147"/>
            <a:ext cx="3334870"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5" hasCustomPrompt="1"/>
          </p:nvPr>
        </p:nvSpPr>
        <p:spPr>
          <a:xfrm>
            <a:off x="5914950" y="2405773"/>
            <a:ext cx="3094579"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910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1" name="Content Placeholder 2"/>
          <p:cNvSpPr>
            <a:spLocks noGrp="1"/>
          </p:cNvSpPr>
          <p:nvPr>
            <p:ph idx="1" hasCustomPrompt="1"/>
          </p:nvPr>
        </p:nvSpPr>
        <p:spPr>
          <a:xfrm>
            <a:off x="688526" y="2390115"/>
            <a:ext cx="82296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688526" y="1368212"/>
            <a:ext cx="82296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smtClean="0"/>
              <a:t>Title Text</a:t>
            </a:r>
            <a:endParaRPr lang="en-US" dirty="0"/>
          </a:p>
        </p:txBody>
      </p:sp>
      <p:sp>
        <p:nvSpPr>
          <p:cNvPr id="14" name="Text Placeholder 4"/>
          <p:cNvSpPr>
            <a:spLocks noGrp="1"/>
          </p:cNvSpPr>
          <p:nvPr>
            <p:ph type="body" sz="quarter" idx="14" hasCustomPrompt="1"/>
          </p:nvPr>
        </p:nvSpPr>
        <p:spPr>
          <a:xfrm>
            <a:off x="688527" y="1044575"/>
            <a:ext cx="822971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smtClean="0"/>
              <a:t>Subtitle</a:t>
            </a:r>
            <a:endParaRPr lang="en-US" dirty="0"/>
          </a:p>
        </p:txBody>
      </p:sp>
    </p:spTree>
    <p:extLst>
      <p:ext uri="{BB962C8B-B14F-4D97-AF65-F5344CB8AC3E}">
        <p14:creationId xmlns:p14="http://schemas.microsoft.com/office/powerpoint/2010/main" val="334447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1" name="Content Placeholder 2"/>
          <p:cNvSpPr>
            <a:spLocks noGrp="1"/>
          </p:cNvSpPr>
          <p:nvPr>
            <p:ph idx="1" hasCustomPrompt="1"/>
          </p:nvPr>
        </p:nvSpPr>
        <p:spPr>
          <a:xfrm>
            <a:off x="688526" y="2390115"/>
            <a:ext cx="3946848"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688526" y="1368212"/>
            <a:ext cx="82296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smtClean="0"/>
              <a:t>Title Text</a:t>
            </a:r>
            <a:endParaRPr lang="en-US" dirty="0"/>
          </a:p>
        </p:txBody>
      </p:sp>
      <p:sp>
        <p:nvSpPr>
          <p:cNvPr id="14" name="Text Placeholder 4"/>
          <p:cNvSpPr>
            <a:spLocks noGrp="1"/>
          </p:cNvSpPr>
          <p:nvPr>
            <p:ph type="body" sz="quarter" idx="14" hasCustomPrompt="1"/>
          </p:nvPr>
        </p:nvSpPr>
        <p:spPr>
          <a:xfrm>
            <a:off x="688527" y="1044575"/>
            <a:ext cx="822971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smtClean="0"/>
              <a:t>Subtitle</a:t>
            </a:r>
            <a:endParaRPr lang="en-US" dirty="0"/>
          </a:p>
        </p:txBody>
      </p:sp>
      <p:sp>
        <p:nvSpPr>
          <p:cNvPr id="10" name="Content Placeholder 2"/>
          <p:cNvSpPr>
            <a:spLocks noGrp="1"/>
          </p:cNvSpPr>
          <p:nvPr>
            <p:ph idx="15" hasCustomPrompt="1"/>
          </p:nvPr>
        </p:nvSpPr>
        <p:spPr>
          <a:xfrm>
            <a:off x="4971278" y="2390114"/>
            <a:ext cx="3946848"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349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1" name="Title 1"/>
          <p:cNvSpPr>
            <a:spLocks noGrp="1"/>
          </p:cNvSpPr>
          <p:nvPr>
            <p:ph type="title" hasCustomPrompt="1"/>
          </p:nvPr>
        </p:nvSpPr>
        <p:spPr>
          <a:xfrm>
            <a:off x="699246" y="916061"/>
            <a:ext cx="4070309" cy="1483694"/>
          </a:xfrm>
          <a:prstGeom prst="rect">
            <a:avLst/>
          </a:prstGeom>
        </p:spPr>
        <p:txBody>
          <a:bodyPr lIns="38396" tIns="19198" rIns="38396" bIns="19198" anchor="t">
            <a:normAutofit/>
          </a:bodyPr>
          <a:lstStyle>
            <a:lvl1pPr algn="l">
              <a:defRPr sz="4400" b="1" baseline="0">
                <a:solidFill>
                  <a:srgbClr val="09503A"/>
                </a:solidFill>
                <a:latin typeface="+mj-lt"/>
              </a:defRPr>
            </a:lvl1pPr>
          </a:lstStyle>
          <a:p>
            <a:r>
              <a:rPr lang="en-US" dirty="0" smtClean="0"/>
              <a:t>Title Text</a:t>
            </a:r>
            <a:endParaRPr lang="en-US" dirty="0"/>
          </a:p>
        </p:txBody>
      </p:sp>
      <p:sp>
        <p:nvSpPr>
          <p:cNvPr id="12" name="Content Placeholder 2"/>
          <p:cNvSpPr>
            <a:spLocks noGrp="1"/>
          </p:cNvSpPr>
          <p:nvPr>
            <p:ph idx="1" hasCustomPrompt="1"/>
          </p:nvPr>
        </p:nvSpPr>
        <p:spPr>
          <a:xfrm>
            <a:off x="699246" y="2497872"/>
            <a:ext cx="4070310" cy="4262011"/>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sz="quarter" idx="13"/>
          </p:nvPr>
        </p:nvSpPr>
        <p:spPr>
          <a:xfrm>
            <a:off x="4900613" y="916061"/>
            <a:ext cx="4252912" cy="594194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3241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
        <p:nvSpPr>
          <p:cNvPr id="11" name="Title 1"/>
          <p:cNvSpPr>
            <a:spLocks noGrp="1"/>
          </p:cNvSpPr>
          <p:nvPr>
            <p:ph type="title" hasCustomPrompt="1"/>
          </p:nvPr>
        </p:nvSpPr>
        <p:spPr>
          <a:xfrm>
            <a:off x="699246" y="916061"/>
            <a:ext cx="4070309" cy="1483694"/>
          </a:xfrm>
          <a:prstGeom prst="rect">
            <a:avLst/>
          </a:prstGeom>
        </p:spPr>
        <p:txBody>
          <a:bodyPr lIns="38396" tIns="19198" rIns="38396" bIns="19198" anchor="t">
            <a:normAutofit/>
          </a:bodyPr>
          <a:lstStyle>
            <a:lvl1pPr algn="l">
              <a:defRPr sz="4400" b="1" baseline="0">
                <a:solidFill>
                  <a:srgbClr val="09503A"/>
                </a:solidFill>
                <a:latin typeface="+mj-lt"/>
              </a:defRPr>
            </a:lvl1pPr>
          </a:lstStyle>
          <a:p>
            <a:r>
              <a:rPr lang="en-US" dirty="0" smtClean="0"/>
              <a:t>Title Text</a:t>
            </a:r>
            <a:endParaRPr lang="en-US" dirty="0"/>
          </a:p>
        </p:txBody>
      </p:sp>
      <p:sp>
        <p:nvSpPr>
          <p:cNvPr id="12" name="Content Placeholder 2"/>
          <p:cNvSpPr>
            <a:spLocks noGrp="1"/>
          </p:cNvSpPr>
          <p:nvPr>
            <p:ph idx="1" hasCustomPrompt="1"/>
          </p:nvPr>
        </p:nvSpPr>
        <p:spPr>
          <a:xfrm>
            <a:off x="699246" y="2497872"/>
            <a:ext cx="407031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sz="quarter" idx="13"/>
          </p:nvPr>
        </p:nvSpPr>
        <p:spPr>
          <a:xfrm>
            <a:off x="4900613" y="916061"/>
            <a:ext cx="4252912" cy="594194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418008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18473" y="0"/>
            <a:ext cx="9162473"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18474" y="773413"/>
            <a:ext cx="9162473"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FD47D19-361C-4AF1-A432-6AF23D2E0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103" y="125354"/>
            <a:ext cx="2509143" cy="561201"/>
          </a:xfrm>
          <a:prstGeom prst="rect">
            <a:avLst/>
          </a:prstGeom>
        </p:spPr>
      </p:pic>
    </p:spTree>
    <p:extLst>
      <p:ext uri="{BB962C8B-B14F-4D97-AF65-F5344CB8AC3E}">
        <p14:creationId xmlns:p14="http://schemas.microsoft.com/office/powerpoint/2010/main" val="137436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60932"/>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6" r:id="rId4"/>
    <p:sldLayoutId id="2147483663" r:id="rId5"/>
    <p:sldLayoutId id="2147483675" r:id="rId6"/>
    <p:sldLayoutId id="2147483664" r:id="rId7"/>
    <p:sldLayoutId id="2147483673" r:id="rId8"/>
    <p:sldLayoutId id="2147483665" r:id="rId9"/>
    <p:sldLayoutId id="2147483666" r:id="rId10"/>
    <p:sldLayoutId id="2147483668" r:id="rId11"/>
    <p:sldLayoutId id="2147483670" r:id="rId12"/>
    <p:sldLayoutId id="2147483667" r:id="rId13"/>
    <p:sldLayoutId id="2147483672"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Retirement Options and Outcomes for Public Employees</a:t>
            </a:r>
            <a:endParaRPr lang="en-US" dirty="0"/>
          </a:p>
        </p:txBody>
      </p:sp>
      <p:sp>
        <p:nvSpPr>
          <p:cNvPr id="3" name="Subtitle 2"/>
          <p:cNvSpPr>
            <a:spLocks noGrp="1"/>
          </p:cNvSpPr>
          <p:nvPr>
            <p:ph type="subTitle" idx="1"/>
          </p:nvPr>
        </p:nvSpPr>
        <p:spPr/>
        <p:txBody>
          <a:bodyPr/>
          <a:lstStyle/>
          <a:p>
            <a:r>
              <a:rPr lang="en-US" dirty="0" smtClean="0"/>
              <a:t>Leslie E. Papke</a:t>
            </a:r>
          </a:p>
          <a:p>
            <a:r>
              <a:rPr lang="en-US" dirty="0" smtClean="0"/>
              <a:t>Department of Economics</a:t>
            </a:r>
          </a:p>
          <a:p>
            <a:r>
              <a:rPr lang="en-US" dirty="0" smtClean="0"/>
              <a:t>Michigan State University</a:t>
            </a:r>
          </a:p>
          <a:p>
            <a:r>
              <a:rPr lang="en-US" dirty="0" smtClean="0"/>
              <a:t>August 10, 2018</a:t>
            </a:r>
            <a:endParaRPr lang="en-US" dirty="0"/>
          </a:p>
        </p:txBody>
      </p:sp>
    </p:spTree>
    <p:extLst>
      <p:ext uri="{BB962C8B-B14F-4D97-AF65-F5344CB8AC3E}">
        <p14:creationId xmlns:p14="http://schemas.microsoft.com/office/powerpoint/2010/main" val="3310660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4955530"/>
              </p:ext>
            </p:extLst>
          </p:nvPr>
        </p:nvGraphicFramePr>
        <p:xfrm>
          <a:off x="1835150" y="2516265"/>
          <a:ext cx="5937250" cy="3709116"/>
        </p:xfrm>
        <a:graphic>
          <a:graphicData uri="http://schemas.openxmlformats.org/drawingml/2006/table">
            <a:tbl>
              <a:tblPr firstRow="1" firstCol="1" bandRow="1">
                <a:tableStyleId>{5C22544A-7EE6-4342-B048-85BDC9FD1C3A}</a:tableStyleId>
              </a:tblPr>
              <a:tblGrid>
                <a:gridCol w="1313180">
                  <a:extLst>
                    <a:ext uri="{9D8B030D-6E8A-4147-A177-3AD203B41FA5}">
                      <a16:colId xmlns:a16="http://schemas.microsoft.com/office/drawing/2014/main" val="3897046078"/>
                    </a:ext>
                  </a:extLst>
                </a:gridCol>
                <a:gridCol w="1154430">
                  <a:extLst>
                    <a:ext uri="{9D8B030D-6E8A-4147-A177-3AD203B41FA5}">
                      <a16:colId xmlns:a16="http://schemas.microsoft.com/office/drawing/2014/main" val="1800767517"/>
                    </a:ext>
                  </a:extLst>
                </a:gridCol>
                <a:gridCol w="1155065">
                  <a:extLst>
                    <a:ext uri="{9D8B030D-6E8A-4147-A177-3AD203B41FA5}">
                      <a16:colId xmlns:a16="http://schemas.microsoft.com/office/drawing/2014/main" val="44323238"/>
                    </a:ext>
                  </a:extLst>
                </a:gridCol>
                <a:gridCol w="1155065">
                  <a:extLst>
                    <a:ext uri="{9D8B030D-6E8A-4147-A177-3AD203B41FA5}">
                      <a16:colId xmlns:a16="http://schemas.microsoft.com/office/drawing/2014/main" val="3482915574"/>
                    </a:ext>
                  </a:extLst>
                </a:gridCol>
                <a:gridCol w="1159510">
                  <a:extLst>
                    <a:ext uri="{9D8B030D-6E8A-4147-A177-3AD203B41FA5}">
                      <a16:colId xmlns:a16="http://schemas.microsoft.com/office/drawing/2014/main" val="2984514392"/>
                    </a:ext>
                  </a:extLst>
                </a:gridCol>
              </a:tblGrid>
              <a:tr h="691596">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Std. Dev.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Max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561177"/>
                  </a:ext>
                </a:extLst>
              </a:tr>
              <a:tr h="299606">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Retired from </a:t>
                      </a:r>
                      <a:r>
                        <a:rPr lang="en-US" sz="1100" dirty="0" err="1">
                          <a:effectLst/>
                          <a:latin typeface="Calibri" panose="020F0502020204030204" pitchFamily="34" charset="0"/>
                          <a:cs typeface="Calibri" panose="020F0502020204030204" pitchFamily="34" charset="0"/>
                        </a:rPr>
                        <a:t>st</a:t>
                      </a:r>
                      <a:r>
                        <a:rPr lang="en-US" sz="1100" dirty="0">
                          <a:effectLst/>
                          <a:latin typeface="Calibri" panose="020F0502020204030204" pitchFamily="34" charset="0"/>
                          <a:cs typeface="Calibri" panose="020F0502020204030204" pitchFamily="34" charset="0"/>
                        </a:rPr>
                        <a:t>/local</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0.48</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0.50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98534821"/>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Left w/o retiring</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0.13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0.34</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78861239"/>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Age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55.09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4.53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50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84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25439524"/>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Female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0.58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97602920"/>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Married</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0.71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80973056"/>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Tenure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15.58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9.84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48.5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41271126"/>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White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0.71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87494176"/>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Black</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0.23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87589016"/>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Hispanic</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0.09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0.29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28463082"/>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Fair/poor health</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0.13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0.33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92954234"/>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Less than HS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0.11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0.31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49433698"/>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High School</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0.23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57941507"/>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Some College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0.21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65123206"/>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College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0.16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0.37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0287488"/>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College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0.3</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12014269"/>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Teacher</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0.28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0.45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77079892"/>
                  </a:ext>
                </a:extLst>
              </a:tr>
              <a:tr h="149803">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Earnings ($2012)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49,356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39,309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506,098</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1396230"/>
                  </a:ext>
                </a:extLst>
              </a:tr>
            </a:tbl>
          </a:graphicData>
        </a:graphic>
      </p:graphicFrame>
      <p:sp>
        <p:nvSpPr>
          <p:cNvPr id="4" name="Text Placeholder 3"/>
          <p:cNvSpPr>
            <a:spLocks noGrp="1"/>
          </p:cNvSpPr>
          <p:nvPr>
            <p:ph type="body" sz="quarter" idx="14"/>
          </p:nvPr>
        </p:nvSpPr>
        <p:spPr/>
        <p:txBody>
          <a:bodyPr/>
          <a:lstStyle/>
          <a:p>
            <a:r>
              <a:rPr lang="en-US" dirty="0" smtClean="0"/>
              <a:t>At entry into survey</a:t>
            </a:r>
            <a:endParaRPr lang="en-US" dirty="0"/>
          </a:p>
        </p:txBody>
      </p:sp>
    </p:spTree>
    <p:extLst>
      <p:ext uri="{BB962C8B-B14F-4D97-AF65-F5344CB8AC3E}">
        <p14:creationId xmlns:p14="http://schemas.microsoft.com/office/powerpoint/2010/main" val="1902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46" y="1366962"/>
            <a:ext cx="8229600" cy="1037561"/>
          </a:xfrm>
        </p:spPr>
        <p:txBody>
          <a:bodyPr/>
          <a:lstStyle/>
          <a:p>
            <a:r>
              <a:rPr lang="en-US" dirty="0" smtClean="0"/>
              <a:t>Summary statistics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2315078"/>
              </p:ext>
            </p:extLst>
          </p:nvPr>
        </p:nvGraphicFramePr>
        <p:xfrm>
          <a:off x="1223683" y="2595281"/>
          <a:ext cx="6548717" cy="4282072"/>
        </p:xfrm>
        <a:graphic>
          <a:graphicData uri="http://schemas.openxmlformats.org/drawingml/2006/table">
            <a:tbl>
              <a:tblPr firstRow="1" firstCol="1" bandRow="1">
                <a:tableStyleId>{5C22544A-7EE6-4342-B048-85BDC9FD1C3A}</a:tableStyleId>
              </a:tblPr>
              <a:tblGrid>
                <a:gridCol w="1448422">
                  <a:extLst>
                    <a:ext uri="{9D8B030D-6E8A-4147-A177-3AD203B41FA5}">
                      <a16:colId xmlns:a16="http://schemas.microsoft.com/office/drawing/2014/main" val="3897046078"/>
                    </a:ext>
                  </a:extLst>
                </a:gridCol>
                <a:gridCol w="1273323">
                  <a:extLst>
                    <a:ext uri="{9D8B030D-6E8A-4147-A177-3AD203B41FA5}">
                      <a16:colId xmlns:a16="http://schemas.microsoft.com/office/drawing/2014/main" val="1800767517"/>
                    </a:ext>
                  </a:extLst>
                </a:gridCol>
                <a:gridCol w="1274023">
                  <a:extLst>
                    <a:ext uri="{9D8B030D-6E8A-4147-A177-3AD203B41FA5}">
                      <a16:colId xmlns:a16="http://schemas.microsoft.com/office/drawing/2014/main" val="44323238"/>
                    </a:ext>
                  </a:extLst>
                </a:gridCol>
                <a:gridCol w="1274023">
                  <a:extLst>
                    <a:ext uri="{9D8B030D-6E8A-4147-A177-3AD203B41FA5}">
                      <a16:colId xmlns:a16="http://schemas.microsoft.com/office/drawing/2014/main" val="3482915574"/>
                    </a:ext>
                  </a:extLst>
                </a:gridCol>
                <a:gridCol w="1278926">
                  <a:extLst>
                    <a:ext uri="{9D8B030D-6E8A-4147-A177-3AD203B41FA5}">
                      <a16:colId xmlns:a16="http://schemas.microsoft.com/office/drawing/2014/main" val="2984514392"/>
                    </a:ext>
                  </a:extLst>
                </a:gridCol>
              </a:tblGrid>
              <a:tr h="192359">
                <a:tc>
                  <a:txBody>
                    <a:bodyPr/>
                    <a:lstStyle/>
                    <a:p>
                      <a:pPr marL="0" marR="0">
                        <a:spcBef>
                          <a:spcPts val="0"/>
                        </a:spcBef>
                        <a:spcAft>
                          <a:spcPts val="0"/>
                        </a:spcAft>
                      </a:pP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PV_Vested</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Def’d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151,900</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225,000</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4,731,000</a:t>
                      </a:r>
                    </a:p>
                  </a:txBody>
                  <a:tcPr marL="68580" marR="68580" marT="0" marB="0"/>
                </a:tc>
                <a:extLst>
                  <a:ext uri="{0D108BD9-81ED-4DB2-BD59-A6C34878D82A}">
                    <a16:rowId xmlns:a16="http://schemas.microsoft.com/office/drawing/2014/main" val="1730561177"/>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 age</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57.93</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4.31</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51</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898534821"/>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NR age</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60.18</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4.22</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51</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tc>
                <a:extLst>
                  <a:ext uri="{0D108BD9-81ED-4DB2-BD59-A6C34878D82A}">
                    <a16:rowId xmlns:a16="http://schemas.microsoft.com/office/drawing/2014/main" val="1578861239"/>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PV_ER ($2012)</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213,700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26,610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4,731,000</a:t>
                      </a:r>
                    </a:p>
                  </a:txBody>
                  <a:tcPr marL="68580" marR="68580" marT="0" marB="0"/>
                </a:tc>
                <a:extLst>
                  <a:ext uri="{0D108BD9-81ED-4DB2-BD59-A6C34878D82A}">
                    <a16:rowId xmlns:a16="http://schemas.microsoft.com/office/drawing/2014/main" val="2925439524"/>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PV_NR ($2012)</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390,200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31,550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5,483,000</a:t>
                      </a:r>
                    </a:p>
                  </a:txBody>
                  <a:tcPr marL="68580" marR="68580" marT="0" marB="0"/>
                </a:tc>
                <a:extLst>
                  <a:ext uri="{0D108BD9-81ED-4DB2-BD59-A6C34878D82A}">
                    <a16:rowId xmlns:a16="http://schemas.microsoft.com/office/drawing/2014/main" val="2997602920"/>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Employee cont. %</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3.36</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4.53</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tc>
                <a:extLst>
                  <a:ext uri="{0D108BD9-81ED-4DB2-BD59-A6C34878D82A}">
                    <a16:rowId xmlns:a16="http://schemas.microsoft.com/office/drawing/2014/main" val="2280973056"/>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Zero EE cont. %</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0.48</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0.50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441271126"/>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Offered ER</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0.10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0.30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387494176"/>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Total Assets ($2012)</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340,500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609,800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-119,300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13,330,000</a:t>
                      </a:r>
                    </a:p>
                  </a:txBody>
                  <a:tcPr marL="68580" marR="68580" marT="0" marB="0"/>
                </a:tc>
                <a:extLst>
                  <a:ext uri="{0D108BD9-81ED-4DB2-BD59-A6C34878D82A}">
                    <a16:rowId xmlns:a16="http://schemas.microsoft.com/office/drawing/2014/main" val="2187589016"/>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SScov</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0.84</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0.36</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728463082"/>
                  </a:ext>
                </a:extLst>
              </a:tr>
              <a:tr h="19235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UAAL_GASB</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9,047,529</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1,550,000</a:t>
                      </a:r>
                    </a:p>
                  </a:txBody>
                  <a:tcPr marL="68580" marR="68580"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-1,680,000</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93,500,000</a:t>
                      </a:r>
                    </a:p>
                  </a:txBody>
                  <a:tcPr marL="68580" marR="68580" marT="0" marB="0"/>
                </a:tc>
                <a:extLst>
                  <a:ext uri="{0D108BD9-81ED-4DB2-BD59-A6C34878D82A}">
                    <a16:rowId xmlns:a16="http://schemas.microsoft.com/office/drawing/2014/main" val="4292954234"/>
                  </a:ext>
                </a:extLst>
              </a:tr>
              <a:tr h="192359">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9433698"/>
                  </a:ext>
                </a:extLst>
              </a:tr>
              <a:tr h="192359">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7941507"/>
                  </a:ext>
                </a:extLst>
              </a:tr>
              <a:tr h="192359">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5123206"/>
                  </a:ext>
                </a:extLst>
              </a:tr>
              <a:tr h="192359">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287488"/>
                  </a:ext>
                </a:extLst>
              </a:tr>
              <a:tr h="192359">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2014269"/>
                  </a:ext>
                </a:extLst>
              </a:tr>
              <a:tr h="192359">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7079892"/>
                  </a:ext>
                </a:extLst>
              </a:tr>
              <a:tr h="192359">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396230"/>
                  </a:ext>
                </a:extLst>
              </a:tr>
            </a:tbl>
          </a:graphicData>
        </a:graphic>
      </p:graphicFrame>
      <p:sp>
        <p:nvSpPr>
          <p:cNvPr id="4" name="Text Placeholder 3"/>
          <p:cNvSpPr>
            <a:spLocks noGrp="1"/>
          </p:cNvSpPr>
          <p:nvPr>
            <p:ph type="body" sz="quarter" idx="14"/>
          </p:nvPr>
        </p:nvSpPr>
        <p:spPr/>
        <p:txBody>
          <a:bodyPr/>
          <a:lstStyle/>
          <a:p>
            <a:r>
              <a:rPr lang="en-US" dirty="0" smtClean="0"/>
              <a:t>At retirement</a:t>
            </a:r>
            <a:endParaRPr lang="en-US" dirty="0"/>
          </a:p>
        </p:txBody>
      </p:sp>
    </p:spTree>
    <p:extLst>
      <p:ext uri="{BB962C8B-B14F-4D97-AF65-F5344CB8AC3E}">
        <p14:creationId xmlns:p14="http://schemas.microsoft.com/office/powerpoint/2010/main" val="495672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188" y="1815353"/>
            <a:ext cx="7705165" cy="9079409"/>
          </a:xfrm>
          <a:prstGeom prst="rect">
            <a:avLst/>
          </a:prstGeom>
          <a:noFill/>
        </p:spPr>
        <p:txBody>
          <a:bodyPr wrap="square" rtlCol="0">
            <a:spAutoFit/>
          </a:bodyPr>
          <a:lstStyle/>
          <a:p>
            <a:pPr algn="ctr"/>
            <a:r>
              <a:rPr lang="en-US" sz="2000" dirty="0" smtClean="0"/>
              <a:t>Econometric method  </a:t>
            </a:r>
          </a:p>
          <a:p>
            <a:endParaRPr lang="en-US" sz="2000" dirty="0"/>
          </a:p>
          <a:p>
            <a:r>
              <a:rPr lang="en-US" sz="2000" dirty="0" smtClean="0"/>
              <a:t>Proportional Hazards Model with time varying covariates:</a:t>
            </a:r>
          </a:p>
          <a:p>
            <a:endParaRPr lang="en-US" sz="2000" dirty="0"/>
          </a:p>
          <a:p>
            <a:pPr marL="742950" lvl="1" indent="-285750">
              <a:buFont typeface="Arial" panose="020B0604020202020204" pitchFamily="34" charset="0"/>
              <a:buChar char="•"/>
            </a:pPr>
            <a:r>
              <a:rPr lang="en-US" sz="2000" dirty="0" smtClean="0"/>
              <a:t>pension wealth and eligibility for ER/NR options</a:t>
            </a:r>
          </a:p>
          <a:p>
            <a:pPr marL="742950" lvl="1" indent="-285750">
              <a:buFont typeface="Arial" panose="020B0604020202020204" pitchFamily="34" charset="0"/>
              <a:buChar char="•"/>
            </a:pPr>
            <a:r>
              <a:rPr lang="en-US" sz="2000" dirty="0" smtClean="0"/>
              <a:t>Social Security coverage in public sector job</a:t>
            </a:r>
          </a:p>
          <a:p>
            <a:pPr marL="742950" lvl="1" indent="-285750">
              <a:buFont typeface="Arial" panose="020B0604020202020204" pitchFamily="34" charset="0"/>
              <a:buChar char="•"/>
            </a:pPr>
            <a:r>
              <a:rPr lang="en-US" sz="2000" dirty="0" smtClean="0"/>
              <a:t>Employer-provided health insurance in retirement</a:t>
            </a:r>
          </a:p>
          <a:p>
            <a:pPr marL="742950" lvl="1" indent="-285750">
              <a:buFont typeface="Arial" panose="020B0604020202020204" pitchFamily="34" charset="0"/>
              <a:buChar char="•"/>
            </a:pPr>
            <a:r>
              <a:rPr lang="en-US" sz="2000" dirty="0" smtClean="0"/>
              <a:t>Demographic characteristics</a:t>
            </a:r>
          </a:p>
          <a:p>
            <a:pPr lvl="1"/>
            <a:endParaRPr lang="en-US" sz="2000" dirty="0" smtClean="0"/>
          </a:p>
          <a:p>
            <a:r>
              <a:rPr lang="en-US" sz="2000" dirty="0" smtClean="0"/>
              <a:t>Jenkins (1995):  shows this implies a binary response model for retirement at age </a:t>
            </a:r>
            <a:r>
              <a:rPr lang="en-US" sz="2000" i="1" dirty="0" smtClean="0"/>
              <a:t>t</a:t>
            </a:r>
            <a:r>
              <a:rPr lang="en-US" sz="2000" dirty="0" smtClean="0"/>
              <a:t> conditional on not having retired prior to age </a:t>
            </a:r>
            <a:r>
              <a:rPr lang="en-US" sz="2000" i="1" dirty="0" smtClean="0"/>
              <a:t>t.  </a:t>
            </a:r>
          </a:p>
          <a:p>
            <a:endParaRPr lang="en-US" sz="2000" i="1" dirty="0"/>
          </a:p>
          <a:p>
            <a:r>
              <a:rPr lang="en-US" sz="2000" dirty="0" smtClean="0"/>
              <a:t>Response probability has complementary log-log form</a:t>
            </a:r>
          </a:p>
          <a:p>
            <a:endParaRPr lang="en-US" i="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763403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98274" y="1205713"/>
                <a:ext cx="7420397" cy="4473148"/>
              </a:xfrm>
              <a:prstGeom prst="rect">
                <a:avLst/>
              </a:prstGeom>
              <a:noFill/>
            </p:spPr>
            <p:txBody>
              <a:bodyPr wrap="square" rtlCol="0">
                <a:spAutoFit/>
              </a:bodyPr>
              <a:lstStyle/>
              <a:p>
                <a:pPr lvl="0" indent="457200">
                  <a:lnSpc>
                    <a:spcPct val="200000"/>
                  </a:lnSpc>
                </a:pPr>
                <a:r>
                  <a:rPr lang="en-US" sz="2400" dirty="0">
                    <a:solidFill>
                      <a:prstClr val="black"/>
                    </a:solidFill>
                    <a:latin typeface="Calibri" panose="020F0502020204030204" pitchFamily="34" charset="0"/>
                    <a:ea typeface="Times New Roman" panose="02020603050405020304" pitchFamily="18" charset="0"/>
                  </a:rPr>
                  <a:t>The conditional probability that public employee </a:t>
                </a:r>
                <a:r>
                  <a:rPr lang="en-US" sz="2400" i="1" dirty="0" err="1">
                    <a:solidFill>
                      <a:prstClr val="black"/>
                    </a:solidFill>
                    <a:latin typeface="Calibri" panose="020F0502020204030204" pitchFamily="34" charset="0"/>
                    <a:ea typeface="Times New Roman" panose="02020603050405020304" pitchFamily="18" charset="0"/>
                  </a:rPr>
                  <a:t>i</a:t>
                </a:r>
                <a:r>
                  <a:rPr lang="en-US" sz="2400" dirty="0">
                    <a:solidFill>
                      <a:prstClr val="black"/>
                    </a:solidFill>
                    <a:latin typeface="Calibri" panose="020F0502020204030204" pitchFamily="34" charset="0"/>
                    <a:ea typeface="Times New Roman" panose="02020603050405020304" pitchFamily="18" charset="0"/>
                  </a:rPr>
                  <a:t> retires at age </a:t>
                </a:r>
                <a:r>
                  <a:rPr lang="en-US" sz="2400" i="1" dirty="0">
                    <a:solidFill>
                      <a:prstClr val="black"/>
                    </a:solidFill>
                    <a:latin typeface="Calibri" panose="020F0502020204030204" pitchFamily="34" charset="0"/>
                    <a:ea typeface="Times New Roman" panose="02020603050405020304" pitchFamily="18" charset="0"/>
                  </a:rPr>
                  <a:t>t</a:t>
                </a:r>
                <a:r>
                  <a:rPr lang="en-US" sz="2400" dirty="0">
                    <a:solidFill>
                      <a:prstClr val="black"/>
                    </a:solidFill>
                    <a:latin typeface="Calibri" panose="020F0502020204030204" pitchFamily="34" charset="0"/>
                    <a:ea typeface="Times New Roman" panose="02020603050405020304" pitchFamily="18" charset="0"/>
                  </a:rPr>
                  <a:t> is</a:t>
                </a:r>
                <a:endParaRPr lang="en-US" sz="2400" dirty="0">
                  <a:solidFill>
                    <a:prstClr val="black"/>
                  </a:solidFill>
                  <a:latin typeface="Times New Roman" panose="02020603050405020304" pitchFamily="18" charset="0"/>
                  <a:ea typeface="Times New Roman" panose="02020603050405020304" pitchFamily="18" charset="0"/>
                </a:endParaRPr>
              </a:p>
              <a:p>
                <a:pPr lvl="0">
                  <a:lnSpc>
                    <a:spcPct val="200000"/>
                  </a:lnSpc>
                </a:pPr>
                <a14:m>
                  <m:oMathPara xmlns:m="http://schemas.openxmlformats.org/officeDocument/2006/math">
                    <m:oMathParaPr>
                      <m:jc m:val="centerGroup"/>
                    </m:oMathParaPr>
                    <m:oMath xmlns:m="http://schemas.openxmlformats.org/officeDocument/2006/math">
                      <m:func>
                        <m:func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funcPr>
                        <m:fName>
                          <m:r>
                            <m:rPr>
                              <m:sty m:val="p"/>
                            </m:rPr>
                            <a:rPr lang="en-US" sz="2400">
                              <a:solidFill>
                                <a:prstClr val="black"/>
                              </a:solidFill>
                              <a:latin typeface="Cambria Math" panose="02040503050406030204" pitchFamily="18" charset="0"/>
                              <a:ea typeface="Calibri" panose="020F0502020204030204" pitchFamily="34" charset="0"/>
                              <a:cs typeface="Calibri" panose="020F0502020204030204" pitchFamily="34" charset="0"/>
                            </a:rPr>
                            <m:t>Pr</m:t>
                          </m:r>
                        </m:fName>
                        <m:e>
                          <m:d>
                            <m:d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dPr>
                            <m:e>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𝑟𝑒𝑡𝑖𝑟𝑒</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=1</m:t>
                              </m:r>
                            </m:e>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e>
                          </m:d>
                        </m:e>
                      </m:func>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𝐹</m:t>
                      </m:r>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0</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 </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1</m:t>
                          </m:r>
                        </m:sub>
                      </m:sSub>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𝑒𝑙𝑖𝑔𝑖𝑏𝑙𝑒</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2</m:t>
                          </m:r>
                        </m:sub>
                      </m:sSub>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𝑝𝑣𝑤𝑒𝑎𝑙𝑡h</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3</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𝑝𝑒𝑎𝑘𝑑𝑖𝑓</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𝑓</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4</m:t>
                          </m:r>
                        </m:sub>
                      </m:sSub>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𝑆𝑆𝑐𝑜𝑣</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5</m:t>
                          </m:r>
                        </m:sub>
                      </m:sSub>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𝑆𝑆𝑒𝑙𝑖𝑔</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t>𝑿</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𝑖𝑡</m:t>
                          </m:r>
                        </m:sub>
                      </m:sSub>
                      <m:sSub>
                        <m:sSubPr>
                          <m:ctrlP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t>𝜷</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6</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 + </m:t>
                      </m:r>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𝛽</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7</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𝑤𝑎𝑣𝑒</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𝑡</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m:t>
                      </m:r>
                      <m:sSub>
                        <m:sSubPr>
                          <m:ctrlP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t>𝒂𝒈𝒆</m:t>
                          </m:r>
                        </m:e>
                        <m:sub>
                          <m: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t>𝒊𝒕</m:t>
                          </m:r>
                        </m:sub>
                      </m:sSub>
                      <m:sSub>
                        <m:sSubPr>
                          <m:ctrlP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ctrlPr>
                        </m:sSubPr>
                        <m:e>
                          <m:r>
                            <a:rPr lang="en-US" sz="2400" b="1" i="1">
                              <a:solidFill>
                                <a:prstClr val="black"/>
                              </a:solidFill>
                              <a:latin typeface="Cambria Math" panose="02040503050406030204" pitchFamily="18" charset="0"/>
                              <a:ea typeface="Calibri" panose="020F0502020204030204" pitchFamily="34" charset="0"/>
                              <a:cs typeface="Calibri" panose="020F0502020204030204" pitchFamily="34" charset="0"/>
                            </a:rPr>
                            <m:t>𝜷</m:t>
                          </m:r>
                        </m:e>
                        <m: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8</m:t>
                          </m:r>
                        </m:sub>
                      </m:sSub>
                      <m:r>
                        <a:rPr lang="en-US" sz="2400" i="1">
                          <a:solidFill>
                            <a:prstClr val="black"/>
                          </a:solidFill>
                          <a:latin typeface="Cambria Math" panose="02040503050406030204" pitchFamily="18" charset="0"/>
                          <a:ea typeface="Calibri" panose="020F0502020204030204" pitchFamily="34" charset="0"/>
                          <a:cs typeface="Calibri" panose="020F0502020204030204" pitchFamily="34" charset="0"/>
                        </a:rPr>
                        <m:t>) </m:t>
                      </m:r>
                    </m:oMath>
                  </m:oMathPara>
                </a14:m>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8274" y="1205713"/>
                <a:ext cx="7420397" cy="4473148"/>
              </a:xfrm>
              <a:prstGeom prst="rect">
                <a:avLst/>
              </a:prstGeom>
              <a:blipFill>
                <a:blip r:embed="rId2"/>
                <a:stretch>
                  <a:fillRect l="-1315"/>
                </a:stretch>
              </a:blipFill>
            </p:spPr>
            <p:txBody>
              <a:bodyPr/>
              <a:lstStyle/>
              <a:p>
                <a:r>
                  <a:rPr lang="en-US">
                    <a:noFill/>
                  </a:rPr>
                  <a:t> </a:t>
                </a:r>
              </a:p>
            </p:txBody>
          </p:sp>
        </mc:Fallback>
      </mc:AlternateContent>
    </p:spTree>
    <p:extLst>
      <p:ext uri="{BB962C8B-B14F-4D97-AF65-F5344CB8AC3E}">
        <p14:creationId xmlns:p14="http://schemas.microsoft.com/office/powerpoint/2010/main" val="718288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hazard</a:t>
            </a:r>
            <a:endParaRPr lang="en-US" dirty="0"/>
          </a:p>
        </p:txBody>
      </p:sp>
      <p:sp>
        <p:nvSpPr>
          <p:cNvPr id="4" name="Text Placeholder 3"/>
          <p:cNvSpPr>
            <a:spLocks noGrp="1"/>
          </p:cNvSpPr>
          <p:nvPr>
            <p:ph type="body" sz="quarter" idx="14"/>
          </p:nvPr>
        </p:nvSpPr>
        <p:spPr/>
        <p:txBody>
          <a:bodyPr/>
          <a:lstStyle/>
          <a:p>
            <a:r>
              <a:rPr lang="en-US" dirty="0" smtClean="0"/>
              <a:t> </a:t>
            </a:r>
            <a:endParaRPr lang="en-US" dirty="0"/>
          </a:p>
        </p:txBody>
      </p:sp>
      <p:pic>
        <p:nvPicPr>
          <p:cNvPr id="5" name="Content Placeholder 4"/>
          <p:cNvPicPr>
            <a:picLocks noGrp="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2245416" y="2676184"/>
            <a:ext cx="5116718" cy="3745594"/>
          </a:xfrm>
          <a:prstGeom prst="rect">
            <a:avLst/>
          </a:prstGeom>
          <a:noFill/>
          <a:ln>
            <a:noFill/>
          </a:ln>
        </p:spPr>
      </p:pic>
    </p:spTree>
    <p:extLst>
      <p:ext uri="{BB962C8B-B14F-4D97-AF65-F5344CB8AC3E}">
        <p14:creationId xmlns:p14="http://schemas.microsoft.com/office/powerpoint/2010/main" val="189999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retirement options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4578564"/>
              </p:ext>
            </p:extLst>
          </p:nvPr>
        </p:nvGraphicFramePr>
        <p:xfrm>
          <a:off x="688975" y="2371725"/>
          <a:ext cx="8229600" cy="44500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277794459"/>
                    </a:ext>
                  </a:extLst>
                </a:gridCol>
                <a:gridCol w="1371600">
                  <a:extLst>
                    <a:ext uri="{9D8B030D-6E8A-4147-A177-3AD203B41FA5}">
                      <a16:colId xmlns:a16="http://schemas.microsoft.com/office/drawing/2014/main" val="581964750"/>
                    </a:ext>
                  </a:extLst>
                </a:gridCol>
                <a:gridCol w="1371600">
                  <a:extLst>
                    <a:ext uri="{9D8B030D-6E8A-4147-A177-3AD203B41FA5}">
                      <a16:colId xmlns:a16="http://schemas.microsoft.com/office/drawing/2014/main" val="3289033344"/>
                    </a:ext>
                  </a:extLst>
                </a:gridCol>
                <a:gridCol w="1371600">
                  <a:extLst>
                    <a:ext uri="{9D8B030D-6E8A-4147-A177-3AD203B41FA5}">
                      <a16:colId xmlns:a16="http://schemas.microsoft.com/office/drawing/2014/main" val="1719345261"/>
                    </a:ext>
                  </a:extLst>
                </a:gridCol>
                <a:gridCol w="1371600">
                  <a:extLst>
                    <a:ext uri="{9D8B030D-6E8A-4147-A177-3AD203B41FA5}">
                      <a16:colId xmlns:a16="http://schemas.microsoft.com/office/drawing/2014/main" val="87353947"/>
                    </a:ext>
                  </a:extLst>
                </a:gridCol>
                <a:gridCol w="1371600">
                  <a:extLst>
                    <a:ext uri="{9D8B030D-6E8A-4147-A177-3AD203B41FA5}">
                      <a16:colId xmlns:a16="http://schemas.microsoft.com/office/drawing/2014/main" val="2570072798"/>
                    </a:ext>
                  </a:extLst>
                </a:gridCol>
              </a:tblGrid>
              <a:tr h="37084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6352831"/>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Ret. Health 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.034</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.032</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6503251"/>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SS Cov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56980"/>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Elig 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.045</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.061</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.068</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928258"/>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Elig 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.118</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.113</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.131</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513282"/>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ER wealth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429192"/>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Elig NR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.095</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.093</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.079</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9479973"/>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NR wealth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309970"/>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Peakdiff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-.006</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-.006</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-.006</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536403"/>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DC balances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972729"/>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Offered EO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.044</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1499948"/>
                  </a:ext>
                </a:extLst>
              </a:tr>
              <a:tr h="370840">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UAAL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-.001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7096298"/>
                  </a:ext>
                </a:extLst>
              </a:tr>
            </a:tbl>
          </a:graphicData>
        </a:graphic>
      </p:graphicFrame>
      <p:sp>
        <p:nvSpPr>
          <p:cNvPr id="4" name="Text Placeholder 3"/>
          <p:cNvSpPr>
            <a:spLocks noGrp="1"/>
          </p:cNvSpPr>
          <p:nvPr>
            <p:ph type="body" sz="quarter" idx="14"/>
          </p:nvPr>
        </p:nvSpPr>
        <p:spPr/>
        <p:txBody>
          <a:bodyPr/>
          <a:lstStyle/>
          <a:p>
            <a:r>
              <a:rPr lang="en-US" dirty="0" smtClean="0"/>
              <a:t>On probability of retiring from the public sector</a:t>
            </a:r>
            <a:endParaRPr lang="en-US" dirty="0"/>
          </a:p>
        </p:txBody>
      </p:sp>
    </p:spTree>
    <p:extLst>
      <p:ext uri="{BB962C8B-B14F-4D97-AF65-F5344CB8AC3E}">
        <p14:creationId xmlns:p14="http://schemas.microsoft.com/office/powerpoint/2010/main" val="1318150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major findings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Retiree health insurance increases retirement probability by .034</a:t>
            </a:r>
          </a:p>
          <a:p>
            <a:pPr marL="457200" indent="-457200">
              <a:buFont typeface="Arial" panose="020B0604020202020204" pitchFamily="34" charset="0"/>
              <a:buChar char="•"/>
            </a:pPr>
            <a:r>
              <a:rPr lang="en-US" dirty="0" smtClean="0"/>
              <a:t>Eligibility for early retirement:  .113 ↑ </a:t>
            </a:r>
          </a:p>
          <a:p>
            <a:pPr marL="457200" indent="-457200">
              <a:buFont typeface="Arial" panose="020B0604020202020204" pitchFamily="34" charset="0"/>
              <a:buChar char="•"/>
            </a:pPr>
            <a:r>
              <a:rPr lang="en-US" dirty="0"/>
              <a:t>Eligibility for normal </a:t>
            </a:r>
            <a:r>
              <a:rPr lang="en-US" dirty="0" smtClean="0"/>
              <a:t>retirement:  .093</a:t>
            </a:r>
            <a:r>
              <a:rPr lang="en-US" dirty="0"/>
              <a:t> ↑</a:t>
            </a:r>
          </a:p>
          <a:p>
            <a:pPr marL="457200" indent="-457200">
              <a:buFont typeface="Arial" panose="020B0604020202020204" pitchFamily="34" charset="0"/>
              <a:buChar char="•"/>
            </a:pPr>
            <a:r>
              <a:rPr lang="en-US" dirty="0" smtClean="0"/>
              <a:t>Present value of pension wealth statistically insignificant;  small positive effect of peak value</a:t>
            </a:r>
          </a:p>
          <a:p>
            <a:pPr marL="457200" indent="-457200">
              <a:buFont typeface="Arial" panose="020B0604020202020204" pitchFamily="34" charset="0"/>
              <a:buChar char="•"/>
            </a:pPr>
            <a:r>
              <a:rPr lang="en-US" dirty="0" smtClean="0"/>
              <a:t>Eligibility to claim SS benefits:  .061</a:t>
            </a:r>
            <a:r>
              <a:rPr lang="en-US" dirty="0"/>
              <a:t> ↑</a:t>
            </a:r>
            <a:endParaRPr lang="en-US" dirty="0" smtClean="0"/>
          </a:p>
          <a:p>
            <a:pPr marL="457200" indent="-457200">
              <a:buFont typeface="Arial" panose="020B0604020202020204" pitchFamily="34" charset="0"/>
              <a:buChar char="•"/>
            </a:pPr>
            <a:r>
              <a:rPr lang="en-US" dirty="0" smtClean="0"/>
              <a:t>Early out options offered:  .04</a:t>
            </a:r>
            <a:r>
              <a:rPr lang="en-US" dirty="0"/>
              <a:t> </a:t>
            </a:r>
            <a:r>
              <a:rPr lang="en-US" dirty="0" smtClean="0"/>
              <a:t>↑</a:t>
            </a:r>
          </a:p>
          <a:p>
            <a:pPr marL="457200" indent="-457200">
              <a:buFont typeface="Arial" panose="020B0604020202020204" pitchFamily="34" charset="0"/>
              <a:buChar char="•"/>
            </a:pPr>
            <a:r>
              <a:rPr lang="en-US" dirty="0" smtClean="0"/>
              <a:t>Very small negative effect of plan UAAL </a:t>
            </a:r>
          </a:p>
        </p:txBody>
      </p:sp>
      <p:sp>
        <p:nvSpPr>
          <p:cNvPr id="4" name="Text Placeholder 3"/>
          <p:cNvSpPr>
            <a:spLocks noGrp="1"/>
          </p:cNvSpPr>
          <p:nvPr>
            <p:ph type="body" sz="quarter" idx="14"/>
          </p:nvPr>
        </p:nvSpPr>
        <p:spPr/>
        <p:txBody>
          <a:bodyPr/>
          <a:lstStyle/>
          <a:p>
            <a:r>
              <a:rPr lang="en-US" dirty="0" smtClean="0"/>
              <a:t> </a:t>
            </a:r>
            <a:endParaRPr lang="en-US" dirty="0"/>
          </a:p>
        </p:txBody>
      </p:sp>
    </p:spTree>
    <p:extLst>
      <p:ext uri="{BB962C8B-B14F-4D97-AF65-F5344CB8AC3E}">
        <p14:creationId xmlns:p14="http://schemas.microsoft.com/office/powerpoint/2010/main" val="1460713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Public employees retire at young ages</a:t>
            </a:r>
          </a:p>
          <a:p>
            <a:pPr marL="457200" indent="-457200">
              <a:buFont typeface="Arial" panose="020B0604020202020204" pitchFamily="34" charset="0"/>
              <a:buChar char="•"/>
            </a:pPr>
            <a:r>
              <a:rPr lang="en-US" dirty="0" smtClean="0"/>
              <a:t>Appears that retirement option eligibility criteria shift hazard more than wealth but</a:t>
            </a:r>
          </a:p>
          <a:p>
            <a:pPr marL="914400" lvl="1" indent="-457200">
              <a:buFont typeface="Arial" panose="020B0604020202020204" pitchFamily="34" charset="0"/>
              <a:buChar char="•"/>
            </a:pPr>
            <a:r>
              <a:rPr lang="en-US" dirty="0" smtClean="0"/>
              <a:t>Improve sample size for pension data</a:t>
            </a:r>
          </a:p>
          <a:p>
            <a:pPr marL="914400" lvl="1" indent="-457200">
              <a:buFont typeface="Arial" panose="020B0604020202020204" pitchFamily="34" charset="0"/>
              <a:buChar char="•"/>
            </a:pPr>
            <a:r>
              <a:rPr lang="en-US" dirty="0" smtClean="0"/>
              <a:t>Improve Social Security measures</a:t>
            </a:r>
          </a:p>
          <a:p>
            <a:pPr marL="914400" lvl="1" indent="-457200">
              <a:buFont typeface="Arial" panose="020B0604020202020204" pitchFamily="34" charset="0"/>
              <a:buChar char="•"/>
            </a:pPr>
            <a:r>
              <a:rPr lang="en-US" dirty="0" smtClean="0"/>
              <a:t>Use competing risks analysis to accommodate exit but not to retirement</a:t>
            </a:r>
            <a:endParaRPr lang="en-US" dirty="0"/>
          </a:p>
        </p:txBody>
      </p:sp>
      <p:sp>
        <p:nvSpPr>
          <p:cNvPr id="4" name="Text Placeholder 3"/>
          <p:cNvSpPr>
            <a:spLocks noGrp="1"/>
          </p:cNvSpPr>
          <p:nvPr>
            <p:ph type="body" sz="quarter" idx="14"/>
          </p:nvPr>
        </p:nvSpPr>
        <p:spPr/>
        <p:txBody>
          <a:bodyPr/>
          <a:lstStyle/>
          <a:p>
            <a:r>
              <a:rPr lang="en-US" dirty="0" smtClean="0"/>
              <a:t> </a:t>
            </a:r>
            <a:endParaRPr lang="en-US" dirty="0"/>
          </a:p>
        </p:txBody>
      </p:sp>
    </p:spTree>
    <p:extLst>
      <p:ext uri="{BB962C8B-B14F-4D97-AF65-F5344CB8AC3E}">
        <p14:creationId xmlns:p14="http://schemas.microsoft.com/office/powerpoint/2010/main" val="378894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21869" y="2372009"/>
            <a:ext cx="8596257" cy="4354672"/>
          </a:xfrm>
        </p:spPr>
        <p:txBody>
          <a:bodyPr>
            <a:normAutofit/>
          </a:bodyPr>
          <a:lstStyle/>
          <a:p>
            <a:r>
              <a:rPr lang="en-US" dirty="0" smtClean="0"/>
              <a:t>1.  Identifying state/local public employees in the HRS</a:t>
            </a:r>
          </a:p>
          <a:p>
            <a:r>
              <a:rPr lang="en-US" dirty="0"/>
              <a:t>	</a:t>
            </a:r>
            <a:endParaRPr lang="en-US" dirty="0" smtClean="0"/>
          </a:p>
          <a:p>
            <a:r>
              <a:rPr lang="en-US" dirty="0" smtClean="0"/>
              <a:t>2.  This analysis:  background/related literature</a:t>
            </a:r>
          </a:p>
          <a:p>
            <a:endParaRPr lang="en-US" dirty="0" smtClean="0"/>
          </a:p>
          <a:p>
            <a:r>
              <a:rPr lang="en-US" dirty="0" smtClean="0"/>
              <a:t>3.  Data &amp; Econometric Method</a:t>
            </a:r>
          </a:p>
          <a:p>
            <a:endParaRPr lang="en-US" dirty="0" smtClean="0"/>
          </a:p>
          <a:p>
            <a:r>
              <a:rPr lang="en-US" dirty="0" smtClean="0"/>
              <a:t>4.  Results &amp; next steps</a:t>
            </a:r>
          </a:p>
          <a:p>
            <a:r>
              <a:rPr lang="en-US" dirty="0"/>
              <a:t>	</a:t>
            </a:r>
            <a:endParaRPr lang="en-US" dirty="0" smtClean="0"/>
          </a:p>
          <a:p>
            <a:endParaRPr lang="en-US" dirty="0"/>
          </a:p>
        </p:txBody>
      </p:sp>
      <p:sp>
        <p:nvSpPr>
          <p:cNvPr id="4" name="Text Placeholder 3"/>
          <p:cNvSpPr>
            <a:spLocks noGrp="1"/>
          </p:cNvSpPr>
          <p:nvPr>
            <p:ph type="body" sz="quarter" idx="14"/>
          </p:nvPr>
        </p:nvSpPr>
        <p:spPr/>
        <p:txBody>
          <a:bodyPr/>
          <a:lstStyle/>
          <a:p>
            <a:r>
              <a:rPr lang="en-US" dirty="0" smtClean="0"/>
              <a:t> </a:t>
            </a:r>
            <a:endParaRPr lang="en-US" dirty="0"/>
          </a:p>
        </p:txBody>
      </p:sp>
    </p:spTree>
    <p:extLst>
      <p:ext uri="{BB962C8B-B14F-4D97-AF65-F5344CB8AC3E}">
        <p14:creationId xmlns:p14="http://schemas.microsoft.com/office/powerpoint/2010/main" val="112208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and local public employees in the HRS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0019061"/>
              </p:ext>
            </p:extLst>
          </p:nvPr>
        </p:nvGraphicFramePr>
        <p:xfrm>
          <a:off x="1835150" y="3386937"/>
          <a:ext cx="5937250" cy="2377440"/>
        </p:xfrm>
        <a:graphic>
          <a:graphicData uri="http://schemas.openxmlformats.org/drawingml/2006/table">
            <a:tbl>
              <a:tblPr firstRow="1" firstCol="1" bandRow="1">
                <a:tableStyleId>{5C22544A-7EE6-4342-B048-85BDC9FD1C3A}</a:tableStyleId>
              </a:tblPr>
              <a:tblGrid>
                <a:gridCol w="1187450">
                  <a:extLst>
                    <a:ext uri="{9D8B030D-6E8A-4147-A177-3AD203B41FA5}">
                      <a16:colId xmlns:a16="http://schemas.microsoft.com/office/drawing/2014/main" val="1695299022"/>
                    </a:ext>
                  </a:extLst>
                </a:gridCol>
                <a:gridCol w="1187450">
                  <a:extLst>
                    <a:ext uri="{9D8B030D-6E8A-4147-A177-3AD203B41FA5}">
                      <a16:colId xmlns:a16="http://schemas.microsoft.com/office/drawing/2014/main" val="3836444464"/>
                    </a:ext>
                  </a:extLst>
                </a:gridCol>
                <a:gridCol w="1187450">
                  <a:extLst>
                    <a:ext uri="{9D8B030D-6E8A-4147-A177-3AD203B41FA5}">
                      <a16:colId xmlns:a16="http://schemas.microsoft.com/office/drawing/2014/main" val="1048483480"/>
                    </a:ext>
                  </a:extLst>
                </a:gridCol>
                <a:gridCol w="1187450">
                  <a:extLst>
                    <a:ext uri="{9D8B030D-6E8A-4147-A177-3AD203B41FA5}">
                      <a16:colId xmlns:a16="http://schemas.microsoft.com/office/drawing/2014/main" val="2977119700"/>
                    </a:ext>
                  </a:extLst>
                </a:gridCol>
                <a:gridCol w="1187450">
                  <a:extLst>
                    <a:ext uri="{9D8B030D-6E8A-4147-A177-3AD203B41FA5}">
                      <a16:colId xmlns:a16="http://schemas.microsoft.com/office/drawing/2014/main" val="736923187"/>
                    </a:ext>
                  </a:extLst>
                </a:gridCol>
              </a:tblGrid>
              <a:tr h="180828">
                <a:tc>
                  <a:txBody>
                    <a:bodyPr/>
                    <a:lstStyle/>
                    <a:p>
                      <a:pPr marL="0" marR="0">
                        <a:spcBef>
                          <a:spcPts val="0"/>
                        </a:spcBef>
                        <a:spcAft>
                          <a:spcPts val="0"/>
                        </a:spcAft>
                        <a:tabLst>
                          <a:tab pos="5200650" algn="l"/>
                          <a:tab pos="5943600" algn="l"/>
                        </a:tabLst>
                      </a:pPr>
                      <a:r>
                        <a:rPr lang="en-US" sz="1200">
                          <a:effectLst/>
                        </a:rPr>
                        <a:t>Year (Wave)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Stage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Stage 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Stage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Stage 4/Final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113128"/>
                  </a:ext>
                </a:extLst>
              </a:tr>
              <a:tr h="180828">
                <a:tc>
                  <a:txBody>
                    <a:bodyPr/>
                    <a:lstStyle/>
                    <a:p>
                      <a:pPr marL="0" marR="0">
                        <a:spcBef>
                          <a:spcPts val="0"/>
                        </a:spcBef>
                        <a:spcAft>
                          <a:spcPts val="0"/>
                        </a:spcAft>
                        <a:tabLst>
                          <a:tab pos="5200650" algn="l"/>
                          <a:tab pos="5943600" algn="l"/>
                        </a:tabLst>
                      </a:pPr>
                      <a:r>
                        <a:rPr lang="en-US" sz="1200">
                          <a:effectLst/>
                        </a:rPr>
                        <a:t>1992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dirty="0">
                          <a:effectLst/>
                        </a:rPr>
                        <a:t>1276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1320 (+44)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614656"/>
                  </a:ext>
                </a:extLst>
              </a:tr>
              <a:tr h="180828">
                <a:tc>
                  <a:txBody>
                    <a:bodyPr/>
                    <a:lstStyle/>
                    <a:p>
                      <a:pPr marL="0" marR="0">
                        <a:spcBef>
                          <a:spcPts val="0"/>
                        </a:spcBef>
                        <a:spcAft>
                          <a:spcPts val="0"/>
                        </a:spcAft>
                        <a:tabLst>
                          <a:tab pos="5200650" algn="l"/>
                          <a:tab pos="5943600" algn="l"/>
                        </a:tabLst>
                      </a:pPr>
                      <a:r>
                        <a:rPr lang="en-US" sz="1200">
                          <a:effectLst/>
                        </a:rPr>
                        <a:t>1994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1049 (+66)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1051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073511"/>
                  </a:ext>
                </a:extLst>
              </a:tr>
              <a:tr h="180828">
                <a:tc>
                  <a:txBody>
                    <a:bodyPr/>
                    <a:lstStyle/>
                    <a:p>
                      <a:pPr marL="0" marR="0">
                        <a:spcBef>
                          <a:spcPts val="0"/>
                        </a:spcBef>
                        <a:spcAft>
                          <a:spcPts val="0"/>
                        </a:spcAft>
                        <a:tabLst>
                          <a:tab pos="5200650" algn="l"/>
                          <a:tab pos="5943600" algn="l"/>
                        </a:tabLst>
                      </a:pPr>
                      <a:r>
                        <a:rPr lang="en-US" sz="1200">
                          <a:effectLst/>
                        </a:rPr>
                        <a:t>1996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766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852 (+86)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852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853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8885174"/>
                  </a:ext>
                </a:extLst>
              </a:tr>
              <a:tr h="180828">
                <a:tc>
                  <a:txBody>
                    <a:bodyPr/>
                    <a:lstStyle/>
                    <a:p>
                      <a:pPr marL="0" marR="0">
                        <a:spcBef>
                          <a:spcPts val="0"/>
                        </a:spcBef>
                        <a:spcAft>
                          <a:spcPts val="0"/>
                        </a:spcAft>
                        <a:tabLst>
                          <a:tab pos="5200650" algn="l"/>
                          <a:tab pos="5943600" algn="l"/>
                        </a:tabLst>
                      </a:pPr>
                      <a:r>
                        <a:rPr lang="en-US" sz="1200">
                          <a:effectLst/>
                        </a:rPr>
                        <a:t>1998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1088 (+152)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1089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9939793"/>
                  </a:ext>
                </a:extLst>
              </a:tr>
              <a:tr h="180828">
                <a:tc>
                  <a:txBody>
                    <a:bodyPr/>
                    <a:lstStyle/>
                    <a:p>
                      <a:pPr marL="0" marR="0">
                        <a:spcBef>
                          <a:spcPts val="0"/>
                        </a:spcBef>
                        <a:spcAft>
                          <a:spcPts val="0"/>
                        </a:spcAft>
                        <a:tabLst>
                          <a:tab pos="5200650" algn="l"/>
                          <a:tab pos="5943600" algn="l"/>
                        </a:tabLst>
                      </a:pPr>
                      <a:r>
                        <a:rPr lang="en-US" sz="1200">
                          <a:effectLst/>
                        </a:rPr>
                        <a:t>2000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907 (+192)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907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910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6115008"/>
                  </a:ext>
                </a:extLst>
              </a:tr>
              <a:tr h="180828">
                <a:tc>
                  <a:txBody>
                    <a:bodyPr/>
                    <a:lstStyle/>
                    <a:p>
                      <a:pPr marL="0" marR="0">
                        <a:spcBef>
                          <a:spcPts val="0"/>
                        </a:spcBef>
                        <a:spcAft>
                          <a:spcPts val="0"/>
                        </a:spcAft>
                        <a:tabLst>
                          <a:tab pos="5200650" algn="l"/>
                          <a:tab pos="5943600" algn="l"/>
                        </a:tabLst>
                      </a:pPr>
                      <a:r>
                        <a:rPr lang="en-US" sz="1200">
                          <a:effectLst/>
                        </a:rPr>
                        <a:t>2002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533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805 (+272)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807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1027384"/>
                  </a:ext>
                </a:extLst>
              </a:tr>
              <a:tr h="180828">
                <a:tc>
                  <a:txBody>
                    <a:bodyPr/>
                    <a:lstStyle/>
                    <a:p>
                      <a:pPr marL="0" marR="0">
                        <a:spcBef>
                          <a:spcPts val="0"/>
                        </a:spcBef>
                        <a:spcAft>
                          <a:spcPts val="0"/>
                        </a:spcAft>
                        <a:tabLst>
                          <a:tab pos="5200650" algn="l"/>
                          <a:tab pos="5943600" algn="l"/>
                        </a:tabLst>
                      </a:pPr>
                      <a:r>
                        <a:rPr lang="en-US" sz="1200">
                          <a:effectLst/>
                        </a:rPr>
                        <a:t>2004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1254 (+489)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1263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8774"/>
                  </a:ext>
                </a:extLst>
              </a:tr>
              <a:tr h="180828">
                <a:tc>
                  <a:txBody>
                    <a:bodyPr/>
                    <a:lstStyle/>
                    <a:p>
                      <a:pPr marL="0" marR="0">
                        <a:spcBef>
                          <a:spcPts val="0"/>
                        </a:spcBef>
                        <a:spcAft>
                          <a:spcPts val="0"/>
                        </a:spcAft>
                        <a:tabLst>
                          <a:tab pos="5200650" algn="l"/>
                          <a:tab pos="5943600" algn="l"/>
                        </a:tabLst>
                      </a:pPr>
                      <a:r>
                        <a:rPr lang="en-US" sz="1200">
                          <a:effectLst/>
                        </a:rPr>
                        <a:t>2006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1192 (+78)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1195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1215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8110332"/>
                  </a:ext>
                </a:extLst>
              </a:tr>
              <a:tr h="180828">
                <a:tc>
                  <a:txBody>
                    <a:bodyPr/>
                    <a:lstStyle/>
                    <a:p>
                      <a:pPr marL="0" marR="0">
                        <a:spcBef>
                          <a:spcPts val="0"/>
                        </a:spcBef>
                        <a:spcAft>
                          <a:spcPts val="0"/>
                        </a:spcAft>
                        <a:tabLst>
                          <a:tab pos="5200650" algn="l"/>
                          <a:tab pos="5943600" algn="l"/>
                        </a:tabLst>
                      </a:pPr>
                      <a:r>
                        <a:rPr lang="en-US" sz="1200">
                          <a:effectLst/>
                        </a:rPr>
                        <a:t>2008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1085 (+122)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1120 (+35)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1135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574346"/>
                  </a:ext>
                </a:extLst>
              </a:tr>
              <a:tr h="180828">
                <a:tc>
                  <a:txBody>
                    <a:bodyPr/>
                    <a:lstStyle/>
                    <a:p>
                      <a:pPr marL="0" marR="0">
                        <a:spcBef>
                          <a:spcPts val="0"/>
                        </a:spcBef>
                        <a:spcAft>
                          <a:spcPts val="0"/>
                        </a:spcAft>
                        <a:tabLst>
                          <a:tab pos="5200650" algn="l"/>
                          <a:tab pos="5943600" algn="l"/>
                        </a:tabLst>
                      </a:pPr>
                      <a:r>
                        <a:rPr lang="en-US" sz="1200">
                          <a:effectLst/>
                        </a:rPr>
                        <a:t>2010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1695 (+111)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1701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8096688"/>
                  </a:ext>
                </a:extLst>
              </a:tr>
              <a:tr h="180828">
                <a:tc>
                  <a:txBody>
                    <a:bodyPr/>
                    <a:lstStyle/>
                    <a:p>
                      <a:pPr marL="0" marR="0">
                        <a:spcBef>
                          <a:spcPts val="0"/>
                        </a:spcBef>
                        <a:spcAft>
                          <a:spcPts val="0"/>
                        </a:spcAft>
                        <a:tabLst>
                          <a:tab pos="5200650" algn="l"/>
                          <a:tab pos="5943600" algn="l"/>
                        </a:tabLst>
                      </a:pPr>
                      <a:r>
                        <a:rPr lang="en-US" sz="1200">
                          <a:effectLst/>
                        </a:rPr>
                        <a:t>2012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1422 (+76)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1433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724665"/>
                  </a:ext>
                </a:extLst>
              </a:tr>
              <a:tr h="180828">
                <a:tc>
                  <a:txBody>
                    <a:bodyPr/>
                    <a:lstStyle/>
                    <a:p>
                      <a:pPr marL="0" marR="0">
                        <a:spcBef>
                          <a:spcPts val="0"/>
                        </a:spcBef>
                        <a:spcAft>
                          <a:spcPts val="0"/>
                        </a:spcAft>
                        <a:tabLst>
                          <a:tab pos="5200650" algn="l"/>
                          <a:tab pos="5943600" algn="l"/>
                        </a:tabLst>
                      </a:pPr>
                      <a:r>
                        <a:rPr lang="en-US" sz="1200">
                          <a:effectLst/>
                        </a:rPr>
                        <a:t>2014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1061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a:effectLst/>
                        </a:rPr>
                        <a:t>1119 (+58)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200650" algn="l"/>
                          <a:tab pos="5943600" algn="l"/>
                        </a:tabLst>
                      </a:pPr>
                      <a:r>
                        <a:rPr lang="en-US" sz="1200" dirty="0">
                          <a:effectLst/>
                        </a:rPr>
                        <a:t>1119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040204"/>
                  </a:ext>
                </a:extLst>
              </a:tr>
            </a:tbl>
          </a:graphicData>
        </a:graphic>
      </p:graphicFrame>
      <p:sp>
        <p:nvSpPr>
          <p:cNvPr id="4" name="Text Placeholder 3"/>
          <p:cNvSpPr>
            <a:spLocks noGrp="1"/>
          </p:cNvSpPr>
          <p:nvPr>
            <p:ph type="body" sz="quarter" idx="14"/>
          </p:nvPr>
        </p:nvSpPr>
        <p:spPr/>
        <p:txBody>
          <a:bodyPr/>
          <a:lstStyle/>
          <a:p>
            <a:r>
              <a:rPr lang="en-US" dirty="0"/>
              <a:t> </a:t>
            </a: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1pPr>
            <a:lvl2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2pPr>
            <a:lvl3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3pPr>
            <a:lvl4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4pPr>
            <a:lvl5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5pPr>
            <a:lvl6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6pPr>
            <a:lvl7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7pPr>
            <a:lvl8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8pPr>
            <a:lvl9pPr eaLnBrk="0" fontAlgn="base" hangingPunct="0">
              <a:spcBef>
                <a:spcPct val="0"/>
              </a:spcBef>
              <a:spcAft>
                <a:spcPct val="0"/>
              </a:spcAft>
              <a:tabLst>
                <a:tab pos="5200650" algn="l"/>
                <a:tab pos="5943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200650" algn="l"/>
                <a:tab pos="5943600" algn="l"/>
              </a:tabLst>
            </a:pPr>
            <a:r>
              <a:rPr kumimoji="0" lang="en-US" alt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individual observations in a given wave (difference between stage and prior stage in parentheses)  </a:t>
            </a:r>
            <a:endParaRPr kumimoji="0" lang="en-US" altLang="en-US"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200650" algn="l"/>
                <a:tab pos="594360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34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State/local Public Employees</a:t>
            </a:r>
            <a:endParaRPr lang="en-US" dirty="0"/>
          </a:p>
        </p:txBody>
      </p:sp>
      <p:sp>
        <p:nvSpPr>
          <p:cNvPr id="4" name="Text Placeholder 3"/>
          <p:cNvSpPr>
            <a:spLocks noGrp="1"/>
          </p:cNvSpPr>
          <p:nvPr>
            <p:ph type="body" sz="quarter" idx="14"/>
          </p:nvPr>
        </p:nvSpPr>
        <p:spPr/>
        <p:txBody>
          <a:bodyPr>
            <a:normAutofit fontScale="85000" lnSpcReduction="10000"/>
          </a:bodyPr>
          <a:lstStyle/>
          <a:p>
            <a:r>
              <a:rPr lang="en-US" dirty="0" smtClean="0"/>
              <a:t> by total number of survey years in public employment</a:t>
            </a:r>
            <a:endParaRPr lang="en-US" dirty="0"/>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r="51367"/>
          <a:stretch/>
        </p:blipFill>
        <p:spPr bwMode="auto">
          <a:xfrm>
            <a:off x="2186932" y="2683318"/>
            <a:ext cx="3887689" cy="3029067"/>
          </a:xfrm>
          <a:prstGeom prst="rect">
            <a:avLst/>
          </a:prstGeom>
          <a:noFill/>
          <a:ln>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376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 r="6518"/>
          <a:stretch>
            <a:fillRect/>
          </a:stretch>
        </p:blipFill>
        <p:spPr/>
      </p:pic>
    </p:spTree>
    <p:extLst>
      <p:ext uri="{BB962C8B-B14F-4D97-AF65-F5344CB8AC3E}">
        <p14:creationId xmlns:p14="http://schemas.microsoft.com/office/powerpoint/2010/main" val="407730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975" y="3072568"/>
            <a:ext cx="3946525" cy="2971877"/>
          </a:xfrm>
        </p:spPr>
      </p:pic>
      <p:sp>
        <p:nvSpPr>
          <p:cNvPr id="3" name="Title 2"/>
          <p:cNvSpPr>
            <a:spLocks noGrp="1"/>
          </p:cNvSpPr>
          <p:nvPr>
            <p:ph type="title"/>
          </p:nvPr>
        </p:nvSpPr>
        <p:spPr/>
        <p:txBody>
          <a:bodyPr/>
          <a:lstStyle/>
          <a:p>
            <a:r>
              <a:rPr lang="en-US" dirty="0" smtClean="0"/>
              <a:t>Social Security Coverage</a:t>
            </a:r>
            <a:endParaRPr lang="en-US" dirty="0"/>
          </a:p>
        </p:txBody>
      </p:sp>
      <p:sp>
        <p:nvSpPr>
          <p:cNvPr id="4" name="Text Placeholder 3"/>
          <p:cNvSpPr>
            <a:spLocks noGrp="1"/>
          </p:cNvSpPr>
          <p:nvPr>
            <p:ph type="body" sz="quarter" idx="14"/>
          </p:nvPr>
        </p:nvSpPr>
        <p:spPr/>
        <p:txBody>
          <a:bodyPr/>
          <a:lstStyle/>
          <a:p>
            <a:r>
              <a:rPr lang="en-US" dirty="0" smtClean="0"/>
              <a:t>State and local employees, by state</a:t>
            </a:r>
            <a:endParaRPr lang="en-US" dirty="0"/>
          </a:p>
        </p:txBody>
      </p:sp>
      <p:sp>
        <p:nvSpPr>
          <p:cNvPr id="5" name="Content Placeholder 4"/>
          <p:cNvSpPr>
            <a:spLocks noGrp="1"/>
          </p:cNvSpPr>
          <p:nvPr>
            <p:ph idx="15"/>
          </p:nvPr>
        </p:nvSpPr>
        <p:spPr/>
        <p:txBody>
          <a:bodyPr>
            <a:normAutofit fontScale="92500" lnSpcReduction="20000"/>
          </a:bodyPr>
          <a:lstStyle/>
          <a:p>
            <a:r>
              <a:rPr lang="en-US" dirty="0"/>
              <a:t>Social Security coverage among state and local government employees varies widely, from one percent of payroll (in Ohio) to 99 percent (in New York and Vermont). Other states with large portions of the public sector workforce who do not participate in Social Security include Colorado, Massachusetts, and Nevada.</a:t>
            </a:r>
          </a:p>
        </p:txBody>
      </p:sp>
    </p:spTree>
    <p:extLst>
      <p:ext uri="{BB962C8B-B14F-4D97-AF65-F5344CB8AC3E}">
        <p14:creationId xmlns:p14="http://schemas.microsoft.com/office/powerpoint/2010/main" val="100576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274" y="1205713"/>
            <a:ext cx="7420397" cy="6032421"/>
          </a:xfrm>
          <a:prstGeom prst="rect">
            <a:avLst/>
          </a:prstGeom>
          <a:noFill/>
        </p:spPr>
        <p:txBody>
          <a:bodyPr wrap="square" rtlCol="0">
            <a:spAutoFit/>
          </a:bodyPr>
          <a:lstStyle/>
          <a:p>
            <a:pPr algn="ctr"/>
            <a:r>
              <a:rPr lang="en-US" sz="2000" dirty="0" smtClean="0"/>
              <a:t>2.  This analysis</a:t>
            </a:r>
          </a:p>
          <a:p>
            <a:pPr marL="457200" indent="-457200" algn="ctr">
              <a:buAutoNum type="arabicPeriod" startAt="2"/>
            </a:pPr>
            <a:endParaRPr lang="en-US" sz="2000" dirty="0" smtClean="0"/>
          </a:p>
          <a:p>
            <a:r>
              <a:rPr lang="en-US" sz="2000" dirty="0" smtClean="0"/>
              <a:t>Explore sensitivity of retirement decisions to</a:t>
            </a:r>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State pension plan generosity</a:t>
            </a:r>
          </a:p>
          <a:p>
            <a:pPr marL="742950" lvl="1" indent="-285750">
              <a:buFont typeface="Arial" panose="020B0604020202020204" pitchFamily="34" charset="0"/>
              <a:buChar char="•"/>
            </a:pPr>
            <a:r>
              <a:rPr lang="en-US" sz="2000" dirty="0" smtClean="0"/>
              <a:t>Early and normal retirement eligibility</a:t>
            </a:r>
          </a:p>
          <a:p>
            <a:pPr marL="742950" lvl="1" indent="-285750">
              <a:buFont typeface="Arial" panose="020B0604020202020204" pitchFamily="34" charset="0"/>
              <a:buChar char="•"/>
            </a:pPr>
            <a:r>
              <a:rPr lang="en-US" sz="2000" dirty="0" smtClean="0"/>
              <a:t>Social Security coverage</a:t>
            </a:r>
          </a:p>
          <a:p>
            <a:r>
              <a:rPr lang="en-US" dirty="0" smtClean="0"/>
              <a:t>      </a:t>
            </a:r>
          </a:p>
          <a:p>
            <a:endParaRPr lang="en-US" dirty="0" smtClean="0"/>
          </a:p>
          <a:p>
            <a:r>
              <a:rPr lang="en-US" dirty="0"/>
              <a:t>	</a:t>
            </a:r>
          </a:p>
          <a:p>
            <a:endParaRPr lang="en-US" dirty="0"/>
          </a:p>
          <a:p>
            <a:r>
              <a:rPr lang="en-US" sz="2000" dirty="0" smtClean="0"/>
              <a:t>12 waves of HRS respondents – RAND P version plus</a:t>
            </a:r>
          </a:p>
          <a:p>
            <a:endParaRPr lang="en-US" sz="2000" dirty="0"/>
          </a:p>
          <a:p>
            <a:pPr marL="742950" lvl="1" indent="-285750">
              <a:buFont typeface="Arial" panose="020B0604020202020204" pitchFamily="34" charset="0"/>
              <a:buChar char="•"/>
            </a:pPr>
            <a:r>
              <a:rPr lang="en-US" sz="2000" dirty="0" smtClean="0"/>
              <a:t>Pension Estimation Program -  ER/ NR eligibility &amp; wealth</a:t>
            </a:r>
          </a:p>
          <a:p>
            <a:pPr marL="742950" lvl="1" indent="-285750">
              <a:buFont typeface="Arial" panose="020B0604020202020204" pitchFamily="34" charset="0"/>
              <a:buChar char="•"/>
            </a:pPr>
            <a:r>
              <a:rPr lang="en-US" sz="2000" dirty="0" smtClean="0"/>
              <a:t>Industry/occupation codes – identify teachers </a:t>
            </a:r>
          </a:p>
          <a:p>
            <a:pPr marL="742950" lvl="1" indent="-285750">
              <a:buFont typeface="Arial" panose="020B0604020202020204" pitchFamily="34" charset="0"/>
              <a:buChar char="•"/>
            </a:pPr>
            <a:r>
              <a:rPr lang="en-US" sz="2000" dirty="0" smtClean="0"/>
              <a:t>Geographic codes – state variation</a:t>
            </a:r>
          </a:p>
          <a:p>
            <a:pPr marL="742950" lvl="1" indent="-285750">
              <a:buFont typeface="Arial" panose="020B0604020202020204" pitchFamily="34" charset="0"/>
              <a:buChar char="•"/>
            </a:pPr>
            <a:r>
              <a:rPr lang="en-US" sz="2000" dirty="0" smtClean="0"/>
              <a:t>Public Plans Database – plan financial health</a:t>
            </a:r>
          </a:p>
          <a:p>
            <a:endParaRPr lang="en-US" dirty="0"/>
          </a:p>
          <a:p>
            <a:endParaRPr lang="en-US" dirty="0" smtClean="0"/>
          </a:p>
          <a:p>
            <a:endParaRPr lang="en-US" dirty="0"/>
          </a:p>
        </p:txBody>
      </p:sp>
    </p:spTree>
    <p:extLst>
      <p:ext uri="{BB962C8B-B14F-4D97-AF65-F5344CB8AC3E}">
        <p14:creationId xmlns:p14="http://schemas.microsoft.com/office/powerpoint/2010/main" val="1935562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220" y="1205713"/>
            <a:ext cx="7420397" cy="4955203"/>
          </a:xfrm>
          <a:prstGeom prst="rect">
            <a:avLst/>
          </a:prstGeom>
          <a:noFill/>
        </p:spPr>
        <p:txBody>
          <a:bodyPr wrap="square" rtlCol="0">
            <a:spAutoFit/>
          </a:bodyPr>
          <a:lstStyle/>
          <a:p>
            <a:r>
              <a:rPr lang="en-US" sz="2000" dirty="0" smtClean="0"/>
              <a:t>Related work using HRS:</a:t>
            </a:r>
          </a:p>
          <a:p>
            <a:endParaRPr lang="en-US" sz="2000" dirty="0"/>
          </a:p>
          <a:p>
            <a:r>
              <a:rPr lang="en-US" sz="2000" dirty="0" err="1" smtClean="0"/>
              <a:t>Coile</a:t>
            </a:r>
            <a:r>
              <a:rPr lang="en-US" sz="2000" dirty="0" smtClean="0"/>
              <a:t> and Gruber (2007)</a:t>
            </a:r>
          </a:p>
          <a:p>
            <a:endParaRPr lang="en-US" sz="2000" dirty="0" smtClean="0"/>
          </a:p>
          <a:p>
            <a:r>
              <a:rPr lang="en-US" sz="2000" dirty="0"/>
              <a:t>	</a:t>
            </a:r>
            <a:r>
              <a:rPr lang="en-US" sz="2000" dirty="0" smtClean="0"/>
              <a:t>Impact of Social Security and private pension incentives on male retirement.  Create forward-looking measure of incentives to continued work:  peak value</a:t>
            </a:r>
          </a:p>
          <a:p>
            <a:endParaRPr lang="en-US" sz="2000" dirty="0"/>
          </a:p>
          <a:p>
            <a:r>
              <a:rPr lang="en-US" sz="2000" dirty="0" err="1" smtClean="0"/>
              <a:t>Shoven</a:t>
            </a:r>
            <a:r>
              <a:rPr lang="en-US" sz="2000" dirty="0" smtClean="0"/>
              <a:t> and </a:t>
            </a:r>
            <a:r>
              <a:rPr lang="en-US" sz="2000" dirty="0" err="1" smtClean="0"/>
              <a:t>Slavov</a:t>
            </a:r>
            <a:r>
              <a:rPr lang="en-US" sz="2000" dirty="0" smtClean="0"/>
              <a:t> (2014) </a:t>
            </a:r>
          </a:p>
          <a:p>
            <a:endParaRPr lang="en-US" sz="2000" dirty="0" smtClean="0"/>
          </a:p>
          <a:p>
            <a:r>
              <a:rPr lang="en-US" sz="2000" dirty="0"/>
              <a:t>	</a:t>
            </a:r>
            <a:r>
              <a:rPr lang="en-US" sz="2000" dirty="0" smtClean="0"/>
              <a:t>Impact of employer-provided HI on retirement decisions of public employees.  Focus on period of pre-Medicare eligibility for two groups ages 55-59, 60-64.  Uses multinomial logit to examine first exit to retirement or to part time work.</a:t>
            </a:r>
          </a:p>
          <a:p>
            <a:endParaRPr lang="en-US" dirty="0"/>
          </a:p>
          <a:p>
            <a:endParaRPr lang="en-US" dirty="0"/>
          </a:p>
        </p:txBody>
      </p:sp>
    </p:spTree>
    <p:extLst>
      <p:ext uri="{BB962C8B-B14F-4D97-AF65-F5344CB8AC3E}">
        <p14:creationId xmlns:p14="http://schemas.microsoft.com/office/powerpoint/2010/main" val="2163888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008" y="1205713"/>
            <a:ext cx="7420397" cy="6155531"/>
          </a:xfrm>
          <a:prstGeom prst="rect">
            <a:avLst/>
          </a:prstGeom>
          <a:noFill/>
        </p:spPr>
        <p:txBody>
          <a:bodyPr wrap="square" rtlCol="0">
            <a:spAutoFit/>
          </a:bodyPr>
          <a:lstStyle/>
          <a:p>
            <a:pPr marL="342900" indent="-342900" algn="ctr">
              <a:buAutoNum type="arabicPeriod" startAt="3"/>
            </a:pPr>
            <a:r>
              <a:rPr lang="en-US" sz="2000" dirty="0" smtClean="0"/>
              <a:t>Data and Econometric Method</a:t>
            </a:r>
          </a:p>
          <a:p>
            <a:endParaRPr lang="en-US" sz="2000" dirty="0"/>
          </a:p>
          <a:p>
            <a:endParaRPr lang="en-US" sz="2000" dirty="0"/>
          </a:p>
          <a:p>
            <a:pPr marL="285750" indent="-285750">
              <a:buFont typeface="Arial" panose="020B0604020202020204" pitchFamily="34" charset="0"/>
              <a:buChar char="•"/>
            </a:pPr>
            <a:r>
              <a:rPr lang="en-US" sz="2000" dirty="0" smtClean="0"/>
              <a:t>Health and Retirement Study </a:t>
            </a:r>
          </a:p>
          <a:p>
            <a:pPr marL="742950" lvl="1" indent="-285750">
              <a:buFont typeface="Arial" panose="020B0604020202020204" pitchFamily="34" charset="0"/>
              <a:buChar char="•"/>
            </a:pPr>
            <a:r>
              <a:rPr lang="en-US" sz="2000" dirty="0" smtClean="0"/>
              <a:t>4 cohorts ages 51-61 at entry in 1992, 1998, 2004, 2010</a:t>
            </a:r>
          </a:p>
          <a:p>
            <a:pPr marL="742950" lvl="1" indent="-285750">
              <a:buFont typeface="Arial" panose="020B0604020202020204" pitchFamily="34" charset="0"/>
              <a:buChar char="•"/>
            </a:pPr>
            <a:r>
              <a:rPr lang="en-US" sz="2000" dirty="0" smtClean="0"/>
              <a:t>14 waves from 1992 to 2014, every 2 years</a:t>
            </a:r>
          </a:p>
          <a:p>
            <a:pPr marL="742950" lvl="1" indent="-285750">
              <a:buFont typeface="Arial" panose="020B0604020202020204" pitchFamily="34" charset="0"/>
              <a:buChar char="•"/>
            </a:pPr>
            <a:r>
              <a:rPr lang="en-US" sz="2000" dirty="0" smtClean="0"/>
              <a:t>Public employment status determined at entry</a:t>
            </a:r>
          </a:p>
          <a:p>
            <a:pPr marL="742950" lvl="1" indent="-285750">
              <a:buFont typeface="Arial" panose="020B0604020202020204" pitchFamily="34" charset="0"/>
              <a:buChar char="•"/>
            </a:pPr>
            <a:r>
              <a:rPr lang="en-US" sz="2000" dirty="0" smtClean="0"/>
              <a:t>Self-reports of retirement with later wave confirmation</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Restricted data</a:t>
            </a:r>
          </a:p>
          <a:p>
            <a:pPr marL="742950" lvl="1" indent="-285750">
              <a:buFont typeface="Arial" panose="020B0604020202020204" pitchFamily="34" charset="0"/>
              <a:buChar char="•"/>
            </a:pPr>
            <a:r>
              <a:rPr lang="en-US" sz="2000" dirty="0" smtClean="0"/>
              <a:t>Pension Estimation Program (PEP)</a:t>
            </a:r>
          </a:p>
          <a:p>
            <a:pPr marL="742950" lvl="1" indent="-285750">
              <a:buFont typeface="Arial" panose="020B0604020202020204" pitchFamily="34" charset="0"/>
              <a:buChar char="•"/>
            </a:pPr>
            <a:r>
              <a:rPr lang="en-US" sz="2000" dirty="0" smtClean="0"/>
              <a:t>Industry and occupation codes</a:t>
            </a:r>
          </a:p>
          <a:p>
            <a:pPr marL="742950" lvl="1" indent="-285750">
              <a:buFont typeface="Arial" panose="020B0604020202020204" pitchFamily="34" charset="0"/>
              <a:buChar char="•"/>
            </a:pPr>
            <a:r>
              <a:rPr lang="en-US" sz="2000" dirty="0" smtClean="0"/>
              <a:t>Geographic codes</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Public Plans Database</a:t>
            </a:r>
          </a:p>
          <a:p>
            <a:pPr marL="742950" lvl="1" indent="-285750">
              <a:buFont typeface="Arial" panose="020B0604020202020204" pitchFamily="34" charset="0"/>
              <a:buChar char="•"/>
            </a:pPr>
            <a:r>
              <a:rPr lang="en-US" sz="2000" dirty="0" smtClean="0"/>
              <a:t>Included plans cover 95% of public employees</a:t>
            </a:r>
          </a:p>
          <a:p>
            <a:pPr marL="742950" lvl="1" indent="-285750">
              <a:buFont typeface="Arial" panose="020B0604020202020204" pitchFamily="34" charset="0"/>
              <a:buChar char="•"/>
            </a:pPr>
            <a:r>
              <a:rPr lang="en-US" sz="2000" dirty="0" smtClean="0"/>
              <a:t>Coverage and financial health </a:t>
            </a:r>
          </a:p>
          <a:p>
            <a:endParaRPr lang="en-US" dirty="0"/>
          </a:p>
          <a:p>
            <a:endParaRPr lang="en-US" dirty="0" smtClean="0"/>
          </a:p>
          <a:p>
            <a:endParaRPr lang="en-US" dirty="0"/>
          </a:p>
        </p:txBody>
      </p:sp>
    </p:spTree>
    <p:extLst>
      <p:ext uri="{BB962C8B-B14F-4D97-AF65-F5344CB8AC3E}">
        <p14:creationId xmlns:p14="http://schemas.microsoft.com/office/powerpoint/2010/main" val="27506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7671</TotalTime>
  <Words>1035</Words>
  <Application>Microsoft Office PowerPoint</Application>
  <PresentationFormat>On-screen Show (4:3)</PresentationFormat>
  <Paragraphs>437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Office Theme</vt:lpstr>
      <vt:lpstr>Retirement Options and Outcomes for Public Employees</vt:lpstr>
      <vt:lpstr>Overview</vt:lpstr>
      <vt:lpstr>State and local public employees in the HRS</vt:lpstr>
      <vt:lpstr>State/local Public Employees</vt:lpstr>
      <vt:lpstr>PowerPoint Presentation</vt:lpstr>
      <vt:lpstr>Social Security Coverage</vt:lpstr>
      <vt:lpstr>PowerPoint Presentation</vt:lpstr>
      <vt:lpstr>PowerPoint Presentation</vt:lpstr>
      <vt:lpstr>PowerPoint Presentation</vt:lpstr>
      <vt:lpstr>Summary statistics</vt:lpstr>
      <vt:lpstr>Summary statistics</vt:lpstr>
      <vt:lpstr>PowerPoint Presentation</vt:lpstr>
      <vt:lpstr>PowerPoint Presentation</vt:lpstr>
      <vt:lpstr>Baseline hazard</vt:lpstr>
      <vt:lpstr>Impact of retirement options</vt:lpstr>
      <vt:lpstr>Summary of major findings</vt:lpstr>
      <vt:lpstr>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Eric</dc:creator>
  <cp:lastModifiedBy>Papke, Leslie</cp:lastModifiedBy>
  <cp:revision>91</cp:revision>
  <cp:lastPrinted>2018-08-08T18:07:23Z</cp:lastPrinted>
  <dcterms:created xsi:type="dcterms:W3CDTF">2018-07-09T15:49:10Z</dcterms:created>
  <dcterms:modified xsi:type="dcterms:W3CDTF">2018-08-08T21:25:23Z</dcterms:modified>
</cp:coreProperties>
</file>