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93" r:id="rId2"/>
    <p:sldId id="269" r:id="rId3"/>
    <p:sldId id="270" r:id="rId4"/>
    <p:sldId id="274" r:id="rId5"/>
    <p:sldId id="273"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4" r:id="rId23"/>
    <p:sldId id="306" r:id="rId24"/>
    <p:sldId id="307" r:id="rId25"/>
    <p:sldId id="308" r:id="rId26"/>
    <p:sldId id="297" r:id="rId27"/>
    <p:sldId id="268" r:id="rId28"/>
    <p:sldId id="266" r:id="rId29"/>
    <p:sldId id="298" r:id="rId30"/>
    <p:sldId id="299" r:id="rId31"/>
    <p:sldId id="300" r:id="rId32"/>
    <p:sldId id="301" r:id="rId33"/>
    <p:sldId id="302" r:id="rId34"/>
    <p:sldId id="303" r:id="rId35"/>
    <p:sldId id="304" r:id="rId36"/>
    <p:sldId id="305" r:id="rId37"/>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2" d="100"/>
          <a:sy n="62" d="100"/>
        </p:scale>
        <p:origin x="84" y="522"/>
      </p:cViewPr>
      <p:guideLst/>
    </p:cSldViewPr>
  </p:slideViewPr>
  <p:notesTextViewPr>
    <p:cViewPr>
      <p:scale>
        <a:sx n="1" d="1"/>
        <a:sy n="1" d="1"/>
      </p:scale>
      <p:origin x="0" y="0"/>
    </p:cViewPr>
  </p:notesTextViewPr>
  <p:sorterViewPr>
    <p:cViewPr>
      <p:scale>
        <a:sx n="100" d="100"/>
        <a:sy n="100" d="100"/>
      </p:scale>
      <p:origin x="0" y="-729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66255" cy="469431"/>
          </a:xfrm>
          <a:prstGeom prst="rect">
            <a:avLst/>
          </a:prstGeom>
        </p:spPr>
        <p:txBody>
          <a:bodyPr vert="horz" lIns="91870" tIns="45935" rIns="91870" bIns="45935" rtlCol="0"/>
          <a:lstStyle>
            <a:lvl1pPr algn="l">
              <a:defRPr sz="1200"/>
            </a:lvl1pPr>
          </a:lstStyle>
          <a:p>
            <a:endParaRPr lang="en-US"/>
          </a:p>
        </p:txBody>
      </p:sp>
      <p:sp>
        <p:nvSpPr>
          <p:cNvPr id="3" name="Date Placeholder 2"/>
          <p:cNvSpPr>
            <a:spLocks noGrp="1"/>
          </p:cNvSpPr>
          <p:nvPr>
            <p:ph type="dt" idx="1"/>
          </p:nvPr>
        </p:nvSpPr>
        <p:spPr>
          <a:xfrm>
            <a:off x="4009228" y="1"/>
            <a:ext cx="3066254" cy="469431"/>
          </a:xfrm>
          <a:prstGeom prst="rect">
            <a:avLst/>
          </a:prstGeom>
        </p:spPr>
        <p:txBody>
          <a:bodyPr vert="horz" lIns="91870" tIns="45935" rIns="91870" bIns="45935" rtlCol="0"/>
          <a:lstStyle>
            <a:lvl1pPr algn="r">
              <a:defRPr sz="1200"/>
            </a:lvl1pPr>
          </a:lstStyle>
          <a:p>
            <a:fld id="{6FD43733-AE70-4478-8769-93761B6425E1}" type="datetimeFigureOut">
              <a:rPr lang="en-US" smtClean="0"/>
              <a:t>7/5/2018</a:t>
            </a:fld>
            <a:endParaRPr lang="en-US"/>
          </a:p>
        </p:txBody>
      </p:sp>
      <p:sp>
        <p:nvSpPr>
          <p:cNvPr id="4" name="Slide Image Placeholder 3"/>
          <p:cNvSpPr>
            <a:spLocks noGrp="1" noRot="1" noChangeAspect="1"/>
          </p:cNvSpPr>
          <p:nvPr>
            <p:ph type="sldImg" idx="2"/>
          </p:nvPr>
        </p:nvSpPr>
        <p:spPr>
          <a:xfrm>
            <a:off x="730250" y="1169988"/>
            <a:ext cx="5616575" cy="3160712"/>
          </a:xfrm>
          <a:prstGeom prst="rect">
            <a:avLst/>
          </a:prstGeom>
          <a:noFill/>
          <a:ln w="12700">
            <a:solidFill>
              <a:prstClr val="black"/>
            </a:solidFill>
          </a:ln>
        </p:spPr>
        <p:txBody>
          <a:bodyPr vert="horz" lIns="91870" tIns="45935" rIns="91870" bIns="45935" rtlCol="0" anchor="ctr"/>
          <a:lstStyle/>
          <a:p>
            <a:endParaRPr lang="en-US"/>
          </a:p>
        </p:txBody>
      </p:sp>
      <p:sp>
        <p:nvSpPr>
          <p:cNvPr id="5" name="Notes Placeholder 4"/>
          <p:cNvSpPr>
            <a:spLocks noGrp="1"/>
          </p:cNvSpPr>
          <p:nvPr>
            <p:ph type="body" sz="quarter" idx="3"/>
          </p:nvPr>
        </p:nvSpPr>
        <p:spPr>
          <a:xfrm>
            <a:off x="707230" y="4505900"/>
            <a:ext cx="5662616" cy="3686791"/>
          </a:xfrm>
          <a:prstGeom prst="rect">
            <a:avLst/>
          </a:prstGeom>
        </p:spPr>
        <p:txBody>
          <a:bodyPr vert="horz" lIns="91870" tIns="45935" rIns="91870" bIns="4593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644"/>
            <a:ext cx="3066255" cy="469431"/>
          </a:xfrm>
          <a:prstGeom prst="rect">
            <a:avLst/>
          </a:prstGeom>
        </p:spPr>
        <p:txBody>
          <a:bodyPr vert="horz" lIns="91870" tIns="45935" rIns="91870" bIns="45935" rtlCol="0" anchor="b"/>
          <a:lstStyle>
            <a:lvl1pPr algn="l">
              <a:defRPr sz="1200"/>
            </a:lvl1pPr>
          </a:lstStyle>
          <a:p>
            <a:endParaRPr lang="en-US"/>
          </a:p>
        </p:txBody>
      </p:sp>
      <p:sp>
        <p:nvSpPr>
          <p:cNvPr id="7" name="Slide Number Placeholder 6"/>
          <p:cNvSpPr>
            <a:spLocks noGrp="1"/>
          </p:cNvSpPr>
          <p:nvPr>
            <p:ph type="sldNum" sz="quarter" idx="5"/>
          </p:nvPr>
        </p:nvSpPr>
        <p:spPr>
          <a:xfrm>
            <a:off x="4009228" y="8893644"/>
            <a:ext cx="3066254" cy="469431"/>
          </a:xfrm>
          <a:prstGeom prst="rect">
            <a:avLst/>
          </a:prstGeom>
        </p:spPr>
        <p:txBody>
          <a:bodyPr vert="horz" lIns="91870" tIns="45935" rIns="91870" bIns="45935" rtlCol="0" anchor="b"/>
          <a:lstStyle>
            <a:lvl1pPr algn="r">
              <a:defRPr sz="1200"/>
            </a:lvl1pPr>
          </a:lstStyle>
          <a:p>
            <a:fld id="{75CA0D92-B91E-4AAF-97A4-05EA60B31273}" type="slidenum">
              <a:rPr lang="en-US" smtClean="0"/>
              <a:t>‹#›</a:t>
            </a:fld>
            <a:endParaRPr lang="en-US"/>
          </a:p>
        </p:txBody>
      </p:sp>
    </p:spTree>
    <p:extLst>
      <p:ext uri="{BB962C8B-B14F-4D97-AF65-F5344CB8AC3E}">
        <p14:creationId xmlns:p14="http://schemas.microsoft.com/office/powerpoint/2010/main" val="1475777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5CA0D92-B91E-4AAF-97A4-05EA60B31273}" type="slidenum">
              <a:rPr lang="en-US" smtClean="0"/>
              <a:t>33</a:t>
            </a:fld>
            <a:endParaRPr lang="en-US"/>
          </a:p>
        </p:txBody>
      </p:sp>
    </p:spTree>
    <p:extLst>
      <p:ext uri="{BB962C8B-B14F-4D97-AF65-F5344CB8AC3E}">
        <p14:creationId xmlns:p14="http://schemas.microsoft.com/office/powerpoint/2010/main" val="4123543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D53B8E-B4F0-4E5E-B4C6-6AACC7AD2C88}" type="datetime1">
              <a:rPr lang="en-US" smtClean="0"/>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3962259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77F520-7E15-49D7-8BBF-C4000464BD39}" type="datetime1">
              <a:rPr lang="en-US" smtClean="0"/>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1854423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11F1FB-D9E2-4686-9EE4-F2A9B0F182AE}" type="datetime1">
              <a:rPr lang="en-US" smtClean="0"/>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45292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78C234-12E6-44F1-8066-81A1D1B992F0}" type="datetime1">
              <a:rPr lang="en-US" smtClean="0"/>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190869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696654-5E81-4AF6-92DC-7924C63D13C1}" type="datetime1">
              <a:rPr lang="en-US" smtClean="0"/>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3750578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3591E9-AF4F-475C-9EAE-D28E1E05F494}" type="datetime1">
              <a:rPr lang="en-US" smtClean="0"/>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1369205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48AF11-9643-487D-9A4D-396B08B8524B}" type="datetime1">
              <a:rPr lang="en-US" smtClean="0"/>
              <a:t>7/5/2018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1275813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99F9B4-A2DC-4A67-A0CE-331A03A76110}" type="datetime1">
              <a:rPr lang="en-US" smtClean="0"/>
              <a:t>7/5/2018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2216947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08C9A-F19A-4D60-B055-BDA39F1AE620}" type="datetime1">
              <a:rPr lang="en-US" smtClean="0"/>
              <a:t>7/5/2018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3584271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226615-0051-4BB1-BE64-97DFC75DCB8D}" type="datetime1">
              <a:rPr lang="en-US" smtClean="0"/>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322302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330A4-C2B4-43BF-AEBE-91C74CF23E0C}" type="datetime1">
              <a:rPr lang="en-US" smtClean="0"/>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8BF6DA-C4C3-48EC-BF3D-E8481751B3FE}" type="slidenum">
              <a:rPr lang="en-US" smtClean="0"/>
              <a:t>‹#›</a:t>
            </a:fld>
            <a:endParaRPr lang="en-US"/>
          </a:p>
        </p:txBody>
      </p:sp>
    </p:spTree>
    <p:extLst>
      <p:ext uri="{BB962C8B-B14F-4D97-AF65-F5344CB8AC3E}">
        <p14:creationId xmlns:p14="http://schemas.microsoft.com/office/powerpoint/2010/main" val="2335509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ED5FA-DB57-462A-8F1A-A1CE77FBCA26}" type="datetime1">
              <a:rPr lang="en-US" smtClean="0"/>
              <a:t>7/5/2018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8BF6DA-C4C3-48EC-BF3D-E8481751B3FE}" type="slidenum">
              <a:rPr lang="en-US" smtClean="0"/>
              <a:t>‹#›</a:t>
            </a:fld>
            <a:endParaRPr lang="en-US"/>
          </a:p>
        </p:txBody>
      </p:sp>
    </p:spTree>
    <p:extLst>
      <p:ext uri="{BB962C8B-B14F-4D97-AF65-F5344CB8AC3E}">
        <p14:creationId xmlns:p14="http://schemas.microsoft.com/office/powerpoint/2010/main" val="2143215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7.bin"/><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Why Are Some Immigrant Groups More Successful than </a:t>
            </a:r>
            <a:r>
              <a:rPr lang="en-US" sz="4400" dirty="0" smtClean="0"/>
              <a:t>Others</a:t>
            </a:r>
            <a:r>
              <a:rPr lang="en-US" sz="4400" dirty="0"/>
              <a:t>?</a:t>
            </a:r>
            <a:endParaRPr lang="en-US" sz="4400" dirty="0"/>
          </a:p>
        </p:txBody>
      </p:sp>
      <p:sp>
        <p:nvSpPr>
          <p:cNvPr id="3" name="Subtitle 2"/>
          <p:cNvSpPr>
            <a:spLocks noGrp="1"/>
          </p:cNvSpPr>
          <p:nvPr>
            <p:ph type="subTitle" idx="1"/>
          </p:nvPr>
        </p:nvSpPr>
        <p:spPr/>
        <p:txBody>
          <a:bodyPr/>
          <a:lstStyle/>
          <a:p>
            <a:r>
              <a:rPr lang="en-US" dirty="0" smtClean="0"/>
              <a:t>Edward P. </a:t>
            </a:r>
            <a:r>
              <a:rPr lang="en-US" dirty="0" err="1" smtClean="0"/>
              <a:t>Lazear</a:t>
            </a:r>
            <a:endParaRPr lang="en-US" dirty="0" smtClean="0"/>
          </a:p>
          <a:p>
            <a:r>
              <a:rPr lang="en-US" dirty="0" smtClean="0"/>
              <a:t>Stanford University</a:t>
            </a:r>
            <a:endParaRPr lang="en-US" dirty="0"/>
          </a:p>
        </p:txBody>
      </p:sp>
      <p:sp>
        <p:nvSpPr>
          <p:cNvPr id="4" name="Slide Number Placeholder 3"/>
          <p:cNvSpPr>
            <a:spLocks noGrp="1"/>
          </p:cNvSpPr>
          <p:nvPr>
            <p:ph type="sldNum" sz="quarter" idx="12"/>
          </p:nvPr>
        </p:nvSpPr>
        <p:spPr/>
        <p:txBody>
          <a:bodyPr/>
          <a:lstStyle/>
          <a:p>
            <a:fld id="{A18BF6DA-C4C3-48EC-BF3D-E8481751B3FE}" type="slidenum">
              <a:rPr lang="en-US" smtClean="0"/>
              <a:t>1</a:t>
            </a:fld>
            <a:endParaRPr lang="en-US"/>
          </a:p>
        </p:txBody>
      </p:sp>
    </p:spTree>
    <p:extLst>
      <p:ext uri="{BB962C8B-B14F-4D97-AF65-F5344CB8AC3E}">
        <p14:creationId xmlns:p14="http://schemas.microsoft.com/office/powerpoint/2010/main" val="2888932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Summarizing Seven Empirical Predictions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Attainment among immigrants </a:t>
            </a:r>
          </a:p>
          <a:p>
            <a:pPr lvl="1"/>
            <a:r>
              <a:rPr lang="en-US" dirty="0" smtClean="0"/>
              <a:t>decreases in the number from the origin country </a:t>
            </a:r>
            <a:endParaRPr lang="en-US" dirty="0"/>
          </a:p>
          <a:p>
            <a:pPr lvl="1"/>
            <a:r>
              <a:rPr lang="en-US" dirty="0" smtClean="0"/>
              <a:t> increases in the population of the origin country</a:t>
            </a:r>
          </a:p>
          <a:p>
            <a:pPr lvl="1"/>
            <a:r>
              <a:rPr lang="en-US" dirty="0" smtClean="0"/>
              <a:t> increases in the attainment in the origin country</a:t>
            </a:r>
          </a:p>
          <a:p>
            <a:r>
              <a:rPr lang="en-US" dirty="0" smtClean="0"/>
              <a:t> Attainment among immigrants falls in the representation ratio: Over-represented countries have lower attainment</a:t>
            </a:r>
          </a:p>
          <a:p>
            <a:r>
              <a:rPr lang="en-US" dirty="0" smtClean="0"/>
              <a:t>The difference between education of immigrants and average education in origin country </a:t>
            </a:r>
          </a:p>
          <a:p>
            <a:pPr lvl="1"/>
            <a:r>
              <a:rPr lang="en-US" dirty="0" smtClean="0"/>
              <a:t>decreases in the number from the origin country,</a:t>
            </a:r>
          </a:p>
          <a:p>
            <a:pPr lvl="1"/>
            <a:r>
              <a:rPr lang="en-US" dirty="0" smtClean="0"/>
              <a:t>increases in the population of the origin country</a:t>
            </a:r>
          </a:p>
          <a:p>
            <a:pPr lvl="1"/>
            <a:r>
              <a:rPr lang="en-US" dirty="0" smtClean="0"/>
              <a:t>neutral in the attainment in the origin country</a:t>
            </a:r>
          </a:p>
          <a:p>
            <a:pPr lvl="1"/>
            <a:r>
              <a:rPr lang="en-US" dirty="0" smtClean="0"/>
              <a:t>Not mechanical:  </a:t>
            </a:r>
            <a:r>
              <a:rPr lang="el-GR" dirty="0" smtClean="0"/>
              <a:t>Δ</a:t>
            </a:r>
            <a:r>
              <a:rPr lang="en-US" dirty="0" smtClean="0"/>
              <a:t> for UK is low and for Yemen is high despite average education among immigrants from the UK being 15 and from Yemen being 9 (UK home = 12; Yemen home = 3)</a:t>
            </a:r>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10</a:t>
            </a:fld>
            <a:endParaRPr lang="en-US"/>
          </a:p>
        </p:txBody>
      </p:sp>
    </p:spTree>
    <p:extLst>
      <p:ext uri="{BB962C8B-B14F-4D97-AF65-F5344CB8AC3E}">
        <p14:creationId xmlns:p14="http://schemas.microsoft.com/office/powerpoint/2010/main" val="2317405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US</a:t>
            </a:r>
            <a:endParaRPr lang="en-US" dirty="0"/>
          </a:p>
        </p:txBody>
      </p:sp>
      <p:sp>
        <p:nvSpPr>
          <p:cNvPr id="3" name="Content Placeholder 2"/>
          <p:cNvSpPr>
            <a:spLocks noGrp="1"/>
          </p:cNvSpPr>
          <p:nvPr>
            <p:ph idx="1"/>
          </p:nvPr>
        </p:nvSpPr>
        <p:spPr/>
        <p:txBody>
          <a:bodyPr/>
          <a:lstStyle/>
          <a:p>
            <a:r>
              <a:rPr lang="en-US" dirty="0" smtClean="0"/>
              <a:t>American Communities Survey, 2011-2015 for educational attainment, wages, annual earnings</a:t>
            </a:r>
          </a:p>
          <a:p>
            <a:r>
              <a:rPr lang="en-US" dirty="0" smtClean="0"/>
              <a:t>World Bank for population</a:t>
            </a:r>
          </a:p>
          <a:p>
            <a:r>
              <a:rPr lang="en-US" dirty="0" smtClean="0"/>
              <a:t>UN Report for education of origin country</a:t>
            </a:r>
          </a:p>
          <a:p>
            <a:r>
              <a:rPr lang="en-US" dirty="0" smtClean="0"/>
              <a:t>Other data for GDP, GDP growth rate, share in agriculture, distance</a:t>
            </a:r>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11</a:t>
            </a:fld>
            <a:endParaRPr lang="en-US"/>
          </a:p>
        </p:txBody>
      </p:sp>
    </p:spTree>
    <p:extLst>
      <p:ext uri="{BB962C8B-B14F-4D97-AF65-F5344CB8AC3E}">
        <p14:creationId xmlns:p14="http://schemas.microsoft.com/office/powerpoint/2010/main" val="38083407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9F23098-0CA0-45A2-91A1-32E18098742E}" type="slidenum">
              <a:rPr lang="en-US" smtClean="0"/>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446264779"/>
              </p:ext>
            </p:extLst>
          </p:nvPr>
        </p:nvGraphicFramePr>
        <p:xfrm>
          <a:off x="1174043" y="646331"/>
          <a:ext cx="9369783" cy="6001329"/>
        </p:xfrm>
        <a:graphic>
          <a:graphicData uri="http://schemas.openxmlformats.org/drawingml/2006/table">
            <a:tbl>
              <a:tblPr>
                <a:tableStyleId>{5C22544A-7EE6-4342-B048-85BDC9FD1C3A}</a:tableStyleId>
              </a:tblPr>
              <a:tblGrid>
                <a:gridCol w="1185335">
                  <a:extLst>
                    <a:ext uri="{9D8B030D-6E8A-4147-A177-3AD203B41FA5}">
                      <a16:colId xmlns:a16="http://schemas.microsoft.com/office/drawing/2014/main" val="2370775321"/>
                    </a:ext>
                  </a:extLst>
                </a:gridCol>
                <a:gridCol w="1052484">
                  <a:extLst>
                    <a:ext uri="{9D8B030D-6E8A-4147-A177-3AD203B41FA5}">
                      <a16:colId xmlns:a16="http://schemas.microsoft.com/office/drawing/2014/main" val="3855066391"/>
                    </a:ext>
                  </a:extLst>
                </a:gridCol>
                <a:gridCol w="1018852">
                  <a:extLst>
                    <a:ext uri="{9D8B030D-6E8A-4147-A177-3AD203B41FA5}">
                      <a16:colId xmlns:a16="http://schemas.microsoft.com/office/drawing/2014/main" val="2242455193"/>
                    </a:ext>
                  </a:extLst>
                </a:gridCol>
                <a:gridCol w="1018852">
                  <a:extLst>
                    <a:ext uri="{9D8B030D-6E8A-4147-A177-3AD203B41FA5}">
                      <a16:colId xmlns:a16="http://schemas.microsoft.com/office/drawing/2014/main" val="371931291"/>
                    </a:ext>
                  </a:extLst>
                </a:gridCol>
                <a:gridCol w="1018852">
                  <a:extLst>
                    <a:ext uri="{9D8B030D-6E8A-4147-A177-3AD203B41FA5}">
                      <a16:colId xmlns:a16="http://schemas.microsoft.com/office/drawing/2014/main" val="3573108738"/>
                    </a:ext>
                  </a:extLst>
                </a:gridCol>
                <a:gridCol w="1018852">
                  <a:extLst>
                    <a:ext uri="{9D8B030D-6E8A-4147-A177-3AD203B41FA5}">
                      <a16:colId xmlns:a16="http://schemas.microsoft.com/office/drawing/2014/main" val="3196217076"/>
                    </a:ext>
                  </a:extLst>
                </a:gridCol>
                <a:gridCol w="1018852">
                  <a:extLst>
                    <a:ext uri="{9D8B030D-6E8A-4147-A177-3AD203B41FA5}">
                      <a16:colId xmlns:a16="http://schemas.microsoft.com/office/drawing/2014/main" val="342747186"/>
                    </a:ext>
                  </a:extLst>
                </a:gridCol>
                <a:gridCol w="1018852">
                  <a:extLst>
                    <a:ext uri="{9D8B030D-6E8A-4147-A177-3AD203B41FA5}">
                      <a16:colId xmlns:a16="http://schemas.microsoft.com/office/drawing/2014/main" val="3983227724"/>
                    </a:ext>
                  </a:extLst>
                </a:gridCol>
                <a:gridCol w="1018852">
                  <a:extLst>
                    <a:ext uri="{9D8B030D-6E8A-4147-A177-3AD203B41FA5}">
                      <a16:colId xmlns:a16="http://schemas.microsoft.com/office/drawing/2014/main" val="4074437316"/>
                    </a:ext>
                  </a:extLst>
                </a:gridCol>
              </a:tblGrid>
              <a:tr h="144123">
                <a:tc>
                  <a:txBody>
                    <a:bodyPr/>
                    <a:lstStyle/>
                    <a:p>
                      <a:pPr marL="0" marR="0">
                        <a:lnSpc>
                          <a:spcPct val="107000"/>
                        </a:lnSpc>
                        <a:spcBef>
                          <a:spcPts val="0"/>
                        </a:spcBef>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350992421"/>
                  </a:ext>
                </a:extLst>
              </a:tr>
              <a:tr h="241483">
                <a:tc>
                  <a:txBody>
                    <a:bodyPr/>
                    <a:lstStyle/>
                    <a:p>
                      <a:pPr marL="0" marR="0">
                        <a:lnSpc>
                          <a:spcPct val="107000"/>
                        </a:lnSpc>
                        <a:spcBef>
                          <a:spcPts val="0"/>
                        </a:spcBef>
                        <a:spcAft>
                          <a:spcPts val="0"/>
                        </a:spcAft>
                      </a:pPr>
                      <a:r>
                        <a:rPr lang="en-US" sz="1200" dirty="0">
                          <a:effectLst/>
                        </a:rPr>
                        <a:t>I</a:t>
                      </a:r>
                      <a:r>
                        <a:rPr lang="en-US" sz="1200" baseline="-25000" dirty="0">
                          <a:effectLst/>
                        </a:rPr>
                        <a:t>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-0.524</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-0.702</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-1.837</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-2.607</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-0.496</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-0.519</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792646544"/>
                  </a:ext>
                </a:extLst>
              </a:tr>
              <a:tr h="160989">
                <a:tc>
                  <a:txBody>
                    <a:bodyPr/>
                    <a:lstStyle/>
                    <a:p>
                      <a:pPr marL="0" marR="0">
                        <a:lnSpc>
                          <a:spcPct val="107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(0.0333)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(0.153)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(0.288)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(0.495)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(0.0696)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(0.184)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3045246022"/>
                  </a:ext>
                </a:extLst>
              </a:tr>
              <a:tr h="129700">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3547707887"/>
                  </a:ext>
                </a:extLst>
              </a:tr>
              <a:tr h="160989">
                <a:tc>
                  <a:txBody>
                    <a:bodyPr/>
                    <a:lstStyle/>
                    <a:p>
                      <a:pPr marL="0" marR="0">
                        <a:lnSpc>
                          <a:spcPct val="107000"/>
                        </a:lnSpc>
                        <a:spcBef>
                          <a:spcPts val="0"/>
                        </a:spcBef>
                        <a:spcAft>
                          <a:spcPts val="0"/>
                        </a:spcAft>
                      </a:pPr>
                      <a:r>
                        <a:rPr lang="en-US" sz="1200">
                          <a:effectLst/>
                        </a:rPr>
                        <a:t>N</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0.252</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0.283</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1.519</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1.189</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0.269</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0.289</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2554662536"/>
                  </a:ext>
                </a:extLst>
              </a:tr>
              <a:tr h="160989">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(0.0307)</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(0.0683)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(0.193)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(0.203)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(0.0627)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(0.0824)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703616772"/>
                  </a:ext>
                </a:extLst>
              </a:tr>
              <a:tr h="129700">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3647246557"/>
                  </a:ext>
                </a:extLst>
              </a:tr>
              <a:tr h="160989">
                <a:tc>
                  <a:txBody>
                    <a:bodyPr/>
                    <a:lstStyle/>
                    <a:p>
                      <a:pPr marL="0" marR="0">
                        <a:lnSpc>
                          <a:spcPct val="107000"/>
                        </a:lnSpc>
                        <a:spcBef>
                          <a:spcPts val="0"/>
                        </a:spcBef>
                        <a:spcAft>
                          <a:spcPts val="0"/>
                        </a:spcAft>
                      </a:pPr>
                      <a:r>
                        <a:rPr lang="en-US" sz="1200" dirty="0" err="1">
                          <a:effectLst/>
                        </a:rPr>
                        <a:t>μ</a:t>
                      </a:r>
                      <a:r>
                        <a:rPr lang="en-US" sz="1200" baseline="-25000" dirty="0" err="1">
                          <a:effectLst/>
                        </a:rPr>
                        <a:t>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smtClean="0">
                          <a:effectLst/>
                        </a:rPr>
                        <a:t>0.322</a:t>
                      </a:r>
                      <a:r>
                        <a:rPr lang="en-US" sz="1200" b="1" baseline="30000" dirty="0" smtClean="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0.265</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0.402</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0.291</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0.362</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0.399</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0.191</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0.250</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1016704874"/>
                  </a:ext>
                </a:extLst>
              </a:tr>
              <a:tr h="160989">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(0.0528)</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(0.0409)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(0.0364)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(0.0365)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(0.123)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(0.108)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(0.0796)</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(0.0416)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1888280667"/>
                  </a:ext>
                </a:extLst>
              </a:tr>
              <a:tr h="129700">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2415859368"/>
                  </a:ext>
                </a:extLst>
              </a:tr>
              <a:tr h="230581">
                <a:tc>
                  <a:txBody>
                    <a:bodyPr/>
                    <a:lstStyle/>
                    <a:p>
                      <a:pPr marL="0" marR="0">
                        <a:lnSpc>
                          <a:spcPct val="107000"/>
                        </a:lnSpc>
                        <a:spcBef>
                          <a:spcPts val="0"/>
                        </a:spcBef>
                        <a:spcAft>
                          <a:spcPts val="0"/>
                        </a:spcAft>
                      </a:pPr>
                      <a:r>
                        <a:rPr lang="en-US" sz="1200">
                          <a:effectLst/>
                        </a:rPr>
                        <a:t>R</a:t>
                      </a:r>
                      <a:r>
                        <a:rPr lang="en-US" sz="1200" baseline="-25000">
                          <a:effectLst/>
                        </a:rPr>
                        <a:t>i</a:t>
                      </a:r>
                      <a:endParaRPr lang="en-US" sz="1600">
                        <a:effectLst/>
                      </a:endParaRPr>
                    </a:p>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rowSpan="2">
                  <a:txBody>
                    <a:bodyPr/>
                    <a:lstStyle/>
                    <a:p>
                      <a:pPr marL="0" marR="0" algn="ctr">
                        <a:lnSpc>
                          <a:spcPct val="107000"/>
                        </a:lnSpc>
                        <a:spcBef>
                          <a:spcPts val="0"/>
                        </a:spcBef>
                        <a:spcAft>
                          <a:spcPts val="0"/>
                        </a:spcAft>
                      </a:pPr>
                      <a:r>
                        <a:rPr lang="en-US" sz="1200" b="1" dirty="0">
                          <a:effectLst/>
                        </a:rPr>
                        <a:t>-0.111</a:t>
                      </a:r>
                      <a:r>
                        <a:rPr lang="en-US" sz="1200" b="1" baseline="30000" dirty="0">
                          <a:effectLst/>
                        </a:rPr>
                        <a:t>***</a:t>
                      </a:r>
                      <a:endParaRPr lang="en-US" sz="1600" b="1" dirty="0">
                        <a:effectLst/>
                      </a:endParaRPr>
                    </a:p>
                    <a:p>
                      <a:pPr marL="0" marR="0" algn="ctr">
                        <a:lnSpc>
                          <a:spcPct val="107000"/>
                        </a:lnSpc>
                        <a:spcBef>
                          <a:spcPts val="0"/>
                        </a:spcBef>
                        <a:spcAft>
                          <a:spcPts val="0"/>
                        </a:spcAft>
                      </a:pPr>
                      <a:r>
                        <a:rPr lang="en-US" sz="1200" b="1" dirty="0">
                          <a:effectLst/>
                        </a:rPr>
                        <a:t>(0.0167)</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rowSpan="2">
                  <a:txBody>
                    <a:bodyPr/>
                    <a:lstStyle/>
                    <a:p>
                      <a:pPr marL="0" marR="0" algn="ctr">
                        <a:lnSpc>
                          <a:spcPct val="107000"/>
                        </a:lnSpc>
                        <a:spcBef>
                          <a:spcPts val="0"/>
                        </a:spcBef>
                        <a:spcAft>
                          <a:spcPts val="0"/>
                        </a:spcAft>
                      </a:pPr>
                      <a:r>
                        <a:rPr lang="en-US" sz="1200">
                          <a:effectLst/>
                        </a:rPr>
                        <a:t>-0.0451</a:t>
                      </a:r>
                      <a:r>
                        <a:rPr lang="en-US" sz="1200" baseline="30000">
                          <a:effectLst/>
                        </a:rPr>
                        <a:t>***</a:t>
                      </a:r>
                      <a:endParaRPr lang="en-US" sz="1600">
                        <a:effectLst/>
                      </a:endParaRPr>
                    </a:p>
                    <a:p>
                      <a:pPr marL="0" marR="0" algn="ctr">
                        <a:lnSpc>
                          <a:spcPct val="107000"/>
                        </a:lnSpc>
                        <a:spcBef>
                          <a:spcPts val="0"/>
                        </a:spcBef>
                        <a:spcAft>
                          <a:spcPts val="0"/>
                        </a:spcAft>
                      </a:pPr>
                      <a:r>
                        <a:rPr lang="en-US" sz="1200">
                          <a:effectLst/>
                        </a:rPr>
                        <a:t>(0.01000)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3397964648"/>
                  </a:ext>
                </a:extLst>
              </a:tr>
              <a:tr h="218488">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637223213"/>
                  </a:ext>
                </a:extLst>
              </a:tr>
              <a:tr h="129700">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1242790127"/>
                  </a:ext>
                </a:extLst>
              </a:tr>
              <a:tr h="230581">
                <a:tc>
                  <a:txBody>
                    <a:bodyPr/>
                    <a:lstStyle/>
                    <a:p>
                      <a:pPr marL="0" marR="0">
                        <a:lnSpc>
                          <a:spcPct val="107000"/>
                        </a:lnSpc>
                        <a:spcBef>
                          <a:spcPts val="0"/>
                        </a:spcBef>
                        <a:spcAft>
                          <a:spcPts val="0"/>
                        </a:spcAft>
                      </a:pPr>
                      <a:r>
                        <a:rPr lang="en-US" sz="1200">
                          <a:effectLst/>
                        </a:rPr>
                        <a:t>Weight</a:t>
                      </a:r>
                      <a:endParaRPr lang="en-US" sz="1600">
                        <a:effectLst/>
                      </a:endParaRPr>
                    </a:p>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I</a:t>
                      </a:r>
                      <a:r>
                        <a:rPr lang="en-US" sz="1200" b="1" baseline="-25000" dirty="0">
                          <a:effectLst/>
                        </a:rPr>
                        <a:t>i</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I</a:t>
                      </a:r>
                      <a:r>
                        <a:rPr lang="en-US" sz="1200" baseline="-25000" dirty="0">
                          <a:effectLst/>
                        </a:rPr>
                        <a:t>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I</a:t>
                      </a:r>
                      <a:r>
                        <a:rPr lang="en-US" sz="1200" b="1" baseline="-25000" dirty="0">
                          <a:effectLst/>
                        </a:rPr>
                        <a:t>i</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553004727"/>
                  </a:ext>
                </a:extLst>
              </a:tr>
              <a:tr h="643955">
                <a:tc>
                  <a:txBody>
                    <a:bodyPr/>
                    <a:lstStyle/>
                    <a:p>
                      <a:pPr marL="0" marR="0">
                        <a:lnSpc>
                          <a:spcPct val="107000"/>
                        </a:lnSpc>
                        <a:spcBef>
                          <a:spcPts val="0"/>
                        </a:spcBef>
                        <a:spcAft>
                          <a:spcPts val="0"/>
                        </a:spcAft>
                      </a:pPr>
                      <a:r>
                        <a:rPr lang="en-US" sz="1200">
                          <a:effectLst/>
                        </a:rPr>
                        <a:t>Sample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Full</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Full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Without Mexico, Philipp., India, China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Without Mexico, Philipp., India, China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I</a:t>
                      </a:r>
                      <a:r>
                        <a:rPr lang="en-US" sz="1200" baseline="-25000">
                          <a:effectLst/>
                        </a:rPr>
                        <a:t>i</a:t>
                      </a:r>
                      <a:r>
                        <a:rPr lang="en-US" sz="1200">
                          <a:effectLst/>
                        </a:rPr>
                        <a:t> &gt; 0.2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I</a:t>
                      </a:r>
                      <a:r>
                        <a:rPr lang="en-US" sz="1200" baseline="-25000" dirty="0">
                          <a:effectLst/>
                        </a:rPr>
                        <a:t>i</a:t>
                      </a:r>
                      <a:r>
                        <a:rPr lang="en-US" sz="1200" dirty="0">
                          <a:effectLst/>
                        </a:rPr>
                        <a:t> &gt; 0.2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Full</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Full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1817717358"/>
                  </a:ext>
                </a:extLst>
              </a:tr>
              <a:tr h="129700">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2884600336"/>
                  </a:ext>
                </a:extLst>
              </a:tr>
              <a:tr h="160989">
                <a:tc>
                  <a:txBody>
                    <a:bodyPr/>
                    <a:lstStyle/>
                    <a:p>
                      <a:pPr marL="0" marR="0">
                        <a:lnSpc>
                          <a:spcPct val="107000"/>
                        </a:lnSpc>
                        <a:spcBef>
                          <a:spcPts val="0"/>
                        </a:spcBef>
                        <a:spcAft>
                          <a:spcPts val="0"/>
                        </a:spcAft>
                      </a:pPr>
                      <a:r>
                        <a:rPr lang="en-US" sz="1200">
                          <a:effectLst/>
                        </a:rPr>
                        <a:t>Constant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10.248</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11.142</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9.428</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10.892</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9.689</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9.404</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11.456</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11.514</a:t>
                      </a:r>
                      <a:r>
                        <a:rPr lang="en-US" sz="12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1543031219"/>
                  </a:ext>
                </a:extLst>
              </a:tr>
              <a:tr h="160989">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(0.493)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(0.377)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(0.372)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(0.349)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(1.172)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(1.031)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(0.701)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(0.379)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980636375"/>
                  </a:ext>
                </a:extLst>
              </a:tr>
              <a:tr h="160989">
                <a:tc>
                  <a:txBody>
                    <a:bodyPr/>
                    <a:lstStyle/>
                    <a:p>
                      <a:pPr marL="0" marR="0">
                        <a:lnSpc>
                          <a:spcPct val="107000"/>
                        </a:lnSpc>
                        <a:spcBef>
                          <a:spcPts val="0"/>
                        </a:spcBef>
                        <a:spcAft>
                          <a:spcPts val="0"/>
                        </a:spcAft>
                      </a:pPr>
                      <a:r>
                        <a:rPr lang="en-US" sz="1200">
                          <a:effectLst/>
                        </a:rPr>
                        <a:t>Observations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129</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29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129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129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592907274"/>
                  </a:ext>
                </a:extLst>
              </a:tr>
              <a:tr h="100881">
                <a:tc>
                  <a:txBody>
                    <a:bodyPr/>
                    <a:lstStyle/>
                    <a:p>
                      <a:pPr marL="0" marR="0">
                        <a:lnSpc>
                          <a:spcPct val="107000"/>
                        </a:lnSpc>
                        <a:spcBef>
                          <a:spcPts val="0"/>
                        </a:spcBef>
                        <a:spcAft>
                          <a:spcPts val="0"/>
                        </a:spcAft>
                      </a:pPr>
                      <a:r>
                        <a:rPr lang="en-US" sz="1200">
                          <a:effectLst/>
                        </a:rPr>
                        <a:t>R</a:t>
                      </a:r>
                      <a:r>
                        <a:rPr lang="en-US" sz="1200" baseline="300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b="1" dirty="0">
                          <a:effectLst/>
                        </a:rPr>
                        <a:t>0.7276</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0.3468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0.6311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0.4601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a:effectLst/>
                        </a:rPr>
                        <a:t>0.7614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0.5156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0.2775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tc>
                  <a:txBody>
                    <a:bodyPr/>
                    <a:lstStyle/>
                    <a:p>
                      <a:pPr marL="0" marR="0" algn="ctr">
                        <a:lnSpc>
                          <a:spcPct val="107000"/>
                        </a:lnSpc>
                        <a:spcBef>
                          <a:spcPts val="0"/>
                        </a:spcBef>
                        <a:spcAft>
                          <a:spcPts val="0"/>
                        </a:spcAft>
                      </a:pPr>
                      <a:r>
                        <a:rPr lang="en-US" sz="1200" dirty="0">
                          <a:effectLst/>
                        </a:rPr>
                        <a:t>0.3012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648" marR="59648" marT="0" marB="0"/>
                </a:tc>
                <a:extLst>
                  <a:ext uri="{0D108BD9-81ED-4DB2-BD59-A6C34878D82A}">
                    <a16:rowId xmlns:a16="http://schemas.microsoft.com/office/drawing/2014/main" val="3636857620"/>
                  </a:ext>
                </a:extLst>
              </a:tr>
            </a:tbl>
          </a:graphicData>
        </a:graphic>
      </p:graphicFrame>
      <p:sp>
        <p:nvSpPr>
          <p:cNvPr id="6" name="Rectangle 5"/>
          <p:cNvSpPr/>
          <p:nvPr/>
        </p:nvSpPr>
        <p:spPr>
          <a:xfrm>
            <a:off x="1174043" y="0"/>
            <a:ext cx="9279467" cy="646331"/>
          </a:xfrm>
          <a:prstGeom prst="rect">
            <a:avLst/>
          </a:prstGeom>
        </p:spPr>
        <p:txBody>
          <a:bodyPr wrap="square">
            <a:spAutoFit/>
          </a:bodyPr>
          <a:lstStyle/>
          <a:p>
            <a:r>
              <a:rPr lang="en-US" dirty="0"/>
              <a:t>Table 1: Attainment of U.S. Immigrants</a:t>
            </a:r>
          </a:p>
          <a:p>
            <a:r>
              <a:rPr lang="en-US" dirty="0"/>
              <a:t>Dependent Variable= Average Education of Immigrants from Country </a:t>
            </a:r>
            <a:r>
              <a:rPr lang="en-US" dirty="0" err="1"/>
              <a:t>i</a:t>
            </a:r>
            <a:endParaRPr lang="en-US" dirty="0"/>
          </a:p>
        </p:txBody>
      </p:sp>
      <p:sp>
        <p:nvSpPr>
          <p:cNvPr id="7" name="Rectangle 6"/>
          <p:cNvSpPr/>
          <p:nvPr/>
        </p:nvSpPr>
        <p:spPr>
          <a:xfrm>
            <a:off x="1174043" y="6614652"/>
            <a:ext cx="4458248" cy="276999"/>
          </a:xfrm>
          <a:prstGeom prst="rect">
            <a:avLst/>
          </a:prstGeom>
        </p:spPr>
        <p:txBody>
          <a:bodyPr wrap="square">
            <a:spAutoFit/>
          </a:bodyPr>
          <a:lstStyle/>
          <a:p>
            <a:r>
              <a:rPr lang="nn-NO" sz="1200" baseline="30000" dirty="0"/>
              <a:t>*</a:t>
            </a:r>
            <a:r>
              <a:rPr lang="nn-NO" sz="1200" dirty="0"/>
              <a:t> </a:t>
            </a:r>
            <a:r>
              <a:rPr lang="nn-NO" sz="1200" i="1" dirty="0"/>
              <a:t>p</a:t>
            </a:r>
            <a:r>
              <a:rPr lang="nn-NO" sz="1200" dirty="0"/>
              <a:t> &lt; 0.10, </a:t>
            </a:r>
            <a:r>
              <a:rPr lang="nn-NO" sz="1200" baseline="30000" dirty="0"/>
              <a:t>**</a:t>
            </a:r>
            <a:r>
              <a:rPr lang="nn-NO" sz="1200" dirty="0"/>
              <a:t> </a:t>
            </a:r>
            <a:r>
              <a:rPr lang="nn-NO" sz="1200" i="1" dirty="0"/>
              <a:t>p</a:t>
            </a:r>
            <a:r>
              <a:rPr lang="nn-NO" sz="1200" dirty="0"/>
              <a:t> &lt; 0.05, </a:t>
            </a:r>
            <a:r>
              <a:rPr lang="nn-NO" sz="1200" baseline="30000" dirty="0"/>
              <a:t>***</a:t>
            </a:r>
            <a:r>
              <a:rPr lang="nn-NO" sz="1200" dirty="0"/>
              <a:t> </a:t>
            </a:r>
            <a:r>
              <a:rPr lang="nn-NO" sz="1200" i="1" dirty="0"/>
              <a:t>p</a:t>
            </a:r>
            <a:r>
              <a:rPr lang="nn-NO" sz="1200" dirty="0"/>
              <a:t> &lt; 0.01</a:t>
            </a:r>
            <a:endParaRPr lang="en-US" sz="1200" dirty="0"/>
          </a:p>
        </p:txBody>
      </p:sp>
    </p:spTree>
    <p:extLst>
      <p:ext uri="{BB962C8B-B14F-4D97-AF65-F5344CB8AC3E}">
        <p14:creationId xmlns:p14="http://schemas.microsoft.com/office/powerpoint/2010/main" val="3762304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9F23098-0CA0-45A2-91A1-32E18098742E}" type="slidenum">
              <a:rPr lang="en-US" smtClean="0"/>
              <a:t>13</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4006343181"/>
              </p:ext>
            </p:extLst>
          </p:nvPr>
        </p:nvGraphicFramePr>
        <p:xfrm>
          <a:off x="1095021" y="1047015"/>
          <a:ext cx="9268182" cy="5544763"/>
        </p:xfrm>
        <a:graphic>
          <a:graphicData uri="http://schemas.openxmlformats.org/drawingml/2006/table">
            <a:tbl>
              <a:tblPr>
                <a:tableStyleId>{5C22544A-7EE6-4342-B048-85BDC9FD1C3A}</a:tableStyleId>
              </a:tblPr>
              <a:tblGrid>
                <a:gridCol w="1113254">
                  <a:extLst>
                    <a:ext uri="{9D8B030D-6E8A-4147-A177-3AD203B41FA5}">
                      <a16:colId xmlns:a16="http://schemas.microsoft.com/office/drawing/2014/main" val="2894146969"/>
                    </a:ext>
                  </a:extLst>
                </a:gridCol>
                <a:gridCol w="1019366">
                  <a:extLst>
                    <a:ext uri="{9D8B030D-6E8A-4147-A177-3AD203B41FA5}">
                      <a16:colId xmlns:a16="http://schemas.microsoft.com/office/drawing/2014/main" val="1486288320"/>
                    </a:ext>
                  </a:extLst>
                </a:gridCol>
                <a:gridCol w="1019366">
                  <a:extLst>
                    <a:ext uri="{9D8B030D-6E8A-4147-A177-3AD203B41FA5}">
                      <a16:colId xmlns:a16="http://schemas.microsoft.com/office/drawing/2014/main" val="3901682039"/>
                    </a:ext>
                  </a:extLst>
                </a:gridCol>
                <a:gridCol w="1019366">
                  <a:extLst>
                    <a:ext uri="{9D8B030D-6E8A-4147-A177-3AD203B41FA5}">
                      <a16:colId xmlns:a16="http://schemas.microsoft.com/office/drawing/2014/main" val="689490163"/>
                    </a:ext>
                  </a:extLst>
                </a:gridCol>
                <a:gridCol w="1019366">
                  <a:extLst>
                    <a:ext uri="{9D8B030D-6E8A-4147-A177-3AD203B41FA5}">
                      <a16:colId xmlns:a16="http://schemas.microsoft.com/office/drawing/2014/main" val="3390048994"/>
                    </a:ext>
                  </a:extLst>
                </a:gridCol>
                <a:gridCol w="1019366">
                  <a:extLst>
                    <a:ext uri="{9D8B030D-6E8A-4147-A177-3AD203B41FA5}">
                      <a16:colId xmlns:a16="http://schemas.microsoft.com/office/drawing/2014/main" val="3685410586"/>
                    </a:ext>
                  </a:extLst>
                </a:gridCol>
                <a:gridCol w="1019366">
                  <a:extLst>
                    <a:ext uri="{9D8B030D-6E8A-4147-A177-3AD203B41FA5}">
                      <a16:colId xmlns:a16="http://schemas.microsoft.com/office/drawing/2014/main" val="1247644549"/>
                    </a:ext>
                  </a:extLst>
                </a:gridCol>
                <a:gridCol w="1019366">
                  <a:extLst>
                    <a:ext uri="{9D8B030D-6E8A-4147-A177-3AD203B41FA5}">
                      <a16:colId xmlns:a16="http://schemas.microsoft.com/office/drawing/2014/main" val="643589847"/>
                    </a:ext>
                  </a:extLst>
                </a:gridCol>
                <a:gridCol w="1019366">
                  <a:extLst>
                    <a:ext uri="{9D8B030D-6E8A-4147-A177-3AD203B41FA5}">
                      <a16:colId xmlns:a16="http://schemas.microsoft.com/office/drawing/2014/main" val="2369226356"/>
                    </a:ext>
                  </a:extLst>
                </a:gridCol>
              </a:tblGrid>
              <a:tr h="158750">
                <a:tc>
                  <a:txBody>
                    <a:bodyPr/>
                    <a:lstStyle/>
                    <a:p>
                      <a:pPr marL="0" marR="0" indent="57150">
                        <a:lnSpc>
                          <a:spcPct val="107000"/>
                        </a:lnSpc>
                        <a:spcBef>
                          <a:spcPts val="0"/>
                        </a:spcBef>
                        <a:spcAft>
                          <a:spcPts val="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183394289"/>
                  </a:ext>
                </a:extLst>
              </a:tr>
              <a:tr h="153035">
                <a:tc>
                  <a:txBody>
                    <a:bodyPr/>
                    <a:lstStyle/>
                    <a:p>
                      <a:pPr marL="0" marR="0" indent="57150">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-1.801</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-2.454</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-6.681</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-8.162</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-1.646</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-1.873</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172791091"/>
                  </a:ext>
                </a:extLst>
              </a:tr>
              <a:tr h="158750">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(0.154)</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(0.835)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(1.561)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(2.955)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(0.319)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(0.949)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2717220606"/>
                  </a:ext>
                </a:extLst>
              </a:tr>
              <a:tr h="167640">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722794146"/>
                  </a:ext>
                </a:extLst>
              </a:tr>
              <a:tr h="142240">
                <a:tc>
                  <a:txBody>
                    <a:bodyPr/>
                    <a:lstStyle/>
                    <a:p>
                      <a:pPr marL="0" marR="0" indent="57150">
                        <a:lnSpc>
                          <a:spcPct val="107000"/>
                        </a:lnSpc>
                        <a:spcBef>
                          <a:spcPts val="0"/>
                        </a:spcBef>
                        <a:spcAft>
                          <a:spcPts val="0"/>
                        </a:spcAft>
                      </a:pPr>
                      <a:r>
                        <a:rPr lang="en-US" sz="1200">
                          <a:effectLst/>
                        </a:rPr>
                        <a:t>N</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1.327</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1.451</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5.997</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4.381</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1.388</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1.487</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24052088"/>
                  </a:ext>
                </a:extLst>
              </a:tr>
              <a:tr h="158750">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(0.142)</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(0.373)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(1.044)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(1.214)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(0.288)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(0.424)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310708991"/>
                  </a:ext>
                </a:extLst>
              </a:tr>
              <a:tr h="167640">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620117350"/>
                  </a:ext>
                </a:extLst>
              </a:tr>
              <a:tr h="57150">
                <a:tc>
                  <a:txBody>
                    <a:bodyPr/>
                    <a:lstStyle/>
                    <a:p>
                      <a:pPr marL="0" marR="0" indent="57150">
                        <a:lnSpc>
                          <a:spcPct val="107000"/>
                        </a:lnSpc>
                        <a:spcBef>
                          <a:spcPts val="0"/>
                        </a:spcBef>
                        <a:spcAft>
                          <a:spcPts val="0"/>
                        </a:spcAft>
                      </a:pPr>
                      <a:r>
                        <a:rPr lang="en-US" sz="1200">
                          <a:effectLst/>
                        </a:rPr>
                        <a:t>μ</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1.748</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1.797</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2.150</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1.893</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1.716</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2.063</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0.606</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1.491</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475020321"/>
                  </a:ext>
                </a:extLst>
              </a:tr>
              <a:tr h="158750">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(0.244)</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(0.223)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(0.197)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(0.218)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(0.565)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(0.557)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(0.763)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(0.610)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348000886"/>
                  </a:ext>
                </a:extLst>
              </a:tr>
              <a:tr h="167640">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2772748045"/>
                  </a:ext>
                </a:extLst>
              </a:tr>
              <a:tr h="153670">
                <a:tc>
                  <a:txBody>
                    <a:bodyPr/>
                    <a:lstStyle/>
                    <a:p>
                      <a:pPr marL="0" marR="0" indent="57150">
                        <a:lnSpc>
                          <a:spcPct val="107000"/>
                        </a:lnSpc>
                        <a:spcBef>
                          <a:spcPts val="0"/>
                        </a:spcBef>
                        <a:spcAft>
                          <a:spcPts val="0"/>
                        </a:spcAft>
                      </a:pPr>
                      <a:r>
                        <a:rPr lang="en-US" sz="1200">
                          <a:effectLst/>
                        </a:rPr>
                        <a:t>R</a:t>
                      </a:r>
                      <a:r>
                        <a:rPr lang="en-US" sz="1200" baseline="-25000">
                          <a:effectLst/>
                        </a:rPr>
                        <a:t>i</a:t>
                      </a:r>
                      <a:endParaRPr lang="en-US" sz="1600">
                        <a:effectLst/>
                      </a:endParaRPr>
                    </a:p>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rowSpan="2">
                  <a:txBody>
                    <a:bodyPr/>
                    <a:lstStyle/>
                    <a:p>
                      <a:pPr marL="0" marR="0" indent="57150" algn="ctr">
                        <a:lnSpc>
                          <a:spcPct val="107000"/>
                        </a:lnSpc>
                        <a:spcBef>
                          <a:spcPts val="0"/>
                        </a:spcBef>
                        <a:spcAft>
                          <a:spcPts val="0"/>
                        </a:spcAft>
                      </a:pPr>
                      <a:r>
                        <a:rPr lang="en-US" sz="1200" b="1" dirty="0">
                          <a:effectLst/>
                        </a:rPr>
                        <a:t>-0.481</a:t>
                      </a:r>
                      <a:r>
                        <a:rPr lang="en-US" sz="1200" b="1" baseline="30000" dirty="0">
                          <a:effectLst/>
                        </a:rPr>
                        <a:t>***</a:t>
                      </a:r>
                      <a:endParaRPr lang="en-US" sz="1600" b="1" dirty="0">
                        <a:effectLst/>
                      </a:endParaRPr>
                    </a:p>
                    <a:p>
                      <a:pPr marL="0" marR="0" indent="57150" algn="ctr">
                        <a:lnSpc>
                          <a:spcPct val="107000"/>
                        </a:lnSpc>
                        <a:spcBef>
                          <a:spcPts val="0"/>
                        </a:spcBef>
                        <a:spcAft>
                          <a:spcPts val="0"/>
                        </a:spcAft>
                      </a:pPr>
                      <a:r>
                        <a:rPr lang="en-US" sz="1200" b="1" dirty="0">
                          <a:effectLst/>
                        </a:rPr>
                        <a:t>(0.151)</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rowSpan="2">
                  <a:txBody>
                    <a:bodyPr/>
                    <a:lstStyle/>
                    <a:p>
                      <a:pPr marL="0" marR="0" algn="ctr">
                        <a:lnSpc>
                          <a:spcPct val="107000"/>
                        </a:lnSpc>
                        <a:spcBef>
                          <a:spcPts val="0"/>
                        </a:spcBef>
                        <a:spcAft>
                          <a:spcPts val="0"/>
                        </a:spcAft>
                      </a:pPr>
                      <a:r>
                        <a:rPr lang="en-US" sz="1200">
                          <a:effectLst/>
                        </a:rPr>
                        <a:t>-0.212</a:t>
                      </a:r>
                      <a:r>
                        <a:rPr lang="en-US" sz="1200" baseline="30000">
                          <a:effectLst/>
                        </a:rPr>
                        <a:t>**</a:t>
                      </a:r>
                      <a:endParaRPr lang="en-US" sz="1600">
                        <a:effectLst/>
                      </a:endParaRPr>
                    </a:p>
                    <a:p>
                      <a:pPr marL="0" marR="0" indent="57150" algn="ctr">
                        <a:lnSpc>
                          <a:spcPct val="107000"/>
                        </a:lnSpc>
                        <a:spcBef>
                          <a:spcPts val="0"/>
                        </a:spcBef>
                        <a:spcAft>
                          <a:spcPts val="0"/>
                        </a:spcAft>
                      </a:pPr>
                      <a:r>
                        <a:rPr lang="en-US" sz="1200">
                          <a:effectLst/>
                        </a:rPr>
                        <a:t>(0.102)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553587469"/>
                  </a:ext>
                </a:extLst>
              </a:tr>
              <a:tr h="158750">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948704835"/>
                  </a:ext>
                </a:extLst>
              </a:tr>
              <a:tr h="167640">
                <a:tc>
                  <a:txBody>
                    <a:bodyPr/>
                    <a:lstStyle/>
                    <a:p>
                      <a:pPr marL="0" marR="0" indent="57150">
                        <a:lnSpc>
                          <a:spcPct val="107000"/>
                        </a:lnSpc>
                        <a:spcBef>
                          <a:spcPts val="0"/>
                        </a:spcBef>
                        <a:spcAft>
                          <a:spcPts val="0"/>
                        </a:spcAft>
                      </a:pPr>
                      <a:r>
                        <a:rPr lang="en-US" sz="1200">
                          <a:effectLst/>
                        </a:rPr>
                        <a:t>Weight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I</a:t>
                      </a:r>
                      <a:r>
                        <a:rPr lang="en-US" sz="1200" b="1" baseline="-25000" dirty="0">
                          <a:effectLst/>
                        </a:rPr>
                        <a:t>i</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I</a:t>
                      </a:r>
                      <a:r>
                        <a:rPr lang="en-US" sz="1200" b="1" baseline="-25000" dirty="0">
                          <a:effectLst/>
                        </a:rPr>
                        <a:t>i</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992037029"/>
                  </a:ext>
                </a:extLst>
              </a:tr>
              <a:tr h="167640">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449138873"/>
                  </a:ext>
                </a:extLst>
              </a:tr>
              <a:tr h="167640">
                <a:tc>
                  <a:txBody>
                    <a:bodyPr/>
                    <a:lstStyle/>
                    <a:p>
                      <a:pPr marL="0" marR="0" indent="57150">
                        <a:lnSpc>
                          <a:spcPct val="107000"/>
                        </a:lnSpc>
                        <a:spcBef>
                          <a:spcPts val="0"/>
                        </a:spcBef>
                        <a:spcAft>
                          <a:spcPts val="0"/>
                        </a:spcAft>
                      </a:pPr>
                      <a:r>
                        <a:rPr lang="en-US" sz="1200">
                          <a:effectLst/>
                        </a:rPr>
                        <a:t>Sample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Full</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Full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Without Mexico, Philipp., India, China</a:t>
                      </a:r>
                      <a:endParaRPr lang="en-US" sz="1600">
                        <a:effectLst/>
                      </a:endParaRPr>
                    </a:p>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Without Mexico, Philipp., India, China</a:t>
                      </a:r>
                      <a:endParaRPr lang="en-US" sz="1600">
                        <a:effectLst/>
                      </a:endParaRPr>
                    </a:p>
                    <a:p>
                      <a:pPr marL="0" marR="0" indent="5715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a:effectLst/>
                        </a:rPr>
                        <a:t>I</a:t>
                      </a:r>
                      <a:r>
                        <a:rPr lang="en-US" sz="1200" baseline="-25000">
                          <a:effectLst/>
                        </a:rPr>
                        <a:t>i </a:t>
                      </a:r>
                      <a:r>
                        <a:rPr lang="en-US" sz="1200">
                          <a:effectLst/>
                        </a:rPr>
                        <a:t>&gt; 0.2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I</a:t>
                      </a:r>
                      <a:r>
                        <a:rPr lang="en-US" sz="1200" baseline="-25000">
                          <a:effectLst/>
                        </a:rPr>
                        <a:t>i </a:t>
                      </a:r>
                      <a:r>
                        <a:rPr lang="en-US" sz="1200">
                          <a:effectLst/>
                        </a:rPr>
                        <a:t>&gt; 0.2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I</a:t>
                      </a:r>
                      <a:r>
                        <a:rPr lang="en-US" sz="1200" b="1" baseline="-25000" dirty="0">
                          <a:effectLst/>
                        </a:rPr>
                        <a:t>i </a:t>
                      </a:r>
                      <a:r>
                        <a:rPr lang="en-US" sz="1200" b="1" dirty="0">
                          <a:effectLst/>
                        </a:rPr>
                        <a:t>&gt; 0.2</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I</a:t>
                      </a:r>
                      <a:r>
                        <a:rPr lang="en-US" sz="1200" baseline="-25000">
                          <a:effectLst/>
                        </a:rPr>
                        <a:t>i </a:t>
                      </a:r>
                      <a:r>
                        <a:rPr lang="en-US" sz="1200">
                          <a:effectLst/>
                        </a:rPr>
                        <a:t>&gt; 0.2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2380253015"/>
                  </a:ext>
                </a:extLst>
              </a:tr>
              <a:tr h="158750">
                <a:tc>
                  <a:txBody>
                    <a:bodyPr/>
                    <a:lstStyle/>
                    <a:p>
                      <a:pPr marL="0" marR="0" indent="57150">
                        <a:lnSpc>
                          <a:spcPct val="107000"/>
                        </a:lnSpc>
                        <a:spcBef>
                          <a:spcPts val="0"/>
                        </a:spcBef>
                        <a:spcAft>
                          <a:spcPts val="0"/>
                        </a:spcAft>
                      </a:pPr>
                      <a:r>
                        <a:rPr lang="en-US" sz="1200">
                          <a:effectLst/>
                        </a:rPr>
                        <a:t>Constant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13.819</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14.898</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10.316</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13.948</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12.882</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10.475</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25.018</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17.990</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3009095614"/>
                  </a:ext>
                </a:extLst>
              </a:tr>
              <a:tr h="158750">
                <a:tc>
                  <a:txBody>
                    <a:bodyPr/>
                    <a:lstStyle/>
                    <a:p>
                      <a:pPr marL="0" marR="0" indent="5715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(2.280)</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(2.058)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(2.015)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(2.080)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(5.379)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(5.306)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(6.748)</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(5.658)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2919104730"/>
                  </a:ext>
                </a:extLst>
              </a:tr>
              <a:tr h="167640">
                <a:tc>
                  <a:txBody>
                    <a:bodyPr/>
                    <a:lstStyle/>
                    <a:p>
                      <a:pPr marL="0" marR="0" indent="57150">
                        <a:lnSpc>
                          <a:spcPct val="107000"/>
                        </a:lnSpc>
                        <a:spcBef>
                          <a:spcPts val="0"/>
                        </a:spcBef>
                        <a:spcAft>
                          <a:spcPts val="0"/>
                        </a:spcAft>
                      </a:pPr>
                      <a:r>
                        <a:rPr lang="en-US" sz="1200">
                          <a:effectLst/>
                        </a:rPr>
                        <a:t>Observations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129</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29</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879691677"/>
                  </a:ext>
                </a:extLst>
              </a:tr>
              <a:tr h="158750">
                <a:tc>
                  <a:txBody>
                    <a:bodyPr/>
                    <a:lstStyle/>
                    <a:p>
                      <a:pPr marL="0" marR="0" indent="57150">
                        <a:lnSpc>
                          <a:spcPct val="107000"/>
                        </a:lnSpc>
                        <a:spcBef>
                          <a:spcPts val="0"/>
                        </a:spcBef>
                        <a:spcAft>
                          <a:spcPts val="0"/>
                        </a:spcAft>
                      </a:pPr>
                      <a:r>
                        <a:rPr lang="en-US" sz="1200">
                          <a:effectLst/>
                        </a:rPr>
                        <a:t>R</a:t>
                      </a:r>
                      <a:r>
                        <a:rPr lang="en-US" sz="1200" baseline="300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indent="57150" algn="ctr">
                        <a:lnSpc>
                          <a:spcPct val="107000"/>
                        </a:lnSpc>
                        <a:spcBef>
                          <a:spcPts val="0"/>
                        </a:spcBef>
                        <a:spcAft>
                          <a:spcPts val="0"/>
                        </a:spcAft>
                      </a:pPr>
                      <a:r>
                        <a:rPr lang="en-US" sz="1200" b="1" dirty="0">
                          <a:effectLst/>
                        </a:rPr>
                        <a:t>0.6633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0.3805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0.5663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0.4133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0.6991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0.4809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0.2920</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dirty="0">
                          <a:effectLst/>
                        </a:rPr>
                        <a:t>0.2967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2884266660"/>
                  </a:ext>
                </a:extLst>
              </a:tr>
            </a:tbl>
          </a:graphicData>
        </a:graphic>
      </p:graphicFrame>
      <p:sp>
        <p:nvSpPr>
          <p:cNvPr id="5" name="Rectangle 4"/>
          <p:cNvSpPr/>
          <p:nvPr/>
        </p:nvSpPr>
        <p:spPr>
          <a:xfrm>
            <a:off x="1095021" y="462240"/>
            <a:ext cx="9268182" cy="584775"/>
          </a:xfrm>
          <a:prstGeom prst="rect">
            <a:avLst/>
          </a:prstGeom>
        </p:spPr>
        <p:txBody>
          <a:bodyPr wrap="square">
            <a:spAutoFit/>
          </a:bodyPr>
          <a:lstStyle/>
          <a:p>
            <a:r>
              <a:rPr lang="en-US" sz="1600" dirty="0"/>
              <a:t>Table 2: Attainment of U.S. Immigrants</a:t>
            </a:r>
          </a:p>
          <a:p>
            <a:r>
              <a:rPr lang="en-US" sz="1600" dirty="0"/>
              <a:t>Dependent Variable = Average Hourly Full-Time Wage for Immigrants from Country </a:t>
            </a:r>
            <a:r>
              <a:rPr lang="en-US" sz="1600" dirty="0" err="1"/>
              <a:t>i</a:t>
            </a:r>
            <a:endParaRPr lang="en-US" sz="1600" dirty="0"/>
          </a:p>
        </p:txBody>
      </p:sp>
    </p:spTree>
    <p:extLst>
      <p:ext uri="{BB962C8B-B14F-4D97-AF65-F5344CB8AC3E}">
        <p14:creationId xmlns:p14="http://schemas.microsoft.com/office/powerpoint/2010/main" val="11669255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9F23098-0CA0-45A2-91A1-32E18098742E}" type="slidenum">
              <a:rPr lang="en-US" smtClean="0"/>
              <a:t>14</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675374273"/>
              </p:ext>
            </p:extLst>
          </p:nvPr>
        </p:nvGraphicFramePr>
        <p:xfrm>
          <a:off x="1248382" y="620666"/>
          <a:ext cx="9566370" cy="5273077"/>
        </p:xfrm>
        <a:graphic>
          <a:graphicData uri="http://schemas.openxmlformats.org/drawingml/2006/table">
            <a:tbl>
              <a:tblPr>
                <a:tableStyleId>{5C22544A-7EE6-4342-B048-85BDC9FD1C3A}</a:tableStyleId>
              </a:tblPr>
              <a:tblGrid>
                <a:gridCol w="574427">
                  <a:extLst>
                    <a:ext uri="{9D8B030D-6E8A-4147-A177-3AD203B41FA5}">
                      <a16:colId xmlns:a16="http://schemas.microsoft.com/office/drawing/2014/main" val="250078055"/>
                    </a:ext>
                  </a:extLst>
                </a:gridCol>
                <a:gridCol w="674327">
                  <a:extLst>
                    <a:ext uri="{9D8B030D-6E8A-4147-A177-3AD203B41FA5}">
                      <a16:colId xmlns:a16="http://schemas.microsoft.com/office/drawing/2014/main" val="523317143"/>
                    </a:ext>
                  </a:extLst>
                </a:gridCol>
                <a:gridCol w="1039702">
                  <a:extLst>
                    <a:ext uri="{9D8B030D-6E8A-4147-A177-3AD203B41FA5}">
                      <a16:colId xmlns:a16="http://schemas.microsoft.com/office/drawing/2014/main" val="1764592427"/>
                    </a:ext>
                  </a:extLst>
                </a:gridCol>
                <a:gridCol w="1039702">
                  <a:extLst>
                    <a:ext uri="{9D8B030D-6E8A-4147-A177-3AD203B41FA5}">
                      <a16:colId xmlns:a16="http://schemas.microsoft.com/office/drawing/2014/main" val="1798021738"/>
                    </a:ext>
                  </a:extLst>
                </a:gridCol>
                <a:gridCol w="1039702">
                  <a:extLst>
                    <a:ext uri="{9D8B030D-6E8A-4147-A177-3AD203B41FA5}">
                      <a16:colId xmlns:a16="http://schemas.microsoft.com/office/drawing/2014/main" val="282832319"/>
                    </a:ext>
                  </a:extLst>
                </a:gridCol>
                <a:gridCol w="1039702">
                  <a:extLst>
                    <a:ext uri="{9D8B030D-6E8A-4147-A177-3AD203B41FA5}">
                      <a16:colId xmlns:a16="http://schemas.microsoft.com/office/drawing/2014/main" val="3986241522"/>
                    </a:ext>
                  </a:extLst>
                </a:gridCol>
                <a:gridCol w="1039702">
                  <a:extLst>
                    <a:ext uri="{9D8B030D-6E8A-4147-A177-3AD203B41FA5}">
                      <a16:colId xmlns:a16="http://schemas.microsoft.com/office/drawing/2014/main" val="2076951859"/>
                    </a:ext>
                  </a:extLst>
                </a:gridCol>
                <a:gridCol w="1039702">
                  <a:extLst>
                    <a:ext uri="{9D8B030D-6E8A-4147-A177-3AD203B41FA5}">
                      <a16:colId xmlns:a16="http://schemas.microsoft.com/office/drawing/2014/main" val="2856657610"/>
                    </a:ext>
                  </a:extLst>
                </a:gridCol>
                <a:gridCol w="1039702">
                  <a:extLst>
                    <a:ext uri="{9D8B030D-6E8A-4147-A177-3AD203B41FA5}">
                      <a16:colId xmlns:a16="http://schemas.microsoft.com/office/drawing/2014/main" val="1901282825"/>
                    </a:ext>
                  </a:extLst>
                </a:gridCol>
                <a:gridCol w="1039702">
                  <a:extLst>
                    <a:ext uri="{9D8B030D-6E8A-4147-A177-3AD203B41FA5}">
                      <a16:colId xmlns:a16="http://schemas.microsoft.com/office/drawing/2014/main" val="77482598"/>
                    </a:ext>
                  </a:extLst>
                </a:gridCol>
              </a:tblGrid>
              <a:tr h="175812">
                <a:tc gridSpan="2">
                  <a:txBody>
                    <a:bodyPr/>
                    <a:lstStyle/>
                    <a:p>
                      <a:pPr marL="0" marR="0">
                        <a:lnSpc>
                          <a:spcPct val="107000"/>
                        </a:lnSpc>
                        <a:spcBef>
                          <a:spcPts val="0"/>
                        </a:spcBef>
                        <a:spcAft>
                          <a:spcPts val="0"/>
                        </a:spcAft>
                        <a:tabLst>
                          <a:tab pos="0" algn="l"/>
                          <a:tab pos="228600" algn="l"/>
                        </a:tabLst>
                      </a:pP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(1)</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640938834"/>
                  </a:ext>
                </a:extLst>
              </a:tr>
              <a:tr h="259474">
                <a:tc gridSpan="2">
                  <a:txBody>
                    <a:bodyPr/>
                    <a:lstStyle/>
                    <a:p>
                      <a:pPr marL="0" marR="0">
                        <a:lnSpc>
                          <a:spcPct val="107000"/>
                        </a:lnSpc>
                        <a:spcBef>
                          <a:spcPts val="0"/>
                        </a:spcBef>
                        <a:spcAft>
                          <a:spcPts val="0"/>
                        </a:spcAft>
                        <a:tabLst>
                          <a:tab pos="0" algn="l"/>
                          <a:tab pos="228600" algn="l"/>
                        </a:tabLst>
                      </a:pPr>
                      <a:r>
                        <a:rPr lang="en-US" sz="1200">
                          <a:effectLst/>
                        </a:rPr>
                        <a:t>I</a:t>
                      </a:r>
                      <a:r>
                        <a:rPr lang="en-US" sz="12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-2053.17</a:t>
                      </a:r>
                      <a:r>
                        <a:rPr lang="en-US" sz="1200" b="1" baseline="30000" dirty="0">
                          <a:effectLst/>
                        </a:rPr>
                        <a:t>***</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-2890.98</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-9929.36</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-11081.17</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-1855.76</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-2203.01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2578960471"/>
                  </a:ext>
                </a:extLst>
              </a:tr>
              <a:tr h="175812">
                <a:tc gridSpan="2">
                  <a:txBody>
                    <a:bodyPr/>
                    <a:lstStyle/>
                    <a:p>
                      <a:pPr marL="0" marR="0">
                        <a:lnSpc>
                          <a:spcPct val="107000"/>
                        </a:lnSpc>
                        <a:spcBef>
                          <a:spcPts val="0"/>
                        </a:spcBef>
                        <a:spcAft>
                          <a:spcPts val="0"/>
                        </a:spcAft>
                        <a:tabLst>
                          <a:tab pos="0" algn="l"/>
                          <a:tab pos="2286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(229.85)</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(1223.88)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(2248.49)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(4334.64)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(477.97)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(1409.56)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3410752193"/>
                  </a:ext>
                </a:extLst>
              </a:tr>
              <a:tr h="185916">
                <a:tc gridSpan="2">
                  <a:txBody>
                    <a:bodyPr/>
                    <a:lstStyle/>
                    <a:p>
                      <a:pPr marL="0" marR="0">
                        <a:lnSpc>
                          <a:spcPct val="107000"/>
                        </a:lnSpc>
                        <a:spcBef>
                          <a:spcPts val="0"/>
                        </a:spcBef>
                        <a:spcAft>
                          <a:spcPts val="0"/>
                        </a:spcAft>
                        <a:tabLst>
                          <a:tab pos="0" algn="l"/>
                          <a:tab pos="2286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4151272744"/>
                  </a:ext>
                </a:extLst>
              </a:tr>
              <a:tr h="142721">
                <a:tc gridSpan="2">
                  <a:txBody>
                    <a:bodyPr/>
                    <a:lstStyle/>
                    <a:p>
                      <a:pPr marL="0" marR="0">
                        <a:lnSpc>
                          <a:spcPct val="107000"/>
                        </a:lnSpc>
                        <a:spcBef>
                          <a:spcPts val="0"/>
                        </a:spcBef>
                        <a:spcAft>
                          <a:spcPts val="0"/>
                        </a:spcAft>
                        <a:tabLst>
                          <a:tab pos="0" algn="l"/>
                          <a:tab pos="228600" algn="l"/>
                        </a:tabLst>
                      </a:pPr>
                      <a:r>
                        <a:rPr lang="en-US" sz="1200">
                          <a:effectLst/>
                        </a:rPr>
                        <a:t>N</a:t>
                      </a:r>
                      <a:r>
                        <a:rPr lang="en-US" sz="12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1622.04</a:t>
                      </a:r>
                      <a:r>
                        <a:rPr lang="en-US" sz="1200" b="1" baseline="30000" dirty="0">
                          <a:effectLst/>
                        </a:rPr>
                        <a:t>***</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1805.71</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6676.43</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5539.12</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1652.19</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1785.27</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3878824441"/>
                  </a:ext>
                </a:extLst>
              </a:tr>
              <a:tr h="175812">
                <a:tc gridSpan="2">
                  <a:txBody>
                    <a:bodyPr/>
                    <a:lstStyle/>
                    <a:p>
                      <a:pPr marL="0" marR="0">
                        <a:lnSpc>
                          <a:spcPct val="107000"/>
                        </a:lnSpc>
                        <a:spcBef>
                          <a:spcPts val="0"/>
                        </a:spcBef>
                        <a:spcAft>
                          <a:spcPts val="0"/>
                        </a:spcAft>
                        <a:tabLst>
                          <a:tab pos="0" algn="l"/>
                          <a:tab pos="2286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(211.60)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(546.54)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(1503.32)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(1780.99)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(430.58)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(629.99)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4000154209"/>
                  </a:ext>
                </a:extLst>
              </a:tr>
              <a:tr h="185916">
                <a:tc gridSpan="2">
                  <a:txBody>
                    <a:bodyPr/>
                    <a:lstStyle/>
                    <a:p>
                      <a:pPr marL="0" marR="0">
                        <a:lnSpc>
                          <a:spcPct val="107000"/>
                        </a:lnSpc>
                        <a:spcBef>
                          <a:spcPts val="0"/>
                        </a:spcBef>
                        <a:spcAft>
                          <a:spcPts val="0"/>
                        </a:spcAft>
                        <a:tabLst>
                          <a:tab pos="0" algn="l"/>
                          <a:tab pos="2286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1445649451"/>
                  </a:ext>
                </a:extLst>
              </a:tr>
              <a:tr h="136406">
                <a:tc gridSpan="2">
                  <a:txBody>
                    <a:bodyPr/>
                    <a:lstStyle/>
                    <a:p>
                      <a:pPr marL="0" marR="0">
                        <a:lnSpc>
                          <a:spcPct val="107000"/>
                        </a:lnSpc>
                        <a:spcBef>
                          <a:spcPts val="0"/>
                        </a:spcBef>
                        <a:spcAft>
                          <a:spcPts val="0"/>
                        </a:spcAft>
                        <a:tabLst>
                          <a:tab pos="0" algn="l"/>
                          <a:tab pos="228600" algn="l"/>
                        </a:tabLst>
                      </a:pPr>
                      <a:r>
                        <a:rPr lang="en-US" sz="1200">
                          <a:effectLst/>
                        </a:rPr>
                        <a:t>μ</a:t>
                      </a:r>
                      <a:r>
                        <a:rPr lang="en-US" sz="12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1098.23</a:t>
                      </a:r>
                      <a:r>
                        <a:rPr lang="en-US" sz="1200" b="1" baseline="30000" dirty="0">
                          <a:effectLst/>
                        </a:rPr>
                        <a:t>***</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1359.01</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1735.91</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1495.76</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832.55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1532.07</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201.68</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1248.30</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193406043"/>
                  </a:ext>
                </a:extLst>
              </a:tr>
              <a:tr h="175812">
                <a:tc gridSpan="2">
                  <a:txBody>
                    <a:bodyPr/>
                    <a:lstStyle/>
                    <a:p>
                      <a:pPr marL="0" marR="0">
                        <a:lnSpc>
                          <a:spcPct val="107000"/>
                        </a:lnSpc>
                        <a:spcBef>
                          <a:spcPts val="0"/>
                        </a:spcBef>
                        <a:spcAft>
                          <a:spcPts val="0"/>
                        </a:spcAft>
                        <a:tabLst>
                          <a:tab pos="0" algn="l"/>
                          <a:tab pos="2286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(364.55)</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(327.18)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(284.15)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(319.30)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(844.96)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(826.98)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(436.49)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(324.15)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1178943956"/>
                  </a:ext>
                </a:extLst>
              </a:tr>
              <a:tr h="185916">
                <a:tc gridSpan="2">
                  <a:txBody>
                    <a:bodyPr/>
                    <a:lstStyle/>
                    <a:p>
                      <a:pPr marL="0" marR="0">
                        <a:lnSpc>
                          <a:spcPct val="107000"/>
                        </a:lnSpc>
                        <a:spcBef>
                          <a:spcPts val="0"/>
                        </a:spcBef>
                        <a:spcAft>
                          <a:spcPts val="0"/>
                        </a:spcAft>
                        <a:tabLst>
                          <a:tab pos="0" algn="l"/>
                          <a:tab pos="2286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2083566046"/>
                  </a:ext>
                </a:extLst>
              </a:tr>
              <a:tr h="142721">
                <a:tc>
                  <a:txBody>
                    <a:bodyPr/>
                    <a:lstStyle/>
                    <a:p>
                      <a:pPr marL="0" marR="0">
                        <a:lnSpc>
                          <a:spcPct val="107000"/>
                        </a:lnSpc>
                        <a:spcBef>
                          <a:spcPts val="0"/>
                        </a:spcBef>
                        <a:spcAft>
                          <a:spcPts val="0"/>
                        </a:spcAft>
                        <a:tabLst>
                          <a:tab pos="0" algn="l"/>
                          <a:tab pos="228600" algn="l"/>
                        </a:tabLst>
                      </a:pPr>
                      <a:r>
                        <a:rPr lang="en-US" sz="1200">
                          <a:effectLst/>
                        </a:rPr>
                        <a:t>R</a:t>
                      </a:r>
                      <a:r>
                        <a:rPr lang="en-US" sz="12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nSpc>
                          <a:spcPct val="107000"/>
                        </a:lnSpc>
                        <a:spcBef>
                          <a:spcPts val="0"/>
                        </a:spcBef>
                        <a:spcAft>
                          <a:spcPts val="0"/>
                        </a:spcAft>
                        <a:tabLst>
                          <a:tab pos="0" algn="l"/>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-543.18</a:t>
                      </a:r>
                      <a:r>
                        <a:rPr lang="en-US" sz="1200" b="1" baseline="30000" dirty="0">
                          <a:effectLst/>
                        </a:rPr>
                        <a:t>***</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-266.70</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1442851547"/>
                  </a:ext>
                </a:extLst>
              </a:tr>
              <a:tr h="285946">
                <a:tc gridSpan="2">
                  <a:txBody>
                    <a:bodyPr/>
                    <a:lstStyle/>
                    <a:p>
                      <a:pPr marL="0" marR="0">
                        <a:lnSpc>
                          <a:spcPct val="107000"/>
                        </a:lnSpc>
                        <a:spcBef>
                          <a:spcPts val="0"/>
                        </a:spcBef>
                        <a:spcAft>
                          <a:spcPts val="0"/>
                        </a:spcAft>
                        <a:tabLst>
                          <a:tab pos="0" algn="l"/>
                          <a:tab pos="2286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(91.84)</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(77.83)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2173365746"/>
                  </a:ext>
                </a:extLst>
              </a:tr>
              <a:tr h="185916">
                <a:tc gridSpan="2">
                  <a:txBody>
                    <a:bodyPr/>
                    <a:lstStyle/>
                    <a:p>
                      <a:pPr marL="0" marR="0">
                        <a:lnSpc>
                          <a:spcPct val="107000"/>
                        </a:lnSpc>
                        <a:spcBef>
                          <a:spcPts val="0"/>
                        </a:spcBef>
                        <a:spcAft>
                          <a:spcPts val="0"/>
                        </a:spcAft>
                        <a:tabLst>
                          <a:tab pos="0" algn="l"/>
                          <a:tab pos="228600" algn="l"/>
                        </a:tabLst>
                      </a:pPr>
                      <a:r>
                        <a:rPr lang="en-US" sz="1200">
                          <a:effectLst/>
                        </a:rPr>
                        <a:t>Weight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I</a:t>
                      </a:r>
                      <a:r>
                        <a:rPr lang="en-US" sz="1200" b="1" baseline="-25000" dirty="0">
                          <a:effectLst/>
                        </a:rPr>
                        <a:t>i</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None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I</a:t>
                      </a:r>
                      <a:r>
                        <a:rPr lang="en-US" sz="12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None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I</a:t>
                      </a:r>
                      <a:r>
                        <a:rPr lang="en-US" sz="12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None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I</a:t>
                      </a:r>
                      <a:r>
                        <a:rPr lang="en-US" sz="1200" b="1" baseline="-25000" dirty="0">
                          <a:effectLst/>
                        </a:rPr>
                        <a:t>i</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None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295740683"/>
                  </a:ext>
                </a:extLst>
              </a:tr>
              <a:tr h="185916">
                <a:tc gridSpan="2">
                  <a:txBody>
                    <a:bodyPr/>
                    <a:lstStyle/>
                    <a:p>
                      <a:pPr marL="0" marR="0">
                        <a:lnSpc>
                          <a:spcPct val="107000"/>
                        </a:lnSpc>
                        <a:spcBef>
                          <a:spcPts val="0"/>
                        </a:spcBef>
                        <a:spcAft>
                          <a:spcPts val="0"/>
                        </a:spcAft>
                        <a:tabLst>
                          <a:tab pos="0" algn="l"/>
                          <a:tab pos="2286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3514801280"/>
                  </a:ext>
                </a:extLst>
              </a:tr>
              <a:tr h="778421">
                <a:tc gridSpan="2">
                  <a:txBody>
                    <a:bodyPr/>
                    <a:lstStyle/>
                    <a:p>
                      <a:pPr marL="0" marR="0">
                        <a:lnSpc>
                          <a:spcPct val="107000"/>
                        </a:lnSpc>
                        <a:spcBef>
                          <a:spcPts val="0"/>
                        </a:spcBef>
                        <a:spcAft>
                          <a:spcPts val="0"/>
                        </a:spcAft>
                        <a:tabLst>
                          <a:tab pos="0" algn="l"/>
                          <a:tab pos="228600" algn="l"/>
                        </a:tabLst>
                      </a:pPr>
                      <a:r>
                        <a:rPr lang="en-US" sz="1200">
                          <a:effectLst/>
                        </a:rPr>
                        <a:t>Sample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Full</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Full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Without Mexico, Philipp., India, China</a:t>
                      </a:r>
                      <a:endParaRPr lang="en-US" sz="1400">
                        <a:effectLst/>
                      </a:endParaRPr>
                    </a:p>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Without Mexico, Philipp., India, China</a:t>
                      </a:r>
                      <a:endParaRPr lang="en-US" sz="1400">
                        <a:effectLst/>
                      </a:endParaRPr>
                    </a:p>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I</a:t>
                      </a:r>
                      <a:r>
                        <a:rPr lang="en-US" sz="1200" baseline="-25000">
                          <a:effectLst/>
                        </a:rPr>
                        <a:t>i </a:t>
                      </a:r>
                      <a:r>
                        <a:rPr lang="en-US" sz="1200">
                          <a:effectLst/>
                        </a:rPr>
                        <a:t>&gt; 0.2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I</a:t>
                      </a:r>
                      <a:r>
                        <a:rPr lang="en-US" sz="1200" baseline="-25000">
                          <a:effectLst/>
                        </a:rPr>
                        <a:t>i </a:t>
                      </a:r>
                      <a:r>
                        <a:rPr lang="en-US" sz="1200">
                          <a:effectLst/>
                        </a:rPr>
                        <a:t>&gt; 0.2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Full</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Full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1324344836"/>
                  </a:ext>
                </a:extLst>
              </a:tr>
              <a:tr h="259474">
                <a:tc gridSpan="2">
                  <a:txBody>
                    <a:bodyPr/>
                    <a:lstStyle/>
                    <a:p>
                      <a:pPr marL="0" marR="0">
                        <a:lnSpc>
                          <a:spcPct val="107000"/>
                        </a:lnSpc>
                        <a:spcBef>
                          <a:spcPts val="0"/>
                        </a:spcBef>
                        <a:spcAft>
                          <a:spcPts val="0"/>
                        </a:spcAft>
                        <a:tabLst>
                          <a:tab pos="0" algn="l"/>
                          <a:tab pos="228600" algn="l"/>
                        </a:tabLst>
                      </a:pPr>
                      <a:r>
                        <a:rPr lang="en-US" sz="1200">
                          <a:effectLst/>
                        </a:rPr>
                        <a:t>Constant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24155.19</a:t>
                      </a:r>
                      <a:r>
                        <a:rPr lang="en-US" sz="1200" b="1" baseline="30000" dirty="0">
                          <a:effectLst/>
                        </a:rPr>
                        <a:t>***</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23837.45</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19485.55</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22614.15</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24943.31</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19889.41</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34348.09</a:t>
                      </a:r>
                      <a:r>
                        <a:rPr lang="en-US" sz="1200" b="1" baseline="30000" dirty="0">
                          <a:effectLst/>
                        </a:rPr>
                        <a:t>***</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26587.52</a:t>
                      </a:r>
                      <a:r>
                        <a:rPr lang="en-US" sz="12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4010643686"/>
                  </a:ext>
                </a:extLst>
              </a:tr>
              <a:tr h="175812">
                <a:tc gridSpan="2">
                  <a:txBody>
                    <a:bodyPr/>
                    <a:lstStyle/>
                    <a:p>
                      <a:pPr marL="0" marR="0">
                        <a:lnSpc>
                          <a:spcPct val="107000"/>
                        </a:lnSpc>
                        <a:spcBef>
                          <a:spcPts val="0"/>
                        </a:spcBef>
                        <a:spcAft>
                          <a:spcPts val="0"/>
                        </a:spcAft>
                        <a:tabLst>
                          <a:tab pos="0" algn="l"/>
                          <a:tab pos="228600" algn="l"/>
                        </a:tabLs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(3400.98)</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(3017.14)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(2902.10)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(3050.82)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(8050.29)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(7879.50)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(3844.90)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(2951.03)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3386406023"/>
                  </a:ext>
                </a:extLst>
              </a:tr>
              <a:tr h="185916">
                <a:tc gridSpan="2">
                  <a:txBody>
                    <a:bodyPr/>
                    <a:lstStyle/>
                    <a:p>
                      <a:pPr marL="0" marR="0">
                        <a:lnSpc>
                          <a:spcPct val="107000"/>
                        </a:lnSpc>
                        <a:spcBef>
                          <a:spcPts val="0"/>
                        </a:spcBef>
                        <a:spcAft>
                          <a:spcPts val="0"/>
                        </a:spcAft>
                        <a:tabLst>
                          <a:tab pos="0" algn="l"/>
                          <a:tab pos="228600" algn="l"/>
                        </a:tabLst>
                      </a:pPr>
                      <a:r>
                        <a:rPr lang="en-US" sz="1200">
                          <a:effectLst/>
                        </a:rPr>
                        <a:t>Observations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129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129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129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857611427"/>
                  </a:ext>
                </a:extLst>
              </a:tr>
              <a:tr h="175812">
                <a:tc gridSpan="2">
                  <a:txBody>
                    <a:bodyPr/>
                    <a:lstStyle/>
                    <a:p>
                      <a:pPr marL="0" marR="0">
                        <a:lnSpc>
                          <a:spcPct val="107000"/>
                        </a:lnSpc>
                        <a:spcBef>
                          <a:spcPts val="0"/>
                        </a:spcBef>
                        <a:spcAft>
                          <a:spcPts val="0"/>
                        </a:spcAft>
                        <a:tabLst>
                          <a:tab pos="0" algn="l"/>
                          <a:tab pos="228600" algn="l"/>
                        </a:tabLst>
                      </a:pPr>
                      <a:r>
                        <a:rPr lang="en-US" sz="1200">
                          <a:effectLst/>
                        </a:rPr>
                        <a:t>R</a:t>
                      </a:r>
                      <a:r>
                        <a:rPr lang="en-US" sz="1200" baseline="300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0.5325</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0.1788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0.3689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0.2080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0.5808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0.3015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0.2174</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a:effectLst/>
                        </a:rPr>
                        <a:t>0.1691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3599096971"/>
                  </a:ext>
                </a:extLst>
              </a:tr>
              <a:tr h="156792">
                <a:tc gridSpan="2">
                  <a:txBody>
                    <a:bodyPr/>
                    <a:lstStyle/>
                    <a:p>
                      <a:pPr marL="0" marR="0">
                        <a:lnSpc>
                          <a:spcPct val="107000"/>
                        </a:lnSpc>
                        <a:spcBef>
                          <a:spcPts val="0"/>
                        </a:spcBef>
                        <a:spcAft>
                          <a:spcPts val="0"/>
                        </a:spcAft>
                        <a:tabLst>
                          <a:tab pos="0" algn="l"/>
                          <a:tab pos="2286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hMerge="1">
                  <a:txBody>
                    <a:bodyPr/>
                    <a:lstStyle/>
                    <a:p>
                      <a:endParaRPr lang="en-US"/>
                    </a:p>
                  </a:txBody>
                  <a:tcPr/>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228600" algn="l"/>
                          <a:tab pos="457200" algn="l"/>
                        </a:tabLst>
                      </a:pPr>
                      <a:r>
                        <a:rPr lang="en-US" sz="12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tc>
                  <a:txBody>
                    <a:bodyPr/>
                    <a:lstStyle/>
                    <a:p>
                      <a:pPr marL="0" marR="0" algn="ctr">
                        <a:lnSpc>
                          <a:spcPct val="107000"/>
                        </a:lnSpc>
                        <a:spcBef>
                          <a:spcPts val="0"/>
                        </a:spcBef>
                        <a:spcAft>
                          <a:spcPts val="0"/>
                        </a:spcAft>
                        <a:tabLst>
                          <a:tab pos="0" algn="l"/>
                          <a:tab pos="457200" algn="l"/>
                        </a:tabLst>
                      </a:pPr>
                      <a:r>
                        <a:rPr lang="en-US" sz="12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9510" marR="49510" marT="0" marB="0"/>
                </a:tc>
                <a:extLst>
                  <a:ext uri="{0D108BD9-81ED-4DB2-BD59-A6C34878D82A}">
                    <a16:rowId xmlns:a16="http://schemas.microsoft.com/office/drawing/2014/main" val="1479188595"/>
                  </a:ext>
                </a:extLst>
              </a:tr>
            </a:tbl>
          </a:graphicData>
        </a:graphic>
      </p:graphicFrame>
      <p:sp>
        <p:nvSpPr>
          <p:cNvPr id="4" name="Rectangle 3"/>
          <p:cNvSpPr/>
          <p:nvPr/>
        </p:nvSpPr>
        <p:spPr>
          <a:xfrm>
            <a:off x="1248382" y="97446"/>
            <a:ext cx="9807388" cy="523220"/>
          </a:xfrm>
          <a:prstGeom prst="rect">
            <a:avLst/>
          </a:prstGeom>
        </p:spPr>
        <p:txBody>
          <a:bodyPr wrap="square">
            <a:spAutoFit/>
          </a:bodyPr>
          <a:lstStyle/>
          <a:p>
            <a:r>
              <a:rPr lang="en-US" sz="1400" dirty="0"/>
              <a:t>Table 3: Attainment of U.S. Immigrants			</a:t>
            </a:r>
          </a:p>
          <a:p>
            <a:r>
              <a:rPr lang="en-US" sz="1400" dirty="0"/>
              <a:t>  Dependent Variable = Average Annual Earnings for Immigrants from Country </a:t>
            </a:r>
            <a:r>
              <a:rPr lang="en-US" sz="1400" dirty="0" err="1"/>
              <a:t>i</a:t>
            </a:r>
            <a:endParaRPr lang="en-US" sz="1400" dirty="0"/>
          </a:p>
        </p:txBody>
      </p:sp>
    </p:spTree>
    <p:extLst>
      <p:ext uri="{BB962C8B-B14F-4D97-AF65-F5344CB8AC3E}">
        <p14:creationId xmlns:p14="http://schemas.microsoft.com/office/powerpoint/2010/main" val="39125095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9F23098-0CA0-45A2-91A1-32E18098742E}" type="slidenum">
              <a:rPr lang="en-US" smtClean="0"/>
              <a:t>15</a:t>
            </a:fld>
            <a:endParaRPr lang="en-US"/>
          </a:p>
        </p:txBody>
      </p:sp>
      <p:sp>
        <p:nvSpPr>
          <p:cNvPr id="3" name="TextBox 2"/>
          <p:cNvSpPr txBox="1"/>
          <p:nvPr/>
        </p:nvSpPr>
        <p:spPr>
          <a:xfrm>
            <a:off x="836023" y="6200358"/>
            <a:ext cx="10123714" cy="338554"/>
          </a:xfrm>
          <a:prstGeom prst="rect">
            <a:avLst/>
          </a:prstGeom>
          <a:noFill/>
        </p:spPr>
        <p:txBody>
          <a:bodyPr wrap="square" rtlCol="0">
            <a:spAutoFit/>
          </a:bodyPr>
          <a:lstStyle/>
          <a:p>
            <a:r>
              <a:rPr lang="en-US" sz="1600" dirty="0" smtClean="0"/>
              <a:t>As predicted, negative in number of immigrants, positive in population of origin country, neutral in level of education</a:t>
            </a:r>
            <a:endParaRPr lang="en-US" sz="1600" dirty="0"/>
          </a:p>
        </p:txBody>
      </p:sp>
      <p:graphicFrame>
        <p:nvGraphicFramePr>
          <p:cNvPr id="5" name="Table 4"/>
          <p:cNvGraphicFramePr>
            <a:graphicFrameLocks noGrp="1"/>
          </p:cNvGraphicFramePr>
          <p:nvPr>
            <p:extLst>
              <p:ext uri="{D42A27DB-BD31-4B8C-83A1-F6EECF244321}">
                <p14:modId xmlns:p14="http://schemas.microsoft.com/office/powerpoint/2010/main" val="4289436003"/>
              </p:ext>
            </p:extLst>
          </p:nvPr>
        </p:nvGraphicFramePr>
        <p:xfrm>
          <a:off x="836023" y="531321"/>
          <a:ext cx="8944471" cy="5609978"/>
        </p:xfrm>
        <a:graphic>
          <a:graphicData uri="http://schemas.openxmlformats.org/drawingml/2006/table">
            <a:tbl>
              <a:tblPr>
                <a:tableStyleId>{5C22544A-7EE6-4342-B048-85BDC9FD1C3A}</a:tableStyleId>
              </a:tblPr>
              <a:tblGrid>
                <a:gridCol w="2621872">
                  <a:extLst>
                    <a:ext uri="{9D8B030D-6E8A-4147-A177-3AD203B41FA5}">
                      <a16:colId xmlns:a16="http://schemas.microsoft.com/office/drawing/2014/main" val="20000"/>
                    </a:ext>
                  </a:extLst>
                </a:gridCol>
                <a:gridCol w="2107533">
                  <a:extLst>
                    <a:ext uri="{9D8B030D-6E8A-4147-A177-3AD203B41FA5}">
                      <a16:colId xmlns:a16="http://schemas.microsoft.com/office/drawing/2014/main" val="20001"/>
                    </a:ext>
                  </a:extLst>
                </a:gridCol>
                <a:gridCol w="2107533">
                  <a:extLst>
                    <a:ext uri="{9D8B030D-6E8A-4147-A177-3AD203B41FA5}">
                      <a16:colId xmlns:a16="http://schemas.microsoft.com/office/drawing/2014/main" val="20002"/>
                    </a:ext>
                  </a:extLst>
                </a:gridCol>
                <a:gridCol w="2107533">
                  <a:extLst>
                    <a:ext uri="{9D8B030D-6E8A-4147-A177-3AD203B41FA5}">
                      <a16:colId xmlns:a16="http://schemas.microsoft.com/office/drawing/2014/main" val="20003"/>
                    </a:ext>
                  </a:extLst>
                </a:gridCol>
              </a:tblGrid>
              <a:tr h="384732">
                <a:tc>
                  <a:txBody>
                    <a:bodyPr/>
                    <a:lstStyle/>
                    <a:p>
                      <a:pPr marL="0" marR="0">
                        <a:lnSpc>
                          <a:spcPct val="107000"/>
                        </a:lnSpc>
                        <a:spcBef>
                          <a:spcPts val="0"/>
                        </a:spcBef>
                        <a:spcAft>
                          <a:spcPts val="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a:t>
                      </a:r>
                      <a:endParaRPr lang="en-US" sz="1600">
                        <a:effectLst/>
                      </a:endParaRPr>
                    </a:p>
                    <a:p>
                      <a:pPr marL="0" marR="0" algn="ctr">
                        <a:lnSpc>
                          <a:spcPct val="107000"/>
                        </a:lnSpc>
                        <a:spcBef>
                          <a:spcPts val="0"/>
                        </a:spcBef>
                        <a:spcAft>
                          <a:spcPts val="0"/>
                        </a:spcAft>
                      </a:pPr>
                      <a:r>
                        <a:rPr lang="en-US" sz="1200">
                          <a:effectLst/>
                        </a:rPr>
                        <a:t>OLS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(2)</a:t>
                      </a:r>
                      <a:endParaRPr lang="en-US" sz="1600" b="1" dirty="0">
                        <a:effectLst/>
                      </a:endParaRPr>
                    </a:p>
                    <a:p>
                      <a:pPr marL="0" marR="0" algn="ctr">
                        <a:lnSpc>
                          <a:spcPct val="107000"/>
                        </a:lnSpc>
                        <a:spcBef>
                          <a:spcPts val="0"/>
                        </a:spcBef>
                        <a:spcAft>
                          <a:spcPts val="0"/>
                        </a:spcAft>
                      </a:pPr>
                      <a:r>
                        <a:rPr lang="en-US" sz="1200" b="1" dirty="0">
                          <a:effectLst/>
                        </a:rPr>
                        <a:t>IV</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(3)</a:t>
                      </a:r>
                      <a:endParaRPr lang="en-US" sz="1600">
                        <a:effectLst/>
                      </a:endParaRPr>
                    </a:p>
                    <a:p>
                      <a:pPr marL="0" marR="0" algn="ctr">
                        <a:lnSpc>
                          <a:spcPct val="107000"/>
                        </a:lnSpc>
                        <a:spcBef>
                          <a:spcPts val="0"/>
                        </a:spcBef>
                        <a:spcAft>
                          <a:spcPts val="0"/>
                        </a:spcAft>
                      </a:pPr>
                      <a:r>
                        <a:rPr lang="en-US" sz="1200">
                          <a:effectLst/>
                        </a:rPr>
                        <a:t>OLS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0"/>
                  </a:ext>
                </a:extLst>
              </a:tr>
              <a:tr h="384732">
                <a:tc>
                  <a:txBody>
                    <a:bodyPr/>
                    <a:lstStyle/>
                    <a:p>
                      <a:pPr marL="0" marR="0">
                        <a:lnSpc>
                          <a:spcPct val="107000"/>
                        </a:lnSpc>
                        <a:spcBef>
                          <a:spcPts val="0"/>
                        </a:spcBef>
                        <a:spcAft>
                          <a:spcPts val="0"/>
                        </a:spcAft>
                      </a:pPr>
                      <a:r>
                        <a:rPr lang="en-US" sz="1200">
                          <a:effectLst/>
                        </a:rPr>
                        <a:t> </a:t>
                      </a:r>
                      <a:endParaRPr lang="en-US" sz="1600">
                        <a:effectLst/>
                      </a:endParaRPr>
                    </a:p>
                    <a:p>
                      <a:pPr marL="0" marR="0">
                        <a:lnSpc>
                          <a:spcPct val="107000"/>
                        </a:lnSpc>
                        <a:spcBef>
                          <a:spcPts val="0"/>
                        </a:spcBef>
                        <a:spcAft>
                          <a:spcPts val="0"/>
                        </a:spcAft>
                      </a:pPr>
                      <a:r>
                        <a:rPr lang="en-US" sz="1200">
                          <a:effectLst/>
                        </a:rPr>
                        <a:t>Dependent Variable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endParaRPr>
                    </a:p>
                    <a:p>
                      <a:pPr marL="0" marR="0" algn="ctr">
                        <a:lnSpc>
                          <a:spcPct val="107000"/>
                        </a:lnSpc>
                        <a:spcBef>
                          <a:spcPts val="0"/>
                        </a:spcBef>
                        <a:spcAft>
                          <a:spcPts val="0"/>
                        </a:spcAft>
                      </a:pPr>
                      <a:r>
                        <a:rPr lang="en-US" sz="1200">
                          <a:effectLst/>
                        </a:rPr>
                        <a:t>Delta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 </a:t>
                      </a:r>
                      <a:endParaRPr lang="en-US" sz="1600" b="1" dirty="0">
                        <a:effectLst/>
                      </a:endParaRPr>
                    </a:p>
                    <a:p>
                      <a:pPr marL="0" marR="0" algn="ctr">
                        <a:lnSpc>
                          <a:spcPct val="107000"/>
                        </a:lnSpc>
                        <a:spcBef>
                          <a:spcPts val="0"/>
                        </a:spcBef>
                        <a:spcAft>
                          <a:spcPts val="0"/>
                        </a:spcAft>
                      </a:pPr>
                      <a:r>
                        <a:rPr lang="en-US" sz="1200" b="1" dirty="0">
                          <a:effectLst/>
                        </a:rPr>
                        <a:t>Delta</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Avg. Yrs. Education in Home Country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1"/>
                  </a:ext>
                </a:extLst>
              </a:tr>
              <a:tr h="206845">
                <a:tc>
                  <a:txBody>
                    <a:bodyPr/>
                    <a:lstStyle/>
                    <a:p>
                      <a:pPr marL="0" marR="0">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-0.558</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-0.499</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2"/>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(0.0416)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(0.0528)</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3"/>
                  </a:ext>
                </a:extLst>
              </a:tr>
              <a:tr h="206845">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4"/>
                  </a:ext>
                </a:extLst>
              </a:tr>
              <a:tr h="206845">
                <a:tc>
                  <a:txBody>
                    <a:bodyPr/>
                    <a:lstStyle/>
                    <a:p>
                      <a:pPr marL="0" marR="0">
                        <a:lnSpc>
                          <a:spcPct val="107000"/>
                        </a:lnSpc>
                        <a:spcBef>
                          <a:spcPts val="0"/>
                        </a:spcBef>
                        <a:spcAft>
                          <a:spcPts val="0"/>
                        </a:spcAft>
                      </a:pPr>
                      <a:r>
                        <a:rPr lang="en-US" sz="1200">
                          <a:effectLst/>
                        </a:rPr>
                        <a:t>N</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0.206</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0.338</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5"/>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(0.0403)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(0.0636)</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6"/>
                  </a:ext>
                </a:extLst>
              </a:tr>
              <a:tr h="206845">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7"/>
                  </a:ext>
                </a:extLst>
              </a:tr>
              <a:tr h="206845">
                <a:tc>
                  <a:txBody>
                    <a:bodyPr/>
                    <a:lstStyle/>
                    <a:p>
                      <a:pPr marL="0" marR="0">
                        <a:lnSpc>
                          <a:spcPct val="107000"/>
                        </a:lnSpc>
                        <a:spcBef>
                          <a:spcPts val="0"/>
                        </a:spcBef>
                        <a:spcAft>
                          <a:spcPts val="0"/>
                        </a:spcAft>
                      </a:pPr>
                      <a:r>
                        <a:rPr lang="en-US" sz="1200">
                          <a:effectLst/>
                        </a:rPr>
                        <a:t>μ</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-0.765</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-0.286</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8"/>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dirty="0">
                          <a:effectLst/>
                        </a:rPr>
                        <a:t>(0.0838)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(0.182)</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9"/>
                  </a:ext>
                </a:extLst>
              </a:tr>
              <a:tr h="206845">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0"/>
                  </a:ext>
                </a:extLst>
              </a:tr>
              <a:tr h="187999">
                <a:tc>
                  <a:txBody>
                    <a:bodyPr/>
                    <a:lstStyle/>
                    <a:p>
                      <a:pPr marL="0" marR="0">
                        <a:lnSpc>
                          <a:spcPct val="107000"/>
                        </a:lnSpc>
                        <a:spcBef>
                          <a:spcPts val="0"/>
                        </a:spcBef>
                        <a:spcAft>
                          <a:spcPts val="0"/>
                        </a:spcAft>
                      </a:pPr>
                      <a:r>
                        <a:rPr lang="en-US" sz="1200">
                          <a:effectLst/>
                        </a:rPr>
                        <a:t>Tertiary</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0.188</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1"/>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(0.0294)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2"/>
                  </a:ext>
                </a:extLst>
              </a:tr>
              <a:tr h="206845">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3"/>
                  </a:ext>
                </a:extLst>
              </a:tr>
              <a:tr h="187999">
                <a:tc>
                  <a:txBody>
                    <a:bodyPr/>
                    <a:lstStyle/>
                    <a:p>
                      <a:pPr marL="0" marR="0">
                        <a:lnSpc>
                          <a:spcPct val="107000"/>
                        </a:lnSpc>
                        <a:spcBef>
                          <a:spcPts val="0"/>
                        </a:spcBef>
                        <a:spcAft>
                          <a:spcPts val="0"/>
                        </a:spcAft>
                      </a:pPr>
                      <a:r>
                        <a:rPr lang="en-US" sz="1200">
                          <a:effectLst/>
                        </a:rPr>
                        <a:t>Weight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I</a:t>
                      </a:r>
                      <a:r>
                        <a:rPr lang="en-US" sz="1200" b="1" baseline="-25000" dirty="0">
                          <a:effectLst/>
                        </a:rPr>
                        <a:t>i</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I</a:t>
                      </a:r>
                      <a:r>
                        <a:rPr lang="en-US" sz="1200" baseline="-25000">
                          <a:effectLst/>
                        </a:rPr>
                        <a:t>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4"/>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5"/>
                  </a:ext>
                </a:extLst>
              </a:tr>
              <a:tr h="187999">
                <a:tc>
                  <a:txBody>
                    <a:bodyPr/>
                    <a:lstStyle/>
                    <a:p>
                      <a:pPr marL="0" marR="0">
                        <a:lnSpc>
                          <a:spcPct val="107000"/>
                        </a:lnSpc>
                        <a:spcBef>
                          <a:spcPts val="0"/>
                        </a:spcBef>
                        <a:spcAft>
                          <a:spcPts val="0"/>
                        </a:spcAft>
                      </a:pPr>
                      <a:r>
                        <a:rPr lang="en-US" sz="1200">
                          <a:effectLst/>
                        </a:rPr>
                        <a:t>Sample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Full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Full</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Full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6"/>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7"/>
                  </a:ext>
                </a:extLst>
              </a:tr>
              <a:tr h="187999">
                <a:tc>
                  <a:txBody>
                    <a:bodyPr/>
                    <a:lstStyle/>
                    <a:p>
                      <a:pPr marL="0" marR="0">
                        <a:lnSpc>
                          <a:spcPct val="107000"/>
                        </a:lnSpc>
                        <a:spcBef>
                          <a:spcPts val="0"/>
                        </a:spcBef>
                        <a:spcAft>
                          <a:spcPts val="0"/>
                        </a:spcAft>
                      </a:pPr>
                      <a:r>
                        <a:rPr lang="en-US" sz="1200">
                          <a:effectLst/>
                        </a:rPr>
                        <a:t>Constant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11.356</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6.623</a:t>
                      </a:r>
                      <a:r>
                        <a:rPr lang="en-US" sz="1200" b="1" baseline="30000" dirty="0">
                          <a:effectLst/>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6.450</a:t>
                      </a:r>
                      <a:r>
                        <a:rPr lang="en-US" sz="12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8"/>
                  </a:ext>
                </a:extLst>
              </a:tr>
              <a:tr h="206845">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(0.855)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(1.815)</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(0.414)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9"/>
                  </a:ext>
                </a:extLst>
              </a:tr>
              <a:tr h="187999">
                <a:tc>
                  <a:txBody>
                    <a:bodyPr/>
                    <a:lstStyle/>
                    <a:p>
                      <a:pPr marL="0" marR="0">
                        <a:lnSpc>
                          <a:spcPct val="107000"/>
                        </a:lnSpc>
                        <a:spcBef>
                          <a:spcPts val="0"/>
                        </a:spcBef>
                        <a:spcAft>
                          <a:spcPts val="0"/>
                        </a:spcAft>
                      </a:pPr>
                      <a:r>
                        <a:rPr lang="en-US" sz="1200">
                          <a:effectLst/>
                        </a:rPr>
                        <a:t>Observations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70</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20"/>
                  </a:ext>
                </a:extLst>
              </a:tr>
              <a:tr h="187999">
                <a:tc>
                  <a:txBody>
                    <a:bodyPr/>
                    <a:lstStyle/>
                    <a:p>
                      <a:pPr marL="0" marR="0">
                        <a:lnSpc>
                          <a:spcPct val="107000"/>
                        </a:lnSpc>
                        <a:spcBef>
                          <a:spcPts val="0"/>
                        </a:spcBef>
                        <a:spcAft>
                          <a:spcPts val="0"/>
                        </a:spcAft>
                      </a:pPr>
                      <a:r>
                        <a:rPr lang="en-US" sz="1200" dirty="0">
                          <a:effectLst/>
                        </a:rPr>
                        <a:t>R</a:t>
                      </a:r>
                      <a:r>
                        <a:rPr lang="en-US" sz="1200" baseline="30000" dirty="0">
                          <a:effectLst/>
                        </a:rPr>
                        <a:t>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a:effectLst/>
                        </a:rPr>
                        <a:t>0.8618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b="1" dirty="0">
                          <a:effectLst/>
                        </a:rPr>
                        <a:t>0.7993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200" dirty="0">
                          <a:effectLst/>
                        </a:rPr>
                        <a:t>0.3762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21"/>
                  </a:ext>
                </a:extLst>
              </a:tr>
            </a:tbl>
          </a:graphicData>
        </a:graphic>
      </p:graphicFrame>
      <p:sp>
        <p:nvSpPr>
          <p:cNvPr id="6" name="Rectangle 5"/>
          <p:cNvSpPr/>
          <p:nvPr/>
        </p:nvSpPr>
        <p:spPr>
          <a:xfrm>
            <a:off x="654424" y="161989"/>
            <a:ext cx="8794376" cy="338554"/>
          </a:xfrm>
          <a:prstGeom prst="rect">
            <a:avLst/>
          </a:prstGeom>
        </p:spPr>
        <p:txBody>
          <a:bodyPr wrap="square">
            <a:spAutoFit/>
          </a:bodyPr>
          <a:lstStyle/>
          <a:p>
            <a:r>
              <a:rPr lang="en-US" sz="1600" dirty="0"/>
              <a:t>Table 4: Attainment of U.S. Immigrants as Compared with Natives of Origin Country</a:t>
            </a:r>
          </a:p>
        </p:txBody>
      </p:sp>
    </p:spTree>
    <p:extLst>
      <p:ext uri="{BB962C8B-B14F-4D97-AF65-F5344CB8AC3E}">
        <p14:creationId xmlns:p14="http://schemas.microsoft.com/office/powerpoint/2010/main" val="3577733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Summarizing results</a:t>
            </a:r>
            <a:endParaRPr lang="en-US" dirty="0"/>
          </a:p>
        </p:txBody>
      </p:sp>
      <p:sp>
        <p:nvSpPr>
          <p:cNvPr id="4" name="Content Placeholder 3"/>
          <p:cNvSpPr>
            <a:spLocks noGrp="1"/>
          </p:cNvSpPr>
          <p:nvPr>
            <p:ph idx="1"/>
          </p:nvPr>
        </p:nvSpPr>
        <p:spPr/>
        <p:txBody>
          <a:bodyPr/>
          <a:lstStyle/>
          <a:p>
            <a:r>
              <a:rPr lang="en-US" dirty="0" smtClean="0"/>
              <a:t>Attainment among immigrant groups decreases in number from origin country, increases in population of origin country (</a:t>
            </a:r>
            <a:r>
              <a:rPr lang="en-US" dirty="0"/>
              <a:t>1 </a:t>
            </a:r>
            <a:r>
              <a:rPr lang="en-US" dirty="0" err="1"/>
              <a:t>sd</a:t>
            </a:r>
            <a:r>
              <a:rPr lang="en-US" dirty="0"/>
              <a:t> </a:t>
            </a:r>
            <a:r>
              <a:rPr lang="en-US" dirty="0">
                <a:sym typeface="Wingdings" panose="05000000000000000000" pitchFamily="2" charset="2"/>
              </a:rPr>
              <a:t>.4 years for each</a:t>
            </a:r>
            <a:r>
              <a:rPr lang="en-US" dirty="0" smtClean="0">
                <a:sym typeface="Wingdings" panose="05000000000000000000" pitchFamily="2" charset="2"/>
              </a:rPr>
              <a:t>)</a:t>
            </a:r>
            <a:r>
              <a:rPr lang="en-US" dirty="0" smtClean="0"/>
              <a:t> and in mean attainment in home country </a:t>
            </a:r>
          </a:p>
          <a:p>
            <a:r>
              <a:rPr lang="en-US" dirty="0" smtClean="0"/>
              <a:t>Attainment decreases in the representation ratio: Immigrants from over-represented countries do worse </a:t>
            </a:r>
          </a:p>
          <a:p>
            <a:r>
              <a:rPr lang="en-US" dirty="0" smtClean="0"/>
              <a:t>The difference between educational attainment in the US and in origin country decreases in number from origin country, increases in population of origin country and is neutral in education of home country (IV)</a:t>
            </a:r>
          </a:p>
          <a:p>
            <a:pPr marL="0" indent="0">
              <a:buNone/>
            </a:pPr>
            <a:endParaRPr lang="en-US" dirty="0" smtClean="0"/>
          </a:p>
          <a:p>
            <a:endParaRPr lang="en-US" dirty="0"/>
          </a:p>
        </p:txBody>
      </p:sp>
      <p:sp>
        <p:nvSpPr>
          <p:cNvPr id="2" name="Slide Number Placeholder 1"/>
          <p:cNvSpPr>
            <a:spLocks noGrp="1"/>
          </p:cNvSpPr>
          <p:nvPr>
            <p:ph type="sldNum" sz="quarter" idx="12"/>
          </p:nvPr>
        </p:nvSpPr>
        <p:spPr/>
        <p:txBody>
          <a:bodyPr/>
          <a:lstStyle/>
          <a:p>
            <a:fld id="{19F23098-0CA0-45A2-91A1-32E18098742E}" type="slidenum">
              <a:rPr lang="en-US" smtClean="0"/>
              <a:t>16</a:t>
            </a:fld>
            <a:endParaRPr lang="en-US"/>
          </a:p>
        </p:txBody>
      </p:sp>
    </p:spTree>
    <p:extLst>
      <p:ext uri="{BB962C8B-B14F-4D97-AF65-F5344CB8AC3E}">
        <p14:creationId xmlns:p14="http://schemas.microsoft.com/office/powerpoint/2010/main" val="27302189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approach</a:t>
            </a:r>
            <a:endParaRPr lang="en-US" dirty="0"/>
          </a:p>
        </p:txBody>
      </p:sp>
      <p:sp>
        <p:nvSpPr>
          <p:cNvPr id="3" name="Content Placeholder 2"/>
          <p:cNvSpPr>
            <a:spLocks noGrp="1"/>
          </p:cNvSpPr>
          <p:nvPr>
            <p:ph idx="1"/>
          </p:nvPr>
        </p:nvSpPr>
        <p:spPr/>
        <p:txBody>
          <a:bodyPr/>
          <a:lstStyle/>
          <a:p>
            <a:r>
              <a:rPr lang="en-US" dirty="0" smtClean="0"/>
              <a:t>Assume normal distribution of attainment at home with same standard deviation but different means</a:t>
            </a:r>
          </a:p>
          <a:p>
            <a:r>
              <a:rPr lang="en-US" dirty="0" smtClean="0"/>
              <a:t>Assume take only from the top</a:t>
            </a:r>
          </a:p>
          <a:p>
            <a:r>
              <a:rPr lang="en-US" dirty="0" smtClean="0"/>
              <a:t>Determine cutoff A* using number from country, population and mean education</a:t>
            </a:r>
          </a:p>
          <a:p>
            <a:r>
              <a:rPr lang="en-US" dirty="0" smtClean="0"/>
              <a:t>Predict conditional expectation of educational attainment in US</a:t>
            </a:r>
          </a:p>
          <a:p>
            <a:r>
              <a:rPr lang="en-US" dirty="0" smtClean="0"/>
              <a:t>Regress actual attainment on predicted attainment</a:t>
            </a:r>
          </a:p>
          <a:p>
            <a:r>
              <a:rPr lang="en-US" dirty="0" smtClean="0"/>
              <a:t>R-squared is .53, which is about three-fourths as high as the unconstrained version</a:t>
            </a:r>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17</a:t>
            </a:fld>
            <a:endParaRPr lang="en-US"/>
          </a:p>
        </p:txBody>
      </p:sp>
    </p:spTree>
    <p:extLst>
      <p:ext uri="{BB962C8B-B14F-4D97-AF65-F5344CB8AC3E}">
        <p14:creationId xmlns:p14="http://schemas.microsoft.com/office/powerpoint/2010/main" val="4269690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9F23098-0CA0-45A2-91A1-32E18098742E}" type="slidenum">
              <a:rPr lang="en-US" smtClean="0"/>
              <a:t>18</a:t>
            </a:fld>
            <a:endParaRPr lang="en-US"/>
          </a:p>
        </p:txBody>
      </p:sp>
      <p:sp>
        <p:nvSpPr>
          <p:cNvPr id="12" name="TextBox 11"/>
          <p:cNvSpPr txBox="1"/>
          <p:nvPr/>
        </p:nvSpPr>
        <p:spPr>
          <a:xfrm>
            <a:off x="876164" y="269910"/>
            <a:ext cx="5683624" cy="523220"/>
          </a:xfrm>
          <a:prstGeom prst="rect">
            <a:avLst/>
          </a:prstGeom>
          <a:noFill/>
        </p:spPr>
        <p:txBody>
          <a:bodyPr wrap="square" rtlCol="0">
            <a:spAutoFit/>
          </a:bodyPr>
          <a:lstStyle/>
          <a:p>
            <a:r>
              <a:rPr lang="en-US" sz="1400" dirty="0" smtClean="0"/>
              <a:t>Table 5: Functional form explorations</a:t>
            </a:r>
          </a:p>
          <a:p>
            <a:r>
              <a:rPr lang="en-US" sz="1400" dirty="0"/>
              <a:t>Dependent Variable = Average Education Level of Immigrants from Country </a:t>
            </a:r>
            <a:r>
              <a:rPr lang="en-US" sz="1400" dirty="0" err="1"/>
              <a:t>i</a:t>
            </a:r>
            <a:endParaRPr lang="en-US" sz="1400" dirty="0"/>
          </a:p>
        </p:txBody>
      </p:sp>
      <p:graphicFrame>
        <p:nvGraphicFramePr>
          <p:cNvPr id="3" name="Table 2"/>
          <p:cNvGraphicFramePr>
            <a:graphicFrameLocks noGrp="1"/>
          </p:cNvGraphicFramePr>
          <p:nvPr>
            <p:extLst>
              <p:ext uri="{D42A27DB-BD31-4B8C-83A1-F6EECF244321}">
                <p14:modId xmlns:p14="http://schemas.microsoft.com/office/powerpoint/2010/main" val="2856376963"/>
              </p:ext>
            </p:extLst>
          </p:nvPr>
        </p:nvGraphicFramePr>
        <p:xfrm>
          <a:off x="818499" y="1031904"/>
          <a:ext cx="10417915" cy="5474191"/>
        </p:xfrm>
        <a:graphic>
          <a:graphicData uri="http://schemas.openxmlformats.org/drawingml/2006/table">
            <a:tbl>
              <a:tblPr>
                <a:tableStyleId>{5C22544A-7EE6-4342-B048-85BDC9FD1C3A}</a:tableStyleId>
              </a:tblPr>
              <a:tblGrid>
                <a:gridCol w="1764145">
                  <a:extLst>
                    <a:ext uri="{9D8B030D-6E8A-4147-A177-3AD203B41FA5}">
                      <a16:colId xmlns:a16="http://schemas.microsoft.com/office/drawing/2014/main" val="20000"/>
                    </a:ext>
                  </a:extLst>
                </a:gridCol>
                <a:gridCol w="1442295">
                  <a:extLst>
                    <a:ext uri="{9D8B030D-6E8A-4147-A177-3AD203B41FA5}">
                      <a16:colId xmlns:a16="http://schemas.microsoft.com/office/drawing/2014/main" val="20001"/>
                    </a:ext>
                  </a:extLst>
                </a:gridCol>
                <a:gridCol w="1442295">
                  <a:extLst>
                    <a:ext uri="{9D8B030D-6E8A-4147-A177-3AD203B41FA5}">
                      <a16:colId xmlns:a16="http://schemas.microsoft.com/office/drawing/2014/main" val="20002"/>
                    </a:ext>
                  </a:extLst>
                </a:gridCol>
                <a:gridCol w="1442295">
                  <a:extLst>
                    <a:ext uri="{9D8B030D-6E8A-4147-A177-3AD203B41FA5}">
                      <a16:colId xmlns:a16="http://schemas.microsoft.com/office/drawing/2014/main" val="20003"/>
                    </a:ext>
                  </a:extLst>
                </a:gridCol>
                <a:gridCol w="1442295">
                  <a:extLst>
                    <a:ext uri="{9D8B030D-6E8A-4147-A177-3AD203B41FA5}">
                      <a16:colId xmlns:a16="http://schemas.microsoft.com/office/drawing/2014/main" val="20004"/>
                    </a:ext>
                  </a:extLst>
                </a:gridCol>
                <a:gridCol w="1442295">
                  <a:extLst>
                    <a:ext uri="{9D8B030D-6E8A-4147-A177-3AD203B41FA5}">
                      <a16:colId xmlns:a16="http://schemas.microsoft.com/office/drawing/2014/main" val="20005"/>
                    </a:ext>
                  </a:extLst>
                </a:gridCol>
                <a:gridCol w="1442295">
                  <a:extLst>
                    <a:ext uri="{9D8B030D-6E8A-4147-A177-3AD203B41FA5}">
                      <a16:colId xmlns:a16="http://schemas.microsoft.com/office/drawing/2014/main" val="20006"/>
                    </a:ext>
                  </a:extLst>
                </a:gridCol>
              </a:tblGrid>
              <a:tr h="193073">
                <a:tc>
                  <a:txBody>
                    <a:bodyPr/>
                    <a:lstStyle/>
                    <a:p>
                      <a:pPr marL="0" marR="0">
                        <a:lnSpc>
                          <a:spcPct val="107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0"/>
                  </a:ext>
                </a:extLst>
              </a:tr>
              <a:tr h="358595">
                <a:tc>
                  <a:txBody>
                    <a:bodyPr/>
                    <a:lstStyle/>
                    <a:p>
                      <a:pPr marL="0" marR="0">
                        <a:lnSpc>
                          <a:spcPct val="107000"/>
                        </a:lnSpc>
                        <a:spcBef>
                          <a:spcPts val="0"/>
                        </a:spcBef>
                        <a:spcAft>
                          <a:spcPts val="0"/>
                        </a:spcAft>
                      </a:pPr>
                      <a:r>
                        <a:rPr lang="en-US" sz="1100" dirty="0" err="1">
                          <a:effectLst/>
                        </a:rPr>
                        <a:t>R</a:t>
                      </a:r>
                      <a:r>
                        <a:rPr lang="en-US" sz="1100" baseline="-25000" dirty="0" err="1">
                          <a:effectLst/>
                        </a:rPr>
                        <a:t>i</a:t>
                      </a:r>
                      <a:endParaRPr lang="en-US" sz="1200" dirty="0">
                        <a:effectLst/>
                      </a:endParaRPr>
                    </a:p>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rowSpan="2">
                  <a:txBody>
                    <a:bodyPr/>
                    <a:lstStyle/>
                    <a:p>
                      <a:pPr marL="0" marR="0" algn="ctr">
                        <a:lnSpc>
                          <a:spcPct val="107000"/>
                        </a:lnSpc>
                        <a:spcBef>
                          <a:spcPts val="0"/>
                        </a:spcBef>
                        <a:spcAft>
                          <a:spcPts val="0"/>
                        </a:spcAft>
                      </a:pPr>
                      <a:r>
                        <a:rPr lang="en-US" sz="1100">
                          <a:effectLst/>
                        </a:rPr>
                        <a:t>-0.111</a:t>
                      </a:r>
                      <a:r>
                        <a:rPr lang="en-US" sz="1100" baseline="30000">
                          <a:effectLst/>
                        </a:rPr>
                        <a:t>***</a:t>
                      </a:r>
                      <a:endParaRPr lang="en-US" sz="1200">
                        <a:effectLst/>
                      </a:endParaRPr>
                    </a:p>
                    <a:p>
                      <a:pPr marL="0" marR="0" algn="ctr">
                        <a:lnSpc>
                          <a:spcPct val="107000"/>
                        </a:lnSpc>
                        <a:spcBef>
                          <a:spcPts val="0"/>
                        </a:spcBef>
                        <a:spcAft>
                          <a:spcPts val="0"/>
                        </a:spcAft>
                      </a:pPr>
                      <a:r>
                        <a:rPr lang="en-US" sz="1100">
                          <a:effectLst/>
                        </a:rPr>
                        <a:t>(0.0167)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rowSpan="2">
                  <a:txBody>
                    <a:bodyPr/>
                    <a:lstStyle/>
                    <a:p>
                      <a:pPr marL="0" marR="0" algn="ctr">
                        <a:lnSpc>
                          <a:spcPct val="107000"/>
                        </a:lnSpc>
                        <a:spcBef>
                          <a:spcPts val="0"/>
                        </a:spcBef>
                        <a:spcAft>
                          <a:spcPts val="0"/>
                        </a:spcAft>
                      </a:pPr>
                      <a:r>
                        <a:rPr lang="en-US" sz="1100">
                          <a:effectLst/>
                        </a:rPr>
                        <a:t>-0.0451</a:t>
                      </a:r>
                      <a:r>
                        <a:rPr lang="en-US" sz="1100" baseline="30000">
                          <a:effectLst/>
                        </a:rPr>
                        <a:t>***</a:t>
                      </a:r>
                      <a:endParaRPr lang="en-US" sz="1200">
                        <a:effectLst/>
                      </a:endParaRPr>
                    </a:p>
                    <a:p>
                      <a:pPr marL="0" marR="0" algn="ctr">
                        <a:lnSpc>
                          <a:spcPct val="107000"/>
                        </a:lnSpc>
                        <a:spcBef>
                          <a:spcPts val="0"/>
                        </a:spcBef>
                        <a:spcAft>
                          <a:spcPts val="0"/>
                        </a:spcAft>
                      </a:pPr>
                      <a:r>
                        <a:rPr lang="en-US" sz="1100">
                          <a:effectLst/>
                        </a:rPr>
                        <a:t>(0.01000)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rowSpan="2">
                  <a:txBody>
                    <a:bodyPr/>
                    <a:lstStyle/>
                    <a:p>
                      <a:pPr marL="0" marR="0" algn="ctr">
                        <a:lnSpc>
                          <a:spcPct val="107000"/>
                        </a:lnSpc>
                        <a:spcBef>
                          <a:spcPts val="0"/>
                        </a:spcBef>
                        <a:spcAft>
                          <a:spcPts val="0"/>
                        </a:spcAft>
                      </a:pPr>
                      <a:r>
                        <a:rPr lang="en-US" sz="1100" b="1" dirty="0">
                          <a:effectLst/>
                        </a:rPr>
                        <a:t>-0.0448</a:t>
                      </a:r>
                      <a:r>
                        <a:rPr lang="en-US" sz="1100" b="1" baseline="30000" dirty="0">
                          <a:effectLst/>
                        </a:rPr>
                        <a:t>***</a:t>
                      </a:r>
                      <a:endParaRPr lang="en-US" sz="1200" b="1" dirty="0">
                        <a:effectLst/>
                      </a:endParaRPr>
                    </a:p>
                    <a:p>
                      <a:pPr marL="0" marR="0" algn="ctr">
                        <a:lnSpc>
                          <a:spcPct val="107000"/>
                        </a:lnSpc>
                        <a:spcBef>
                          <a:spcPts val="0"/>
                        </a:spcBef>
                        <a:spcAft>
                          <a:spcPts val="0"/>
                        </a:spcAft>
                      </a:pPr>
                      <a:r>
                        <a:rPr lang="en-US" sz="1100" b="1" dirty="0">
                          <a:effectLst/>
                        </a:rPr>
                        <a:t>(0.0106)</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rowSpan="2">
                  <a:txBody>
                    <a:bodyPr/>
                    <a:lstStyle/>
                    <a:p>
                      <a:pPr marL="0" marR="0" algn="ctr">
                        <a:lnSpc>
                          <a:spcPct val="107000"/>
                        </a:lnSpc>
                        <a:spcBef>
                          <a:spcPts val="0"/>
                        </a:spcBef>
                        <a:spcAft>
                          <a:spcPts val="0"/>
                        </a:spcAft>
                      </a:pPr>
                      <a:r>
                        <a:rPr lang="en-US" sz="1100">
                          <a:effectLst/>
                        </a:rPr>
                        <a:t>-0.0369</a:t>
                      </a:r>
                      <a:r>
                        <a:rPr lang="en-US" sz="1100" baseline="30000">
                          <a:effectLst/>
                        </a:rPr>
                        <a:t>***</a:t>
                      </a:r>
                      <a:endParaRPr lang="en-US" sz="1200">
                        <a:effectLst/>
                      </a:endParaRPr>
                    </a:p>
                    <a:p>
                      <a:pPr marL="0" marR="0" algn="ctr">
                        <a:lnSpc>
                          <a:spcPct val="107000"/>
                        </a:lnSpc>
                        <a:spcBef>
                          <a:spcPts val="0"/>
                        </a:spcBef>
                        <a:spcAft>
                          <a:spcPts val="0"/>
                        </a:spcAft>
                      </a:pPr>
                      <a:r>
                        <a:rPr lang="en-US" sz="1100">
                          <a:effectLst/>
                        </a:rPr>
                        <a:t>(0.00933)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1"/>
                  </a:ext>
                </a:extLst>
              </a:tr>
              <a:tr h="193073">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2"/>
                  </a:ext>
                </a:extLst>
              </a:tr>
              <a:tr h="193073">
                <a:tc>
                  <a:txBody>
                    <a:bodyPr/>
                    <a:lstStyle/>
                    <a:p>
                      <a:pPr marL="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3"/>
                  </a:ext>
                </a:extLst>
              </a:tr>
              <a:tr h="165522">
                <a:tc>
                  <a:txBody>
                    <a:bodyPr/>
                    <a:lstStyle/>
                    <a:p>
                      <a:pPr marL="0" marR="0">
                        <a:lnSpc>
                          <a:spcPct val="107000"/>
                        </a:lnSpc>
                        <a:spcBef>
                          <a:spcPts val="0"/>
                        </a:spcBef>
                        <a:spcAft>
                          <a:spcPts val="0"/>
                        </a:spcAft>
                      </a:pPr>
                      <a:r>
                        <a:rPr lang="en-US" sz="1100" dirty="0" err="1">
                          <a:effectLst/>
                        </a:rPr>
                        <a:t>μ</a:t>
                      </a:r>
                      <a:r>
                        <a:rPr lang="en-US" sz="1100" baseline="-25000" dirty="0" err="1">
                          <a:effectLst/>
                        </a:rPr>
                        <a:t>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0.191</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0.250</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0.310</a:t>
                      </a:r>
                      <a:r>
                        <a:rPr lang="en-US" sz="11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0.267</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0.275</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0.304</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4"/>
                  </a:ext>
                </a:extLst>
              </a:tr>
              <a:tr h="193073">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(0.0796)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(0.0416)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(0.0497)</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(0.0387)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(0.0550)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(0.0349)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5"/>
                  </a:ext>
                </a:extLst>
              </a:tr>
              <a:tr h="193073">
                <a:tc>
                  <a:txBody>
                    <a:bodyPr/>
                    <a:lstStyle/>
                    <a:p>
                      <a:pPr marL="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6"/>
                  </a:ext>
                </a:extLst>
              </a:tr>
              <a:tr h="193073">
                <a:tc>
                  <a:txBody>
                    <a:bodyPr/>
                    <a:lstStyle/>
                    <a:p>
                      <a:pPr marL="0" marR="0">
                        <a:lnSpc>
                          <a:spcPct val="107000"/>
                        </a:lnSpc>
                        <a:spcBef>
                          <a:spcPts val="0"/>
                        </a:spcBef>
                        <a:spcAft>
                          <a:spcPts val="0"/>
                        </a:spcAft>
                      </a:pPr>
                      <a:r>
                        <a:rPr lang="en-US" sz="1100">
                          <a:effectLst/>
                        </a:rPr>
                        <a:t>I</a:t>
                      </a:r>
                      <a:r>
                        <a:rPr lang="en-US" sz="1100" baseline="-25000">
                          <a:effectLst/>
                        </a:rPr>
                        <a:t>i</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-0.481</a:t>
                      </a:r>
                      <a:r>
                        <a:rPr lang="en-US" sz="11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-0.628</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7"/>
                  </a:ext>
                </a:extLst>
              </a:tr>
              <a:tr h="193073">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(0.0329)</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(0.146)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8"/>
                  </a:ext>
                </a:extLst>
              </a:tr>
              <a:tr h="193073">
                <a:tc>
                  <a:txBody>
                    <a:bodyPr/>
                    <a:lstStyle/>
                    <a:p>
                      <a:pPr marL="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09"/>
                  </a:ext>
                </a:extLst>
              </a:tr>
              <a:tr h="193073">
                <a:tc>
                  <a:txBody>
                    <a:bodyPr/>
                    <a:lstStyle/>
                    <a:p>
                      <a:pPr marL="0" marR="0">
                        <a:lnSpc>
                          <a:spcPct val="107000"/>
                        </a:lnSpc>
                        <a:spcBef>
                          <a:spcPts val="0"/>
                        </a:spcBef>
                        <a:spcAft>
                          <a:spcPts val="0"/>
                        </a:spcAft>
                      </a:pPr>
                      <a:r>
                        <a:rPr lang="en-US" sz="1100">
                          <a:effectLst/>
                        </a:rPr>
                        <a:t>N</a:t>
                      </a:r>
                      <a:r>
                        <a:rPr lang="en-US" sz="1100" baseline="-25000">
                          <a:effectLst/>
                        </a:rPr>
                        <a:t>i</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0.215</a:t>
                      </a:r>
                      <a:r>
                        <a:rPr lang="en-US" sz="11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0.244</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0"/>
                  </a:ext>
                </a:extLst>
              </a:tr>
              <a:tr h="193073">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(0.0301)</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(0.0654)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1"/>
                  </a:ext>
                </a:extLst>
              </a:tr>
              <a:tr h="193073">
                <a:tc>
                  <a:txBody>
                    <a:bodyPr/>
                    <a:lstStyle/>
                    <a:p>
                      <a:pPr marL="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2"/>
                  </a:ext>
                </a:extLst>
              </a:tr>
              <a:tr h="193073">
                <a:tc>
                  <a:txBody>
                    <a:bodyPr/>
                    <a:lstStyle/>
                    <a:p>
                      <a:pPr marL="0" marR="0">
                        <a:lnSpc>
                          <a:spcPct val="107000"/>
                        </a:lnSpc>
                        <a:spcBef>
                          <a:spcPts val="0"/>
                        </a:spcBef>
                        <a:spcAft>
                          <a:spcPts val="0"/>
                        </a:spcAft>
                      </a:pPr>
                      <a:r>
                        <a:rPr lang="en-US" sz="1100" dirty="0">
                          <a:effectLst/>
                        </a:rPr>
                        <a:t>ln(I</a:t>
                      </a:r>
                      <a:r>
                        <a:rPr lang="en-US" sz="1100" baseline="-25000" dirty="0">
                          <a:effectLst/>
                        </a:rPr>
                        <a:t>i</a:t>
                      </a:r>
                      <a:r>
                        <a:rPr lang="en-US" sz="12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-1.374</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-0.643</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3"/>
                  </a:ext>
                </a:extLst>
              </a:tr>
              <a:tr h="193073">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(0.0869)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(0.0811)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4"/>
                  </a:ext>
                </a:extLst>
              </a:tr>
              <a:tr h="193073">
                <a:tc>
                  <a:txBody>
                    <a:bodyPr/>
                    <a:lstStyle/>
                    <a:p>
                      <a:pPr marL="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5"/>
                  </a:ext>
                </a:extLst>
              </a:tr>
              <a:tr h="193073">
                <a:tc>
                  <a:txBody>
                    <a:bodyPr/>
                    <a:lstStyle/>
                    <a:p>
                      <a:pPr marL="0" marR="0">
                        <a:lnSpc>
                          <a:spcPct val="107000"/>
                        </a:lnSpc>
                        <a:spcBef>
                          <a:spcPts val="0"/>
                        </a:spcBef>
                        <a:spcAft>
                          <a:spcPts val="0"/>
                        </a:spcAft>
                      </a:pPr>
                      <a:r>
                        <a:rPr lang="en-US" sz="1100" dirty="0">
                          <a:effectLst/>
                        </a:rPr>
                        <a:t>ln(N</a:t>
                      </a:r>
                      <a:r>
                        <a:rPr lang="en-US" sz="1100" baseline="-25000" dirty="0">
                          <a:effectLst/>
                        </a:rPr>
                        <a:t>i</a:t>
                      </a:r>
                      <a:r>
                        <a:rPr lang="en-US" sz="12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0.946</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0.545</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6"/>
                  </a:ext>
                </a:extLst>
              </a:tr>
              <a:tr h="304335">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(0.0888)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(0.0609)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7"/>
                  </a:ext>
                </a:extLst>
              </a:tr>
              <a:tr h="358595">
                <a:tc>
                  <a:txBody>
                    <a:bodyPr/>
                    <a:lstStyle/>
                    <a:p>
                      <a:pPr marL="0" marR="0">
                        <a:lnSpc>
                          <a:spcPct val="107000"/>
                        </a:lnSpc>
                        <a:spcBef>
                          <a:spcPts val="0"/>
                        </a:spcBef>
                        <a:spcAft>
                          <a:spcPts val="0"/>
                        </a:spcAft>
                      </a:pPr>
                      <a:r>
                        <a:rPr lang="en-US" sz="1100" dirty="0">
                          <a:effectLst/>
                        </a:rPr>
                        <a:t>Weight</a:t>
                      </a:r>
                      <a:endParaRPr lang="en-US" sz="1200" dirty="0">
                        <a:effectLst/>
                      </a:endParaRPr>
                    </a:p>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I</a:t>
                      </a:r>
                      <a:r>
                        <a:rPr lang="en-US" sz="1100" baseline="-25000" dirty="0">
                          <a:effectLst/>
                        </a:rPr>
                        <a:t>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None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I</a:t>
                      </a:r>
                      <a:r>
                        <a:rPr lang="en-US" sz="1100" b="1" baseline="-25000" dirty="0">
                          <a:effectLst/>
                        </a:rPr>
                        <a:t>i</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None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I</a:t>
                      </a:r>
                      <a:r>
                        <a:rPr lang="en-US" sz="1100" baseline="-25000">
                          <a:effectLst/>
                        </a:rPr>
                        <a:t>i</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None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8"/>
                  </a:ext>
                </a:extLst>
              </a:tr>
              <a:tr h="193073">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19"/>
                  </a:ext>
                </a:extLst>
              </a:tr>
              <a:tr h="165522">
                <a:tc>
                  <a:txBody>
                    <a:bodyPr/>
                    <a:lstStyle/>
                    <a:p>
                      <a:pPr marL="0" marR="0">
                        <a:lnSpc>
                          <a:spcPct val="107000"/>
                        </a:lnSpc>
                        <a:spcBef>
                          <a:spcPts val="0"/>
                        </a:spcBef>
                        <a:spcAft>
                          <a:spcPts val="0"/>
                        </a:spcAft>
                      </a:pPr>
                      <a:r>
                        <a:rPr lang="en-US" sz="1100">
                          <a:effectLst/>
                        </a:rPr>
                        <a:t>Sample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Full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Full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Full</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Full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Full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Full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20"/>
                  </a:ext>
                </a:extLst>
              </a:tr>
              <a:tr h="193073">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21"/>
                  </a:ext>
                </a:extLst>
              </a:tr>
              <a:tr h="165522">
                <a:tc>
                  <a:txBody>
                    <a:bodyPr/>
                    <a:lstStyle/>
                    <a:p>
                      <a:pPr marL="0" marR="0">
                        <a:lnSpc>
                          <a:spcPct val="107000"/>
                        </a:lnSpc>
                        <a:spcBef>
                          <a:spcPts val="0"/>
                        </a:spcBef>
                        <a:spcAft>
                          <a:spcPts val="0"/>
                        </a:spcAft>
                      </a:pPr>
                      <a:r>
                        <a:rPr lang="en-US" sz="11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11.456</a:t>
                      </a:r>
                      <a:r>
                        <a:rPr lang="en-US" sz="1100" baseline="300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11.514</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10.714</a:t>
                      </a:r>
                      <a:r>
                        <a:rPr lang="en-US" sz="11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11.333</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10.136</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10.274</a:t>
                      </a:r>
                      <a:r>
                        <a:rPr lang="en-US" sz="11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22"/>
                  </a:ext>
                </a:extLst>
              </a:tr>
              <a:tr h="193073">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(0.701)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(0.379)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(0.476)</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(0.360)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(0.468)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(0.355)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23"/>
                  </a:ext>
                </a:extLst>
              </a:tr>
              <a:tr h="165522">
                <a:tc>
                  <a:txBody>
                    <a:bodyPr/>
                    <a:lstStyle/>
                    <a:p>
                      <a:pPr marL="0" marR="0">
                        <a:lnSpc>
                          <a:spcPct val="107000"/>
                        </a:lnSpc>
                        <a:spcBef>
                          <a:spcPts val="0"/>
                        </a:spcBef>
                        <a:spcAft>
                          <a:spcPts val="0"/>
                        </a:spcAft>
                      </a:pPr>
                      <a:r>
                        <a:rPr lang="en-US" sz="1100">
                          <a:effectLst/>
                        </a:rPr>
                        <a:t>Observations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129</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129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129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129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24"/>
                  </a:ext>
                </a:extLst>
              </a:tr>
              <a:tr h="165522">
                <a:tc>
                  <a:txBody>
                    <a:bodyPr/>
                    <a:lstStyle/>
                    <a:p>
                      <a:pPr marL="0" marR="0">
                        <a:lnSpc>
                          <a:spcPct val="107000"/>
                        </a:lnSpc>
                        <a:spcBef>
                          <a:spcPts val="0"/>
                        </a:spcBef>
                        <a:spcAft>
                          <a:spcPts val="0"/>
                        </a:spcAft>
                      </a:pPr>
                      <a:r>
                        <a:rPr lang="en-US" sz="1100">
                          <a:effectLst/>
                        </a:rPr>
                        <a:t>R</a:t>
                      </a:r>
                      <a:r>
                        <a:rPr lang="en-US" sz="1100" baseline="300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0.2775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0.3012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b="1" dirty="0">
                          <a:effectLst/>
                        </a:rPr>
                        <a:t>0.7617</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0.4201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a:effectLst/>
                        </a:rPr>
                        <a:t>0.6801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tc>
                  <a:txBody>
                    <a:bodyPr/>
                    <a:lstStyle/>
                    <a:p>
                      <a:pPr marL="0" marR="0" algn="ctr">
                        <a:lnSpc>
                          <a:spcPct val="107000"/>
                        </a:lnSpc>
                        <a:spcBef>
                          <a:spcPts val="0"/>
                        </a:spcBef>
                        <a:spcAft>
                          <a:spcPts val="0"/>
                        </a:spcAft>
                      </a:pPr>
                      <a:r>
                        <a:rPr lang="en-US" sz="1100" dirty="0">
                          <a:effectLst/>
                        </a:rPr>
                        <a:t>0.5342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320" marR="52320" marT="0" marB="0"/>
                </a:tc>
                <a:extLst>
                  <a:ext uri="{0D108BD9-81ED-4DB2-BD59-A6C34878D82A}">
                    <a16:rowId xmlns:a16="http://schemas.microsoft.com/office/drawing/2014/main" val="10025"/>
                  </a:ext>
                </a:extLst>
              </a:tr>
            </a:tbl>
          </a:graphicData>
        </a:graphic>
      </p:graphicFrame>
    </p:spTree>
    <p:extLst>
      <p:ext uri="{BB962C8B-B14F-4D97-AF65-F5344CB8AC3E}">
        <p14:creationId xmlns:p14="http://schemas.microsoft.com/office/powerpoint/2010/main" val="21297723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Factors</a:t>
            </a:r>
            <a:endParaRPr lang="en-US" dirty="0"/>
          </a:p>
        </p:txBody>
      </p:sp>
      <p:sp>
        <p:nvSpPr>
          <p:cNvPr id="3" name="Content Placeholder 2"/>
          <p:cNvSpPr>
            <a:spLocks noGrp="1"/>
          </p:cNvSpPr>
          <p:nvPr>
            <p:ph idx="1"/>
          </p:nvPr>
        </p:nvSpPr>
        <p:spPr/>
        <p:txBody>
          <a:bodyPr>
            <a:normAutofit lnSpcReduction="10000"/>
          </a:bodyPr>
          <a:lstStyle/>
          <a:p>
            <a:r>
              <a:rPr lang="en-US" dirty="0" smtClean="0"/>
              <a:t>More closely related to supply</a:t>
            </a:r>
          </a:p>
          <a:p>
            <a:pPr lvl="1"/>
            <a:r>
              <a:rPr lang="en-US" dirty="0" smtClean="0"/>
              <a:t>GDP/capita</a:t>
            </a:r>
          </a:p>
          <a:p>
            <a:pPr lvl="1"/>
            <a:r>
              <a:rPr lang="en-US" dirty="0" smtClean="0"/>
              <a:t>Growth</a:t>
            </a:r>
          </a:p>
          <a:p>
            <a:pPr lvl="1"/>
            <a:r>
              <a:rPr lang="en-US" dirty="0" smtClean="0"/>
              <a:t>Share in agriculture</a:t>
            </a:r>
          </a:p>
          <a:p>
            <a:pPr lvl="1"/>
            <a:r>
              <a:rPr lang="en-US" dirty="0" smtClean="0"/>
              <a:t>Distance</a:t>
            </a:r>
          </a:p>
          <a:p>
            <a:r>
              <a:rPr lang="en-US" dirty="0" smtClean="0"/>
              <a:t>Results (Table 6 below)</a:t>
            </a:r>
          </a:p>
          <a:p>
            <a:pPr lvl="1"/>
            <a:r>
              <a:rPr lang="en-US" dirty="0" smtClean="0"/>
              <a:t>None is significant across all specifications</a:t>
            </a:r>
          </a:p>
          <a:p>
            <a:pPr lvl="1"/>
            <a:r>
              <a:rPr lang="en-US" dirty="0" smtClean="0"/>
              <a:t>Distance result in columns 1 and 2 driven by four large countries (Mexico close and low; India and Philippines far and high)</a:t>
            </a:r>
          </a:p>
          <a:p>
            <a:pPr lvl="1"/>
            <a:r>
              <a:rPr lang="en-US" dirty="0" smtClean="0"/>
              <a:t>Plane ticket from India &lt;$800 </a:t>
            </a:r>
          </a:p>
          <a:p>
            <a:pPr lvl="1"/>
            <a:r>
              <a:rPr lang="en-US" dirty="0" smtClean="0"/>
              <a:t>No correlation between number of immigrants from a country and distance</a:t>
            </a:r>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19</a:t>
            </a:fld>
            <a:endParaRPr lang="en-US"/>
          </a:p>
        </p:txBody>
      </p:sp>
    </p:spTree>
    <p:extLst>
      <p:ext uri="{BB962C8B-B14F-4D97-AF65-F5344CB8AC3E}">
        <p14:creationId xmlns:p14="http://schemas.microsoft.com/office/powerpoint/2010/main" val="1628877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 the countries of origin of the most educated immigrants in the US</a:t>
            </a:r>
            <a:endParaRPr lang="en-US" dirty="0"/>
          </a:p>
        </p:txBody>
      </p:sp>
      <p:sp>
        <p:nvSpPr>
          <p:cNvPr id="3" name="Content Placeholder 2"/>
          <p:cNvSpPr>
            <a:spLocks noGrp="1"/>
          </p:cNvSpPr>
          <p:nvPr>
            <p:ph idx="1"/>
          </p:nvPr>
        </p:nvSpPr>
        <p:spPr/>
        <p:txBody>
          <a:bodyPr/>
          <a:lstStyle/>
          <a:p>
            <a:r>
              <a:rPr lang="en-US" dirty="0" smtClean="0"/>
              <a:t>Algeria	</a:t>
            </a:r>
          </a:p>
          <a:p>
            <a:r>
              <a:rPr lang="en-US" dirty="0" smtClean="0"/>
              <a:t>Israel</a:t>
            </a:r>
          </a:p>
          <a:p>
            <a:r>
              <a:rPr lang="en-US" dirty="0" smtClean="0"/>
              <a:t>Japan</a:t>
            </a:r>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2</a:t>
            </a:fld>
            <a:endParaRPr lang="en-US"/>
          </a:p>
        </p:txBody>
      </p:sp>
    </p:spTree>
    <p:extLst>
      <p:ext uri="{BB962C8B-B14F-4D97-AF65-F5344CB8AC3E}">
        <p14:creationId xmlns:p14="http://schemas.microsoft.com/office/powerpoint/2010/main" val="39875940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09897" y="129921"/>
            <a:ext cx="10241280" cy="523220"/>
          </a:xfrm>
          <a:prstGeom prst="rect">
            <a:avLst/>
          </a:prstGeom>
          <a:noFill/>
        </p:spPr>
        <p:txBody>
          <a:bodyPr wrap="square" rtlCol="0">
            <a:spAutoFit/>
          </a:bodyPr>
          <a:lstStyle/>
          <a:p>
            <a:r>
              <a:rPr lang="en-US" sz="1400" dirty="0"/>
              <a:t>Table </a:t>
            </a:r>
            <a:r>
              <a:rPr lang="en-US" sz="1400" dirty="0" smtClean="0"/>
              <a:t>6. </a:t>
            </a:r>
            <a:r>
              <a:rPr lang="en-US" sz="1400" dirty="0"/>
              <a:t>Attainment of Immigrants in U.S.</a:t>
            </a:r>
          </a:p>
          <a:p>
            <a:r>
              <a:rPr lang="en-US" sz="1400" dirty="0"/>
              <a:t>Dependent Variable: A</a:t>
            </a:r>
            <a:r>
              <a:rPr lang="en-US" sz="1400" baseline="-25000" dirty="0"/>
              <a:t>i</a:t>
            </a:r>
            <a:r>
              <a:rPr lang="en-US" sz="1400" dirty="0"/>
              <a:t> measured as average years of schooling completed among immigrants from country </a:t>
            </a:r>
          </a:p>
        </p:txBody>
      </p:sp>
      <p:graphicFrame>
        <p:nvGraphicFramePr>
          <p:cNvPr id="5" name="Table 4"/>
          <p:cNvGraphicFramePr>
            <a:graphicFrameLocks noGrp="1"/>
          </p:cNvGraphicFramePr>
          <p:nvPr>
            <p:extLst>
              <p:ext uri="{D42A27DB-BD31-4B8C-83A1-F6EECF244321}">
                <p14:modId xmlns:p14="http://schemas.microsoft.com/office/powerpoint/2010/main" val="2518776541"/>
              </p:ext>
            </p:extLst>
          </p:nvPr>
        </p:nvGraphicFramePr>
        <p:xfrm>
          <a:off x="881185" y="653141"/>
          <a:ext cx="10582029" cy="5413506"/>
        </p:xfrm>
        <a:graphic>
          <a:graphicData uri="http://schemas.openxmlformats.org/drawingml/2006/table">
            <a:tbl>
              <a:tblPr>
                <a:tableStyleId>{5C22544A-7EE6-4342-B048-85BDC9FD1C3A}</a:tableStyleId>
              </a:tblPr>
              <a:tblGrid>
                <a:gridCol w="2505017">
                  <a:extLst>
                    <a:ext uri="{9D8B030D-6E8A-4147-A177-3AD203B41FA5}">
                      <a16:colId xmlns:a16="http://schemas.microsoft.com/office/drawing/2014/main" val="20000"/>
                    </a:ext>
                  </a:extLst>
                </a:gridCol>
                <a:gridCol w="2019253">
                  <a:extLst>
                    <a:ext uri="{9D8B030D-6E8A-4147-A177-3AD203B41FA5}">
                      <a16:colId xmlns:a16="http://schemas.microsoft.com/office/drawing/2014/main" val="20001"/>
                    </a:ext>
                  </a:extLst>
                </a:gridCol>
                <a:gridCol w="2019253">
                  <a:extLst>
                    <a:ext uri="{9D8B030D-6E8A-4147-A177-3AD203B41FA5}">
                      <a16:colId xmlns:a16="http://schemas.microsoft.com/office/drawing/2014/main" val="20002"/>
                    </a:ext>
                  </a:extLst>
                </a:gridCol>
                <a:gridCol w="2019253">
                  <a:extLst>
                    <a:ext uri="{9D8B030D-6E8A-4147-A177-3AD203B41FA5}">
                      <a16:colId xmlns:a16="http://schemas.microsoft.com/office/drawing/2014/main" val="20003"/>
                    </a:ext>
                  </a:extLst>
                </a:gridCol>
                <a:gridCol w="2019253">
                  <a:extLst>
                    <a:ext uri="{9D8B030D-6E8A-4147-A177-3AD203B41FA5}">
                      <a16:colId xmlns:a16="http://schemas.microsoft.com/office/drawing/2014/main" val="20004"/>
                    </a:ext>
                  </a:extLst>
                </a:gridCol>
              </a:tblGrid>
              <a:tr h="144780">
                <a:tc>
                  <a:txBody>
                    <a:bodyPr/>
                    <a:lstStyle/>
                    <a:p>
                      <a:pPr marL="0" marR="0">
                        <a:lnSpc>
                          <a:spcPct val="107000"/>
                        </a:lnSpc>
                        <a:spcBef>
                          <a:spcPts val="0"/>
                        </a:spcBef>
                        <a:spcAft>
                          <a:spcPts val="0"/>
                        </a:spcAft>
                      </a:pP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0"/>
                  </a:ext>
                </a:extLst>
              </a:tr>
              <a:tr h="144780">
                <a:tc>
                  <a:txBody>
                    <a:bodyPr/>
                    <a:lstStyle/>
                    <a:p>
                      <a:pPr marL="0" marR="0">
                        <a:lnSpc>
                          <a:spcPct val="107000"/>
                        </a:lnSpc>
                        <a:spcBef>
                          <a:spcPts val="0"/>
                        </a:spcBef>
                        <a:spcAft>
                          <a:spcPts val="0"/>
                        </a:spcAft>
                      </a:pPr>
                      <a:r>
                        <a:rPr lang="en-US" sz="1400">
                          <a:effectLst/>
                        </a:rPr>
                        <a:t>I</a:t>
                      </a:r>
                      <a:r>
                        <a:rPr lang="en-US" sz="1400" baseline="-25000">
                          <a:effectLst/>
                        </a:rPr>
                        <a:t>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-0.319</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-0.500</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-1.430</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-2.447</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1"/>
                  </a:ext>
                </a:extLst>
              </a:tr>
              <a:tr h="153670">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(0.0501)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(0.630)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(0.780)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2"/>
                  </a:ext>
                </a:extLst>
              </a:tr>
              <a:tr h="144780">
                <a:tc>
                  <a:txBody>
                    <a:bodyPr/>
                    <a:lstStyle/>
                    <a:p>
                      <a:pPr marL="0" marR="0">
                        <a:lnSpc>
                          <a:spcPct val="107000"/>
                        </a:lnSpc>
                        <a:spcBef>
                          <a:spcPts val="0"/>
                        </a:spcBef>
                        <a:spcAft>
                          <a:spcPts val="0"/>
                        </a:spcAft>
                      </a:pPr>
                      <a:r>
                        <a:rPr lang="en-US" sz="1400">
                          <a:effectLst/>
                        </a:rPr>
                        <a:t>N</a:t>
                      </a:r>
                      <a:r>
                        <a:rPr lang="en-US" sz="1400" baseline="-25000">
                          <a:effectLst/>
                        </a:rPr>
                        <a:t>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0.160</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0.179</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0.959</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1.185</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3"/>
                  </a:ext>
                </a:extLst>
              </a:tr>
              <a:tr h="153670">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(0.0383)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(0.0686)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(0.361)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(0.336)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4"/>
                  </a:ext>
                </a:extLst>
              </a:tr>
              <a:tr h="144780">
                <a:tc>
                  <a:txBody>
                    <a:bodyPr/>
                    <a:lstStyle/>
                    <a:p>
                      <a:pPr marL="0" marR="0">
                        <a:lnSpc>
                          <a:spcPct val="107000"/>
                        </a:lnSpc>
                        <a:spcBef>
                          <a:spcPts val="0"/>
                        </a:spcBef>
                        <a:spcAft>
                          <a:spcPts val="0"/>
                        </a:spcAft>
                      </a:pPr>
                      <a:r>
                        <a:rPr lang="en-US" sz="1400">
                          <a:effectLst/>
                        </a:rPr>
                        <a:t>μ</a:t>
                      </a:r>
                      <a:r>
                        <a:rPr lang="en-US" sz="1400" baseline="-25000">
                          <a:effectLst/>
                        </a:rPr>
                        <a:t>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0.445</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0.358</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0.563</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0.399</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5"/>
                  </a:ext>
                </a:extLst>
              </a:tr>
              <a:tr h="153670">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(0.125)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(0.0954)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6"/>
                  </a:ext>
                </a:extLst>
              </a:tr>
              <a:tr h="182880">
                <a:tc>
                  <a:txBody>
                    <a:bodyPr/>
                    <a:lstStyle/>
                    <a:p>
                      <a:pPr marL="0" marR="0">
                        <a:lnSpc>
                          <a:spcPct val="107000"/>
                        </a:lnSpc>
                        <a:spcBef>
                          <a:spcPts val="0"/>
                        </a:spcBef>
                        <a:spcAft>
                          <a:spcPts val="0"/>
                        </a:spcAft>
                      </a:pPr>
                      <a:r>
                        <a:rPr lang="en-US" sz="1400">
                          <a:effectLst/>
                        </a:rPr>
                        <a:t>GDP per Capita (PPP Adjusted)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0.0309</a:t>
                      </a:r>
                      <a:endParaRPr lang="en-US" sz="1800">
                        <a:effectLst/>
                      </a:endParaRPr>
                    </a:p>
                    <a:p>
                      <a:pPr marL="0" marR="0" algn="ctr">
                        <a:lnSpc>
                          <a:spcPct val="107000"/>
                        </a:lnSpc>
                        <a:spcBef>
                          <a:spcPts val="0"/>
                        </a:spcBef>
                        <a:spcAft>
                          <a:spcPts val="0"/>
                        </a:spcAft>
                      </a:pPr>
                      <a:r>
                        <a:rPr lang="en-US" sz="1400">
                          <a:effectLst/>
                        </a:rPr>
                        <a:t>(0.0217)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0.0141</a:t>
                      </a:r>
                      <a:endParaRPr lang="en-US" sz="1800">
                        <a:effectLst/>
                      </a:endParaRPr>
                    </a:p>
                    <a:p>
                      <a:pPr marL="0" marR="0" algn="ctr">
                        <a:lnSpc>
                          <a:spcPct val="107000"/>
                        </a:lnSpc>
                        <a:spcBef>
                          <a:spcPts val="0"/>
                        </a:spcBef>
                        <a:spcAft>
                          <a:spcPts val="0"/>
                        </a:spcAft>
                      </a:pPr>
                      <a:r>
                        <a:rPr lang="en-US" sz="1400">
                          <a:effectLst/>
                        </a:rPr>
                        <a:t>(0.0170)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-0.00145</a:t>
                      </a:r>
                      <a:endParaRPr lang="en-US" sz="1800">
                        <a:effectLst/>
                      </a:endParaRPr>
                    </a:p>
                    <a:p>
                      <a:pPr marL="0" marR="0" algn="ctr">
                        <a:lnSpc>
                          <a:spcPct val="107000"/>
                        </a:lnSpc>
                        <a:spcBef>
                          <a:spcPts val="0"/>
                        </a:spcBef>
                        <a:spcAft>
                          <a:spcPts val="0"/>
                        </a:spcAft>
                      </a:pPr>
                      <a:r>
                        <a:rPr lang="en-US" sz="1400">
                          <a:effectLst/>
                        </a:rPr>
                        <a:t>(0.0200)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0.0143</a:t>
                      </a:r>
                      <a:endParaRPr lang="en-US" sz="1800">
                        <a:effectLst/>
                      </a:endParaRPr>
                    </a:p>
                    <a:p>
                      <a:pPr marL="0" marR="0" algn="ctr">
                        <a:lnSpc>
                          <a:spcPct val="107000"/>
                        </a:lnSpc>
                        <a:spcBef>
                          <a:spcPts val="0"/>
                        </a:spcBef>
                        <a:spcAft>
                          <a:spcPts val="0"/>
                        </a:spcAft>
                      </a:pPr>
                      <a:r>
                        <a:rPr lang="en-US" sz="1400">
                          <a:effectLst/>
                        </a:rPr>
                        <a:t>(0.0156)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7"/>
                  </a:ext>
                </a:extLst>
              </a:tr>
              <a:tr h="153670">
                <a:tc>
                  <a:txBody>
                    <a:bodyPr/>
                    <a:lstStyle/>
                    <a:p>
                      <a:pPr marL="0" marR="0">
                        <a:lnSpc>
                          <a:spcPct val="107000"/>
                        </a:lnSpc>
                        <a:spcBef>
                          <a:spcPts val="0"/>
                        </a:spcBef>
                        <a:spcAft>
                          <a:spcPts val="0"/>
                        </a:spcAft>
                      </a:pPr>
                      <a:r>
                        <a:rPr lang="en-US" sz="1400">
                          <a:effectLst/>
                        </a:rPr>
                        <a:t>GDP Growth Rate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-0.117</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0.0418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0.0703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0.0872</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8"/>
                  </a:ext>
                </a:extLst>
              </a:tr>
              <a:tr h="144780">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(0.0564)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(0.0467)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(0.0571)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(0.0437)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09"/>
                  </a:ext>
                </a:extLst>
              </a:tr>
              <a:tr h="133350">
                <a:tc>
                  <a:txBody>
                    <a:bodyPr/>
                    <a:lstStyle/>
                    <a:p>
                      <a:pPr marL="0" marR="0">
                        <a:lnSpc>
                          <a:spcPct val="107000"/>
                        </a:lnSpc>
                        <a:spcBef>
                          <a:spcPts val="0"/>
                        </a:spcBef>
                        <a:spcAft>
                          <a:spcPts val="0"/>
                        </a:spcAft>
                      </a:pPr>
                      <a:r>
                        <a:rPr lang="en-US" sz="1400">
                          <a:effectLst/>
                        </a:rPr>
                        <a:t>Agricultural Value Added as % of GDP</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0.160</a:t>
                      </a:r>
                      <a:r>
                        <a:rPr lang="en-US" sz="1400" baseline="30000">
                          <a:effectLst/>
                        </a:rPr>
                        <a:t>***</a:t>
                      </a:r>
                      <a:endParaRPr lang="en-US" sz="1800">
                        <a:effectLst/>
                      </a:endParaRPr>
                    </a:p>
                    <a:p>
                      <a:pPr marL="0" marR="0" algn="ctr">
                        <a:lnSpc>
                          <a:spcPct val="107000"/>
                        </a:lnSpc>
                        <a:spcBef>
                          <a:spcPts val="0"/>
                        </a:spcBef>
                        <a:spcAft>
                          <a:spcPts val="0"/>
                        </a:spcAft>
                      </a:pPr>
                      <a:r>
                        <a:rPr lang="en-US" sz="1400">
                          <a:effectLst/>
                        </a:rPr>
                        <a:t>(0.0504)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0.0573</a:t>
                      </a:r>
                      <a:endParaRPr lang="en-US" sz="1800">
                        <a:effectLst/>
                      </a:endParaRPr>
                    </a:p>
                    <a:p>
                      <a:pPr marL="0" marR="0" algn="ctr">
                        <a:lnSpc>
                          <a:spcPct val="107000"/>
                        </a:lnSpc>
                        <a:spcBef>
                          <a:spcPts val="0"/>
                        </a:spcBef>
                        <a:spcAft>
                          <a:spcPts val="0"/>
                        </a:spcAft>
                      </a:pPr>
                      <a:r>
                        <a:rPr lang="en-US" sz="1400">
                          <a:effectLst/>
                        </a:rPr>
                        <a:t>(0.0353)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0.0793</a:t>
                      </a:r>
                      <a:r>
                        <a:rPr lang="en-US" sz="1400" baseline="30000">
                          <a:effectLst/>
                        </a:rPr>
                        <a:t>*</a:t>
                      </a:r>
                      <a:endParaRPr lang="en-US" sz="1800">
                        <a:effectLst/>
                      </a:endParaRPr>
                    </a:p>
                    <a:p>
                      <a:pPr marL="0" marR="0" algn="ctr">
                        <a:lnSpc>
                          <a:spcPct val="107000"/>
                        </a:lnSpc>
                        <a:spcBef>
                          <a:spcPts val="0"/>
                        </a:spcBef>
                        <a:spcAft>
                          <a:spcPts val="0"/>
                        </a:spcAft>
                      </a:pPr>
                      <a:r>
                        <a:rPr lang="en-US" sz="1400">
                          <a:effectLst/>
                        </a:rPr>
                        <a:t>(0.0450)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0.0422</a:t>
                      </a:r>
                      <a:endParaRPr lang="en-US" sz="1800">
                        <a:effectLst/>
                      </a:endParaRPr>
                    </a:p>
                    <a:p>
                      <a:pPr marL="0" marR="0" algn="ctr">
                        <a:lnSpc>
                          <a:spcPct val="107000"/>
                        </a:lnSpc>
                        <a:spcBef>
                          <a:spcPts val="0"/>
                        </a:spcBef>
                        <a:spcAft>
                          <a:spcPts val="0"/>
                        </a:spcAft>
                      </a:pPr>
                      <a:r>
                        <a:rPr lang="en-US" sz="1400">
                          <a:effectLst/>
                        </a:rPr>
                        <a:t>(0.0321)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0"/>
                  </a:ext>
                </a:extLst>
              </a:tr>
              <a:tr h="443865">
                <a:tc>
                  <a:txBody>
                    <a:bodyPr/>
                    <a:lstStyle/>
                    <a:p>
                      <a:pPr marL="0" marR="0">
                        <a:lnSpc>
                          <a:spcPct val="107000"/>
                        </a:lnSpc>
                        <a:spcBef>
                          <a:spcPts val="0"/>
                        </a:spcBef>
                        <a:spcAft>
                          <a:spcPts val="0"/>
                        </a:spcAft>
                      </a:pPr>
                      <a:r>
                        <a:rPr lang="en-US" sz="1400">
                          <a:effectLst/>
                        </a:rPr>
                        <a:t>Distance between Washington DC and capital of country 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0.273</a:t>
                      </a:r>
                      <a:r>
                        <a:rPr lang="en-US" sz="1400" baseline="30000">
                          <a:effectLst/>
                        </a:rPr>
                        <a:t>***</a:t>
                      </a:r>
                      <a:endParaRPr lang="en-US" sz="1800">
                        <a:effectLst/>
                      </a:endParaRPr>
                    </a:p>
                    <a:p>
                      <a:pPr marL="0" marR="0" algn="ctr">
                        <a:lnSpc>
                          <a:spcPct val="107000"/>
                        </a:lnSpc>
                        <a:spcBef>
                          <a:spcPts val="0"/>
                        </a:spcBef>
                        <a:spcAft>
                          <a:spcPts val="0"/>
                        </a:spcAft>
                      </a:pPr>
                      <a:r>
                        <a:rPr lang="en-US" sz="1400">
                          <a:effectLst/>
                        </a:rPr>
                        <a:t>(0.0704)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0.151</a:t>
                      </a:r>
                      <a:r>
                        <a:rPr lang="en-US" sz="1400" baseline="30000">
                          <a:effectLst/>
                        </a:rPr>
                        <a:t>**</a:t>
                      </a:r>
                      <a:endParaRPr lang="en-US" sz="1800">
                        <a:effectLst/>
                      </a:endParaRPr>
                    </a:p>
                    <a:p>
                      <a:pPr marL="0" marR="0" algn="ctr">
                        <a:lnSpc>
                          <a:spcPct val="107000"/>
                        </a:lnSpc>
                        <a:spcBef>
                          <a:spcPts val="0"/>
                        </a:spcBef>
                        <a:spcAft>
                          <a:spcPts val="0"/>
                        </a:spcAft>
                      </a:pPr>
                      <a:r>
                        <a:rPr lang="en-US" sz="1400">
                          <a:effectLst/>
                        </a:rPr>
                        <a:t>(0.0730)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0.0652</a:t>
                      </a:r>
                      <a:endParaRPr lang="en-US" sz="1800">
                        <a:effectLst/>
                      </a:endParaRPr>
                    </a:p>
                    <a:p>
                      <a:pPr marL="0" marR="0" algn="ctr">
                        <a:lnSpc>
                          <a:spcPct val="107000"/>
                        </a:lnSpc>
                        <a:spcBef>
                          <a:spcPts val="0"/>
                        </a:spcBef>
                        <a:spcAft>
                          <a:spcPts val="0"/>
                        </a:spcAft>
                      </a:pPr>
                      <a:r>
                        <a:rPr lang="en-US" sz="1400">
                          <a:effectLst/>
                        </a:rPr>
                        <a:t>(0.0823)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0.00131</a:t>
                      </a:r>
                      <a:endParaRPr lang="en-US" sz="1800">
                        <a:effectLst/>
                      </a:endParaRPr>
                    </a:p>
                    <a:p>
                      <a:pPr marL="0" marR="0" algn="ctr">
                        <a:lnSpc>
                          <a:spcPct val="107000"/>
                        </a:lnSpc>
                        <a:spcBef>
                          <a:spcPts val="0"/>
                        </a:spcBef>
                        <a:spcAft>
                          <a:spcPts val="0"/>
                        </a:spcAft>
                      </a:pPr>
                      <a:r>
                        <a:rPr lang="en-US" sz="1400">
                          <a:effectLst/>
                        </a:rPr>
                        <a:t>(0.0778)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1"/>
                  </a:ext>
                </a:extLst>
              </a:tr>
              <a:tr h="144780">
                <a:tc>
                  <a:txBody>
                    <a:bodyPr/>
                    <a:lstStyle/>
                    <a:p>
                      <a:pPr marL="0" marR="0">
                        <a:lnSpc>
                          <a:spcPct val="107000"/>
                        </a:lnSpc>
                        <a:spcBef>
                          <a:spcPts val="0"/>
                        </a:spcBef>
                        <a:spcAft>
                          <a:spcPts val="0"/>
                        </a:spcAft>
                      </a:pPr>
                      <a:r>
                        <a:rPr lang="en-US" sz="1400">
                          <a:effectLst/>
                        </a:rPr>
                        <a:t>Weight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I</a:t>
                      </a:r>
                      <a:r>
                        <a:rPr lang="en-US" sz="1400" baseline="-25000">
                          <a:effectLst/>
                        </a:rPr>
                        <a:t>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None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I</a:t>
                      </a:r>
                      <a:r>
                        <a:rPr lang="en-US" sz="1400" baseline="-25000">
                          <a:effectLst/>
                        </a:rPr>
                        <a:t>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None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2"/>
                  </a:ext>
                </a:extLst>
              </a:tr>
              <a:tr h="153670">
                <a:tc>
                  <a:txBody>
                    <a:bodyPr/>
                    <a:lstStyle/>
                    <a:p>
                      <a:pPr marL="0" marR="0">
                        <a:lnSpc>
                          <a:spcPct val="107000"/>
                        </a:lnSpc>
                        <a:spcBef>
                          <a:spcPts val="0"/>
                        </a:spcBef>
                        <a:spcAft>
                          <a:spcPts val="0"/>
                        </a:spcAft>
                      </a:pPr>
                      <a:r>
                        <a:rPr lang="en-US" sz="1400">
                          <a:effectLst/>
                        </a:rPr>
                        <a:t>Sample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Full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Full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Without Mexico, Philipp., India, China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Without Mexico, Philipp., India, China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3"/>
                  </a:ext>
                </a:extLst>
              </a:tr>
              <a:tr h="153670">
                <a:tc>
                  <a:txBody>
                    <a:bodyPr/>
                    <a:lstStyle/>
                    <a:p>
                      <a:pPr marL="0" marR="0">
                        <a:lnSpc>
                          <a:spcPct val="107000"/>
                        </a:lnSpc>
                        <a:spcBef>
                          <a:spcPts val="0"/>
                        </a:spcBef>
                        <a:spcAft>
                          <a:spcPts val="0"/>
                        </a:spcAft>
                      </a:pPr>
                      <a:r>
                        <a:rPr lang="en-US" sz="1400">
                          <a:effectLst/>
                        </a:rPr>
                        <a:t>Constant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6.788</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8.762</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7.027</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9.036</a:t>
                      </a:r>
                      <a:r>
                        <a:rPr lang="en-US" sz="14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4"/>
                  </a:ext>
                </a:extLst>
              </a:tr>
              <a:tr h="144780">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(1.277)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(1.094)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(1.147)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(1.016)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5"/>
                  </a:ext>
                </a:extLst>
              </a:tr>
              <a:tr h="144780">
                <a:tc>
                  <a:txBody>
                    <a:bodyPr/>
                    <a:lstStyle/>
                    <a:p>
                      <a:pPr marL="0" marR="0">
                        <a:lnSpc>
                          <a:spcPct val="107000"/>
                        </a:lnSpc>
                        <a:spcBef>
                          <a:spcPts val="0"/>
                        </a:spcBef>
                        <a:spcAft>
                          <a:spcPts val="0"/>
                        </a:spcAft>
                      </a:pPr>
                      <a:r>
                        <a:rPr lang="en-US" sz="1400">
                          <a:effectLst/>
                        </a:rPr>
                        <a:t>Observations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69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69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65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65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6"/>
                  </a:ext>
                </a:extLst>
              </a:tr>
              <a:tr h="144780">
                <a:tc>
                  <a:txBody>
                    <a:bodyPr/>
                    <a:lstStyle/>
                    <a:p>
                      <a:pPr marL="0" marR="0">
                        <a:lnSpc>
                          <a:spcPct val="107000"/>
                        </a:lnSpc>
                        <a:spcBef>
                          <a:spcPts val="0"/>
                        </a:spcBef>
                        <a:spcAft>
                          <a:spcPts val="0"/>
                        </a:spcAft>
                      </a:pPr>
                      <a:r>
                        <a:rPr lang="en-US" sz="1400">
                          <a:effectLst/>
                        </a:rPr>
                        <a:t>R</a:t>
                      </a:r>
                      <a:r>
                        <a:rPr lang="en-US" sz="1400" baseline="3000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0.8797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0.4629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a:effectLst/>
                        </a:rPr>
                        <a:t>0.5793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tc>
                  <a:txBody>
                    <a:bodyPr/>
                    <a:lstStyle/>
                    <a:p>
                      <a:pPr marL="0" marR="0" algn="ctr">
                        <a:lnSpc>
                          <a:spcPct val="107000"/>
                        </a:lnSpc>
                        <a:spcBef>
                          <a:spcPts val="0"/>
                        </a:spcBef>
                        <a:spcAft>
                          <a:spcPts val="0"/>
                        </a:spcAft>
                      </a:pPr>
                      <a:r>
                        <a:rPr lang="en-US" sz="1400" dirty="0">
                          <a:effectLst/>
                        </a:rPr>
                        <a:t>0.5042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230" marR="62230" marT="0" marB="0"/>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5380012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9F23098-0CA0-45A2-91A1-32E18098742E}" type="slidenum">
              <a:rPr lang="en-US" smtClean="0"/>
              <a:t>21</a:t>
            </a:fld>
            <a:endParaRPr lang="en-US"/>
          </a:p>
        </p:txBody>
      </p:sp>
      <p:sp>
        <p:nvSpPr>
          <p:cNvPr id="3" name="Rectangle 2"/>
          <p:cNvSpPr/>
          <p:nvPr/>
        </p:nvSpPr>
        <p:spPr>
          <a:xfrm>
            <a:off x="421342" y="6408107"/>
            <a:ext cx="10578353" cy="261610"/>
          </a:xfrm>
          <a:prstGeom prst="rect">
            <a:avLst/>
          </a:prstGeom>
        </p:spPr>
        <p:txBody>
          <a:bodyPr wrap="square">
            <a:spAutoFit/>
          </a:bodyPr>
          <a:lstStyle/>
          <a:p>
            <a:r>
              <a:rPr lang="en-US" sz="1100" dirty="0"/>
              <a:t>Data were obtained from the Swedish Registry administrative data (Statistics Sweden) and from </a:t>
            </a:r>
            <a:r>
              <a:rPr lang="en-US" sz="1100" dirty="0" err="1"/>
              <a:t>Registret</a:t>
            </a:r>
            <a:r>
              <a:rPr lang="en-US" sz="1100" dirty="0"/>
              <a:t> </a:t>
            </a:r>
            <a:r>
              <a:rPr lang="en-US" sz="1100" dirty="0" err="1"/>
              <a:t>över</a:t>
            </a:r>
            <a:r>
              <a:rPr lang="en-US" sz="1100" dirty="0"/>
              <a:t> </a:t>
            </a:r>
            <a:r>
              <a:rPr lang="en-US" sz="1100" dirty="0" err="1"/>
              <a:t>befolkningens</a:t>
            </a:r>
            <a:r>
              <a:rPr lang="en-US" sz="1100" dirty="0"/>
              <a:t> </a:t>
            </a:r>
            <a:r>
              <a:rPr lang="en-US" sz="1100" dirty="0" err="1"/>
              <a:t>utbildning</a:t>
            </a:r>
            <a:r>
              <a:rPr lang="en-US" sz="1100" dirty="0"/>
              <a:t> for data on educational attainment. </a:t>
            </a:r>
          </a:p>
        </p:txBody>
      </p:sp>
      <p:graphicFrame>
        <p:nvGraphicFramePr>
          <p:cNvPr id="5" name="Table 4"/>
          <p:cNvGraphicFramePr>
            <a:graphicFrameLocks noGrp="1"/>
          </p:cNvGraphicFramePr>
          <p:nvPr>
            <p:extLst>
              <p:ext uri="{D42A27DB-BD31-4B8C-83A1-F6EECF244321}">
                <p14:modId xmlns:p14="http://schemas.microsoft.com/office/powerpoint/2010/main" val="603064584"/>
              </p:ext>
            </p:extLst>
          </p:nvPr>
        </p:nvGraphicFramePr>
        <p:xfrm>
          <a:off x="956687" y="808963"/>
          <a:ext cx="8393499" cy="5615159"/>
        </p:xfrm>
        <a:graphic>
          <a:graphicData uri="http://schemas.openxmlformats.org/drawingml/2006/table">
            <a:tbl>
              <a:tblPr>
                <a:tableStyleId>{5C22544A-7EE6-4342-B048-85BDC9FD1C3A}</a:tableStyleId>
              </a:tblPr>
              <a:tblGrid>
                <a:gridCol w="2055231">
                  <a:extLst>
                    <a:ext uri="{9D8B030D-6E8A-4147-A177-3AD203B41FA5}">
                      <a16:colId xmlns:a16="http://schemas.microsoft.com/office/drawing/2014/main" val="20000"/>
                    </a:ext>
                  </a:extLst>
                </a:gridCol>
                <a:gridCol w="1584567">
                  <a:extLst>
                    <a:ext uri="{9D8B030D-6E8A-4147-A177-3AD203B41FA5}">
                      <a16:colId xmlns:a16="http://schemas.microsoft.com/office/drawing/2014/main" val="20001"/>
                    </a:ext>
                  </a:extLst>
                </a:gridCol>
                <a:gridCol w="1584567">
                  <a:extLst>
                    <a:ext uri="{9D8B030D-6E8A-4147-A177-3AD203B41FA5}">
                      <a16:colId xmlns:a16="http://schemas.microsoft.com/office/drawing/2014/main" val="20002"/>
                    </a:ext>
                  </a:extLst>
                </a:gridCol>
                <a:gridCol w="1584567">
                  <a:extLst>
                    <a:ext uri="{9D8B030D-6E8A-4147-A177-3AD203B41FA5}">
                      <a16:colId xmlns:a16="http://schemas.microsoft.com/office/drawing/2014/main" val="20003"/>
                    </a:ext>
                  </a:extLst>
                </a:gridCol>
                <a:gridCol w="1584567">
                  <a:extLst>
                    <a:ext uri="{9D8B030D-6E8A-4147-A177-3AD203B41FA5}">
                      <a16:colId xmlns:a16="http://schemas.microsoft.com/office/drawing/2014/main" val="20004"/>
                    </a:ext>
                  </a:extLst>
                </a:gridCol>
              </a:tblGrid>
              <a:tr h="319926">
                <a:tc>
                  <a:txBody>
                    <a:bodyPr/>
                    <a:lstStyle/>
                    <a:p>
                      <a:pPr marL="0" marR="0">
                        <a:lnSpc>
                          <a:spcPct val="107000"/>
                        </a:lnSpc>
                        <a:spcBef>
                          <a:spcPts val="0"/>
                        </a:spcBef>
                        <a:spcAft>
                          <a:spcPts val="0"/>
                        </a:spcAft>
                      </a:pP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0"/>
                  </a:ext>
                </a:extLst>
              </a:tr>
              <a:tr h="252154">
                <a:tc rowSpan="2">
                  <a:txBody>
                    <a:bodyPr/>
                    <a:lstStyle/>
                    <a:p>
                      <a:pPr marL="0" marR="0">
                        <a:lnSpc>
                          <a:spcPct val="107000"/>
                        </a:lnSpc>
                        <a:spcBef>
                          <a:spcPts val="0"/>
                        </a:spcBef>
                        <a:spcAft>
                          <a:spcPts val="0"/>
                        </a:spcAft>
                      </a:pPr>
                      <a:r>
                        <a:rPr lang="en-US" sz="1400" dirty="0">
                          <a:effectLst/>
                        </a:rPr>
                        <a:t>I</a:t>
                      </a:r>
                      <a:r>
                        <a:rPr lang="en-US" sz="1400" baseline="-25000" dirty="0">
                          <a:effectLst/>
                        </a:rPr>
                        <a:t>i</a:t>
                      </a:r>
                      <a:r>
                        <a:rPr lang="en-US" sz="1400" dirty="0">
                          <a:effectLst/>
                        </a:rPr>
                        <a:t> </a:t>
                      </a:r>
                      <a:r>
                        <a:rPr lang="en-US" sz="1400" baseline="-25000" dirty="0" smtClean="0">
                          <a:effectLst/>
                        </a:rPr>
                        <a:t>Sweden (in millions)</a:t>
                      </a:r>
                      <a:endParaRPr lang="en-US" sz="1200" dirty="0">
                        <a:effectLst/>
                      </a:endParaRPr>
                    </a:p>
                    <a:p>
                      <a:pPr marL="0" marR="0">
                        <a:lnSpc>
                          <a:spcPct val="107000"/>
                        </a:lnSpc>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rowSpan="2">
                  <a:txBody>
                    <a:bodyPr/>
                    <a:lstStyle/>
                    <a:p>
                      <a:pPr marL="0" marR="0" algn="ctr">
                        <a:lnSpc>
                          <a:spcPct val="107000"/>
                        </a:lnSpc>
                        <a:spcBef>
                          <a:spcPts val="0"/>
                        </a:spcBef>
                        <a:spcAft>
                          <a:spcPts val="0"/>
                        </a:spcAft>
                      </a:pPr>
                      <a:r>
                        <a:rPr lang="en-US" sz="1400" b="1" dirty="0">
                          <a:effectLst/>
                        </a:rPr>
                        <a:t>-</a:t>
                      </a:r>
                      <a:r>
                        <a:rPr lang="en-US" sz="1400" b="1" dirty="0" smtClean="0">
                          <a:effectLst/>
                        </a:rPr>
                        <a:t>0.801</a:t>
                      </a:r>
                      <a:r>
                        <a:rPr lang="en-US" sz="1400" b="1" baseline="30000" dirty="0">
                          <a:effectLst/>
                        </a:rPr>
                        <a:t>**</a:t>
                      </a:r>
                      <a:endParaRPr lang="en-US" sz="1200" b="1" dirty="0">
                        <a:effectLst/>
                      </a:endParaRPr>
                    </a:p>
                    <a:p>
                      <a:pPr marL="0" marR="0" algn="ctr">
                        <a:lnSpc>
                          <a:spcPct val="107000"/>
                        </a:lnSpc>
                        <a:spcBef>
                          <a:spcPts val="0"/>
                        </a:spcBef>
                        <a:spcAft>
                          <a:spcPts val="0"/>
                        </a:spcAft>
                      </a:pPr>
                      <a:r>
                        <a:rPr lang="en-US" sz="1400" b="1" dirty="0">
                          <a:effectLst/>
                        </a:rPr>
                        <a:t>(</a:t>
                      </a:r>
                      <a:r>
                        <a:rPr lang="en-US" sz="1400" b="1" dirty="0" smtClean="0">
                          <a:effectLst/>
                        </a:rPr>
                        <a:t>0.348</a:t>
                      </a:r>
                      <a:r>
                        <a:rPr lang="en-US" sz="1400" b="1"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smtClean="0">
                          <a:effectLst/>
                        </a:rPr>
                        <a:t>-2.11</a:t>
                      </a:r>
                      <a:r>
                        <a:rPr lang="en-US" sz="1400" baseline="300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a:t>
                      </a:r>
                      <a:r>
                        <a:rPr lang="en-US" sz="1400" dirty="0" smtClean="0">
                          <a:effectLst/>
                        </a:rPr>
                        <a:t>0.766</a:t>
                      </a:r>
                      <a:r>
                        <a:rPr lang="en-US" sz="1400" baseline="300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a:t>
                      </a:r>
                      <a:r>
                        <a:rPr lang="en-US" sz="1400" dirty="0" smtClean="0">
                          <a:effectLst/>
                        </a:rPr>
                        <a:t>0.670</a:t>
                      </a:r>
                      <a:r>
                        <a:rPr lang="en-US" sz="1400" baseline="300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1"/>
                  </a:ext>
                </a:extLst>
              </a:tr>
              <a:tr h="252154">
                <a:tc vMerge="1">
                  <a:txBody>
                    <a:bodyPr/>
                    <a:lstStyle/>
                    <a:p>
                      <a:endParaRPr lang="en-US"/>
                    </a:p>
                  </a:txBody>
                  <a:tcPr/>
                </a:tc>
                <a:tc vMerge="1">
                  <a:txBody>
                    <a:bodyPr/>
                    <a:lstStyle/>
                    <a:p>
                      <a:endParaRPr lang="en-US"/>
                    </a:p>
                  </a:txBody>
                  <a:tcPr/>
                </a:tc>
                <a:tc>
                  <a:txBody>
                    <a:bodyPr/>
                    <a:lstStyle/>
                    <a:p>
                      <a:pPr marL="0" marR="0" algn="ctr">
                        <a:lnSpc>
                          <a:spcPct val="107000"/>
                        </a:lnSpc>
                        <a:spcBef>
                          <a:spcPts val="0"/>
                        </a:spcBef>
                        <a:spcAft>
                          <a:spcPts val="0"/>
                        </a:spcAft>
                      </a:pPr>
                      <a:r>
                        <a:rPr lang="en-US" sz="1400" dirty="0">
                          <a:effectLst/>
                        </a:rPr>
                        <a:t>(</a:t>
                      </a:r>
                      <a:r>
                        <a:rPr lang="en-US" sz="1400" dirty="0" smtClean="0">
                          <a:effectLst/>
                        </a:rPr>
                        <a:t>0.558</a:t>
                      </a:r>
                      <a:r>
                        <a:rPr lang="en-US" sz="14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a:t>
                      </a:r>
                      <a:r>
                        <a:rPr lang="en-US" sz="1400" dirty="0" smtClean="0">
                          <a:effectLst/>
                        </a:rPr>
                        <a:t>0.349</a:t>
                      </a:r>
                      <a:r>
                        <a:rPr lang="en-US" sz="14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a:t>
                      </a:r>
                      <a:r>
                        <a:rPr lang="en-US" sz="1400" dirty="0" smtClean="0">
                          <a:effectLst/>
                        </a:rPr>
                        <a:t>0.347</a:t>
                      </a:r>
                      <a:r>
                        <a:rPr lang="en-US" sz="14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2"/>
                  </a:ext>
                </a:extLst>
              </a:tr>
              <a:tr h="252154">
                <a:tc>
                  <a:txBody>
                    <a:bodyPr/>
                    <a:lstStyle/>
                    <a:p>
                      <a:pPr marL="0" marR="0">
                        <a:lnSpc>
                          <a:spcPct val="107000"/>
                        </a:lnSpc>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CA"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3"/>
                  </a:ext>
                </a:extLst>
              </a:tr>
              <a:tr h="252154">
                <a:tc>
                  <a:txBody>
                    <a:bodyPr/>
                    <a:lstStyle/>
                    <a:p>
                      <a:pPr marL="0" marR="0">
                        <a:lnSpc>
                          <a:spcPct val="107000"/>
                        </a:lnSpc>
                        <a:spcBef>
                          <a:spcPts val="0"/>
                        </a:spcBef>
                        <a:spcAft>
                          <a:spcPts val="0"/>
                        </a:spcAft>
                        <a:tabLst>
                          <a:tab pos="1092200" algn="r"/>
                        </a:tabLst>
                      </a:pPr>
                      <a:r>
                        <a:rPr lang="en-US" sz="1400" dirty="0" smtClean="0">
                          <a:effectLst/>
                        </a:rPr>
                        <a:t>N</a:t>
                      </a:r>
                      <a:r>
                        <a:rPr lang="en-US" sz="1400" baseline="-25000" dirty="0" smtClean="0">
                          <a:effectLst/>
                        </a:rPr>
                        <a:t>i (in 100 millions)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0.205</a:t>
                      </a:r>
                      <a:r>
                        <a:rPr lang="en-US" sz="14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0.213</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0.149</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0.109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4"/>
                  </a:ext>
                </a:extLst>
              </a:tr>
              <a:tr h="252154">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(0.0437)</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(0.0498)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(0.0677)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(0.0697)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5"/>
                  </a:ext>
                </a:extLst>
              </a:tr>
              <a:tr h="252154">
                <a:tc>
                  <a:txBody>
                    <a:bodyPr/>
                    <a:lstStyle/>
                    <a:p>
                      <a:pPr marL="0" marR="0">
                        <a:lnSpc>
                          <a:spcPct val="107000"/>
                        </a:lnSpc>
                        <a:spcBef>
                          <a:spcPts val="0"/>
                        </a:spcBef>
                        <a:spcAft>
                          <a:spcPts val="0"/>
                        </a:spcAft>
                        <a:tabLst>
                          <a:tab pos="1092200" algn="r"/>
                        </a:tabLs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6"/>
                  </a:ext>
                </a:extLst>
              </a:tr>
              <a:tr h="252154">
                <a:tc>
                  <a:txBody>
                    <a:bodyPr/>
                    <a:lstStyle/>
                    <a:p>
                      <a:pPr marL="0" marR="0">
                        <a:lnSpc>
                          <a:spcPct val="107000"/>
                        </a:lnSpc>
                        <a:spcBef>
                          <a:spcPts val="0"/>
                        </a:spcBef>
                        <a:spcAft>
                          <a:spcPts val="0"/>
                        </a:spcAft>
                        <a:tabLst>
                          <a:tab pos="1092200" algn="r"/>
                        </a:tabLst>
                      </a:pPr>
                      <a:r>
                        <a:rPr lang="en-US" sz="1400" dirty="0" err="1">
                          <a:effectLst/>
                        </a:rPr>
                        <a:t>μ</a:t>
                      </a:r>
                      <a:r>
                        <a:rPr lang="en-US" sz="1400" baseline="-25000" dirty="0" err="1">
                          <a:effectLst/>
                        </a:rPr>
                        <a:t>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0.0189</a:t>
                      </a:r>
                      <a:r>
                        <a:rPr lang="en-US" sz="14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0.0256</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0.0184</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0.0145</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7"/>
                  </a:ext>
                </a:extLst>
              </a:tr>
              <a:tr h="252154">
                <a:tc>
                  <a:txBody>
                    <a:bodyPr/>
                    <a:lstStyle/>
                    <a:p>
                      <a:pPr marL="0" marR="0">
                        <a:lnSpc>
                          <a:spcPct val="107000"/>
                        </a:lnSpc>
                        <a:spcBef>
                          <a:spcPts val="0"/>
                        </a:spcBef>
                        <a:spcAft>
                          <a:spcPts val="0"/>
                        </a:spcAft>
                        <a:tabLst>
                          <a:tab pos="1092200" algn="r"/>
                        </a:tabLs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(0.00423)</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(0.00396)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(0.00424)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(0.00465)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8"/>
                  </a:ext>
                </a:extLst>
              </a:tr>
              <a:tr h="252154">
                <a:tc>
                  <a:txBody>
                    <a:bodyPr/>
                    <a:lstStyle/>
                    <a:p>
                      <a:pPr marL="0" marR="0">
                        <a:lnSpc>
                          <a:spcPct val="107000"/>
                        </a:lnSpc>
                        <a:spcBef>
                          <a:spcPts val="0"/>
                        </a:spcBef>
                        <a:spcAft>
                          <a:spcPts val="0"/>
                        </a:spcAft>
                        <a:tabLst>
                          <a:tab pos="1092200" algn="r"/>
                        </a:tabLs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09"/>
                  </a:ext>
                </a:extLst>
              </a:tr>
              <a:tr h="252154">
                <a:tc>
                  <a:txBody>
                    <a:bodyPr/>
                    <a:lstStyle/>
                    <a:p>
                      <a:pPr marL="0" marR="0">
                        <a:lnSpc>
                          <a:spcPct val="107000"/>
                        </a:lnSpc>
                        <a:spcBef>
                          <a:spcPts val="0"/>
                        </a:spcBef>
                        <a:spcAft>
                          <a:spcPts val="0"/>
                        </a:spcAft>
                        <a:tabLst>
                          <a:tab pos="1092200" algn="r"/>
                        </a:tabLst>
                      </a:pPr>
                      <a:r>
                        <a:rPr lang="en-US" sz="1400">
                          <a:effectLst/>
                        </a:rPr>
                        <a:t>I</a:t>
                      </a:r>
                      <a:r>
                        <a:rPr lang="en-US" sz="1400" baseline="-25000">
                          <a:effectLst/>
                        </a:rPr>
                        <a:t>i US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0.00000110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0.00000142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0"/>
                  </a:ext>
                </a:extLst>
              </a:tr>
              <a:tr h="252154">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(0.00000102)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(0.00000101)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1"/>
                  </a:ext>
                </a:extLst>
              </a:tr>
              <a:tr h="252154">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2"/>
                  </a:ext>
                </a:extLst>
              </a:tr>
              <a:tr h="252154">
                <a:tc>
                  <a:txBody>
                    <a:bodyPr/>
                    <a:lstStyle/>
                    <a:p>
                      <a:pPr marL="0" marR="0">
                        <a:lnSpc>
                          <a:spcPct val="107000"/>
                        </a:lnSpc>
                        <a:spcBef>
                          <a:spcPts val="0"/>
                        </a:spcBef>
                        <a:spcAft>
                          <a:spcPts val="0"/>
                        </a:spcAft>
                        <a:tabLst>
                          <a:tab pos="1092200" algn="r"/>
                        </a:tabLst>
                      </a:pPr>
                      <a:r>
                        <a:rPr lang="en-US" sz="1400">
                          <a:effectLst/>
                        </a:rPr>
                        <a:t>A</a:t>
                      </a:r>
                      <a:r>
                        <a:rPr lang="en-US" sz="1400" baseline="-25000">
                          <a:effectLst/>
                        </a:rPr>
                        <a:t>i</a:t>
                      </a:r>
                      <a:r>
                        <a:rPr lang="en-US" sz="1400">
                          <a:effectLst/>
                        </a:rPr>
                        <a:t> </a:t>
                      </a:r>
                      <a:r>
                        <a:rPr lang="en-US" sz="1400" baseline="-25000">
                          <a:effectLst/>
                        </a:rPr>
                        <a:t>US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0.0210</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3"/>
                  </a:ext>
                </a:extLst>
              </a:tr>
              <a:tr h="252154">
                <a:tc>
                  <a:txBody>
                    <a:bodyPr/>
                    <a:lstStyle/>
                    <a:p>
                      <a:pPr marL="0" marR="0">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a:effectLst/>
                        </a:rPr>
                        <a:t>(0.0110)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4"/>
                  </a:ext>
                </a:extLst>
              </a:tr>
              <a:tr h="504307">
                <a:tc>
                  <a:txBody>
                    <a:bodyPr/>
                    <a:lstStyle/>
                    <a:p>
                      <a:pPr marL="0" marR="0">
                        <a:lnSpc>
                          <a:spcPct val="107000"/>
                        </a:lnSpc>
                        <a:spcBef>
                          <a:spcPts val="0"/>
                        </a:spcBef>
                        <a:spcAft>
                          <a:spcPts val="0"/>
                        </a:spcAft>
                        <a:tabLst>
                          <a:tab pos="1092200" algn="r"/>
                        </a:tabLst>
                      </a:pPr>
                      <a:r>
                        <a:rPr lang="en-US" sz="1400">
                          <a:effectLst/>
                        </a:rPr>
                        <a:t>Weight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tabLst>
                          <a:tab pos="1092200" algn="r"/>
                        </a:tabLst>
                      </a:pPr>
                      <a:r>
                        <a:rPr lang="en-US" sz="1400" b="1" dirty="0">
                          <a:effectLst/>
                        </a:rPr>
                        <a:t>I</a:t>
                      </a:r>
                      <a:r>
                        <a:rPr lang="en-US" sz="1400" b="1" baseline="-25000" dirty="0">
                          <a:effectLst/>
                        </a:rPr>
                        <a:t>i</a:t>
                      </a:r>
                      <a:r>
                        <a:rPr lang="en-US" sz="1400" b="1" dirty="0">
                          <a:effectLst/>
                        </a:rPr>
                        <a:t> </a:t>
                      </a:r>
                      <a:r>
                        <a:rPr lang="en-US" sz="1400" b="1" baseline="-25000" dirty="0">
                          <a:effectLst/>
                        </a:rPr>
                        <a:t>Sweden</a:t>
                      </a:r>
                      <a:endParaRPr lang="en-US" sz="1200" b="1" dirty="0">
                        <a:effectLst/>
                      </a:endParaRPr>
                    </a:p>
                    <a:p>
                      <a:pPr marL="0" marR="0" algn="ctr">
                        <a:lnSpc>
                          <a:spcPct val="107000"/>
                        </a:lnSpc>
                        <a:spcBef>
                          <a:spcPts val="0"/>
                        </a:spcBef>
                        <a:spcAft>
                          <a:spcPts val="0"/>
                        </a:spcAf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None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I</a:t>
                      </a:r>
                      <a:r>
                        <a:rPr lang="en-US" sz="1400" baseline="-25000">
                          <a:effectLst/>
                        </a:rPr>
                        <a:t>i</a:t>
                      </a:r>
                      <a:r>
                        <a:rPr lang="en-US" sz="1400">
                          <a:effectLst/>
                        </a:rPr>
                        <a:t> </a:t>
                      </a:r>
                      <a:r>
                        <a:rPr lang="en-US" sz="1400" baseline="-25000">
                          <a:effectLst/>
                        </a:rPr>
                        <a:t>Sweden</a:t>
                      </a:r>
                      <a:endParaRPr lang="en-US" sz="1200">
                        <a:effectLst/>
                      </a:endParaRPr>
                    </a:p>
                    <a:p>
                      <a:pPr marL="0" marR="0" algn="ctr">
                        <a:lnSpc>
                          <a:spcPct val="107000"/>
                        </a:lnSpc>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I</a:t>
                      </a:r>
                      <a:r>
                        <a:rPr lang="en-US" sz="1400" baseline="-25000">
                          <a:effectLst/>
                        </a:rPr>
                        <a:t>i</a:t>
                      </a:r>
                      <a:r>
                        <a:rPr lang="en-US" sz="1400">
                          <a:effectLst/>
                        </a:rPr>
                        <a:t> </a:t>
                      </a:r>
                      <a:r>
                        <a:rPr lang="en-US" sz="1400" baseline="-25000">
                          <a:effectLst/>
                        </a:rPr>
                        <a:t>Sweden</a:t>
                      </a:r>
                      <a:endParaRPr lang="en-US" sz="1200">
                        <a:effectLst/>
                      </a:endParaRPr>
                    </a:p>
                    <a:p>
                      <a:pPr marL="0" marR="0" algn="ctr">
                        <a:lnSpc>
                          <a:spcPct val="107000"/>
                        </a:lnSpc>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5"/>
                  </a:ext>
                </a:extLst>
              </a:tr>
              <a:tr h="252154">
                <a:tc>
                  <a:txBody>
                    <a:bodyPr/>
                    <a:lstStyle/>
                    <a:p>
                      <a:pPr marL="0" marR="0">
                        <a:lnSpc>
                          <a:spcPct val="107000"/>
                        </a:lnSpc>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nSpc>
                          <a:spcPct val="107000"/>
                        </a:lnSpc>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6"/>
                  </a:ext>
                </a:extLst>
              </a:tr>
              <a:tr h="252154">
                <a:tc>
                  <a:txBody>
                    <a:bodyPr/>
                    <a:lstStyle/>
                    <a:p>
                      <a:pPr marL="0" marR="0">
                        <a:lnSpc>
                          <a:spcPct val="107000"/>
                        </a:lnSpc>
                        <a:spcBef>
                          <a:spcPts val="0"/>
                        </a:spcBef>
                        <a:spcAft>
                          <a:spcPts val="0"/>
                        </a:spcAft>
                      </a:pPr>
                      <a:r>
                        <a:rPr lang="en-US"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b="1" dirty="0">
                          <a:effectLst/>
                        </a:rPr>
                        <a:t>0.102</a:t>
                      </a:r>
                      <a:r>
                        <a:rPr lang="en-US" sz="1400" b="1" baseline="30000" dirty="0">
                          <a:effectLst/>
                        </a:rPr>
                        <a:t>**</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0.0957</a:t>
                      </a:r>
                      <a:r>
                        <a:rPr lang="en-US" sz="1400" baseline="300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0.0975</a:t>
                      </a:r>
                      <a:r>
                        <a:rPr lang="en-US" sz="1400" baseline="300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-0.157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7"/>
                  </a:ext>
                </a:extLst>
              </a:tr>
              <a:tr h="252154">
                <a:tc>
                  <a:txBody>
                    <a:bodyPr/>
                    <a:lstStyle/>
                    <a:p>
                      <a:pPr marL="0" marR="0">
                        <a:lnSpc>
                          <a:spcPct val="107000"/>
                        </a:lnSpc>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b="1" dirty="0">
                          <a:effectLst/>
                        </a:rPr>
                        <a:t>(0.0445)</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(0.0402)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(0.0446)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(0.140)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8"/>
                  </a:ext>
                </a:extLst>
              </a:tr>
              <a:tr h="252154">
                <a:tc>
                  <a:txBody>
                    <a:bodyPr/>
                    <a:lstStyle/>
                    <a:p>
                      <a:pPr marL="0" marR="0">
                        <a:lnSpc>
                          <a:spcPct val="107000"/>
                        </a:lnSpc>
                        <a:spcBef>
                          <a:spcPts val="0"/>
                        </a:spcBef>
                        <a:spcAft>
                          <a:spcPts val="0"/>
                        </a:spcAft>
                      </a:pPr>
                      <a:r>
                        <a:rPr lang="en-US" sz="1400">
                          <a:effectLst/>
                        </a:rPr>
                        <a:t>Observations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b="1" dirty="0">
                          <a:effectLst/>
                        </a:rPr>
                        <a:t>77</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77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a:effectLst/>
                        </a:rPr>
                        <a:t>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77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19"/>
                  </a:ext>
                </a:extLst>
              </a:tr>
              <a:tr h="252154">
                <a:tc>
                  <a:txBody>
                    <a:bodyPr/>
                    <a:lstStyle/>
                    <a:p>
                      <a:pPr marL="0" marR="0">
                        <a:lnSpc>
                          <a:spcPct val="107000"/>
                        </a:lnSpc>
                        <a:spcBef>
                          <a:spcPts val="0"/>
                        </a:spcBef>
                        <a:spcAft>
                          <a:spcPts val="0"/>
                        </a:spcAft>
                      </a:pPr>
                      <a:r>
                        <a:rPr lang="en-US" sz="1400">
                          <a:effectLst/>
                        </a:rPr>
                        <a:t>R</a:t>
                      </a:r>
                      <a:r>
                        <a:rPr lang="en-US" sz="1400" baseline="300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b="1" dirty="0">
                          <a:effectLst/>
                        </a:rPr>
                        <a:t>0.397</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0.482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0.406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tc>
                  <a:txBody>
                    <a:bodyPr/>
                    <a:lstStyle/>
                    <a:p>
                      <a:pPr marL="0" marR="0" algn="ctr">
                        <a:lnSpc>
                          <a:spcPct val="107000"/>
                        </a:lnSpc>
                        <a:spcBef>
                          <a:spcPts val="0"/>
                        </a:spcBef>
                        <a:spcAft>
                          <a:spcPts val="0"/>
                        </a:spcAft>
                      </a:pPr>
                      <a:r>
                        <a:rPr lang="en-US" sz="1400" dirty="0">
                          <a:effectLst/>
                        </a:rPr>
                        <a:t>0.435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2088" marR="62088" marT="0" marB="0"/>
                </a:tc>
                <a:extLst>
                  <a:ext uri="{0D108BD9-81ED-4DB2-BD59-A6C34878D82A}">
                    <a16:rowId xmlns:a16="http://schemas.microsoft.com/office/drawing/2014/main" val="10020"/>
                  </a:ext>
                </a:extLst>
              </a:tr>
            </a:tbl>
          </a:graphicData>
        </a:graphic>
      </p:graphicFrame>
      <p:sp>
        <p:nvSpPr>
          <p:cNvPr id="6" name="TextBox 5"/>
          <p:cNvSpPr txBox="1"/>
          <p:nvPr/>
        </p:nvSpPr>
        <p:spPr>
          <a:xfrm>
            <a:off x="421342" y="-391367"/>
            <a:ext cx="11134164" cy="1200329"/>
          </a:xfrm>
          <a:prstGeom prst="rect">
            <a:avLst/>
          </a:prstGeom>
          <a:noFill/>
        </p:spPr>
        <p:txBody>
          <a:bodyPr wrap="square" rtlCol="0">
            <a:spAutoFit/>
          </a:bodyPr>
          <a:lstStyle/>
          <a:p>
            <a:endParaRPr lang="en-US" dirty="0"/>
          </a:p>
          <a:p>
            <a:endParaRPr lang="en-US" dirty="0"/>
          </a:p>
          <a:p>
            <a:r>
              <a:rPr lang="en-US" dirty="0"/>
              <a:t>Table 7: Analysis of Sweden</a:t>
            </a:r>
          </a:p>
          <a:p>
            <a:r>
              <a:rPr lang="en-US" dirty="0"/>
              <a:t>Dependent Variable: Proportion with post-secondary degree</a:t>
            </a:r>
          </a:p>
        </p:txBody>
      </p:sp>
    </p:spTree>
    <p:extLst>
      <p:ext uri="{BB962C8B-B14F-4D97-AF65-F5344CB8AC3E}">
        <p14:creationId xmlns:p14="http://schemas.microsoft.com/office/powerpoint/2010/main" val="9324879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18BF6DA-C4C3-48EC-BF3D-E8481751B3FE}" type="slidenum">
              <a:rPr lang="en-US" smtClean="0"/>
              <a:t>22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180499045"/>
              </p:ext>
            </p:extLst>
          </p:nvPr>
        </p:nvGraphicFramePr>
        <p:xfrm>
          <a:off x="774356" y="551922"/>
          <a:ext cx="10324070" cy="6163640"/>
        </p:xfrm>
        <a:graphic>
          <a:graphicData uri="http://schemas.openxmlformats.org/drawingml/2006/table">
            <a:tbl>
              <a:tblPr>
                <a:tableStyleId>{5C22544A-7EE6-4342-B048-85BDC9FD1C3A}</a:tableStyleId>
              </a:tblPr>
              <a:tblGrid>
                <a:gridCol w="2492439">
                  <a:extLst>
                    <a:ext uri="{9D8B030D-6E8A-4147-A177-3AD203B41FA5}">
                      <a16:colId xmlns:a16="http://schemas.microsoft.com/office/drawing/2014/main" val="20000"/>
                    </a:ext>
                  </a:extLst>
                </a:gridCol>
                <a:gridCol w="1832676">
                  <a:extLst>
                    <a:ext uri="{9D8B030D-6E8A-4147-A177-3AD203B41FA5}">
                      <a16:colId xmlns:a16="http://schemas.microsoft.com/office/drawing/2014/main" val="20001"/>
                    </a:ext>
                  </a:extLst>
                </a:gridCol>
                <a:gridCol w="1893765">
                  <a:extLst>
                    <a:ext uri="{9D8B030D-6E8A-4147-A177-3AD203B41FA5}">
                      <a16:colId xmlns:a16="http://schemas.microsoft.com/office/drawing/2014/main" val="20002"/>
                    </a:ext>
                  </a:extLst>
                </a:gridCol>
                <a:gridCol w="2052595">
                  <a:extLst>
                    <a:ext uri="{9D8B030D-6E8A-4147-A177-3AD203B41FA5}">
                      <a16:colId xmlns:a16="http://schemas.microsoft.com/office/drawing/2014/main" val="20003"/>
                    </a:ext>
                  </a:extLst>
                </a:gridCol>
                <a:gridCol w="2052595">
                  <a:extLst>
                    <a:ext uri="{9D8B030D-6E8A-4147-A177-3AD203B41FA5}">
                      <a16:colId xmlns:a16="http://schemas.microsoft.com/office/drawing/2014/main" val="20004"/>
                    </a:ext>
                  </a:extLst>
                </a:gridCol>
              </a:tblGrid>
              <a:tr h="142814">
                <a:tc>
                  <a:txBody>
                    <a:bodyPr/>
                    <a:lstStyle/>
                    <a:p>
                      <a:pPr marL="0" marR="0">
                        <a:lnSpc>
                          <a:spcPct val="107000"/>
                        </a:lnSpc>
                        <a:spcBef>
                          <a:spcPts val="0"/>
                        </a:spcBef>
                        <a:spcAft>
                          <a:spcPts val="0"/>
                        </a:spcAft>
                      </a:pP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0"/>
                  </a:ext>
                </a:extLst>
              </a:tr>
              <a:tr h="268525">
                <a:tc>
                  <a:txBody>
                    <a:bodyPr/>
                    <a:lstStyle/>
                    <a:p>
                      <a:pPr marL="0" marR="0" algn="r">
                        <a:lnSpc>
                          <a:spcPct val="107000"/>
                        </a:lnSpc>
                        <a:spcBef>
                          <a:spcPts val="0"/>
                        </a:spcBef>
                        <a:spcAft>
                          <a:spcPts val="0"/>
                        </a:spcAft>
                      </a:pPr>
                      <a:r>
                        <a:rPr lang="en-US" sz="1400">
                          <a:effectLst/>
                        </a:rPr>
                        <a:t>Dependent Variable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r">
                        <a:lnSpc>
                          <a:spcPct val="107000"/>
                        </a:lnSpc>
                        <a:spcBef>
                          <a:spcPts val="0"/>
                        </a:spcBef>
                        <a:spcAft>
                          <a:spcPts val="0"/>
                        </a:spcAft>
                      </a:pPr>
                      <a:r>
                        <a:rPr lang="en-US" sz="1400">
                          <a:effectLst/>
                        </a:rPr>
                        <a:t>Education Attained in Years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r">
                        <a:lnSpc>
                          <a:spcPct val="107000"/>
                        </a:lnSpc>
                        <a:spcBef>
                          <a:spcPts val="0"/>
                        </a:spcBef>
                        <a:spcAft>
                          <a:spcPts val="0"/>
                        </a:spcAft>
                      </a:pPr>
                      <a:r>
                        <a:rPr lang="en-US" sz="1400">
                          <a:effectLst/>
                        </a:rPr>
                        <a:t>Education Attained in Years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r">
                        <a:lnSpc>
                          <a:spcPct val="107000"/>
                        </a:lnSpc>
                        <a:spcBef>
                          <a:spcPts val="0"/>
                        </a:spcBef>
                        <a:spcAft>
                          <a:spcPts val="0"/>
                        </a:spcAft>
                      </a:pPr>
                      <a:r>
                        <a:rPr lang="en-US" sz="1400">
                          <a:effectLst/>
                        </a:rPr>
                        <a:t>Natural Log of Hourly Earnings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r">
                        <a:lnSpc>
                          <a:spcPct val="107000"/>
                        </a:lnSpc>
                        <a:spcBef>
                          <a:spcPts val="0"/>
                        </a:spcBef>
                        <a:spcAft>
                          <a:spcPts val="0"/>
                        </a:spcAft>
                      </a:pPr>
                      <a:r>
                        <a:rPr lang="en-US" sz="1400">
                          <a:effectLst/>
                        </a:rPr>
                        <a:t>Natural Log of Annual Earnings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1"/>
                  </a:ext>
                </a:extLst>
              </a:tr>
              <a:tr h="131247">
                <a:tc>
                  <a:txBody>
                    <a:bodyPr/>
                    <a:lstStyle/>
                    <a:p>
                      <a:pPr marL="0" marR="0" algn="r">
                        <a:lnSpc>
                          <a:spcPct val="107000"/>
                        </a:lnSpc>
                        <a:spcBef>
                          <a:spcPts val="0"/>
                        </a:spcBef>
                        <a:spcAft>
                          <a:spcPts val="0"/>
                        </a:spcAft>
                      </a:pPr>
                      <a:r>
                        <a:rPr lang="en-US" sz="1400">
                          <a:effectLst/>
                        </a:rPr>
                        <a:t>I</a:t>
                      </a:r>
                      <a:r>
                        <a:rPr lang="en-US" sz="1400" baseline="-25000">
                          <a:effectLst/>
                        </a:rPr>
                        <a: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-0.524</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-0.586</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-0.0277</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-0.0293</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2"/>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(0.00106)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(0.00103)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(0.000260)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(0.000337)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3"/>
                  </a:ext>
                </a:extLst>
              </a:tr>
              <a:tr h="131247">
                <a:tc>
                  <a:txBody>
                    <a:bodyPr/>
                    <a:lstStyle/>
                    <a:p>
                      <a:pPr marL="0" marR="0" algn="r">
                        <a:lnSpc>
                          <a:spcPct val="107000"/>
                        </a:lnSpc>
                        <a:spcBef>
                          <a:spcPts val="0"/>
                        </a:spcBef>
                        <a:spcAft>
                          <a:spcPts val="0"/>
                        </a:spcAft>
                      </a:pPr>
                      <a:r>
                        <a:rPr lang="en-US" sz="1400" dirty="0">
                          <a:effectLst/>
                        </a:rPr>
                        <a:t>N</a:t>
                      </a:r>
                      <a:r>
                        <a:rPr lang="en-US" sz="1400" baseline="-25000" dirty="0">
                          <a:effectLst/>
                        </a:rPr>
                        <a: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0.252</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0.274</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0.0251</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0.0270</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4"/>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(0.000974)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(0.000945)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(0.000220)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(0.000285)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5"/>
                  </a:ext>
                </a:extLst>
              </a:tr>
              <a:tr h="131247">
                <a:tc>
                  <a:txBody>
                    <a:bodyPr/>
                    <a:lstStyle/>
                    <a:p>
                      <a:pPr marL="0" marR="0" algn="r">
                        <a:lnSpc>
                          <a:spcPct val="107000"/>
                        </a:lnSpc>
                        <a:spcBef>
                          <a:spcPts val="0"/>
                        </a:spcBef>
                        <a:spcAft>
                          <a:spcPts val="0"/>
                        </a:spcAft>
                      </a:pPr>
                      <a:r>
                        <a:rPr lang="en-US" sz="1400" dirty="0" err="1">
                          <a:effectLst/>
                        </a:rPr>
                        <a:t>μ</a:t>
                      </a:r>
                      <a:r>
                        <a:rPr lang="en-US" sz="1400" baseline="-25000" dirty="0" err="1">
                          <a:effectLst/>
                        </a:rPr>
                        <a: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0.322</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0.234</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-0.0000175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-0.00996</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6"/>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(0.00168)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(0.00317)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(0.000757)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(0.000982)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7"/>
                  </a:ext>
                </a:extLst>
              </a:tr>
              <a:tr h="179915">
                <a:tc>
                  <a:txBody>
                    <a:bodyPr/>
                    <a:lstStyle/>
                    <a:p>
                      <a:pPr marL="0" marR="0" algn="r">
                        <a:lnSpc>
                          <a:spcPct val="107000"/>
                        </a:lnSpc>
                        <a:spcBef>
                          <a:spcPts val="0"/>
                        </a:spcBef>
                        <a:spcAft>
                          <a:spcPts val="0"/>
                        </a:spcAft>
                      </a:pPr>
                      <a:r>
                        <a:rPr lang="en-US" sz="1400" dirty="0">
                          <a:effectLst/>
                        </a:rPr>
                        <a:t>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0.0367</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0.0477</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0.102</a:t>
                      </a:r>
                      <a:r>
                        <a:rPr lang="en-US" sz="1400" baseline="300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8"/>
                  </a:ext>
                </a:extLst>
              </a:tr>
              <a:tr h="82378">
                <a:tc>
                  <a:txBody>
                    <a:bodyPr/>
                    <a:lstStyle/>
                    <a:p>
                      <a:pPr marL="0" marR="0" algn="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(0.00133)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(0.000449)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(0.000581)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09"/>
                  </a:ext>
                </a:extLst>
              </a:tr>
              <a:tr h="131247">
                <a:tc>
                  <a:txBody>
                    <a:bodyPr/>
                    <a:lstStyle/>
                    <a:p>
                      <a:pPr marL="0" marR="0" algn="r">
                        <a:lnSpc>
                          <a:spcPct val="107000"/>
                        </a:lnSpc>
                        <a:spcBef>
                          <a:spcPts val="0"/>
                        </a:spcBef>
                        <a:spcAft>
                          <a:spcPts val="0"/>
                        </a:spcAft>
                      </a:pPr>
                      <a:r>
                        <a:rPr lang="en-US" sz="1400" dirty="0">
                          <a:effectLst/>
                        </a:rPr>
                        <a:t>Age</a:t>
                      </a:r>
                      <a:r>
                        <a:rPr lang="en-US" sz="1400" baseline="30000" dirty="0">
                          <a:effectLst/>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-0.000867</a:t>
                      </a:r>
                      <a:r>
                        <a:rPr lang="en-US" sz="1400" baseline="300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-0.000394</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-0.000982</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0"/>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(0.0000121)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(0.00000470)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(0.00000609)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1"/>
                  </a:ext>
                </a:extLst>
              </a:tr>
              <a:tr h="131247">
                <a:tc>
                  <a:txBody>
                    <a:bodyPr/>
                    <a:lstStyle/>
                    <a:p>
                      <a:pPr marL="0" marR="0" algn="r">
                        <a:lnSpc>
                          <a:spcPct val="107000"/>
                        </a:lnSpc>
                        <a:spcBef>
                          <a:spcPts val="0"/>
                        </a:spcBef>
                        <a:spcAft>
                          <a:spcPts val="0"/>
                        </a:spcAft>
                      </a:pPr>
                      <a:r>
                        <a:rPr lang="en-US" sz="1400" dirty="0">
                          <a:effectLst/>
                        </a:rPr>
                        <a:t>Age of Arrival to U.S.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-0.0905</a:t>
                      </a:r>
                      <a:r>
                        <a:rPr lang="en-US" sz="1400" baseline="300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-0.0188</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-0.0253</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2"/>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(0.000997)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(0.000265)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(0.000343)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3"/>
                  </a:ext>
                </a:extLst>
              </a:tr>
              <a:tr h="131247">
                <a:tc>
                  <a:txBody>
                    <a:bodyPr/>
                    <a:lstStyle/>
                    <a:p>
                      <a:pPr marL="0" marR="0" algn="r">
                        <a:lnSpc>
                          <a:spcPct val="107000"/>
                        </a:lnSpc>
                        <a:spcBef>
                          <a:spcPts val="0"/>
                        </a:spcBef>
                        <a:spcAft>
                          <a:spcPts val="0"/>
                        </a:spcAft>
                      </a:pPr>
                      <a:r>
                        <a:rPr lang="en-US" sz="1400" dirty="0">
                          <a:effectLst/>
                        </a:rPr>
                        <a:t>Age of Arrival to U.S. x </a:t>
                      </a:r>
                      <a:r>
                        <a:rPr lang="en-US" sz="1400" dirty="0" err="1">
                          <a:effectLst/>
                        </a:rPr>
                        <a:t>μ</a:t>
                      </a:r>
                      <a:r>
                        <a:rPr lang="en-US" sz="1400" baseline="-25000" dirty="0" err="1">
                          <a:effectLst/>
                        </a:rPr>
                        <a:t>i</a:t>
                      </a: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0.00714</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0.00111</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0.00151</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4"/>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(0.000109)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(0.0000292)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(0.0000379)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5"/>
                  </a:ext>
                </a:extLst>
              </a:tr>
              <a:tr h="131247">
                <a:tc>
                  <a:txBody>
                    <a:bodyPr/>
                    <a:lstStyle/>
                    <a:p>
                      <a:pPr marL="0" marR="0" algn="r">
                        <a:lnSpc>
                          <a:spcPct val="107000"/>
                        </a:lnSpc>
                        <a:spcBef>
                          <a:spcPts val="0"/>
                        </a:spcBef>
                        <a:spcAft>
                          <a:spcPts val="0"/>
                        </a:spcAft>
                      </a:pPr>
                      <a:r>
                        <a:rPr lang="en-US" sz="1400" dirty="0">
                          <a:effectLst/>
                        </a:rPr>
                        <a:t>Female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-0.243</a:t>
                      </a:r>
                      <a:r>
                        <a:rPr lang="en-US" sz="1400" baseline="300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-0.235</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-0.470</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6"/>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(0.00684)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(0.00156)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(0.00202)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7"/>
                  </a:ext>
                </a:extLst>
              </a:tr>
              <a:tr h="163480">
                <a:tc>
                  <a:txBody>
                    <a:bodyPr/>
                    <a:lstStyle/>
                    <a:p>
                      <a:pPr marL="0" marR="0" algn="r">
                        <a:lnSpc>
                          <a:spcPct val="107000"/>
                        </a:lnSpc>
                        <a:spcBef>
                          <a:spcPts val="0"/>
                        </a:spcBef>
                        <a:spcAft>
                          <a:spcPts val="0"/>
                        </a:spcAft>
                      </a:pPr>
                      <a:r>
                        <a:rPr lang="en-US" sz="1400" dirty="0">
                          <a:effectLst/>
                        </a:rPr>
                        <a:t>Education Attained in Years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0.0634</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0.0746</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18"/>
                  </a:ext>
                </a:extLst>
              </a:tr>
              <a:tr h="115330">
                <a:tc>
                  <a:txBody>
                    <a:bodyPr/>
                    <a:lstStyle/>
                    <a:p>
                      <a:pPr marL="0" marR="0" algn="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rPr>
                        <a:t>(0.000197)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rPr>
                        <a:t>(0.000256)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131247">
                <a:tc>
                  <a:txBody>
                    <a:bodyPr/>
                    <a:lstStyle/>
                    <a:p>
                      <a:pPr marL="0" marR="0" algn="r">
                        <a:lnSpc>
                          <a:spcPct val="107000"/>
                        </a:lnSpc>
                        <a:spcBef>
                          <a:spcPts val="0"/>
                        </a:spcBef>
                        <a:spcAft>
                          <a:spcPts val="0"/>
                        </a:spcAft>
                      </a:pPr>
                      <a:r>
                        <a:rPr lang="en-US" sz="1400" dirty="0">
                          <a:effectLst/>
                        </a:rPr>
                        <a:t>Weight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400" dirty="0">
                          <a:effectLst/>
                        </a:rPr>
                        <a:t>None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400" dirty="0">
                          <a:effectLst/>
                        </a:rPr>
                        <a:t>None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400" dirty="0">
                          <a:effectLst/>
                        </a:rPr>
                        <a:t>None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400" dirty="0">
                          <a:effectLst/>
                        </a:rPr>
                        <a:t>None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20"/>
                  </a:ext>
                </a:extLst>
              </a:tr>
              <a:tr h="131247">
                <a:tc>
                  <a:txBody>
                    <a:bodyPr/>
                    <a:lstStyle/>
                    <a:p>
                      <a:pPr marL="0" marR="0" algn="r">
                        <a:lnSpc>
                          <a:spcPct val="107000"/>
                        </a:lnSpc>
                        <a:spcBef>
                          <a:spcPts val="0"/>
                        </a:spcBef>
                        <a:spcAft>
                          <a:spcPts val="0"/>
                        </a:spcAft>
                      </a:pPr>
                      <a:r>
                        <a:rPr lang="en-US" sz="1400" dirty="0">
                          <a:effectLst/>
                        </a:rPr>
                        <a:t>Sample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Full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Full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Full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Full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21"/>
                  </a:ext>
                </a:extLst>
              </a:tr>
              <a:tr h="131247">
                <a:tc>
                  <a:txBody>
                    <a:bodyPr/>
                    <a:lstStyle/>
                    <a:p>
                      <a:pPr marL="0" marR="0" algn="r">
                        <a:lnSpc>
                          <a:spcPct val="107000"/>
                        </a:lnSpc>
                        <a:spcBef>
                          <a:spcPts val="0"/>
                        </a:spcBef>
                        <a:spcAft>
                          <a:spcPts val="0"/>
                        </a:spcAft>
                      </a:pPr>
                      <a:r>
                        <a:rPr lang="en-US" sz="1400" dirty="0">
                          <a:effectLst/>
                        </a:rPr>
                        <a:t>Constant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10.248</a:t>
                      </a:r>
                      <a:r>
                        <a:rPr lang="en-US" sz="1400" baseline="300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12.521</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1.120</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7.436</a:t>
                      </a:r>
                      <a:r>
                        <a:rPr lang="en-US" sz="1400" baseline="300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22"/>
                  </a:ext>
                </a:extLst>
              </a:tr>
              <a:tr h="142814">
                <a:tc>
                  <a:txBody>
                    <a:bodyPr/>
                    <a:lstStyle/>
                    <a:p>
                      <a:pPr marL="0" marR="0" algn="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(0.0157)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(0.0426)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(0.0122)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(0.0158)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23"/>
                  </a:ext>
                </a:extLst>
              </a:tr>
              <a:tr h="131247">
                <a:tc>
                  <a:txBody>
                    <a:bodyPr/>
                    <a:lstStyle/>
                    <a:p>
                      <a:pPr marL="0" marR="0" algn="r">
                        <a:lnSpc>
                          <a:spcPct val="107000"/>
                        </a:lnSpc>
                        <a:spcBef>
                          <a:spcPts val="0"/>
                        </a:spcBef>
                        <a:spcAft>
                          <a:spcPts val="0"/>
                        </a:spcAft>
                      </a:pPr>
                      <a:r>
                        <a:rPr lang="en-US" sz="1400">
                          <a:effectLst/>
                        </a:rPr>
                        <a:t>Observations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1491182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1491182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981178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981178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24"/>
                  </a:ext>
                </a:extLst>
              </a:tr>
              <a:tr h="131247">
                <a:tc>
                  <a:txBody>
                    <a:bodyPr/>
                    <a:lstStyle/>
                    <a:p>
                      <a:pPr marL="0" marR="0" algn="r">
                        <a:lnSpc>
                          <a:spcPct val="107000"/>
                        </a:lnSpc>
                        <a:spcBef>
                          <a:spcPts val="0"/>
                        </a:spcBef>
                        <a:spcAft>
                          <a:spcPts val="0"/>
                        </a:spcAft>
                      </a:pPr>
                      <a:r>
                        <a:rPr lang="en-US" sz="1400">
                          <a:effectLst/>
                        </a:rPr>
                        <a:t>R</a:t>
                      </a:r>
                      <a:r>
                        <a:rPr lang="en-US" sz="1400" baseline="300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0.1816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0.2422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a:effectLst/>
                        </a:rPr>
                        <a:t>0.2111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tc>
                  <a:txBody>
                    <a:bodyPr/>
                    <a:lstStyle/>
                    <a:p>
                      <a:pPr marL="0" marR="0" algn="ctr">
                        <a:lnSpc>
                          <a:spcPct val="107000"/>
                        </a:lnSpc>
                        <a:spcBef>
                          <a:spcPts val="0"/>
                        </a:spcBef>
                        <a:spcAft>
                          <a:spcPts val="0"/>
                        </a:spcAft>
                      </a:pPr>
                      <a:r>
                        <a:rPr lang="en-US" sz="1400" dirty="0">
                          <a:effectLst/>
                        </a:rPr>
                        <a:t>0.2033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204" marR="41204" marT="0" marB="0"/>
                </a:tc>
                <a:extLst>
                  <a:ext uri="{0D108BD9-81ED-4DB2-BD59-A6C34878D82A}">
                    <a16:rowId xmlns:a16="http://schemas.microsoft.com/office/drawing/2014/main" val="10025"/>
                  </a:ext>
                </a:extLst>
              </a:tr>
            </a:tbl>
          </a:graphicData>
        </a:graphic>
      </p:graphicFrame>
      <p:sp>
        <p:nvSpPr>
          <p:cNvPr id="6" name="Rectangle 5"/>
          <p:cNvSpPr/>
          <p:nvPr/>
        </p:nvSpPr>
        <p:spPr>
          <a:xfrm>
            <a:off x="646414" y="28702"/>
            <a:ext cx="5169500" cy="523220"/>
          </a:xfrm>
          <a:prstGeom prst="rect">
            <a:avLst/>
          </a:prstGeom>
        </p:spPr>
        <p:txBody>
          <a:bodyPr wrap="square">
            <a:spAutoFit/>
          </a:bodyPr>
          <a:lstStyle/>
          <a:p>
            <a:r>
              <a:rPr lang="en-US" sz="1400" dirty="0"/>
              <a:t>Table 8: Attainment of U.S. </a:t>
            </a:r>
            <a:r>
              <a:rPr lang="en-US" sz="1400" dirty="0" smtClean="0"/>
              <a:t>Immigrants</a:t>
            </a:r>
            <a:endParaRPr lang="en-US" sz="1400" dirty="0"/>
          </a:p>
          <a:p>
            <a:r>
              <a:rPr lang="en-US" sz="1400" dirty="0" smtClean="0"/>
              <a:t>Individual Data</a:t>
            </a:r>
            <a:endParaRPr lang="en-US" sz="1400" dirty="0"/>
          </a:p>
        </p:txBody>
      </p:sp>
    </p:spTree>
    <p:extLst>
      <p:ext uri="{BB962C8B-B14F-4D97-AF65-F5344CB8AC3E}">
        <p14:creationId xmlns:p14="http://schemas.microsoft.com/office/powerpoint/2010/main" val="3093306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selection from the top the actual policy?	</a:t>
            </a:r>
            <a:endParaRPr lang="en-US" dirty="0"/>
          </a:p>
        </p:txBody>
      </p:sp>
      <p:sp>
        <p:nvSpPr>
          <p:cNvPr id="3" name="Content Placeholder 2"/>
          <p:cNvSpPr>
            <a:spLocks noGrp="1"/>
          </p:cNvSpPr>
          <p:nvPr>
            <p:ph idx="1"/>
          </p:nvPr>
        </p:nvSpPr>
        <p:spPr/>
        <p:txBody>
          <a:bodyPr>
            <a:normAutofit/>
          </a:bodyPr>
          <a:lstStyle/>
          <a:p>
            <a:r>
              <a:rPr lang="en-US" dirty="0" smtClean="0"/>
              <a:t>Difference between education of those in US and home population</a:t>
            </a:r>
          </a:p>
          <a:p>
            <a:pPr lvl="1"/>
            <a:r>
              <a:rPr lang="en-US" dirty="0" smtClean="0"/>
              <a:t>positive in 129/129 cases</a:t>
            </a:r>
          </a:p>
          <a:p>
            <a:pPr lvl="1"/>
            <a:r>
              <a:rPr lang="en-US" dirty="0" smtClean="0"/>
              <a:t>true for those who came as adults</a:t>
            </a:r>
            <a:endParaRPr lang="en-US" dirty="0" smtClean="0"/>
          </a:p>
          <a:p>
            <a:r>
              <a:rPr lang="en-US" dirty="0" smtClean="0"/>
              <a:t>All predicted results hold whether family reunification countries are included or not</a:t>
            </a:r>
          </a:p>
          <a:p>
            <a:r>
              <a:rPr lang="en-US" dirty="0" smtClean="0"/>
              <a:t>Others find that US immigrants come from higher part of home earnings distribution</a:t>
            </a:r>
          </a:p>
          <a:p>
            <a:pPr lvl="1"/>
            <a:r>
              <a:rPr lang="en-US" dirty="0" smtClean="0"/>
              <a:t>Hanson, Liu and McIntosh for Mexico</a:t>
            </a:r>
          </a:p>
          <a:p>
            <a:pPr lvl="1"/>
            <a:r>
              <a:rPr lang="en-US" dirty="0" err="1" smtClean="0"/>
              <a:t>Grogger</a:t>
            </a:r>
            <a:r>
              <a:rPr lang="en-US" dirty="0" smtClean="0"/>
              <a:t> and Hanson for staying in the US by students</a:t>
            </a:r>
          </a:p>
          <a:p>
            <a:pPr lvl="1"/>
            <a:r>
              <a:rPr lang="en-US" dirty="0" err="1"/>
              <a:t>Docquier</a:t>
            </a:r>
            <a:r>
              <a:rPr lang="en-US" dirty="0"/>
              <a:t>, </a:t>
            </a:r>
            <a:r>
              <a:rPr lang="en-US" dirty="0" err="1"/>
              <a:t>Lohest</a:t>
            </a:r>
            <a:r>
              <a:rPr lang="en-US" dirty="0"/>
              <a:t>, and </a:t>
            </a:r>
            <a:r>
              <a:rPr lang="en-US" dirty="0" err="1"/>
              <a:t>Marfouk</a:t>
            </a:r>
            <a:r>
              <a:rPr lang="en-US" dirty="0"/>
              <a:t> </a:t>
            </a:r>
            <a:r>
              <a:rPr lang="en-US" dirty="0" smtClean="0"/>
              <a:t>show brain drain has increased over time</a:t>
            </a:r>
          </a:p>
          <a:p>
            <a:pPr marL="0" indent="0">
              <a:buNone/>
            </a:pPr>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23</a:t>
            </a:fld>
            <a:endParaRPr lang="en-US"/>
          </a:p>
        </p:txBody>
      </p:sp>
    </p:spTree>
    <p:extLst>
      <p:ext uri="{BB962C8B-B14F-4D97-AF65-F5344CB8AC3E}">
        <p14:creationId xmlns:p14="http://schemas.microsoft.com/office/powerpoint/2010/main" val="41200150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Without Rationing Insufficient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Supply factors do not explain migration patterns </a:t>
            </a:r>
          </a:p>
          <a:p>
            <a:pPr lvl="1"/>
            <a:r>
              <a:rPr lang="en-US" dirty="0" smtClean="0"/>
              <a:t>Neither number of immigrants nor ratio of immigrants to population relate to supply factors (per capita GDP, growth rate, share in agriculture, distance)</a:t>
            </a:r>
          </a:p>
          <a:p>
            <a:r>
              <a:rPr lang="en-US" dirty="0" smtClean="0"/>
              <a:t>Comparison with Sweden </a:t>
            </a:r>
          </a:p>
          <a:p>
            <a:pPr lvl="1"/>
            <a:r>
              <a:rPr lang="en-US" dirty="0" smtClean="0"/>
              <a:t>Very different groups than US dominate (Bosnia, Lebanon, Somalia, Eritrea, Iraq)</a:t>
            </a:r>
          </a:p>
          <a:p>
            <a:pPr lvl="1"/>
            <a:r>
              <a:rPr lang="en-US" dirty="0" smtClean="0"/>
              <a:t>The same patterns hold (table 7) not because Iraq is closer to Sweden than to the US, but because Sweden chose to admit Iraqis </a:t>
            </a:r>
          </a:p>
          <a:p>
            <a:pPr lvl="1"/>
            <a:r>
              <a:rPr lang="en-US" dirty="0" smtClean="0"/>
              <a:t>Number from </a:t>
            </a:r>
            <a:r>
              <a:rPr lang="en-US" dirty="0" err="1" smtClean="0"/>
              <a:t>i</a:t>
            </a:r>
            <a:r>
              <a:rPr lang="en-US" dirty="0" smtClean="0"/>
              <a:t> in US has does not matter but supply should be similar to both, but the number of immigrants from </a:t>
            </a:r>
            <a:r>
              <a:rPr lang="en-US" dirty="0" err="1" smtClean="0"/>
              <a:t>i</a:t>
            </a:r>
            <a:r>
              <a:rPr lang="en-US" dirty="0" smtClean="0"/>
              <a:t> in Sweden does matter</a:t>
            </a:r>
          </a:p>
          <a:p>
            <a:pPr lvl="1"/>
            <a:endParaRPr lang="en-US" dirty="0" smtClean="0"/>
          </a:p>
          <a:p>
            <a:r>
              <a:rPr lang="en-US" dirty="0" smtClean="0"/>
              <a:t>Empirically, no correlation between education in origin county and number of immigrants from that country</a:t>
            </a:r>
          </a:p>
        </p:txBody>
      </p:sp>
      <p:sp>
        <p:nvSpPr>
          <p:cNvPr id="4" name="Slide Number Placeholder 3"/>
          <p:cNvSpPr>
            <a:spLocks noGrp="1"/>
          </p:cNvSpPr>
          <p:nvPr>
            <p:ph type="sldNum" sz="quarter" idx="12"/>
          </p:nvPr>
        </p:nvSpPr>
        <p:spPr/>
        <p:txBody>
          <a:bodyPr/>
          <a:lstStyle/>
          <a:p>
            <a:fld id="{19F23098-0CA0-45A2-91A1-32E18098742E}" type="slidenum">
              <a:rPr lang="en-US" smtClean="0"/>
              <a:t>24</a:t>
            </a:fld>
            <a:endParaRPr lang="en-US"/>
          </a:p>
        </p:txBody>
      </p:sp>
    </p:spTree>
    <p:extLst>
      <p:ext uri="{BB962C8B-B14F-4D97-AF65-F5344CB8AC3E}">
        <p14:creationId xmlns:p14="http://schemas.microsoft.com/office/powerpoint/2010/main" val="41214356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7872"/>
            <a:ext cx="10515600" cy="1325563"/>
          </a:xfrm>
        </p:spPr>
        <p:txBody>
          <a:bodyPr/>
          <a:lstStyle/>
          <a:p>
            <a:r>
              <a:rPr lang="en-US" dirty="0" smtClean="0"/>
              <a:t>Conclusion	</a:t>
            </a:r>
            <a:endParaRPr lang="en-US" dirty="0"/>
          </a:p>
        </p:txBody>
      </p:sp>
      <p:sp>
        <p:nvSpPr>
          <p:cNvPr id="3" name="Content Placeholder 2"/>
          <p:cNvSpPr>
            <a:spLocks noGrp="1"/>
          </p:cNvSpPr>
          <p:nvPr>
            <p:ph idx="1"/>
          </p:nvPr>
        </p:nvSpPr>
        <p:spPr>
          <a:xfrm>
            <a:off x="838200" y="1673435"/>
            <a:ext cx="10515600" cy="4351338"/>
          </a:xfrm>
        </p:spPr>
        <p:txBody>
          <a:bodyPr>
            <a:normAutofit fontScale="85000" lnSpcReduction="20000"/>
          </a:bodyPr>
          <a:lstStyle/>
          <a:p>
            <a:r>
              <a:rPr lang="en-US" dirty="0" smtClean="0"/>
              <a:t>Rationing matters: Immigration policy affects immigrant attainment</a:t>
            </a:r>
          </a:p>
          <a:p>
            <a:r>
              <a:rPr lang="en-US" dirty="0" smtClean="0"/>
              <a:t>A two-equation model that implies three explanatory variables explains 73% of the variation in attainment among immigrant groups </a:t>
            </a:r>
          </a:p>
          <a:p>
            <a:r>
              <a:rPr lang="en-US" dirty="0" smtClean="0"/>
              <a:t>A structural model does about three-fourths as well as the unconstrained version</a:t>
            </a:r>
          </a:p>
          <a:p>
            <a:r>
              <a:rPr lang="en-US" dirty="0" smtClean="0"/>
              <a:t>All predictions are borne out for US and Sweden.  Specifically for education, wages and earnings</a:t>
            </a:r>
          </a:p>
          <a:p>
            <a:pPr lvl="1"/>
            <a:r>
              <a:rPr lang="en-US" dirty="0" smtClean="0"/>
              <a:t>Immigrants from countries that are admitted in large numbers have lower attainment </a:t>
            </a:r>
          </a:p>
          <a:p>
            <a:pPr lvl="1"/>
            <a:r>
              <a:rPr lang="en-US" dirty="0" smtClean="0"/>
              <a:t>Immigrants from counties with large populations have higher attainment</a:t>
            </a:r>
          </a:p>
          <a:p>
            <a:pPr lvl="1"/>
            <a:r>
              <a:rPr lang="en-US" dirty="0" smtClean="0"/>
              <a:t>Immigrants from countries with higher attainment at home have higher attainment in US</a:t>
            </a:r>
          </a:p>
          <a:p>
            <a:pPr lvl="1"/>
            <a:r>
              <a:rPr lang="en-US" dirty="0" smtClean="0"/>
              <a:t>Immigrants from over-represented countries have lower attainment</a:t>
            </a:r>
          </a:p>
          <a:p>
            <a:pPr lvl="1"/>
            <a:r>
              <a:rPr lang="en-US" dirty="0" smtClean="0"/>
              <a:t>The difference between attainment in the US and at home measured by education</a:t>
            </a:r>
          </a:p>
          <a:p>
            <a:pPr lvl="2"/>
            <a:r>
              <a:rPr lang="en-US" dirty="0" smtClean="0"/>
              <a:t>Decrease in number from origin country</a:t>
            </a:r>
          </a:p>
          <a:p>
            <a:pPr lvl="2"/>
            <a:r>
              <a:rPr lang="en-US" dirty="0" smtClean="0"/>
              <a:t>Increase in population of origin country</a:t>
            </a:r>
          </a:p>
          <a:p>
            <a:pPr lvl="2"/>
            <a:r>
              <a:rPr lang="en-US" dirty="0" smtClean="0"/>
              <a:t>Neutral in attainment of origin country</a:t>
            </a:r>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25</a:t>
            </a:fld>
            <a:endParaRPr lang="en-US"/>
          </a:p>
        </p:txBody>
      </p:sp>
    </p:spTree>
    <p:extLst>
      <p:ext uri="{BB962C8B-B14F-4D97-AF65-F5344CB8AC3E}">
        <p14:creationId xmlns:p14="http://schemas.microsoft.com/office/powerpoint/2010/main" val="27985707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18BF6DA-C4C3-48EC-BF3D-E8481751B3FE}" type="slidenum">
              <a:rPr lang="en-US" smtClean="0"/>
              <a:t>26</a:t>
            </a:fld>
            <a:endParaRPr lang="en-US"/>
          </a:p>
        </p:txBody>
      </p:sp>
      <p:sp>
        <p:nvSpPr>
          <p:cNvPr id="3" name="TextBox 2"/>
          <p:cNvSpPr txBox="1"/>
          <p:nvPr/>
        </p:nvSpPr>
        <p:spPr>
          <a:xfrm>
            <a:off x="4753155" y="2596551"/>
            <a:ext cx="3433953" cy="1107996"/>
          </a:xfrm>
          <a:prstGeom prst="rect">
            <a:avLst/>
          </a:prstGeom>
          <a:noFill/>
        </p:spPr>
        <p:txBody>
          <a:bodyPr wrap="none" rtlCol="0">
            <a:spAutoFit/>
          </a:bodyPr>
          <a:lstStyle/>
          <a:p>
            <a:r>
              <a:rPr lang="en-US" sz="6600" dirty="0" smtClean="0"/>
              <a:t>Appendix</a:t>
            </a:r>
            <a:endParaRPr lang="en-US" sz="6600" dirty="0"/>
          </a:p>
        </p:txBody>
      </p:sp>
    </p:spTree>
    <p:extLst>
      <p:ext uri="{BB962C8B-B14F-4D97-AF65-F5344CB8AC3E}">
        <p14:creationId xmlns:p14="http://schemas.microsoft.com/office/powerpoint/2010/main" val="29572957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Coefficient in Log Earnings Regression</a:t>
            </a:r>
            <a:endParaRPr lang="en-US" dirty="0"/>
          </a:p>
        </p:txBody>
      </p:sp>
      <p:sp>
        <p:nvSpPr>
          <p:cNvPr id="3" name="Slide Number Placeholder 2"/>
          <p:cNvSpPr>
            <a:spLocks noGrp="1"/>
          </p:cNvSpPr>
          <p:nvPr>
            <p:ph type="sldNum" sz="quarter" idx="12"/>
          </p:nvPr>
        </p:nvSpPr>
        <p:spPr/>
        <p:txBody>
          <a:bodyPr/>
          <a:lstStyle/>
          <a:p>
            <a:fld id="{A18BF6DA-C4C3-48EC-BF3D-E8481751B3FE}" type="slidenum">
              <a:rPr lang="en-US" smtClean="0"/>
              <a:t>27</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269070387"/>
              </p:ext>
            </p:extLst>
          </p:nvPr>
        </p:nvGraphicFramePr>
        <p:xfrm>
          <a:off x="1704197" y="2496708"/>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r>
                        <a:rPr lang="en-US" dirty="0" smtClean="0"/>
                        <a:t>Non-Entrepreneurs</a:t>
                      </a:r>
                      <a:endParaRPr lang="en-US" dirty="0"/>
                    </a:p>
                  </a:txBody>
                  <a:tcPr/>
                </a:tc>
                <a:tc>
                  <a:txBody>
                    <a:bodyPr/>
                    <a:lstStyle/>
                    <a:p>
                      <a:r>
                        <a:rPr lang="en-US" dirty="0" smtClean="0"/>
                        <a:t>Entrepreneurs</a:t>
                      </a:r>
                      <a:endParaRPr lang="en-US" dirty="0"/>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r>
                        <a:rPr lang="en-US" dirty="0" smtClean="0"/>
                        <a:t>.086***</a:t>
                      </a:r>
                      <a:endParaRPr lang="en-US" dirty="0"/>
                    </a:p>
                  </a:txBody>
                  <a:tcPr/>
                </a:tc>
                <a:tc>
                  <a:txBody>
                    <a:bodyPr/>
                    <a:lstStyle/>
                    <a:p>
                      <a:r>
                        <a:rPr lang="en-US" dirty="0" smtClean="0"/>
                        <a:t>.087***</a:t>
                      </a:r>
                      <a:endParaRPr lang="en-US" dirty="0"/>
                    </a:p>
                  </a:txBody>
                  <a:tcPr/>
                </a:tc>
                <a:extLst>
                  <a:ext uri="{0D108BD9-81ED-4DB2-BD59-A6C34878D82A}">
                    <a16:rowId xmlns:a16="http://schemas.microsoft.com/office/drawing/2014/main" val="10001"/>
                  </a:ext>
                </a:extLst>
              </a:tr>
              <a:tr h="370840">
                <a:tc>
                  <a:txBody>
                    <a:bodyPr/>
                    <a:lstStyle/>
                    <a:p>
                      <a:r>
                        <a:rPr lang="en-US" dirty="0" smtClean="0"/>
                        <a:t>R-squared</a:t>
                      </a:r>
                      <a:endParaRPr lang="en-US" dirty="0"/>
                    </a:p>
                  </a:txBody>
                  <a:tcPr/>
                </a:tc>
                <a:tc>
                  <a:txBody>
                    <a:bodyPr/>
                    <a:lstStyle/>
                    <a:p>
                      <a:r>
                        <a:rPr lang="en-US" dirty="0" smtClean="0"/>
                        <a:t>.14</a:t>
                      </a:r>
                      <a:endParaRPr lang="en-US" dirty="0"/>
                    </a:p>
                  </a:txBody>
                  <a:tcPr/>
                </a:tc>
                <a:tc>
                  <a:txBody>
                    <a:bodyPr/>
                    <a:lstStyle/>
                    <a:p>
                      <a:r>
                        <a:rPr lang="en-US" dirty="0" smtClean="0"/>
                        <a:t>.11</a:t>
                      </a:r>
                    </a:p>
                  </a:txBody>
                  <a:tcPr/>
                </a:tc>
                <a:extLst>
                  <a:ext uri="{0D108BD9-81ED-4DB2-BD59-A6C34878D82A}">
                    <a16:rowId xmlns:a16="http://schemas.microsoft.com/office/drawing/2014/main" val="10002"/>
                  </a:ext>
                </a:extLst>
              </a:tr>
              <a:tr h="370840">
                <a:tc>
                  <a:txBody>
                    <a:bodyPr/>
                    <a:lstStyle/>
                    <a:p>
                      <a:r>
                        <a:rPr lang="en-US" dirty="0" smtClean="0"/>
                        <a:t>Number of Observations</a:t>
                      </a:r>
                      <a:endParaRPr lang="en-US" dirty="0"/>
                    </a:p>
                  </a:txBody>
                  <a:tcPr/>
                </a:tc>
                <a:tc>
                  <a:txBody>
                    <a:bodyPr/>
                    <a:lstStyle/>
                    <a:p>
                      <a:r>
                        <a:rPr lang="en-US" dirty="0" smtClean="0"/>
                        <a:t>950,737</a:t>
                      </a:r>
                      <a:endParaRPr lang="en-US" dirty="0"/>
                    </a:p>
                  </a:txBody>
                  <a:tcPr/>
                </a:tc>
                <a:tc>
                  <a:txBody>
                    <a:bodyPr/>
                    <a:lstStyle/>
                    <a:p>
                      <a:r>
                        <a:rPr lang="en-US" dirty="0" smtClean="0"/>
                        <a:t>44,922</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704197" y="4066970"/>
            <a:ext cx="7746521" cy="276999"/>
          </a:xfrm>
          <a:prstGeom prst="rect">
            <a:avLst/>
          </a:prstGeom>
          <a:noFill/>
        </p:spPr>
        <p:txBody>
          <a:bodyPr wrap="square" rtlCol="0">
            <a:spAutoFit/>
          </a:bodyPr>
          <a:lstStyle/>
          <a:p>
            <a:r>
              <a:rPr lang="en-US" sz="1200" dirty="0" smtClean="0"/>
              <a:t>Age and Age-squared are included as controls.</a:t>
            </a:r>
            <a:endParaRPr lang="en-US" sz="1200" dirty="0"/>
          </a:p>
        </p:txBody>
      </p:sp>
    </p:spTree>
    <p:extLst>
      <p:ext uri="{BB962C8B-B14F-4D97-AF65-F5344CB8AC3E}">
        <p14:creationId xmlns:p14="http://schemas.microsoft.com/office/powerpoint/2010/main" val="2806301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18BF6DA-C4C3-48EC-BF3D-E8481751B3FE}" type="slidenum">
              <a:rPr lang="en-US" smtClean="0"/>
              <a:t>28</a:t>
            </a:fld>
            <a:endParaRPr lang="en-US"/>
          </a:p>
        </p:txBody>
      </p:sp>
      <p:sp>
        <p:nvSpPr>
          <p:cNvPr id="5" name="TextBox 4"/>
          <p:cNvSpPr txBox="1"/>
          <p:nvPr/>
        </p:nvSpPr>
        <p:spPr>
          <a:xfrm>
            <a:off x="4226860" y="0"/>
            <a:ext cx="3653606" cy="980902"/>
          </a:xfrm>
          <a:prstGeom prst="rect">
            <a:avLst/>
          </a:prstGeom>
          <a:noFill/>
        </p:spPr>
        <p:txBody>
          <a:bodyPr wrap="square" rtlCol="0">
            <a:spAutoFit/>
          </a:bodyPr>
          <a:lstStyle/>
          <a:p>
            <a:r>
              <a:rPr lang="en-US" sz="2800" dirty="0" smtClean="0"/>
              <a:t>Earnings Regressions</a:t>
            </a:r>
          </a:p>
          <a:p>
            <a:endParaRPr lang="en-US" sz="28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7243" y="490450"/>
            <a:ext cx="5547168" cy="6367549"/>
          </a:xfrm>
          <a:prstGeom prst="rect">
            <a:avLst/>
          </a:prstGeom>
        </p:spPr>
      </p:pic>
    </p:spTree>
    <p:extLst>
      <p:ext uri="{BB962C8B-B14F-4D97-AF65-F5344CB8AC3E}">
        <p14:creationId xmlns:p14="http://schemas.microsoft.com/office/powerpoint/2010/main" val="18094698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Entrepreneurship Findings</a:t>
            </a:r>
            <a:endParaRPr lang="en-US" dirty="0"/>
          </a:p>
        </p:txBody>
      </p:sp>
      <p:sp>
        <p:nvSpPr>
          <p:cNvPr id="4" name="Slide Number Placeholder 3"/>
          <p:cNvSpPr>
            <a:spLocks noGrp="1"/>
          </p:cNvSpPr>
          <p:nvPr>
            <p:ph type="sldNum" sz="quarter" idx="12"/>
          </p:nvPr>
        </p:nvSpPr>
        <p:spPr/>
        <p:txBody>
          <a:bodyPr/>
          <a:lstStyle/>
          <a:p>
            <a:fld id="{A18BF6DA-C4C3-48EC-BF3D-E8481751B3FE}" type="slidenum">
              <a:rPr lang="en-US" smtClean="0"/>
              <a:t>29</a:t>
            </a:fld>
            <a:endParaRPr lang="en-US"/>
          </a:p>
        </p:txBody>
      </p:sp>
    </p:spTree>
    <p:extLst>
      <p:ext uri="{BB962C8B-B14F-4D97-AF65-F5344CB8AC3E}">
        <p14:creationId xmlns:p14="http://schemas.microsoft.com/office/powerpoint/2010/main" val="4132318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45741607"/>
              </p:ext>
            </p:extLst>
          </p:nvPr>
        </p:nvGraphicFramePr>
        <p:xfrm>
          <a:off x="838200" y="1478399"/>
          <a:ext cx="10515600" cy="14833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436843755"/>
                    </a:ext>
                  </a:extLst>
                </a:gridCol>
                <a:gridCol w="3505200">
                  <a:extLst>
                    <a:ext uri="{9D8B030D-6E8A-4147-A177-3AD203B41FA5}">
                      <a16:colId xmlns:a16="http://schemas.microsoft.com/office/drawing/2014/main" val="447353006"/>
                    </a:ext>
                  </a:extLst>
                </a:gridCol>
                <a:gridCol w="3505200">
                  <a:extLst>
                    <a:ext uri="{9D8B030D-6E8A-4147-A177-3AD203B41FA5}">
                      <a16:colId xmlns:a16="http://schemas.microsoft.com/office/drawing/2014/main" val="2409547576"/>
                    </a:ext>
                  </a:extLst>
                </a:gridCol>
              </a:tblGrid>
              <a:tr h="370840">
                <a:tc>
                  <a:txBody>
                    <a:bodyPr/>
                    <a:lstStyle/>
                    <a:p>
                      <a:r>
                        <a:rPr lang="en-US" dirty="0" smtClean="0"/>
                        <a:t>Country</a:t>
                      </a:r>
                      <a:endParaRPr lang="en-US" dirty="0"/>
                    </a:p>
                  </a:txBody>
                  <a:tcPr/>
                </a:tc>
                <a:tc>
                  <a:txBody>
                    <a:bodyPr/>
                    <a:lstStyle/>
                    <a:p>
                      <a:r>
                        <a:rPr lang="en-US" dirty="0" smtClean="0"/>
                        <a:t>Education Rank</a:t>
                      </a:r>
                      <a:endParaRPr lang="en-US" dirty="0"/>
                    </a:p>
                  </a:txBody>
                  <a:tcPr/>
                </a:tc>
                <a:tc>
                  <a:txBody>
                    <a:bodyPr/>
                    <a:lstStyle/>
                    <a:p>
                      <a:r>
                        <a:rPr lang="en-US" dirty="0" smtClean="0"/>
                        <a:t>Proportion</a:t>
                      </a:r>
                      <a:r>
                        <a:rPr lang="en-US" baseline="0" dirty="0" smtClean="0"/>
                        <a:t> of US Immigrants</a:t>
                      </a:r>
                      <a:endParaRPr lang="en-US" dirty="0"/>
                    </a:p>
                  </a:txBody>
                  <a:tcPr/>
                </a:tc>
                <a:extLst>
                  <a:ext uri="{0D108BD9-81ED-4DB2-BD59-A6C34878D82A}">
                    <a16:rowId xmlns:a16="http://schemas.microsoft.com/office/drawing/2014/main" val="4196000232"/>
                  </a:ext>
                </a:extLst>
              </a:tr>
              <a:tr h="370840">
                <a:tc>
                  <a:txBody>
                    <a:bodyPr/>
                    <a:lstStyle/>
                    <a:p>
                      <a:r>
                        <a:rPr lang="en-US" dirty="0" smtClean="0"/>
                        <a:t>Algeria</a:t>
                      </a:r>
                      <a:endParaRPr lang="en-US" dirty="0"/>
                    </a:p>
                  </a:txBody>
                  <a:tcPr/>
                </a:tc>
                <a:tc>
                  <a:txBody>
                    <a:bodyPr/>
                    <a:lstStyle/>
                    <a:p>
                      <a:r>
                        <a:rPr lang="en-US" dirty="0" smtClean="0"/>
                        <a:t>25</a:t>
                      </a:r>
                      <a:endParaRPr lang="en-US" dirty="0"/>
                    </a:p>
                  </a:txBody>
                  <a:tcPr/>
                </a:tc>
                <a:tc>
                  <a:txBody>
                    <a:bodyPr/>
                    <a:lstStyle/>
                    <a:p>
                      <a:r>
                        <a:rPr lang="en-US" dirty="0" smtClean="0"/>
                        <a:t>.0005</a:t>
                      </a:r>
                      <a:endParaRPr lang="en-US" dirty="0"/>
                    </a:p>
                  </a:txBody>
                  <a:tcPr/>
                </a:tc>
                <a:extLst>
                  <a:ext uri="{0D108BD9-81ED-4DB2-BD59-A6C34878D82A}">
                    <a16:rowId xmlns:a16="http://schemas.microsoft.com/office/drawing/2014/main" val="2075942270"/>
                  </a:ext>
                </a:extLst>
              </a:tr>
              <a:tr h="370840">
                <a:tc>
                  <a:txBody>
                    <a:bodyPr/>
                    <a:lstStyle/>
                    <a:p>
                      <a:r>
                        <a:rPr lang="en-US" dirty="0" smtClean="0"/>
                        <a:t>Israel</a:t>
                      </a:r>
                      <a:endParaRPr lang="en-US" dirty="0"/>
                    </a:p>
                  </a:txBody>
                  <a:tcPr/>
                </a:tc>
                <a:tc>
                  <a:txBody>
                    <a:bodyPr/>
                    <a:lstStyle/>
                    <a:p>
                      <a:r>
                        <a:rPr lang="en-US" dirty="0" smtClean="0"/>
                        <a:t>37</a:t>
                      </a:r>
                      <a:endParaRPr lang="en-US" dirty="0"/>
                    </a:p>
                  </a:txBody>
                  <a:tcPr/>
                </a:tc>
                <a:tc>
                  <a:txBody>
                    <a:bodyPr/>
                    <a:lstStyle/>
                    <a:p>
                      <a:r>
                        <a:rPr lang="en-US" dirty="0" smtClean="0"/>
                        <a:t>.003</a:t>
                      </a:r>
                      <a:endParaRPr lang="en-US" dirty="0"/>
                    </a:p>
                  </a:txBody>
                  <a:tcPr/>
                </a:tc>
                <a:extLst>
                  <a:ext uri="{0D108BD9-81ED-4DB2-BD59-A6C34878D82A}">
                    <a16:rowId xmlns:a16="http://schemas.microsoft.com/office/drawing/2014/main" val="1132075914"/>
                  </a:ext>
                </a:extLst>
              </a:tr>
              <a:tr h="370840">
                <a:tc>
                  <a:txBody>
                    <a:bodyPr/>
                    <a:lstStyle/>
                    <a:p>
                      <a:r>
                        <a:rPr lang="en-US" dirty="0" smtClean="0"/>
                        <a:t>Japan</a:t>
                      </a:r>
                      <a:endParaRPr lang="en-US" dirty="0"/>
                    </a:p>
                  </a:txBody>
                  <a:tcPr/>
                </a:tc>
                <a:tc>
                  <a:txBody>
                    <a:bodyPr/>
                    <a:lstStyle/>
                    <a:p>
                      <a:r>
                        <a:rPr lang="en-US" dirty="0" smtClean="0"/>
                        <a:t>48</a:t>
                      </a:r>
                      <a:endParaRPr lang="en-US" dirty="0"/>
                    </a:p>
                  </a:txBody>
                  <a:tcPr/>
                </a:tc>
                <a:tc>
                  <a:txBody>
                    <a:bodyPr/>
                    <a:lstStyle/>
                    <a:p>
                      <a:r>
                        <a:rPr lang="en-US" dirty="0" smtClean="0"/>
                        <a:t>.009</a:t>
                      </a:r>
                    </a:p>
                  </a:txBody>
                  <a:tcPr/>
                </a:tc>
                <a:extLst>
                  <a:ext uri="{0D108BD9-81ED-4DB2-BD59-A6C34878D82A}">
                    <a16:rowId xmlns:a16="http://schemas.microsoft.com/office/drawing/2014/main" val="2543903048"/>
                  </a:ext>
                </a:extLst>
              </a:tr>
            </a:tbl>
          </a:graphicData>
        </a:graphic>
      </p:graphicFrame>
      <p:sp>
        <p:nvSpPr>
          <p:cNvPr id="6" name="TextBox 5"/>
          <p:cNvSpPr txBox="1"/>
          <p:nvPr/>
        </p:nvSpPr>
        <p:spPr>
          <a:xfrm>
            <a:off x="1005840" y="3814354"/>
            <a:ext cx="10347960" cy="369332"/>
          </a:xfrm>
          <a:prstGeom prst="rect">
            <a:avLst/>
          </a:prstGeom>
          <a:noFill/>
        </p:spPr>
        <p:txBody>
          <a:bodyPr wrap="square" rtlCol="0">
            <a:spAutoFit/>
          </a:bodyPr>
          <a:lstStyle/>
          <a:p>
            <a:pPr marL="285750" indent="-285750">
              <a:buFont typeface="Arial" panose="020B0604020202020204" pitchFamily="34" charset="0"/>
              <a:buChar char="•"/>
            </a:pPr>
            <a:endParaRPr lang="en-US" dirty="0"/>
          </a:p>
        </p:txBody>
      </p:sp>
      <p:sp>
        <p:nvSpPr>
          <p:cNvPr id="7" name="TextBox 6"/>
          <p:cNvSpPr txBox="1"/>
          <p:nvPr/>
        </p:nvSpPr>
        <p:spPr>
          <a:xfrm>
            <a:off x="805543" y="3401842"/>
            <a:ext cx="10748554" cy="3323987"/>
          </a:xfrm>
          <a:prstGeom prst="rect">
            <a:avLst/>
          </a:prstGeom>
          <a:noFill/>
        </p:spPr>
        <p:txBody>
          <a:bodyPr wrap="square" rtlCol="0">
            <a:spAutoFit/>
          </a:bodyPr>
          <a:lstStyle/>
          <a:p>
            <a:pPr marL="285750" indent="-285750">
              <a:buFont typeface="Arial" panose="020B0604020202020204" pitchFamily="34" charset="0"/>
              <a:buChar char="•"/>
            </a:pPr>
            <a:r>
              <a:rPr lang="en-US" sz="2400" dirty="0"/>
              <a:t>Range of average education is from 9 to 16 years</a:t>
            </a:r>
          </a:p>
          <a:p>
            <a:pPr marL="285750" indent="-285750">
              <a:buFont typeface="Arial" panose="020B0604020202020204" pitchFamily="34" charset="0"/>
              <a:buChar char="•"/>
            </a:pPr>
            <a:r>
              <a:rPr lang="en-US" sz="2400" dirty="0"/>
              <a:t>Range of average annual income is from $16,000 to $64,000</a:t>
            </a:r>
          </a:p>
          <a:p>
            <a:pPr marL="285750" indent="-285750">
              <a:buFont typeface="Arial" panose="020B0604020202020204" pitchFamily="34" charset="0"/>
              <a:buChar char="•"/>
            </a:pPr>
            <a:r>
              <a:rPr lang="en-US" sz="2400" dirty="0" smtClean="0"/>
              <a:t>Mexico is 134/136 in education rank; India is 2 in educational rank</a:t>
            </a:r>
          </a:p>
          <a:p>
            <a:pPr marL="285750" indent="-285750">
              <a:buFont typeface="Arial" panose="020B0604020202020204" pitchFamily="34" charset="0"/>
              <a:buChar char="•"/>
            </a:pPr>
            <a:r>
              <a:rPr lang="en-US" sz="2400" dirty="0" smtClean="0"/>
              <a:t>Mexico’s average level of education is almost double that of India</a:t>
            </a:r>
          </a:p>
          <a:p>
            <a:pPr marL="285750" indent="-285750">
              <a:buFont typeface="Arial" panose="020B0604020202020204" pitchFamily="34" charset="0"/>
              <a:buChar char="•"/>
            </a:pPr>
            <a:r>
              <a:rPr lang="en-US" sz="2400" dirty="0" smtClean="0"/>
              <a:t>Mexico is over-represented by a factor of 15; India is under-represented by a factor of 4</a:t>
            </a:r>
          </a:p>
          <a:p>
            <a:pPr marL="285750" indent="-285750">
              <a:buFont typeface="Arial" panose="020B0604020202020204" pitchFamily="34" charset="0"/>
              <a:buChar char="•"/>
            </a:pPr>
            <a:r>
              <a:rPr lang="en-US" sz="2400" dirty="0" smtClean="0"/>
              <a:t>Correlation (weighted) of educational attainment in US and education of origin country not significantly different from zero</a:t>
            </a:r>
          </a:p>
          <a:p>
            <a:endParaRPr lang="en-US" dirty="0"/>
          </a:p>
        </p:txBody>
      </p:sp>
      <p:sp>
        <p:nvSpPr>
          <p:cNvPr id="8" name="Slide Number Placeholder 7"/>
          <p:cNvSpPr>
            <a:spLocks noGrp="1"/>
          </p:cNvSpPr>
          <p:nvPr>
            <p:ph type="sldNum" sz="quarter" idx="12"/>
          </p:nvPr>
        </p:nvSpPr>
        <p:spPr/>
        <p:txBody>
          <a:bodyPr/>
          <a:lstStyle/>
          <a:p>
            <a:fld id="{19F23098-0CA0-45A2-91A1-32E18098742E}" type="slidenum">
              <a:rPr lang="en-US" smtClean="0"/>
              <a:t>3</a:t>
            </a:fld>
            <a:endParaRPr lang="en-US"/>
          </a:p>
        </p:txBody>
      </p:sp>
    </p:spTree>
    <p:extLst>
      <p:ext uri="{BB962C8B-B14F-4D97-AF65-F5344CB8AC3E}">
        <p14:creationId xmlns:p14="http://schemas.microsoft.com/office/powerpoint/2010/main" val="38799470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18BF6DA-C4C3-48EC-BF3D-E8481751B3FE}" type="slidenum">
              <a:rPr lang="en-US" smtClean="0"/>
              <a:t>30</a:t>
            </a:fld>
            <a:endParaRPr lang="en-US"/>
          </a:p>
        </p:txBody>
      </p:sp>
      <p:graphicFrame>
        <p:nvGraphicFramePr>
          <p:cNvPr id="5" name="Table 4"/>
          <p:cNvGraphicFramePr>
            <a:graphicFrameLocks noGrp="1"/>
          </p:cNvGraphicFramePr>
          <p:nvPr>
            <p:extLst/>
          </p:nvPr>
        </p:nvGraphicFramePr>
        <p:xfrm>
          <a:off x="1326148" y="1764172"/>
          <a:ext cx="9662694" cy="4389120"/>
        </p:xfrm>
        <a:graphic>
          <a:graphicData uri="http://schemas.openxmlformats.org/drawingml/2006/table">
            <a:tbl>
              <a:tblPr firstRow="1" bandRow="1">
                <a:tableStyleId>{5C22544A-7EE6-4342-B048-85BDC9FD1C3A}</a:tableStyleId>
              </a:tblPr>
              <a:tblGrid>
                <a:gridCol w="4831347">
                  <a:extLst>
                    <a:ext uri="{9D8B030D-6E8A-4147-A177-3AD203B41FA5}">
                      <a16:colId xmlns:a16="http://schemas.microsoft.com/office/drawing/2014/main" val="20000"/>
                    </a:ext>
                  </a:extLst>
                </a:gridCol>
                <a:gridCol w="4831347">
                  <a:extLst>
                    <a:ext uri="{9D8B030D-6E8A-4147-A177-3AD203B41FA5}">
                      <a16:colId xmlns:a16="http://schemas.microsoft.com/office/drawing/2014/main" val="20001"/>
                    </a:ext>
                  </a:extLst>
                </a:gridCol>
              </a:tblGrid>
              <a:tr h="370840">
                <a:tc>
                  <a:txBody>
                    <a:bodyPr/>
                    <a:lstStyle/>
                    <a:p>
                      <a:r>
                        <a:rPr lang="en-US" sz="2800" dirty="0" smtClean="0"/>
                        <a:t>Variable</a:t>
                      </a:r>
                      <a:endParaRPr lang="en-US" sz="2800" dirty="0"/>
                    </a:p>
                  </a:txBody>
                  <a:tcPr/>
                </a:tc>
                <a:tc>
                  <a:txBody>
                    <a:bodyPr/>
                    <a:lstStyle/>
                    <a:p>
                      <a:r>
                        <a:rPr lang="en-US" sz="2800" dirty="0" smtClean="0"/>
                        <a:t>Coefficient</a:t>
                      </a:r>
                      <a:endParaRPr lang="en-US" sz="2800" dirty="0"/>
                    </a:p>
                  </a:txBody>
                  <a:tcPr/>
                </a:tc>
                <a:extLst>
                  <a:ext uri="{0D108BD9-81ED-4DB2-BD59-A6C34878D82A}">
                    <a16:rowId xmlns:a16="http://schemas.microsoft.com/office/drawing/2014/main" val="10000"/>
                  </a:ext>
                </a:extLst>
              </a:tr>
              <a:tr h="370840">
                <a:tc>
                  <a:txBody>
                    <a:bodyPr/>
                    <a:lstStyle/>
                    <a:p>
                      <a:r>
                        <a:rPr lang="en-US" sz="2800" dirty="0" smtClean="0"/>
                        <a:t>I</a:t>
                      </a:r>
                      <a:r>
                        <a:rPr lang="en-US" sz="2800" baseline="-25000" dirty="0" smtClean="0"/>
                        <a:t>i</a:t>
                      </a:r>
                      <a:endParaRPr lang="en-US" sz="2800" baseline="-25000" dirty="0"/>
                    </a:p>
                  </a:txBody>
                  <a:tcPr/>
                </a:tc>
                <a:tc>
                  <a:txBody>
                    <a:bodyPr/>
                    <a:lstStyle/>
                    <a:p>
                      <a:r>
                        <a:rPr lang="en-US" sz="2800" dirty="0" smtClean="0"/>
                        <a:t>-.0032***</a:t>
                      </a:r>
                    </a:p>
                    <a:p>
                      <a:r>
                        <a:rPr lang="en-US" sz="2800" dirty="0" smtClean="0"/>
                        <a:t>(.0039)</a:t>
                      </a:r>
                      <a:endParaRPr lang="en-US" sz="2800" dirty="0"/>
                    </a:p>
                  </a:txBody>
                  <a:tcPr/>
                </a:tc>
                <a:extLst>
                  <a:ext uri="{0D108BD9-81ED-4DB2-BD59-A6C34878D82A}">
                    <a16:rowId xmlns:a16="http://schemas.microsoft.com/office/drawing/2014/main" val="10001"/>
                  </a:ext>
                </a:extLst>
              </a:tr>
              <a:tr h="370840">
                <a:tc>
                  <a:txBody>
                    <a:bodyPr/>
                    <a:lstStyle/>
                    <a:p>
                      <a:r>
                        <a:rPr lang="en-US" sz="2800" dirty="0" smtClean="0"/>
                        <a:t>N</a:t>
                      </a:r>
                      <a:r>
                        <a:rPr lang="en-US" sz="2800" baseline="-25000" dirty="0" smtClean="0"/>
                        <a:t>i</a:t>
                      </a:r>
                      <a:endParaRPr lang="en-US" sz="2800" dirty="0"/>
                    </a:p>
                  </a:txBody>
                  <a:tcPr/>
                </a:tc>
                <a:tc>
                  <a:txBody>
                    <a:bodyPr/>
                    <a:lstStyle/>
                    <a:p>
                      <a:r>
                        <a:rPr lang="en-US" sz="2800" dirty="0" smtClean="0"/>
                        <a:t>.00098***</a:t>
                      </a:r>
                    </a:p>
                    <a:p>
                      <a:r>
                        <a:rPr lang="en-US" sz="2800" dirty="0" smtClean="0"/>
                        <a:t>(.00036)</a:t>
                      </a:r>
                      <a:endParaRPr lang="en-US" sz="2800" dirty="0"/>
                    </a:p>
                  </a:txBody>
                  <a:tcPr/>
                </a:tc>
                <a:extLst>
                  <a:ext uri="{0D108BD9-81ED-4DB2-BD59-A6C34878D82A}">
                    <a16:rowId xmlns:a16="http://schemas.microsoft.com/office/drawing/2014/main" val="10002"/>
                  </a:ext>
                </a:extLst>
              </a:tr>
              <a:tr h="370840">
                <a:tc>
                  <a:txBody>
                    <a:bodyPr/>
                    <a:lstStyle/>
                    <a:p>
                      <a:r>
                        <a:rPr lang="el-GR" sz="2800" b="0" i="0" u="none" strike="noStrike" baseline="0" dirty="0" smtClean="0"/>
                        <a:t>μ</a:t>
                      </a:r>
                      <a:endParaRPr lang="en-US" sz="2800" dirty="0"/>
                    </a:p>
                  </a:txBody>
                  <a:tcPr>
                    <a:lnB w="12700" cap="flat" cmpd="sng" algn="ctr">
                      <a:solidFill>
                        <a:schemeClr val="tx1"/>
                      </a:solidFill>
                      <a:prstDash val="solid"/>
                      <a:round/>
                      <a:headEnd type="none" w="med" len="med"/>
                      <a:tailEnd type="none" w="med" len="med"/>
                    </a:lnB>
                  </a:tcPr>
                </a:tc>
                <a:tc>
                  <a:txBody>
                    <a:bodyPr/>
                    <a:lstStyle/>
                    <a:p>
                      <a:r>
                        <a:rPr lang="en-US" sz="2800" dirty="0" smtClean="0"/>
                        <a:t>.0023***</a:t>
                      </a:r>
                    </a:p>
                    <a:p>
                      <a:r>
                        <a:rPr lang="en-US" sz="2800" dirty="0" smtClean="0"/>
                        <a:t>(.00062)</a:t>
                      </a:r>
                      <a:endParaRPr lang="en-US" sz="280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r>
                        <a:rPr lang="en-US" sz="2800" dirty="0" smtClean="0"/>
                        <a:t>F(3, 125)</a:t>
                      </a:r>
                      <a:endParaRPr lang="en-US" sz="2800" dirty="0"/>
                    </a:p>
                  </a:txBody>
                  <a:tcPr>
                    <a:lnT w="12700" cap="flat" cmpd="sng" algn="ctr">
                      <a:solidFill>
                        <a:schemeClr val="tx1"/>
                      </a:solidFill>
                      <a:prstDash val="solid"/>
                      <a:round/>
                      <a:headEnd type="none" w="med" len="med"/>
                      <a:tailEnd type="none" w="med" len="med"/>
                    </a:lnT>
                  </a:tcPr>
                </a:tc>
                <a:tc>
                  <a:txBody>
                    <a:bodyPr/>
                    <a:lstStyle/>
                    <a:p>
                      <a:r>
                        <a:rPr lang="en-US" sz="2800" dirty="0" smtClean="0"/>
                        <a:t>27.9</a:t>
                      </a:r>
                      <a:endParaRPr lang="en-US" sz="2800"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70840">
                <a:tc>
                  <a:txBody>
                    <a:bodyPr/>
                    <a:lstStyle/>
                    <a:p>
                      <a:r>
                        <a:rPr lang="en-US" sz="2800" dirty="0" smtClean="0"/>
                        <a:t>Number of Observations</a:t>
                      </a:r>
                      <a:endParaRPr lang="en-US" sz="2800" dirty="0"/>
                    </a:p>
                  </a:txBody>
                  <a:tcPr/>
                </a:tc>
                <a:tc>
                  <a:txBody>
                    <a:bodyPr/>
                    <a:lstStyle/>
                    <a:p>
                      <a:r>
                        <a:rPr lang="en-US" sz="2800" dirty="0" smtClean="0"/>
                        <a:t>129</a:t>
                      </a:r>
                      <a:endParaRPr lang="en-US" sz="2800" dirty="0"/>
                    </a:p>
                  </a:txBody>
                  <a:tcPr/>
                </a:tc>
                <a:extLst>
                  <a:ext uri="{0D108BD9-81ED-4DB2-BD59-A6C34878D82A}">
                    <a16:rowId xmlns:a16="http://schemas.microsoft.com/office/drawing/2014/main" val="10005"/>
                  </a:ext>
                </a:extLst>
              </a:tr>
            </a:tbl>
          </a:graphicData>
        </a:graphic>
      </p:graphicFrame>
      <p:sp>
        <p:nvSpPr>
          <p:cNvPr id="6" name="TextBox 5"/>
          <p:cNvSpPr txBox="1"/>
          <p:nvPr/>
        </p:nvSpPr>
        <p:spPr>
          <a:xfrm>
            <a:off x="1037389" y="607008"/>
            <a:ext cx="10737515" cy="954107"/>
          </a:xfrm>
          <a:prstGeom prst="rect">
            <a:avLst/>
          </a:prstGeom>
          <a:noFill/>
        </p:spPr>
        <p:txBody>
          <a:bodyPr wrap="square" rtlCol="0">
            <a:spAutoFit/>
          </a:bodyPr>
          <a:lstStyle/>
          <a:p>
            <a:r>
              <a:rPr lang="en-US" sz="2800" dirty="0" smtClean="0"/>
              <a:t>Dependent Variable: Proportion of currently incorporated self-employed</a:t>
            </a:r>
          </a:p>
          <a:p>
            <a:r>
              <a:rPr lang="en-US" sz="2800" dirty="0" smtClean="0"/>
              <a:t>Mean=.033 </a:t>
            </a:r>
            <a:endParaRPr lang="en-US" sz="2800" dirty="0"/>
          </a:p>
        </p:txBody>
      </p:sp>
      <p:sp>
        <p:nvSpPr>
          <p:cNvPr id="2" name="Rectangle 1"/>
          <p:cNvSpPr/>
          <p:nvPr/>
        </p:nvSpPr>
        <p:spPr>
          <a:xfrm>
            <a:off x="943155" y="6153292"/>
            <a:ext cx="9882996" cy="369332"/>
          </a:xfrm>
          <a:prstGeom prst="rect">
            <a:avLst/>
          </a:prstGeom>
        </p:spPr>
        <p:txBody>
          <a:bodyPr wrap="square">
            <a:spAutoFit/>
          </a:bodyPr>
          <a:lstStyle/>
          <a:p>
            <a:r>
              <a:rPr lang="en-US" dirty="0" smtClean="0"/>
              <a:t>ACS definition: “Self-employed </a:t>
            </a:r>
            <a:r>
              <a:rPr lang="en-US" dirty="0"/>
              <a:t>in own incorporated business, prof practice, or </a:t>
            </a:r>
            <a:r>
              <a:rPr lang="en-US" dirty="0" smtClean="0"/>
              <a:t>farm”</a:t>
            </a:r>
            <a:endParaRPr lang="en-US" dirty="0"/>
          </a:p>
        </p:txBody>
      </p:sp>
    </p:spTree>
    <p:extLst>
      <p:ext uri="{BB962C8B-B14F-4D97-AF65-F5344CB8AC3E}">
        <p14:creationId xmlns:p14="http://schemas.microsoft.com/office/powerpoint/2010/main" val="2427024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18BF6DA-C4C3-48EC-BF3D-E8481751B3FE}" type="slidenum">
              <a:rPr lang="en-US" smtClean="0"/>
              <a:t>31</a:t>
            </a:fld>
            <a:endParaRPr lang="en-US"/>
          </a:p>
        </p:txBody>
      </p:sp>
      <p:graphicFrame>
        <p:nvGraphicFramePr>
          <p:cNvPr id="4" name="Table 3"/>
          <p:cNvGraphicFramePr>
            <a:graphicFrameLocks noGrp="1"/>
          </p:cNvGraphicFramePr>
          <p:nvPr>
            <p:extLst/>
          </p:nvPr>
        </p:nvGraphicFramePr>
        <p:xfrm>
          <a:off x="2600324" y="2011578"/>
          <a:ext cx="6794687" cy="3261360"/>
        </p:xfrm>
        <a:graphic>
          <a:graphicData uri="http://schemas.openxmlformats.org/drawingml/2006/table">
            <a:tbl>
              <a:tblPr>
                <a:tableStyleId>{5C22544A-7EE6-4342-B048-85BDC9FD1C3A}</a:tableStyleId>
              </a:tblPr>
              <a:tblGrid>
                <a:gridCol w="2454758">
                  <a:extLst>
                    <a:ext uri="{9D8B030D-6E8A-4147-A177-3AD203B41FA5}">
                      <a16:colId xmlns:a16="http://schemas.microsoft.com/office/drawing/2014/main" val="20000"/>
                    </a:ext>
                  </a:extLst>
                </a:gridCol>
                <a:gridCol w="1716238">
                  <a:extLst>
                    <a:ext uri="{9D8B030D-6E8A-4147-A177-3AD203B41FA5}">
                      <a16:colId xmlns:a16="http://schemas.microsoft.com/office/drawing/2014/main" val="20001"/>
                    </a:ext>
                  </a:extLst>
                </a:gridCol>
                <a:gridCol w="1345483">
                  <a:extLst>
                    <a:ext uri="{9D8B030D-6E8A-4147-A177-3AD203B41FA5}">
                      <a16:colId xmlns:a16="http://schemas.microsoft.com/office/drawing/2014/main" val="20002"/>
                    </a:ext>
                  </a:extLst>
                </a:gridCol>
                <a:gridCol w="1278208">
                  <a:extLst>
                    <a:ext uri="{9D8B030D-6E8A-4147-A177-3AD203B41FA5}">
                      <a16:colId xmlns:a16="http://schemas.microsoft.com/office/drawing/2014/main" val="20003"/>
                    </a:ext>
                  </a:extLst>
                </a:gridCol>
              </a:tblGrid>
              <a:tr h="0">
                <a:tc>
                  <a:txBody>
                    <a:bodyPr/>
                    <a:lstStyle/>
                    <a:p>
                      <a:pPr marL="0" marR="0">
                        <a:lnSpc>
                          <a:spcPct val="107000"/>
                        </a:lnSpc>
                        <a:spcBef>
                          <a:spcPts val="540"/>
                        </a:spcBef>
                        <a:spcAft>
                          <a:spcPts val="275"/>
                        </a:spcAft>
                      </a:pPr>
                      <a:r>
                        <a:rPr lang="en-US" sz="2000" dirty="0">
                          <a:effectLst/>
                        </a:rPr>
                        <a:t>Type of Worker</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07000"/>
                        </a:lnSpc>
                        <a:spcBef>
                          <a:spcPts val="540"/>
                        </a:spcBef>
                        <a:spcAft>
                          <a:spcPts val="275"/>
                        </a:spcAft>
                      </a:pPr>
                      <a:r>
                        <a:rPr lang="en-US" sz="2000">
                          <a:effectLst/>
                        </a:rPr>
                        <a:t>Annual Earnings</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07000"/>
                        </a:lnSpc>
                        <a:spcBef>
                          <a:spcPts val="540"/>
                        </a:spcBef>
                        <a:spcAft>
                          <a:spcPts val="275"/>
                        </a:spcAft>
                      </a:pPr>
                      <a:r>
                        <a:rPr lang="en-US" sz="2000">
                          <a:effectLst/>
                        </a:rPr>
                        <a:t>Hourly Wage Rate</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07000"/>
                        </a:lnSpc>
                        <a:spcBef>
                          <a:spcPts val="540"/>
                        </a:spcBef>
                        <a:spcAft>
                          <a:spcPts val="275"/>
                        </a:spcAft>
                      </a:pPr>
                      <a:r>
                        <a:rPr lang="en-US" sz="2000">
                          <a:effectLst/>
                        </a:rPr>
                        <a:t>Annual Hours</a:t>
                      </a:r>
                      <a:endParaRPr lang="en-US" sz="20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0000"/>
                  </a:ext>
                </a:extLst>
              </a:tr>
              <a:tr h="0">
                <a:tc>
                  <a:txBody>
                    <a:bodyPr/>
                    <a:lstStyle/>
                    <a:p>
                      <a:pPr marL="0" marR="0">
                        <a:lnSpc>
                          <a:spcPct val="107000"/>
                        </a:lnSpc>
                        <a:spcBef>
                          <a:spcPts val="540"/>
                        </a:spcBef>
                        <a:spcAft>
                          <a:spcPts val="275"/>
                        </a:spcAft>
                      </a:pPr>
                      <a:r>
                        <a:rPr lang="en-US" sz="2000" dirty="0">
                          <a:effectLst/>
                        </a:rPr>
                        <a:t>Private Employee</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a:effectLst/>
                        </a:rPr>
                        <a:t> </a:t>
                      </a:r>
                    </a:p>
                    <a:p>
                      <a:pPr marL="0" marR="0" algn="ctr">
                        <a:lnSpc>
                          <a:spcPct val="107000"/>
                        </a:lnSpc>
                        <a:spcBef>
                          <a:spcPts val="0"/>
                        </a:spcBef>
                        <a:spcAft>
                          <a:spcPts val="275"/>
                        </a:spcAft>
                      </a:pPr>
                      <a:r>
                        <a:rPr lang="en-US" sz="2000">
                          <a:effectLst/>
                        </a:rPr>
                        <a:t>$42,068.99</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a:effectLst/>
                        </a:rPr>
                        <a:t> </a:t>
                      </a:r>
                    </a:p>
                    <a:p>
                      <a:pPr marL="0" marR="0" algn="ctr">
                        <a:lnSpc>
                          <a:spcPct val="107000"/>
                        </a:lnSpc>
                        <a:spcBef>
                          <a:spcPts val="0"/>
                        </a:spcBef>
                        <a:spcAft>
                          <a:spcPts val="275"/>
                        </a:spcAft>
                      </a:pPr>
                      <a:r>
                        <a:rPr lang="en-US" sz="2000">
                          <a:effectLst/>
                        </a:rPr>
                        <a:t>$25.89</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a:effectLst/>
                        </a:rPr>
                        <a:t> </a:t>
                      </a:r>
                    </a:p>
                    <a:p>
                      <a:pPr marL="0" marR="0" algn="ctr">
                        <a:lnSpc>
                          <a:spcPct val="107000"/>
                        </a:lnSpc>
                        <a:spcBef>
                          <a:spcPts val="0"/>
                        </a:spcBef>
                        <a:spcAft>
                          <a:spcPts val="275"/>
                        </a:spcAft>
                      </a:pPr>
                      <a:r>
                        <a:rPr lang="en-US" sz="2000">
                          <a:effectLst/>
                        </a:rPr>
                        <a:t>1,863.78</a:t>
                      </a:r>
                      <a:endParaRPr lang="en-US" sz="20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0001"/>
                  </a:ext>
                </a:extLst>
              </a:tr>
              <a:tr h="0">
                <a:tc>
                  <a:txBody>
                    <a:bodyPr/>
                    <a:lstStyle/>
                    <a:p>
                      <a:pPr marL="0" marR="0">
                        <a:lnSpc>
                          <a:spcPct val="107000"/>
                        </a:lnSpc>
                        <a:spcBef>
                          <a:spcPts val="540"/>
                        </a:spcBef>
                        <a:spcAft>
                          <a:spcPts val="275"/>
                        </a:spcAft>
                      </a:pPr>
                      <a:r>
                        <a:rPr lang="en-US" sz="2000" dirty="0">
                          <a:effectLst/>
                        </a:rPr>
                        <a:t>Public Employee</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275"/>
                        </a:spcAft>
                      </a:pPr>
                      <a:r>
                        <a:rPr lang="en-US" sz="2000">
                          <a:effectLst/>
                        </a:rPr>
                        <a:t>$46,783.96</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275"/>
                        </a:spcAft>
                      </a:pPr>
                      <a:r>
                        <a:rPr lang="en-US" sz="2000">
                          <a:effectLst/>
                        </a:rPr>
                        <a:t>$29.85</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275"/>
                        </a:spcAft>
                      </a:pPr>
                      <a:r>
                        <a:rPr lang="en-US" sz="2000">
                          <a:effectLst/>
                        </a:rPr>
                        <a:t>1,833.10</a:t>
                      </a:r>
                      <a:endParaRPr lang="en-US" sz="20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0002"/>
                  </a:ext>
                </a:extLst>
              </a:tr>
              <a:tr h="0">
                <a:tc>
                  <a:txBody>
                    <a:bodyPr/>
                    <a:lstStyle/>
                    <a:p>
                      <a:pPr marL="0" marR="0">
                        <a:lnSpc>
                          <a:spcPct val="107000"/>
                        </a:lnSpc>
                        <a:spcBef>
                          <a:spcPts val="540"/>
                        </a:spcBef>
                        <a:spcAft>
                          <a:spcPts val="275"/>
                        </a:spcAft>
                      </a:pPr>
                      <a:r>
                        <a:rPr lang="en-US" sz="2000" dirty="0">
                          <a:effectLst/>
                        </a:rPr>
                        <a:t>Self-Employed</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a:effectLst/>
                        </a:rPr>
                        <a:t> </a:t>
                      </a:r>
                    </a:p>
                    <a:p>
                      <a:pPr marL="0" marR="0" algn="ctr">
                        <a:lnSpc>
                          <a:spcPct val="107000"/>
                        </a:lnSpc>
                        <a:spcBef>
                          <a:spcPts val="0"/>
                        </a:spcBef>
                        <a:spcAft>
                          <a:spcPts val="275"/>
                        </a:spcAft>
                      </a:pPr>
                      <a:r>
                        <a:rPr lang="en-US" sz="2000">
                          <a:effectLst/>
                        </a:rPr>
                        <a:t>$29,472.59</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a:effectLst/>
                        </a:rPr>
                        <a:t> </a:t>
                      </a:r>
                    </a:p>
                    <a:p>
                      <a:pPr marL="0" marR="0" algn="ctr">
                        <a:lnSpc>
                          <a:spcPct val="107000"/>
                        </a:lnSpc>
                        <a:spcBef>
                          <a:spcPts val="0"/>
                        </a:spcBef>
                        <a:spcAft>
                          <a:spcPts val="275"/>
                        </a:spcAft>
                      </a:pPr>
                      <a:r>
                        <a:rPr lang="en-US" sz="2000">
                          <a:effectLst/>
                        </a:rPr>
                        <a:t>$31.30</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a:effectLst/>
                        </a:rPr>
                        <a:t> </a:t>
                      </a:r>
                    </a:p>
                    <a:p>
                      <a:pPr marL="0" marR="0" algn="ctr">
                        <a:lnSpc>
                          <a:spcPct val="107000"/>
                        </a:lnSpc>
                        <a:spcBef>
                          <a:spcPts val="0"/>
                        </a:spcBef>
                        <a:spcAft>
                          <a:spcPts val="275"/>
                        </a:spcAft>
                      </a:pPr>
                      <a:r>
                        <a:rPr lang="en-US" sz="2000">
                          <a:effectLst/>
                        </a:rPr>
                        <a:t>1,631.01</a:t>
                      </a:r>
                      <a:endParaRPr lang="en-US" sz="20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0003"/>
                  </a:ext>
                </a:extLst>
              </a:tr>
              <a:tr h="0">
                <a:tc>
                  <a:txBody>
                    <a:bodyPr/>
                    <a:lstStyle/>
                    <a:p>
                      <a:pPr marL="0" marR="0">
                        <a:lnSpc>
                          <a:spcPct val="107000"/>
                        </a:lnSpc>
                        <a:spcBef>
                          <a:spcPts val="540"/>
                        </a:spcBef>
                        <a:spcAft>
                          <a:spcPts val="275"/>
                        </a:spcAft>
                      </a:pPr>
                      <a:r>
                        <a:rPr lang="en-US" sz="2000" dirty="0">
                          <a:effectLst/>
                        </a:rPr>
                        <a:t>Entrepreneur</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275"/>
                        </a:spcAft>
                      </a:pPr>
                      <a:r>
                        <a:rPr lang="en-US" sz="2000">
                          <a:effectLst/>
                        </a:rPr>
                        <a:t>$67,088.50</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275"/>
                        </a:spcAft>
                      </a:pPr>
                      <a:r>
                        <a:rPr lang="en-US" sz="2000">
                          <a:effectLst/>
                        </a:rPr>
                        <a:t>$43.15</a:t>
                      </a:r>
                      <a:endParaRPr lang="en-US" sz="200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275"/>
                        </a:spcAft>
                      </a:pPr>
                      <a:r>
                        <a:rPr lang="en-US" sz="2000">
                          <a:effectLst/>
                        </a:rPr>
                        <a:t>2,051.44</a:t>
                      </a:r>
                      <a:endParaRPr lang="en-US" sz="20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0004"/>
                  </a:ext>
                </a:extLst>
              </a:tr>
              <a:tr h="0">
                <a:tc>
                  <a:txBody>
                    <a:bodyPr/>
                    <a:lstStyle/>
                    <a:p>
                      <a:pPr marL="0" marR="0">
                        <a:lnSpc>
                          <a:spcPct val="107000"/>
                        </a:lnSpc>
                        <a:spcBef>
                          <a:spcPts val="540"/>
                        </a:spcBef>
                        <a:spcAft>
                          <a:spcPts val="275"/>
                        </a:spcAft>
                      </a:pPr>
                      <a:r>
                        <a:rPr lang="en-US" sz="2000" dirty="0">
                          <a:effectLst/>
                        </a:rPr>
                        <a:t>Working without pay in family business</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dirty="0">
                          <a:effectLst/>
                        </a:rPr>
                        <a:t> </a:t>
                      </a:r>
                    </a:p>
                    <a:p>
                      <a:pPr marL="0" marR="0" algn="ctr">
                        <a:lnSpc>
                          <a:spcPct val="107000"/>
                        </a:lnSpc>
                        <a:spcBef>
                          <a:spcPts val="0"/>
                        </a:spcBef>
                        <a:spcAft>
                          <a:spcPts val="275"/>
                        </a:spcAft>
                      </a:pPr>
                      <a:r>
                        <a:rPr lang="en-US" sz="2000" dirty="0">
                          <a:effectLst/>
                        </a:rPr>
                        <a:t>$14,015.46</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dirty="0">
                          <a:effectLst/>
                        </a:rPr>
                        <a:t> </a:t>
                      </a:r>
                    </a:p>
                    <a:p>
                      <a:pPr marL="0" marR="0" algn="ctr">
                        <a:lnSpc>
                          <a:spcPct val="107000"/>
                        </a:lnSpc>
                        <a:spcBef>
                          <a:spcPts val="0"/>
                        </a:spcBef>
                        <a:spcAft>
                          <a:spcPts val="275"/>
                        </a:spcAft>
                      </a:pPr>
                      <a:r>
                        <a:rPr lang="en-US" sz="2000" dirty="0">
                          <a:effectLst/>
                        </a:rPr>
                        <a:t>$38.79</a:t>
                      </a:r>
                      <a:endParaRPr lang="en-US" sz="20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gn="ctr">
                        <a:lnSpc>
                          <a:spcPct val="107000"/>
                        </a:lnSpc>
                        <a:spcBef>
                          <a:spcPts val="540"/>
                        </a:spcBef>
                        <a:spcAft>
                          <a:spcPts val="0"/>
                        </a:spcAft>
                      </a:pPr>
                      <a:r>
                        <a:rPr lang="en-US" sz="2000" dirty="0">
                          <a:effectLst/>
                        </a:rPr>
                        <a:t> </a:t>
                      </a:r>
                    </a:p>
                    <a:p>
                      <a:pPr marL="0" marR="0" algn="ctr">
                        <a:lnSpc>
                          <a:spcPct val="107000"/>
                        </a:lnSpc>
                        <a:spcBef>
                          <a:spcPts val="0"/>
                        </a:spcBef>
                        <a:spcAft>
                          <a:spcPts val="275"/>
                        </a:spcAft>
                      </a:pPr>
                      <a:r>
                        <a:rPr lang="en-US" sz="2000" dirty="0">
                          <a:effectLst/>
                        </a:rPr>
                        <a:t>1,382.85</a:t>
                      </a:r>
                      <a:endParaRPr lang="en-US" sz="20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0005"/>
                  </a:ext>
                </a:extLst>
              </a:tr>
            </a:tbl>
          </a:graphicData>
        </a:graphic>
      </p:graphicFrame>
      <p:sp>
        <p:nvSpPr>
          <p:cNvPr id="5" name="Rectangle 1"/>
          <p:cNvSpPr>
            <a:spLocks noChangeArrowheads="1"/>
          </p:cNvSpPr>
          <p:nvPr/>
        </p:nvSpPr>
        <p:spPr bwMode="auto">
          <a:xfrm>
            <a:off x="3209925" y="3153104"/>
            <a:ext cx="18473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2800"/>
          </a:p>
        </p:txBody>
      </p:sp>
      <p:sp>
        <p:nvSpPr>
          <p:cNvPr id="6" name="Title 1"/>
          <p:cNvSpPr>
            <a:spLocks noGrp="1"/>
          </p:cNvSpPr>
          <p:nvPr>
            <p:ph type="title"/>
          </p:nvPr>
        </p:nvSpPr>
        <p:spPr/>
        <p:txBody>
          <a:bodyPr/>
          <a:lstStyle/>
          <a:p>
            <a:r>
              <a:rPr lang="en-US" dirty="0" smtClean="0"/>
              <a:t>Is Entrepreneurship Attainment?</a:t>
            </a:r>
            <a:br>
              <a:rPr lang="en-US" dirty="0" smtClean="0"/>
            </a:br>
            <a:r>
              <a:rPr lang="en-US" dirty="0" smtClean="0"/>
              <a:t>Earnings</a:t>
            </a:r>
            <a:endParaRPr lang="en-US" dirty="0"/>
          </a:p>
        </p:txBody>
      </p:sp>
    </p:spTree>
    <p:extLst>
      <p:ext uri="{BB962C8B-B14F-4D97-AF65-F5344CB8AC3E}">
        <p14:creationId xmlns:p14="http://schemas.microsoft.com/office/powerpoint/2010/main" val="793914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2372658" y="925516"/>
          <a:ext cx="5847975" cy="5120640"/>
        </p:xfrm>
        <a:graphic>
          <a:graphicData uri="http://schemas.openxmlformats.org/drawingml/2006/table">
            <a:tbl>
              <a:tblPr firstRow="1" bandRow="1">
                <a:tableStyleId>{5C22544A-7EE6-4342-B048-85BDC9FD1C3A}</a:tableStyleId>
              </a:tblPr>
              <a:tblGrid>
                <a:gridCol w="1949325">
                  <a:extLst>
                    <a:ext uri="{9D8B030D-6E8A-4147-A177-3AD203B41FA5}">
                      <a16:colId xmlns:a16="http://schemas.microsoft.com/office/drawing/2014/main" val="20000"/>
                    </a:ext>
                  </a:extLst>
                </a:gridCol>
                <a:gridCol w="1949325">
                  <a:extLst>
                    <a:ext uri="{9D8B030D-6E8A-4147-A177-3AD203B41FA5}">
                      <a16:colId xmlns:a16="http://schemas.microsoft.com/office/drawing/2014/main" val="20001"/>
                    </a:ext>
                  </a:extLst>
                </a:gridCol>
                <a:gridCol w="1949325">
                  <a:extLst>
                    <a:ext uri="{9D8B030D-6E8A-4147-A177-3AD203B41FA5}">
                      <a16:colId xmlns:a16="http://schemas.microsoft.com/office/drawing/2014/main" val="20002"/>
                    </a:ext>
                  </a:extLst>
                </a:gridCol>
              </a:tblGrid>
              <a:tr h="1517072">
                <a:tc>
                  <a:txBody>
                    <a:bodyPr/>
                    <a:lstStyle/>
                    <a:p>
                      <a:r>
                        <a:rPr lang="en-US" dirty="0" smtClean="0"/>
                        <a:t>Country</a:t>
                      </a:r>
                      <a:r>
                        <a:rPr lang="en-US" baseline="0" dirty="0" smtClean="0"/>
                        <a:t> of Origin</a:t>
                      </a:r>
                      <a:endParaRPr lang="en-US" dirty="0"/>
                    </a:p>
                  </a:txBody>
                  <a:tcPr/>
                </a:tc>
                <a:tc>
                  <a:txBody>
                    <a:bodyPr/>
                    <a:lstStyle/>
                    <a:p>
                      <a:r>
                        <a:rPr lang="en-US" dirty="0" smtClean="0"/>
                        <a:t>Incorporated</a:t>
                      </a:r>
                      <a:r>
                        <a:rPr lang="en-US" baseline="0" dirty="0" smtClean="0"/>
                        <a:t> Self-Employed Percentage </a:t>
                      </a:r>
                    </a:p>
                    <a:p>
                      <a:r>
                        <a:rPr lang="en-US" baseline="0" dirty="0" smtClean="0"/>
                        <a:t>Among Immigrants from Origin Country in US</a:t>
                      </a:r>
                      <a:endParaRPr lang="en-US" dirty="0"/>
                    </a:p>
                  </a:txBody>
                  <a:tcPr/>
                </a:tc>
                <a:tc>
                  <a:txBody>
                    <a:bodyPr/>
                    <a:lstStyle/>
                    <a:p>
                      <a:r>
                        <a:rPr lang="en-US" dirty="0" smtClean="0"/>
                        <a:t>Entrepreneurship* in Origin Country</a:t>
                      </a:r>
                    </a:p>
                    <a:p>
                      <a:r>
                        <a:rPr lang="en-US" dirty="0" smtClean="0"/>
                        <a:t>(Average across 82</a:t>
                      </a:r>
                      <a:r>
                        <a:rPr lang="en-US" baseline="0" dirty="0" smtClean="0"/>
                        <a:t> countries is 4.5%)</a:t>
                      </a:r>
                      <a:endParaRPr lang="en-US" dirty="0"/>
                    </a:p>
                  </a:txBody>
                  <a:tcPr/>
                </a:tc>
                <a:extLst>
                  <a:ext uri="{0D108BD9-81ED-4DB2-BD59-A6C34878D82A}">
                    <a16:rowId xmlns:a16="http://schemas.microsoft.com/office/drawing/2014/main" val="10000"/>
                  </a:ext>
                </a:extLst>
              </a:tr>
              <a:tr h="275831">
                <a:tc>
                  <a:txBody>
                    <a:bodyPr/>
                    <a:lstStyle/>
                    <a:p>
                      <a:r>
                        <a:rPr lang="en-US" dirty="0" smtClean="0"/>
                        <a:t>Greece</a:t>
                      </a:r>
                      <a:endParaRPr lang="en-US" dirty="0"/>
                    </a:p>
                  </a:txBody>
                  <a:tcPr/>
                </a:tc>
                <a:tc>
                  <a:txBody>
                    <a:bodyPr/>
                    <a:lstStyle/>
                    <a:p>
                      <a:r>
                        <a:rPr lang="en-US" dirty="0" smtClean="0"/>
                        <a:t>8.2%</a:t>
                      </a:r>
                      <a:endParaRPr lang="en-US" dirty="0"/>
                    </a:p>
                  </a:txBody>
                  <a:tcPr/>
                </a:tc>
                <a:tc>
                  <a:txBody>
                    <a:bodyPr/>
                    <a:lstStyle/>
                    <a:p>
                      <a:r>
                        <a:rPr lang="en-US" dirty="0" smtClean="0"/>
                        <a:t>2.9%</a:t>
                      </a:r>
                      <a:endParaRPr lang="en-US" dirty="0"/>
                    </a:p>
                  </a:txBody>
                  <a:tcPr/>
                </a:tc>
                <a:extLst>
                  <a:ext uri="{0D108BD9-81ED-4DB2-BD59-A6C34878D82A}">
                    <a16:rowId xmlns:a16="http://schemas.microsoft.com/office/drawing/2014/main" val="10001"/>
                  </a:ext>
                </a:extLst>
              </a:tr>
              <a:tr h="275831">
                <a:tc>
                  <a:txBody>
                    <a:bodyPr/>
                    <a:lstStyle/>
                    <a:p>
                      <a:r>
                        <a:rPr lang="en-US" dirty="0" smtClean="0"/>
                        <a:t>Lebanon</a:t>
                      </a:r>
                      <a:endParaRPr lang="en-US" dirty="0"/>
                    </a:p>
                  </a:txBody>
                  <a:tcPr/>
                </a:tc>
                <a:tc>
                  <a:txBody>
                    <a:bodyPr/>
                    <a:lstStyle/>
                    <a:p>
                      <a:r>
                        <a:rPr lang="en-US" dirty="0" smtClean="0"/>
                        <a:t>8.5%</a:t>
                      </a:r>
                      <a:endParaRPr lang="en-US" dirty="0"/>
                    </a:p>
                  </a:txBody>
                  <a:tcPr/>
                </a:tc>
                <a:tc>
                  <a:txBody>
                    <a:bodyPr/>
                    <a:lstStyle/>
                    <a:p>
                      <a:r>
                        <a:rPr lang="en-US" dirty="0" smtClean="0"/>
                        <a:t>9.1%</a:t>
                      </a:r>
                      <a:endParaRPr lang="en-US" dirty="0"/>
                    </a:p>
                  </a:txBody>
                  <a:tcPr/>
                </a:tc>
                <a:extLst>
                  <a:ext uri="{0D108BD9-81ED-4DB2-BD59-A6C34878D82A}">
                    <a16:rowId xmlns:a16="http://schemas.microsoft.com/office/drawing/2014/main" val="10002"/>
                  </a:ext>
                </a:extLst>
              </a:tr>
              <a:tr h="275831">
                <a:tc>
                  <a:txBody>
                    <a:bodyPr/>
                    <a:lstStyle/>
                    <a:p>
                      <a:r>
                        <a:rPr lang="en-US" dirty="0" smtClean="0"/>
                        <a:t>Syria</a:t>
                      </a:r>
                      <a:endParaRPr lang="en-US" dirty="0"/>
                    </a:p>
                  </a:txBody>
                  <a:tcPr/>
                </a:tc>
                <a:tc>
                  <a:txBody>
                    <a:bodyPr/>
                    <a:lstStyle/>
                    <a:p>
                      <a:r>
                        <a:rPr lang="en-US" dirty="0" smtClean="0"/>
                        <a:t>8.6%</a:t>
                      </a:r>
                      <a:endParaRPr lang="en-US" dirty="0"/>
                    </a:p>
                  </a:txBody>
                  <a:tcPr/>
                </a:tc>
                <a:tc>
                  <a:txBody>
                    <a:bodyPr/>
                    <a:lstStyle/>
                    <a:p>
                      <a:r>
                        <a:rPr lang="en-US" dirty="0" smtClean="0"/>
                        <a:t>4.9%</a:t>
                      </a:r>
                      <a:endParaRPr lang="en-US" dirty="0"/>
                    </a:p>
                  </a:txBody>
                  <a:tcPr/>
                </a:tc>
                <a:extLst>
                  <a:ext uri="{0D108BD9-81ED-4DB2-BD59-A6C34878D82A}">
                    <a16:rowId xmlns:a16="http://schemas.microsoft.com/office/drawing/2014/main" val="10003"/>
                  </a:ext>
                </a:extLst>
              </a:tr>
              <a:tr h="275831">
                <a:tc>
                  <a:txBody>
                    <a:bodyPr/>
                    <a:lstStyle/>
                    <a:p>
                      <a:r>
                        <a:rPr lang="en-US" dirty="0" smtClean="0"/>
                        <a:t>Iran</a:t>
                      </a:r>
                      <a:endParaRPr lang="en-US" dirty="0"/>
                    </a:p>
                  </a:txBody>
                  <a:tcPr/>
                </a:tc>
                <a:tc>
                  <a:txBody>
                    <a:bodyPr/>
                    <a:lstStyle/>
                    <a:p>
                      <a:r>
                        <a:rPr lang="en-US" dirty="0" smtClean="0"/>
                        <a:t>8.8%</a:t>
                      </a:r>
                      <a:endParaRPr lang="en-US" dirty="0"/>
                    </a:p>
                  </a:txBody>
                  <a:tcPr/>
                </a:tc>
                <a:tc>
                  <a:txBody>
                    <a:bodyPr/>
                    <a:lstStyle/>
                    <a:p>
                      <a:r>
                        <a:rPr lang="en-US" dirty="0" smtClean="0"/>
                        <a:t>4.8%</a:t>
                      </a:r>
                      <a:endParaRPr lang="en-US" dirty="0"/>
                    </a:p>
                  </a:txBody>
                  <a:tcPr/>
                </a:tc>
                <a:extLst>
                  <a:ext uri="{0D108BD9-81ED-4DB2-BD59-A6C34878D82A}">
                    <a16:rowId xmlns:a16="http://schemas.microsoft.com/office/drawing/2014/main" val="10004"/>
                  </a:ext>
                </a:extLst>
              </a:tr>
              <a:tr h="275831">
                <a:tc>
                  <a:txBody>
                    <a:bodyPr/>
                    <a:lstStyle/>
                    <a:p>
                      <a:r>
                        <a:rPr lang="en-US" dirty="0" smtClean="0"/>
                        <a:t>Israel</a:t>
                      </a:r>
                      <a:endParaRPr lang="en-US" dirty="0"/>
                    </a:p>
                  </a:txBody>
                  <a:tcPr/>
                </a:tc>
                <a:tc>
                  <a:txBody>
                    <a:bodyPr/>
                    <a:lstStyle/>
                    <a:p>
                      <a:r>
                        <a:rPr lang="en-US" dirty="0" smtClean="0"/>
                        <a:t>11.6%</a:t>
                      </a:r>
                      <a:endParaRPr lang="en-US" dirty="0"/>
                    </a:p>
                  </a:txBody>
                  <a:tcPr/>
                </a:tc>
                <a:tc>
                  <a:txBody>
                    <a:bodyPr/>
                    <a:lstStyle/>
                    <a:p>
                      <a:r>
                        <a:rPr lang="en-US" dirty="0" smtClean="0"/>
                        <a:t>2.2%</a:t>
                      </a:r>
                      <a:endParaRPr lang="en-US" dirty="0"/>
                    </a:p>
                  </a:txBody>
                  <a:tcPr/>
                </a:tc>
                <a:extLst>
                  <a:ext uri="{0D108BD9-81ED-4DB2-BD59-A6C34878D82A}">
                    <a16:rowId xmlns:a16="http://schemas.microsoft.com/office/drawing/2014/main" val="10005"/>
                  </a:ext>
                </a:extLst>
              </a:tr>
              <a:tr h="482705">
                <a:tc>
                  <a:txBody>
                    <a:bodyPr/>
                    <a:lstStyle/>
                    <a:p>
                      <a:r>
                        <a:rPr lang="en-US" b="1" dirty="0" smtClean="0"/>
                        <a:t>Average</a:t>
                      </a:r>
                      <a:r>
                        <a:rPr lang="en-US" b="1" baseline="0" dirty="0" smtClean="0"/>
                        <a:t> of all Immigrants</a:t>
                      </a:r>
                      <a:endParaRPr lang="en-US" b="1" dirty="0"/>
                    </a:p>
                  </a:txBody>
                  <a:tcPr/>
                </a:tc>
                <a:tc>
                  <a:txBody>
                    <a:bodyPr/>
                    <a:lstStyle/>
                    <a:p>
                      <a:r>
                        <a:rPr lang="en-US" b="1" dirty="0" smtClean="0"/>
                        <a:t>3.3%</a:t>
                      </a:r>
                    </a:p>
                  </a:txBody>
                  <a:tcPr/>
                </a:tc>
                <a:tc>
                  <a:txBody>
                    <a:bodyPr/>
                    <a:lstStyle/>
                    <a:p>
                      <a:endParaRPr lang="en-US" b="1" dirty="0" smtClean="0"/>
                    </a:p>
                  </a:txBody>
                  <a:tcPr/>
                </a:tc>
                <a:extLst>
                  <a:ext uri="{0D108BD9-81ED-4DB2-BD59-A6C34878D82A}">
                    <a16:rowId xmlns:a16="http://schemas.microsoft.com/office/drawing/2014/main" val="10006"/>
                  </a:ext>
                </a:extLst>
              </a:tr>
              <a:tr h="482705">
                <a:tc>
                  <a:txBody>
                    <a:bodyPr/>
                    <a:lstStyle/>
                    <a:p>
                      <a:r>
                        <a:rPr lang="en-US" b="1" dirty="0" smtClean="0"/>
                        <a:t>Average of Native Born Americans</a:t>
                      </a:r>
                      <a:endParaRPr lang="en-US" b="1" dirty="0"/>
                    </a:p>
                  </a:txBody>
                  <a:tcPr/>
                </a:tc>
                <a:tc>
                  <a:txBody>
                    <a:bodyPr/>
                    <a:lstStyle/>
                    <a:p>
                      <a:r>
                        <a:rPr lang="en-US" b="1" dirty="0" smtClean="0"/>
                        <a:t>2.8%</a:t>
                      </a:r>
                    </a:p>
                  </a:txBody>
                  <a:tcPr/>
                </a:tc>
                <a:tc>
                  <a:txBody>
                    <a:bodyPr/>
                    <a:lstStyle/>
                    <a:p>
                      <a:endParaRPr lang="en-US" b="1" dirty="0" smtClean="0"/>
                    </a:p>
                  </a:txBody>
                  <a:tcPr/>
                </a:tc>
                <a:extLst>
                  <a:ext uri="{0D108BD9-81ED-4DB2-BD59-A6C34878D82A}">
                    <a16:rowId xmlns:a16="http://schemas.microsoft.com/office/drawing/2014/main" val="10007"/>
                  </a:ext>
                </a:extLst>
              </a:tr>
            </a:tbl>
          </a:graphicData>
        </a:graphic>
      </p:graphicFrame>
      <p:sp>
        <p:nvSpPr>
          <p:cNvPr id="4" name="Title 3"/>
          <p:cNvSpPr>
            <a:spLocks noGrp="1"/>
          </p:cNvSpPr>
          <p:nvPr>
            <p:ph type="title"/>
          </p:nvPr>
        </p:nvSpPr>
        <p:spPr>
          <a:xfrm>
            <a:off x="865094" y="-101039"/>
            <a:ext cx="10515600" cy="1325563"/>
          </a:xfrm>
        </p:spPr>
        <p:txBody>
          <a:bodyPr>
            <a:normAutofit/>
          </a:bodyPr>
          <a:lstStyle/>
          <a:p>
            <a:pPr algn="ctr"/>
            <a:r>
              <a:rPr lang="en-US" sz="3600" dirty="0" smtClean="0"/>
              <a:t>Top Five Origin Countries for Entrepreneurship in US</a:t>
            </a:r>
            <a:endParaRPr lang="en-US" sz="3600" dirty="0"/>
          </a:p>
        </p:txBody>
      </p:sp>
      <p:sp>
        <p:nvSpPr>
          <p:cNvPr id="2" name="TextBox 1"/>
          <p:cNvSpPr txBox="1"/>
          <p:nvPr/>
        </p:nvSpPr>
        <p:spPr>
          <a:xfrm>
            <a:off x="2372658" y="6046156"/>
            <a:ext cx="9646023" cy="461665"/>
          </a:xfrm>
          <a:prstGeom prst="rect">
            <a:avLst/>
          </a:prstGeom>
          <a:noFill/>
        </p:spPr>
        <p:txBody>
          <a:bodyPr wrap="square" rtlCol="0">
            <a:spAutoFit/>
          </a:bodyPr>
          <a:lstStyle/>
          <a:p>
            <a:r>
              <a:rPr lang="en-US" sz="1200" dirty="0" smtClean="0"/>
              <a:t>*Started a business with paid employees during the last 42 months</a:t>
            </a:r>
          </a:p>
          <a:p>
            <a:r>
              <a:rPr lang="en-US" sz="1200" dirty="0" smtClean="0"/>
              <a:t> (from Liang, Wang, </a:t>
            </a:r>
            <a:r>
              <a:rPr lang="en-US" sz="1200" dirty="0" err="1" smtClean="0"/>
              <a:t>Lazear</a:t>
            </a:r>
            <a:r>
              <a:rPr lang="en-US" sz="1200" dirty="0" smtClean="0"/>
              <a:t> JPE forthcoming)</a:t>
            </a:r>
            <a:endParaRPr lang="en-US" sz="1200" dirty="0"/>
          </a:p>
        </p:txBody>
      </p:sp>
      <p:sp>
        <p:nvSpPr>
          <p:cNvPr id="5" name="Slide Number Placeholder 4"/>
          <p:cNvSpPr>
            <a:spLocks noGrp="1"/>
          </p:cNvSpPr>
          <p:nvPr>
            <p:ph type="sldNum" sz="quarter" idx="12"/>
          </p:nvPr>
        </p:nvSpPr>
        <p:spPr/>
        <p:txBody>
          <a:bodyPr/>
          <a:lstStyle/>
          <a:p>
            <a:fld id="{A18BF6DA-C4C3-48EC-BF3D-E8481751B3FE}" type="slidenum">
              <a:rPr lang="en-US" smtClean="0"/>
              <a:t>32</a:t>
            </a:fld>
            <a:endParaRPr lang="en-US"/>
          </a:p>
        </p:txBody>
      </p:sp>
    </p:spTree>
    <p:extLst>
      <p:ext uri="{BB962C8B-B14F-4D97-AF65-F5344CB8AC3E}">
        <p14:creationId xmlns:p14="http://schemas.microsoft.com/office/powerpoint/2010/main" val="24228256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423" y="26894"/>
            <a:ext cx="10515600" cy="1325563"/>
          </a:xfrm>
        </p:spPr>
        <p:txBody>
          <a:bodyPr>
            <a:noAutofit/>
          </a:bodyPr>
          <a:lstStyle/>
          <a:p>
            <a:r>
              <a:rPr lang="en-US" sz="2800" dirty="0" smtClean="0"/>
              <a:t>Origin Region and Entrepreneurship </a:t>
            </a:r>
            <a:r>
              <a:rPr lang="en-US" sz="1800" dirty="0" smtClean="0"/>
              <a:t/>
            </a:r>
            <a:br>
              <a:rPr lang="en-US" sz="1800" dirty="0" smtClean="0"/>
            </a:br>
            <a:r>
              <a:rPr lang="en-US" sz="1800" dirty="0" smtClean="0"/>
              <a:t>Coefficients in Linear </a:t>
            </a:r>
            <a:r>
              <a:rPr lang="en-US" sz="1800" dirty="0" err="1" smtClean="0"/>
              <a:t>Prob</a:t>
            </a:r>
            <a:r>
              <a:rPr lang="en-US" sz="1800" dirty="0"/>
              <a:t> </a:t>
            </a:r>
            <a:r>
              <a:rPr lang="en-US" sz="1800" dirty="0" smtClean="0"/>
              <a:t>Regression (.033 are incorporated entrepreneurs in population)</a:t>
            </a:r>
            <a:endParaRPr lang="en-US" sz="1800" dirty="0"/>
          </a:p>
        </p:txBody>
      </p:sp>
      <p:graphicFrame>
        <p:nvGraphicFramePr>
          <p:cNvPr id="3" name="Table 2"/>
          <p:cNvGraphicFramePr>
            <a:graphicFrameLocks noGrp="1"/>
          </p:cNvGraphicFramePr>
          <p:nvPr>
            <p:extLst/>
          </p:nvPr>
        </p:nvGraphicFramePr>
        <p:xfrm>
          <a:off x="1162423" y="1325563"/>
          <a:ext cx="8128000" cy="3139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smtClean="0"/>
                        <a:t>Region (Relative to Latin America)</a:t>
                      </a:r>
                      <a:endParaRPr lang="en-US" dirty="0"/>
                    </a:p>
                  </a:txBody>
                  <a:tcPr/>
                </a:tc>
                <a:tc>
                  <a:txBody>
                    <a:bodyPr/>
                    <a:lstStyle/>
                    <a:p>
                      <a:r>
                        <a:rPr lang="en-US" dirty="0" smtClean="0"/>
                        <a:t>Coefficient</a:t>
                      </a:r>
                      <a:endParaRPr lang="en-US" dirty="0"/>
                    </a:p>
                  </a:txBody>
                  <a:tcPr/>
                </a:tc>
                <a:extLst>
                  <a:ext uri="{0D108BD9-81ED-4DB2-BD59-A6C34878D82A}">
                    <a16:rowId xmlns:a16="http://schemas.microsoft.com/office/drawing/2014/main" val="10000"/>
                  </a:ext>
                </a:extLst>
              </a:tr>
              <a:tr h="370840">
                <a:tc>
                  <a:txBody>
                    <a:bodyPr/>
                    <a:lstStyle/>
                    <a:p>
                      <a:r>
                        <a:rPr lang="en-US" dirty="0" smtClean="0"/>
                        <a:t>Canada</a:t>
                      </a:r>
                      <a:endParaRPr lang="en-US" dirty="0"/>
                    </a:p>
                  </a:txBody>
                  <a:tcPr/>
                </a:tc>
                <a:tc>
                  <a:txBody>
                    <a:bodyPr/>
                    <a:lstStyle/>
                    <a:p>
                      <a:r>
                        <a:rPr lang="en-US" dirty="0" smtClean="0"/>
                        <a:t>.011***</a:t>
                      </a:r>
                      <a:endParaRPr lang="en-US" dirty="0"/>
                    </a:p>
                  </a:txBody>
                  <a:tcPr/>
                </a:tc>
                <a:extLst>
                  <a:ext uri="{0D108BD9-81ED-4DB2-BD59-A6C34878D82A}">
                    <a16:rowId xmlns:a16="http://schemas.microsoft.com/office/drawing/2014/main" val="10001"/>
                  </a:ext>
                </a:extLst>
              </a:tr>
              <a:tr h="370840">
                <a:tc>
                  <a:txBody>
                    <a:bodyPr/>
                    <a:lstStyle/>
                    <a:p>
                      <a:r>
                        <a:rPr lang="en-US" dirty="0" smtClean="0"/>
                        <a:t>Asian</a:t>
                      </a:r>
                      <a:endParaRPr lang="en-US" dirty="0"/>
                    </a:p>
                  </a:txBody>
                  <a:tcPr/>
                </a:tc>
                <a:tc>
                  <a:txBody>
                    <a:bodyPr/>
                    <a:lstStyle/>
                    <a:p>
                      <a:r>
                        <a:rPr lang="en-US" dirty="0" smtClean="0"/>
                        <a:t>.003***</a:t>
                      </a:r>
                      <a:endParaRPr lang="en-US" dirty="0"/>
                    </a:p>
                  </a:txBody>
                  <a:tcPr/>
                </a:tc>
                <a:extLst>
                  <a:ext uri="{0D108BD9-81ED-4DB2-BD59-A6C34878D82A}">
                    <a16:rowId xmlns:a16="http://schemas.microsoft.com/office/drawing/2014/main" val="10002"/>
                  </a:ext>
                </a:extLst>
              </a:tr>
              <a:tr h="370840">
                <a:tc>
                  <a:txBody>
                    <a:bodyPr/>
                    <a:lstStyle/>
                    <a:p>
                      <a:r>
                        <a:rPr lang="en-US" dirty="0" smtClean="0"/>
                        <a:t>Pacific</a:t>
                      </a:r>
                      <a:endParaRPr lang="en-US" dirty="0"/>
                    </a:p>
                  </a:txBody>
                  <a:tcPr/>
                </a:tc>
                <a:tc>
                  <a:txBody>
                    <a:bodyPr/>
                    <a:lstStyle/>
                    <a:p>
                      <a:r>
                        <a:rPr lang="en-US" dirty="0" smtClean="0"/>
                        <a:t>.002</a:t>
                      </a:r>
                      <a:endParaRPr lang="en-US" dirty="0"/>
                    </a:p>
                  </a:txBody>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Selected Middle East (Israel, Iran, Syria,</a:t>
                      </a:r>
                      <a:r>
                        <a:rPr lang="en-US" baseline="0" dirty="0" smtClean="0"/>
                        <a:t> Lebanon, Jordan)</a:t>
                      </a:r>
                      <a:endParaRPr lang="en-US" dirty="0" smtClean="0"/>
                    </a:p>
                    <a:p>
                      <a:endParaRPr lang="en-US" dirty="0"/>
                    </a:p>
                  </a:txBody>
                  <a:tcPr/>
                </a:tc>
                <a:tc>
                  <a:txBody>
                    <a:bodyPr/>
                    <a:lstStyle/>
                    <a:p>
                      <a:r>
                        <a:rPr lang="en-US" dirty="0" smtClean="0"/>
                        <a:t>.053***</a:t>
                      </a:r>
                      <a:endParaRPr lang="en-US" dirty="0"/>
                    </a:p>
                  </a:txBody>
                  <a:tcPr/>
                </a:tc>
                <a:extLst>
                  <a:ext uri="{0D108BD9-81ED-4DB2-BD59-A6C34878D82A}">
                    <a16:rowId xmlns:a16="http://schemas.microsoft.com/office/drawing/2014/main" val="10004"/>
                  </a:ext>
                </a:extLst>
              </a:tr>
              <a:tr h="370840">
                <a:tc>
                  <a:txBody>
                    <a:bodyPr/>
                    <a:lstStyle/>
                    <a:p>
                      <a:r>
                        <a:rPr lang="en-US" dirty="0" smtClean="0"/>
                        <a:t>Africa</a:t>
                      </a:r>
                      <a:endParaRPr lang="en-US" dirty="0"/>
                    </a:p>
                  </a:txBody>
                  <a:tcPr/>
                </a:tc>
                <a:tc>
                  <a:txBody>
                    <a:bodyPr/>
                    <a:lstStyle/>
                    <a:p>
                      <a:r>
                        <a:rPr lang="en-US" dirty="0" smtClean="0"/>
                        <a:t>.009***</a:t>
                      </a:r>
                      <a:endParaRPr lang="en-US" dirty="0"/>
                    </a:p>
                  </a:txBody>
                  <a:tcPr/>
                </a:tc>
                <a:extLst>
                  <a:ext uri="{0D108BD9-81ED-4DB2-BD59-A6C34878D82A}">
                    <a16:rowId xmlns:a16="http://schemas.microsoft.com/office/drawing/2014/main" val="10005"/>
                  </a:ext>
                </a:extLst>
              </a:tr>
              <a:tr h="370840">
                <a:tc>
                  <a:txBody>
                    <a:bodyPr/>
                    <a:lstStyle/>
                    <a:p>
                      <a:r>
                        <a:rPr lang="en-US" dirty="0" smtClean="0"/>
                        <a:t>European</a:t>
                      </a:r>
                      <a:endParaRPr lang="en-US" dirty="0"/>
                    </a:p>
                  </a:txBody>
                  <a:tcPr/>
                </a:tc>
                <a:tc>
                  <a:txBody>
                    <a:bodyPr/>
                    <a:lstStyle/>
                    <a:p>
                      <a:r>
                        <a:rPr lang="en-US" dirty="0" smtClean="0"/>
                        <a:t>.011***</a:t>
                      </a:r>
                      <a:endParaRPr lang="en-US" dirty="0"/>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1162423" y="4465003"/>
            <a:ext cx="6517341" cy="261610"/>
          </a:xfrm>
          <a:prstGeom prst="rect">
            <a:avLst/>
          </a:prstGeom>
          <a:noFill/>
        </p:spPr>
        <p:txBody>
          <a:bodyPr wrap="square" rtlCol="0">
            <a:spAutoFit/>
          </a:bodyPr>
          <a:lstStyle/>
          <a:p>
            <a:r>
              <a:rPr lang="en-US" sz="1050" dirty="0" smtClean="0"/>
              <a:t>*** Statistically  significant at 1% level</a:t>
            </a:r>
            <a:endParaRPr lang="en-US" sz="1050" dirty="0"/>
          </a:p>
        </p:txBody>
      </p:sp>
      <p:sp>
        <p:nvSpPr>
          <p:cNvPr id="4" name="Slide Number Placeholder 3"/>
          <p:cNvSpPr>
            <a:spLocks noGrp="1"/>
          </p:cNvSpPr>
          <p:nvPr>
            <p:ph type="sldNum" sz="quarter" idx="12"/>
          </p:nvPr>
        </p:nvSpPr>
        <p:spPr/>
        <p:txBody>
          <a:bodyPr/>
          <a:lstStyle/>
          <a:p>
            <a:fld id="{A18BF6DA-C4C3-48EC-BF3D-E8481751B3FE}" type="slidenum">
              <a:rPr lang="en-US" smtClean="0"/>
              <a:t>33</a:t>
            </a:fld>
            <a:endParaRPr lang="en-US"/>
          </a:p>
        </p:txBody>
      </p:sp>
      <p:sp>
        <p:nvSpPr>
          <p:cNvPr id="6" name="TextBox 5"/>
          <p:cNvSpPr txBox="1"/>
          <p:nvPr/>
        </p:nvSpPr>
        <p:spPr>
          <a:xfrm>
            <a:off x="1162423" y="5271911"/>
            <a:ext cx="7055888" cy="923330"/>
          </a:xfrm>
          <a:prstGeom prst="rect">
            <a:avLst/>
          </a:prstGeom>
          <a:noFill/>
        </p:spPr>
        <p:txBody>
          <a:bodyPr wrap="square" rtlCol="0">
            <a:spAutoFit/>
          </a:bodyPr>
          <a:lstStyle/>
          <a:p>
            <a:r>
              <a:rPr lang="en-US" dirty="0" smtClean="0"/>
              <a:t>Controls include age, age squared, educational attainment, number of immigrants from country </a:t>
            </a:r>
            <a:r>
              <a:rPr lang="en-US" dirty="0" err="1" smtClean="0"/>
              <a:t>i</a:t>
            </a:r>
            <a:r>
              <a:rPr lang="en-US" dirty="0" smtClean="0"/>
              <a:t>, population of country </a:t>
            </a:r>
            <a:r>
              <a:rPr lang="en-US" dirty="0" err="1" smtClean="0"/>
              <a:t>i</a:t>
            </a:r>
            <a:r>
              <a:rPr lang="en-US" dirty="0" smtClean="0"/>
              <a:t>, average educational attainment of country </a:t>
            </a:r>
            <a:r>
              <a:rPr lang="en-US" dirty="0" err="1" smtClean="0"/>
              <a:t>i</a:t>
            </a:r>
            <a:r>
              <a:rPr lang="en-US" dirty="0" smtClean="0"/>
              <a:t> .</a:t>
            </a:r>
            <a:endParaRPr lang="en-US" dirty="0"/>
          </a:p>
        </p:txBody>
      </p:sp>
    </p:spTree>
    <p:extLst>
      <p:ext uri="{BB962C8B-B14F-4D97-AF65-F5344CB8AC3E}">
        <p14:creationId xmlns:p14="http://schemas.microsoft.com/office/powerpoint/2010/main" val="38040770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1988" y="230796"/>
            <a:ext cx="11201400" cy="1325563"/>
          </a:xfrm>
        </p:spPr>
        <p:txBody>
          <a:bodyPr>
            <a:normAutofit/>
          </a:bodyPr>
          <a:lstStyle/>
          <a:p>
            <a:r>
              <a:rPr lang="en-US" sz="3100" dirty="0" smtClean="0"/>
              <a:t>Entrepreneurship in US Not Closely Related to that in Origin Country</a:t>
            </a:r>
            <a:r>
              <a:rPr lang="en-US" dirty="0" smtClean="0"/>
              <a:t/>
            </a:r>
            <a:br>
              <a:rPr lang="en-US" dirty="0" smtClean="0"/>
            </a:br>
            <a:r>
              <a:rPr lang="en-US" sz="2000" dirty="0" smtClean="0"/>
              <a:t>(Negative relation based on three outliers)</a:t>
            </a:r>
            <a:endParaRPr lang="en-US" sz="2000" dirty="0"/>
          </a:p>
        </p:txBody>
      </p:sp>
      <p:pic>
        <p:nvPicPr>
          <p:cNvPr id="3" name="Picture 2"/>
          <p:cNvPicPr>
            <a:picLocks noChangeAspect="1"/>
          </p:cNvPicPr>
          <p:nvPr/>
        </p:nvPicPr>
        <p:blipFill>
          <a:blip r:embed="rId2"/>
          <a:stretch>
            <a:fillRect/>
          </a:stretch>
        </p:blipFill>
        <p:spPr>
          <a:xfrm>
            <a:off x="1837764" y="1485086"/>
            <a:ext cx="7745505" cy="4871264"/>
          </a:xfrm>
          <a:prstGeom prst="rect">
            <a:avLst/>
          </a:prstGeom>
        </p:spPr>
      </p:pic>
      <p:sp>
        <p:nvSpPr>
          <p:cNvPr id="4" name="Slide Number Placeholder 3"/>
          <p:cNvSpPr>
            <a:spLocks noGrp="1"/>
          </p:cNvSpPr>
          <p:nvPr>
            <p:ph type="sldNum" sz="quarter" idx="12"/>
          </p:nvPr>
        </p:nvSpPr>
        <p:spPr/>
        <p:txBody>
          <a:bodyPr/>
          <a:lstStyle/>
          <a:p>
            <a:fld id="{A18BF6DA-C4C3-48EC-BF3D-E8481751B3FE}" type="slidenum">
              <a:rPr lang="en-US" smtClean="0"/>
              <a:t>34</a:t>
            </a:fld>
            <a:endParaRPr lang="en-US"/>
          </a:p>
        </p:txBody>
      </p:sp>
      <p:sp>
        <p:nvSpPr>
          <p:cNvPr id="5" name="TextBox 4"/>
          <p:cNvSpPr txBox="1"/>
          <p:nvPr/>
        </p:nvSpPr>
        <p:spPr>
          <a:xfrm>
            <a:off x="9914965" y="2205318"/>
            <a:ext cx="1963270" cy="2308324"/>
          </a:xfrm>
          <a:prstGeom prst="rect">
            <a:avLst/>
          </a:prstGeom>
          <a:noFill/>
        </p:spPr>
        <p:txBody>
          <a:bodyPr wrap="square" rtlCol="0">
            <a:spAutoFit/>
          </a:bodyPr>
          <a:lstStyle/>
          <a:p>
            <a:r>
              <a:rPr lang="en-US" dirty="0" smtClean="0"/>
              <a:t>Significant negative relation with full sample; insignificant negative relation without Israel, Uganda and Ghana.</a:t>
            </a:r>
            <a:endParaRPr lang="en-US" dirty="0"/>
          </a:p>
        </p:txBody>
      </p:sp>
    </p:spTree>
    <p:extLst>
      <p:ext uri="{BB962C8B-B14F-4D97-AF65-F5344CB8AC3E}">
        <p14:creationId xmlns:p14="http://schemas.microsoft.com/office/powerpoint/2010/main" val="4251017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18BF6DA-C4C3-48EC-BF3D-E8481751B3FE}" type="slidenum">
              <a:rPr lang="en-US" smtClean="0"/>
              <a:t>35</a:t>
            </a:fld>
            <a:endParaRPr lang="en-US"/>
          </a:p>
        </p:txBody>
      </p:sp>
      <p:graphicFrame>
        <p:nvGraphicFramePr>
          <p:cNvPr id="4" name="Table 3"/>
          <p:cNvGraphicFramePr>
            <a:graphicFrameLocks noGrp="1"/>
          </p:cNvGraphicFramePr>
          <p:nvPr>
            <p:extLst/>
          </p:nvPr>
        </p:nvGraphicFramePr>
        <p:xfrm>
          <a:off x="4684296" y="245167"/>
          <a:ext cx="5496668" cy="6177977"/>
        </p:xfrm>
        <a:graphic>
          <a:graphicData uri="http://schemas.openxmlformats.org/drawingml/2006/table">
            <a:tbl>
              <a:tblPr>
                <a:tableStyleId>{5C22544A-7EE6-4342-B048-85BDC9FD1C3A}</a:tableStyleId>
              </a:tblPr>
              <a:tblGrid>
                <a:gridCol w="1507968">
                  <a:extLst>
                    <a:ext uri="{9D8B030D-6E8A-4147-A177-3AD203B41FA5}">
                      <a16:colId xmlns:a16="http://schemas.microsoft.com/office/drawing/2014/main" val="20000"/>
                    </a:ext>
                  </a:extLst>
                </a:gridCol>
                <a:gridCol w="1475870">
                  <a:extLst>
                    <a:ext uri="{9D8B030D-6E8A-4147-A177-3AD203B41FA5}">
                      <a16:colId xmlns:a16="http://schemas.microsoft.com/office/drawing/2014/main" val="20001"/>
                    </a:ext>
                  </a:extLst>
                </a:gridCol>
                <a:gridCol w="1233827">
                  <a:extLst>
                    <a:ext uri="{9D8B030D-6E8A-4147-A177-3AD203B41FA5}">
                      <a16:colId xmlns:a16="http://schemas.microsoft.com/office/drawing/2014/main" val="20002"/>
                    </a:ext>
                  </a:extLst>
                </a:gridCol>
                <a:gridCol w="1279003">
                  <a:extLst>
                    <a:ext uri="{9D8B030D-6E8A-4147-A177-3AD203B41FA5}">
                      <a16:colId xmlns:a16="http://schemas.microsoft.com/office/drawing/2014/main" val="20003"/>
                    </a:ext>
                  </a:extLst>
                </a:gridCol>
              </a:tblGrid>
              <a:tr h="306767">
                <a:tc>
                  <a:txBody>
                    <a:bodyPr/>
                    <a:lstStyle/>
                    <a:p>
                      <a:pPr marL="0" marR="0">
                        <a:lnSpc>
                          <a:spcPct val="107000"/>
                        </a:lnSpc>
                        <a:spcBef>
                          <a:spcPts val="0"/>
                        </a:spcBef>
                        <a:spcAft>
                          <a:spcPts val="0"/>
                        </a:spcAft>
                      </a:pPr>
                      <a:r>
                        <a:rPr lang="en-US" sz="1200" dirty="0">
                          <a:effectLst/>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dirty="0">
                          <a:effectLst/>
                        </a:rPr>
                        <a:t>(1)</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0"/>
                  </a:ext>
                </a:extLst>
              </a:tr>
              <a:tr h="263717">
                <a:tc>
                  <a:txBody>
                    <a:bodyPr/>
                    <a:lstStyle/>
                    <a:p>
                      <a:pPr marL="0" marR="0">
                        <a:lnSpc>
                          <a:spcPct val="107000"/>
                        </a:lnSpc>
                        <a:spcBef>
                          <a:spcPts val="0"/>
                        </a:spcBef>
                        <a:spcAft>
                          <a:spcPts val="0"/>
                        </a:spcAft>
                      </a:pPr>
                      <a:r>
                        <a:rPr lang="en-US" sz="1200">
                          <a:effectLst/>
                        </a:rPr>
                        <a:t>Dependent Variable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Entrepreneurship Dummy</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Hourly Wage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Annual Earnings</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1"/>
                  </a:ext>
                </a:extLst>
              </a:tr>
              <a:tr h="131859">
                <a:tc>
                  <a:txBody>
                    <a:bodyPr/>
                    <a:lstStyle/>
                    <a:p>
                      <a:pPr marL="0" marR="0">
                        <a:lnSpc>
                          <a:spcPct val="107000"/>
                        </a:lnSpc>
                        <a:spcBef>
                          <a:spcPts val="0"/>
                        </a:spcBef>
                        <a:spcAft>
                          <a:spcPts val="0"/>
                        </a:spcAft>
                      </a:pPr>
                      <a:r>
                        <a:rPr lang="en-US" sz="1200">
                          <a:effectLst/>
                        </a:rPr>
                        <a:t>Age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0.00473</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0.648</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4020.26</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2"/>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(0.000224)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(0.189)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(74.98)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3"/>
                  </a:ext>
                </a:extLst>
              </a:tr>
              <a:tr h="131859">
                <a:tc>
                  <a:txBody>
                    <a:bodyPr/>
                    <a:lstStyle/>
                    <a:p>
                      <a:pPr marL="0" marR="0">
                        <a:lnSpc>
                          <a:spcPct val="107000"/>
                        </a:lnSpc>
                        <a:spcBef>
                          <a:spcPts val="0"/>
                        </a:spcBef>
                        <a:spcAft>
                          <a:spcPts val="0"/>
                        </a:spcAft>
                      </a:pPr>
                      <a:r>
                        <a:rPr lang="en-US" sz="1200" dirty="0">
                          <a:effectLst/>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dirty="0">
                          <a:effectLst/>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4"/>
                  </a:ext>
                </a:extLst>
              </a:tr>
              <a:tr h="131859">
                <a:tc>
                  <a:txBody>
                    <a:bodyPr/>
                    <a:lstStyle/>
                    <a:p>
                      <a:pPr marL="0" marR="0">
                        <a:lnSpc>
                          <a:spcPct val="107000"/>
                        </a:lnSpc>
                        <a:spcBef>
                          <a:spcPts val="0"/>
                        </a:spcBef>
                        <a:spcAft>
                          <a:spcPts val="0"/>
                        </a:spcAft>
                      </a:pPr>
                      <a:r>
                        <a:rPr lang="en-US" sz="1200">
                          <a:effectLst/>
                        </a:rPr>
                        <a:t>Age</a:t>
                      </a:r>
                      <a:r>
                        <a:rPr lang="en-US" sz="1200" baseline="300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dirty="0">
                          <a:effectLst/>
                        </a:rPr>
                        <a:t>-0.0000435</a:t>
                      </a:r>
                      <a:r>
                        <a:rPr lang="en-US" sz="1200" baseline="30000" dirty="0">
                          <a:effectLst/>
                        </a:rPr>
                        <a:t>***</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-0.000571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-40.99</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5"/>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(0.00000214)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(0.00213)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(0.716)</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6"/>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7"/>
                  </a:ext>
                </a:extLst>
              </a:tr>
              <a:tr h="131859">
                <a:tc>
                  <a:txBody>
                    <a:bodyPr/>
                    <a:lstStyle/>
                    <a:p>
                      <a:pPr marL="0" marR="0">
                        <a:lnSpc>
                          <a:spcPct val="107000"/>
                        </a:lnSpc>
                        <a:spcBef>
                          <a:spcPts val="0"/>
                        </a:spcBef>
                        <a:spcAft>
                          <a:spcPts val="0"/>
                        </a:spcAft>
                      </a:pPr>
                      <a:r>
                        <a:rPr lang="en-US" sz="1200">
                          <a:effectLst/>
                        </a:rPr>
                        <a:t>Middle East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0.0618</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2.953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8920.63</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8"/>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(0.00480)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(2.315)</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(1607.1)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09"/>
                  </a:ext>
                </a:extLst>
              </a:tr>
              <a:tr h="131859">
                <a:tc>
                  <a:txBody>
                    <a:bodyPr/>
                    <a:lstStyle/>
                    <a:p>
                      <a:pPr marL="0" marR="0">
                        <a:lnSpc>
                          <a:spcPct val="107000"/>
                        </a:lnSpc>
                        <a:spcBef>
                          <a:spcPts val="0"/>
                        </a:spcBef>
                        <a:spcAft>
                          <a:spcPts val="0"/>
                        </a:spcAft>
                      </a:pPr>
                      <a:r>
                        <a:rPr lang="en-US" sz="1200" dirty="0">
                          <a:effectLst/>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0"/>
                  </a:ext>
                </a:extLst>
              </a:tr>
              <a:tr h="131859">
                <a:tc>
                  <a:txBody>
                    <a:bodyPr/>
                    <a:lstStyle/>
                    <a:p>
                      <a:pPr marL="0" marR="0">
                        <a:lnSpc>
                          <a:spcPct val="107000"/>
                        </a:lnSpc>
                        <a:spcBef>
                          <a:spcPts val="0"/>
                        </a:spcBef>
                        <a:spcAft>
                          <a:spcPts val="0"/>
                        </a:spcAft>
                      </a:pPr>
                      <a:r>
                        <a:rPr lang="en-US" sz="1200">
                          <a:effectLst/>
                        </a:rPr>
                        <a:t>Asian</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-0.0130</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7.624</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9259.18</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1"/>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(0.00288)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(1.455)</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(963.8)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2"/>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3"/>
                  </a:ext>
                </a:extLst>
              </a:tr>
              <a:tr h="131859">
                <a:tc>
                  <a:txBody>
                    <a:bodyPr/>
                    <a:lstStyle/>
                    <a:p>
                      <a:pPr marL="0" marR="0">
                        <a:lnSpc>
                          <a:spcPct val="107000"/>
                        </a:lnSpc>
                        <a:spcBef>
                          <a:spcPts val="0"/>
                        </a:spcBef>
                        <a:spcAft>
                          <a:spcPts val="0"/>
                        </a:spcAft>
                      </a:pPr>
                      <a:r>
                        <a:rPr lang="en-US" sz="1200">
                          <a:effectLst/>
                        </a:rPr>
                        <a:t>African</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0.0000713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7.303</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6894.21</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4"/>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(0.00618)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(3.014)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(2069.4)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5"/>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6"/>
                  </a:ext>
                </a:extLst>
              </a:tr>
              <a:tr h="131859">
                <a:tc>
                  <a:txBody>
                    <a:bodyPr/>
                    <a:lstStyle/>
                    <a:p>
                      <a:pPr marL="0" marR="0">
                        <a:lnSpc>
                          <a:spcPct val="107000"/>
                        </a:lnSpc>
                        <a:spcBef>
                          <a:spcPts val="0"/>
                        </a:spcBef>
                        <a:spcAft>
                          <a:spcPts val="0"/>
                        </a:spcAft>
                      </a:pPr>
                      <a:r>
                        <a:rPr lang="en-US" sz="1200">
                          <a:effectLst/>
                        </a:rPr>
                        <a:t>Latino</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-0.0239</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-5.612</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-14170.21</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7"/>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(0.00269)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(1.380)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(900.6)</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8"/>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19"/>
                  </a:ext>
                </a:extLst>
              </a:tr>
              <a:tr h="131859">
                <a:tc>
                  <a:txBody>
                    <a:bodyPr/>
                    <a:lstStyle/>
                    <a:p>
                      <a:pPr marL="0" marR="0">
                        <a:lnSpc>
                          <a:spcPct val="107000"/>
                        </a:lnSpc>
                        <a:spcBef>
                          <a:spcPts val="0"/>
                        </a:spcBef>
                        <a:spcAft>
                          <a:spcPts val="0"/>
                        </a:spcAft>
                      </a:pPr>
                      <a:r>
                        <a:rPr lang="en-US" sz="1200">
                          <a:effectLst/>
                        </a:rPr>
                        <a:t>Pacific</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-0.0206</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-3.067</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-6544.02</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0"/>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(0.00940)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(4.608)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(3149.2)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1"/>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2"/>
                  </a:ext>
                </a:extLst>
              </a:tr>
              <a:tr h="131859">
                <a:tc>
                  <a:txBody>
                    <a:bodyPr/>
                    <a:lstStyle/>
                    <a:p>
                      <a:pPr marL="0" marR="0">
                        <a:lnSpc>
                          <a:spcPct val="107000"/>
                        </a:lnSpc>
                        <a:spcBef>
                          <a:spcPts val="0"/>
                        </a:spcBef>
                        <a:spcAft>
                          <a:spcPts val="0"/>
                        </a:spcAft>
                      </a:pPr>
                      <a:r>
                        <a:rPr lang="en-US" sz="1200">
                          <a:effectLst/>
                        </a:rPr>
                        <a:t>European</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-0.00745</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1.599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-2852.12</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3"/>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(0.00281)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(1.473)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(941.9)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4"/>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5"/>
                  </a:ext>
                </a:extLst>
              </a:tr>
              <a:tr h="131859">
                <a:tc>
                  <a:txBody>
                    <a:bodyPr/>
                    <a:lstStyle/>
                    <a:p>
                      <a:pPr marL="0" marR="0">
                        <a:lnSpc>
                          <a:spcPct val="107000"/>
                        </a:lnSpc>
                        <a:spcBef>
                          <a:spcPts val="0"/>
                        </a:spcBef>
                        <a:spcAft>
                          <a:spcPts val="0"/>
                        </a:spcAft>
                      </a:pPr>
                      <a:r>
                        <a:rPr lang="en-US" sz="1200">
                          <a:effectLst/>
                        </a:rPr>
                        <a:t>Constant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-0.0667</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5.224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-42539.39</a:t>
                      </a:r>
                      <a:r>
                        <a:rPr lang="en-US" sz="1200" baseline="300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6"/>
                  </a:ext>
                </a:extLst>
              </a:tr>
              <a:tr h="131859">
                <a:tc>
                  <a:txBody>
                    <a:bodyPr/>
                    <a:lstStyle/>
                    <a:p>
                      <a:pPr marL="0" marR="0">
                        <a:lnSpc>
                          <a:spcPct val="107000"/>
                        </a:lnSpc>
                        <a:spcBef>
                          <a:spcPts val="0"/>
                        </a:spcBef>
                        <a:spcAft>
                          <a:spcPts val="0"/>
                        </a:spcAft>
                      </a:pPr>
                      <a:r>
                        <a:rPr lang="en-US" sz="12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(0.00621)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(4.219)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(2078.4)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7"/>
                  </a:ext>
                </a:extLst>
              </a:tr>
              <a:tr h="131859">
                <a:tc>
                  <a:txBody>
                    <a:bodyPr/>
                    <a:lstStyle/>
                    <a:p>
                      <a:pPr marL="0" marR="0">
                        <a:lnSpc>
                          <a:spcPct val="107000"/>
                        </a:lnSpc>
                        <a:spcBef>
                          <a:spcPts val="0"/>
                        </a:spcBef>
                        <a:spcAft>
                          <a:spcPts val="0"/>
                        </a:spcAft>
                      </a:pPr>
                      <a:r>
                        <a:rPr lang="en-US" sz="1200" dirty="0">
                          <a:effectLst/>
                        </a:rPr>
                        <a:t>Observations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77773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58367</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77773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8"/>
                  </a:ext>
                </a:extLst>
              </a:tr>
              <a:tr h="131859">
                <a:tc>
                  <a:txBody>
                    <a:bodyPr/>
                    <a:lstStyle/>
                    <a:p>
                      <a:pPr marL="0" marR="0">
                        <a:lnSpc>
                          <a:spcPct val="107000"/>
                        </a:lnSpc>
                        <a:spcBef>
                          <a:spcPts val="0"/>
                        </a:spcBef>
                        <a:spcAft>
                          <a:spcPts val="0"/>
                        </a:spcAft>
                      </a:pPr>
                      <a:r>
                        <a:rPr lang="en-US" sz="1200">
                          <a:effectLst/>
                        </a:rPr>
                        <a:t>R</a:t>
                      </a:r>
                      <a:r>
                        <a:rPr lang="en-US" sz="1200" baseline="300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0.0113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a:effectLst/>
                        </a:rPr>
                        <a:t>0.0139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tc>
                  <a:txBody>
                    <a:bodyPr/>
                    <a:lstStyle/>
                    <a:p>
                      <a:pPr marL="0" marR="0" algn="ctr">
                        <a:lnSpc>
                          <a:spcPct val="107000"/>
                        </a:lnSpc>
                        <a:spcBef>
                          <a:spcPts val="0"/>
                        </a:spcBef>
                        <a:spcAft>
                          <a:spcPts val="0"/>
                        </a:spcAft>
                      </a:pPr>
                      <a:r>
                        <a:rPr lang="en-US" sz="1200" dirty="0">
                          <a:effectLst/>
                        </a:rPr>
                        <a:t>0.0677</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5455" marR="55455" marT="0" marB="0"/>
                </a:tc>
                <a:extLst>
                  <a:ext uri="{0D108BD9-81ED-4DB2-BD59-A6C34878D82A}">
                    <a16:rowId xmlns:a16="http://schemas.microsoft.com/office/drawing/2014/main" val="10029"/>
                  </a:ext>
                </a:extLst>
              </a:tr>
            </a:tbl>
          </a:graphicData>
        </a:graphic>
      </p:graphicFrame>
      <p:sp>
        <p:nvSpPr>
          <p:cNvPr id="6" name="TextBox 5"/>
          <p:cNvSpPr txBox="1"/>
          <p:nvPr/>
        </p:nvSpPr>
        <p:spPr>
          <a:xfrm>
            <a:off x="839826" y="245167"/>
            <a:ext cx="4069492" cy="646331"/>
          </a:xfrm>
          <a:prstGeom prst="rect">
            <a:avLst/>
          </a:prstGeom>
          <a:noFill/>
        </p:spPr>
        <p:txBody>
          <a:bodyPr wrap="square" rtlCol="0">
            <a:spAutoFit/>
          </a:bodyPr>
          <a:lstStyle/>
          <a:p>
            <a:r>
              <a:rPr lang="en-US" dirty="0" smtClean="0"/>
              <a:t>Origin Country Effects For Those Who Arrived As Babies (2 and under) </a:t>
            </a:r>
            <a:endParaRPr lang="en-US" dirty="0"/>
          </a:p>
        </p:txBody>
      </p:sp>
    </p:spTree>
    <p:extLst>
      <p:ext uri="{BB962C8B-B14F-4D97-AF65-F5344CB8AC3E}">
        <p14:creationId xmlns:p14="http://schemas.microsoft.com/office/powerpoint/2010/main" val="18776694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18BF6DA-C4C3-48EC-BF3D-E8481751B3FE}" type="slidenum">
              <a:rPr lang="en-US" smtClean="0"/>
              <a:t>36</a:t>
            </a:fld>
            <a:endParaRPr lang="en-US"/>
          </a:p>
        </p:txBody>
      </p:sp>
      <p:sp>
        <p:nvSpPr>
          <p:cNvPr id="5" name="TextBox 4"/>
          <p:cNvSpPr txBox="1"/>
          <p:nvPr/>
        </p:nvSpPr>
        <p:spPr>
          <a:xfrm>
            <a:off x="3025589" y="0"/>
            <a:ext cx="6822141" cy="830997"/>
          </a:xfrm>
          <a:prstGeom prst="rect">
            <a:avLst/>
          </a:prstGeom>
          <a:noFill/>
        </p:spPr>
        <p:txBody>
          <a:bodyPr wrap="square" rtlCol="0">
            <a:spAutoFit/>
          </a:bodyPr>
          <a:lstStyle/>
          <a:p>
            <a:r>
              <a:rPr lang="en-US" sz="2200" dirty="0" smtClean="0"/>
              <a:t>Entrepreneurship Among Immigrants to the US</a:t>
            </a:r>
          </a:p>
          <a:p>
            <a:endParaRPr lang="en-US" sz="24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9075" y="415498"/>
            <a:ext cx="5691525" cy="6398059"/>
          </a:xfrm>
          <a:prstGeom prst="rect">
            <a:avLst/>
          </a:prstGeom>
        </p:spPr>
      </p:pic>
    </p:spTree>
    <p:extLst>
      <p:ext uri="{BB962C8B-B14F-4D97-AF65-F5344CB8AC3E}">
        <p14:creationId xmlns:p14="http://schemas.microsoft.com/office/powerpoint/2010/main" val="4007975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Summarizing Main Results</a:t>
            </a:r>
            <a:endParaRPr lang="en-US" dirty="0"/>
          </a:p>
        </p:txBody>
      </p:sp>
      <p:sp>
        <p:nvSpPr>
          <p:cNvPr id="3" name="Content Placeholder 2"/>
          <p:cNvSpPr>
            <a:spLocks noGrp="1"/>
          </p:cNvSpPr>
          <p:nvPr>
            <p:ph idx="1"/>
          </p:nvPr>
        </p:nvSpPr>
        <p:spPr>
          <a:xfrm>
            <a:off x="838200" y="1529789"/>
            <a:ext cx="10515600" cy="4351338"/>
          </a:xfrm>
        </p:spPr>
        <p:txBody>
          <a:bodyPr/>
          <a:lstStyle/>
          <a:p>
            <a:r>
              <a:rPr lang="en-US" dirty="0" smtClean="0"/>
              <a:t>Model’s three variables explain 73% of the variation in educational attainment among immigrant groups in US </a:t>
            </a:r>
          </a:p>
          <a:p>
            <a:pPr lvl="1"/>
            <a:r>
              <a:rPr lang="en-US" dirty="0" smtClean="0"/>
              <a:t>Most important single variable is number of immigrants in US from source country</a:t>
            </a:r>
          </a:p>
          <a:p>
            <a:pPr lvl="1"/>
            <a:r>
              <a:rPr lang="en-US" dirty="0" smtClean="0"/>
              <a:t>Next is country’s population</a:t>
            </a:r>
          </a:p>
          <a:p>
            <a:pPr lvl="1"/>
            <a:r>
              <a:rPr lang="en-US" dirty="0" smtClean="0"/>
              <a:t>Last is country’s average level of education</a:t>
            </a:r>
          </a:p>
          <a:p>
            <a:r>
              <a:rPr lang="en-US" dirty="0" smtClean="0"/>
              <a:t>A structural version of analysis does well, yielding goodness of fit that is three-fourths that of the unconstrained form</a:t>
            </a:r>
          </a:p>
          <a:p>
            <a:r>
              <a:rPr lang="en-US" dirty="0" smtClean="0"/>
              <a:t>The three variables behave similarly in Swedish data, explaining between 40% and 48% of the variation in immigrant attainment</a:t>
            </a:r>
          </a:p>
          <a:p>
            <a:endParaRPr lang="en-US" dirty="0"/>
          </a:p>
        </p:txBody>
      </p:sp>
      <p:sp>
        <p:nvSpPr>
          <p:cNvPr id="4" name="Slide Number Placeholder 3"/>
          <p:cNvSpPr>
            <a:spLocks noGrp="1"/>
          </p:cNvSpPr>
          <p:nvPr>
            <p:ph type="sldNum" sz="quarter" idx="12"/>
          </p:nvPr>
        </p:nvSpPr>
        <p:spPr/>
        <p:txBody>
          <a:bodyPr/>
          <a:lstStyle/>
          <a:p>
            <a:fld id="{19F23098-0CA0-45A2-91A1-32E18098742E}" type="slidenum">
              <a:rPr lang="en-US" smtClean="0"/>
              <a:t>4</a:t>
            </a:fld>
            <a:endParaRPr lang="en-US" dirty="0"/>
          </a:p>
        </p:txBody>
      </p:sp>
    </p:spTree>
    <p:extLst>
      <p:ext uri="{BB962C8B-B14F-4D97-AF65-F5344CB8AC3E}">
        <p14:creationId xmlns:p14="http://schemas.microsoft.com/office/powerpoint/2010/main" val="960303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attainment depends on proportion admitted</a:t>
            </a:r>
            <a:endParaRPr lang="en-US" dirty="0"/>
          </a:p>
        </p:txBody>
      </p:sp>
      <p:graphicFrame>
        <p:nvGraphicFramePr>
          <p:cNvPr id="4" name="Object 3"/>
          <p:cNvGraphicFramePr>
            <a:graphicFrameLocks noChangeAspect="1"/>
          </p:cNvGraphicFramePr>
          <p:nvPr>
            <p:extLst/>
          </p:nvPr>
        </p:nvGraphicFramePr>
        <p:xfrm>
          <a:off x="1280160" y="1263415"/>
          <a:ext cx="8795522" cy="4972920"/>
        </p:xfrm>
        <a:graphic>
          <a:graphicData uri="http://schemas.openxmlformats.org/presentationml/2006/ole">
            <mc:AlternateContent xmlns:mc="http://schemas.openxmlformats.org/markup-compatibility/2006">
              <mc:Choice xmlns:v="urn:schemas-microsoft-com:vml" Requires="v">
                <p:oleObj spid="_x0000_s1083" name="Drawing" r:id="rId3" imgW="10256400" imgH="5798880" progId="Presentations.Drawing.18">
                  <p:embed/>
                </p:oleObj>
              </mc:Choice>
              <mc:Fallback>
                <p:oleObj name="Drawing" r:id="rId3" imgW="10256400" imgH="5798880" progId="Presentations.Drawing.18">
                  <p:embed/>
                  <p:pic>
                    <p:nvPicPr>
                      <p:cNvPr id="0" name=""/>
                      <p:cNvPicPr/>
                      <p:nvPr/>
                    </p:nvPicPr>
                    <p:blipFill>
                      <a:blip r:embed="rId4"/>
                      <a:stretch>
                        <a:fillRect/>
                      </a:stretch>
                    </p:blipFill>
                    <p:spPr>
                      <a:xfrm>
                        <a:off x="1280160" y="1263415"/>
                        <a:ext cx="8795522" cy="4972920"/>
                      </a:xfrm>
                      <a:prstGeom prst="rect">
                        <a:avLst/>
                      </a:prstGeom>
                    </p:spPr>
                  </p:pic>
                </p:oleObj>
              </mc:Fallback>
            </mc:AlternateContent>
          </a:graphicData>
        </a:graphic>
      </p:graphicFrame>
      <p:sp>
        <p:nvSpPr>
          <p:cNvPr id="5" name="Rectangle 4"/>
          <p:cNvSpPr/>
          <p:nvPr/>
        </p:nvSpPr>
        <p:spPr>
          <a:xfrm>
            <a:off x="1570741" y="5913169"/>
            <a:ext cx="10055202" cy="646331"/>
          </a:xfrm>
          <a:prstGeom prst="rect">
            <a:avLst/>
          </a:prstGeom>
        </p:spPr>
        <p:txBody>
          <a:bodyPr wrap="square">
            <a:spAutoFit/>
          </a:bodyPr>
          <a:lstStyle/>
          <a:p>
            <a:r>
              <a:rPr lang="en-US" dirty="0" smtClean="0"/>
              <a:t>Cutoffs are </a:t>
            </a:r>
            <a:r>
              <a:rPr lang="en-US" dirty="0"/>
              <a:t>A</a:t>
            </a:r>
            <a:r>
              <a:rPr lang="en-US" baseline="-25000" dirty="0"/>
              <a:t>1</a:t>
            </a:r>
            <a:r>
              <a:rPr lang="en-US" dirty="0"/>
              <a:t>* and A</a:t>
            </a:r>
            <a:r>
              <a:rPr lang="en-US" baseline="-25000" dirty="0"/>
              <a:t>2</a:t>
            </a:r>
            <a:r>
              <a:rPr lang="en-US" dirty="0"/>
              <a:t>*</a:t>
            </a:r>
            <a:endParaRPr lang="en-US" dirty="0" smtClean="0"/>
          </a:p>
          <a:p>
            <a:r>
              <a:rPr lang="en-US" dirty="0" smtClean="0"/>
              <a:t>A</a:t>
            </a:r>
            <a:r>
              <a:rPr lang="en-US" baseline="-25000" dirty="0" smtClean="0"/>
              <a:t>1</a:t>
            </a:r>
            <a:r>
              <a:rPr lang="en-US" dirty="0" smtClean="0"/>
              <a:t> </a:t>
            </a:r>
            <a:r>
              <a:rPr lang="en-US" dirty="0"/>
              <a:t>&gt; A</a:t>
            </a:r>
            <a:r>
              <a:rPr lang="en-US" baseline="-25000" dirty="0"/>
              <a:t>2 </a:t>
            </a:r>
            <a:r>
              <a:rPr lang="en-US" dirty="0"/>
              <a:t>, even though country 1's education level at home is below that of country 2 at home</a:t>
            </a:r>
          </a:p>
        </p:txBody>
      </p:sp>
      <p:sp>
        <p:nvSpPr>
          <p:cNvPr id="6" name="Slide Number Placeholder 5"/>
          <p:cNvSpPr>
            <a:spLocks noGrp="1"/>
          </p:cNvSpPr>
          <p:nvPr>
            <p:ph type="sldNum" sz="quarter" idx="12"/>
          </p:nvPr>
        </p:nvSpPr>
        <p:spPr/>
        <p:txBody>
          <a:bodyPr/>
          <a:lstStyle/>
          <a:p>
            <a:fld id="{19F23098-0CA0-45A2-91A1-32E18098742E}" type="slidenum">
              <a:rPr lang="en-US" smtClean="0"/>
              <a:t>5</a:t>
            </a:fld>
            <a:endParaRPr lang="en-US"/>
          </a:p>
        </p:txBody>
      </p:sp>
    </p:spTree>
    <p:extLst>
      <p:ext uri="{BB962C8B-B14F-4D97-AF65-F5344CB8AC3E}">
        <p14:creationId xmlns:p14="http://schemas.microsoft.com/office/powerpoint/2010/main" val="439463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a:t>
            </a:r>
            <a:endParaRPr lang="en-US" dirty="0"/>
          </a:p>
        </p:txBody>
      </p:sp>
      <p:sp>
        <p:nvSpPr>
          <p:cNvPr id="3" name="Content Placeholder 2"/>
          <p:cNvSpPr>
            <a:spLocks noGrp="1"/>
          </p:cNvSpPr>
          <p:nvPr>
            <p:ph idx="1"/>
          </p:nvPr>
        </p:nvSpPr>
        <p:spPr/>
        <p:txBody>
          <a:bodyPr/>
          <a:lstStyle/>
          <a:p>
            <a:r>
              <a:rPr lang="en-US" dirty="0" smtClean="0"/>
              <a:t>Destination country </a:t>
            </a:r>
            <a:r>
              <a:rPr lang="en-US" dirty="0"/>
              <a:t>chooses </a:t>
            </a:r>
            <a:r>
              <a:rPr lang="en-US" dirty="0" smtClean="0"/>
              <a:t>I</a:t>
            </a:r>
            <a:r>
              <a:rPr lang="en-US" baseline="-25000" dirty="0" smtClean="0"/>
              <a:t>i</a:t>
            </a:r>
            <a:r>
              <a:rPr lang="en-US" dirty="0" smtClean="0"/>
              <a:t> </a:t>
            </a:r>
          </a:p>
          <a:p>
            <a:r>
              <a:rPr lang="en-US" dirty="0"/>
              <a:t>Let N</a:t>
            </a:r>
            <a:r>
              <a:rPr lang="en-US" baseline="-25000" dirty="0"/>
              <a:t>i</a:t>
            </a:r>
            <a:r>
              <a:rPr lang="en-US" dirty="0"/>
              <a:t> be the population of country </a:t>
            </a:r>
            <a:r>
              <a:rPr lang="en-US" dirty="0" err="1"/>
              <a:t>i</a:t>
            </a:r>
            <a:r>
              <a:rPr lang="en-US" dirty="0"/>
              <a:t> and let f</a:t>
            </a:r>
            <a:r>
              <a:rPr lang="en-US" baseline="-25000" dirty="0"/>
              <a:t>i </a:t>
            </a:r>
            <a:r>
              <a:rPr lang="en-US" dirty="0"/>
              <a:t>(A) be the density of education </a:t>
            </a:r>
            <a:r>
              <a:rPr lang="en-US" dirty="0" smtClean="0"/>
              <a:t>or other attainment variable</a:t>
            </a:r>
          </a:p>
          <a:p>
            <a:r>
              <a:rPr lang="en-US" dirty="0" smtClean="0"/>
              <a:t>Cutoff level   </a:t>
            </a:r>
          </a:p>
          <a:p>
            <a:endParaRPr lang="en-US" dirty="0" smtClean="0"/>
          </a:p>
          <a:p>
            <a:r>
              <a:rPr lang="en-US" dirty="0" smtClean="0"/>
              <a:t>Average attainment among immigrants</a:t>
            </a:r>
          </a:p>
          <a:p>
            <a:pPr marL="0" indent="0">
              <a:buNone/>
            </a:pPr>
            <a:r>
              <a:rPr lang="en-US" dirty="0"/>
              <a:t>	</a:t>
            </a:r>
            <a:endParaRPr lang="en-US" dirty="0" smtClean="0"/>
          </a:p>
          <a:p>
            <a:pPr marL="0" indent="0">
              <a:buNone/>
            </a:pPr>
            <a:r>
              <a:rPr lang="en-US" dirty="0"/>
              <a:t>	</a:t>
            </a:r>
            <a:endParaRPr lang="en-US" dirty="0" smtClean="0"/>
          </a:p>
          <a:p>
            <a:pPr marL="0" indent="0">
              <a:buNone/>
            </a:pPr>
            <a:endParaRPr lang="en-US" dirty="0"/>
          </a:p>
        </p:txBody>
      </p:sp>
      <p:graphicFrame>
        <p:nvGraphicFramePr>
          <p:cNvPr id="4" name="Object 3"/>
          <p:cNvGraphicFramePr>
            <a:graphicFrameLocks noChangeAspect="1"/>
          </p:cNvGraphicFramePr>
          <p:nvPr>
            <p:extLst/>
          </p:nvPr>
        </p:nvGraphicFramePr>
        <p:xfrm>
          <a:off x="1762125" y="3770313"/>
          <a:ext cx="2752725" cy="531812"/>
        </p:xfrm>
        <a:graphic>
          <a:graphicData uri="http://schemas.openxmlformats.org/presentationml/2006/ole">
            <mc:AlternateContent xmlns:mc="http://schemas.openxmlformats.org/markup-compatibility/2006">
              <mc:Choice xmlns:v="urn:schemas-microsoft-com:vml" Requires="v">
                <p:oleObj spid="_x0000_s2164" name="Equation" r:id="rId3" imgW="1180800" imgH="228600" progId="Equation.DSMT4">
                  <p:embed/>
                </p:oleObj>
              </mc:Choice>
              <mc:Fallback>
                <p:oleObj name="Equation" r:id="rId3" imgW="1180800" imgH="228600" progId="Equation.DSMT4">
                  <p:embed/>
                  <p:pic>
                    <p:nvPicPr>
                      <p:cNvPr id="0" name=""/>
                      <p:cNvPicPr/>
                      <p:nvPr/>
                    </p:nvPicPr>
                    <p:blipFill>
                      <a:blip r:embed="rId4"/>
                      <a:stretch>
                        <a:fillRect/>
                      </a:stretch>
                    </p:blipFill>
                    <p:spPr>
                      <a:xfrm>
                        <a:off x="1762125" y="3770313"/>
                        <a:ext cx="2752725" cy="531812"/>
                      </a:xfrm>
                      <a:prstGeom prst="rect">
                        <a:avLst/>
                      </a:prstGeom>
                    </p:spPr>
                  </p:pic>
                </p:oleObj>
              </mc:Fallback>
            </mc:AlternateContent>
          </a:graphicData>
        </a:graphic>
      </p:graphicFrame>
      <p:graphicFrame>
        <p:nvGraphicFramePr>
          <p:cNvPr id="5" name="Object 4"/>
          <p:cNvGraphicFramePr>
            <a:graphicFrameLocks noChangeAspect="1"/>
          </p:cNvGraphicFramePr>
          <p:nvPr>
            <p:extLst/>
          </p:nvPr>
        </p:nvGraphicFramePr>
        <p:xfrm>
          <a:off x="1408066" y="4859383"/>
          <a:ext cx="4345321" cy="1018903"/>
        </p:xfrm>
        <a:graphic>
          <a:graphicData uri="http://schemas.openxmlformats.org/presentationml/2006/ole">
            <mc:AlternateContent xmlns:mc="http://schemas.openxmlformats.org/markup-compatibility/2006">
              <mc:Choice xmlns:v="urn:schemas-microsoft-com:vml" Requires="v">
                <p:oleObj spid="_x0000_s2165" name="Equation" r:id="rId5" imgW="1841400" imgH="431640" progId="Equation.COEE2">
                  <p:embed/>
                </p:oleObj>
              </mc:Choice>
              <mc:Fallback>
                <p:oleObj name="Equation" r:id="rId5" imgW="1841400" imgH="431640" progId="Equation.COEE2">
                  <p:embed/>
                  <p:pic>
                    <p:nvPicPr>
                      <p:cNvPr id="0" name=""/>
                      <p:cNvPicPr/>
                      <p:nvPr/>
                    </p:nvPicPr>
                    <p:blipFill>
                      <a:blip r:embed="rId6"/>
                      <a:stretch>
                        <a:fillRect/>
                      </a:stretch>
                    </p:blipFill>
                    <p:spPr>
                      <a:xfrm>
                        <a:off x="1408066" y="4859383"/>
                        <a:ext cx="4345321" cy="1018903"/>
                      </a:xfrm>
                      <a:prstGeom prst="rect">
                        <a:avLst/>
                      </a:prstGeom>
                    </p:spPr>
                  </p:pic>
                </p:oleObj>
              </mc:Fallback>
            </mc:AlternateContent>
          </a:graphicData>
        </a:graphic>
      </p:graphicFrame>
      <p:sp>
        <p:nvSpPr>
          <p:cNvPr id="6" name="Slide Number Placeholder 5"/>
          <p:cNvSpPr>
            <a:spLocks noGrp="1"/>
          </p:cNvSpPr>
          <p:nvPr>
            <p:ph type="sldNum" sz="quarter" idx="12"/>
          </p:nvPr>
        </p:nvSpPr>
        <p:spPr/>
        <p:txBody>
          <a:bodyPr/>
          <a:lstStyle/>
          <a:p>
            <a:fld id="{19F23098-0CA0-45A2-91A1-32E18098742E}" type="slidenum">
              <a:rPr lang="en-US" smtClean="0"/>
              <a:t>6</a:t>
            </a:fld>
            <a:endParaRPr lang="en-US"/>
          </a:p>
        </p:txBody>
      </p:sp>
    </p:spTree>
    <p:extLst>
      <p:ext uri="{BB962C8B-B14F-4D97-AF65-F5344CB8AC3E}">
        <p14:creationId xmlns:p14="http://schemas.microsoft.com/office/powerpoint/2010/main" val="691959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1</a:t>
            </a:r>
            <a:endParaRPr lang="en-US" dirty="0"/>
          </a:p>
        </p:txBody>
      </p:sp>
      <p:sp>
        <p:nvSpPr>
          <p:cNvPr id="5" name="Rectangle 4"/>
          <p:cNvSpPr/>
          <p:nvPr/>
        </p:nvSpPr>
        <p:spPr>
          <a:xfrm>
            <a:off x="838200" y="1630319"/>
            <a:ext cx="11178396" cy="4247317"/>
          </a:xfrm>
          <a:prstGeom prst="rect">
            <a:avLst/>
          </a:prstGeom>
        </p:spPr>
        <p:txBody>
          <a:bodyPr wrap="square">
            <a:spAutoFit/>
          </a:bodyPr>
          <a:lstStyle/>
          <a:p>
            <a:r>
              <a:rPr lang="en-US" b="1" dirty="0"/>
              <a:t>Proposition 1</a:t>
            </a:r>
            <a:r>
              <a:rPr lang="en-US" dirty="0" smtClean="0"/>
              <a:t>:</a:t>
            </a:r>
          </a:p>
          <a:p>
            <a:endParaRPr lang="en-US" dirty="0"/>
          </a:p>
          <a:p>
            <a:endParaRPr lang="en-US" dirty="0"/>
          </a:p>
          <a:p>
            <a:r>
              <a:rPr lang="en-US" dirty="0"/>
              <a:t>		 .</a:t>
            </a:r>
          </a:p>
          <a:p>
            <a:r>
              <a:rPr lang="en-US" dirty="0" smtClean="0"/>
              <a:t>Increasing </a:t>
            </a:r>
            <a:r>
              <a:rPr lang="en-US" dirty="0"/>
              <a:t>the number of immigrants admitted from country </a:t>
            </a:r>
            <a:r>
              <a:rPr lang="en-US" dirty="0" err="1"/>
              <a:t>i</a:t>
            </a:r>
            <a:r>
              <a:rPr lang="en-US" dirty="0"/>
              <a:t>, I</a:t>
            </a:r>
            <a:r>
              <a:rPr lang="en-US" baseline="-25000" dirty="0"/>
              <a:t>i</a:t>
            </a:r>
            <a:r>
              <a:rPr lang="en-US" dirty="0"/>
              <a:t>, lowers their expected level of attainment, .	</a:t>
            </a:r>
          </a:p>
          <a:p>
            <a:endParaRPr lang="en-US" dirty="0"/>
          </a:p>
          <a:p>
            <a:endParaRPr lang="en-US" b="1" dirty="0" smtClean="0"/>
          </a:p>
          <a:p>
            <a:r>
              <a:rPr lang="en-US" b="1" dirty="0" smtClean="0"/>
              <a:t>Proposition </a:t>
            </a:r>
            <a:r>
              <a:rPr lang="en-US" b="1" dirty="0"/>
              <a:t>2</a:t>
            </a:r>
            <a:r>
              <a:rPr lang="en-US" dirty="0" smtClean="0"/>
              <a:t>:</a:t>
            </a:r>
          </a:p>
          <a:p>
            <a:r>
              <a:rPr lang="en-US" dirty="0"/>
              <a:t>		 </a:t>
            </a:r>
          </a:p>
          <a:p>
            <a:endParaRPr lang="en-US" dirty="0" smtClean="0"/>
          </a:p>
          <a:p>
            <a:endParaRPr lang="en-US" dirty="0" smtClean="0"/>
          </a:p>
          <a:p>
            <a:r>
              <a:rPr lang="en-US" dirty="0" smtClean="0"/>
              <a:t>For </a:t>
            </a:r>
            <a:r>
              <a:rPr lang="en-US" dirty="0"/>
              <a:t>any given number of immigrants, I</a:t>
            </a:r>
            <a:r>
              <a:rPr lang="en-US" baseline="-25000" dirty="0"/>
              <a:t>i</a:t>
            </a:r>
            <a:r>
              <a:rPr lang="en-US" dirty="0"/>
              <a:t>, the larger is the population in country </a:t>
            </a:r>
            <a:r>
              <a:rPr lang="en-US" dirty="0" err="1"/>
              <a:t>i</a:t>
            </a:r>
            <a:r>
              <a:rPr lang="en-US" dirty="0"/>
              <a:t>, the higher is the expected level of attainment of immigrants  from that country. </a:t>
            </a:r>
          </a:p>
          <a:p>
            <a:endParaRPr lang="en-US" dirty="0"/>
          </a:p>
          <a:p>
            <a:r>
              <a:rPr lang="en-US" dirty="0"/>
              <a:t>		 . </a:t>
            </a:r>
          </a:p>
        </p:txBody>
      </p:sp>
      <p:graphicFrame>
        <p:nvGraphicFramePr>
          <p:cNvPr id="6" name="Object 5"/>
          <p:cNvGraphicFramePr>
            <a:graphicFrameLocks noChangeAspect="1"/>
          </p:cNvGraphicFramePr>
          <p:nvPr>
            <p:extLst/>
          </p:nvPr>
        </p:nvGraphicFramePr>
        <p:xfrm>
          <a:off x="1520929" y="3946343"/>
          <a:ext cx="888325" cy="675899"/>
        </p:xfrm>
        <a:graphic>
          <a:graphicData uri="http://schemas.openxmlformats.org/presentationml/2006/ole">
            <mc:AlternateContent xmlns:mc="http://schemas.openxmlformats.org/markup-compatibility/2006">
              <mc:Choice xmlns:v="urn:schemas-microsoft-com:vml" Requires="v">
                <p:oleObj spid="_x0000_s3188" name="Equation" r:id="rId3" imgW="583920" imgH="444240" progId="Equation.COEE2">
                  <p:embed/>
                </p:oleObj>
              </mc:Choice>
              <mc:Fallback>
                <p:oleObj name="Equation" r:id="rId3" imgW="583920" imgH="444240" progId="Equation.COEE2">
                  <p:embed/>
                  <p:pic>
                    <p:nvPicPr>
                      <p:cNvPr id="0" name=""/>
                      <p:cNvPicPr/>
                      <p:nvPr/>
                    </p:nvPicPr>
                    <p:blipFill>
                      <a:blip r:embed="rId4"/>
                      <a:stretch>
                        <a:fillRect/>
                      </a:stretch>
                    </p:blipFill>
                    <p:spPr>
                      <a:xfrm>
                        <a:off x="1520929" y="3946343"/>
                        <a:ext cx="888325" cy="675899"/>
                      </a:xfrm>
                      <a:prstGeom prst="rect">
                        <a:avLst/>
                      </a:prstGeom>
                    </p:spPr>
                  </p:pic>
                </p:oleObj>
              </mc:Fallback>
            </mc:AlternateContent>
          </a:graphicData>
        </a:graphic>
      </p:graphicFrame>
      <p:graphicFrame>
        <p:nvGraphicFramePr>
          <p:cNvPr id="7" name="Object 6"/>
          <p:cNvGraphicFramePr>
            <a:graphicFrameLocks noChangeAspect="1"/>
          </p:cNvGraphicFramePr>
          <p:nvPr>
            <p:extLst/>
          </p:nvPr>
        </p:nvGraphicFramePr>
        <p:xfrm>
          <a:off x="1574437" y="2026890"/>
          <a:ext cx="834817" cy="664059"/>
        </p:xfrm>
        <a:graphic>
          <a:graphicData uri="http://schemas.openxmlformats.org/presentationml/2006/ole">
            <mc:AlternateContent xmlns:mc="http://schemas.openxmlformats.org/markup-compatibility/2006">
              <mc:Choice xmlns:v="urn:schemas-microsoft-com:vml" Requires="v">
                <p:oleObj spid="_x0000_s3189" name="Equation" r:id="rId5" imgW="558720" imgH="444240" progId="Equation.COEE2">
                  <p:embed/>
                </p:oleObj>
              </mc:Choice>
              <mc:Fallback>
                <p:oleObj name="Equation" r:id="rId5" imgW="558720" imgH="444240" progId="Equation.COEE2">
                  <p:embed/>
                  <p:pic>
                    <p:nvPicPr>
                      <p:cNvPr id="0" name=""/>
                      <p:cNvPicPr/>
                      <p:nvPr/>
                    </p:nvPicPr>
                    <p:blipFill>
                      <a:blip r:embed="rId6"/>
                      <a:stretch>
                        <a:fillRect/>
                      </a:stretch>
                    </p:blipFill>
                    <p:spPr>
                      <a:xfrm>
                        <a:off x="1574437" y="2026890"/>
                        <a:ext cx="834817" cy="664059"/>
                      </a:xfrm>
                      <a:prstGeom prst="rect">
                        <a:avLst/>
                      </a:prstGeom>
                    </p:spPr>
                  </p:pic>
                </p:oleObj>
              </mc:Fallback>
            </mc:AlternateContent>
          </a:graphicData>
        </a:graphic>
      </p:graphicFrame>
      <p:sp>
        <p:nvSpPr>
          <p:cNvPr id="8" name="Slide Number Placeholder 7"/>
          <p:cNvSpPr>
            <a:spLocks noGrp="1"/>
          </p:cNvSpPr>
          <p:nvPr>
            <p:ph type="sldNum" sz="quarter" idx="12"/>
          </p:nvPr>
        </p:nvSpPr>
        <p:spPr/>
        <p:txBody>
          <a:bodyPr/>
          <a:lstStyle/>
          <a:p>
            <a:fld id="{19F23098-0CA0-45A2-91A1-32E18098742E}" type="slidenum">
              <a:rPr lang="en-US" smtClean="0"/>
              <a:t>7</a:t>
            </a:fld>
            <a:endParaRPr lang="en-US"/>
          </a:p>
        </p:txBody>
      </p:sp>
    </p:spTree>
    <p:extLst>
      <p:ext uri="{BB962C8B-B14F-4D97-AF65-F5344CB8AC3E}">
        <p14:creationId xmlns:p14="http://schemas.microsoft.com/office/powerpoint/2010/main" val="3736782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3038"/>
            <a:ext cx="10515600" cy="1325563"/>
          </a:xfrm>
        </p:spPr>
        <p:txBody>
          <a:bodyPr/>
          <a:lstStyle/>
          <a:p>
            <a:r>
              <a:rPr lang="en-US" dirty="0" smtClean="0"/>
              <a:t>Implications, 2</a:t>
            </a:r>
            <a:endParaRPr lang="en-US" dirty="0"/>
          </a:p>
        </p:txBody>
      </p:sp>
      <p:sp>
        <p:nvSpPr>
          <p:cNvPr id="5" name="Rectangle 4"/>
          <p:cNvSpPr/>
          <p:nvPr/>
        </p:nvSpPr>
        <p:spPr>
          <a:xfrm>
            <a:off x="327804" y="1095435"/>
            <a:ext cx="3851366" cy="646331"/>
          </a:xfrm>
          <a:prstGeom prst="rect">
            <a:avLst/>
          </a:prstGeom>
        </p:spPr>
        <p:txBody>
          <a:bodyPr wrap="square">
            <a:spAutoFit/>
          </a:bodyPr>
          <a:lstStyle/>
          <a:p>
            <a:endParaRPr lang="en-US" dirty="0" smtClean="0"/>
          </a:p>
          <a:p>
            <a:r>
              <a:rPr lang="en-US" dirty="0" smtClean="0"/>
              <a:t>Let </a:t>
            </a:r>
            <a:r>
              <a:rPr lang="en-US" dirty="0"/>
              <a:t>F</a:t>
            </a:r>
            <a:r>
              <a:rPr lang="en-US" baseline="-25000" dirty="0"/>
              <a:t>i</a:t>
            </a:r>
            <a:r>
              <a:rPr lang="en-US" dirty="0"/>
              <a:t>(A) = F(A-</a:t>
            </a:r>
            <a:r>
              <a:rPr lang="el-GR" dirty="0"/>
              <a:t>μ</a:t>
            </a:r>
            <a:r>
              <a:rPr lang="en-US" baseline="-25000" dirty="0" err="1"/>
              <a:t>i</a:t>
            </a:r>
            <a:r>
              <a:rPr lang="en-US" dirty="0" smtClean="0"/>
              <a:t>) .   Then </a:t>
            </a:r>
            <a:endParaRPr lang="en-US" dirty="0"/>
          </a:p>
        </p:txBody>
      </p:sp>
      <p:sp>
        <p:nvSpPr>
          <p:cNvPr id="6" name="Rectangle 5"/>
          <p:cNvSpPr/>
          <p:nvPr/>
        </p:nvSpPr>
        <p:spPr>
          <a:xfrm>
            <a:off x="327804" y="1816710"/>
            <a:ext cx="11593902" cy="5386090"/>
          </a:xfrm>
          <a:prstGeom prst="rect">
            <a:avLst/>
          </a:prstGeom>
        </p:spPr>
        <p:txBody>
          <a:bodyPr wrap="square">
            <a:spAutoFit/>
          </a:bodyPr>
          <a:lstStyle/>
          <a:p>
            <a:r>
              <a:rPr lang="en-US" sz="2000" b="1" dirty="0"/>
              <a:t>Proposition 3</a:t>
            </a:r>
            <a:r>
              <a:rPr lang="en-US" sz="2000" dirty="0"/>
              <a:t>:</a:t>
            </a:r>
          </a:p>
          <a:p>
            <a:endParaRPr lang="en-US" sz="2000" dirty="0"/>
          </a:p>
          <a:p>
            <a:r>
              <a:rPr lang="en-US" sz="2000" dirty="0"/>
              <a:t>		</a:t>
            </a:r>
          </a:p>
          <a:p>
            <a:endParaRPr lang="en-US" sz="2000" dirty="0"/>
          </a:p>
          <a:p>
            <a:r>
              <a:rPr lang="en-US" sz="2000" dirty="0" smtClean="0"/>
              <a:t>As </a:t>
            </a:r>
            <a:r>
              <a:rPr lang="en-US" sz="2000" dirty="0"/>
              <a:t>attainment in the origin country rises, expected attainment among immigrants from that country also rises. </a:t>
            </a:r>
            <a:endParaRPr lang="en-US" sz="2000" dirty="0" smtClean="0"/>
          </a:p>
          <a:p>
            <a:endParaRPr lang="en-US" sz="2000" dirty="0" smtClean="0"/>
          </a:p>
          <a:p>
            <a:r>
              <a:rPr lang="en-US" sz="2000" dirty="0" smtClean="0"/>
              <a:t>Define </a:t>
            </a:r>
            <a:endParaRPr lang="en-US" dirty="0"/>
          </a:p>
          <a:p>
            <a:r>
              <a:rPr lang="en-US" dirty="0"/>
              <a:t>	</a:t>
            </a:r>
            <a:endParaRPr lang="en-US" dirty="0" smtClean="0"/>
          </a:p>
          <a:p>
            <a:r>
              <a:rPr lang="en-US" dirty="0"/>
              <a:t>	</a:t>
            </a:r>
            <a:r>
              <a:rPr lang="en-US" dirty="0" err="1" smtClean="0"/>
              <a:t>R</a:t>
            </a:r>
            <a:r>
              <a:rPr lang="en-US" baseline="-25000" dirty="0" err="1" smtClean="0"/>
              <a:t>i</a:t>
            </a:r>
            <a:r>
              <a:rPr lang="en-US" dirty="0" smtClean="0"/>
              <a:t> </a:t>
            </a:r>
            <a:r>
              <a:rPr lang="en-US" dirty="0"/>
              <a:t>≡              </a:t>
            </a:r>
          </a:p>
          <a:p>
            <a:r>
              <a:rPr lang="en-US" sz="2000" dirty="0" smtClean="0"/>
              <a:t>Then</a:t>
            </a:r>
          </a:p>
          <a:p>
            <a:endParaRPr lang="en-US" sz="2000" dirty="0" smtClean="0"/>
          </a:p>
          <a:p>
            <a:r>
              <a:rPr lang="en-US" b="1" dirty="0"/>
              <a:t>Corollary 1</a:t>
            </a:r>
            <a:r>
              <a:rPr lang="en-US" dirty="0"/>
              <a:t>: </a:t>
            </a:r>
          </a:p>
          <a:p>
            <a:endParaRPr lang="en-US" dirty="0"/>
          </a:p>
          <a:p>
            <a:r>
              <a:rPr lang="en-US" dirty="0"/>
              <a:t>		</a:t>
            </a:r>
          </a:p>
          <a:p>
            <a:endParaRPr lang="en-US" dirty="0" smtClean="0"/>
          </a:p>
          <a:p>
            <a:r>
              <a:rPr lang="en-US" dirty="0" smtClean="0"/>
              <a:t>Increasing </a:t>
            </a:r>
            <a:r>
              <a:rPr lang="en-US" dirty="0"/>
              <a:t>a country’s representation ratio, </a:t>
            </a:r>
            <a:r>
              <a:rPr lang="en-US" dirty="0" err="1"/>
              <a:t>R</a:t>
            </a:r>
            <a:r>
              <a:rPr lang="en-US" baseline="-25000" dirty="0" err="1"/>
              <a:t>i</a:t>
            </a:r>
            <a:r>
              <a:rPr lang="en-US" dirty="0"/>
              <a:t>, lowers the expected level of attainment.</a:t>
            </a:r>
          </a:p>
          <a:p>
            <a:r>
              <a:rPr lang="en-US" dirty="0"/>
              <a:t>	</a:t>
            </a:r>
          </a:p>
          <a:p>
            <a:endParaRPr lang="en-US" sz="2000" dirty="0"/>
          </a:p>
        </p:txBody>
      </p:sp>
      <p:graphicFrame>
        <p:nvGraphicFramePr>
          <p:cNvPr id="7" name="Object 6"/>
          <p:cNvGraphicFramePr>
            <a:graphicFrameLocks noChangeAspect="1"/>
          </p:cNvGraphicFramePr>
          <p:nvPr>
            <p:extLst/>
          </p:nvPr>
        </p:nvGraphicFramePr>
        <p:xfrm>
          <a:off x="1283788" y="2322134"/>
          <a:ext cx="1002211" cy="797213"/>
        </p:xfrm>
        <a:graphic>
          <a:graphicData uri="http://schemas.openxmlformats.org/presentationml/2006/ole">
            <mc:AlternateContent xmlns:mc="http://schemas.openxmlformats.org/markup-compatibility/2006">
              <mc:Choice xmlns:v="urn:schemas-microsoft-com:vml" Requires="v">
                <p:oleObj spid="_x0000_s4269" name="Equation" r:id="rId3" imgW="558720" imgH="444240" progId="Equation.COEE2">
                  <p:embed/>
                </p:oleObj>
              </mc:Choice>
              <mc:Fallback>
                <p:oleObj name="Equation" r:id="rId3" imgW="558720" imgH="444240" progId="Equation.COEE2">
                  <p:embed/>
                  <p:pic>
                    <p:nvPicPr>
                      <p:cNvPr id="0" name=""/>
                      <p:cNvPicPr/>
                      <p:nvPr/>
                    </p:nvPicPr>
                    <p:blipFill>
                      <a:blip r:embed="rId4"/>
                      <a:stretch>
                        <a:fillRect/>
                      </a:stretch>
                    </p:blipFill>
                    <p:spPr>
                      <a:xfrm>
                        <a:off x="1283788" y="2322134"/>
                        <a:ext cx="1002211" cy="797213"/>
                      </a:xfrm>
                      <a:prstGeom prst="rect">
                        <a:avLst/>
                      </a:prstGeom>
                    </p:spPr>
                  </p:pic>
                </p:oleObj>
              </mc:Fallback>
            </mc:AlternateContent>
          </a:graphicData>
        </a:graphic>
      </p:graphicFrame>
      <p:graphicFrame>
        <p:nvGraphicFramePr>
          <p:cNvPr id="8" name="Object 7"/>
          <p:cNvGraphicFramePr>
            <a:graphicFrameLocks noChangeAspect="1"/>
          </p:cNvGraphicFramePr>
          <p:nvPr>
            <p:extLst/>
          </p:nvPr>
        </p:nvGraphicFramePr>
        <p:xfrm>
          <a:off x="1711378" y="4019791"/>
          <a:ext cx="1084218" cy="760855"/>
        </p:xfrm>
        <a:graphic>
          <a:graphicData uri="http://schemas.openxmlformats.org/presentationml/2006/ole">
            <mc:AlternateContent xmlns:mc="http://schemas.openxmlformats.org/markup-compatibility/2006">
              <mc:Choice xmlns:v="urn:schemas-microsoft-com:vml" Requires="v">
                <p:oleObj spid="_x0000_s4270" name="Equation" r:id="rId5" imgW="723600" imgH="507960" progId="Equation.COEE2">
                  <p:embed/>
                </p:oleObj>
              </mc:Choice>
              <mc:Fallback>
                <p:oleObj name="Equation" r:id="rId5" imgW="723600" imgH="507960" progId="Equation.COEE2">
                  <p:embed/>
                  <p:pic>
                    <p:nvPicPr>
                      <p:cNvPr id="0" name=""/>
                      <p:cNvPicPr/>
                      <p:nvPr/>
                    </p:nvPicPr>
                    <p:blipFill>
                      <a:blip r:embed="rId6"/>
                      <a:stretch>
                        <a:fillRect/>
                      </a:stretch>
                    </p:blipFill>
                    <p:spPr>
                      <a:xfrm>
                        <a:off x="1711378" y="4019791"/>
                        <a:ext cx="1084218" cy="760855"/>
                      </a:xfrm>
                      <a:prstGeom prst="rect">
                        <a:avLst/>
                      </a:prstGeom>
                    </p:spPr>
                  </p:pic>
                </p:oleObj>
              </mc:Fallback>
            </mc:AlternateContent>
          </a:graphicData>
        </a:graphic>
      </p:graphicFrame>
      <p:graphicFrame>
        <p:nvGraphicFramePr>
          <p:cNvPr id="9" name="Object 8"/>
          <p:cNvGraphicFramePr>
            <a:graphicFrameLocks noChangeAspect="1"/>
          </p:cNvGraphicFramePr>
          <p:nvPr>
            <p:extLst/>
          </p:nvPr>
        </p:nvGraphicFramePr>
        <p:xfrm>
          <a:off x="2137590" y="5540381"/>
          <a:ext cx="819331" cy="651741"/>
        </p:xfrm>
        <a:graphic>
          <a:graphicData uri="http://schemas.openxmlformats.org/presentationml/2006/ole">
            <mc:AlternateContent xmlns:mc="http://schemas.openxmlformats.org/markup-compatibility/2006">
              <mc:Choice xmlns:v="urn:schemas-microsoft-com:vml" Requires="v">
                <p:oleObj spid="_x0000_s4271" name="Equation" r:id="rId7" imgW="558720" imgH="444240" progId="Equation.COEE2">
                  <p:embed/>
                </p:oleObj>
              </mc:Choice>
              <mc:Fallback>
                <p:oleObj name="Equation" r:id="rId7" imgW="558720" imgH="444240" progId="Equation.COEE2">
                  <p:embed/>
                  <p:pic>
                    <p:nvPicPr>
                      <p:cNvPr id="0" name=""/>
                      <p:cNvPicPr/>
                      <p:nvPr/>
                    </p:nvPicPr>
                    <p:blipFill>
                      <a:blip r:embed="rId8"/>
                      <a:stretch>
                        <a:fillRect/>
                      </a:stretch>
                    </p:blipFill>
                    <p:spPr>
                      <a:xfrm>
                        <a:off x="2137590" y="5540381"/>
                        <a:ext cx="819331" cy="651741"/>
                      </a:xfrm>
                      <a:prstGeom prst="rect">
                        <a:avLst/>
                      </a:prstGeom>
                    </p:spPr>
                  </p:pic>
                </p:oleObj>
              </mc:Fallback>
            </mc:AlternateContent>
          </a:graphicData>
        </a:graphic>
      </p:graphicFrame>
      <p:sp>
        <p:nvSpPr>
          <p:cNvPr id="10" name="Slide Number Placeholder 9"/>
          <p:cNvSpPr>
            <a:spLocks noGrp="1"/>
          </p:cNvSpPr>
          <p:nvPr>
            <p:ph type="sldNum" sz="quarter" idx="12"/>
          </p:nvPr>
        </p:nvSpPr>
        <p:spPr/>
        <p:txBody>
          <a:bodyPr/>
          <a:lstStyle/>
          <a:p>
            <a:fld id="{19F23098-0CA0-45A2-91A1-32E18098742E}" type="slidenum">
              <a:rPr lang="en-US" smtClean="0"/>
              <a:t>8</a:t>
            </a:fld>
            <a:endParaRPr lang="en-US"/>
          </a:p>
        </p:txBody>
      </p:sp>
    </p:spTree>
    <p:extLst>
      <p:ext uri="{BB962C8B-B14F-4D97-AF65-F5344CB8AC3E}">
        <p14:creationId xmlns:p14="http://schemas.microsoft.com/office/powerpoint/2010/main" val="1044892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Implications, 3 </a:t>
            </a:r>
            <a:endParaRPr lang="en-US" dirty="0"/>
          </a:p>
        </p:txBody>
      </p:sp>
      <p:sp>
        <p:nvSpPr>
          <p:cNvPr id="4" name="Rectangle 3"/>
          <p:cNvSpPr/>
          <p:nvPr/>
        </p:nvSpPr>
        <p:spPr>
          <a:xfrm>
            <a:off x="838200" y="937101"/>
            <a:ext cx="11416937" cy="5078313"/>
          </a:xfrm>
          <a:prstGeom prst="rect">
            <a:avLst/>
          </a:prstGeom>
        </p:spPr>
        <p:txBody>
          <a:bodyPr wrap="square">
            <a:spAutoFit/>
          </a:bodyPr>
          <a:lstStyle/>
          <a:p>
            <a:endParaRPr lang="en-US" dirty="0"/>
          </a:p>
          <a:p>
            <a:r>
              <a:rPr lang="en-US" dirty="0" smtClean="0"/>
              <a:t>Now think of A specifically as education. Define </a:t>
            </a:r>
            <a:r>
              <a:rPr lang="el-GR" dirty="0" smtClean="0"/>
              <a:t>Δ </a:t>
            </a:r>
            <a:r>
              <a:rPr lang="en-US" dirty="0" smtClean="0"/>
              <a:t>as the difference between mean education of immigrants from </a:t>
            </a:r>
            <a:r>
              <a:rPr lang="en-US" dirty="0" err="1" smtClean="0"/>
              <a:t>i</a:t>
            </a:r>
            <a:r>
              <a:rPr lang="en-US" dirty="0" smtClean="0"/>
              <a:t> and mean in country </a:t>
            </a:r>
            <a:r>
              <a:rPr lang="en-US" dirty="0" err="1" smtClean="0"/>
              <a:t>i</a:t>
            </a:r>
            <a:r>
              <a:rPr lang="en-US" dirty="0" smtClean="0"/>
              <a:t> </a:t>
            </a:r>
          </a:p>
          <a:p>
            <a:endParaRPr lang="en-US" dirty="0" smtClean="0"/>
          </a:p>
          <a:p>
            <a:endParaRPr lang="en-US" dirty="0" smtClean="0"/>
          </a:p>
          <a:p>
            <a:endParaRPr lang="en-US" dirty="0"/>
          </a:p>
          <a:p>
            <a:endParaRPr lang="it-IT" b="1" dirty="0" smtClean="0"/>
          </a:p>
          <a:p>
            <a:r>
              <a:rPr lang="it-IT" b="1" dirty="0" smtClean="0"/>
              <a:t>Corollary </a:t>
            </a:r>
            <a:r>
              <a:rPr lang="it-IT" b="1" dirty="0"/>
              <a:t>2</a:t>
            </a:r>
            <a:r>
              <a:rPr lang="it-IT" dirty="0"/>
              <a:t>: 	∂Δ/∂I</a:t>
            </a:r>
            <a:r>
              <a:rPr lang="it-IT" baseline="-25000" dirty="0"/>
              <a:t>i</a:t>
            </a:r>
            <a:r>
              <a:rPr lang="it-IT" dirty="0"/>
              <a:t> &lt; 0. </a:t>
            </a:r>
          </a:p>
          <a:p>
            <a:r>
              <a:rPr lang="en-US" dirty="0"/>
              <a:t>	The difference between the mean education of immigrants from origin country </a:t>
            </a:r>
            <a:r>
              <a:rPr lang="en-US" dirty="0" err="1"/>
              <a:t>i</a:t>
            </a:r>
            <a:r>
              <a:rPr lang="en-US" dirty="0"/>
              <a:t> and the mean education of the population of that country falls in I</a:t>
            </a:r>
            <a:r>
              <a:rPr lang="en-US" baseline="-25000" dirty="0"/>
              <a:t>i.</a:t>
            </a:r>
            <a:r>
              <a:rPr lang="en-US" dirty="0"/>
              <a:t> </a:t>
            </a:r>
          </a:p>
          <a:p>
            <a:endParaRPr lang="en-US" dirty="0"/>
          </a:p>
          <a:p>
            <a:r>
              <a:rPr lang="it-IT" b="1" dirty="0"/>
              <a:t>Corollary 3</a:t>
            </a:r>
            <a:r>
              <a:rPr lang="it-IT" dirty="0"/>
              <a:t>: 	∂Δ/∂N</a:t>
            </a:r>
            <a:r>
              <a:rPr lang="it-IT" baseline="-25000" dirty="0"/>
              <a:t>i</a:t>
            </a:r>
            <a:r>
              <a:rPr lang="it-IT" dirty="0"/>
              <a:t> &gt; 0. </a:t>
            </a:r>
          </a:p>
          <a:p>
            <a:r>
              <a:rPr lang="en-US" dirty="0"/>
              <a:t>	The difference between the mean education of immigrants from origin country </a:t>
            </a:r>
            <a:r>
              <a:rPr lang="en-US" dirty="0" err="1"/>
              <a:t>i</a:t>
            </a:r>
            <a:r>
              <a:rPr lang="en-US" dirty="0"/>
              <a:t> and the mean education of the population of that country rises in N</a:t>
            </a:r>
            <a:r>
              <a:rPr lang="en-US" baseline="-25000" dirty="0"/>
              <a:t>i.</a:t>
            </a:r>
            <a:r>
              <a:rPr lang="en-US" dirty="0"/>
              <a:t>	</a:t>
            </a:r>
          </a:p>
          <a:p>
            <a:endParaRPr lang="en-US" dirty="0"/>
          </a:p>
          <a:p>
            <a:r>
              <a:rPr lang="it-IT" b="1" dirty="0"/>
              <a:t>Corollary 4</a:t>
            </a:r>
            <a:r>
              <a:rPr lang="it-IT" dirty="0"/>
              <a:t>:	∂Δ/∂μ</a:t>
            </a:r>
            <a:r>
              <a:rPr lang="it-IT" baseline="-25000" dirty="0"/>
              <a:t>i</a:t>
            </a:r>
            <a:r>
              <a:rPr lang="it-IT" dirty="0"/>
              <a:t> = 0.</a:t>
            </a:r>
          </a:p>
          <a:p>
            <a:r>
              <a:rPr lang="en-US" dirty="0"/>
              <a:t>	</a:t>
            </a:r>
            <a:r>
              <a:rPr lang="en-US" dirty="0" smtClean="0"/>
              <a:t>A shift </a:t>
            </a:r>
            <a:r>
              <a:rPr lang="en-US" dirty="0"/>
              <a:t>in the mean of the origin country’s education distribution is </a:t>
            </a:r>
            <a:r>
              <a:rPr lang="en-US" dirty="0" smtClean="0"/>
              <a:t>neutral</a:t>
            </a:r>
            <a:endParaRPr lang="en-US" dirty="0"/>
          </a:p>
          <a:p>
            <a:r>
              <a:rPr lang="en-US" dirty="0"/>
              <a:t>	</a:t>
            </a:r>
          </a:p>
        </p:txBody>
      </p:sp>
      <p:sp>
        <p:nvSpPr>
          <p:cNvPr id="6" name="Slide Number Placeholder 5"/>
          <p:cNvSpPr>
            <a:spLocks noGrp="1"/>
          </p:cNvSpPr>
          <p:nvPr>
            <p:ph type="sldNum" sz="quarter" idx="12"/>
          </p:nvPr>
        </p:nvSpPr>
        <p:spPr/>
        <p:txBody>
          <a:bodyPr/>
          <a:lstStyle/>
          <a:p>
            <a:fld id="{19F23098-0CA0-45A2-91A1-32E18098742E}" type="slidenum">
              <a:rPr lang="en-US" smtClean="0"/>
              <a:t>9</a:t>
            </a:fld>
            <a:endParaRPr lang="en-US"/>
          </a:p>
        </p:txBody>
      </p:sp>
      <p:sp>
        <p:nvSpPr>
          <p:cNvPr id="3" name="Rectangle 2"/>
          <p:cNvSpPr/>
          <p:nvPr/>
        </p:nvSpPr>
        <p:spPr>
          <a:xfrm>
            <a:off x="1783519" y="1995620"/>
            <a:ext cx="3546164" cy="369332"/>
          </a:xfrm>
          <a:prstGeom prst="rect">
            <a:avLst/>
          </a:prstGeom>
        </p:spPr>
        <p:txBody>
          <a:bodyPr wrap="none">
            <a:spAutoFit/>
          </a:bodyPr>
          <a:lstStyle/>
          <a:p>
            <a:r>
              <a:rPr lang="it-IT" dirty="0"/>
              <a:t>Δ ≡ E</a:t>
            </a:r>
            <a:r>
              <a:rPr lang="it-IT" baseline="-25000" dirty="0"/>
              <a:t>i</a:t>
            </a:r>
            <a:r>
              <a:rPr lang="it-IT" dirty="0"/>
              <a:t>(A | A&gt;A</a:t>
            </a:r>
            <a:r>
              <a:rPr lang="it-IT" baseline="-25000" dirty="0"/>
              <a:t>i</a:t>
            </a:r>
            <a:r>
              <a:rPr lang="it-IT" dirty="0"/>
              <a:t>*) - E</a:t>
            </a:r>
            <a:r>
              <a:rPr lang="it-IT" baseline="-25000" dirty="0"/>
              <a:t>i</a:t>
            </a:r>
            <a:r>
              <a:rPr lang="it-IT" dirty="0"/>
              <a:t>(A) ≡ </a:t>
            </a:r>
            <a:r>
              <a:rPr lang="it-IT" dirty="0" smtClean="0"/>
              <a:t>            - </a:t>
            </a:r>
            <a:r>
              <a:rPr lang="it-IT" dirty="0"/>
              <a:t>μ</a:t>
            </a:r>
            <a:r>
              <a:rPr lang="it-IT" baseline="-25000" dirty="0"/>
              <a:t>i</a:t>
            </a:r>
            <a:r>
              <a:rPr lang="it-IT" dirty="0"/>
              <a:t> </a:t>
            </a:r>
            <a:endParaRPr lang="en-US" dirty="0"/>
          </a:p>
        </p:txBody>
      </p:sp>
      <p:graphicFrame>
        <p:nvGraphicFramePr>
          <p:cNvPr id="5" name="Object 4"/>
          <p:cNvGraphicFramePr>
            <a:graphicFrameLocks noChangeAspect="1"/>
          </p:cNvGraphicFramePr>
          <p:nvPr>
            <p:extLst/>
          </p:nvPr>
        </p:nvGraphicFramePr>
        <p:xfrm>
          <a:off x="4368800" y="1969845"/>
          <a:ext cx="317500" cy="420882"/>
        </p:xfrm>
        <a:graphic>
          <a:graphicData uri="http://schemas.openxmlformats.org/presentationml/2006/ole">
            <mc:AlternateContent xmlns:mc="http://schemas.openxmlformats.org/markup-compatibility/2006">
              <mc:Choice xmlns:v="urn:schemas-microsoft-com:vml" Requires="v">
                <p:oleObj spid="_x0000_s5179" name="Equation" r:id="rId3" imgW="177480" imgH="228600" progId="Equation.COEE2">
                  <p:embed/>
                </p:oleObj>
              </mc:Choice>
              <mc:Fallback>
                <p:oleObj name="Equation" r:id="rId3" imgW="177480" imgH="228600" progId="Equation.COEE2">
                  <p:embed/>
                  <p:pic>
                    <p:nvPicPr>
                      <p:cNvPr id="0" name=""/>
                      <p:cNvPicPr/>
                      <p:nvPr/>
                    </p:nvPicPr>
                    <p:blipFill>
                      <a:blip r:embed="rId4"/>
                      <a:stretch>
                        <a:fillRect/>
                      </a:stretch>
                    </p:blipFill>
                    <p:spPr>
                      <a:xfrm>
                        <a:off x="4368800" y="1969845"/>
                        <a:ext cx="317500" cy="420882"/>
                      </a:xfrm>
                      <a:prstGeom prst="rect">
                        <a:avLst/>
                      </a:prstGeom>
                    </p:spPr>
                  </p:pic>
                </p:oleObj>
              </mc:Fallback>
            </mc:AlternateContent>
          </a:graphicData>
        </a:graphic>
      </p:graphicFrame>
    </p:spTree>
    <p:extLst>
      <p:ext uri="{BB962C8B-B14F-4D97-AF65-F5344CB8AC3E}">
        <p14:creationId xmlns:p14="http://schemas.microsoft.com/office/powerpoint/2010/main" val="1674220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1847</TotalTime>
  <Words>3465</Words>
  <Application>Microsoft Office PowerPoint</Application>
  <PresentationFormat>Widescreen</PresentationFormat>
  <Paragraphs>1606</Paragraphs>
  <Slides>36</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36</vt:i4>
      </vt:variant>
    </vt:vector>
  </HeadingPairs>
  <TitlesOfParts>
    <vt:vector size="44" baseType="lpstr">
      <vt:lpstr>Arial</vt:lpstr>
      <vt:lpstr>Calibri</vt:lpstr>
      <vt:lpstr>Calibri Light</vt:lpstr>
      <vt:lpstr>Times New Roman</vt:lpstr>
      <vt:lpstr>Wingdings</vt:lpstr>
      <vt:lpstr>Office Theme</vt:lpstr>
      <vt:lpstr>Drawing</vt:lpstr>
      <vt:lpstr>Equation</vt:lpstr>
      <vt:lpstr>Why Are Some Immigrant Groups More Successful than Others?</vt:lpstr>
      <vt:lpstr>Order the countries of origin of the most educated immigrants in the US</vt:lpstr>
      <vt:lpstr>Facts</vt:lpstr>
      <vt:lpstr>Summarizing Main Results</vt:lpstr>
      <vt:lpstr>Average attainment depends on proportion admitted</vt:lpstr>
      <vt:lpstr>Model</vt:lpstr>
      <vt:lpstr>Implications, 1</vt:lpstr>
      <vt:lpstr>Implications, 2</vt:lpstr>
      <vt:lpstr>Implications, 3 </vt:lpstr>
      <vt:lpstr>Summarizing Seven Empirical Predictions</vt:lpstr>
      <vt:lpstr>Data: US</vt:lpstr>
      <vt:lpstr>PowerPoint Presentation</vt:lpstr>
      <vt:lpstr>PowerPoint Presentation</vt:lpstr>
      <vt:lpstr>PowerPoint Presentation</vt:lpstr>
      <vt:lpstr>PowerPoint Presentation</vt:lpstr>
      <vt:lpstr>Summarizing results</vt:lpstr>
      <vt:lpstr>Structural approach</vt:lpstr>
      <vt:lpstr>PowerPoint Presentation</vt:lpstr>
      <vt:lpstr>Other Factors</vt:lpstr>
      <vt:lpstr>PowerPoint Presentation</vt:lpstr>
      <vt:lpstr>PowerPoint Presentation</vt:lpstr>
      <vt:lpstr>PowerPoint Presentation</vt:lpstr>
      <vt:lpstr>Is selection from the top the actual policy? </vt:lpstr>
      <vt:lpstr>Supply Without Rationing Insufficient</vt:lpstr>
      <vt:lpstr>Conclusion </vt:lpstr>
      <vt:lpstr>PowerPoint Presentation</vt:lpstr>
      <vt:lpstr>Education Coefficient in Log Earnings Regression</vt:lpstr>
      <vt:lpstr>PowerPoint Presentation</vt:lpstr>
      <vt:lpstr>Entrepreneurship Findings</vt:lpstr>
      <vt:lpstr>PowerPoint Presentation</vt:lpstr>
      <vt:lpstr>Is Entrepreneurship Attainment? Earnings</vt:lpstr>
      <vt:lpstr>Top Five Origin Countries for Entrepreneurship in US</vt:lpstr>
      <vt:lpstr>Origin Region and Entrepreneurship  Coefficients in Linear Prob Regression (.033 are incorporated entrepreneurs in population)</vt:lpstr>
      <vt:lpstr>Entrepreneurship in US Not Closely Related to that in Origin Country (Negative relation based on three outliers)</vt:lpstr>
      <vt:lpstr>PowerPoint Presentation</vt:lpstr>
      <vt:lpstr>PowerPoint Presentation</vt:lpstr>
    </vt:vector>
  </TitlesOfParts>
  <Company>Stanford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Lazear</dc:creator>
  <cp:lastModifiedBy>Edward Lazear</cp:lastModifiedBy>
  <cp:revision>113</cp:revision>
  <cp:lastPrinted>2018-05-19T17:40:27Z</cp:lastPrinted>
  <dcterms:created xsi:type="dcterms:W3CDTF">2018-04-08T16:26:08Z</dcterms:created>
  <dcterms:modified xsi:type="dcterms:W3CDTF">2018-07-05T14:37:51Z</dcterms:modified>
</cp:coreProperties>
</file>