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4" r:id="rId2"/>
    <p:sldId id="375" r:id="rId3"/>
    <p:sldId id="376" r:id="rId4"/>
    <p:sldId id="343" r:id="rId5"/>
    <p:sldId id="281" r:id="rId6"/>
    <p:sldId id="364" r:id="rId7"/>
    <p:sldId id="405" r:id="rId8"/>
    <p:sldId id="393" r:id="rId9"/>
    <p:sldId id="414" r:id="rId10"/>
    <p:sldId id="413" r:id="rId11"/>
    <p:sldId id="362" r:id="rId12"/>
    <p:sldId id="379" r:id="rId13"/>
    <p:sldId id="407" r:id="rId14"/>
    <p:sldId id="397" r:id="rId15"/>
    <p:sldId id="408" r:id="rId16"/>
    <p:sldId id="409" r:id="rId17"/>
    <p:sldId id="410" r:id="rId18"/>
    <p:sldId id="412" r:id="rId19"/>
    <p:sldId id="387" r:id="rId20"/>
    <p:sldId id="399" r:id="rId21"/>
    <p:sldId id="400" r:id="rId22"/>
    <p:sldId id="377" r:id="rId23"/>
    <p:sldId id="392" r:id="rId24"/>
    <p:sldId id="411" r:id="rId25"/>
    <p:sldId id="402" r:id="rId2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userDrawn="1">
          <p15:clr>
            <a:srgbClr val="A4A3A4"/>
          </p15:clr>
        </p15:guide>
        <p15:guide id="2" pos="2208" userDrawn="1">
          <p15:clr>
            <a:srgbClr val="A4A3A4"/>
          </p15:clr>
        </p15:guide>
        <p15:guide id="3" orient="horz"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ir Malik" initials="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5357" autoAdjust="0"/>
  </p:normalViewPr>
  <p:slideViewPr>
    <p:cSldViewPr>
      <p:cViewPr varScale="1">
        <p:scale>
          <a:sx n="75" d="100"/>
          <a:sy n="75" d="100"/>
        </p:scale>
        <p:origin x="1022" y="31"/>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403"/>
    </p:cViewPr>
  </p:sorterViewPr>
  <p:notesViewPr>
    <p:cSldViewPr>
      <p:cViewPr varScale="1">
        <p:scale>
          <a:sx n="59" d="100"/>
          <a:sy n="59" d="100"/>
        </p:scale>
        <p:origin x="2491" y="41"/>
      </p:cViewPr>
      <p:guideLst>
        <p:guide orient="horz" pos="2861"/>
        <p:guide pos="2208"/>
        <p:guide orient="horz"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23356478-0725-48CB-8BF5-FF8D160CBDCC}" type="datetimeFigureOut">
              <a:rPr lang="en-US" smtClean="0"/>
              <a:pPr/>
              <a:t>3/6/2018</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46BDEA06-6E71-49AE-AB6A-9C4E941E49F1}" type="slidenum">
              <a:rPr lang="en-US" smtClean="0"/>
              <a:pPr/>
              <a:t>‹#›</a:t>
            </a:fld>
            <a:endParaRPr lang="en-US"/>
          </a:p>
        </p:txBody>
      </p:sp>
    </p:spTree>
    <p:extLst>
      <p:ext uri="{BB962C8B-B14F-4D97-AF65-F5344CB8AC3E}">
        <p14:creationId xmlns:p14="http://schemas.microsoft.com/office/powerpoint/2010/main" val="114969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12A491BE-70B3-4C82-8DD6-860F99B34344}" type="datetimeFigureOut">
              <a:rPr lang="en-US" smtClean="0"/>
              <a:pPr/>
              <a:t>3/6/2018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A654DDAD-ACAE-42C9-9DDD-2CF40C8689B3}" type="slidenum">
              <a:rPr lang="en-US" smtClean="0"/>
              <a:pPr/>
              <a:t>‹#›</a:t>
            </a:fld>
            <a:endParaRPr lang="en-US"/>
          </a:p>
        </p:txBody>
      </p:sp>
    </p:spTree>
    <p:extLst>
      <p:ext uri="{BB962C8B-B14F-4D97-AF65-F5344CB8AC3E}">
        <p14:creationId xmlns:p14="http://schemas.microsoft.com/office/powerpoint/2010/main" val="156383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When economists wish to value amenities that vary across cities—such</a:t>
            </a:r>
            <a:r>
              <a:rPr lang="en-US" sz="1400" baseline="0" dirty="0"/>
              <a:t> as climate amenities or air pollution—they use one of two approaches:  They either estimate a discrete choice model of choice of residential location (as BKT do to value air pollution) or they using hedonic wage and property value functions, arguing that urban amenities are capitalized into wages and housing prices.  (</a:t>
            </a:r>
            <a:r>
              <a:rPr lang="en-US" sz="1400" baseline="0" dirty="0" err="1"/>
              <a:t>Albouy</a:t>
            </a:r>
            <a:r>
              <a:rPr lang="en-US" sz="1400" baseline="0" dirty="0"/>
              <a:t> et al. the most recent example of this approach.)</a:t>
            </a:r>
          </a:p>
          <a:p>
            <a:endParaRPr lang="en-US" sz="1400" dirty="0"/>
          </a:p>
          <a:p>
            <a:r>
              <a:rPr lang="en-US" sz="1400" dirty="0"/>
              <a:t>What</a:t>
            </a:r>
            <a:r>
              <a:rPr lang="en-US" sz="1400" baseline="0" dirty="0"/>
              <a:t> we do in this paper is to use the same dataset—data from the 2000 PUMS—to estimate the value of urban amenities using these two approaches.  We find that they give very different results and offer possible</a:t>
            </a:r>
            <a:r>
              <a:rPr lang="en-US" sz="1400" dirty="0"/>
              <a:t> explanations as to why they do. </a:t>
            </a:r>
          </a:p>
        </p:txBody>
      </p:sp>
      <p:sp>
        <p:nvSpPr>
          <p:cNvPr id="4" name="Slide Number Placeholder 3"/>
          <p:cNvSpPr>
            <a:spLocks noGrp="1"/>
          </p:cNvSpPr>
          <p:nvPr>
            <p:ph type="sldNum" sz="quarter" idx="5"/>
          </p:nvPr>
        </p:nvSpPr>
        <p:spPr/>
        <p:txBody>
          <a:bodyPr/>
          <a:lstStyle/>
          <a:p>
            <a:pPr>
              <a:defRPr/>
            </a:pPr>
            <a:fld id="{4A9485D3-F23E-4580-A3D6-C1D22C83279C}" type="slidenum">
              <a:rPr lang="en-US" smtClean="0"/>
              <a:pPr>
                <a:defRPr/>
              </a:pPr>
              <a:t>1</a:t>
            </a:fld>
            <a:endParaRPr lang="en-US"/>
          </a:p>
        </p:txBody>
      </p:sp>
    </p:spTree>
    <p:extLst>
      <p:ext uri="{BB962C8B-B14F-4D97-AF65-F5344CB8AC3E}">
        <p14:creationId xmlns:p14="http://schemas.microsoft.com/office/powerpoint/2010/main" val="42122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Note that we are using the data differently in the discrete choice model: We estimate separate wage and housing price indices for each MSA, whereas the hedonic approach assumes national labor and housing markets.  I’ll come back to this at the end of the presentation.</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A654DDAD-ACAE-42C9-9DDD-2CF40C8689B3}" type="slidenum">
              <a:rPr lang="en-US" smtClean="0"/>
              <a:pPr/>
              <a:t>10</a:t>
            </a:fld>
            <a:endParaRPr lang="en-US"/>
          </a:p>
        </p:txBody>
      </p:sp>
    </p:spTree>
    <p:extLst>
      <p:ext uri="{BB962C8B-B14F-4D97-AF65-F5344CB8AC3E}">
        <p14:creationId xmlns:p14="http://schemas.microsoft.com/office/powerpoint/2010/main" val="407959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Take away message: prime-aged households differ significantly from the rest of the population; they are most appropriate for comparison with the continuous hedonic model given their reliance on wage income.</a:t>
            </a:r>
          </a:p>
        </p:txBody>
      </p:sp>
      <p:sp>
        <p:nvSpPr>
          <p:cNvPr id="4" name="Slide Number Placeholder 3"/>
          <p:cNvSpPr>
            <a:spLocks noGrp="1"/>
          </p:cNvSpPr>
          <p:nvPr>
            <p:ph type="sldNum" sz="quarter" idx="10"/>
          </p:nvPr>
        </p:nvSpPr>
        <p:spPr/>
        <p:txBody>
          <a:bodyPr/>
          <a:lstStyle/>
          <a:p>
            <a:fld id="{A654DDAD-ACAE-42C9-9DDD-2CF40C8689B3}" type="slidenum">
              <a:rPr lang="en-US" smtClean="0"/>
              <a:pPr/>
              <a:t>11</a:t>
            </a:fld>
            <a:endParaRPr lang="en-US"/>
          </a:p>
        </p:txBody>
      </p:sp>
    </p:spTree>
    <p:extLst>
      <p:ext uri="{BB962C8B-B14F-4D97-AF65-F5344CB8AC3E}">
        <p14:creationId xmlns:p14="http://schemas.microsoft.com/office/powerpoint/2010/main" val="199971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54DDAD-ACAE-42C9-9DDD-2CF40C8689B3}" type="slidenum">
              <a:rPr lang="en-US" smtClean="0"/>
              <a:pPr/>
              <a:t>12</a:t>
            </a:fld>
            <a:endParaRPr lang="en-US"/>
          </a:p>
        </p:txBody>
      </p:sp>
    </p:spTree>
    <p:extLst>
      <p:ext uri="{BB962C8B-B14F-4D97-AF65-F5344CB8AC3E}">
        <p14:creationId xmlns:p14="http://schemas.microsoft.com/office/powerpoint/2010/main" val="278295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logical question is whether this is due to incorporating moving costs in the discrete choice model:  What happens when we omit them?</a:t>
            </a:r>
          </a:p>
          <a:p>
            <a:endParaRPr lang="en-US" sz="1400" dirty="0"/>
          </a:p>
          <a:p>
            <a:r>
              <a:rPr lang="en-US" sz="1400" dirty="0"/>
              <a:t>The answer is that mean |MWTP| changes, but not enough to bring the estimates in line with the hedonic estimates.  And, the sorting pattern is very different when moving costs are omitted: There is no significant taste dispersion—especially for WT. </a:t>
            </a:r>
          </a:p>
          <a:p>
            <a:endParaRPr lang="en-US" sz="1400" dirty="0"/>
          </a:p>
        </p:txBody>
      </p:sp>
      <p:sp>
        <p:nvSpPr>
          <p:cNvPr id="4" name="Slide Number Placeholder 3"/>
          <p:cNvSpPr>
            <a:spLocks noGrp="1"/>
          </p:cNvSpPr>
          <p:nvPr>
            <p:ph type="sldNum" sz="quarter" idx="10"/>
          </p:nvPr>
        </p:nvSpPr>
        <p:spPr/>
        <p:txBody>
          <a:bodyPr/>
          <a:lstStyle/>
          <a:p>
            <a:fld id="{A654DDAD-ACAE-42C9-9DDD-2CF40C8689B3}" type="slidenum">
              <a:rPr lang="en-US" smtClean="0"/>
              <a:pPr/>
              <a:t>13</a:t>
            </a:fld>
            <a:endParaRPr lang="en-US"/>
          </a:p>
        </p:txBody>
      </p:sp>
    </p:spTree>
    <p:extLst>
      <p:ext uri="{BB962C8B-B14F-4D97-AF65-F5344CB8AC3E}">
        <p14:creationId xmlns:p14="http://schemas.microsoft.com/office/powerpoint/2010/main" val="79654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People in the West North Central division actually like cold weather, while people in the South Atlantic division are WTP the most for warmer winters.  People in the Pacific division also have high MWTP for milder winters.</a:t>
            </a:r>
          </a:p>
        </p:txBody>
      </p:sp>
      <p:sp>
        <p:nvSpPr>
          <p:cNvPr id="4" name="Slide Number Placeholder 3"/>
          <p:cNvSpPr>
            <a:spLocks noGrp="1"/>
          </p:cNvSpPr>
          <p:nvPr>
            <p:ph type="sldNum" sz="quarter" idx="10"/>
          </p:nvPr>
        </p:nvSpPr>
        <p:spPr/>
        <p:txBody>
          <a:bodyPr/>
          <a:lstStyle/>
          <a:p>
            <a:fld id="{A654DDAD-ACAE-42C9-9DDD-2CF40C8689B3}" type="slidenum">
              <a:rPr lang="en-US" smtClean="0"/>
              <a:pPr/>
              <a:t>14</a:t>
            </a:fld>
            <a:endParaRPr lang="en-US"/>
          </a:p>
        </p:txBody>
      </p:sp>
    </p:spTree>
    <p:extLst>
      <p:ext uri="{BB962C8B-B14F-4D97-AF65-F5344CB8AC3E}">
        <p14:creationId xmlns:p14="http://schemas.microsoft.com/office/powerpoint/2010/main" val="1761602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Because of the negative correlation between the coefficients on WT and ST in the discrete choice model, people who prefer milder winters also prefer milder/cooler summers.</a:t>
            </a:r>
          </a:p>
        </p:txBody>
      </p:sp>
      <p:sp>
        <p:nvSpPr>
          <p:cNvPr id="4" name="Slide Number Placeholder 3"/>
          <p:cNvSpPr>
            <a:spLocks noGrp="1"/>
          </p:cNvSpPr>
          <p:nvPr>
            <p:ph type="sldNum" sz="quarter" idx="10"/>
          </p:nvPr>
        </p:nvSpPr>
        <p:spPr/>
        <p:txBody>
          <a:bodyPr/>
          <a:lstStyle/>
          <a:p>
            <a:fld id="{A654DDAD-ACAE-42C9-9DDD-2CF40C8689B3}" type="slidenum">
              <a:rPr lang="en-US" smtClean="0"/>
              <a:pPr/>
              <a:t>15</a:t>
            </a:fld>
            <a:endParaRPr lang="en-US"/>
          </a:p>
        </p:txBody>
      </p:sp>
    </p:spTree>
    <p:extLst>
      <p:ext uri="{BB962C8B-B14F-4D97-AF65-F5344CB8AC3E}">
        <p14:creationId xmlns:p14="http://schemas.microsoft.com/office/powerpoint/2010/main" val="277053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Note the</a:t>
            </a:r>
            <a:r>
              <a:rPr lang="en-US" sz="1400" baseline="0" dirty="0"/>
              <a:t> importance of moving costs in identifying sorting patterns.</a:t>
            </a:r>
            <a:endParaRPr lang="en-US" sz="1400" dirty="0"/>
          </a:p>
        </p:txBody>
      </p:sp>
      <p:sp>
        <p:nvSpPr>
          <p:cNvPr id="4" name="Slide Number Placeholder 3"/>
          <p:cNvSpPr>
            <a:spLocks noGrp="1"/>
          </p:cNvSpPr>
          <p:nvPr>
            <p:ph type="sldNum" sz="quarter" idx="10"/>
          </p:nvPr>
        </p:nvSpPr>
        <p:spPr/>
        <p:txBody>
          <a:bodyPr/>
          <a:lstStyle/>
          <a:p>
            <a:fld id="{A654DDAD-ACAE-42C9-9DDD-2CF40C8689B3}" type="slidenum">
              <a:rPr lang="en-US" smtClean="0"/>
              <a:pPr/>
              <a:t>16</a:t>
            </a:fld>
            <a:endParaRPr lang="en-US"/>
          </a:p>
        </p:txBody>
      </p:sp>
    </p:spTree>
    <p:extLst>
      <p:ext uri="{BB962C8B-B14F-4D97-AF65-F5344CB8AC3E}">
        <p14:creationId xmlns:p14="http://schemas.microsoft.com/office/powerpoint/2010/main" val="199704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4DDAD-ACAE-42C9-9DDD-2CF40C8689B3}" type="slidenum">
              <a:rPr lang="en-US" smtClean="0"/>
              <a:pPr/>
              <a:t>17</a:t>
            </a:fld>
            <a:endParaRPr lang="en-US"/>
          </a:p>
        </p:txBody>
      </p:sp>
    </p:spTree>
    <p:extLst>
      <p:ext uri="{BB962C8B-B14F-4D97-AF65-F5344CB8AC3E}">
        <p14:creationId xmlns:p14="http://schemas.microsoft.com/office/powerpoint/2010/main" val="116685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sorting pattern is essentially the opposite in the hedonic model when traditional weights are used.</a:t>
            </a:r>
          </a:p>
        </p:txBody>
      </p:sp>
      <p:sp>
        <p:nvSpPr>
          <p:cNvPr id="4" name="Slide Number Placeholder 3"/>
          <p:cNvSpPr>
            <a:spLocks noGrp="1"/>
          </p:cNvSpPr>
          <p:nvPr>
            <p:ph type="sldNum" sz="quarter" idx="10"/>
          </p:nvPr>
        </p:nvSpPr>
        <p:spPr/>
        <p:txBody>
          <a:bodyPr/>
          <a:lstStyle/>
          <a:p>
            <a:fld id="{A654DDAD-ACAE-42C9-9DDD-2CF40C8689B3}" type="slidenum">
              <a:rPr lang="en-US" smtClean="0"/>
              <a:pPr/>
              <a:t>18</a:t>
            </a:fld>
            <a:endParaRPr lang="en-US"/>
          </a:p>
        </p:txBody>
      </p:sp>
    </p:spTree>
    <p:extLst>
      <p:ext uri="{BB962C8B-B14F-4D97-AF65-F5344CB8AC3E}">
        <p14:creationId xmlns:p14="http://schemas.microsoft.com/office/powerpoint/2010/main" val="2566335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And is somewhere between the two when the </a:t>
            </a:r>
            <a:r>
              <a:rPr lang="en-US" sz="1400" dirty="0" err="1"/>
              <a:t>Albouy</a:t>
            </a:r>
            <a:r>
              <a:rPr lang="en-US" sz="1400" dirty="0"/>
              <a:t> weights are used.</a:t>
            </a:r>
          </a:p>
        </p:txBody>
      </p:sp>
      <p:sp>
        <p:nvSpPr>
          <p:cNvPr id="4" name="Slide Number Placeholder 3"/>
          <p:cNvSpPr>
            <a:spLocks noGrp="1"/>
          </p:cNvSpPr>
          <p:nvPr>
            <p:ph type="sldNum" sz="quarter" idx="10"/>
          </p:nvPr>
        </p:nvSpPr>
        <p:spPr/>
        <p:txBody>
          <a:bodyPr/>
          <a:lstStyle/>
          <a:p>
            <a:fld id="{A654DDAD-ACAE-42C9-9DDD-2CF40C8689B3}" type="slidenum">
              <a:rPr lang="en-US" smtClean="0"/>
              <a:pPr/>
              <a:t>19</a:t>
            </a:fld>
            <a:endParaRPr lang="en-US"/>
          </a:p>
        </p:txBody>
      </p:sp>
    </p:spTree>
    <p:extLst>
      <p:ext uri="{BB962C8B-B14F-4D97-AF65-F5344CB8AC3E}">
        <p14:creationId xmlns:p14="http://schemas.microsoft.com/office/powerpoint/2010/main" val="58656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33796"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9C862930-DC43-4A31-9FF3-00BB4BB40AF1}" type="slidenum">
              <a:rPr lang="en-US" sz="1200"/>
              <a:pPr algn="r" eaLnBrk="1" hangingPunct="1"/>
              <a:t>2</a:t>
            </a:fld>
            <a:endParaRPr lang="en-US" sz="1200"/>
          </a:p>
        </p:txBody>
      </p:sp>
    </p:spTree>
    <p:extLst>
      <p:ext uri="{BB962C8B-B14F-4D97-AF65-F5344CB8AC3E}">
        <p14:creationId xmlns:p14="http://schemas.microsoft.com/office/powerpoint/2010/main" val="4230342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Once again, the sorting pattern is very different using</a:t>
            </a:r>
            <a:r>
              <a:rPr lang="en-US" dirty="0"/>
              <a:t> </a:t>
            </a:r>
            <a:r>
              <a:rPr lang="en-US" sz="1400" dirty="0"/>
              <a:t>the hedonic approach.  (Here with traditional weights.)</a:t>
            </a:r>
          </a:p>
        </p:txBody>
      </p:sp>
      <p:sp>
        <p:nvSpPr>
          <p:cNvPr id="4" name="Slide Number Placeholder 3"/>
          <p:cNvSpPr>
            <a:spLocks noGrp="1"/>
          </p:cNvSpPr>
          <p:nvPr>
            <p:ph type="sldNum" sz="quarter" idx="10"/>
          </p:nvPr>
        </p:nvSpPr>
        <p:spPr/>
        <p:txBody>
          <a:bodyPr/>
          <a:lstStyle/>
          <a:p>
            <a:fld id="{A654DDAD-ACAE-42C9-9DDD-2CF40C8689B3}" type="slidenum">
              <a:rPr lang="en-US" smtClean="0"/>
              <a:pPr/>
              <a:t>20</a:t>
            </a:fld>
            <a:endParaRPr lang="en-US"/>
          </a:p>
        </p:txBody>
      </p:sp>
    </p:spTree>
    <p:extLst>
      <p:ext uri="{BB962C8B-B14F-4D97-AF65-F5344CB8AC3E}">
        <p14:creationId xmlns:p14="http://schemas.microsoft.com/office/powerpoint/2010/main" val="1771458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And is also different with </a:t>
            </a:r>
            <a:r>
              <a:rPr lang="en-US" sz="1400" dirty="0" err="1"/>
              <a:t>Albouy</a:t>
            </a:r>
            <a:r>
              <a:rPr lang="en-US" sz="1400" dirty="0"/>
              <a:t> weights.</a:t>
            </a:r>
          </a:p>
        </p:txBody>
      </p:sp>
      <p:sp>
        <p:nvSpPr>
          <p:cNvPr id="4" name="Slide Number Placeholder 3"/>
          <p:cNvSpPr>
            <a:spLocks noGrp="1"/>
          </p:cNvSpPr>
          <p:nvPr>
            <p:ph type="sldNum" sz="quarter" idx="10"/>
          </p:nvPr>
        </p:nvSpPr>
        <p:spPr/>
        <p:txBody>
          <a:bodyPr/>
          <a:lstStyle/>
          <a:p>
            <a:fld id="{A654DDAD-ACAE-42C9-9DDD-2CF40C8689B3}" type="slidenum">
              <a:rPr lang="en-US" smtClean="0"/>
              <a:pPr/>
              <a:t>21</a:t>
            </a:fld>
            <a:endParaRPr lang="en-US"/>
          </a:p>
        </p:txBody>
      </p:sp>
    </p:spTree>
    <p:extLst>
      <p:ext uri="{BB962C8B-B14F-4D97-AF65-F5344CB8AC3E}">
        <p14:creationId xmlns:p14="http://schemas.microsoft.com/office/powerpoint/2010/main" val="335431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chemeClr val="tx1"/>
                </a:solidFill>
                <a:latin typeface="Century Gothic" pitchFamily="34" charset="0"/>
                <a:cs typeface="Arial" charset="0"/>
              </a:defRPr>
            </a:lvl1pPr>
            <a:lvl2pPr marL="728165" indent="-280064" eaLnBrk="0" hangingPunct="0">
              <a:defRPr sz="3900">
                <a:solidFill>
                  <a:schemeClr val="tx1"/>
                </a:solidFill>
                <a:latin typeface="Century Gothic" pitchFamily="34" charset="0"/>
                <a:cs typeface="Arial" charset="0"/>
              </a:defRPr>
            </a:lvl2pPr>
            <a:lvl3pPr marL="1120254" indent="-224051" eaLnBrk="0" hangingPunct="0">
              <a:defRPr sz="3900">
                <a:solidFill>
                  <a:schemeClr val="tx1"/>
                </a:solidFill>
                <a:latin typeface="Century Gothic" pitchFamily="34" charset="0"/>
                <a:cs typeface="Arial" charset="0"/>
              </a:defRPr>
            </a:lvl3pPr>
            <a:lvl4pPr marL="1568356" indent="-224051" eaLnBrk="0" hangingPunct="0">
              <a:defRPr sz="3900">
                <a:solidFill>
                  <a:schemeClr val="tx1"/>
                </a:solidFill>
                <a:latin typeface="Century Gothic" pitchFamily="34" charset="0"/>
                <a:cs typeface="Arial" charset="0"/>
              </a:defRPr>
            </a:lvl4pPr>
            <a:lvl5pPr marL="2016458" indent="-224051" eaLnBrk="0" hangingPunct="0">
              <a:defRPr sz="3900">
                <a:solidFill>
                  <a:schemeClr val="tx1"/>
                </a:solidFill>
                <a:latin typeface="Century Gothic" pitchFamily="34" charset="0"/>
                <a:cs typeface="Arial" charset="0"/>
              </a:defRPr>
            </a:lvl5pPr>
            <a:lvl6pPr marL="2464559" indent="-224051" eaLnBrk="0" fontAlgn="base" hangingPunct="0">
              <a:spcBef>
                <a:spcPct val="0"/>
              </a:spcBef>
              <a:spcAft>
                <a:spcPct val="0"/>
              </a:spcAft>
              <a:defRPr sz="3900">
                <a:solidFill>
                  <a:schemeClr val="tx1"/>
                </a:solidFill>
                <a:latin typeface="Century Gothic" pitchFamily="34" charset="0"/>
                <a:cs typeface="Arial" charset="0"/>
              </a:defRPr>
            </a:lvl6pPr>
            <a:lvl7pPr marL="2912661" indent="-224051" eaLnBrk="0" fontAlgn="base" hangingPunct="0">
              <a:spcBef>
                <a:spcPct val="0"/>
              </a:spcBef>
              <a:spcAft>
                <a:spcPct val="0"/>
              </a:spcAft>
              <a:defRPr sz="3900">
                <a:solidFill>
                  <a:schemeClr val="tx1"/>
                </a:solidFill>
                <a:latin typeface="Century Gothic" pitchFamily="34" charset="0"/>
                <a:cs typeface="Arial" charset="0"/>
              </a:defRPr>
            </a:lvl7pPr>
            <a:lvl8pPr marL="3360763" indent="-224051" eaLnBrk="0" fontAlgn="base" hangingPunct="0">
              <a:spcBef>
                <a:spcPct val="0"/>
              </a:spcBef>
              <a:spcAft>
                <a:spcPct val="0"/>
              </a:spcAft>
              <a:defRPr sz="3900">
                <a:solidFill>
                  <a:schemeClr val="tx1"/>
                </a:solidFill>
                <a:latin typeface="Century Gothic" pitchFamily="34" charset="0"/>
                <a:cs typeface="Arial" charset="0"/>
              </a:defRPr>
            </a:lvl8pPr>
            <a:lvl9pPr marL="3808865" indent="-224051" eaLnBrk="0" fontAlgn="base" hangingPunct="0">
              <a:spcBef>
                <a:spcPct val="0"/>
              </a:spcBef>
              <a:spcAft>
                <a:spcPct val="0"/>
              </a:spcAft>
              <a:defRPr sz="3900">
                <a:solidFill>
                  <a:schemeClr val="tx1"/>
                </a:solidFill>
                <a:latin typeface="Century Gothic" pitchFamily="34" charset="0"/>
                <a:cs typeface="Arial" charset="0"/>
              </a:defRPr>
            </a:lvl9pPr>
          </a:lstStyle>
          <a:p>
            <a:pPr eaLnBrk="1" hangingPunct="1"/>
            <a:fld id="{7D4B723B-66EB-480C-99A5-D58C3049D1EC}" type="slidenum">
              <a:rPr lang="en-US" sz="1200"/>
              <a:pPr eaLnBrk="1" hangingPunct="1"/>
              <a:t>22</a:t>
            </a:fld>
            <a:endParaRPr lang="en-US" sz="1200"/>
          </a:p>
        </p:txBody>
      </p:sp>
    </p:spTree>
    <p:extLst>
      <p:ext uri="{BB962C8B-B14F-4D97-AF65-F5344CB8AC3E}">
        <p14:creationId xmlns:p14="http://schemas.microsoft.com/office/powerpoint/2010/main" val="3048929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aseline="0" dirty="0"/>
              <a:t> </a:t>
            </a:r>
            <a:r>
              <a:rPr lang="en-US" sz="1400"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chemeClr val="tx1"/>
                </a:solidFill>
                <a:latin typeface="Century Gothic" pitchFamily="34" charset="0"/>
                <a:cs typeface="Arial" charset="0"/>
              </a:defRPr>
            </a:lvl1pPr>
            <a:lvl2pPr marL="728165" indent="-280064" eaLnBrk="0" hangingPunct="0">
              <a:defRPr sz="3900">
                <a:solidFill>
                  <a:schemeClr val="tx1"/>
                </a:solidFill>
                <a:latin typeface="Century Gothic" pitchFamily="34" charset="0"/>
                <a:cs typeface="Arial" charset="0"/>
              </a:defRPr>
            </a:lvl2pPr>
            <a:lvl3pPr marL="1120254" indent="-224051" eaLnBrk="0" hangingPunct="0">
              <a:defRPr sz="3900">
                <a:solidFill>
                  <a:schemeClr val="tx1"/>
                </a:solidFill>
                <a:latin typeface="Century Gothic" pitchFamily="34" charset="0"/>
                <a:cs typeface="Arial" charset="0"/>
              </a:defRPr>
            </a:lvl3pPr>
            <a:lvl4pPr marL="1568356" indent="-224051" eaLnBrk="0" hangingPunct="0">
              <a:defRPr sz="3900">
                <a:solidFill>
                  <a:schemeClr val="tx1"/>
                </a:solidFill>
                <a:latin typeface="Century Gothic" pitchFamily="34" charset="0"/>
                <a:cs typeface="Arial" charset="0"/>
              </a:defRPr>
            </a:lvl4pPr>
            <a:lvl5pPr marL="2016458" indent="-224051" eaLnBrk="0" hangingPunct="0">
              <a:defRPr sz="3900">
                <a:solidFill>
                  <a:schemeClr val="tx1"/>
                </a:solidFill>
                <a:latin typeface="Century Gothic" pitchFamily="34" charset="0"/>
                <a:cs typeface="Arial" charset="0"/>
              </a:defRPr>
            </a:lvl5pPr>
            <a:lvl6pPr marL="2464559" indent="-224051" eaLnBrk="0" fontAlgn="base" hangingPunct="0">
              <a:spcBef>
                <a:spcPct val="0"/>
              </a:spcBef>
              <a:spcAft>
                <a:spcPct val="0"/>
              </a:spcAft>
              <a:defRPr sz="3900">
                <a:solidFill>
                  <a:schemeClr val="tx1"/>
                </a:solidFill>
                <a:latin typeface="Century Gothic" pitchFamily="34" charset="0"/>
                <a:cs typeface="Arial" charset="0"/>
              </a:defRPr>
            </a:lvl6pPr>
            <a:lvl7pPr marL="2912661" indent="-224051" eaLnBrk="0" fontAlgn="base" hangingPunct="0">
              <a:spcBef>
                <a:spcPct val="0"/>
              </a:spcBef>
              <a:spcAft>
                <a:spcPct val="0"/>
              </a:spcAft>
              <a:defRPr sz="3900">
                <a:solidFill>
                  <a:schemeClr val="tx1"/>
                </a:solidFill>
                <a:latin typeface="Century Gothic" pitchFamily="34" charset="0"/>
                <a:cs typeface="Arial" charset="0"/>
              </a:defRPr>
            </a:lvl7pPr>
            <a:lvl8pPr marL="3360763" indent="-224051" eaLnBrk="0" fontAlgn="base" hangingPunct="0">
              <a:spcBef>
                <a:spcPct val="0"/>
              </a:spcBef>
              <a:spcAft>
                <a:spcPct val="0"/>
              </a:spcAft>
              <a:defRPr sz="3900">
                <a:solidFill>
                  <a:schemeClr val="tx1"/>
                </a:solidFill>
                <a:latin typeface="Century Gothic" pitchFamily="34" charset="0"/>
                <a:cs typeface="Arial" charset="0"/>
              </a:defRPr>
            </a:lvl8pPr>
            <a:lvl9pPr marL="3808865" indent="-224051" eaLnBrk="0" fontAlgn="base" hangingPunct="0">
              <a:spcBef>
                <a:spcPct val="0"/>
              </a:spcBef>
              <a:spcAft>
                <a:spcPct val="0"/>
              </a:spcAft>
              <a:defRPr sz="3900">
                <a:solidFill>
                  <a:schemeClr val="tx1"/>
                </a:solidFill>
                <a:latin typeface="Century Gothic" pitchFamily="34" charset="0"/>
                <a:cs typeface="Arial" charset="0"/>
              </a:defRPr>
            </a:lvl9pPr>
          </a:lstStyle>
          <a:p>
            <a:pPr eaLnBrk="1" hangingPunct="1"/>
            <a:fld id="{7D4B723B-66EB-480C-99A5-D58C3049D1EC}" type="slidenum">
              <a:rPr lang="en-US" sz="1200"/>
              <a:pPr eaLnBrk="1" hangingPunct="1"/>
              <a:t>23</a:t>
            </a:fld>
            <a:endParaRPr lang="en-US" sz="1200"/>
          </a:p>
        </p:txBody>
      </p:sp>
    </p:spTree>
    <p:extLst>
      <p:ext uri="{BB962C8B-B14F-4D97-AF65-F5344CB8AC3E}">
        <p14:creationId xmlns:p14="http://schemas.microsoft.com/office/powerpoint/2010/main" val="4008253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700723" y="4854377"/>
            <a:ext cx="5144448" cy="4156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38916"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40EE5B3F-5EF2-4CB3-961F-32C510287F22}" type="slidenum">
              <a:rPr lang="en-US" sz="1200"/>
              <a:pPr algn="r" eaLnBrk="1" hangingPunct="1"/>
              <a:t>24</a:t>
            </a:fld>
            <a:endParaRPr lang="en-US" sz="1200"/>
          </a:p>
        </p:txBody>
      </p:sp>
    </p:spTree>
    <p:extLst>
      <p:ext uri="{BB962C8B-B14F-4D97-AF65-F5344CB8AC3E}">
        <p14:creationId xmlns:p14="http://schemas.microsoft.com/office/powerpoint/2010/main" val="1720525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700723" y="4854377"/>
            <a:ext cx="5144448" cy="4156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38916"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40EE5B3F-5EF2-4CB3-961F-32C510287F22}" type="slidenum">
              <a:rPr lang="en-US" sz="1200"/>
              <a:pPr algn="r" eaLnBrk="1" hangingPunct="1"/>
              <a:t>25</a:t>
            </a:fld>
            <a:endParaRPr lang="en-US" sz="1200"/>
          </a:p>
        </p:txBody>
      </p:sp>
    </p:spTree>
    <p:extLst>
      <p:ext uri="{BB962C8B-B14F-4D97-AF65-F5344CB8AC3E}">
        <p14:creationId xmlns:p14="http://schemas.microsoft.com/office/powerpoint/2010/main" val="371366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Goal is to use the same dataset</a:t>
            </a:r>
            <a:r>
              <a:rPr lang="en-US" sz="1400" baseline="0" dirty="0"/>
              <a:t> with the same set of amenities to apply to both approaches.  Note that we will incorporate moving costs into the discrete choice approach and we will necessarily use the data in different ways.  But, the idea is to make the comparison as even as possible.  Note that we also want to explain why the results differ—and they do differ. </a:t>
            </a:r>
          </a:p>
          <a:p>
            <a:endParaRPr lang="en-US" sz="1400" dirty="0"/>
          </a:p>
          <a:p>
            <a:r>
              <a:rPr lang="en-US" sz="1400" dirty="0"/>
              <a:t>QOL approach follows </a:t>
            </a:r>
            <a:r>
              <a:rPr lang="en-US" sz="1400" dirty="0" err="1"/>
              <a:t>Albouy</a:t>
            </a:r>
            <a:r>
              <a:rPr lang="en-US" sz="1400" dirty="0"/>
              <a:t> et al. (2016) and </a:t>
            </a:r>
            <a:r>
              <a:rPr lang="en-US" sz="1400" dirty="0" err="1"/>
              <a:t>Bieri</a:t>
            </a:r>
            <a:r>
              <a:rPr lang="en-US" sz="1400" dirty="0"/>
              <a:t>, </a:t>
            </a:r>
            <a:r>
              <a:rPr lang="en-US" sz="1400" dirty="0" err="1"/>
              <a:t>Kuminoff</a:t>
            </a:r>
            <a:r>
              <a:rPr lang="en-US" sz="1400" dirty="0"/>
              <a:t> and Pope (2013).  Local linear regression—in the spirit of </a:t>
            </a:r>
            <a:r>
              <a:rPr lang="en-US" sz="1400" dirty="0" err="1"/>
              <a:t>Bajari</a:t>
            </a:r>
            <a:r>
              <a:rPr lang="en-US" sz="1400" dirty="0"/>
              <a:t> and </a:t>
            </a:r>
            <a:r>
              <a:rPr lang="en-US" sz="1400" dirty="0" err="1"/>
              <a:t>Benkard</a:t>
            </a:r>
            <a:r>
              <a:rPr lang="en-US" sz="1400" dirty="0"/>
              <a:t> (2005) and </a:t>
            </a:r>
            <a:r>
              <a:rPr lang="en-US" sz="1400" dirty="0" err="1"/>
              <a:t>Bajari</a:t>
            </a:r>
            <a:r>
              <a:rPr lang="en-US" sz="1400" dirty="0"/>
              <a:t> and Kahn (2005) describe how marginal hedonic prices vary by city.</a:t>
            </a:r>
          </a:p>
        </p:txBody>
      </p:sp>
      <p:sp>
        <p:nvSpPr>
          <p:cNvPr id="34820"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3FE96B95-4B11-4040-8193-4889A91A9D9B}" type="slidenum">
              <a:rPr lang="en-US" sz="1200"/>
              <a:pPr algn="r" eaLnBrk="1" hangingPunct="1"/>
              <a:t>3</a:t>
            </a:fld>
            <a:endParaRPr lang="en-US" sz="1200"/>
          </a:p>
        </p:txBody>
      </p:sp>
    </p:spTree>
    <p:extLst>
      <p:ext uri="{BB962C8B-B14F-4D97-AF65-F5344CB8AC3E}">
        <p14:creationId xmlns:p14="http://schemas.microsoft.com/office/powerpoint/2010/main" val="226677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Note that we refer to the weights in this equation as the traditional or “</a:t>
            </a:r>
            <a:r>
              <a:rPr lang="en-US" sz="1400" dirty="0" err="1"/>
              <a:t>Roback</a:t>
            </a:r>
            <a:r>
              <a:rPr lang="en-US" sz="1400" dirty="0"/>
              <a:t>” weights</a:t>
            </a:r>
          </a:p>
        </p:txBody>
      </p:sp>
      <p:sp>
        <p:nvSpPr>
          <p:cNvPr id="37892"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F0552A30-C5BA-4082-A902-7B66D49F0A48}" type="slidenum">
              <a:rPr lang="en-US" sz="1200"/>
              <a:pPr algn="r" eaLnBrk="1" hangingPunct="1"/>
              <a:t>4</a:t>
            </a:fld>
            <a:endParaRPr lang="en-US" sz="1200"/>
          </a:p>
        </p:txBody>
      </p:sp>
    </p:spTree>
    <p:extLst>
      <p:ext uri="{BB962C8B-B14F-4D97-AF65-F5344CB8AC3E}">
        <p14:creationId xmlns:p14="http://schemas.microsoft.com/office/powerpoint/2010/main" val="99094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700723" y="4854377"/>
            <a:ext cx="5144448" cy="4156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t>Note</a:t>
            </a:r>
            <a:r>
              <a:rPr lang="en-US" sz="1400" baseline="0" dirty="0"/>
              <a:t> verbally that the literature traditionally estimated individual equations for wages (usually the hourly wage) and housing prices (as in </a:t>
            </a:r>
            <a:r>
              <a:rPr lang="en-US" sz="1400" baseline="0" dirty="0" err="1"/>
              <a:t>Blomquist</a:t>
            </a:r>
            <a:r>
              <a:rPr lang="en-US" sz="1400" baseline="0" dirty="0"/>
              <a:t> et al. ).  But,</a:t>
            </a:r>
            <a:r>
              <a:rPr lang="en-US" sz="1400" dirty="0"/>
              <a:t> the more recent literature estimates location-specific fixed effects and then combines them into a QOL index.   </a:t>
            </a:r>
          </a:p>
          <a:p>
            <a:endParaRPr lang="en-US" sz="1400" dirty="0"/>
          </a:p>
          <a:p>
            <a:r>
              <a:rPr lang="en-US" sz="1400" dirty="0"/>
              <a:t>Define terms:  </a:t>
            </a:r>
            <a:r>
              <a:rPr lang="en-US" sz="1400" dirty="0" err="1"/>
              <a:t>w</a:t>
            </a:r>
            <a:r>
              <a:rPr lang="en-US" sz="1400" baseline="-25000" dirty="0" err="1"/>
              <a:t>m</a:t>
            </a:r>
            <a:r>
              <a:rPr lang="en-US" sz="1400" baseline="-25000" dirty="0"/>
              <a:t> </a:t>
            </a:r>
            <a:r>
              <a:rPr lang="en-US" sz="1400" dirty="0"/>
              <a:t>is hourly wage for worker m and P</a:t>
            </a:r>
            <a:r>
              <a:rPr lang="en-US" sz="1400" baseline="-25000" dirty="0"/>
              <a:t>i</a:t>
            </a:r>
            <a:r>
              <a:rPr lang="en-US" sz="1400" dirty="0"/>
              <a:t> is monthly housing expenditure for household </a:t>
            </a:r>
            <a:r>
              <a:rPr lang="en-US" sz="1400" dirty="0" err="1"/>
              <a:t>i</a:t>
            </a:r>
            <a:endParaRPr lang="en-US" sz="1400" dirty="0"/>
          </a:p>
        </p:txBody>
      </p:sp>
      <p:sp>
        <p:nvSpPr>
          <p:cNvPr id="38916"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40EE5B3F-5EF2-4CB3-961F-32C510287F22}" type="slidenum">
              <a:rPr lang="en-US" sz="1200"/>
              <a:pPr algn="r" eaLnBrk="1" hangingPunct="1"/>
              <a:t>5</a:t>
            </a:fld>
            <a:endParaRPr lang="en-US" sz="1200"/>
          </a:p>
        </p:txBody>
      </p:sp>
    </p:spTree>
    <p:extLst>
      <p:ext uri="{BB962C8B-B14F-4D97-AF65-F5344CB8AC3E}">
        <p14:creationId xmlns:p14="http://schemas.microsoft.com/office/powerpoint/2010/main" val="375916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700723" y="4854377"/>
            <a:ext cx="5144448" cy="41563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38916"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40EE5B3F-5EF2-4CB3-961F-32C510287F22}" type="slidenum">
              <a:rPr lang="en-US" sz="1200"/>
              <a:pPr algn="r" eaLnBrk="1" hangingPunct="1"/>
              <a:t>6</a:t>
            </a:fld>
            <a:endParaRPr lang="en-US" sz="1200"/>
          </a:p>
        </p:txBody>
      </p:sp>
    </p:spTree>
    <p:extLst>
      <p:ext uri="{BB962C8B-B14F-4D97-AF65-F5344CB8AC3E}">
        <p14:creationId xmlns:p14="http://schemas.microsoft.com/office/powerpoint/2010/main" val="375916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95388" y="692150"/>
            <a:ext cx="4619625" cy="3463925"/>
          </a:xfrm>
          <a:ln/>
        </p:spPr>
      </p:sp>
      <p:sp>
        <p:nvSpPr>
          <p:cNvPr id="40963" name="Notes Placeholder 2"/>
          <p:cNvSpPr>
            <a:spLocks noGrp="1"/>
          </p:cNvSpPr>
          <p:nvPr>
            <p:ph type="body" idx="1"/>
          </p:nvPr>
        </p:nvSpPr>
        <p:spPr>
          <a:xfrm>
            <a:off x="623147" y="4464103"/>
            <a:ext cx="560832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40964"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C62C345E-9A97-4952-BAB6-1A5DB55B8EA8}" type="slidenum">
              <a:rPr lang="en-US" sz="1200"/>
              <a:pPr algn="r" eaLnBrk="1" hangingPunct="1"/>
              <a:t>7</a:t>
            </a:fld>
            <a:endParaRPr lang="en-US" sz="1200"/>
          </a:p>
        </p:txBody>
      </p:sp>
    </p:spTree>
    <p:extLst>
      <p:ext uri="{BB962C8B-B14F-4D97-AF65-F5344CB8AC3E}">
        <p14:creationId xmlns:p14="http://schemas.microsoft.com/office/powerpoint/2010/main" val="151976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95388" y="692150"/>
            <a:ext cx="4619625" cy="3463925"/>
          </a:xfrm>
          <a:ln/>
        </p:spPr>
      </p:sp>
      <p:sp>
        <p:nvSpPr>
          <p:cNvPr id="40963" name="Notes Placeholder 2"/>
          <p:cNvSpPr>
            <a:spLocks noGrp="1"/>
          </p:cNvSpPr>
          <p:nvPr>
            <p:ph type="body" idx="1"/>
          </p:nvPr>
        </p:nvSpPr>
        <p:spPr>
          <a:xfrm>
            <a:off x="623147" y="4464103"/>
            <a:ext cx="5608320" cy="4156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p>
        </p:txBody>
      </p:sp>
      <p:sp>
        <p:nvSpPr>
          <p:cNvPr id="40964"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C62C345E-9A97-4952-BAB6-1A5DB55B8EA8}" type="slidenum">
              <a:rPr lang="en-US" sz="1200"/>
              <a:pPr algn="r" eaLnBrk="1" hangingPunct="1"/>
              <a:t>8</a:t>
            </a:fld>
            <a:endParaRPr lang="en-US" sz="1200"/>
          </a:p>
        </p:txBody>
      </p:sp>
    </p:spTree>
    <p:extLst>
      <p:ext uri="{BB962C8B-B14F-4D97-AF65-F5344CB8AC3E}">
        <p14:creationId xmlns:p14="http://schemas.microsoft.com/office/powerpoint/2010/main" val="309789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t>Cite </a:t>
            </a:r>
            <a:r>
              <a:rPr lang="en-US" sz="1400" dirty="0" err="1" smtClean="0"/>
              <a:t>vonHaefen</a:t>
            </a:r>
            <a:r>
              <a:rPr lang="en-US" sz="1400" dirty="0" smtClean="0"/>
              <a:t> and </a:t>
            </a:r>
            <a:r>
              <a:rPr lang="en-US" sz="1400" dirty="0" err="1" smtClean="0"/>
              <a:t>Domanski</a:t>
            </a:r>
            <a:r>
              <a:rPr lang="en-US" sz="1400" dirty="0" smtClean="0"/>
              <a:t> (2013) paper re: size of choice set. </a:t>
            </a:r>
            <a:endParaRPr lang="en-US" sz="1400" dirty="0"/>
          </a:p>
        </p:txBody>
      </p:sp>
      <p:sp>
        <p:nvSpPr>
          <p:cNvPr id="34820" name="Slide Number Placeholder 3"/>
          <p:cNvSpPr txBox="1">
            <a:spLocks noGrp="1"/>
          </p:cNvSpPr>
          <p:nvPr/>
        </p:nvSpPr>
        <p:spPr bwMode="auto">
          <a:xfrm>
            <a:off x="3972877" y="8774431"/>
            <a:ext cx="3037523"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4" rIns="89611" bIns="44804" anchor="b"/>
          <a:lstStyle>
            <a:lvl1pPr eaLnBrk="0" hangingPunct="0">
              <a:defRPr sz="4000">
                <a:solidFill>
                  <a:schemeClr val="tx1"/>
                </a:solidFill>
                <a:latin typeface="Century Gothic" pitchFamily="34" charset="0"/>
                <a:cs typeface="Arial" charset="0"/>
              </a:defRPr>
            </a:lvl1pPr>
            <a:lvl2pPr marL="742950" indent="-285750" eaLnBrk="0" hangingPunct="0">
              <a:defRPr sz="4000">
                <a:solidFill>
                  <a:schemeClr val="tx1"/>
                </a:solidFill>
                <a:latin typeface="Century Gothic" pitchFamily="34" charset="0"/>
                <a:cs typeface="Arial" charset="0"/>
              </a:defRPr>
            </a:lvl2pPr>
            <a:lvl3pPr marL="1143000" indent="-228600" eaLnBrk="0" hangingPunct="0">
              <a:defRPr sz="4000">
                <a:solidFill>
                  <a:schemeClr val="tx1"/>
                </a:solidFill>
                <a:latin typeface="Century Gothic" pitchFamily="34" charset="0"/>
                <a:cs typeface="Arial" charset="0"/>
              </a:defRPr>
            </a:lvl3pPr>
            <a:lvl4pPr marL="1600200" indent="-228600" eaLnBrk="0" hangingPunct="0">
              <a:defRPr sz="4000">
                <a:solidFill>
                  <a:schemeClr val="tx1"/>
                </a:solidFill>
                <a:latin typeface="Century Gothic" pitchFamily="34" charset="0"/>
                <a:cs typeface="Arial" charset="0"/>
              </a:defRPr>
            </a:lvl4pPr>
            <a:lvl5pPr marL="2057400" indent="-228600" eaLnBrk="0" hangingPunct="0">
              <a:defRPr sz="4000">
                <a:solidFill>
                  <a:schemeClr val="tx1"/>
                </a:solidFill>
                <a:latin typeface="Century Gothic" pitchFamily="34" charset="0"/>
                <a:cs typeface="Arial" charset="0"/>
              </a:defRPr>
            </a:lvl5pPr>
            <a:lvl6pPr marL="2514600" indent="-228600" eaLnBrk="0" fontAlgn="base" hangingPunct="0">
              <a:spcBef>
                <a:spcPct val="0"/>
              </a:spcBef>
              <a:spcAft>
                <a:spcPct val="0"/>
              </a:spcAft>
              <a:defRPr sz="4000">
                <a:solidFill>
                  <a:schemeClr val="tx1"/>
                </a:solidFill>
                <a:latin typeface="Century Gothic" pitchFamily="34" charset="0"/>
                <a:cs typeface="Arial" charset="0"/>
              </a:defRPr>
            </a:lvl6pPr>
            <a:lvl7pPr marL="2971800" indent="-228600" eaLnBrk="0" fontAlgn="base" hangingPunct="0">
              <a:spcBef>
                <a:spcPct val="0"/>
              </a:spcBef>
              <a:spcAft>
                <a:spcPct val="0"/>
              </a:spcAft>
              <a:defRPr sz="4000">
                <a:solidFill>
                  <a:schemeClr val="tx1"/>
                </a:solidFill>
                <a:latin typeface="Century Gothic" pitchFamily="34" charset="0"/>
                <a:cs typeface="Arial" charset="0"/>
              </a:defRPr>
            </a:lvl7pPr>
            <a:lvl8pPr marL="3429000" indent="-228600" eaLnBrk="0" fontAlgn="base" hangingPunct="0">
              <a:spcBef>
                <a:spcPct val="0"/>
              </a:spcBef>
              <a:spcAft>
                <a:spcPct val="0"/>
              </a:spcAft>
              <a:defRPr sz="4000">
                <a:solidFill>
                  <a:schemeClr val="tx1"/>
                </a:solidFill>
                <a:latin typeface="Century Gothic" pitchFamily="34" charset="0"/>
                <a:cs typeface="Arial" charset="0"/>
              </a:defRPr>
            </a:lvl8pPr>
            <a:lvl9pPr marL="3886200" indent="-228600" eaLnBrk="0" fontAlgn="base" hangingPunct="0">
              <a:spcBef>
                <a:spcPct val="0"/>
              </a:spcBef>
              <a:spcAft>
                <a:spcPct val="0"/>
              </a:spcAft>
              <a:defRPr sz="4000">
                <a:solidFill>
                  <a:schemeClr val="tx1"/>
                </a:solidFill>
                <a:latin typeface="Century Gothic" pitchFamily="34" charset="0"/>
                <a:cs typeface="Arial" charset="0"/>
              </a:defRPr>
            </a:lvl9pPr>
          </a:lstStyle>
          <a:p>
            <a:pPr algn="r" eaLnBrk="1" hangingPunct="1"/>
            <a:fld id="{3FE96B95-4B11-4040-8193-4889A91A9D9B}" type="slidenum">
              <a:rPr lang="en-US" sz="1200"/>
              <a:pPr algn="r" eaLnBrk="1" hangingPunct="1"/>
              <a:t>9</a:t>
            </a:fld>
            <a:endParaRPr lang="en-US" sz="1200"/>
          </a:p>
        </p:txBody>
      </p:sp>
    </p:spTree>
    <p:extLst>
      <p:ext uri="{BB962C8B-B14F-4D97-AF65-F5344CB8AC3E}">
        <p14:creationId xmlns:p14="http://schemas.microsoft.com/office/powerpoint/2010/main" val="56534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55F641-186F-46FA-8E6C-517A6DF0569D}"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5F641-186F-46FA-8E6C-517A6DF0569D}"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5F641-186F-46FA-8E6C-517A6DF0569D}"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5F641-186F-46FA-8E6C-517A6DF0569D}"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5F641-186F-46FA-8E6C-517A6DF0569D}"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5F641-186F-46FA-8E6C-517A6DF0569D}"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55F641-186F-46FA-8E6C-517A6DF0569D}" type="datetimeFigureOut">
              <a:rPr lang="en-US" smtClean="0"/>
              <a:pPr/>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55F641-186F-46FA-8E6C-517A6DF0569D}" type="datetimeFigureOut">
              <a:rPr lang="en-US" smtClean="0"/>
              <a:pPr/>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5F641-186F-46FA-8E6C-517A6DF0569D}" type="datetimeFigureOut">
              <a:rPr lang="en-US" smtClean="0"/>
              <a:pPr/>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5F641-186F-46FA-8E6C-517A6DF0569D}"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5F641-186F-46FA-8E6C-517A6DF0569D}"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9644E-80F7-4094-BB4C-B497663C03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5F641-186F-46FA-8E6C-517A6DF0569D}" type="datetimeFigureOut">
              <a:rPr lang="en-US" smtClean="0"/>
              <a:pPr/>
              <a:t>3/6/2018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9644E-80F7-4094-BB4C-B497663C03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334"/>
            <a:ext cx="7772797" cy="1828271"/>
          </a:xfrm>
        </p:spPr>
        <p:txBody>
          <a:bodyPr>
            <a:normAutofit fontScale="90000"/>
          </a:bodyPr>
          <a:lstStyle/>
          <a:p>
            <a:pPr>
              <a:defRPr/>
            </a:pPr>
            <a:r>
              <a:rPr lang="en-US" sz="3800" i="1" dirty="0"/>
              <a:t>Do Discrete Choice Approaches to Valuing Urban Amenities Yield Different Results than Hedonic Models? </a:t>
            </a:r>
            <a:endParaRPr lang="en-US" sz="3400" i="1" dirty="0"/>
          </a:p>
        </p:txBody>
      </p:sp>
      <p:sp>
        <p:nvSpPr>
          <p:cNvPr id="4099" name="Subtitle 2"/>
          <p:cNvSpPr>
            <a:spLocks noGrp="1"/>
          </p:cNvSpPr>
          <p:nvPr>
            <p:ph type="subTitle" idx="1"/>
          </p:nvPr>
        </p:nvSpPr>
        <p:spPr>
          <a:xfrm>
            <a:off x="508993" y="3685646"/>
            <a:ext cx="7986117" cy="1350698"/>
          </a:xfrm>
        </p:spPr>
        <p:txBody>
          <a:bodyPr>
            <a:noAutofit/>
          </a:bodyPr>
          <a:lstStyle/>
          <a:p>
            <a:pPr>
              <a:lnSpc>
                <a:spcPct val="120000"/>
              </a:lnSpc>
              <a:defRPr/>
            </a:pPr>
            <a:r>
              <a:rPr lang="en-US" sz="2400" dirty="0">
                <a:solidFill>
                  <a:schemeClr val="tx1"/>
                </a:solidFill>
              </a:rPr>
              <a:t>Paramita Sinha (RTI International), Martha Caulkins (UMD) and Maureen Cropper (</a:t>
            </a:r>
            <a:r>
              <a:rPr lang="en-US" sz="2400" dirty="0" smtClean="0">
                <a:solidFill>
                  <a:schemeClr val="tx1"/>
                </a:solidFill>
              </a:rPr>
              <a:t>UMD and RFF) </a:t>
            </a:r>
            <a:endParaRPr lang="en-US" sz="2400" dirty="0">
              <a:solidFill>
                <a:schemeClr val="tx1"/>
              </a:solidFill>
            </a:endParaRPr>
          </a:p>
          <a:p>
            <a:pPr>
              <a:lnSpc>
                <a:spcPct val="120000"/>
              </a:lnSpc>
              <a:defRPr/>
            </a:pPr>
            <a:r>
              <a:rPr lang="en-US" sz="2400" dirty="0">
                <a:solidFill>
                  <a:schemeClr val="tx1"/>
                </a:solidFill>
              </a:rPr>
              <a:t>NBER March 9, 2018</a:t>
            </a:r>
          </a:p>
        </p:txBody>
      </p:sp>
    </p:spTree>
    <p:extLst>
      <p:ext uri="{BB962C8B-B14F-4D97-AF65-F5344CB8AC3E}">
        <p14:creationId xmlns:p14="http://schemas.microsoft.com/office/powerpoint/2010/main" val="2027152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60000"/>
                    <a:lumOff val="40000"/>
                  </a:schemeClr>
                </a:solidFill>
              </a:rPr>
              <a:t>Household Data</a:t>
            </a:r>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dirty="0"/>
              <a:t>Hedonic wage and housing cost regressions</a:t>
            </a:r>
          </a:p>
          <a:p>
            <a:pPr lvl="1"/>
            <a:r>
              <a:rPr lang="en-US" dirty="0"/>
              <a:t>Estimated using workers and households in 284 MSAs in the 2000 Census PUMS </a:t>
            </a:r>
          </a:p>
          <a:p>
            <a:pPr lvl="1"/>
            <a:r>
              <a:rPr lang="en-US" dirty="0"/>
              <a:t>Same data used to estimate… </a:t>
            </a:r>
          </a:p>
          <a:p>
            <a:pPr lvl="2"/>
            <a:r>
              <a:rPr lang="en-US" dirty="0"/>
              <a:t>national hedonic regressions (for hedonic analysis)</a:t>
            </a:r>
          </a:p>
          <a:p>
            <a:pPr lvl="2"/>
            <a:r>
              <a:rPr lang="en-US" dirty="0"/>
              <a:t>MSA-specific hedonic equations for predicting wages and housing expenditures in the discrete choice model </a:t>
            </a:r>
          </a:p>
          <a:p>
            <a:r>
              <a:rPr lang="en-US" dirty="0"/>
              <a:t>For discrete choice models use 2.5% sample of PUMS households</a:t>
            </a:r>
          </a:p>
          <a:p>
            <a:pPr lvl="1"/>
            <a:r>
              <a:rPr lang="en-US" dirty="0"/>
              <a:t>Head must be born in USA; over age 16 </a:t>
            </a:r>
          </a:p>
          <a:p>
            <a:pPr lvl="1"/>
            <a:r>
              <a:rPr lang="en-US" dirty="0"/>
              <a:t>Heads in military, agriculture, forestry, fishing excluded</a:t>
            </a:r>
          </a:p>
          <a:p>
            <a:pPr lvl="1"/>
            <a:r>
              <a:rPr lang="en-US" dirty="0"/>
              <a:t>Model also estimated separately for households with heads 25-55; heads &gt; 55</a:t>
            </a:r>
          </a:p>
          <a:p>
            <a:pPr lvl="1"/>
            <a:r>
              <a:rPr lang="en-US" dirty="0"/>
              <a:t>Focus on prime-aged headed households to compare with hedonic model</a:t>
            </a:r>
          </a:p>
        </p:txBody>
      </p:sp>
    </p:spTree>
    <p:extLst>
      <p:ext uri="{BB962C8B-B14F-4D97-AF65-F5344CB8AC3E}">
        <p14:creationId xmlns:p14="http://schemas.microsoft.com/office/powerpoint/2010/main" val="2638979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60000"/>
                    <a:lumOff val="40000"/>
                  </a:schemeClr>
                </a:solidFill>
              </a:rPr>
              <a:t>Household Summary Statistics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9243334"/>
              </p:ext>
            </p:extLst>
          </p:nvPr>
        </p:nvGraphicFramePr>
        <p:xfrm>
          <a:off x="609601" y="1676400"/>
          <a:ext cx="7924800" cy="4038597"/>
        </p:xfrm>
        <a:graphic>
          <a:graphicData uri="http://schemas.openxmlformats.org/drawingml/2006/table">
            <a:tbl>
              <a:tblPr>
                <a:tableStyleId>{5C22544A-7EE6-4342-B048-85BDC9FD1C3A}</a:tableStyleId>
              </a:tblPr>
              <a:tblGrid>
                <a:gridCol w="3778491">
                  <a:extLst>
                    <a:ext uri="{9D8B030D-6E8A-4147-A177-3AD203B41FA5}">
                      <a16:colId xmlns:a16="http://schemas.microsoft.com/office/drawing/2014/main" val="20000"/>
                    </a:ext>
                  </a:extLst>
                </a:gridCol>
                <a:gridCol w="940443">
                  <a:extLst>
                    <a:ext uri="{9D8B030D-6E8A-4147-A177-3AD203B41FA5}">
                      <a16:colId xmlns:a16="http://schemas.microsoft.com/office/drawing/2014/main" val="20001"/>
                    </a:ext>
                  </a:extLst>
                </a:gridCol>
                <a:gridCol w="940443">
                  <a:extLst>
                    <a:ext uri="{9D8B030D-6E8A-4147-A177-3AD203B41FA5}">
                      <a16:colId xmlns:a16="http://schemas.microsoft.com/office/drawing/2014/main" val="20002"/>
                    </a:ext>
                  </a:extLst>
                </a:gridCol>
                <a:gridCol w="384537">
                  <a:extLst>
                    <a:ext uri="{9D8B030D-6E8A-4147-A177-3AD203B41FA5}">
                      <a16:colId xmlns:a16="http://schemas.microsoft.com/office/drawing/2014/main" val="20003"/>
                    </a:ext>
                  </a:extLst>
                </a:gridCol>
                <a:gridCol w="940443">
                  <a:extLst>
                    <a:ext uri="{9D8B030D-6E8A-4147-A177-3AD203B41FA5}">
                      <a16:colId xmlns:a16="http://schemas.microsoft.com/office/drawing/2014/main" val="20004"/>
                    </a:ext>
                  </a:extLst>
                </a:gridCol>
                <a:gridCol w="940443">
                  <a:extLst>
                    <a:ext uri="{9D8B030D-6E8A-4147-A177-3AD203B41FA5}">
                      <a16:colId xmlns:a16="http://schemas.microsoft.com/office/drawing/2014/main" val="20005"/>
                    </a:ext>
                  </a:extLst>
                </a:gridCol>
              </a:tblGrid>
              <a:tr h="330002">
                <a:tc>
                  <a:txBody>
                    <a:bodyPr/>
                    <a:lstStyle/>
                    <a:p>
                      <a:pPr algn="l" fontAlgn="b"/>
                      <a:r>
                        <a:rPr lang="en-US" sz="1600" b="1" u="none" strike="noStrike" dirty="0">
                          <a:solidFill>
                            <a:schemeClr val="bg1"/>
                          </a:solidFill>
                          <a:effectLst/>
                        </a:rPr>
                        <a:t> </a:t>
                      </a:r>
                      <a:endParaRPr lang="en-US" sz="16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gridSpan="2">
                  <a:txBody>
                    <a:bodyPr/>
                    <a:lstStyle/>
                    <a:p>
                      <a:pPr algn="ctr" fontAlgn="b"/>
                      <a:r>
                        <a:rPr lang="en-US" sz="1600" b="1" i="0" u="none" strike="noStrike" dirty="0">
                          <a:solidFill>
                            <a:schemeClr val="bg1"/>
                          </a:solidFill>
                          <a:effectLst/>
                          <a:latin typeface="Calibri" panose="020F0502020204030204" pitchFamily="34" charset="0"/>
                        </a:rPr>
                        <a:t>Prime-Aged</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pPr algn="ctr" fontAlgn="b"/>
                      <a:r>
                        <a:rPr lang="en-US" sz="1600" b="1" u="none" strike="noStrike" dirty="0">
                          <a:solidFill>
                            <a:schemeClr val="bg1"/>
                          </a:solidFill>
                          <a:effectLst/>
                        </a:rPr>
                        <a:t> </a:t>
                      </a:r>
                      <a:endParaRPr lang="en-US" sz="16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gridSpan="2">
                  <a:txBody>
                    <a:bodyPr/>
                    <a:lstStyle/>
                    <a:p>
                      <a:pPr algn="ctr" fontAlgn="b"/>
                      <a:r>
                        <a:rPr lang="en-US" sz="1600" b="1" u="none" strike="noStrike" dirty="0">
                          <a:solidFill>
                            <a:schemeClr val="bg1"/>
                          </a:solidFill>
                          <a:effectLst/>
                        </a:rPr>
                        <a:t>Greater than 55</a:t>
                      </a:r>
                      <a:endParaRPr lang="en-US" sz="16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hMerge="1">
                  <a:txBody>
                    <a:bodyPr/>
                    <a:lstStyle/>
                    <a:p>
                      <a:endParaRPr lang="en-US"/>
                    </a:p>
                  </a:txBody>
                  <a:tcPr/>
                </a:tc>
                <a:extLst>
                  <a:ext uri="{0D108BD9-81ED-4DB2-BD59-A6C34878D82A}">
                    <a16:rowId xmlns:a16="http://schemas.microsoft.com/office/drawing/2014/main" val="10000"/>
                  </a:ext>
                </a:extLst>
              </a:tr>
              <a:tr h="330002">
                <a:tc>
                  <a:txBody>
                    <a:bodyPr/>
                    <a:lstStyle/>
                    <a:p>
                      <a:pPr algn="l" fontAlgn="b"/>
                      <a:r>
                        <a:rPr lang="en-US" sz="1600" b="1" u="none" strike="noStrike" dirty="0">
                          <a:solidFill>
                            <a:schemeClr val="bg1"/>
                          </a:solidFill>
                          <a:effectLst/>
                        </a:rPr>
                        <a:t> </a:t>
                      </a:r>
                      <a:endParaRPr lang="en-US" sz="16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fontAlgn="b"/>
                      <a:r>
                        <a:rPr lang="en-US" sz="1600" b="1" i="0" u="none" strike="noStrike" dirty="0">
                          <a:solidFill>
                            <a:schemeClr val="bg1"/>
                          </a:solidFill>
                          <a:effectLst/>
                          <a:latin typeface="Calibri" panose="020F0502020204030204" pitchFamily="34" charset="0"/>
                        </a:rPr>
                        <a:t>(N: </a:t>
                      </a:r>
                      <a:r>
                        <a:rPr lang="en-US" sz="1600" b="1" i="0" u="none" strike="noStrike" dirty="0" smtClean="0">
                          <a:solidFill>
                            <a:schemeClr val="bg1"/>
                          </a:solidFill>
                          <a:effectLst/>
                          <a:latin typeface="Calibri" panose="020F0502020204030204" pitchFamily="34" charset="0"/>
                        </a:rPr>
                        <a:t>33,180)</a:t>
                      </a:r>
                      <a:endParaRPr lang="en-US" sz="16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a:txBody>
                    <a:bodyPr/>
                    <a:lstStyle/>
                    <a:p>
                      <a:pPr algn="ctr" fontAlgn="b"/>
                      <a:r>
                        <a:rPr lang="en-US" sz="1600" b="1" u="none" strike="noStrike" dirty="0">
                          <a:solidFill>
                            <a:schemeClr val="bg1"/>
                          </a:solidFill>
                          <a:effectLst/>
                        </a:rPr>
                        <a:t> </a:t>
                      </a:r>
                      <a:endParaRPr lang="en-US" sz="1600" b="1"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fontAlgn="b"/>
                      <a:r>
                        <a:rPr lang="en-US" sz="1600" b="1" u="none" strike="noStrike" dirty="0">
                          <a:solidFill>
                            <a:schemeClr val="bg1"/>
                          </a:solidFill>
                          <a:effectLst/>
                        </a:rPr>
                        <a:t>(N</a:t>
                      </a:r>
                      <a:r>
                        <a:rPr lang="en-US" sz="1600" b="1" u="none" strike="noStrike">
                          <a:solidFill>
                            <a:schemeClr val="bg1"/>
                          </a:solidFill>
                          <a:effectLst/>
                        </a:rPr>
                        <a:t>: </a:t>
                      </a:r>
                      <a:r>
                        <a:rPr lang="en-US" sz="1600" b="1" u="none" strike="noStrike" smtClean="0">
                          <a:solidFill>
                            <a:schemeClr val="bg1"/>
                          </a:solidFill>
                          <a:effectLst/>
                        </a:rPr>
                        <a:t>17,643)</a:t>
                      </a:r>
                      <a:endParaRPr lang="en-US" sz="1600" b="1" i="0" u="none" strike="noStrike" dirty="0">
                        <a:solidFill>
                          <a:schemeClr val="bg1"/>
                        </a:solidFill>
                        <a:effectLst/>
                        <a:latin typeface="Calibri" panose="020F0502020204030204" pitchFamily="34" charset="0"/>
                      </a:endParaRPr>
                    </a:p>
                  </a:txBody>
                  <a:tcPr marL="9525" marR="9525" marT="9525"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extLst>
                  <a:ext uri="{0D108BD9-81ED-4DB2-BD59-A6C34878D82A}">
                    <a16:rowId xmlns:a16="http://schemas.microsoft.com/office/drawing/2014/main" val="10001"/>
                  </a:ext>
                </a:extLst>
              </a:tr>
              <a:tr h="565718">
                <a:tc>
                  <a:txBody>
                    <a:bodyPr/>
                    <a:lstStyle/>
                    <a:p>
                      <a:pPr algn="l" fontAlgn="ctr"/>
                      <a:r>
                        <a:rPr lang="en-US" sz="1600" b="1" u="none" strike="noStrike" dirty="0">
                          <a:effectLst/>
                        </a:rPr>
                        <a:t>Variable</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rPr>
                        <a:t>Mean</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rPr>
                        <a:t>Std. Dev.</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rPr>
                        <a:t>Mean</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rPr>
                        <a:t>Std. Dev.</a:t>
                      </a:r>
                      <a:endParaRPr lang="en-US" sz="16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0002">
                <a:tc>
                  <a:txBody>
                    <a:bodyPr/>
                    <a:lstStyle/>
                    <a:p>
                      <a:pPr algn="l" fontAlgn="t"/>
                      <a:r>
                        <a:rPr lang="en-US" sz="1600" u="none" strike="noStrike" dirty="0">
                          <a:effectLst/>
                        </a:rPr>
                        <a:t>Age of </a:t>
                      </a:r>
                      <a:r>
                        <a:rPr lang="en-US" sz="1600" u="none" strike="noStrike" dirty="0" err="1">
                          <a:effectLst/>
                        </a:rPr>
                        <a:t>hh</a:t>
                      </a:r>
                      <a:r>
                        <a:rPr lang="en-US" sz="1600" u="none" strike="noStrike" dirty="0">
                          <a:effectLst/>
                        </a:rPr>
                        <a:t> head</a:t>
                      </a:r>
                      <a:endParaRPr lang="en-US" sz="1600" b="0" i="0" u="none" strike="noStrike" dirty="0">
                        <a:solidFill>
                          <a:srgbClr val="000000"/>
                        </a:solidFill>
                        <a:effectLst/>
                        <a:latin typeface="Calibri" panose="020F0502020204030204" pitchFamily="34" charset="0"/>
                      </a:endParaRPr>
                    </a:p>
                  </a:txBody>
                  <a:tcPr marL="9525" marR="9525" marT="9525" marB="0">
                    <a:lnT w="28575" cap="flat" cmpd="sng" algn="ctr">
                      <a:solidFill>
                        <a:schemeClr val="tx1"/>
                      </a:solidFill>
                      <a:prstDash val="solid"/>
                      <a:round/>
                      <a:headEnd type="none" w="med" len="med"/>
                      <a:tailEnd type="none" w="med" len="med"/>
                    </a:lnT>
                    <a:noFill/>
                  </a:tcPr>
                </a:tc>
                <a:tc>
                  <a:txBody>
                    <a:bodyPr/>
                    <a:lstStyle/>
                    <a:p>
                      <a:pPr algn="ctr" fontAlgn="t"/>
                      <a:r>
                        <a:rPr lang="en-US" sz="1600" b="0" i="0" u="none" strike="noStrike">
                          <a:solidFill>
                            <a:srgbClr val="000000"/>
                          </a:solidFill>
                          <a:effectLst/>
                          <a:latin typeface="Calibri" panose="020F0502020204030204" pitchFamily="34" charset="0"/>
                        </a:rPr>
                        <a:t>40.76</a:t>
                      </a:r>
                    </a:p>
                  </a:txBody>
                  <a:tcPr marL="9525" marR="9525" marT="9525" marB="0">
                    <a:lnT w="28575" cap="flat" cmpd="sng" algn="ctr">
                      <a:solidFill>
                        <a:schemeClr val="tx1"/>
                      </a:solidFill>
                      <a:prstDash val="solid"/>
                      <a:round/>
                      <a:headEnd type="none" w="med" len="med"/>
                      <a:tailEnd type="none" w="med" len="med"/>
                    </a:lnT>
                    <a:noFill/>
                  </a:tcPr>
                </a:tc>
                <a:tc>
                  <a:txBody>
                    <a:bodyPr/>
                    <a:lstStyle/>
                    <a:p>
                      <a:pPr algn="ctr" fontAlgn="t"/>
                      <a:r>
                        <a:rPr lang="en-US" sz="1600" b="0" i="0" u="none" strike="noStrike">
                          <a:solidFill>
                            <a:srgbClr val="000000"/>
                          </a:solidFill>
                          <a:effectLst/>
                          <a:latin typeface="Calibri" panose="020F0502020204030204" pitchFamily="34" charset="0"/>
                        </a:rPr>
                        <a:t>8.18</a:t>
                      </a:r>
                    </a:p>
                  </a:txBody>
                  <a:tcPr marL="9525" marR="9525" marT="9525" marB="0">
                    <a:lnT w="28575" cap="flat" cmpd="sng" algn="ctr">
                      <a:solidFill>
                        <a:schemeClr val="tx1"/>
                      </a:solidFill>
                      <a:prstDash val="solid"/>
                      <a:round/>
                      <a:headEnd type="none" w="med" len="med"/>
                      <a:tailEnd type="none" w="med" len="med"/>
                    </a:lnT>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lnT w="28575" cap="flat" cmpd="sng" algn="ctr">
                      <a:solidFill>
                        <a:schemeClr val="tx1"/>
                      </a:solidFill>
                      <a:prstDash val="solid"/>
                      <a:round/>
                      <a:headEnd type="none" w="med" len="med"/>
                      <a:tailEnd type="none" w="med" len="med"/>
                    </a:lnT>
                    <a:noFill/>
                  </a:tcPr>
                </a:tc>
                <a:tc>
                  <a:txBody>
                    <a:bodyPr/>
                    <a:lstStyle/>
                    <a:p>
                      <a:pPr algn="ctr" fontAlgn="t"/>
                      <a:r>
                        <a:rPr lang="en-US" sz="1600" b="0" i="0" u="none" strike="noStrike">
                          <a:solidFill>
                            <a:srgbClr val="000000"/>
                          </a:solidFill>
                          <a:effectLst/>
                          <a:latin typeface="Calibri" panose="020F0502020204030204" pitchFamily="34" charset="0"/>
                        </a:rPr>
                        <a:t>69.61</a:t>
                      </a:r>
                    </a:p>
                  </a:txBody>
                  <a:tcPr marL="9525" marR="9525" marT="9525" marB="0">
                    <a:lnT w="28575" cap="flat" cmpd="sng" algn="ctr">
                      <a:solidFill>
                        <a:schemeClr val="tx1"/>
                      </a:solidFill>
                      <a:prstDash val="solid"/>
                      <a:round/>
                      <a:headEnd type="none" w="med" len="med"/>
                      <a:tailEnd type="none" w="med" len="med"/>
                    </a:lnT>
                    <a:noFill/>
                  </a:tcPr>
                </a:tc>
                <a:tc>
                  <a:txBody>
                    <a:bodyPr/>
                    <a:lstStyle/>
                    <a:p>
                      <a:pPr algn="ctr" fontAlgn="t"/>
                      <a:r>
                        <a:rPr lang="en-US" sz="1600" b="0" i="0" u="none" strike="noStrike">
                          <a:solidFill>
                            <a:srgbClr val="000000"/>
                          </a:solidFill>
                          <a:effectLst/>
                          <a:latin typeface="Calibri" panose="020F0502020204030204" pitchFamily="34" charset="0"/>
                        </a:rPr>
                        <a:t>9.43</a:t>
                      </a:r>
                    </a:p>
                  </a:txBody>
                  <a:tcPr marL="9525" marR="9525" marT="9525" marB="0">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r h="330002">
                <a:tc>
                  <a:txBody>
                    <a:bodyPr/>
                    <a:lstStyle/>
                    <a:p>
                      <a:pPr algn="l" fontAlgn="t"/>
                      <a:r>
                        <a:rPr lang="en-US" sz="1600" u="none" strike="noStrike" dirty="0">
                          <a:effectLst/>
                        </a:rPr>
                        <a:t>Total </a:t>
                      </a:r>
                      <a:r>
                        <a:rPr lang="en-US" sz="1600" u="none" strike="noStrike" dirty="0" err="1">
                          <a:effectLst/>
                        </a:rPr>
                        <a:t>hh</a:t>
                      </a:r>
                      <a:r>
                        <a:rPr lang="en-US" sz="1600" u="none" strike="noStrike" dirty="0">
                          <a:effectLst/>
                        </a:rPr>
                        <a:t> income</a:t>
                      </a:r>
                      <a:endParaRPr lang="en-US" sz="16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$69,188</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$59,658</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$56,827</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$57,624</a:t>
                      </a:r>
                    </a:p>
                  </a:txBody>
                  <a:tcPr marL="9525" marR="9525" marT="9525" marB="0">
                    <a:noFill/>
                  </a:tcPr>
                </a:tc>
                <a:extLst>
                  <a:ext uri="{0D108BD9-81ED-4DB2-BD59-A6C34878D82A}">
                    <a16:rowId xmlns:a16="http://schemas.microsoft.com/office/drawing/2014/main" val="10004"/>
                  </a:ext>
                </a:extLst>
              </a:tr>
              <a:tr h="330002">
                <a:tc>
                  <a:txBody>
                    <a:bodyPr/>
                    <a:lstStyle/>
                    <a:p>
                      <a:pPr algn="l" fontAlgn="t"/>
                      <a:r>
                        <a:rPr lang="en-US" sz="1600" u="none" strike="noStrike" dirty="0">
                          <a:effectLst/>
                        </a:rPr>
                        <a:t>Percentage of </a:t>
                      </a:r>
                      <a:r>
                        <a:rPr lang="en-US" sz="1600" u="none" strike="noStrike" dirty="0" err="1">
                          <a:effectLst/>
                        </a:rPr>
                        <a:t>hh</a:t>
                      </a:r>
                      <a:r>
                        <a:rPr lang="en-US" sz="1600" u="none" strike="noStrike" dirty="0">
                          <a:effectLst/>
                        </a:rPr>
                        <a:t> income from wages</a:t>
                      </a:r>
                      <a:endParaRPr lang="en-US" sz="16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92.73</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45.55</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extLst>
                  <a:ext uri="{0D108BD9-81ED-4DB2-BD59-A6C34878D82A}">
                    <a16:rowId xmlns:a16="http://schemas.microsoft.com/office/drawing/2014/main" val="10005"/>
                  </a:ext>
                </a:extLst>
              </a:tr>
              <a:tr h="330002">
                <a:tc>
                  <a:txBody>
                    <a:bodyPr/>
                    <a:lstStyle/>
                    <a:p>
                      <a:pPr algn="l" fontAlgn="t"/>
                      <a:r>
                        <a:rPr lang="en-US" sz="1600" u="none" strike="noStrike" dirty="0">
                          <a:effectLst/>
                        </a:rPr>
                        <a:t>Percentage of </a:t>
                      </a:r>
                      <a:r>
                        <a:rPr lang="en-US" sz="1600" u="none" strike="noStrike" dirty="0" err="1">
                          <a:effectLst/>
                        </a:rPr>
                        <a:t>hhs</a:t>
                      </a:r>
                      <a:r>
                        <a:rPr lang="en-US" sz="1600" u="none" strike="noStrike" dirty="0">
                          <a:effectLst/>
                        </a:rPr>
                        <a:t> with zero wage income</a:t>
                      </a:r>
                      <a:endParaRPr lang="en-US" sz="1600" b="0" i="0" u="none" strike="noStrike" dirty="0">
                        <a:solidFill>
                          <a:srgbClr val="000000"/>
                        </a:solidFill>
                        <a:effectLst/>
                        <a:latin typeface="Calibri" panose="020F0502020204030204" pitchFamily="34" charset="0"/>
                      </a:endParaRP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2.18</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47.20</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extLst>
                  <a:ext uri="{0D108BD9-81ED-4DB2-BD59-A6C34878D82A}">
                    <a16:rowId xmlns:a16="http://schemas.microsoft.com/office/drawing/2014/main" val="10006"/>
                  </a:ext>
                </a:extLst>
              </a:tr>
              <a:tr h="487147">
                <a:tc>
                  <a:txBody>
                    <a:bodyPr/>
                    <a:lstStyle/>
                    <a:p>
                      <a:pPr algn="l" fontAlgn="b"/>
                      <a:r>
                        <a:rPr lang="en-US" sz="1600" u="sng" strike="noStrike" dirty="0">
                          <a:effectLst/>
                        </a:rPr>
                        <a:t>Percentage of </a:t>
                      </a:r>
                      <a:r>
                        <a:rPr lang="en-US" sz="1600" u="sng" strike="noStrike" dirty="0" err="1">
                          <a:effectLst/>
                        </a:rPr>
                        <a:t>hh</a:t>
                      </a:r>
                      <a:r>
                        <a:rPr lang="en-US" sz="1600" u="sng" strike="noStrike" dirty="0">
                          <a:effectLst/>
                        </a:rPr>
                        <a:t> heads who have left: </a:t>
                      </a:r>
                      <a:endParaRPr lang="en-US" sz="1600" b="0" i="0" u="sng"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extLst>
                  <a:ext uri="{0D108BD9-81ED-4DB2-BD59-A6C34878D82A}">
                    <a16:rowId xmlns:a16="http://schemas.microsoft.com/office/drawing/2014/main" val="10007"/>
                  </a:ext>
                </a:extLst>
              </a:tr>
              <a:tr h="330002">
                <a:tc>
                  <a:txBody>
                    <a:bodyPr/>
                    <a:lstStyle/>
                    <a:p>
                      <a:pPr algn="l" fontAlgn="t"/>
                      <a:r>
                        <a:rPr lang="en-US" sz="1600" u="none" strike="noStrike">
                          <a:effectLst/>
                        </a:rPr>
                        <a:t>State of birth</a:t>
                      </a:r>
                      <a:endParaRPr lang="en-US" sz="1600" b="0" i="0" u="none" strike="noStrike">
                        <a:solidFill>
                          <a:srgbClr val="000000"/>
                        </a:solidFill>
                        <a:effectLst/>
                        <a:latin typeface="Calibri" panose="020F0502020204030204" pitchFamily="34" charset="0"/>
                      </a:endParaRP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40.95</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47.32</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extLst>
                  <a:ext uri="{0D108BD9-81ED-4DB2-BD59-A6C34878D82A}">
                    <a16:rowId xmlns:a16="http://schemas.microsoft.com/office/drawing/2014/main" val="10008"/>
                  </a:ext>
                </a:extLst>
              </a:tr>
              <a:tr h="330002">
                <a:tc>
                  <a:txBody>
                    <a:bodyPr/>
                    <a:lstStyle/>
                    <a:p>
                      <a:pPr algn="l" fontAlgn="t"/>
                      <a:r>
                        <a:rPr lang="en-US" sz="1600" u="none" strike="noStrike">
                          <a:effectLst/>
                        </a:rPr>
                        <a:t>Census division of birth</a:t>
                      </a:r>
                      <a:endParaRPr lang="en-US" sz="1600" b="0" i="0" u="none" strike="noStrike">
                        <a:solidFill>
                          <a:srgbClr val="000000"/>
                        </a:solidFill>
                        <a:effectLst/>
                        <a:latin typeface="Calibri" panose="020F0502020204030204" pitchFamily="34" charset="0"/>
                      </a:endParaRP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31.12</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36.68</a:t>
                      </a:r>
                    </a:p>
                  </a:txBody>
                  <a:tcPr marL="9525" marR="9525" marT="9525" marB="0">
                    <a:noFill/>
                  </a:tcPr>
                </a:tc>
                <a:tc>
                  <a:txBody>
                    <a:bodyPr/>
                    <a:lstStyle/>
                    <a:p>
                      <a:pPr algn="ctr" fontAlgn="t"/>
                      <a:r>
                        <a:rPr lang="en-US" sz="1600" b="0" i="0" u="none" strike="noStrike">
                          <a:solidFill>
                            <a:srgbClr val="000000"/>
                          </a:solidFill>
                          <a:effectLst/>
                          <a:latin typeface="Calibri" panose="020F0502020204030204" pitchFamily="34" charset="0"/>
                        </a:rPr>
                        <a:t> </a:t>
                      </a:r>
                    </a:p>
                  </a:txBody>
                  <a:tcPr marL="9525" marR="9525" marT="9525" marB="0">
                    <a:noFill/>
                  </a:tcPr>
                </a:tc>
                <a:extLst>
                  <a:ext uri="{0D108BD9-81ED-4DB2-BD59-A6C34878D82A}">
                    <a16:rowId xmlns:a16="http://schemas.microsoft.com/office/drawing/2014/main" val="10009"/>
                  </a:ext>
                </a:extLst>
              </a:tr>
              <a:tr h="345716">
                <a:tc>
                  <a:txBody>
                    <a:bodyPr/>
                    <a:lstStyle/>
                    <a:p>
                      <a:pPr algn="l" fontAlgn="t"/>
                      <a:r>
                        <a:rPr lang="en-US" sz="1600" u="none" strike="noStrike" dirty="0">
                          <a:effectLst/>
                        </a:rPr>
                        <a:t>Census region of birth</a:t>
                      </a:r>
                      <a:endParaRPr lang="en-US" sz="1600" b="0" i="0" u="none" strike="noStrike" dirty="0">
                        <a:solidFill>
                          <a:srgbClr val="000000"/>
                        </a:solidFill>
                        <a:effectLst/>
                        <a:latin typeface="Calibri" panose="020F0502020204030204" pitchFamily="34" charset="0"/>
                      </a:endParaRPr>
                    </a:p>
                  </a:txBody>
                  <a:tcPr marL="9525" marR="9525" marT="9525" marB="0">
                    <a:lnB w="28575" cap="flat" cmpd="sng" algn="ctr">
                      <a:solidFill>
                        <a:schemeClr val="tx1"/>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Calibri" panose="020F0502020204030204" pitchFamily="34" charset="0"/>
                        </a:rPr>
                        <a:t>24.86</a:t>
                      </a:r>
                    </a:p>
                  </a:txBody>
                  <a:tcPr marL="9525" marR="9525" marT="9525" marB="0">
                    <a:lnB w="28575" cap="flat" cmpd="sng" algn="ctr">
                      <a:solidFill>
                        <a:schemeClr val="tx1"/>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Calibri" panose="020F0502020204030204" pitchFamily="34" charset="0"/>
                        </a:rPr>
                        <a:t> </a:t>
                      </a:r>
                    </a:p>
                  </a:txBody>
                  <a:tcPr marL="9525" marR="9525" marT="9525" marB="0">
                    <a:lnB w="28575" cap="flat" cmpd="sng" algn="ctr">
                      <a:solidFill>
                        <a:schemeClr val="tx1"/>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Calibri" panose="020F0502020204030204" pitchFamily="34" charset="0"/>
                        </a:rPr>
                        <a:t> </a:t>
                      </a:r>
                    </a:p>
                  </a:txBody>
                  <a:tcPr marL="9525" marR="9525" marT="9525" marB="0">
                    <a:lnB w="28575" cap="flat" cmpd="sng" algn="ctr">
                      <a:solidFill>
                        <a:schemeClr val="tx1"/>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Calibri" panose="020F0502020204030204" pitchFamily="34" charset="0"/>
                        </a:rPr>
                        <a:t>30.40</a:t>
                      </a:r>
                    </a:p>
                  </a:txBody>
                  <a:tcPr marL="9525" marR="9525" marT="9525" marB="0">
                    <a:lnB w="28575" cap="flat" cmpd="sng" algn="ctr">
                      <a:solidFill>
                        <a:schemeClr val="tx1"/>
                      </a:solidFill>
                      <a:prstDash val="solid"/>
                      <a:round/>
                      <a:headEnd type="none" w="med" len="med"/>
                      <a:tailEnd type="none" w="med" len="med"/>
                    </a:lnB>
                    <a:noFill/>
                  </a:tcPr>
                </a:tc>
                <a:tc>
                  <a:txBody>
                    <a:bodyPr/>
                    <a:lstStyle/>
                    <a:p>
                      <a:pPr algn="ctr" fontAlgn="t"/>
                      <a:r>
                        <a:rPr lang="en-US" sz="1600" b="0" i="0" u="none" strike="noStrike" dirty="0">
                          <a:solidFill>
                            <a:srgbClr val="000000"/>
                          </a:solidFill>
                          <a:effectLst/>
                          <a:latin typeface="Calibri" panose="020F0502020204030204" pitchFamily="34" charset="0"/>
                        </a:rPr>
                        <a:t> </a:t>
                      </a:r>
                    </a:p>
                  </a:txBody>
                  <a:tcPr marL="9525" marR="9525" marT="9525" marB="0">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9414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60000"/>
                    <a:lumOff val="40000"/>
                  </a:schemeClr>
                </a:solidFill>
              </a:rPr>
              <a:t>Amenity Variables in the Models</a:t>
            </a:r>
          </a:p>
        </p:txBody>
      </p:sp>
      <p:sp>
        <p:nvSpPr>
          <p:cNvPr id="3" name="Content Placeholder 2"/>
          <p:cNvSpPr>
            <a:spLocks noGrp="1"/>
          </p:cNvSpPr>
          <p:nvPr>
            <p:ph sz="half" idx="1"/>
          </p:nvPr>
        </p:nvSpPr>
        <p:spPr/>
        <p:txBody>
          <a:bodyPr numCol="1">
            <a:noAutofit/>
          </a:bodyPr>
          <a:lstStyle/>
          <a:p>
            <a:pPr marL="0" indent="0">
              <a:buNone/>
            </a:pPr>
            <a:r>
              <a:rPr lang="en-US" sz="2000" u="sng" dirty="0"/>
              <a:t>Climate Variables</a:t>
            </a:r>
          </a:p>
          <a:p>
            <a:r>
              <a:rPr lang="en-US" sz="2000" dirty="0"/>
              <a:t>Winter Temperature</a:t>
            </a:r>
          </a:p>
          <a:p>
            <a:r>
              <a:rPr lang="en-US" sz="2000" dirty="0"/>
              <a:t>Summer Temperature</a:t>
            </a:r>
          </a:p>
          <a:p>
            <a:r>
              <a:rPr lang="en-US" sz="2000" dirty="0"/>
              <a:t>Annual Snowfall</a:t>
            </a:r>
          </a:p>
          <a:p>
            <a:r>
              <a:rPr lang="en-US" sz="2000" dirty="0"/>
              <a:t>Summer Precipitation</a:t>
            </a:r>
          </a:p>
          <a:p>
            <a:r>
              <a:rPr lang="en-US" sz="2000" dirty="0"/>
              <a:t>July Humidity</a:t>
            </a:r>
          </a:p>
          <a:p>
            <a:r>
              <a:rPr lang="en-US" sz="2000" dirty="0"/>
              <a:t>Annual Sunshine</a:t>
            </a:r>
            <a:endParaRPr lang="en-US" sz="2000" u="sng" dirty="0"/>
          </a:p>
          <a:p>
            <a:pPr marL="0" indent="0">
              <a:buNone/>
            </a:pPr>
            <a:endParaRPr lang="en-US" sz="2000" u="sng" dirty="0"/>
          </a:p>
          <a:p>
            <a:pPr marL="0" indent="0">
              <a:buNone/>
            </a:pPr>
            <a:endParaRPr lang="en-US" sz="2000" u="sng" dirty="0"/>
          </a:p>
          <a:p>
            <a:pPr marL="0" indent="0">
              <a:buNone/>
            </a:pPr>
            <a:endParaRPr lang="en-US" sz="2000" u="sng" dirty="0"/>
          </a:p>
          <a:p>
            <a:pPr marL="0" indent="0">
              <a:buNone/>
            </a:pPr>
            <a:endParaRPr lang="en-US" sz="2000" u="sng" dirty="0"/>
          </a:p>
          <a:p>
            <a:pPr marL="0" indent="0">
              <a:buNone/>
            </a:pPr>
            <a:endParaRPr lang="en-US" sz="2000" u="sng" dirty="0"/>
          </a:p>
          <a:p>
            <a:pPr marL="0" indent="0">
              <a:buNone/>
            </a:pPr>
            <a:r>
              <a:rPr lang="en-US" sz="2000" dirty="0"/>
              <a:t>															</a:t>
            </a:r>
          </a:p>
        </p:txBody>
      </p:sp>
      <p:sp>
        <p:nvSpPr>
          <p:cNvPr id="4" name="Content Placeholder 3"/>
          <p:cNvSpPr>
            <a:spLocks noGrp="1"/>
          </p:cNvSpPr>
          <p:nvPr>
            <p:ph sz="half" idx="2"/>
          </p:nvPr>
        </p:nvSpPr>
        <p:spPr/>
        <p:txBody>
          <a:bodyPr>
            <a:noAutofit/>
          </a:bodyPr>
          <a:lstStyle/>
          <a:p>
            <a:pPr marL="0" indent="0">
              <a:buNone/>
            </a:pPr>
            <a:r>
              <a:rPr lang="en-US" sz="2000" u="sng" dirty="0"/>
              <a:t>Non-Climate Variables</a:t>
            </a:r>
          </a:p>
          <a:p>
            <a:r>
              <a:rPr lang="en-US" sz="2000" dirty="0"/>
              <a:t>Population Density</a:t>
            </a:r>
          </a:p>
          <a:p>
            <a:r>
              <a:rPr lang="en-US" sz="2000" dirty="0"/>
              <a:t>PM2.5 Concentration</a:t>
            </a:r>
          </a:p>
          <a:p>
            <a:r>
              <a:rPr lang="en-US" sz="2000" dirty="0"/>
              <a:t>Elevation</a:t>
            </a:r>
          </a:p>
          <a:p>
            <a:r>
              <a:rPr lang="en-US" sz="2000" dirty="0"/>
              <a:t>Distance to Coast</a:t>
            </a:r>
          </a:p>
          <a:p>
            <a:r>
              <a:rPr lang="en-US" sz="2000" dirty="0"/>
              <a:t>Visibility</a:t>
            </a:r>
          </a:p>
          <a:p>
            <a:r>
              <a:rPr lang="en-US" sz="2000" dirty="0"/>
              <a:t>Violent Crime Rate</a:t>
            </a:r>
          </a:p>
          <a:p>
            <a:r>
              <a:rPr lang="en-US" sz="2000" dirty="0"/>
              <a:t>Park Area</a:t>
            </a:r>
          </a:p>
          <a:p>
            <a:r>
              <a:rPr lang="en-US" sz="2000" dirty="0"/>
              <a:t>Transportation Score</a:t>
            </a:r>
          </a:p>
          <a:p>
            <a:r>
              <a:rPr lang="en-US" sz="2000" dirty="0"/>
              <a:t>Education Score</a:t>
            </a:r>
          </a:p>
          <a:p>
            <a:r>
              <a:rPr lang="en-US" sz="2000" dirty="0"/>
              <a:t>Arts Score</a:t>
            </a:r>
          </a:p>
          <a:p>
            <a:r>
              <a:rPr lang="en-US" sz="2000" dirty="0"/>
              <a:t>Healthcare Score</a:t>
            </a:r>
          </a:p>
          <a:p>
            <a:r>
              <a:rPr lang="en-US" sz="2000" dirty="0"/>
              <a:t>Recreation Score	</a:t>
            </a:r>
          </a:p>
          <a:p>
            <a:pPr marL="0" indent="0">
              <a:buNone/>
            </a:pPr>
            <a:r>
              <a:rPr lang="en-US" sz="2000" dirty="0"/>
              <a:t>		</a:t>
            </a:r>
          </a:p>
        </p:txBody>
      </p:sp>
    </p:spTree>
    <p:extLst>
      <p:ext uri="{BB962C8B-B14F-4D97-AF65-F5344CB8AC3E}">
        <p14:creationId xmlns:p14="http://schemas.microsoft.com/office/powerpoint/2010/main" val="2091340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60000"/>
                    <a:lumOff val="40000"/>
                  </a:schemeClr>
                </a:solidFill>
              </a:rPr>
              <a:t>Discrete Choice Estimation Results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6322517"/>
              </p:ext>
            </p:extLst>
          </p:nvPr>
        </p:nvGraphicFramePr>
        <p:xfrm>
          <a:off x="685799" y="1219200"/>
          <a:ext cx="7772401" cy="4985410"/>
        </p:xfrm>
        <a:graphic>
          <a:graphicData uri="http://schemas.openxmlformats.org/drawingml/2006/table">
            <a:tbl>
              <a:tblPr>
                <a:tableStyleId>{2D5ABB26-0587-4C30-8999-92F81FD0307C}</a:tableStyleId>
              </a:tblPr>
              <a:tblGrid>
                <a:gridCol w="25908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199">
                  <a:extLst>
                    <a:ext uri="{9D8B030D-6E8A-4147-A177-3AD203B41FA5}">
                      <a16:colId xmlns:a16="http://schemas.microsoft.com/office/drawing/2014/main" val="20003"/>
                    </a:ext>
                  </a:extLst>
                </a:gridCol>
                <a:gridCol w="853666">
                  <a:extLst>
                    <a:ext uri="{9D8B030D-6E8A-4147-A177-3AD203B41FA5}">
                      <a16:colId xmlns:a16="http://schemas.microsoft.com/office/drawing/2014/main" val="20004"/>
                    </a:ext>
                  </a:extLst>
                </a:gridCol>
                <a:gridCol w="794976">
                  <a:extLst>
                    <a:ext uri="{9D8B030D-6E8A-4147-A177-3AD203B41FA5}">
                      <a16:colId xmlns:a16="http://schemas.microsoft.com/office/drawing/2014/main" val="20005"/>
                    </a:ext>
                  </a:extLst>
                </a:gridCol>
                <a:gridCol w="789759">
                  <a:extLst>
                    <a:ext uri="{9D8B030D-6E8A-4147-A177-3AD203B41FA5}">
                      <a16:colId xmlns:a16="http://schemas.microsoft.com/office/drawing/2014/main" val="20006"/>
                    </a:ext>
                  </a:extLst>
                </a:gridCol>
              </a:tblGrid>
              <a:tr h="242182">
                <a:tc>
                  <a:txBody>
                    <a:bodyPr/>
                    <a:lstStyle/>
                    <a:p>
                      <a:pPr marL="0" marR="0" algn="l">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gridSpan="3">
                  <a:txBody>
                    <a:bodyPr/>
                    <a:lstStyle/>
                    <a:p>
                      <a:pPr marL="0" marR="0" algn="l">
                        <a:lnSpc>
                          <a:spcPct val="107000"/>
                        </a:lnSpc>
                        <a:spcBef>
                          <a:spcPts val="0"/>
                        </a:spcBef>
                        <a:spcAft>
                          <a:spcPts val="0"/>
                        </a:spcAft>
                      </a:pPr>
                      <a:r>
                        <a:rPr lang="en-US" sz="1800" b="1" dirty="0">
                          <a:effectLst/>
                        </a:rPr>
                        <a:t>Model M.2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marL="0" marR="0" algn="l">
                        <a:lnSpc>
                          <a:spcPct val="107000"/>
                        </a:lnSpc>
                        <a:spcBef>
                          <a:spcPts val="0"/>
                        </a:spcBef>
                        <a:spcAft>
                          <a:spcPts val="0"/>
                        </a:spcAft>
                      </a:pPr>
                      <a:r>
                        <a:rPr lang="en-US" sz="1800" b="1" dirty="0">
                          <a:effectLst/>
                        </a:rPr>
                        <a:t>Model M.4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102">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l">
                        <a:lnSpc>
                          <a:spcPct val="107000"/>
                        </a:lnSpc>
                        <a:spcBef>
                          <a:spcPts val="0"/>
                        </a:spcBef>
                        <a:spcAft>
                          <a:spcPts val="0"/>
                        </a:spcAft>
                      </a:pPr>
                      <a:r>
                        <a:rPr lang="en-US" sz="1800" dirty="0">
                          <a:effectLst/>
                        </a:rPr>
                        <a:t>Base 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l">
                        <a:lnSpc>
                          <a:spcPct val="107000"/>
                        </a:lnSpc>
                        <a:spcBef>
                          <a:spcPts val="0"/>
                        </a:spcBef>
                        <a:spcAft>
                          <a:spcPts val="0"/>
                        </a:spcAft>
                      </a:pPr>
                      <a:r>
                        <a:rPr lang="en-US" sz="1800" dirty="0">
                          <a:effectLst/>
                        </a:rPr>
                        <a:t>Omit Moving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2182">
                <a:tc>
                  <a:txBody>
                    <a:bodyPr/>
                    <a:lstStyle/>
                    <a:p>
                      <a:pPr marL="0" marR="0" algn="l">
                        <a:lnSpc>
                          <a:spcPct val="107000"/>
                        </a:lnSpc>
                        <a:spcBef>
                          <a:spcPts val="0"/>
                        </a:spcBef>
                        <a:spcAft>
                          <a:spcPts val="0"/>
                        </a:spcAft>
                      </a:pPr>
                      <a:r>
                        <a:rPr lang="en-US" sz="1800" b="1" dirty="0">
                          <a:effectLst/>
                        </a:rPr>
                        <a:t>PANEL A:   1st Stage </a:t>
                      </a:r>
                      <a:r>
                        <a:rPr lang="en-US" sz="1800" b="1" dirty="0" err="1">
                          <a:effectLst/>
                        </a:rPr>
                        <a:t>Ests</a:t>
                      </a:r>
                      <a:r>
                        <a:rPr lang="en-US"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2182">
                <a:tc>
                  <a:txBody>
                    <a:bodyPr/>
                    <a:lstStyle/>
                    <a:p>
                      <a:pPr marL="0" marR="0" algn="l">
                        <a:lnSpc>
                          <a:spcPct val="107000"/>
                        </a:lnSpc>
                        <a:spcBef>
                          <a:spcPts val="0"/>
                        </a:spcBef>
                        <a:spcAft>
                          <a:spcPts val="0"/>
                        </a:spcAft>
                      </a:pPr>
                      <a:r>
                        <a:rPr lang="en-US" sz="1800" dirty="0">
                          <a:effectLst/>
                        </a:rPr>
                        <a:t>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err="1">
                          <a:effectLst/>
                        </a:rPr>
                        <a:t>Coef</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err="1">
                          <a:effectLst/>
                        </a:rPr>
                        <a:t>Coef</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5603">
                <a:tc>
                  <a:txBody>
                    <a:bodyPr/>
                    <a:lstStyle/>
                    <a:p>
                      <a:pPr marL="0" marR="0" algn="l">
                        <a:lnSpc>
                          <a:spcPct val="107000"/>
                        </a:lnSpc>
                        <a:spcBef>
                          <a:spcPts val="0"/>
                        </a:spcBef>
                        <a:spcAft>
                          <a:spcPts val="0"/>
                        </a:spcAft>
                      </a:pPr>
                      <a:r>
                        <a:rPr lang="en-US" sz="1800" dirty="0">
                          <a:effectLst/>
                        </a:rPr>
                        <a:t>Std. Dev: </a:t>
                      </a:r>
                      <a:r>
                        <a:rPr lang="en-US" sz="1800" dirty="0" err="1">
                          <a:effectLst/>
                        </a:rPr>
                        <a:t>Avg</a:t>
                      </a:r>
                      <a:r>
                        <a:rPr lang="en-US" sz="1800" dirty="0">
                          <a:effectLst/>
                        </a:rPr>
                        <a:t> Winter Temperature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0.0592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0.0026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0.0011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0.0128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495603">
                <a:tc>
                  <a:txBody>
                    <a:bodyPr/>
                    <a:lstStyle/>
                    <a:p>
                      <a:pPr marL="0" marR="0" algn="l">
                        <a:lnSpc>
                          <a:spcPct val="107000"/>
                        </a:lnSpc>
                        <a:spcBef>
                          <a:spcPts val="0"/>
                        </a:spcBef>
                        <a:spcAft>
                          <a:spcPts val="0"/>
                        </a:spcAft>
                      </a:pPr>
                      <a:r>
                        <a:rPr lang="en-US" sz="1800" dirty="0">
                          <a:effectLst/>
                        </a:rPr>
                        <a:t>Std. Dev: </a:t>
                      </a:r>
                      <a:r>
                        <a:rPr lang="en-US" sz="1800" dirty="0" err="1">
                          <a:effectLst/>
                        </a:rPr>
                        <a:t>Avg</a:t>
                      </a:r>
                      <a:r>
                        <a:rPr lang="en-US" sz="1800" dirty="0">
                          <a:effectLst/>
                        </a:rPr>
                        <a:t> Summer Temperature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0.0612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0.0066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0.0352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0.0215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95603">
                <a:tc>
                  <a:txBody>
                    <a:bodyPr/>
                    <a:lstStyle/>
                    <a:p>
                      <a:pPr marL="0" marR="0" algn="l">
                        <a:lnSpc>
                          <a:spcPct val="107000"/>
                        </a:lnSpc>
                        <a:spcBef>
                          <a:spcPts val="0"/>
                        </a:spcBef>
                        <a:spcAft>
                          <a:spcPts val="0"/>
                        </a:spcAft>
                      </a:pPr>
                      <a:r>
                        <a:rPr lang="en-US" sz="1800" dirty="0">
                          <a:effectLst/>
                        </a:rPr>
                        <a:t>Correlation Coefficient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chemeClr val="tx1"/>
                          </a:solidFill>
                          <a:effectLst/>
                          <a:latin typeface="+mn-lt"/>
                          <a:ea typeface="+mn-ea"/>
                          <a:cs typeface="+mn-cs"/>
                        </a:rPr>
                        <a:t>-0.6993</a:t>
                      </a:r>
                    </a:p>
                  </a:txBody>
                  <a:tcPr marL="68580" marR="68580" marT="0" marB="0"/>
                </a:tc>
                <a:tc>
                  <a:txBody>
                    <a:bodyPr/>
                    <a:lstStyle/>
                    <a:p>
                      <a:pPr marL="0" marR="0" algn="l">
                        <a:lnSpc>
                          <a:spcPct val="107000"/>
                        </a:lnSpc>
                        <a:spcBef>
                          <a:spcPts val="0"/>
                        </a:spcBef>
                        <a:spcAft>
                          <a:spcPts val="0"/>
                        </a:spcAft>
                      </a:pPr>
                      <a:r>
                        <a:rPr lang="en-US" sz="1800" dirty="0">
                          <a:effectLst/>
                        </a:rPr>
                        <a:t>0.0776 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-0.9433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0.1297 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42182">
                <a:tc>
                  <a:txBody>
                    <a:bodyPr/>
                    <a:lstStyle/>
                    <a:p>
                      <a:pPr marL="0" marR="0" algn="l">
                        <a:lnSpc>
                          <a:spcPct val="107000"/>
                        </a:lnSpc>
                        <a:spcBef>
                          <a:spcPts val="0"/>
                        </a:spcBef>
                        <a:spcAft>
                          <a:spcPts val="0"/>
                        </a:spcAft>
                      </a:pPr>
                      <a:r>
                        <a:rPr lang="en-US" sz="1800" b="1" dirty="0">
                          <a:effectLst/>
                        </a:rPr>
                        <a:t>PANEL B:   2nd Stage </a:t>
                      </a:r>
                      <a:r>
                        <a:rPr lang="en-US" sz="1800" b="1" dirty="0" err="1">
                          <a:effectLst/>
                        </a:rPr>
                        <a:t>Ests</a:t>
                      </a:r>
                      <a:r>
                        <a:rPr lang="en-US" sz="1800" b="1" dirty="0">
                          <a:effectLst/>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42182">
                <a:tc>
                  <a:txBody>
                    <a:bodyPr/>
                    <a:lstStyle/>
                    <a:p>
                      <a:pPr marL="0" marR="0" algn="l">
                        <a:lnSpc>
                          <a:spcPct val="107000"/>
                        </a:lnSpc>
                        <a:spcBef>
                          <a:spcPts val="0"/>
                        </a:spcBef>
                        <a:spcAft>
                          <a:spcPts val="0"/>
                        </a:spcAft>
                      </a:pPr>
                      <a:r>
                        <a:rPr lang="en-US" sz="1800" dirty="0">
                          <a:effectLst/>
                        </a:rPr>
                        <a:t>Variable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err="1">
                          <a:effectLst/>
                        </a:rPr>
                        <a:t>Coef</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MWTP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07000"/>
                        </a:lnSpc>
                        <a:spcBef>
                          <a:spcPts val="0"/>
                        </a:spcBef>
                        <a:spcAft>
                          <a:spcPts val="0"/>
                        </a:spcAft>
                      </a:pPr>
                      <a:r>
                        <a:rPr lang="en-US" sz="1800" dirty="0" err="1">
                          <a:effectLst/>
                        </a:rPr>
                        <a:t>Coef</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MWTP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495603">
                <a:tc>
                  <a:txBody>
                    <a:bodyPr/>
                    <a:lstStyle/>
                    <a:p>
                      <a:pPr marL="0" marR="0" algn="l">
                        <a:lnSpc>
                          <a:spcPct val="107000"/>
                        </a:lnSpc>
                        <a:spcBef>
                          <a:spcPts val="0"/>
                        </a:spcBef>
                        <a:spcAft>
                          <a:spcPts val="0"/>
                        </a:spcAft>
                      </a:pPr>
                      <a:r>
                        <a:rPr lang="en-US" sz="1800" dirty="0">
                          <a:effectLst/>
                        </a:rPr>
                        <a:t>Mean: </a:t>
                      </a:r>
                      <a:r>
                        <a:rPr lang="en-US" sz="1800" dirty="0" err="1">
                          <a:effectLst/>
                        </a:rPr>
                        <a:t>Avg</a:t>
                      </a:r>
                      <a:r>
                        <a:rPr lang="en-US" sz="1800" dirty="0">
                          <a:effectLst/>
                        </a:rPr>
                        <a:t> Winter Temperature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0.0210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0.0057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$382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FFFF00"/>
                    </a:solidFill>
                  </a:tcPr>
                </a:tc>
                <a:tc>
                  <a:txBody>
                    <a:bodyPr/>
                    <a:lstStyle/>
                    <a:p>
                      <a:pPr marL="0" marR="0" algn="l">
                        <a:lnSpc>
                          <a:spcPct val="107000"/>
                        </a:lnSpc>
                        <a:spcBef>
                          <a:spcPts val="0"/>
                        </a:spcBef>
                        <a:spcAft>
                          <a:spcPts val="0"/>
                        </a:spcAft>
                      </a:pPr>
                      <a:r>
                        <a:rPr lang="en-US" sz="1800" dirty="0">
                          <a:effectLst/>
                        </a:rPr>
                        <a:t>0.0171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a:effectLst/>
                        </a:rPr>
                        <a:t>0.0055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l">
                        <a:lnSpc>
                          <a:spcPct val="107000"/>
                        </a:lnSpc>
                        <a:spcBef>
                          <a:spcPts val="0"/>
                        </a:spcBef>
                        <a:spcAft>
                          <a:spcPts val="0"/>
                        </a:spcAft>
                      </a:pPr>
                      <a:r>
                        <a:rPr lang="en-US" sz="1800" dirty="0">
                          <a:effectLst/>
                        </a:rPr>
                        <a:t>$326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10"/>
                  </a:ext>
                </a:extLst>
              </a:tr>
              <a:tr h="495603">
                <a:tc>
                  <a:txBody>
                    <a:bodyPr/>
                    <a:lstStyle/>
                    <a:p>
                      <a:pPr marL="0" marR="0" algn="l">
                        <a:lnSpc>
                          <a:spcPct val="107000"/>
                        </a:lnSpc>
                        <a:spcBef>
                          <a:spcPts val="0"/>
                        </a:spcBef>
                        <a:spcAft>
                          <a:spcPts val="0"/>
                        </a:spcAft>
                      </a:pPr>
                      <a:r>
                        <a:rPr lang="en-US" sz="1800" dirty="0">
                          <a:effectLst/>
                        </a:rPr>
                        <a:t>Mean: </a:t>
                      </a:r>
                      <a:r>
                        <a:rPr lang="en-US" sz="1800" dirty="0" err="1">
                          <a:effectLst/>
                        </a:rPr>
                        <a:t>Avg</a:t>
                      </a:r>
                      <a:r>
                        <a:rPr lang="en-US" sz="1800" dirty="0">
                          <a:effectLst/>
                        </a:rPr>
                        <a:t> Summer Temperature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-0.0286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0.0098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-$522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l">
                        <a:lnSpc>
                          <a:spcPct val="107000"/>
                        </a:lnSpc>
                        <a:spcBef>
                          <a:spcPts val="0"/>
                        </a:spcBef>
                        <a:spcAft>
                          <a:spcPts val="0"/>
                        </a:spcAft>
                      </a:pPr>
                      <a:r>
                        <a:rPr lang="en-US" sz="1800" dirty="0">
                          <a:effectLst/>
                        </a:rPr>
                        <a:t>-0.0178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0.0110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-$339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11"/>
                  </a:ext>
                </a:extLst>
              </a:tr>
              <a:tr h="240853">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FF00"/>
                    </a:solidFill>
                  </a:tcPr>
                </a:tc>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2121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yates\Desktop\materials to work on offline\sinha_ms\MS\Comparison\Figure 5B.tiff">
            <a:extLst>
              <a:ext uri="{FF2B5EF4-FFF2-40B4-BE49-F238E27FC236}">
                <a16:creationId xmlns:a16="http://schemas.microsoft.com/office/drawing/2014/main" id="{55153823-10A0-4C8D-97F3-27CF544E2A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268210" cy="5286375"/>
          </a:xfrm>
          <a:prstGeom prst="rect">
            <a:avLst/>
          </a:prstGeom>
          <a:noFill/>
          <a:ln>
            <a:noFill/>
          </a:ln>
        </p:spPr>
      </p:pic>
      <p:sp>
        <p:nvSpPr>
          <p:cNvPr id="2" name="Title 1"/>
          <p:cNvSpPr>
            <a:spLocks noGrp="1"/>
          </p:cNvSpPr>
          <p:nvPr>
            <p:ph type="title"/>
          </p:nvPr>
        </p:nvSpPr>
        <p:spPr>
          <a:xfrm>
            <a:off x="457200" y="274638"/>
            <a:ext cx="8229600" cy="715962"/>
          </a:xfrm>
        </p:spPr>
        <p:txBody>
          <a:bodyPr>
            <a:normAutofit/>
          </a:bodyPr>
          <a:lstStyle/>
          <a:p>
            <a:r>
              <a:rPr lang="en-US" sz="1600" dirty="0">
                <a:solidFill>
                  <a:schemeClr val="tx2">
                    <a:lumMod val="60000"/>
                    <a:lumOff val="40000"/>
                  </a:schemeClr>
                </a:solidFill>
              </a:rPr>
              <a:t>MWTP for Winter Temperature by Metropolitan Area</a:t>
            </a:r>
            <a:br>
              <a:rPr lang="en-US" sz="1600" dirty="0">
                <a:solidFill>
                  <a:schemeClr val="tx2">
                    <a:lumMod val="60000"/>
                    <a:lumOff val="40000"/>
                  </a:schemeClr>
                </a:solidFill>
              </a:rPr>
            </a:br>
            <a:r>
              <a:rPr lang="en-US" sz="1600" dirty="0">
                <a:solidFill>
                  <a:schemeClr val="tx2">
                    <a:lumMod val="60000"/>
                    <a:lumOff val="40000"/>
                  </a:schemeClr>
                </a:solidFill>
              </a:rPr>
              <a:t>(Base Discrete Choice Model – Model M.1)</a:t>
            </a:r>
          </a:p>
        </p:txBody>
      </p:sp>
      <p:sp>
        <p:nvSpPr>
          <p:cNvPr id="4" name="Oval 3"/>
          <p:cNvSpPr/>
          <p:nvPr/>
        </p:nvSpPr>
        <p:spPr>
          <a:xfrm rot="20750618">
            <a:off x="2086276" y="4295306"/>
            <a:ext cx="1607605" cy="1058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20332584">
            <a:off x="4177756" y="2226601"/>
            <a:ext cx="1884435" cy="1123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9179029">
            <a:off x="5917063" y="1555148"/>
            <a:ext cx="1364872" cy="890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0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nyates\Desktop\materials to work on offline\sinha_ms\MS\Comparison\Figure 6B.tiff">
            <a:extLst>
              <a:ext uri="{FF2B5EF4-FFF2-40B4-BE49-F238E27FC236}">
                <a16:creationId xmlns:a16="http://schemas.microsoft.com/office/drawing/2014/main" id="{49238688-B96B-4A14-9CD2-03006C07BF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25867" y="995362"/>
            <a:ext cx="6692265" cy="4867275"/>
          </a:xfrm>
          <a:prstGeom prst="rect">
            <a:avLst/>
          </a:prstGeom>
          <a:noFill/>
          <a:ln>
            <a:noFill/>
          </a:ln>
        </p:spPr>
      </p:pic>
      <p:sp>
        <p:nvSpPr>
          <p:cNvPr id="2" name="Title 1"/>
          <p:cNvSpPr>
            <a:spLocks noGrp="1"/>
          </p:cNvSpPr>
          <p:nvPr>
            <p:ph type="title"/>
          </p:nvPr>
        </p:nvSpPr>
        <p:spPr>
          <a:xfrm>
            <a:off x="457200" y="274638"/>
            <a:ext cx="8229600" cy="715962"/>
          </a:xfrm>
        </p:spPr>
        <p:txBody>
          <a:bodyPr>
            <a:normAutofit/>
          </a:bodyPr>
          <a:lstStyle/>
          <a:p>
            <a:r>
              <a:rPr lang="en-US" sz="1600" dirty="0">
                <a:solidFill>
                  <a:schemeClr val="tx2">
                    <a:lumMod val="60000"/>
                    <a:lumOff val="40000"/>
                  </a:schemeClr>
                </a:solidFill>
              </a:rPr>
              <a:t>MWTP for Summer Temperature by Metropolitan Area</a:t>
            </a:r>
            <a:br>
              <a:rPr lang="en-US" sz="1600" dirty="0">
                <a:solidFill>
                  <a:schemeClr val="tx2">
                    <a:lumMod val="60000"/>
                    <a:lumOff val="40000"/>
                  </a:schemeClr>
                </a:solidFill>
              </a:rPr>
            </a:br>
            <a:r>
              <a:rPr lang="en-US" sz="1600" dirty="0">
                <a:solidFill>
                  <a:schemeClr val="tx2">
                    <a:lumMod val="60000"/>
                    <a:lumOff val="40000"/>
                  </a:schemeClr>
                </a:solidFill>
              </a:rPr>
              <a:t>(Base Discrete Choice Model – Model M.1)</a:t>
            </a:r>
          </a:p>
        </p:txBody>
      </p:sp>
      <p:sp>
        <p:nvSpPr>
          <p:cNvPr id="4" name="Oval 3"/>
          <p:cNvSpPr/>
          <p:nvPr/>
        </p:nvSpPr>
        <p:spPr>
          <a:xfrm rot="4153997">
            <a:off x="2470332" y="1892445"/>
            <a:ext cx="1682677" cy="30731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5750411">
            <a:off x="3673130" y="190121"/>
            <a:ext cx="1030272" cy="2987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283209">
            <a:off x="5614643" y="2710483"/>
            <a:ext cx="861452" cy="1668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6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yates\Desktop\materials to work on offline\sinha_ms\MS\Comparison\Figure A5.tiff">
            <a:extLst>
              <a:ext uri="{FF2B5EF4-FFF2-40B4-BE49-F238E27FC236}">
                <a16:creationId xmlns:a16="http://schemas.microsoft.com/office/drawing/2014/main" id="{94FE47E6-E35B-4C90-82C5-D67F72F81F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874931"/>
            <a:ext cx="7620000" cy="5983069"/>
          </a:xfrm>
          <a:prstGeom prst="rect">
            <a:avLst/>
          </a:prstGeom>
          <a:noFill/>
          <a:ln>
            <a:noFill/>
          </a:ln>
        </p:spPr>
      </p:pic>
      <p:sp>
        <p:nvSpPr>
          <p:cNvPr id="2" name="Rectangle 1">
            <a:extLst>
              <a:ext uri="{FF2B5EF4-FFF2-40B4-BE49-F238E27FC236}">
                <a16:creationId xmlns:a16="http://schemas.microsoft.com/office/drawing/2014/main" id="{ED75B11B-60E8-4686-A75D-C184A731376B}"/>
              </a:ext>
            </a:extLst>
          </p:cNvPr>
          <p:cNvSpPr/>
          <p:nvPr/>
        </p:nvSpPr>
        <p:spPr>
          <a:xfrm>
            <a:off x="-76200" y="228600"/>
            <a:ext cx="9448800" cy="646331"/>
          </a:xfrm>
          <a:prstGeom prst="rect">
            <a:avLst/>
          </a:prstGeom>
        </p:spPr>
        <p:txBody>
          <a:bodyPr wrap="square">
            <a:spAutoFit/>
          </a:bodyPr>
          <a:lstStyle/>
          <a:p>
            <a:pPr algn="ctr">
              <a:spcBef>
                <a:spcPct val="0"/>
              </a:spcBef>
            </a:pPr>
            <a:r>
              <a:rPr lang="en-US" sz="3600" dirty="0">
                <a:solidFill>
                  <a:schemeClr val="tx2">
                    <a:lumMod val="60000"/>
                    <a:lumOff val="40000"/>
                  </a:schemeClr>
                </a:solidFill>
                <a:latin typeface="+mj-lt"/>
                <a:ea typeface="+mj-ea"/>
                <a:cs typeface="+mj-cs"/>
              </a:rPr>
              <a:t>Discrete Choice Model : Impact of Moving Costs</a:t>
            </a:r>
          </a:p>
        </p:txBody>
      </p:sp>
    </p:spTree>
    <p:extLst>
      <p:ext uri="{BB962C8B-B14F-4D97-AF65-F5344CB8AC3E}">
        <p14:creationId xmlns:p14="http://schemas.microsoft.com/office/powerpoint/2010/main" val="243580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2">
                    <a:lumMod val="60000"/>
                    <a:lumOff val="40000"/>
                  </a:schemeClr>
                </a:solidFill>
              </a:rPr>
              <a:t>MWTP for Temperature, Hedonic Models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5617544"/>
              </p:ext>
            </p:extLst>
          </p:nvPr>
        </p:nvGraphicFramePr>
        <p:xfrm>
          <a:off x="457200" y="1600200"/>
          <a:ext cx="8229600" cy="219456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536091876"/>
                    </a:ext>
                  </a:extLst>
                </a:gridCol>
                <a:gridCol w="1447800">
                  <a:extLst>
                    <a:ext uri="{9D8B030D-6E8A-4147-A177-3AD203B41FA5}">
                      <a16:colId xmlns:a16="http://schemas.microsoft.com/office/drawing/2014/main" val="3494367023"/>
                    </a:ext>
                  </a:extLst>
                </a:gridCol>
                <a:gridCol w="1524000">
                  <a:extLst>
                    <a:ext uri="{9D8B030D-6E8A-4147-A177-3AD203B41FA5}">
                      <a16:colId xmlns:a16="http://schemas.microsoft.com/office/drawing/2014/main" val="945796271"/>
                    </a:ext>
                  </a:extLst>
                </a:gridCol>
                <a:gridCol w="1828800">
                  <a:extLst>
                    <a:ext uri="{9D8B030D-6E8A-4147-A177-3AD203B41FA5}">
                      <a16:colId xmlns:a16="http://schemas.microsoft.com/office/drawing/2014/main" val="2937391032"/>
                    </a:ext>
                  </a:extLst>
                </a:gridCol>
                <a:gridCol w="1752600">
                  <a:extLst>
                    <a:ext uri="{9D8B030D-6E8A-4147-A177-3AD203B41FA5}">
                      <a16:colId xmlns:a16="http://schemas.microsoft.com/office/drawing/2014/main" val="564296311"/>
                    </a:ext>
                  </a:extLst>
                </a:gridCol>
              </a:tblGrid>
              <a:tr h="370840">
                <a:tc>
                  <a:txBody>
                    <a:bodyPr/>
                    <a:lstStyle/>
                    <a:p>
                      <a:r>
                        <a:rPr lang="en-US" sz="2400" dirty="0"/>
                        <a:t>Bandwidth</a:t>
                      </a:r>
                    </a:p>
                  </a:txBody>
                  <a:tcPr/>
                </a:tc>
                <a:tc gridSpan="2">
                  <a:txBody>
                    <a:bodyPr/>
                    <a:lstStyle/>
                    <a:p>
                      <a:r>
                        <a:rPr lang="en-US" sz="2400" baseline="0" dirty="0"/>
                        <a:t> </a:t>
                      </a:r>
                      <a:r>
                        <a:rPr lang="en-US" sz="2400" dirty="0"/>
                        <a:t>Winter Temperature</a:t>
                      </a:r>
                    </a:p>
                  </a:txBody>
                  <a:tcPr/>
                </a:tc>
                <a:tc hMerge="1">
                  <a:txBody>
                    <a:bodyPr/>
                    <a:lstStyle/>
                    <a:p>
                      <a:endParaRPr lang="en-US" sz="2400" dirty="0"/>
                    </a:p>
                  </a:txBody>
                  <a:tcPr/>
                </a:tc>
                <a:tc gridSpan="2">
                  <a:txBody>
                    <a:bodyPr/>
                    <a:lstStyle/>
                    <a:p>
                      <a:r>
                        <a:rPr lang="en-US" sz="2400" baseline="0" dirty="0"/>
                        <a:t>   </a:t>
                      </a:r>
                      <a:r>
                        <a:rPr lang="en-US" sz="2400" dirty="0"/>
                        <a:t>Summer Temperature</a:t>
                      </a:r>
                    </a:p>
                  </a:txBody>
                  <a:tcPr/>
                </a:tc>
                <a:tc hMerge="1">
                  <a:txBody>
                    <a:bodyPr/>
                    <a:lstStyle/>
                    <a:p>
                      <a:endParaRPr lang="en-US" sz="2400" dirty="0"/>
                    </a:p>
                  </a:txBody>
                  <a:tcPr/>
                </a:tc>
                <a:extLst>
                  <a:ext uri="{0D108BD9-81ED-4DB2-BD59-A6C34878D82A}">
                    <a16:rowId xmlns:a16="http://schemas.microsoft.com/office/drawing/2014/main" val="2257552094"/>
                  </a:ext>
                </a:extLst>
              </a:tr>
              <a:tr h="370840">
                <a:tc>
                  <a:txBody>
                    <a:bodyPr/>
                    <a:lstStyle/>
                    <a:p>
                      <a:endParaRPr lang="en-US" sz="2400" dirty="0"/>
                    </a:p>
                  </a:txBody>
                  <a:tcPr/>
                </a:tc>
                <a:tc>
                  <a:txBody>
                    <a:bodyPr/>
                    <a:lstStyle/>
                    <a:p>
                      <a:r>
                        <a:rPr lang="en-US" sz="2200" dirty="0"/>
                        <a:t>Traditional</a:t>
                      </a:r>
                    </a:p>
                  </a:txBody>
                  <a:tcPr/>
                </a:tc>
                <a:tc>
                  <a:txBody>
                    <a:bodyPr/>
                    <a:lstStyle/>
                    <a:p>
                      <a:r>
                        <a:rPr lang="en-US" sz="2200" dirty="0"/>
                        <a:t>Albouy</a:t>
                      </a:r>
                    </a:p>
                  </a:txBody>
                  <a:tcPr/>
                </a:tc>
                <a:tc>
                  <a:txBody>
                    <a:bodyPr/>
                    <a:lstStyle/>
                    <a:p>
                      <a:r>
                        <a:rPr lang="en-US" sz="2200" dirty="0"/>
                        <a:t>Traditional</a:t>
                      </a:r>
                    </a:p>
                  </a:txBody>
                  <a:tcPr/>
                </a:tc>
                <a:tc>
                  <a:txBody>
                    <a:bodyPr/>
                    <a:lstStyle/>
                    <a:p>
                      <a:r>
                        <a:rPr lang="en-US" sz="2200" dirty="0"/>
                        <a:t>Albouy</a:t>
                      </a:r>
                    </a:p>
                  </a:txBody>
                  <a:tcPr/>
                </a:tc>
                <a:extLst>
                  <a:ext uri="{0D108BD9-81ED-4DB2-BD59-A6C34878D82A}">
                    <a16:rowId xmlns:a16="http://schemas.microsoft.com/office/drawing/2014/main" val="1727448881"/>
                  </a:ext>
                </a:extLst>
              </a:tr>
              <a:tr h="370840">
                <a:tc>
                  <a:txBody>
                    <a:bodyPr/>
                    <a:lstStyle/>
                    <a:p>
                      <a:r>
                        <a:rPr lang="en-US" sz="2200" dirty="0"/>
                        <a:t>0.5</a:t>
                      </a:r>
                    </a:p>
                  </a:txBody>
                  <a:tcPr/>
                </a:tc>
                <a:tc>
                  <a:txBody>
                    <a:bodyPr/>
                    <a:lstStyle/>
                    <a:p>
                      <a:r>
                        <a:rPr lang="en-US" sz="2200" dirty="0"/>
                        <a:t>$95  ($58)</a:t>
                      </a:r>
                    </a:p>
                  </a:txBody>
                  <a:tcPr/>
                </a:tc>
                <a:tc>
                  <a:txBody>
                    <a:bodyPr/>
                    <a:lstStyle/>
                    <a:p>
                      <a:r>
                        <a:rPr lang="en-US" sz="2200" dirty="0"/>
                        <a:t>$76 ($58)</a:t>
                      </a:r>
                    </a:p>
                  </a:txBody>
                  <a:tcPr/>
                </a:tc>
                <a:tc>
                  <a:txBody>
                    <a:bodyPr/>
                    <a:lstStyle/>
                    <a:p>
                      <a:r>
                        <a:rPr lang="en-US" sz="2200" dirty="0"/>
                        <a:t>-$231</a:t>
                      </a:r>
                      <a:r>
                        <a:rPr lang="en-US" sz="2200" baseline="0" dirty="0"/>
                        <a:t> ($181)</a:t>
                      </a:r>
                      <a:endParaRPr lang="en-US" sz="2200" dirty="0"/>
                    </a:p>
                  </a:txBody>
                  <a:tcPr/>
                </a:tc>
                <a:tc>
                  <a:txBody>
                    <a:bodyPr/>
                    <a:lstStyle/>
                    <a:p>
                      <a:r>
                        <a:rPr lang="en-US" sz="2200" dirty="0"/>
                        <a:t>-$245  ($233)</a:t>
                      </a:r>
                    </a:p>
                  </a:txBody>
                  <a:tcPr/>
                </a:tc>
                <a:extLst>
                  <a:ext uri="{0D108BD9-81ED-4DB2-BD59-A6C34878D82A}">
                    <a16:rowId xmlns:a16="http://schemas.microsoft.com/office/drawing/2014/main" val="966468569"/>
                  </a:ext>
                </a:extLst>
              </a:tr>
              <a:tr h="370840">
                <a:tc>
                  <a:txBody>
                    <a:bodyPr/>
                    <a:lstStyle/>
                    <a:p>
                      <a:r>
                        <a:rPr lang="en-US" sz="2200" dirty="0"/>
                        <a:t>0.7</a:t>
                      </a:r>
                    </a:p>
                  </a:txBody>
                  <a:tcPr/>
                </a:tc>
                <a:tc>
                  <a:txBody>
                    <a:bodyPr/>
                    <a:lstStyle/>
                    <a:p>
                      <a:r>
                        <a:rPr lang="en-US" sz="2200" dirty="0"/>
                        <a:t>$77  ($39)</a:t>
                      </a:r>
                    </a:p>
                  </a:txBody>
                  <a:tcPr/>
                </a:tc>
                <a:tc>
                  <a:txBody>
                    <a:bodyPr/>
                    <a:lstStyle/>
                    <a:p>
                      <a:r>
                        <a:rPr lang="en-US" sz="2200" dirty="0"/>
                        <a:t>$63 </a:t>
                      </a:r>
                      <a:r>
                        <a:rPr lang="en-US" sz="2200" baseline="0" dirty="0"/>
                        <a:t>($29)</a:t>
                      </a:r>
                      <a:endParaRPr lang="en-US" sz="2200" dirty="0"/>
                    </a:p>
                  </a:txBody>
                  <a:tcPr/>
                </a:tc>
                <a:tc>
                  <a:txBody>
                    <a:bodyPr/>
                    <a:lstStyle/>
                    <a:p>
                      <a:r>
                        <a:rPr lang="en-US" sz="2200" dirty="0"/>
                        <a:t>-$186 ($109)</a:t>
                      </a:r>
                    </a:p>
                  </a:txBody>
                  <a:tcPr/>
                </a:tc>
                <a:tc>
                  <a:txBody>
                    <a:bodyPr/>
                    <a:lstStyle/>
                    <a:p>
                      <a:r>
                        <a:rPr lang="en-US" sz="2200" dirty="0"/>
                        <a:t>-$194  ($122)</a:t>
                      </a:r>
                    </a:p>
                  </a:txBody>
                  <a:tcPr/>
                </a:tc>
                <a:extLst>
                  <a:ext uri="{0D108BD9-81ED-4DB2-BD59-A6C34878D82A}">
                    <a16:rowId xmlns:a16="http://schemas.microsoft.com/office/drawing/2014/main" val="933015462"/>
                  </a:ext>
                </a:extLst>
              </a:tr>
              <a:tr h="370840">
                <a:tc>
                  <a:txBody>
                    <a:bodyPr/>
                    <a:lstStyle/>
                    <a:p>
                      <a:r>
                        <a:rPr lang="en-US" sz="2200" dirty="0"/>
                        <a:t>0.9</a:t>
                      </a:r>
                    </a:p>
                  </a:txBody>
                  <a:tcPr/>
                </a:tc>
                <a:tc>
                  <a:txBody>
                    <a:bodyPr/>
                    <a:lstStyle/>
                    <a:p>
                      <a:r>
                        <a:rPr lang="en-US" sz="2200" dirty="0"/>
                        <a:t>$68  ($27)</a:t>
                      </a:r>
                    </a:p>
                  </a:txBody>
                  <a:tcPr/>
                </a:tc>
                <a:tc>
                  <a:txBody>
                    <a:bodyPr/>
                    <a:lstStyle/>
                    <a:p>
                      <a:r>
                        <a:rPr lang="en-US" sz="2200" dirty="0"/>
                        <a:t>$57  ($17)</a:t>
                      </a:r>
                    </a:p>
                  </a:txBody>
                  <a:tcPr/>
                </a:tc>
                <a:tc>
                  <a:txBody>
                    <a:bodyPr/>
                    <a:lstStyle/>
                    <a:p>
                      <a:r>
                        <a:rPr lang="en-US" sz="2200" dirty="0"/>
                        <a:t>-$148  ($81)</a:t>
                      </a:r>
                    </a:p>
                  </a:txBody>
                  <a:tcPr/>
                </a:tc>
                <a:tc>
                  <a:txBody>
                    <a:bodyPr/>
                    <a:lstStyle/>
                    <a:p>
                      <a:r>
                        <a:rPr lang="en-US" sz="2200" dirty="0"/>
                        <a:t>-$169  ($69)</a:t>
                      </a:r>
                    </a:p>
                  </a:txBody>
                  <a:tcPr/>
                </a:tc>
                <a:extLst>
                  <a:ext uri="{0D108BD9-81ED-4DB2-BD59-A6C34878D82A}">
                    <a16:rowId xmlns:a16="http://schemas.microsoft.com/office/drawing/2014/main" val="331986079"/>
                  </a:ext>
                </a:extLst>
              </a:tr>
            </a:tbl>
          </a:graphicData>
        </a:graphic>
      </p:graphicFrame>
      <p:sp>
        <p:nvSpPr>
          <p:cNvPr id="5" name="Title 1">
            <a:extLst>
              <a:ext uri="{FF2B5EF4-FFF2-40B4-BE49-F238E27FC236}">
                <a16:creationId xmlns:a16="http://schemas.microsoft.com/office/drawing/2014/main" id="{5444ECF5-2404-4BAA-9076-D8CD98CEE874}"/>
              </a:ext>
            </a:extLst>
          </p:cNvPr>
          <p:cNvSpPr txBox="1">
            <a:spLocks/>
          </p:cNvSpPr>
          <p:nvPr/>
        </p:nvSpPr>
        <p:spPr>
          <a:xfrm>
            <a:off x="457200" y="4419600"/>
            <a:ext cx="8305800" cy="71596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t>Note: Table shows mean MWTP based on local linear regressions, weighted by population.</a:t>
            </a:r>
          </a:p>
          <a:p>
            <a:pPr algn="l"/>
            <a:r>
              <a:rPr lang="en-US" sz="2000" dirty="0"/>
              <a:t>            Numbers in parentheses are standard deviations in MWTP across cities.</a:t>
            </a:r>
            <a:endParaRPr lang="en-US" sz="800" dirty="0"/>
          </a:p>
        </p:txBody>
      </p:sp>
    </p:spTree>
    <p:extLst>
      <p:ext uri="{BB962C8B-B14F-4D97-AF65-F5344CB8AC3E}">
        <p14:creationId xmlns:p14="http://schemas.microsoft.com/office/powerpoint/2010/main" val="197295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nyates\Desktop\materials to work on offline\sinha_ms\MS\Comparison\Figure 1.tiff">
            <a:extLst>
              <a:ext uri="{FF2B5EF4-FFF2-40B4-BE49-F238E27FC236}">
                <a16:creationId xmlns:a16="http://schemas.microsoft.com/office/drawing/2014/main" id="{8ED7E064-9197-4E74-8C2A-B57DDE3DD8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90625"/>
            <a:ext cx="7098030" cy="5162550"/>
          </a:xfrm>
          <a:prstGeom prst="rect">
            <a:avLst/>
          </a:prstGeom>
          <a:noFill/>
          <a:ln>
            <a:noFill/>
          </a:ln>
        </p:spPr>
      </p:pic>
      <p:sp>
        <p:nvSpPr>
          <p:cNvPr id="2" name="Title 1"/>
          <p:cNvSpPr>
            <a:spLocks noGrp="1"/>
          </p:cNvSpPr>
          <p:nvPr>
            <p:ph type="title"/>
          </p:nvPr>
        </p:nvSpPr>
        <p:spPr>
          <a:xfrm>
            <a:off x="457200" y="274638"/>
            <a:ext cx="8229600" cy="715962"/>
          </a:xfrm>
        </p:spPr>
        <p:txBody>
          <a:bodyPr>
            <a:normAutofit/>
          </a:bodyPr>
          <a:lstStyle/>
          <a:p>
            <a:r>
              <a:rPr lang="en-US" sz="1600" dirty="0"/>
              <a:t>MWTP for Winter Temperature by Metropolitan Area</a:t>
            </a:r>
            <a:br>
              <a:rPr lang="en-US" sz="1600" dirty="0"/>
            </a:br>
            <a:r>
              <a:rPr lang="en-US" sz="1600" dirty="0"/>
              <a:t>(Local Linear Hedonic Model, Traditional Weights, Bandwidth = 0.7)</a:t>
            </a:r>
          </a:p>
        </p:txBody>
      </p:sp>
      <p:sp>
        <p:nvSpPr>
          <p:cNvPr id="3" name="Oval 2"/>
          <p:cNvSpPr/>
          <p:nvPr/>
        </p:nvSpPr>
        <p:spPr>
          <a:xfrm>
            <a:off x="5867400" y="2766390"/>
            <a:ext cx="1219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48233">
            <a:off x="1824860" y="1913042"/>
            <a:ext cx="1524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915736">
            <a:off x="3898161" y="3544768"/>
            <a:ext cx="2239220" cy="1505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4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nyates\Desktop\materials to work on offline\sinha_ms\MS\Comparison\Figure 2.tiff">
            <a:extLst>
              <a:ext uri="{FF2B5EF4-FFF2-40B4-BE49-F238E27FC236}">
                <a16:creationId xmlns:a16="http://schemas.microsoft.com/office/drawing/2014/main" id="{3BA47ED5-F5EB-4060-839B-4237C752A0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6632" y="1110613"/>
            <a:ext cx="7150735" cy="5200650"/>
          </a:xfrm>
          <a:prstGeom prst="rect">
            <a:avLst/>
          </a:prstGeom>
          <a:noFill/>
          <a:ln>
            <a:noFill/>
          </a:ln>
        </p:spPr>
      </p:pic>
      <p:sp>
        <p:nvSpPr>
          <p:cNvPr id="2" name="Title 1"/>
          <p:cNvSpPr>
            <a:spLocks noGrp="1"/>
          </p:cNvSpPr>
          <p:nvPr>
            <p:ph type="title"/>
          </p:nvPr>
        </p:nvSpPr>
        <p:spPr>
          <a:xfrm>
            <a:off x="457200" y="274638"/>
            <a:ext cx="8229600" cy="715962"/>
          </a:xfrm>
        </p:spPr>
        <p:txBody>
          <a:bodyPr>
            <a:normAutofit/>
          </a:bodyPr>
          <a:lstStyle/>
          <a:p>
            <a:r>
              <a:rPr lang="en-US" sz="1600" dirty="0"/>
              <a:t>MWTP for Winter Temperature by Metropolitan Area</a:t>
            </a:r>
            <a:br>
              <a:rPr lang="en-US" sz="1600" dirty="0"/>
            </a:br>
            <a:r>
              <a:rPr lang="en-US" sz="1600" dirty="0"/>
              <a:t>(Local Linear Hedonic Model, Adjusted Weights, Bandwidth = 0.7)</a:t>
            </a:r>
          </a:p>
        </p:txBody>
      </p:sp>
      <p:sp>
        <p:nvSpPr>
          <p:cNvPr id="3" name="Oval 2"/>
          <p:cNvSpPr/>
          <p:nvPr/>
        </p:nvSpPr>
        <p:spPr>
          <a:xfrm rot="1499576">
            <a:off x="6198990" y="1316511"/>
            <a:ext cx="861452" cy="2121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5750411">
            <a:off x="4681338" y="2821946"/>
            <a:ext cx="861452" cy="2023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9319637">
            <a:off x="2129043" y="1535279"/>
            <a:ext cx="861452" cy="2121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7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380999"/>
            <a:ext cx="8229203" cy="1037167"/>
          </a:xfrm>
        </p:spPr>
        <p:txBody>
          <a:bodyPr>
            <a:normAutofit fontScale="90000"/>
          </a:bodyPr>
          <a:lstStyle/>
          <a:p>
            <a:pPr>
              <a:defRPr/>
            </a:pPr>
            <a:r>
              <a:rPr lang="en-US" sz="4200" dirty="0">
                <a:solidFill>
                  <a:schemeClr val="accent1">
                    <a:tint val="88000"/>
                    <a:satMod val="150000"/>
                  </a:schemeClr>
                </a:solidFill>
              </a:rPr>
              <a:t>        </a:t>
            </a:r>
            <a:r>
              <a:rPr lang="en-US" dirty="0">
                <a:solidFill>
                  <a:schemeClr val="accent1">
                    <a:tint val="88000"/>
                    <a:satMod val="150000"/>
                  </a:schemeClr>
                </a:solidFill>
              </a:rPr>
              <a:t>Motivation for the Study</a:t>
            </a:r>
            <a:r>
              <a:rPr lang="en-US" sz="4200" dirty="0">
                <a:solidFill>
                  <a:schemeClr val="accent1">
                    <a:tint val="88000"/>
                    <a:satMod val="150000"/>
                  </a:schemeClr>
                </a:solidFill>
              </a:rPr>
              <a:t/>
            </a:r>
            <a:br>
              <a:rPr lang="en-US" sz="4200" dirty="0">
                <a:solidFill>
                  <a:schemeClr val="accent1">
                    <a:tint val="88000"/>
                    <a:satMod val="150000"/>
                  </a:schemeClr>
                </a:solidFill>
              </a:rPr>
            </a:br>
            <a:endParaRPr lang="en-US" sz="4200" dirty="0">
              <a:solidFill>
                <a:schemeClr val="accent1">
                  <a:tint val="88000"/>
                  <a:satMod val="150000"/>
                </a:schemeClr>
              </a:solidFill>
            </a:endParaRPr>
          </a:p>
        </p:txBody>
      </p:sp>
      <p:sp>
        <p:nvSpPr>
          <p:cNvPr id="17411" name="Content Placeholder 2"/>
          <p:cNvSpPr>
            <a:spLocks noGrp="1"/>
          </p:cNvSpPr>
          <p:nvPr>
            <p:ph idx="4294967295"/>
          </p:nvPr>
        </p:nvSpPr>
        <p:spPr>
          <a:xfrm>
            <a:off x="598290" y="1166813"/>
            <a:ext cx="7772797" cy="4946386"/>
          </a:xfrm>
        </p:spPr>
        <p:txBody>
          <a:bodyPr>
            <a:normAutofit fontScale="70000" lnSpcReduction="20000"/>
          </a:bodyPr>
          <a:lstStyle/>
          <a:p>
            <a:pPr>
              <a:defRPr/>
            </a:pPr>
            <a:r>
              <a:rPr lang="en-US" sz="3600" dirty="0"/>
              <a:t>Previous studies note that discrete location choice models yield higher MWTP for urban amenities than the continuous hedonic approach</a:t>
            </a:r>
            <a:endParaRPr lang="en-US" dirty="0"/>
          </a:p>
          <a:p>
            <a:pPr>
              <a:defRPr/>
            </a:pPr>
            <a:endParaRPr lang="en-US" sz="1300" dirty="0"/>
          </a:p>
          <a:p>
            <a:pPr lvl="1">
              <a:defRPr/>
            </a:pPr>
            <a:r>
              <a:rPr lang="en-US" sz="3000" dirty="0" err="1"/>
              <a:t>Cragg</a:t>
            </a:r>
            <a:r>
              <a:rPr lang="en-US" sz="3000" dirty="0"/>
              <a:t> and Kahn (1999) observed this in the context of climate amenities</a:t>
            </a:r>
          </a:p>
          <a:p>
            <a:pPr lvl="1">
              <a:defRPr/>
            </a:pPr>
            <a:r>
              <a:rPr lang="en-US" sz="3000" dirty="0"/>
              <a:t>Discrete model of choice of state yields higher |MWTP| for July and February temperature than the marginal prices implied by hedonic price functions</a:t>
            </a:r>
          </a:p>
          <a:p>
            <a:pPr lvl="1">
              <a:defRPr/>
            </a:pPr>
            <a:endParaRPr lang="en-US" sz="1300" dirty="0"/>
          </a:p>
          <a:p>
            <a:pPr>
              <a:defRPr/>
            </a:pPr>
            <a:r>
              <a:rPr lang="en-US" sz="3600" dirty="0"/>
              <a:t>Bayer, </a:t>
            </a:r>
            <a:r>
              <a:rPr lang="en-US" sz="3600" dirty="0" err="1"/>
              <a:t>Keohane</a:t>
            </a:r>
            <a:r>
              <a:rPr lang="en-US" sz="3600" dirty="0"/>
              <a:t> and Timmins (2009) find MWTP to reduce PM is higher using a discrete choice model </a:t>
            </a:r>
          </a:p>
          <a:p>
            <a:pPr>
              <a:defRPr/>
            </a:pPr>
            <a:endParaRPr lang="en-US" sz="1300" dirty="0"/>
          </a:p>
          <a:p>
            <a:pPr lvl="1">
              <a:defRPr/>
            </a:pPr>
            <a:r>
              <a:rPr lang="en-US" sz="3000" dirty="0"/>
              <a:t>MWTP for PM using a model of location choice across MSAs is 3 times larger than values capitalized into per capita incomes, housing prices</a:t>
            </a:r>
          </a:p>
          <a:p>
            <a:pPr lvl="1">
              <a:defRPr/>
            </a:pPr>
            <a:r>
              <a:rPr lang="en-US" sz="3000" dirty="0"/>
              <a:t>They attribute this to failure of the hedonic approach to incorporate moving costs</a:t>
            </a:r>
          </a:p>
        </p:txBody>
      </p:sp>
    </p:spTree>
    <p:extLst>
      <p:ext uri="{BB962C8B-B14F-4D97-AF65-F5344CB8AC3E}">
        <p14:creationId xmlns:p14="http://schemas.microsoft.com/office/powerpoint/2010/main" val="2711702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yates\Desktop\materials to work on offline\sinha_ms\MS\Comparison\Figure 3.tiff">
            <a:extLst>
              <a:ext uri="{FF2B5EF4-FFF2-40B4-BE49-F238E27FC236}">
                <a16:creationId xmlns:a16="http://schemas.microsoft.com/office/drawing/2014/main" id="{6A193E7B-A67D-4EC7-9529-D97314ACB5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353300" cy="5347335"/>
          </a:xfrm>
          <a:prstGeom prst="rect">
            <a:avLst/>
          </a:prstGeom>
          <a:noFill/>
          <a:ln>
            <a:noFill/>
          </a:ln>
        </p:spPr>
      </p:pic>
      <p:sp>
        <p:nvSpPr>
          <p:cNvPr id="2" name="Title 1"/>
          <p:cNvSpPr>
            <a:spLocks noGrp="1"/>
          </p:cNvSpPr>
          <p:nvPr>
            <p:ph type="title"/>
          </p:nvPr>
        </p:nvSpPr>
        <p:spPr>
          <a:xfrm>
            <a:off x="457200" y="274638"/>
            <a:ext cx="8229600" cy="715962"/>
          </a:xfrm>
        </p:spPr>
        <p:txBody>
          <a:bodyPr>
            <a:normAutofit/>
          </a:bodyPr>
          <a:lstStyle/>
          <a:p>
            <a:r>
              <a:rPr lang="en-US" sz="1600" dirty="0"/>
              <a:t>MWTP for Summer Temperature by Metropolitan Area</a:t>
            </a:r>
            <a:br>
              <a:rPr lang="en-US" sz="1600" dirty="0"/>
            </a:br>
            <a:r>
              <a:rPr lang="en-US" sz="1600" dirty="0"/>
              <a:t>(Local Linear Hedonic Model, Traditional Weights, Bandwidth = 0.7)</a:t>
            </a:r>
          </a:p>
        </p:txBody>
      </p:sp>
      <p:sp>
        <p:nvSpPr>
          <p:cNvPr id="4" name="Oval 3"/>
          <p:cNvSpPr/>
          <p:nvPr/>
        </p:nvSpPr>
        <p:spPr>
          <a:xfrm rot="4293814">
            <a:off x="2601601" y="1131773"/>
            <a:ext cx="1441023" cy="3146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605861">
            <a:off x="3602624" y="2801476"/>
            <a:ext cx="711932" cy="30317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8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1600" dirty="0"/>
              <a:t>MWTP for Summer Temperature by Metropolitan Area</a:t>
            </a:r>
            <a:br>
              <a:rPr lang="en-US" sz="1600" dirty="0"/>
            </a:br>
            <a:r>
              <a:rPr lang="en-US" sz="1600" dirty="0"/>
              <a:t>(Local Linear Hedonic Model, Adjusted Weights, Bandwidth = 0.7)</a:t>
            </a:r>
          </a:p>
        </p:txBody>
      </p:sp>
      <p:pic>
        <p:nvPicPr>
          <p:cNvPr id="5" name="Picture 4" descr="C:\Users\nyates\Desktop\materials to work on offline\sinha_ms\MS\Comparison\Figure 4.tiff">
            <a:extLst>
              <a:ext uri="{FF2B5EF4-FFF2-40B4-BE49-F238E27FC236}">
                <a16:creationId xmlns:a16="http://schemas.microsoft.com/office/drawing/2014/main" id="{7F6E174C-49E6-4EE6-957C-FDE050E9C0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1407" y="1066800"/>
            <a:ext cx="6941185" cy="5048250"/>
          </a:xfrm>
          <a:prstGeom prst="rect">
            <a:avLst/>
          </a:prstGeom>
          <a:noFill/>
          <a:ln>
            <a:noFill/>
          </a:ln>
        </p:spPr>
      </p:pic>
      <p:sp>
        <p:nvSpPr>
          <p:cNvPr id="4" name="Oval 3">
            <a:extLst>
              <a:ext uri="{FF2B5EF4-FFF2-40B4-BE49-F238E27FC236}">
                <a16:creationId xmlns:a16="http://schemas.microsoft.com/office/drawing/2014/main" id="{F29B2B1C-7284-4D61-8B3B-67B6974B7B77}"/>
              </a:ext>
            </a:extLst>
          </p:cNvPr>
          <p:cNvSpPr/>
          <p:nvPr/>
        </p:nvSpPr>
        <p:spPr>
          <a:xfrm rot="5579528">
            <a:off x="2560642" y="824603"/>
            <a:ext cx="1441023" cy="2833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242534E-A740-49A4-A6A9-FE590943DACD}"/>
              </a:ext>
            </a:extLst>
          </p:cNvPr>
          <p:cNvSpPr/>
          <p:nvPr/>
        </p:nvSpPr>
        <p:spPr>
          <a:xfrm rot="9792086">
            <a:off x="5658095" y="2643581"/>
            <a:ext cx="711932" cy="2347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61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4344" y="631032"/>
            <a:ext cx="8229203" cy="1010708"/>
          </a:xfrm>
        </p:spPr>
        <p:txBody>
          <a:bodyPr>
            <a:normAutofit fontScale="90000"/>
          </a:bodyPr>
          <a:lstStyle/>
          <a:p>
            <a:pPr eaLnBrk="1" hangingPunct="1">
              <a:defRPr/>
            </a:pPr>
            <a:r>
              <a:rPr lang="en-US" dirty="0">
                <a:solidFill>
                  <a:schemeClr val="tx2">
                    <a:lumMod val="60000"/>
                    <a:lumOff val="40000"/>
                  </a:schemeClr>
                </a:solidFill>
              </a:rPr>
              <a:t>Summary of Results</a:t>
            </a:r>
            <a:r>
              <a:rPr lang="en-US" dirty="0">
                <a:solidFill>
                  <a:srgbClr val="00B0F0"/>
                </a:solidFill>
              </a:rPr>
              <a:t/>
            </a:r>
            <a:br>
              <a:rPr lang="en-US" dirty="0">
                <a:solidFill>
                  <a:srgbClr val="00B0F0"/>
                </a:solidFill>
              </a:rPr>
            </a:br>
            <a:endParaRPr lang="en-US" dirty="0">
              <a:solidFill>
                <a:srgbClr val="00B0F0"/>
              </a:solidFill>
            </a:endParaRPr>
          </a:p>
        </p:txBody>
      </p:sp>
      <p:sp>
        <p:nvSpPr>
          <p:cNvPr id="18435" name="Content Placeholder 2"/>
          <p:cNvSpPr>
            <a:spLocks noGrp="1"/>
          </p:cNvSpPr>
          <p:nvPr>
            <p:ph idx="1"/>
          </p:nvPr>
        </p:nvSpPr>
        <p:spPr>
          <a:xfrm>
            <a:off x="728266" y="1447799"/>
            <a:ext cx="7772797" cy="5258065"/>
          </a:xfrm>
        </p:spPr>
        <p:txBody>
          <a:bodyPr>
            <a:normAutofit/>
          </a:bodyPr>
          <a:lstStyle/>
          <a:p>
            <a:pPr eaLnBrk="1" hangingPunct="1"/>
            <a:r>
              <a:rPr lang="en-US" sz="2400" dirty="0"/>
              <a:t>Mean MWTP for temperature differs by approach </a:t>
            </a:r>
          </a:p>
          <a:p>
            <a:pPr lvl="1" eaLnBrk="1" hangingPunct="1"/>
            <a:r>
              <a:rPr lang="en-US" sz="2000" dirty="0"/>
              <a:t>|Mean MWTP| for winter and summer temperature higher with discrete choice than hedonic approach</a:t>
            </a:r>
          </a:p>
          <a:p>
            <a:pPr lvl="1" eaLnBrk="1" hangingPunct="1"/>
            <a:r>
              <a:rPr lang="en-US" sz="2000" dirty="0"/>
              <a:t>4 times higher for WT; twice as high for ST</a:t>
            </a:r>
          </a:p>
          <a:p>
            <a:pPr lvl="1" eaLnBrk="1" hangingPunct="1"/>
            <a:r>
              <a:rPr lang="en-US" sz="2000" dirty="0"/>
              <a:t>This result cannot be explained by removing moving costs from the discrete choice model</a:t>
            </a:r>
          </a:p>
          <a:p>
            <a:pPr eaLnBrk="1" hangingPunct="1"/>
            <a:r>
              <a:rPr lang="en-US" sz="2400" dirty="0"/>
              <a:t>MWTP conditional on location also differs</a:t>
            </a:r>
          </a:p>
          <a:p>
            <a:pPr lvl="1"/>
            <a:r>
              <a:rPr lang="en-US" sz="2000" dirty="0"/>
              <a:t>Discrete choice model suggests MWTP for winter temperature increases with temperature </a:t>
            </a:r>
          </a:p>
          <a:p>
            <a:pPr lvl="1"/>
            <a:r>
              <a:rPr lang="en-US" sz="2000" dirty="0"/>
              <a:t>Traditional hedonic model suggests the opposite</a:t>
            </a:r>
          </a:p>
          <a:p>
            <a:pPr lvl="1"/>
            <a:r>
              <a:rPr lang="en-US" sz="2000" dirty="0"/>
              <a:t>Results using adjusted hedonic weights are U-shaped </a:t>
            </a:r>
          </a:p>
          <a:p>
            <a:pPr lvl="1"/>
            <a:r>
              <a:rPr lang="en-US" sz="2000" dirty="0"/>
              <a:t>Sorting patterns also differ for summer temperature</a:t>
            </a:r>
            <a:endParaRPr lang="en-US" dirty="0"/>
          </a:p>
          <a:p>
            <a:pPr eaLnBrk="1" hangingPunct="1"/>
            <a:endParaRPr lang="en-US" sz="700" dirty="0"/>
          </a:p>
          <a:p>
            <a:pPr eaLnBrk="1" hangingPunct="1"/>
            <a:endParaRPr lang="en-US" dirty="0"/>
          </a:p>
          <a:p>
            <a:pPr marL="0" indent="0" eaLnBrk="1" hangingPunct="1">
              <a:buNone/>
            </a:pPr>
            <a:endParaRPr lang="en-US" dirty="0"/>
          </a:p>
        </p:txBody>
      </p:sp>
    </p:spTree>
    <p:extLst>
      <p:ext uri="{BB962C8B-B14F-4D97-AF65-F5344CB8AC3E}">
        <p14:creationId xmlns:p14="http://schemas.microsoft.com/office/powerpoint/2010/main" val="411136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4344" y="631032"/>
            <a:ext cx="8229203" cy="1010708"/>
          </a:xfrm>
        </p:spPr>
        <p:txBody>
          <a:bodyPr>
            <a:normAutofit fontScale="90000"/>
          </a:bodyPr>
          <a:lstStyle/>
          <a:p>
            <a:pPr eaLnBrk="1" hangingPunct="1">
              <a:defRPr/>
            </a:pPr>
            <a:r>
              <a:rPr lang="en-US" dirty="0">
                <a:solidFill>
                  <a:schemeClr val="tx2">
                    <a:lumMod val="60000"/>
                    <a:lumOff val="40000"/>
                  </a:schemeClr>
                </a:solidFill>
              </a:rPr>
              <a:t>Why Do the Approaches Yield Different Results?</a:t>
            </a:r>
            <a:br>
              <a:rPr lang="en-US" dirty="0">
                <a:solidFill>
                  <a:schemeClr val="tx2">
                    <a:lumMod val="60000"/>
                    <a:lumOff val="40000"/>
                  </a:schemeClr>
                </a:solidFill>
              </a:rPr>
            </a:br>
            <a:endParaRPr lang="en-US" dirty="0">
              <a:solidFill>
                <a:schemeClr val="tx2">
                  <a:lumMod val="60000"/>
                  <a:lumOff val="40000"/>
                </a:schemeClr>
              </a:solidFill>
            </a:endParaRPr>
          </a:p>
        </p:txBody>
      </p:sp>
      <p:sp>
        <p:nvSpPr>
          <p:cNvPr id="18435" name="Content Placeholder 2"/>
          <p:cNvSpPr>
            <a:spLocks noGrp="1"/>
          </p:cNvSpPr>
          <p:nvPr>
            <p:ph idx="1"/>
          </p:nvPr>
        </p:nvSpPr>
        <p:spPr>
          <a:xfrm>
            <a:off x="728266" y="1447799"/>
            <a:ext cx="7772797" cy="5258065"/>
          </a:xfrm>
        </p:spPr>
        <p:txBody>
          <a:bodyPr>
            <a:normAutofit/>
          </a:bodyPr>
          <a:lstStyle/>
          <a:p>
            <a:r>
              <a:rPr lang="en-US" sz="2400" dirty="0"/>
              <a:t>Moving costs make some difference to MWTP for climate amenities in the discrete choice model</a:t>
            </a:r>
          </a:p>
          <a:p>
            <a:pPr lvl="1"/>
            <a:r>
              <a:rPr lang="en-US" sz="2000" dirty="0"/>
              <a:t>But MWTP for warmer winter still 2-3 times larger using discrete choice than hedonic approach</a:t>
            </a:r>
          </a:p>
          <a:p>
            <a:pPr lvl="1"/>
            <a:r>
              <a:rPr lang="en-US" sz="2000" dirty="0"/>
              <a:t>And, sorting patterns are very different when moving costs are removed</a:t>
            </a:r>
          </a:p>
          <a:p>
            <a:endParaRPr lang="en-US" sz="1000" dirty="0"/>
          </a:p>
          <a:p>
            <a:r>
              <a:rPr lang="en-US" sz="2400" dirty="0"/>
              <a:t>Hedonic and discrete choice approaches use data very differently</a:t>
            </a:r>
          </a:p>
          <a:p>
            <a:pPr lvl="1"/>
            <a:r>
              <a:rPr lang="en-US" sz="2000" dirty="0"/>
              <a:t>Hedonic approach assumes national labor and housing markets; discrete choice approach assumes MSA-specific markets</a:t>
            </a:r>
          </a:p>
          <a:p>
            <a:pPr lvl="1"/>
            <a:r>
              <a:rPr lang="en-US" sz="2000" dirty="0"/>
              <a:t>Discrete choice approach is a quantity-based approach—estimates the probability that a location is chosen; sum of probabilities is market share</a:t>
            </a:r>
          </a:p>
          <a:p>
            <a:pPr lvl="1"/>
            <a:r>
              <a:rPr lang="en-US" sz="2000" dirty="0"/>
              <a:t>Hedonic approach is price-based</a:t>
            </a:r>
          </a:p>
          <a:p>
            <a:pPr eaLnBrk="1" hangingPunct="1"/>
            <a:endParaRPr lang="en-US" sz="1800" dirty="0"/>
          </a:p>
          <a:p>
            <a:pPr eaLnBrk="1" hangingPunct="1"/>
            <a:endParaRPr lang="en-US" sz="1800" dirty="0"/>
          </a:p>
          <a:p>
            <a:pPr marL="502285" lvl="2" indent="-264478">
              <a:buSzPct val="80000"/>
              <a:buFont typeface="Arial" charset="0"/>
              <a:buChar char="•"/>
            </a:pPr>
            <a:endParaRPr lang="en-US" sz="600" dirty="0"/>
          </a:p>
          <a:p>
            <a:pPr lvl="1" eaLnBrk="1" hangingPunct="1"/>
            <a:endParaRPr lang="en-US" sz="600" dirty="0"/>
          </a:p>
          <a:p>
            <a:pPr lvl="1" eaLnBrk="1" hangingPunct="1">
              <a:buFont typeface="Arial" charset="0"/>
              <a:buNone/>
            </a:pPr>
            <a:endParaRPr lang="en-US" sz="2500" dirty="0"/>
          </a:p>
          <a:p>
            <a:pPr eaLnBrk="1" hangingPunct="1">
              <a:buFont typeface="Arial" charset="0"/>
              <a:buNone/>
            </a:pPr>
            <a:endParaRPr lang="en-US" dirty="0"/>
          </a:p>
          <a:p>
            <a:pPr eaLnBrk="1" hangingPunct="1"/>
            <a:endParaRPr lang="en-US" sz="700" dirty="0"/>
          </a:p>
          <a:p>
            <a:pPr marL="0" indent="0" eaLnBrk="1" hangingPunct="1">
              <a:buNone/>
            </a:pPr>
            <a:endParaRPr lang="en-US" dirty="0"/>
          </a:p>
          <a:p>
            <a:pPr eaLnBrk="1" hangingPunct="1"/>
            <a:endParaRPr lang="en-US" dirty="0"/>
          </a:p>
        </p:txBody>
      </p:sp>
    </p:spTree>
    <p:extLst>
      <p:ext uri="{BB962C8B-B14F-4D97-AF65-F5344CB8AC3E}">
        <p14:creationId xmlns:p14="http://schemas.microsoft.com/office/powerpoint/2010/main" val="1333007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399" y="228600"/>
            <a:ext cx="8229203" cy="1143000"/>
          </a:xfrm>
        </p:spPr>
        <p:txBody>
          <a:bodyPr>
            <a:normAutofit fontScale="90000"/>
          </a:bodyPr>
          <a:lstStyle/>
          <a:p>
            <a:pPr>
              <a:defRPr/>
            </a:pPr>
            <a:r>
              <a:rPr lang="en-US" sz="4200" dirty="0">
                <a:solidFill>
                  <a:schemeClr val="accent1">
                    <a:tint val="88000"/>
                    <a:satMod val="150000"/>
                  </a:schemeClr>
                </a:solidFill>
              </a:rPr>
              <a:t>Discrete Choice with National Labor and Housing Markets</a:t>
            </a:r>
          </a:p>
        </p:txBody>
      </p:sp>
      <mc:AlternateContent xmlns:mc="http://schemas.openxmlformats.org/markup-compatibility/2006" xmlns:a14="http://schemas.microsoft.com/office/drawing/2010/main">
        <mc:Choice Requires="a14">
          <p:sp>
            <p:nvSpPr>
              <p:cNvPr id="17411" name="Content Placeholder 2"/>
              <p:cNvSpPr>
                <a:spLocks noGrp="1"/>
              </p:cNvSpPr>
              <p:nvPr>
                <p:ph idx="4294967295"/>
              </p:nvPr>
            </p:nvSpPr>
            <p:spPr>
              <a:xfrm>
                <a:off x="685602" y="1395413"/>
                <a:ext cx="7772797" cy="4929187"/>
              </a:xfrm>
            </p:spPr>
            <p:txBody>
              <a:bodyPr>
                <a:noAutofit/>
              </a:bodyPr>
              <a:lstStyle/>
              <a:p>
                <a:pPr>
                  <a:defRPr/>
                </a:pPr>
                <a:r>
                  <a:rPr lang="en-US" sz="2600" dirty="0"/>
                  <a:t>With Cobb Douglas utility, indirect utility function is</a:t>
                </a:r>
              </a:p>
              <a:p>
                <a:pPr>
                  <a:defRPr/>
                </a:pPr>
                <a:endParaRPr lang="en-US" sz="2700" dirty="0"/>
              </a:p>
              <a:p>
                <a:pPr>
                  <a:defRPr/>
                </a:pPr>
                <a:endParaRPr lang="en-US" sz="2700" dirty="0"/>
              </a:p>
              <a:p>
                <a:pPr>
                  <a:defRPr/>
                </a:pPr>
                <a:r>
                  <a:rPr lang="en-US" sz="2600" dirty="0"/>
                  <a:t>Including only city fixed effects and moving costs in the first stage yields in the second stage</a:t>
                </a:r>
              </a:p>
              <a:p>
                <a:pPr>
                  <a:defRPr/>
                </a:pPr>
                <a:endParaRPr lang="en-US" sz="2600" dirty="0"/>
              </a:p>
              <a:p>
                <a:pPr marL="0" indent="0">
                  <a:buNone/>
                  <a:defRPr/>
                </a:pPr>
                <a:endParaRPr lang="en-US" sz="2600" dirty="0"/>
              </a:p>
              <a:p>
                <a:pPr>
                  <a:defRPr/>
                </a:pPr>
                <a:r>
                  <a:rPr lang="en-US" sz="2600" dirty="0"/>
                  <a:t>If </a:t>
                </a:r>
                <a:r>
                  <a:rPr lang="en-US" sz="2600" i="1" dirty="0" err="1"/>
                  <a:t>lnY</a:t>
                </a:r>
                <a:r>
                  <a:rPr lang="en-US" sz="2600" i="1" baseline="-25000" dirty="0" err="1"/>
                  <a:t>j</a:t>
                </a:r>
                <a:r>
                  <a:rPr lang="en-US" sz="2600" dirty="0"/>
                  <a:t> is replaced by (1 – τ)</a:t>
                </a:r>
                <a14:m>
                  <m:oMath xmlns:m="http://schemas.openxmlformats.org/officeDocument/2006/math">
                    <m:r>
                      <a:rPr lang="en-US" sz="2600" i="1">
                        <a:latin typeface="Cambria Math" panose="02040503050406030204" pitchFamily="18" charset="0"/>
                      </a:rPr>
                      <m:t> </m:t>
                    </m:r>
                    <m:sSubSup>
                      <m:sSubSupPr>
                        <m:ctrlPr>
                          <a:rPr lang="en-US" sz="2600" i="1">
                            <a:latin typeface="Cambria Math" panose="02040503050406030204" pitchFamily="18" charset="0"/>
                          </a:rPr>
                        </m:ctrlPr>
                      </m:sSubSupPr>
                      <m:e>
                        <m:r>
                          <a:rPr lang="en-US" sz="2600" i="1">
                            <a:latin typeface="Cambria Math" panose="02040503050406030204" pitchFamily="18" charset="0"/>
                          </a:rPr>
                          <m:t>𝜆</m:t>
                        </m:r>
                      </m:e>
                      <m:sub>
                        <m:r>
                          <a:rPr lang="en-US" sz="2600" i="1">
                            <a:latin typeface="Cambria Math" panose="02040503050406030204" pitchFamily="18" charset="0"/>
                          </a:rPr>
                          <m:t>𝑗</m:t>
                        </m:r>
                      </m:sub>
                      <m:sup>
                        <m:r>
                          <a:rPr lang="en-US" sz="2600" i="1">
                            <a:latin typeface="Cambria Math" panose="02040503050406030204" pitchFamily="18" charset="0"/>
                          </a:rPr>
                          <m:t>𝑤</m:t>
                        </m:r>
                      </m:sup>
                    </m:sSubSup>
                  </m:oMath>
                </a14:m>
                <a:r>
                  <a:rPr lang="en-US" sz="2600" dirty="0"/>
                  <a:t> and </a:t>
                </a:r>
                <a:r>
                  <a:rPr lang="en-US" sz="2600" i="1" dirty="0"/>
                  <a:t>ln</a:t>
                </a:r>
                <a:r>
                  <a:rPr lang="el-GR" sz="2600" i="1" dirty="0"/>
                  <a:t>ρ</a:t>
                </a:r>
                <a:r>
                  <a:rPr lang="en-US" sz="2600" i="1" baseline="-25000" dirty="0"/>
                  <a:t>j </a:t>
                </a:r>
                <a:r>
                  <a:rPr lang="en-US" sz="2600" dirty="0"/>
                  <a:t>by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rPr>
                          <m:t>𝜆</m:t>
                        </m:r>
                      </m:e>
                      <m:sub>
                        <m:r>
                          <a:rPr lang="en-US" sz="2600" i="1">
                            <a:latin typeface="Cambria Math" panose="02040503050406030204" pitchFamily="18" charset="0"/>
                          </a:rPr>
                          <m:t>𝑗</m:t>
                        </m:r>
                      </m:sub>
                      <m:sup>
                        <m:r>
                          <a:rPr lang="en-US" sz="2600" i="1">
                            <a:latin typeface="Cambria Math" panose="02040503050406030204" pitchFamily="18" charset="0"/>
                          </a:rPr>
                          <m:t>𝑃</m:t>
                        </m:r>
                      </m:sup>
                    </m:sSubSup>
                  </m:oMath>
                </a14:m>
                <a:r>
                  <a:rPr lang="en-US" sz="2600" dirty="0"/>
                  <a:t> this lowers MWTP for ST but doesn’t reconcile the two models </a:t>
                </a:r>
              </a:p>
              <a:p>
                <a:pPr>
                  <a:defRPr/>
                </a:pPr>
                <a:endParaRPr lang="en-US" sz="2600" dirty="0"/>
              </a:p>
              <a:p>
                <a:pPr>
                  <a:buNone/>
                  <a:defRPr/>
                </a:pPr>
                <a:endParaRPr lang="en-US" sz="900" dirty="0"/>
              </a:p>
              <a:p>
                <a:pPr>
                  <a:buNone/>
                  <a:defRPr/>
                </a:pPr>
                <a:endParaRPr lang="en-US" sz="900" dirty="0"/>
              </a:p>
              <a:p>
                <a:pPr>
                  <a:buNone/>
                  <a:defRPr/>
                </a:pPr>
                <a:endParaRPr lang="en-US" sz="900" dirty="0"/>
              </a:p>
            </p:txBody>
          </p:sp>
        </mc:Choice>
        <mc:Fallback xmlns="">
          <p:sp>
            <p:nvSpPr>
              <p:cNvPr id="17411" name="Content Placeholder 2"/>
              <p:cNvSpPr>
                <a:spLocks noGrp="1" noRot="1" noChangeAspect="1" noMove="1" noResize="1" noEditPoints="1" noAdjustHandles="1" noChangeArrowheads="1" noChangeShapeType="1" noTextEdit="1"/>
              </p:cNvSpPr>
              <p:nvPr>
                <p:ph idx="4294967295"/>
              </p:nvPr>
            </p:nvSpPr>
            <p:spPr>
              <a:xfrm>
                <a:off x="685602" y="1395413"/>
                <a:ext cx="7772797" cy="4929187"/>
              </a:xfrm>
              <a:blipFill>
                <a:blip r:embed="rId3"/>
                <a:stretch>
                  <a:fillRect l="-1176" t="-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116202144"/>
                  </p:ext>
                </p:extLst>
              </p:nvPr>
            </p:nvGraphicFramePr>
            <p:xfrm>
              <a:off x="304800" y="2133600"/>
              <a:ext cx="9753601" cy="838200"/>
            </p:xfrm>
            <a:graphic>
              <a:graphicData uri="http://schemas.openxmlformats.org/drawingml/2006/table">
                <a:tbl>
                  <a:tblPr firstRow="1" bandRow="1">
                    <a:tableStyleId>{2D5ABB26-0587-4C30-8999-92F81FD0307C}</a:tableStyleId>
                  </a:tblPr>
                  <a:tblGrid>
                    <a:gridCol w="530087">
                      <a:extLst>
                        <a:ext uri="{9D8B030D-6E8A-4147-A177-3AD203B41FA5}">
                          <a16:colId xmlns:a16="http://schemas.microsoft.com/office/drawing/2014/main" val="20000"/>
                        </a:ext>
                      </a:extLst>
                    </a:gridCol>
                    <a:gridCol w="7633252">
                      <a:extLst>
                        <a:ext uri="{9D8B030D-6E8A-4147-A177-3AD203B41FA5}">
                          <a16:colId xmlns:a16="http://schemas.microsoft.com/office/drawing/2014/main" val="20001"/>
                        </a:ext>
                      </a:extLst>
                    </a:gridCol>
                    <a:gridCol w="1590262">
                      <a:extLst>
                        <a:ext uri="{9D8B030D-6E8A-4147-A177-3AD203B41FA5}">
                          <a16:colId xmlns:a16="http://schemas.microsoft.com/office/drawing/2014/main" val="20002"/>
                        </a:ext>
                      </a:extLst>
                    </a:gridCol>
                  </a:tblGrid>
                  <a:tr h="838200">
                    <a:tc>
                      <a:txBody>
                        <a:bodyPr/>
                        <a:lstStyle/>
                        <a:p>
                          <a:endParaRPr lang="en-US" dirty="0"/>
                        </a:p>
                      </a:txBody>
                      <a:tcPr/>
                    </a:tc>
                    <a:tc>
                      <a:txBody>
                        <a:bodyPr/>
                        <a:lstStyle/>
                        <a:p>
                          <a14:m>
                            <m:oMath xmlns:m="http://schemas.openxmlformats.org/officeDocument/2006/math">
                              <m:r>
                                <m:rPr>
                                  <m:sty m:val="p"/>
                                </m:rPr>
                                <a:rPr lang="en-US" sz="2400" smtClean="0">
                                  <a:effectLst/>
                                  <a:latin typeface="Cambria Math" panose="02040503050406030204" pitchFamily="18" charset="0"/>
                                  <a:ea typeface="Times New Roman" panose="02020603050405020304" pitchFamily="18" charset="0"/>
                                  <a:cs typeface="Times New Roman" panose="02020603050405020304" pitchFamily="18" charset="0"/>
                                </a:rPr>
                                <m:t>ln</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oMath>
                          </a14:m>
                          <a:r>
                            <a:rPr lang="en-US" sz="2400" dirty="0"/>
                            <a:t> </a:t>
                          </a:r>
                          <a14:m>
                            <m:oMath xmlns:m="http://schemas.openxmlformats.org/officeDocument/2006/math">
                              <m:r>
                                <a:rPr lang="en-US" sz="24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24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𝑀𝐶</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𝑌</m:t>
                                  </m:r>
                                </m:sub>
                              </m:sSub>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ln</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𝐻</m:t>
                                  </m:r>
                                </m:sub>
                              </m:sSub>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ln</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𝜌</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𝑗</m:t>
                                  </m:r>
                                </m:sub>
                              </m:sSub>
                              <m:sSub>
                                <m:sSubPr>
                                  <m:ctrlPr>
                                    <a:rPr lang="en-US" sz="2400" i="1">
                                      <a:effectLst/>
                                      <a:latin typeface="Cambria Math" panose="02040503050406030204" pitchFamily="18" charset="0"/>
                                      <a:ea typeface="Calibri" panose="020F0502020204030204" pitchFamily="34"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𝜷</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oMath>
                          </a14:m>
                          <a:endParaRPr lang="en-US" sz="2400" dirty="0"/>
                        </a:p>
                      </a:txBody>
                      <a:tcPr/>
                    </a:tc>
                    <a:tc>
                      <a:txBody>
                        <a:bodyPr/>
                        <a:lstStyle/>
                        <a:p>
                          <a:endParaRPr lang="en-US"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116202144"/>
                  </p:ext>
                </p:extLst>
              </p:nvPr>
            </p:nvGraphicFramePr>
            <p:xfrm>
              <a:off x="304800" y="2133600"/>
              <a:ext cx="9753601" cy="838200"/>
            </p:xfrm>
            <a:graphic>
              <a:graphicData uri="http://schemas.openxmlformats.org/drawingml/2006/table">
                <a:tbl>
                  <a:tblPr firstRow="1" bandRow="1">
                    <a:tableStyleId>{2D5ABB26-0587-4C30-8999-92F81FD0307C}</a:tableStyleId>
                  </a:tblPr>
                  <a:tblGrid>
                    <a:gridCol w="530087">
                      <a:extLst>
                        <a:ext uri="{9D8B030D-6E8A-4147-A177-3AD203B41FA5}">
                          <a16:colId xmlns:a16="http://schemas.microsoft.com/office/drawing/2014/main" val="20000"/>
                        </a:ext>
                      </a:extLst>
                    </a:gridCol>
                    <a:gridCol w="7633252">
                      <a:extLst>
                        <a:ext uri="{9D8B030D-6E8A-4147-A177-3AD203B41FA5}">
                          <a16:colId xmlns:a16="http://schemas.microsoft.com/office/drawing/2014/main" val="20001"/>
                        </a:ext>
                      </a:extLst>
                    </a:gridCol>
                    <a:gridCol w="1590262">
                      <a:extLst>
                        <a:ext uri="{9D8B030D-6E8A-4147-A177-3AD203B41FA5}">
                          <a16:colId xmlns:a16="http://schemas.microsoft.com/office/drawing/2014/main" val="20002"/>
                        </a:ext>
                      </a:extLst>
                    </a:gridCol>
                  </a:tblGrid>
                  <a:tr h="838200">
                    <a:tc>
                      <a:txBody>
                        <a:bodyPr/>
                        <a:lstStyle/>
                        <a:p>
                          <a:endParaRPr lang="en-US" dirty="0"/>
                        </a:p>
                      </a:txBody>
                      <a:tcPr/>
                    </a:tc>
                    <a:tc>
                      <a:txBody>
                        <a:bodyPr/>
                        <a:lstStyle/>
                        <a:p>
                          <a:endParaRPr lang="en-US"/>
                        </a:p>
                      </a:txBody>
                      <a:tcPr>
                        <a:blipFill>
                          <a:blip r:embed="rId4"/>
                          <a:stretch>
                            <a:fillRect l="-6943" r="-20750"/>
                          </a:stretch>
                        </a:blipFill>
                      </a:tcPr>
                    </a:tc>
                    <a:tc>
                      <a:txBody>
                        <a:bodyPr/>
                        <a:lstStyle/>
                        <a:p>
                          <a:endParaRPr lang="en-US" sz="2400" dirty="0"/>
                        </a:p>
                      </a:txBody>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182126540"/>
                  </p:ext>
                </p:extLst>
              </p:nvPr>
            </p:nvGraphicFramePr>
            <p:xfrm>
              <a:off x="990600" y="3886201"/>
              <a:ext cx="7010400" cy="761999"/>
            </p:xfrm>
            <a:graphic>
              <a:graphicData uri="http://schemas.openxmlformats.org/drawingml/2006/table">
                <a:tbl>
                  <a:tblPr firstRow="1" bandRow="1">
                    <a:tableStyleId>{2D5ABB26-0587-4C30-8999-92F81FD0307C}</a:tableStyleId>
                  </a:tblPr>
                  <a:tblGrid>
                    <a:gridCol w="381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761999">
                    <a:tc>
                      <a:txBody>
                        <a:bodyPr/>
                        <a:lstStyle/>
                        <a:p>
                          <a:endParaRPr lang="en-US" dirty="0"/>
                        </a:p>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600" i="1" kern="1200" smtClean="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𝛿</m:t>
                                    </m:r>
                                  </m:e>
                                  <m:sub>
                                    <m:r>
                                      <a:rPr lang="en-US" sz="2600" i="1" kern="1200">
                                        <a:solidFill>
                                          <a:schemeClr val="tx1"/>
                                        </a:solidFill>
                                        <a:effectLst/>
                                        <a:latin typeface="Cambria Math" panose="02040503050406030204" pitchFamily="18" charset="0"/>
                                        <a:ea typeface="+mn-ea"/>
                                        <a:cs typeface="+mn-cs"/>
                                      </a:rPr>
                                      <m:t>𝑗</m:t>
                                    </m:r>
                                  </m:sub>
                                </m:sSub>
                                <m:r>
                                  <a:rPr lang="en-US" sz="2600" i="1" kern="1200">
                                    <a:solidFill>
                                      <a:schemeClr val="tx1"/>
                                    </a:solidFill>
                                    <a:effectLst/>
                                    <a:latin typeface="Cambria Math" panose="02040503050406030204" pitchFamily="18" charset="0"/>
                                    <a:ea typeface="+mn-ea"/>
                                    <a:cs typeface="+mn-cs"/>
                                  </a:rPr>
                                  <m:t>= </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𝛼</m:t>
                                    </m:r>
                                  </m:e>
                                  <m:sub>
                                    <m:r>
                                      <a:rPr lang="en-US" sz="2600" i="1" kern="1200">
                                        <a:solidFill>
                                          <a:schemeClr val="tx1"/>
                                        </a:solidFill>
                                        <a:effectLst/>
                                        <a:latin typeface="Cambria Math" panose="02040503050406030204" pitchFamily="18" charset="0"/>
                                        <a:ea typeface="+mn-ea"/>
                                        <a:cs typeface="+mn-cs"/>
                                      </a:rPr>
                                      <m:t>𝑌</m:t>
                                    </m:r>
                                  </m:sub>
                                </m:sSub>
                                <m:r>
                                  <m:rPr>
                                    <m:sty m:val="p"/>
                                  </m:rPr>
                                  <a:rPr lang="en-US" sz="2600" kern="1200">
                                    <a:solidFill>
                                      <a:schemeClr val="tx1"/>
                                    </a:solidFill>
                                    <a:effectLst/>
                                    <a:latin typeface="Cambria Math" panose="02040503050406030204" pitchFamily="18" charset="0"/>
                                    <a:ea typeface="+mn-ea"/>
                                    <a:cs typeface="+mn-cs"/>
                                  </a:rPr>
                                  <m:t>ln</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𝑌</m:t>
                                    </m:r>
                                  </m:e>
                                  <m:sub>
                                    <m:r>
                                      <a:rPr lang="en-US" sz="2600" i="1" kern="1200">
                                        <a:solidFill>
                                          <a:schemeClr val="tx1"/>
                                        </a:solidFill>
                                        <a:effectLst/>
                                        <a:latin typeface="Cambria Math" panose="02040503050406030204" pitchFamily="18" charset="0"/>
                                        <a:ea typeface="+mn-ea"/>
                                        <a:cs typeface="+mn-cs"/>
                                      </a:rPr>
                                      <m:t>𝑗</m:t>
                                    </m:r>
                                  </m:sub>
                                </m:sSub>
                                <m:r>
                                  <a:rPr lang="en-US" sz="2600" i="1" kern="1200">
                                    <a:solidFill>
                                      <a:schemeClr val="tx1"/>
                                    </a:solidFill>
                                    <a:effectLst/>
                                    <a:latin typeface="Cambria Math" panose="02040503050406030204" pitchFamily="18" charset="0"/>
                                    <a:ea typeface="+mn-ea"/>
                                    <a:cs typeface="+mn-cs"/>
                                  </a:rPr>
                                  <m:t>−</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𝛼</m:t>
                                    </m:r>
                                  </m:e>
                                  <m:sub>
                                    <m:r>
                                      <a:rPr lang="en-US" sz="2600" i="1" kern="1200">
                                        <a:solidFill>
                                          <a:schemeClr val="tx1"/>
                                        </a:solidFill>
                                        <a:effectLst/>
                                        <a:latin typeface="Cambria Math" panose="02040503050406030204" pitchFamily="18" charset="0"/>
                                        <a:ea typeface="+mn-ea"/>
                                        <a:cs typeface="+mn-cs"/>
                                      </a:rPr>
                                      <m:t>𝐻</m:t>
                                    </m:r>
                                  </m:sub>
                                </m:sSub>
                                <m:r>
                                  <m:rPr>
                                    <m:sty m:val="p"/>
                                  </m:rPr>
                                  <a:rPr lang="en-US" sz="2600" kern="1200">
                                    <a:solidFill>
                                      <a:schemeClr val="tx1"/>
                                    </a:solidFill>
                                    <a:effectLst/>
                                    <a:latin typeface="Cambria Math" panose="02040503050406030204" pitchFamily="18" charset="0"/>
                                    <a:ea typeface="+mn-ea"/>
                                    <a:cs typeface="+mn-cs"/>
                                  </a:rPr>
                                  <m:t>ln</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𝜌</m:t>
                                    </m:r>
                                  </m:e>
                                  <m:sub>
                                    <m:r>
                                      <a:rPr lang="en-US" sz="2600" i="1" kern="1200">
                                        <a:solidFill>
                                          <a:schemeClr val="tx1"/>
                                        </a:solidFill>
                                        <a:effectLst/>
                                        <a:latin typeface="Cambria Math" panose="02040503050406030204" pitchFamily="18" charset="0"/>
                                        <a:ea typeface="+mn-ea"/>
                                        <a:cs typeface="+mn-cs"/>
                                      </a:rPr>
                                      <m:t>𝑗</m:t>
                                    </m:r>
                                  </m:sub>
                                </m:sSub>
                                <m:r>
                                  <a:rPr lang="en-US" sz="2600" i="1" kern="1200">
                                    <a:solidFill>
                                      <a:schemeClr val="tx1"/>
                                    </a:solidFill>
                                    <a:effectLst/>
                                    <a:latin typeface="Cambria Math" panose="02040503050406030204" pitchFamily="18" charset="0"/>
                                    <a:ea typeface="+mn-ea"/>
                                    <a:cs typeface="+mn-cs"/>
                                  </a:rPr>
                                  <m:t> </m:t>
                                </m:r>
                                <m:sSub>
                                  <m:sSubPr>
                                    <m:ctrlPr>
                                      <a:rPr lang="en-US" sz="2600" i="1" kern="1200">
                                        <a:solidFill>
                                          <a:schemeClr val="tx1"/>
                                        </a:solidFill>
                                        <a:effectLst/>
                                        <a:latin typeface="Cambria Math" panose="02040503050406030204" pitchFamily="18" charset="0"/>
                                        <a:ea typeface="+mn-ea"/>
                                        <a:cs typeface="+mn-cs"/>
                                      </a:rPr>
                                    </m:ctrlPr>
                                  </m:sSubPr>
                                  <m:e>
                                    <m:sSub>
                                      <m:sSubPr>
                                        <m:ctrlPr>
                                          <a:rPr lang="en-US" sz="2600" i="1" kern="1200">
                                            <a:solidFill>
                                              <a:schemeClr val="tx1"/>
                                            </a:solidFill>
                                            <a:effectLst/>
                                            <a:latin typeface="Cambria Math" panose="02040503050406030204" pitchFamily="18" charset="0"/>
                                            <a:ea typeface="+mn-ea"/>
                                            <a:cs typeface="+mn-cs"/>
                                          </a:rPr>
                                        </m:ctrlPr>
                                      </m:sSubPr>
                                      <m:e>
                                        <m:r>
                                          <a:rPr lang="en-US" sz="2600" b="1" i="1" kern="1200">
                                            <a:solidFill>
                                              <a:schemeClr val="tx1"/>
                                            </a:solidFill>
                                            <a:effectLst/>
                                            <a:latin typeface="Cambria Math" panose="02040503050406030204" pitchFamily="18" charset="0"/>
                                            <a:ea typeface="+mn-ea"/>
                                            <a:cs typeface="+mn-cs"/>
                                          </a:rPr>
                                          <m:t>+ </m:t>
                                        </m:r>
                                        <m:r>
                                          <a:rPr lang="en-US" sz="2600" b="1" i="1" kern="1200">
                                            <a:solidFill>
                                              <a:schemeClr val="tx1"/>
                                            </a:solidFill>
                                            <a:effectLst/>
                                            <a:latin typeface="Cambria Math" panose="02040503050406030204" pitchFamily="18" charset="0"/>
                                            <a:ea typeface="+mn-ea"/>
                                            <a:cs typeface="+mn-cs"/>
                                          </a:rPr>
                                          <m:t>𝑨</m:t>
                                        </m:r>
                                      </m:e>
                                      <m:sub>
                                        <m:r>
                                          <a:rPr lang="en-US" sz="2600" i="1" kern="1200">
                                            <a:solidFill>
                                              <a:schemeClr val="tx1"/>
                                            </a:solidFill>
                                            <a:effectLst/>
                                            <a:latin typeface="Cambria Math" panose="02040503050406030204" pitchFamily="18" charset="0"/>
                                            <a:ea typeface="+mn-ea"/>
                                            <a:cs typeface="+mn-cs"/>
                                          </a:rPr>
                                          <m:t>𝑗</m:t>
                                        </m:r>
                                      </m:sub>
                                    </m:sSub>
                                    <m:r>
                                      <a:rPr lang="en-US" sz="2600" b="1" i="1" kern="1200">
                                        <a:solidFill>
                                          <a:schemeClr val="tx1"/>
                                        </a:solidFill>
                                        <a:effectLst/>
                                        <a:latin typeface="Cambria Math" panose="02040503050406030204" pitchFamily="18" charset="0"/>
                                        <a:ea typeface="+mn-ea"/>
                                        <a:cs typeface="+mn-cs"/>
                                      </a:rPr>
                                      <m:t>𝜷</m:t>
                                    </m:r>
                                  </m:e>
                                  <m:sub/>
                                </m:sSub>
                                <m:r>
                                  <a:rPr lang="en-US" sz="2600" i="1" kern="1200">
                                    <a:solidFill>
                                      <a:schemeClr val="tx1"/>
                                    </a:solidFill>
                                    <a:effectLst/>
                                    <a:latin typeface="Cambria Math" panose="02040503050406030204" pitchFamily="18" charset="0"/>
                                    <a:ea typeface="+mn-ea"/>
                                    <a:cs typeface="+mn-cs"/>
                                  </a:rPr>
                                  <m:t>+</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𝜉</m:t>
                                    </m:r>
                                  </m:e>
                                  <m:sub>
                                    <m:r>
                                      <a:rPr lang="en-US" sz="2600" i="1" kern="1200">
                                        <a:solidFill>
                                          <a:schemeClr val="tx1"/>
                                        </a:solidFill>
                                        <a:effectLst/>
                                        <a:latin typeface="Cambria Math" panose="02040503050406030204" pitchFamily="18" charset="0"/>
                                        <a:ea typeface="+mn-ea"/>
                                        <a:cs typeface="+mn-cs"/>
                                      </a:rPr>
                                      <m:t>𝑗</m:t>
                                    </m:r>
                                  </m:sub>
                                </m:sSub>
                              </m:oMath>
                            </m:oMathPara>
                          </a14:m>
                          <a:endParaRPr lang="en-US" sz="2400" dirty="0"/>
                        </a:p>
                      </a:txBody>
                      <a:tcPr/>
                    </a:tc>
                    <a:tc>
                      <a:txBody>
                        <a:bodyPr/>
                        <a:lstStyle/>
                        <a:p>
                          <a:endParaRPr lang="en-US"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182126540"/>
                  </p:ext>
                </p:extLst>
              </p:nvPr>
            </p:nvGraphicFramePr>
            <p:xfrm>
              <a:off x="990600" y="3886201"/>
              <a:ext cx="7010400" cy="761999"/>
            </p:xfrm>
            <a:graphic>
              <a:graphicData uri="http://schemas.openxmlformats.org/drawingml/2006/table">
                <a:tbl>
                  <a:tblPr firstRow="1" bandRow="1">
                    <a:tableStyleId>{2D5ABB26-0587-4C30-8999-92F81FD0307C}</a:tableStyleId>
                  </a:tblPr>
                  <a:tblGrid>
                    <a:gridCol w="381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761999">
                    <a:tc>
                      <a:txBody>
                        <a:bodyPr/>
                        <a:lstStyle/>
                        <a:p>
                          <a:endParaRPr lang="en-US" dirty="0"/>
                        </a:p>
                        <a:p>
                          <a:endParaRPr lang="en-US" dirty="0"/>
                        </a:p>
                      </a:txBody>
                      <a:tcPr/>
                    </a:tc>
                    <a:tc>
                      <a:txBody>
                        <a:bodyPr/>
                        <a:lstStyle/>
                        <a:p>
                          <a:endParaRPr lang="en-US"/>
                        </a:p>
                      </a:txBody>
                      <a:tcPr>
                        <a:blipFill>
                          <a:blip r:embed="rId5"/>
                          <a:stretch>
                            <a:fillRect l="-7000" r="-20889"/>
                          </a:stretch>
                        </a:blipFill>
                      </a:tcPr>
                    </a:tc>
                    <a:tc>
                      <a:txBody>
                        <a:bodyPr/>
                        <a:lstStyle/>
                        <a:p>
                          <a:endParaRPr lang="en-US" sz="2400" dirty="0"/>
                        </a:p>
                      </a:txBody>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318679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399" y="228600"/>
            <a:ext cx="8229203" cy="1143000"/>
          </a:xfrm>
        </p:spPr>
        <p:txBody>
          <a:bodyPr>
            <a:normAutofit/>
          </a:bodyPr>
          <a:lstStyle/>
          <a:p>
            <a:pPr>
              <a:defRPr/>
            </a:pPr>
            <a:r>
              <a:rPr lang="en-US" sz="4200" dirty="0">
                <a:solidFill>
                  <a:schemeClr val="accent1">
                    <a:tint val="88000"/>
                    <a:satMod val="150000"/>
                  </a:schemeClr>
                </a:solidFill>
              </a:rPr>
              <a:t>Prices v. Quantities</a:t>
            </a:r>
          </a:p>
        </p:txBody>
      </p:sp>
      <mc:AlternateContent xmlns:mc="http://schemas.openxmlformats.org/markup-compatibility/2006" xmlns:a14="http://schemas.microsoft.com/office/drawing/2010/main">
        <mc:Choice Requires="a14">
          <p:sp>
            <p:nvSpPr>
              <p:cNvPr id="17411" name="Content Placeholder 2"/>
              <p:cNvSpPr>
                <a:spLocks noGrp="1"/>
              </p:cNvSpPr>
              <p:nvPr>
                <p:ph idx="4294967295"/>
              </p:nvPr>
            </p:nvSpPr>
            <p:spPr>
              <a:xfrm>
                <a:off x="685602" y="1395413"/>
                <a:ext cx="7772797" cy="4929187"/>
              </a:xfrm>
            </p:spPr>
            <p:txBody>
              <a:bodyPr>
                <a:noAutofit/>
              </a:bodyPr>
              <a:lstStyle/>
              <a:p>
                <a:pPr>
                  <a:defRPr/>
                </a:pPr>
                <a:r>
                  <a:rPr lang="en-US" sz="2600" dirty="0"/>
                  <a:t>Rewriting the second stage of this model makes clear why the two approaches should not yield the same results</a:t>
                </a:r>
              </a:p>
              <a:p>
                <a:pPr marL="457200" lvl="1" indent="0">
                  <a:buNone/>
                  <a:defRPr/>
                </a:pPr>
                <a14:m>
                  <m:oMath xmlns:m="http://schemas.openxmlformats.org/officeDocument/2006/math">
                    <m:sSub>
                      <m:sSubPr>
                        <m:ctrlPr>
                          <a:rPr lang="en-US" sz="2400" i="1">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𝛿</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𝑌</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𝐻</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sub>
                        </m:sSub>
                      </m:num>
                      <m:den>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𝑌</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sub>
                        </m:sSub>
                      </m:den>
                    </m:f>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ln</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𝜌</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ln</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Sub>
                      <m:sSubPr>
                        <m:ctrlPr>
                          <a:rPr lang="en-US" sz="2400" i="1">
                            <a:effectLst/>
                            <a:latin typeface="Cambria Math" panose="02040503050406030204" pitchFamily="18" charset="0"/>
                          </a:rPr>
                        </m:ctrlPr>
                      </m:sSubPr>
                      <m:e>
                        <m:f>
                          <m:fPr>
                            <m:ctrlPr>
                              <a:rPr lang="en-US" sz="2400" b="1" i="1">
                                <a:effectLst/>
                                <a:latin typeface="Cambria Math" panose="020405030504060302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𝑌</m:t>
                                </m:r>
                              </m:sub>
                            </m:sSub>
                          </m:den>
                        </m:f>
                      </m:e>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𝜉</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𝑌</m:t>
                        </m:r>
                      </m:sub>
                    </m:sSub>
                  </m:oMath>
                </a14:m>
                <a:r>
                  <a:rPr lang="en-US" sz="2400" dirty="0">
                    <a:effectLst/>
                    <a:latin typeface="Times New Roman" panose="02020603050405020304" pitchFamily="18" charset="0"/>
                    <a:ea typeface="Times New Roman" panose="02020603050405020304" pitchFamily="18" charset="0"/>
                  </a:rPr>
                  <a:t>		</a:t>
                </a:r>
                <a:endParaRPr lang="en-US" sz="2300" dirty="0"/>
              </a:p>
              <a:p>
                <a:pPr marL="457200" lvl="1" indent="0">
                  <a:buNone/>
                  <a:defRPr/>
                </a:pPr>
                <a:r>
                  <a:rPr lang="en-US" sz="2600" dirty="0"/>
                  <a:t>where (</a:t>
                </a:r>
                <a:r>
                  <a:rPr lang="el-GR" sz="2600" dirty="0"/>
                  <a:t>α</a:t>
                </a:r>
                <a:r>
                  <a:rPr lang="en-US" sz="2600" baseline="-25000" dirty="0"/>
                  <a:t>H</a:t>
                </a:r>
                <a:r>
                  <a:rPr lang="en-US" sz="2600" dirty="0"/>
                  <a:t>/</a:t>
                </a:r>
                <a:r>
                  <a:rPr lang="el-GR" sz="2600" dirty="0"/>
                  <a:t>α</a:t>
                </a:r>
                <a:r>
                  <a:rPr lang="en-US" sz="2600" baseline="-25000" dirty="0"/>
                  <a:t>Y</a:t>
                </a:r>
                <a:r>
                  <a:rPr lang="en-US" sz="2600" dirty="0"/>
                  <a:t>) is the share of income spent on housing.</a:t>
                </a:r>
              </a:p>
              <a:p>
                <a:pPr marL="514350" indent="-457200">
                  <a:defRPr/>
                </a:pPr>
                <a:r>
                  <a:rPr lang="en-US" sz="2600" dirty="0"/>
                  <a:t>As long as {</a:t>
                </a:r>
                <a:r>
                  <a:rPr lang="el-GR" sz="2600" i="1" dirty="0"/>
                  <a:t>δ</a:t>
                </a:r>
                <a:r>
                  <a:rPr lang="en-US" sz="2600" i="1" baseline="-25000" dirty="0"/>
                  <a:t>j</a:t>
                </a:r>
                <a:r>
                  <a:rPr lang="en-US" sz="2600" dirty="0"/>
                  <a:t>} vary across cities the discrete choice model will yield different results from the hedonic</a:t>
                </a:r>
              </a:p>
              <a:p>
                <a:pPr marL="514350" indent="-457200">
                  <a:defRPr/>
                </a:pPr>
                <a:r>
                  <a:rPr lang="en-US" sz="2600" dirty="0"/>
                  <a:t>Because {</a:t>
                </a:r>
                <a:r>
                  <a:rPr lang="el-GR" sz="2600" i="1" dirty="0"/>
                  <a:t>δ</a:t>
                </a:r>
                <a:r>
                  <a:rPr lang="en-US" sz="2600" i="1" baseline="-25000" dirty="0"/>
                  <a:t>j</a:t>
                </a:r>
                <a:r>
                  <a:rPr lang="en-US" sz="2600" dirty="0"/>
                  <a:t>} reflect market shares they use quantity information not used in the hedonic model </a:t>
                </a:r>
              </a:p>
              <a:p>
                <a:pPr>
                  <a:buNone/>
                  <a:defRPr/>
                </a:pPr>
                <a:endParaRPr lang="en-US" sz="900" dirty="0"/>
              </a:p>
            </p:txBody>
          </p:sp>
        </mc:Choice>
        <mc:Fallback xmlns="">
          <p:sp>
            <p:nvSpPr>
              <p:cNvPr id="17411" name="Content Placeholder 2"/>
              <p:cNvSpPr>
                <a:spLocks noGrp="1" noRot="1" noChangeAspect="1" noMove="1" noResize="1" noEditPoints="1" noAdjustHandles="1" noChangeArrowheads="1" noChangeShapeType="1" noTextEdit="1"/>
              </p:cNvSpPr>
              <p:nvPr>
                <p:ph idx="4294967295"/>
              </p:nvPr>
            </p:nvSpPr>
            <p:spPr>
              <a:xfrm>
                <a:off x="685602" y="1395413"/>
                <a:ext cx="7772797" cy="4929187"/>
              </a:xfrm>
              <a:blipFill>
                <a:blip r:embed="rId3"/>
                <a:stretch>
                  <a:fillRect l="-1176" t="-989" r="-470"/>
                </a:stretch>
              </a:blipFill>
            </p:spPr>
            <p:txBody>
              <a:bodyPr/>
              <a:lstStyle/>
              <a:p>
                <a:r>
                  <a:rPr lang="en-US">
                    <a:noFill/>
                  </a:rPr>
                  <a:t> </a:t>
                </a:r>
              </a:p>
            </p:txBody>
          </p:sp>
        </mc:Fallback>
      </mc:AlternateContent>
    </p:spTree>
    <p:extLst>
      <p:ext uri="{BB962C8B-B14F-4D97-AF65-F5344CB8AC3E}">
        <p14:creationId xmlns:p14="http://schemas.microsoft.com/office/powerpoint/2010/main" val="10517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275167"/>
            <a:ext cx="8229203" cy="1143000"/>
          </a:xfrm>
        </p:spPr>
        <p:txBody>
          <a:bodyPr>
            <a:normAutofit fontScale="90000"/>
          </a:bodyPr>
          <a:lstStyle/>
          <a:p>
            <a:pPr>
              <a:defRPr/>
            </a:pPr>
            <a:r>
              <a:rPr lang="en-US" dirty="0">
                <a:solidFill>
                  <a:schemeClr val="accent1">
                    <a:tint val="88000"/>
                    <a:satMod val="150000"/>
                  </a:schemeClr>
                </a:solidFill>
              </a:rPr>
              <a:t>	Objectives of This Study</a:t>
            </a:r>
            <a:r>
              <a:rPr lang="en-US" sz="4200" dirty="0">
                <a:solidFill>
                  <a:schemeClr val="accent1">
                    <a:tint val="88000"/>
                    <a:satMod val="150000"/>
                  </a:schemeClr>
                </a:solidFill>
              </a:rPr>
              <a:t/>
            </a:r>
            <a:br>
              <a:rPr lang="en-US" sz="4200" dirty="0">
                <a:solidFill>
                  <a:schemeClr val="accent1">
                    <a:tint val="88000"/>
                    <a:satMod val="150000"/>
                  </a:schemeClr>
                </a:solidFill>
              </a:rPr>
            </a:br>
            <a:endParaRPr lang="en-US" sz="4200" dirty="0">
              <a:solidFill>
                <a:schemeClr val="accent1">
                  <a:tint val="88000"/>
                  <a:satMod val="150000"/>
                </a:schemeClr>
              </a:solidFill>
            </a:endParaRPr>
          </a:p>
        </p:txBody>
      </p:sp>
      <p:sp>
        <p:nvSpPr>
          <p:cNvPr id="17411" name="Content Placeholder 2"/>
          <p:cNvSpPr>
            <a:spLocks noGrp="1"/>
          </p:cNvSpPr>
          <p:nvPr>
            <p:ph idx="4294967295"/>
          </p:nvPr>
        </p:nvSpPr>
        <p:spPr>
          <a:xfrm>
            <a:off x="598290" y="1166813"/>
            <a:ext cx="7772797" cy="4946386"/>
          </a:xfrm>
          <a:ln>
            <a:solidFill>
              <a:schemeClr val="bg1"/>
            </a:solidFill>
          </a:ln>
        </p:spPr>
        <p:txBody>
          <a:bodyPr>
            <a:normAutofit fontScale="92500"/>
          </a:bodyPr>
          <a:lstStyle/>
          <a:p>
            <a:pPr>
              <a:defRPr/>
            </a:pPr>
            <a:r>
              <a:rPr lang="en-US" sz="2500" dirty="0"/>
              <a:t>Use 2000 PUMS to estimate MWTP for winter, summer temperature using discrete choice and hedonic approaches</a:t>
            </a:r>
          </a:p>
          <a:p>
            <a:pPr>
              <a:defRPr/>
            </a:pPr>
            <a:endParaRPr lang="en-US" sz="600" dirty="0"/>
          </a:p>
          <a:p>
            <a:pPr lvl="1">
              <a:defRPr/>
            </a:pPr>
            <a:r>
              <a:rPr lang="en-US" sz="2100" dirty="0"/>
              <a:t>Random parameters model of location choice among 284 MSAs</a:t>
            </a:r>
          </a:p>
          <a:p>
            <a:pPr lvl="1">
              <a:defRPr/>
            </a:pPr>
            <a:r>
              <a:rPr lang="en-US" sz="2100" dirty="0"/>
              <a:t>Hedonic approach combines wage and price indices from national wage, housing equations into Quality of Life (QOL) indices</a:t>
            </a:r>
          </a:p>
          <a:p>
            <a:pPr lvl="1">
              <a:defRPr/>
            </a:pPr>
            <a:r>
              <a:rPr lang="en-US" sz="2100" dirty="0"/>
              <a:t>These used to estimate local linear regressions for winter, summer temperature, holding other amenities constant</a:t>
            </a:r>
          </a:p>
          <a:p>
            <a:pPr lvl="1">
              <a:defRPr/>
            </a:pPr>
            <a:endParaRPr lang="en-US" sz="1000" dirty="0"/>
          </a:p>
          <a:p>
            <a:pPr marL="514350" indent="-457200">
              <a:defRPr/>
            </a:pPr>
            <a:r>
              <a:rPr lang="en-US" sz="2500" dirty="0"/>
              <a:t>How do results from both approaches compare:</a:t>
            </a:r>
          </a:p>
          <a:p>
            <a:pPr marL="914400" lvl="1" indent="-457200">
              <a:defRPr/>
            </a:pPr>
            <a:r>
              <a:rPr lang="en-US" sz="2100" dirty="0"/>
              <a:t>In terms of mean MWTP for winter, summer temperature</a:t>
            </a:r>
          </a:p>
          <a:p>
            <a:pPr marL="914400" lvl="1" indent="-457200">
              <a:defRPr/>
            </a:pPr>
            <a:r>
              <a:rPr lang="en-US" sz="2100" dirty="0"/>
              <a:t>In terms of MWTP conditional on location (Is MWTP for warmer winters higher in Fargo or Atlanta?)</a:t>
            </a:r>
          </a:p>
          <a:p>
            <a:pPr marL="914400" lvl="1" indent="-457200">
              <a:defRPr/>
            </a:pPr>
            <a:endParaRPr lang="en-US" sz="900" dirty="0"/>
          </a:p>
          <a:p>
            <a:pPr marL="514350" indent="-457200">
              <a:defRPr/>
            </a:pPr>
            <a:r>
              <a:rPr lang="en-US" sz="2500" dirty="0"/>
              <a:t>Explain any differences in results</a:t>
            </a:r>
          </a:p>
          <a:p>
            <a:pPr lvl="1">
              <a:defRPr/>
            </a:pPr>
            <a:endParaRPr lang="en-US" sz="600" dirty="0"/>
          </a:p>
        </p:txBody>
      </p:sp>
    </p:spTree>
    <p:extLst>
      <p:ext uri="{BB962C8B-B14F-4D97-AF65-F5344CB8AC3E}">
        <p14:creationId xmlns:p14="http://schemas.microsoft.com/office/powerpoint/2010/main" val="1343896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609599"/>
            <a:ext cx="8229203" cy="808567"/>
          </a:xfrm>
        </p:spPr>
        <p:txBody>
          <a:bodyPr>
            <a:normAutofit fontScale="90000"/>
          </a:bodyPr>
          <a:lstStyle/>
          <a:p>
            <a:pPr>
              <a:defRPr/>
            </a:pPr>
            <a:r>
              <a:rPr lang="en-US" sz="4200" dirty="0">
                <a:solidFill>
                  <a:schemeClr val="accent1">
                    <a:tint val="88000"/>
                    <a:satMod val="150000"/>
                  </a:schemeClr>
                </a:solidFill>
              </a:rPr>
              <a:t>         </a:t>
            </a:r>
            <a:r>
              <a:rPr lang="en-US" dirty="0">
                <a:solidFill>
                  <a:schemeClr val="accent1">
                    <a:tint val="88000"/>
                    <a:satMod val="150000"/>
                  </a:schemeClr>
                </a:solidFill>
              </a:rPr>
              <a:t>Hedonic Approach</a:t>
            </a:r>
            <a:br>
              <a:rPr lang="en-US" dirty="0">
                <a:solidFill>
                  <a:schemeClr val="accent1">
                    <a:tint val="88000"/>
                    <a:satMod val="150000"/>
                  </a:schemeClr>
                </a:solidFill>
              </a:rPr>
            </a:br>
            <a:endParaRPr lang="en-US" dirty="0">
              <a:solidFill>
                <a:schemeClr val="accent1">
                  <a:tint val="88000"/>
                  <a:satMod val="150000"/>
                </a:schemeClr>
              </a:solidFill>
            </a:endParaRPr>
          </a:p>
        </p:txBody>
      </p:sp>
      <mc:AlternateContent xmlns:mc="http://schemas.openxmlformats.org/markup-compatibility/2006" xmlns:a14="http://schemas.microsoft.com/office/drawing/2010/main">
        <mc:Choice Requires="a14">
          <p:sp>
            <p:nvSpPr>
              <p:cNvPr id="17411" name="Content Placeholder 2"/>
              <p:cNvSpPr>
                <a:spLocks noGrp="1"/>
              </p:cNvSpPr>
              <p:nvPr>
                <p:ph idx="4294967295"/>
              </p:nvPr>
            </p:nvSpPr>
            <p:spPr>
              <a:xfrm>
                <a:off x="598290" y="1166813"/>
                <a:ext cx="7772797" cy="4946386"/>
              </a:xfrm>
            </p:spPr>
            <p:txBody>
              <a:bodyPr>
                <a:noAutofit/>
              </a:bodyPr>
              <a:lstStyle/>
              <a:p>
                <a:pPr>
                  <a:defRPr/>
                </a:pPr>
                <a:r>
                  <a:rPr lang="en-US" sz="2500" dirty="0"/>
                  <a:t>Genesis in </a:t>
                </a:r>
                <a:r>
                  <a:rPr lang="en-US" sz="2500" dirty="0" err="1"/>
                  <a:t>Roback</a:t>
                </a:r>
                <a:r>
                  <a:rPr lang="en-US" sz="2500" dirty="0"/>
                  <a:t> (1982)</a:t>
                </a:r>
              </a:p>
              <a:p>
                <a:pPr lvl="1">
                  <a:defRPr/>
                </a:pPr>
                <a:r>
                  <a:rPr lang="en-US" sz="2100" dirty="0"/>
                  <a:t>With perfect mobility utility, as a function of wages, rents and amenities will be everywhere equal, </a:t>
                </a:r>
                <a14:m>
                  <m:oMath xmlns:m="http://schemas.openxmlformats.org/officeDocument/2006/math">
                    <m:r>
                      <a:rPr lang="en-US" sz="2400" i="1">
                        <a:latin typeface="Cambria Math"/>
                      </a:rPr>
                      <m:t>𝑉</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𝑊</m:t>
                            </m:r>
                          </m:e>
                          <m:sub>
                            <m:r>
                              <a:rPr lang="en-US" sz="2400" i="1">
                                <a:latin typeface="Cambria Math"/>
                              </a:rPr>
                              <m:t>𝑗</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𝑗</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𝑗</m:t>
                            </m:r>
                          </m:sub>
                        </m:sSub>
                      </m:e>
                    </m:d>
                    <m:r>
                      <a:rPr lang="en-US" sz="2400" i="1">
                        <a:latin typeface="Cambria Math"/>
                      </a:rPr>
                      <m:t>=</m:t>
                    </m:r>
                    <m:r>
                      <a:rPr lang="en-US" sz="2400" i="1">
                        <a:latin typeface="Cambria Math"/>
                      </a:rPr>
                      <m:t>𝑘</m:t>
                    </m:r>
                  </m:oMath>
                </a14:m>
                <a:endParaRPr lang="en-US" sz="2400" dirty="0"/>
              </a:p>
              <a:p>
                <a:pPr lvl="1">
                  <a:defRPr/>
                </a:pPr>
                <a:r>
                  <a:rPr lang="en-US" sz="2100" dirty="0"/>
                  <a:t>Where </a:t>
                </a:r>
                <a:r>
                  <a:rPr lang="en-US" sz="2100" i="1" dirty="0" err="1"/>
                  <a:t>W</a:t>
                </a:r>
                <a:r>
                  <a:rPr lang="en-US" sz="2100" i="1" baseline="-25000" dirty="0" err="1"/>
                  <a:t>j</a:t>
                </a:r>
                <a:r>
                  <a:rPr lang="en-US" sz="2100" dirty="0"/>
                  <a:t> = earnings in location j</a:t>
                </a:r>
              </a:p>
              <a:p>
                <a:pPr marL="457200" lvl="1" indent="0">
                  <a:buNone/>
                  <a:defRPr/>
                </a:pPr>
                <a:r>
                  <a:rPr lang="en-US" sz="2100" dirty="0"/>
                  <a:t>                  </a:t>
                </a:r>
                <a:r>
                  <a:rPr lang="en-US" sz="2100" i="1" dirty="0" err="1"/>
                  <a:t>r</a:t>
                </a:r>
                <a:r>
                  <a:rPr lang="en-US" sz="2100" i="1" baseline="-25000" dirty="0" err="1"/>
                  <a:t>j</a:t>
                </a:r>
                <a:r>
                  <a:rPr lang="en-US" sz="2100" dirty="0"/>
                  <a:t> = price of housing in location j</a:t>
                </a:r>
              </a:p>
              <a:p>
                <a:pPr marL="457200" lvl="1" indent="0">
                  <a:buNone/>
                  <a:defRPr/>
                </a:pPr>
                <a:r>
                  <a:rPr lang="en-US" sz="2100" dirty="0"/>
                  <a:t>                  </a:t>
                </a:r>
                <a:r>
                  <a:rPr lang="en-US" sz="2100" i="1" dirty="0" err="1"/>
                  <a:t>a</a:t>
                </a:r>
                <a:r>
                  <a:rPr lang="en-US" sz="2100" i="1" baseline="-25000" dirty="0" err="1"/>
                  <a:t>j</a:t>
                </a:r>
                <a:r>
                  <a:rPr lang="en-US" sz="2100" dirty="0"/>
                  <a:t> = amenity in city j</a:t>
                </a:r>
              </a:p>
              <a:p>
                <a:pPr marL="457200" lvl="1" indent="0">
                  <a:buNone/>
                  <a:defRPr/>
                </a:pPr>
                <a:r>
                  <a:rPr lang="en-US" sz="2100" dirty="0"/>
                  <a:t>                  </a:t>
                </a:r>
                <a:r>
                  <a:rPr lang="en-US" sz="2100" i="1" cap="small" dirty="0" err="1"/>
                  <a:t>s</a:t>
                </a:r>
                <a:r>
                  <a:rPr lang="en-US" sz="2100" i="1" baseline="-25000" dirty="0" err="1"/>
                  <a:t>H</a:t>
                </a:r>
                <a:r>
                  <a:rPr lang="en-US" sz="2100" baseline="-25000" dirty="0"/>
                  <a:t> </a:t>
                </a:r>
                <a:r>
                  <a:rPr lang="en-US" sz="2100" dirty="0"/>
                  <a:t> = share of income spent on housing</a:t>
                </a:r>
                <a:endParaRPr lang="en-US" sz="2100" baseline="-25000" dirty="0"/>
              </a:p>
              <a:p>
                <a:pPr lvl="1">
                  <a:defRPr/>
                </a:pPr>
                <a:endParaRPr lang="en-US" sz="2100" dirty="0"/>
              </a:p>
              <a:p>
                <a:pPr lvl="1">
                  <a:defRPr/>
                </a:pPr>
                <a:endParaRPr lang="en-US" sz="800" dirty="0"/>
              </a:p>
              <a:p>
                <a:pPr marL="0" indent="0">
                  <a:buNone/>
                  <a:defRPr/>
                </a:pPr>
                <a14:m>
                  <m:oMathPara xmlns:m="http://schemas.openxmlformats.org/officeDocument/2006/math">
                    <m:oMathParaPr>
                      <m:jc m:val="centerGroup"/>
                    </m:oMathParaPr>
                    <m:oMath xmlns:m="http://schemas.openxmlformats.org/officeDocument/2006/math">
                      <m:r>
                        <a:rPr lang="en-US" sz="2800" i="1">
                          <a:latin typeface="Cambria Math"/>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𝑀𝑊𝑇𝑃</m:t>
                              </m:r>
                            </m:e>
                            <m:sub>
                              <m:r>
                                <a:rPr lang="en-US" sz="2800" i="1">
                                  <a:latin typeface="Cambria Math"/>
                                </a:rPr>
                                <m:t>𝑎</m:t>
                              </m:r>
                            </m:sub>
                          </m:sSub>
                        </m:num>
                        <m:den>
                          <m:r>
                            <a:rPr lang="en-US" sz="2800" i="1">
                              <a:latin typeface="Cambria Math"/>
                            </a:rPr>
                            <m:t>𝑊</m:t>
                          </m:r>
                        </m:den>
                      </m:f>
                      <m:r>
                        <a:rPr lang="en-US" sz="2800" i="1">
                          <a:latin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𝑎</m:t>
                              </m:r>
                            </m:sub>
                          </m:sSub>
                        </m:num>
                        <m:den>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𝑊</m:t>
                              </m:r>
                            </m:sub>
                          </m:sSub>
                        </m:den>
                      </m:f>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𝑊</m:t>
                          </m:r>
                        </m:den>
                      </m:f>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𝑠</m:t>
                          </m:r>
                        </m:e>
                        <m:sub>
                          <m:r>
                            <a:rPr lang="en-US" sz="2800" i="1">
                              <a:latin typeface="Cambria Math"/>
                            </a:rPr>
                            <m:t>𝐻</m:t>
                          </m:r>
                        </m:sub>
                      </m:sSub>
                      <m:f>
                        <m:fPr>
                          <m:ctrlPr>
                            <a:rPr lang="en-US" sz="2800" i="1">
                              <a:latin typeface="Cambria Math" panose="02040503050406030204" pitchFamily="18" charset="0"/>
                            </a:rPr>
                          </m:ctrlPr>
                        </m:fPr>
                        <m:num>
                          <m:r>
                            <a:rPr lang="en-US" sz="2800" i="1">
                              <a:latin typeface="Cambria Math"/>
                            </a:rPr>
                            <m:t>𝑑</m:t>
                          </m:r>
                          <m:func>
                            <m:funcPr>
                              <m:ctrlPr>
                                <a:rPr lang="en-US" sz="2800" i="1">
                                  <a:latin typeface="Cambria Math" panose="02040503050406030204" pitchFamily="18" charset="0"/>
                                </a:rPr>
                              </m:ctrlPr>
                            </m:funcPr>
                            <m:fName>
                              <m:r>
                                <m:rPr>
                                  <m:sty m:val="p"/>
                                </m:rPr>
                                <a:rPr lang="en-US" sz="2800">
                                  <a:latin typeface="Cambria Math"/>
                                </a:rPr>
                                <m:t>log</m:t>
                              </m:r>
                            </m:fName>
                            <m:e>
                              <m:r>
                                <a:rPr lang="en-US" sz="2800" i="1">
                                  <a:latin typeface="Cambria Math"/>
                                </a:rPr>
                                <m:t>𝑟</m:t>
                              </m:r>
                            </m:e>
                          </m:func>
                        </m:num>
                        <m:den>
                          <m:r>
                            <a:rPr lang="en-US" sz="2800" i="1">
                              <a:latin typeface="Cambria Math"/>
                            </a:rPr>
                            <m:t>𝑑𝑎</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𝑑</m:t>
                          </m:r>
                          <m:func>
                            <m:funcPr>
                              <m:ctrlPr>
                                <a:rPr lang="en-US" sz="2800" i="1">
                                  <a:latin typeface="Cambria Math" panose="02040503050406030204" pitchFamily="18" charset="0"/>
                                </a:rPr>
                              </m:ctrlPr>
                            </m:funcPr>
                            <m:fName>
                              <m:r>
                                <m:rPr>
                                  <m:sty m:val="p"/>
                                </m:rPr>
                                <a:rPr lang="en-US" sz="2800">
                                  <a:latin typeface="Cambria Math"/>
                                </a:rPr>
                                <m:t>log</m:t>
                              </m:r>
                            </m:fName>
                            <m:e>
                              <m:r>
                                <a:rPr lang="en-US" sz="2800" i="1">
                                  <a:latin typeface="Cambria Math"/>
                                </a:rPr>
                                <m:t>𝑊</m:t>
                              </m:r>
                            </m:e>
                          </m:func>
                        </m:num>
                        <m:den>
                          <m:r>
                            <a:rPr lang="en-US" sz="2800" i="1">
                              <a:latin typeface="Cambria Math"/>
                            </a:rPr>
                            <m:t>𝑑𝑎</m:t>
                          </m:r>
                        </m:den>
                      </m:f>
                    </m:oMath>
                  </m:oMathPara>
                </a14:m>
                <a:endParaRPr lang="en-US" sz="2800" dirty="0"/>
              </a:p>
            </p:txBody>
          </p:sp>
        </mc:Choice>
        <mc:Fallback xmlns="">
          <p:sp>
            <p:nvSpPr>
              <p:cNvPr id="17411" name="Content Placeholder 2"/>
              <p:cNvSpPr>
                <a:spLocks noGrp="1" noRot="1" noChangeAspect="1" noMove="1" noResize="1" noEditPoints="1" noAdjustHandles="1" noChangeArrowheads="1" noChangeShapeType="1" noTextEdit="1"/>
              </p:cNvSpPr>
              <p:nvPr>
                <p:ph idx="4294967295"/>
              </p:nvPr>
            </p:nvSpPr>
            <p:spPr>
              <a:xfrm>
                <a:off x="598290" y="1166813"/>
                <a:ext cx="7772797" cy="4946386"/>
              </a:xfrm>
              <a:blipFill rotWithShape="1">
                <a:blip r:embed="rId3"/>
                <a:stretch>
                  <a:fillRect l="-1098" t="-862"/>
                </a:stretch>
              </a:blipFill>
            </p:spPr>
            <p:txBody>
              <a:bodyPr/>
              <a:lstStyle/>
              <a:p>
                <a:r>
                  <a:rPr lang="en-US">
                    <a:noFill/>
                  </a:rPr>
                  <a:t> </a:t>
                </a:r>
              </a:p>
            </p:txBody>
          </p:sp>
        </mc:Fallback>
      </mc:AlternateContent>
    </p:spTree>
    <p:extLst>
      <p:ext uri="{BB962C8B-B14F-4D97-AF65-F5344CB8AC3E}">
        <p14:creationId xmlns:p14="http://schemas.microsoft.com/office/powerpoint/2010/main" val="312753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457199"/>
            <a:ext cx="8229203" cy="960967"/>
          </a:xfrm>
        </p:spPr>
        <p:txBody>
          <a:bodyPr>
            <a:noAutofit/>
          </a:bodyPr>
          <a:lstStyle/>
          <a:p>
            <a:pPr>
              <a:defRPr/>
            </a:pPr>
            <a:r>
              <a:rPr lang="en-US" sz="4000" dirty="0">
                <a:solidFill>
                  <a:schemeClr val="accent1">
                    <a:tint val="88000"/>
                    <a:satMod val="150000"/>
                  </a:schemeClr>
                </a:solidFill>
              </a:rPr>
              <a:t>       Hedonic Approach - II</a:t>
            </a:r>
            <a:br>
              <a:rPr lang="en-US" sz="4000" dirty="0">
                <a:solidFill>
                  <a:schemeClr val="accent1">
                    <a:tint val="88000"/>
                    <a:satMod val="150000"/>
                  </a:schemeClr>
                </a:solidFill>
              </a:rPr>
            </a:br>
            <a:endParaRPr lang="en-US" sz="4000" dirty="0">
              <a:solidFill>
                <a:schemeClr val="accent1">
                  <a:tint val="88000"/>
                  <a:satMod val="150000"/>
                </a:schemeClr>
              </a:solidFill>
            </a:endParaRPr>
          </a:p>
        </p:txBody>
      </p:sp>
      <mc:AlternateContent xmlns:mc="http://schemas.openxmlformats.org/markup-compatibility/2006" xmlns:a14="http://schemas.microsoft.com/office/drawing/2010/main">
        <mc:Choice Requires="a14">
          <p:sp>
            <p:nvSpPr>
              <p:cNvPr id="17411" name="Content Placeholder 2"/>
              <p:cNvSpPr>
                <a:spLocks noGrp="1"/>
              </p:cNvSpPr>
              <p:nvPr>
                <p:ph idx="4294967295"/>
              </p:nvPr>
            </p:nvSpPr>
            <p:spPr>
              <a:xfrm>
                <a:off x="598290" y="1166813"/>
                <a:ext cx="7772797" cy="4929187"/>
              </a:xfrm>
            </p:spPr>
            <p:txBody>
              <a:bodyPr>
                <a:noAutofit/>
              </a:bodyPr>
              <a:lstStyle/>
              <a:p>
                <a:pPr>
                  <a:defRPr/>
                </a:pPr>
                <a:r>
                  <a:rPr lang="en-US" sz="2700" dirty="0"/>
                  <a:t>Estimate hourly wage and housing expenditure equations assuming national wage and housing markets</a:t>
                </a:r>
              </a:p>
              <a:p>
                <a:pPr lvl="1">
                  <a:defRPr/>
                </a:pPr>
                <a:r>
                  <a:rPr lang="en-US" sz="2300" dirty="0"/>
                  <a:t>In first stage control for worker and housing characteristics and estimate city-specific price indices:</a:t>
                </a:r>
              </a:p>
              <a:p>
                <a:pPr marL="457200" lvl="1" indent="0">
                  <a:buNone/>
                  <a:defRPr/>
                </a:pPr>
                <a:endParaRPr lang="en-US" sz="800" dirty="0"/>
              </a:p>
              <a:p>
                <a:pPr marL="457200" lvl="1" indent="0">
                  <a:buNone/>
                  <a:defRPr/>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ln</m:t>
                          </m:r>
                        </m:fName>
                        <m:e>
                          <m:sSub>
                            <m:sSubPr>
                              <m:ctrlPr>
                                <a:rPr lang="en-US" sz="2400" i="1">
                                  <a:latin typeface="Cambria Math" panose="02040503050406030204" pitchFamily="18" charset="0"/>
                                </a:rPr>
                              </m:ctrlPr>
                            </m:sSubPr>
                            <m:e>
                              <m:r>
                                <a:rPr lang="en-US" sz="2400" i="1">
                                  <a:latin typeface="Cambria Math"/>
                                </a:rPr>
                                <m:t>𝑤</m:t>
                              </m:r>
                            </m:e>
                            <m:sub>
                              <m:r>
                                <a:rPr lang="en-US" sz="2400" i="1">
                                  <a:latin typeface="Cambria Math"/>
                                </a:rPr>
                                <m:t>𝑚𝑗</m:t>
                              </m:r>
                            </m:sub>
                          </m:sSub>
                        </m:e>
                      </m:func>
                      <m:r>
                        <a:rPr lang="en-US" sz="2400" i="1">
                          <a:latin typeface="Cambria Math"/>
                        </a:rPr>
                        <m:t>=</m:t>
                      </m:r>
                      <m:sSubSup>
                        <m:sSubSupPr>
                          <m:ctrlPr>
                            <a:rPr lang="en-US" sz="2400" i="1">
                              <a:latin typeface="Cambria Math" panose="02040503050406030204" pitchFamily="18" charset="0"/>
                            </a:rPr>
                          </m:ctrlPr>
                        </m:sSubSupPr>
                        <m:e>
                          <m:r>
                            <a:rPr lang="en-US" sz="2400" b="1" i="1">
                              <a:latin typeface="Cambria Math"/>
                            </a:rPr>
                            <m:t>𝑿</m:t>
                          </m:r>
                        </m:e>
                        <m:sub>
                          <m:r>
                            <a:rPr lang="en-US" sz="2400" i="1">
                              <a:latin typeface="Cambria Math"/>
                            </a:rPr>
                            <m:t>𝑚𝑗</m:t>
                          </m:r>
                        </m:sub>
                        <m:sup>
                          <m:r>
                            <a:rPr lang="en-US" sz="2400" i="1">
                              <a:latin typeface="Cambria Math"/>
                            </a:rPr>
                            <m:t>𝑤</m:t>
                          </m:r>
                        </m:sup>
                      </m:sSubSup>
                      <m:sSubSup>
                        <m:sSubSupPr>
                          <m:ctrlPr>
                            <a:rPr lang="en-US" sz="2400" i="1">
                              <a:latin typeface="Cambria Math" panose="02040503050406030204" pitchFamily="18" charset="0"/>
                            </a:rPr>
                          </m:ctrlPr>
                        </m:sSubSupPr>
                        <m:e>
                          <m:r>
                            <a:rPr lang="en-US" sz="2400" b="1" i="1">
                              <a:latin typeface="Cambria Math"/>
                            </a:rPr>
                            <m:t>𝜞</m:t>
                          </m:r>
                        </m:e>
                        <m:sub/>
                        <m:sup>
                          <m:r>
                            <a:rPr lang="en-US" sz="2400" i="1">
                              <a:latin typeface="Cambria Math"/>
                            </a:rPr>
                            <m:t>𝑋</m:t>
                          </m:r>
                          <m:r>
                            <a:rPr lang="en-US" sz="2400" i="1">
                              <a:latin typeface="Cambria Math"/>
                            </a:rPr>
                            <m:t>,1</m:t>
                          </m:r>
                        </m:sup>
                      </m:sSubSup>
                      <m:r>
                        <a:rPr lang="en-US" sz="2400" i="1">
                          <a:latin typeface="Cambria Math"/>
                        </a:rPr>
                        <m:t>+</m:t>
                      </m:r>
                      <m:sSubSup>
                        <m:sSubSupPr>
                          <m:ctrlPr>
                            <a:rPr lang="en-US" sz="2400" i="1">
                              <a:latin typeface="Cambria Math" panose="02040503050406030204" pitchFamily="18" charset="0"/>
                            </a:rPr>
                          </m:ctrlPr>
                        </m:sSubSupPr>
                        <m:e>
                          <m:r>
                            <a:rPr lang="en-US" sz="2400" i="1">
                              <a:latin typeface="Cambria Math"/>
                            </a:rPr>
                            <m:t>𝜆</m:t>
                          </m:r>
                        </m:e>
                        <m:sub>
                          <m:r>
                            <a:rPr lang="en-US" sz="2400" i="1">
                              <a:latin typeface="Cambria Math"/>
                            </a:rPr>
                            <m:t>𝑗</m:t>
                          </m:r>
                        </m:sub>
                        <m:sup>
                          <m:r>
                            <a:rPr lang="en-US" sz="2400" i="1">
                              <a:latin typeface="Cambria Math"/>
                            </a:rPr>
                            <m:t>𝑤</m:t>
                          </m:r>
                        </m:sup>
                      </m:sSubSup>
                      <m:r>
                        <a:rPr lang="en-US" sz="2400" i="1">
                          <a:latin typeface="Cambria Math"/>
                        </a:rPr>
                        <m:t>+</m:t>
                      </m:r>
                      <m:sSubSup>
                        <m:sSubSupPr>
                          <m:ctrlPr>
                            <a:rPr lang="en-US" sz="2400" i="1">
                              <a:latin typeface="Cambria Math" panose="02040503050406030204" pitchFamily="18" charset="0"/>
                            </a:rPr>
                          </m:ctrlPr>
                        </m:sSubSupPr>
                        <m:e>
                          <m:r>
                            <a:rPr lang="en-US" sz="2400" i="1">
                              <a:latin typeface="Cambria Math"/>
                            </a:rPr>
                            <m:t>𝜈</m:t>
                          </m:r>
                        </m:e>
                        <m:sub>
                          <m:r>
                            <a:rPr lang="en-US" sz="2400" i="1">
                              <a:latin typeface="Cambria Math"/>
                            </a:rPr>
                            <m:t>𝑚𝑗</m:t>
                          </m:r>
                        </m:sub>
                        <m:sup>
                          <m:r>
                            <a:rPr lang="en-US" sz="2400" i="1">
                              <a:latin typeface="Cambria Math"/>
                            </a:rPr>
                            <m:t>1</m:t>
                          </m:r>
                        </m:sup>
                      </m:sSubSup>
                    </m:oMath>
                  </m:oMathPara>
                </a14:m>
                <a:endParaRPr lang="en-US" sz="2300" dirty="0"/>
              </a:p>
              <a:p>
                <a:pPr marL="457200" lvl="1" indent="0">
                  <a:buNone/>
                  <a:defRPr/>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a:rPr>
                            <m:t>ln</m:t>
                          </m:r>
                        </m:fName>
                        <m:e>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𝑖𝑗</m:t>
                              </m:r>
                            </m:sub>
                          </m:sSub>
                        </m:e>
                      </m:func>
                      <m:r>
                        <a:rPr lang="en-US" sz="2400" i="1">
                          <a:latin typeface="Cambria Math"/>
                        </a:rPr>
                        <m:t>=</m:t>
                      </m:r>
                      <m:sSubSup>
                        <m:sSubSupPr>
                          <m:ctrlPr>
                            <a:rPr lang="en-US" sz="2400" i="1">
                              <a:latin typeface="Cambria Math" panose="02040503050406030204" pitchFamily="18" charset="0"/>
                            </a:rPr>
                          </m:ctrlPr>
                        </m:sSubSupPr>
                        <m:e>
                          <m:r>
                            <a:rPr lang="en-US" sz="2400" b="1" i="1">
                              <a:latin typeface="Cambria Math"/>
                            </a:rPr>
                            <m:t>𝑿</m:t>
                          </m:r>
                        </m:e>
                        <m:sub>
                          <m:r>
                            <a:rPr lang="en-US" sz="2400" i="1">
                              <a:latin typeface="Cambria Math"/>
                            </a:rPr>
                            <m:t>𝑖𝑗</m:t>
                          </m:r>
                        </m:sub>
                        <m:sup>
                          <m:r>
                            <a:rPr lang="en-US" sz="2400" i="1">
                              <a:latin typeface="Cambria Math"/>
                            </a:rPr>
                            <m:t>𝑃</m:t>
                          </m:r>
                        </m:sup>
                      </m:sSubSup>
                      <m:sSubSup>
                        <m:sSubSupPr>
                          <m:ctrlPr>
                            <a:rPr lang="en-US" sz="2400" i="1">
                              <a:latin typeface="Cambria Math" panose="02040503050406030204" pitchFamily="18" charset="0"/>
                            </a:rPr>
                          </m:ctrlPr>
                        </m:sSubSupPr>
                        <m:e>
                          <m:r>
                            <a:rPr lang="en-US" sz="2400" b="1" i="1">
                              <a:latin typeface="Cambria Math"/>
                            </a:rPr>
                            <m:t>𝜟</m:t>
                          </m:r>
                        </m:e>
                        <m:sub/>
                        <m:sup>
                          <m:r>
                            <a:rPr lang="en-US" sz="2400" i="1">
                              <a:latin typeface="Cambria Math"/>
                            </a:rPr>
                            <m:t>𝑋</m:t>
                          </m:r>
                          <m:r>
                            <a:rPr lang="en-US" sz="2400" i="1">
                              <a:latin typeface="Cambria Math"/>
                            </a:rPr>
                            <m:t>,1</m:t>
                          </m:r>
                        </m:sup>
                      </m:sSubSup>
                      <m:r>
                        <a:rPr lang="en-US" sz="2400" i="1">
                          <a:latin typeface="Cambria Math"/>
                        </a:rPr>
                        <m:t>+</m:t>
                      </m:r>
                      <m:sSubSup>
                        <m:sSubSupPr>
                          <m:ctrlPr>
                            <a:rPr lang="en-US" sz="2400" i="1">
                              <a:latin typeface="Cambria Math" panose="02040503050406030204" pitchFamily="18" charset="0"/>
                            </a:rPr>
                          </m:ctrlPr>
                        </m:sSubSupPr>
                        <m:e>
                          <m:r>
                            <a:rPr lang="en-US" sz="2400" i="1">
                              <a:latin typeface="Cambria Math"/>
                            </a:rPr>
                            <m:t>𝜆</m:t>
                          </m:r>
                        </m:e>
                        <m:sub>
                          <m:r>
                            <a:rPr lang="en-US" sz="2400" i="1">
                              <a:latin typeface="Cambria Math"/>
                            </a:rPr>
                            <m:t>𝑗</m:t>
                          </m:r>
                        </m:sub>
                        <m:sup>
                          <m:r>
                            <a:rPr lang="en-US" sz="2400" i="1">
                              <a:latin typeface="Cambria Math"/>
                            </a:rPr>
                            <m:t>𝑃</m:t>
                          </m:r>
                        </m:sup>
                      </m:sSubSup>
                      <m:r>
                        <a:rPr lang="en-US" sz="2400" i="1">
                          <a:latin typeface="Cambria Math"/>
                        </a:rPr>
                        <m:t>+</m:t>
                      </m:r>
                      <m:sSubSup>
                        <m:sSubSupPr>
                          <m:ctrlPr>
                            <a:rPr lang="en-US" sz="2400" i="1">
                              <a:latin typeface="Cambria Math" panose="02040503050406030204" pitchFamily="18" charset="0"/>
                            </a:rPr>
                          </m:ctrlPr>
                        </m:sSubSupPr>
                        <m:e>
                          <m:r>
                            <a:rPr lang="en-US" sz="2400" i="1">
                              <a:latin typeface="Cambria Math"/>
                            </a:rPr>
                            <m:t>𝜔</m:t>
                          </m:r>
                        </m:e>
                        <m:sub>
                          <m:r>
                            <a:rPr lang="en-US" sz="2400" i="1">
                              <a:latin typeface="Cambria Math"/>
                            </a:rPr>
                            <m:t>𝑚𝑗</m:t>
                          </m:r>
                        </m:sub>
                        <m:sup>
                          <m:r>
                            <a:rPr lang="en-US" sz="2400" i="1">
                              <a:latin typeface="Cambria Math"/>
                            </a:rPr>
                            <m:t>1</m:t>
                          </m:r>
                        </m:sup>
                      </m:sSubSup>
                    </m:oMath>
                  </m:oMathPara>
                </a14:m>
                <a:endParaRPr lang="en-US" sz="2300" dirty="0"/>
              </a:p>
              <a:p>
                <a:pPr lvl="1">
                  <a:defRPr/>
                </a:pPr>
                <a:r>
                  <a:rPr lang="en-US" sz="2300" dirty="0"/>
                  <a:t>Then combine into a Quality of Life (QOL) index and regress QOL on amenities</a:t>
                </a:r>
              </a:p>
              <a:p>
                <a:pPr marL="457200" lvl="1" indent="0">
                  <a:buNone/>
                  <a:defRPr/>
                </a:pPr>
                <a:endParaRPr lang="en-US" sz="2300" dirty="0"/>
              </a:p>
              <a:p>
                <a:pPr>
                  <a:buNone/>
                  <a:defRPr/>
                </a:pPr>
                <a:endParaRPr lang="en-US" sz="900" dirty="0"/>
              </a:p>
            </p:txBody>
          </p:sp>
        </mc:Choice>
        <mc:Fallback xmlns="">
          <p:sp>
            <p:nvSpPr>
              <p:cNvPr id="17411" name="Content Placeholder 2"/>
              <p:cNvSpPr>
                <a:spLocks noGrp="1" noRot="1" noChangeAspect="1" noMove="1" noResize="1" noEditPoints="1" noAdjustHandles="1" noChangeArrowheads="1" noChangeShapeType="1" noTextEdit="1"/>
              </p:cNvSpPr>
              <p:nvPr>
                <p:ph idx="4294967295"/>
              </p:nvPr>
            </p:nvSpPr>
            <p:spPr>
              <a:xfrm>
                <a:off x="598290" y="1166813"/>
                <a:ext cx="7772797" cy="4929187"/>
              </a:xfrm>
              <a:blipFill>
                <a:blip r:embed="rId3"/>
                <a:stretch>
                  <a:fillRect l="-1333" t="-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475435606"/>
                  </p:ext>
                </p:extLst>
              </p:nvPr>
            </p:nvGraphicFramePr>
            <p:xfrm>
              <a:off x="1066800" y="5105400"/>
              <a:ext cx="7010400" cy="838200"/>
            </p:xfrm>
            <a:graphic>
              <a:graphicData uri="http://schemas.openxmlformats.org/drawingml/2006/table">
                <a:tbl>
                  <a:tblPr firstRow="1" bandRow="1">
                    <a:tableStyleId>{2D5ABB26-0587-4C30-8999-92F81FD0307C}</a:tableStyleId>
                  </a:tblPr>
                  <a:tblGrid>
                    <a:gridCol w="381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838200">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a:latin typeface="Cambria Math"/>
                                      </a:rPr>
                                      <m:t>𝑄𝑂𝐿</m:t>
                                    </m:r>
                                  </m:e>
                                  <m:sub>
                                    <m:r>
                                      <a:rPr lang="en-US" sz="2400">
                                        <a:latin typeface="Cambria Math"/>
                                      </a:rPr>
                                      <m:t>𝑗</m:t>
                                    </m:r>
                                  </m:sub>
                                </m:sSub>
                                <m:r>
                                  <a:rPr lang="en-US" sz="2400">
                                    <a:latin typeface="Cambria Math"/>
                                  </a:rPr>
                                  <m:t>≡</m:t>
                                </m:r>
                                <m:r>
                                  <a:rPr lang="en-US" sz="2400" cap="small" smtClean="0">
                                    <a:latin typeface="Cambria Math"/>
                                  </a:rPr>
                                  <m:t>𝑠</m:t>
                                </m:r>
                                <m:r>
                                  <a:rPr lang="en-US" sz="2400" baseline="-25000" smtClean="0">
                                    <a:latin typeface="Cambria Math"/>
                                  </a:rPr>
                                  <m:t>𝐻</m:t>
                                </m:r>
                                <m:sSubSup>
                                  <m:sSubSupPr>
                                    <m:ctrlPr>
                                      <a:rPr lang="en-US" sz="2400" i="1">
                                        <a:latin typeface="Cambria Math" panose="02040503050406030204" pitchFamily="18" charset="0"/>
                                      </a:rPr>
                                    </m:ctrlPr>
                                  </m:sSubSupPr>
                                  <m:e>
                                    <m:r>
                                      <a:rPr lang="en-US" sz="2400">
                                        <a:latin typeface="Cambria Math"/>
                                      </a:rPr>
                                      <m:t>𝜆</m:t>
                                    </m:r>
                                  </m:e>
                                  <m:sub>
                                    <m:r>
                                      <a:rPr lang="en-US" sz="2400">
                                        <a:latin typeface="Cambria Math"/>
                                      </a:rPr>
                                      <m:t>𝑗</m:t>
                                    </m:r>
                                  </m:sub>
                                  <m:sup>
                                    <m:r>
                                      <a:rPr lang="en-US" sz="2400">
                                        <a:latin typeface="Cambria Math"/>
                                      </a:rPr>
                                      <m:t>𝑃</m:t>
                                    </m:r>
                                  </m:sup>
                                </m:sSubSup>
                                <m:r>
                                  <a:rPr lang="en-US" sz="2400">
                                    <a:latin typeface="Cambria Math"/>
                                  </a:rPr>
                                  <m:t>−</m:t>
                                </m:r>
                                <m:sSubSup>
                                  <m:sSubSupPr>
                                    <m:ctrlPr>
                                      <a:rPr lang="en-US" sz="2400" i="1">
                                        <a:latin typeface="Cambria Math" panose="02040503050406030204" pitchFamily="18" charset="0"/>
                                      </a:rPr>
                                    </m:ctrlPr>
                                  </m:sSubSupPr>
                                  <m:e>
                                    <m:r>
                                      <a:rPr lang="en-US" sz="2400">
                                        <a:latin typeface="Cambria Math"/>
                                      </a:rPr>
                                      <m:t>𝜆</m:t>
                                    </m:r>
                                  </m:e>
                                  <m:sub>
                                    <m:r>
                                      <a:rPr lang="en-US" sz="2400">
                                        <a:latin typeface="Cambria Math"/>
                                      </a:rPr>
                                      <m:t>𝑗</m:t>
                                    </m:r>
                                  </m:sub>
                                  <m:sup>
                                    <m:r>
                                      <a:rPr lang="en-US" sz="2400">
                                        <a:latin typeface="Cambria Math"/>
                                      </a:rPr>
                                      <m:t>𝑤</m:t>
                                    </m:r>
                                  </m:sup>
                                </m:sSubSup>
                                <m:r>
                                  <a:rPr lang="en-US" sz="2400">
                                    <a:latin typeface="Cambria Math"/>
                                  </a:rPr>
                                  <m:t>=</m:t>
                                </m:r>
                                <m:sSub>
                                  <m:sSubPr>
                                    <m:ctrlPr>
                                      <a:rPr lang="en-US" sz="2400" i="1">
                                        <a:latin typeface="Cambria Math" panose="02040503050406030204" pitchFamily="18" charset="0"/>
                                      </a:rPr>
                                    </m:ctrlPr>
                                  </m:sSubPr>
                                  <m:e>
                                    <m:r>
                                      <a:rPr lang="en-US" sz="2400">
                                        <a:latin typeface="Cambria Math"/>
                                      </a:rPr>
                                      <m:t>𝑨</m:t>
                                    </m:r>
                                  </m:e>
                                  <m:sub>
                                    <m:r>
                                      <a:rPr lang="en-US" sz="2400">
                                        <a:latin typeface="Cambria Math"/>
                                      </a:rPr>
                                      <m:t>𝒋</m:t>
                                    </m:r>
                                  </m:sub>
                                </m:sSub>
                                <m:r>
                                  <a:rPr lang="en-US" sz="2400">
                                    <a:latin typeface="Cambria Math"/>
                                  </a:rPr>
                                  <m:t>𝜽</m:t>
                                </m:r>
                                <m:r>
                                  <a:rPr lang="en-US" sz="2400">
                                    <a:latin typeface="Cambria Math"/>
                                  </a:rPr>
                                  <m:t>+</m:t>
                                </m:r>
                                <m:sSub>
                                  <m:sSubPr>
                                    <m:ctrlPr>
                                      <a:rPr lang="en-US" sz="2400" i="1">
                                        <a:latin typeface="Cambria Math" panose="02040503050406030204" pitchFamily="18" charset="0"/>
                                      </a:rPr>
                                    </m:ctrlPr>
                                  </m:sSubPr>
                                  <m:e>
                                    <m:r>
                                      <a:rPr lang="en-US" sz="2400">
                                        <a:latin typeface="Cambria Math"/>
                                      </a:rPr>
                                      <m:t>𝜉</m:t>
                                    </m:r>
                                  </m:e>
                                  <m:sub>
                                    <m:r>
                                      <a:rPr lang="en-US" sz="2400">
                                        <a:latin typeface="Cambria Math"/>
                                      </a:rPr>
                                      <m:t>𝑗</m:t>
                                    </m:r>
                                  </m:sub>
                                </m:sSub>
                              </m:oMath>
                            </m:oMathPara>
                          </a14:m>
                          <a:endParaRPr lang="en-US" sz="2400" dirty="0"/>
                        </a:p>
                      </a:txBody>
                      <a:tcPr/>
                    </a:tc>
                    <a:tc>
                      <a:txBody>
                        <a:bodyPr/>
                        <a:lstStyle/>
                        <a:p>
                          <a:r>
                            <a:rPr lang="en-US" sz="2400" dirty="0"/>
                            <a:t>(1)</a:t>
                          </a:r>
                        </a:p>
                      </a:txBody>
                      <a:tcPr/>
                    </a:tc>
                    <a:extLst>
                      <a:ext uri="{0D108BD9-81ED-4DB2-BD59-A6C34878D82A}">
                        <a16:rowId xmlns:a16="http://schemas.microsoft.com/office/drawing/2014/main" val="1000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475435606"/>
                  </p:ext>
                </p:extLst>
              </p:nvPr>
            </p:nvGraphicFramePr>
            <p:xfrm>
              <a:off x="1066800" y="5105400"/>
              <a:ext cx="7010400" cy="838200"/>
            </p:xfrm>
            <a:graphic>
              <a:graphicData uri="http://schemas.openxmlformats.org/drawingml/2006/table">
                <a:tbl>
                  <a:tblPr firstRow="1" bandRow="1">
                    <a:tableStyleId>{2D5ABB26-0587-4C30-8999-92F81FD0307C}</a:tableStyleId>
                  </a:tblPr>
                  <a:tblGrid>
                    <a:gridCol w="381000"/>
                    <a:gridCol w="5486400"/>
                    <a:gridCol w="1143000"/>
                  </a:tblGrid>
                  <a:tr h="838200">
                    <a:tc>
                      <a:txBody>
                        <a:bodyPr/>
                        <a:lstStyle/>
                        <a:p>
                          <a:endParaRPr lang="en-US" dirty="0"/>
                        </a:p>
                      </a:txBody>
                      <a:tcPr/>
                    </a:tc>
                    <a:tc>
                      <a:txBody>
                        <a:bodyPr/>
                        <a:lstStyle/>
                        <a:p>
                          <a:endParaRPr lang="en-US"/>
                        </a:p>
                      </a:txBody>
                      <a:tcPr>
                        <a:blipFill rotWithShape="0">
                          <a:blip r:embed="rId4"/>
                          <a:stretch>
                            <a:fillRect l="-7000" t="-5072" r="-20778"/>
                          </a:stretch>
                        </a:blipFill>
                      </a:tcPr>
                    </a:tc>
                    <a:tc>
                      <a:txBody>
                        <a:bodyPr/>
                        <a:lstStyle/>
                        <a:p>
                          <a:r>
                            <a:rPr lang="en-US" sz="2400" dirty="0" smtClean="0"/>
                            <a:t>(1)</a:t>
                          </a:r>
                          <a:endParaRPr lang="en-US" sz="2400" dirty="0"/>
                        </a:p>
                      </a:txBody>
                      <a:tcPr/>
                    </a:tc>
                  </a:tr>
                </a:tbl>
              </a:graphicData>
            </a:graphic>
          </p:graphicFrame>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380999"/>
            <a:ext cx="8229203" cy="1037167"/>
          </a:xfrm>
        </p:spPr>
        <p:txBody>
          <a:bodyPr>
            <a:normAutofit fontScale="90000"/>
          </a:bodyPr>
          <a:lstStyle/>
          <a:p>
            <a:pPr>
              <a:defRPr/>
            </a:pPr>
            <a:r>
              <a:rPr lang="en-US" sz="4200" dirty="0">
                <a:solidFill>
                  <a:schemeClr val="accent1">
                    <a:tint val="88000"/>
                    <a:satMod val="150000"/>
                  </a:schemeClr>
                </a:solidFill>
              </a:rPr>
              <a:t>     </a:t>
            </a:r>
            <a:r>
              <a:rPr lang="en-US" dirty="0">
                <a:solidFill>
                  <a:schemeClr val="accent1">
                    <a:tint val="88000"/>
                    <a:satMod val="150000"/>
                  </a:schemeClr>
                </a:solidFill>
              </a:rPr>
              <a:t>Hedonic Approach - III</a:t>
            </a:r>
            <a:br>
              <a:rPr lang="en-US" dirty="0">
                <a:solidFill>
                  <a:schemeClr val="accent1">
                    <a:tint val="88000"/>
                    <a:satMod val="150000"/>
                  </a:schemeClr>
                </a:solidFill>
              </a:rPr>
            </a:br>
            <a:endParaRPr lang="en-US" dirty="0">
              <a:solidFill>
                <a:schemeClr val="accent1">
                  <a:tint val="88000"/>
                  <a:satMod val="150000"/>
                </a:schemeClr>
              </a:solidFill>
            </a:endParaRPr>
          </a:p>
        </p:txBody>
      </p:sp>
      <mc:AlternateContent xmlns:mc="http://schemas.openxmlformats.org/markup-compatibility/2006" xmlns:a14="http://schemas.microsoft.com/office/drawing/2010/main">
        <mc:Choice Requires="a14">
          <p:sp>
            <p:nvSpPr>
              <p:cNvPr id="17411" name="Content Placeholder 2"/>
              <p:cNvSpPr>
                <a:spLocks noGrp="1"/>
              </p:cNvSpPr>
              <p:nvPr>
                <p:ph idx="4294967295"/>
              </p:nvPr>
            </p:nvSpPr>
            <p:spPr>
              <a:xfrm>
                <a:off x="598290" y="1166813"/>
                <a:ext cx="7772797" cy="4929187"/>
              </a:xfrm>
            </p:spPr>
            <p:txBody>
              <a:bodyPr>
                <a:noAutofit/>
              </a:bodyPr>
              <a:lstStyle/>
              <a:p>
                <a:pPr>
                  <a:defRPr/>
                </a:pPr>
                <a:r>
                  <a:rPr lang="en-US" sz="2700" dirty="0"/>
                  <a:t>We estimate equation (1) using traditional weights and Albouy (2012) weights</a:t>
                </a:r>
              </a:p>
              <a:p>
                <a:pPr lvl="1">
                  <a:defRPr/>
                </a:pP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𝑄𝑂𝐿</m:t>
                        </m:r>
                      </m:e>
                      <m:sub>
                        <m:r>
                          <a:rPr lang="en-US" sz="2400" i="1">
                            <a:latin typeface="Cambria Math"/>
                          </a:rPr>
                          <m:t>𝑗</m:t>
                        </m:r>
                      </m:sub>
                    </m:sSub>
                    <m:r>
                      <a:rPr lang="en-US" sz="2400" i="1">
                        <a:latin typeface="Cambria Math"/>
                      </a:rPr>
                      <m:t>≡0.33</m:t>
                    </m:r>
                    <m:sSubSup>
                      <m:sSubSupPr>
                        <m:ctrlPr>
                          <a:rPr lang="en-US" sz="2400" i="1">
                            <a:latin typeface="Cambria Math" panose="02040503050406030204" pitchFamily="18" charset="0"/>
                          </a:rPr>
                        </m:ctrlPr>
                      </m:sSubSupPr>
                      <m:e>
                        <m:r>
                          <a:rPr lang="en-US" sz="2400" i="1">
                            <a:latin typeface="Cambria Math"/>
                          </a:rPr>
                          <m:t>𝜆</m:t>
                        </m:r>
                      </m:e>
                      <m:sub>
                        <m:r>
                          <a:rPr lang="en-US" sz="2400" i="1">
                            <a:latin typeface="Cambria Math"/>
                          </a:rPr>
                          <m:t>𝑗</m:t>
                        </m:r>
                      </m:sub>
                      <m:sup>
                        <m:r>
                          <a:rPr lang="en-US" sz="2400" i="1">
                            <a:latin typeface="Cambria Math"/>
                          </a:rPr>
                          <m:t>𝑃</m:t>
                        </m:r>
                      </m:sup>
                    </m:sSubSup>
                    <m:r>
                      <a:rPr lang="en-US" sz="2400" i="1">
                        <a:latin typeface="Cambria Math"/>
                      </a:rPr>
                      <m:t>−0.51</m:t>
                    </m:r>
                    <m:sSubSup>
                      <m:sSubSupPr>
                        <m:ctrlPr>
                          <a:rPr lang="en-US" sz="2400" i="1">
                            <a:latin typeface="Cambria Math" panose="02040503050406030204" pitchFamily="18" charset="0"/>
                          </a:rPr>
                        </m:ctrlPr>
                      </m:sSubSupPr>
                      <m:e>
                        <m:r>
                          <a:rPr lang="en-US" sz="2400" i="1">
                            <a:latin typeface="Cambria Math"/>
                          </a:rPr>
                          <m:t>𝜆</m:t>
                        </m:r>
                      </m:e>
                      <m:sub>
                        <m:r>
                          <a:rPr lang="en-US" sz="2400" i="1">
                            <a:latin typeface="Cambria Math"/>
                          </a:rPr>
                          <m:t>𝑗</m:t>
                        </m:r>
                      </m:sub>
                      <m:sup>
                        <m:r>
                          <a:rPr lang="en-US" sz="2400" i="1">
                            <a:latin typeface="Cambria Math"/>
                          </a:rPr>
                          <m:t>𝑤</m:t>
                        </m:r>
                      </m:sup>
                    </m:sSubSup>
                    <m:r>
                      <a:rPr lang="en-US" sz="2400" i="1">
                        <a:latin typeface="Cambria Math"/>
                      </a:rPr>
                      <m:t>=</m:t>
                    </m:r>
                    <m:sSub>
                      <m:sSubPr>
                        <m:ctrlPr>
                          <a:rPr lang="en-US" sz="2400" b="1" i="1">
                            <a:latin typeface="Cambria Math" panose="02040503050406030204" pitchFamily="18" charset="0"/>
                          </a:rPr>
                        </m:ctrlPr>
                      </m:sSubPr>
                      <m:e>
                        <m:r>
                          <a:rPr lang="en-US" sz="2400" b="1" i="1">
                            <a:latin typeface="Cambria Math"/>
                          </a:rPr>
                          <m:t>𝑨</m:t>
                        </m:r>
                      </m:e>
                      <m:sub>
                        <m:r>
                          <a:rPr lang="en-US" sz="2400" b="1" i="1">
                            <a:latin typeface="Cambria Math"/>
                          </a:rPr>
                          <m:t>𝒋</m:t>
                        </m:r>
                      </m:sub>
                    </m:sSub>
                    <m:acc>
                      <m:accPr>
                        <m:chr m:val="̃"/>
                        <m:ctrlPr>
                          <a:rPr lang="en-US" sz="2400" b="1" i="1" smtClean="0">
                            <a:latin typeface="Cambria Math" panose="02040503050406030204" pitchFamily="18" charset="0"/>
                          </a:rPr>
                        </m:ctrlPr>
                      </m:accPr>
                      <m:e>
                        <m:r>
                          <a:rPr lang="en-US" sz="2400" b="1" i="1">
                            <a:latin typeface="Cambria Math"/>
                          </a:rPr>
                          <m:t>𝜽</m:t>
                        </m:r>
                      </m:e>
                    </m:acc>
                    <m:r>
                      <a:rPr lang="en-US" sz="2400" i="1">
                        <a:latin typeface="Cambria Math"/>
                      </a:rPr>
                      <m:t>+</m:t>
                    </m:r>
                    <m:acc>
                      <m:accPr>
                        <m:chr m:val="̃"/>
                        <m:ctrlPr>
                          <a:rPr lang="en-US" sz="2400" i="1" smtClean="0">
                            <a:latin typeface="Cambria Math" panose="02040503050406030204" pitchFamily="18" charset="0"/>
                          </a:rPr>
                        </m:ctrlPr>
                      </m:accPr>
                      <m:e>
                        <m:sSub>
                          <m:sSubPr>
                            <m:ctrlPr>
                              <a:rPr lang="en-US" sz="2400" i="1">
                                <a:latin typeface="Cambria Math" panose="02040503050406030204" pitchFamily="18" charset="0"/>
                              </a:rPr>
                            </m:ctrlPr>
                          </m:sSubPr>
                          <m:e>
                            <m:r>
                              <a:rPr lang="en-US" sz="2400" i="1">
                                <a:latin typeface="Cambria Math"/>
                              </a:rPr>
                              <m:t>𝜉</m:t>
                            </m:r>
                          </m:e>
                          <m:sub>
                            <m:r>
                              <a:rPr lang="en-US" sz="2400" i="1">
                                <a:latin typeface="Cambria Math"/>
                              </a:rPr>
                              <m:t>𝑗</m:t>
                            </m:r>
                          </m:sub>
                        </m:sSub>
                      </m:e>
                    </m:acc>
                  </m:oMath>
                </a14:m>
                <a:endParaRPr lang="en-US" sz="2300" dirty="0"/>
              </a:p>
              <a:p>
                <a:pPr lvl="1">
                  <a:defRPr/>
                </a:pPr>
                <a:r>
                  <a:rPr lang="en-US" sz="2300" dirty="0"/>
                  <a:t>Argument is that traditional weights underweight housing relative to wages</a:t>
                </a:r>
              </a:p>
              <a:p>
                <a:pPr lvl="1">
                  <a:defRPr/>
                </a:pPr>
                <a:endParaRPr lang="en-US" sz="200" dirty="0"/>
              </a:p>
              <a:p>
                <a:pPr>
                  <a:defRPr/>
                </a:pPr>
                <a:r>
                  <a:rPr lang="en-US" sz="2700" dirty="0"/>
                  <a:t>Following Albouy et al. (2016) we regress QOL on all amenities except summer and winter temperature</a:t>
                </a:r>
              </a:p>
              <a:p>
                <a:pPr>
                  <a:defRPr/>
                </a:pPr>
                <a:r>
                  <a:rPr lang="en-US" sz="2700" dirty="0"/>
                  <a:t>Then use the residuals to estimate local linear regressions (</a:t>
                </a:r>
                <a:r>
                  <a:rPr lang="en-US" sz="2700" dirty="0" err="1"/>
                  <a:t>Bajari</a:t>
                </a:r>
                <a:r>
                  <a:rPr lang="en-US" sz="2700" dirty="0"/>
                  <a:t> and </a:t>
                </a:r>
                <a:r>
                  <a:rPr lang="en-US" sz="2700" dirty="0" err="1"/>
                  <a:t>Benkard</a:t>
                </a:r>
                <a:r>
                  <a:rPr lang="en-US" sz="2700" dirty="0"/>
                  <a:t>, 2005; </a:t>
                </a:r>
                <a:r>
                  <a:rPr lang="en-US" sz="2700" dirty="0" err="1"/>
                  <a:t>Bajari</a:t>
                </a:r>
                <a:r>
                  <a:rPr lang="en-US" sz="2700" dirty="0"/>
                  <a:t> and Kahn, 2005)</a:t>
                </a:r>
              </a:p>
              <a:p>
                <a:pPr>
                  <a:defRPr/>
                </a:pPr>
                <a:r>
                  <a:rPr lang="en-US" sz="2700" dirty="0"/>
                  <a:t>These yield city-specific marginal hedonic prices</a:t>
                </a:r>
              </a:p>
              <a:p>
                <a:pPr>
                  <a:defRPr/>
                </a:pPr>
                <a:endParaRPr lang="en-US" sz="1200" dirty="0"/>
              </a:p>
              <a:p>
                <a:pPr>
                  <a:buNone/>
                  <a:defRPr/>
                </a:pPr>
                <a:endParaRPr lang="en-US" sz="900" dirty="0"/>
              </a:p>
            </p:txBody>
          </p:sp>
        </mc:Choice>
        <mc:Fallback xmlns="">
          <p:sp>
            <p:nvSpPr>
              <p:cNvPr id="17411" name="Content Placeholder 2"/>
              <p:cNvSpPr>
                <a:spLocks noGrp="1" noRot="1" noChangeAspect="1" noMove="1" noResize="1" noEditPoints="1" noAdjustHandles="1" noChangeArrowheads="1" noChangeShapeType="1" noTextEdit="1"/>
              </p:cNvSpPr>
              <p:nvPr>
                <p:ph idx="4294967295"/>
              </p:nvPr>
            </p:nvSpPr>
            <p:spPr>
              <a:xfrm>
                <a:off x="598290" y="1166813"/>
                <a:ext cx="7772797" cy="4929187"/>
              </a:xfrm>
              <a:blipFill>
                <a:blip r:embed="rId3"/>
                <a:stretch>
                  <a:fillRect l="-1333" t="-989" r="-2039" b="-39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275167"/>
            <a:ext cx="8229203" cy="1143000"/>
          </a:xfrm>
        </p:spPr>
        <p:txBody>
          <a:bodyPr>
            <a:normAutofit fontScale="90000"/>
          </a:bodyPr>
          <a:lstStyle/>
          <a:p>
            <a:pPr>
              <a:defRPr/>
            </a:pPr>
            <a:r>
              <a:rPr lang="en-US" sz="4200" dirty="0">
                <a:solidFill>
                  <a:schemeClr val="accent1">
                    <a:tint val="88000"/>
                    <a:satMod val="150000"/>
                  </a:schemeClr>
                </a:solidFill>
              </a:rPr>
              <a:t>        </a:t>
            </a:r>
            <a:r>
              <a:rPr lang="en-US" dirty="0">
                <a:solidFill>
                  <a:schemeClr val="tx2">
                    <a:lumMod val="60000"/>
                    <a:lumOff val="40000"/>
                  </a:schemeClr>
                </a:solidFill>
              </a:rPr>
              <a:t>Discrete</a:t>
            </a:r>
            <a:r>
              <a:rPr lang="en-US" dirty="0">
                <a:solidFill>
                  <a:schemeClr val="accent1">
                    <a:tint val="88000"/>
                    <a:satMod val="150000"/>
                  </a:schemeClr>
                </a:solidFill>
              </a:rPr>
              <a:t> Choice Approach</a:t>
            </a:r>
            <a:br>
              <a:rPr lang="en-US" dirty="0">
                <a:solidFill>
                  <a:schemeClr val="accent1">
                    <a:tint val="88000"/>
                    <a:satMod val="150000"/>
                  </a:schemeClr>
                </a:solidFill>
              </a:rPr>
            </a:br>
            <a:endParaRPr lang="en-US" dirty="0">
              <a:solidFill>
                <a:schemeClr val="accent1">
                  <a:tint val="88000"/>
                  <a:satMod val="150000"/>
                </a:schemeClr>
              </a:solidFill>
            </a:endParaRPr>
          </a:p>
        </p:txBody>
      </p:sp>
      <mc:AlternateContent xmlns:mc="http://schemas.openxmlformats.org/markup-compatibility/2006" xmlns:a14="http://schemas.microsoft.com/office/drawing/2010/main">
        <mc:Choice Requires="a14">
          <p:sp>
            <p:nvSpPr>
              <p:cNvPr id="17411" name="Content Placeholder 2"/>
              <p:cNvSpPr>
                <a:spLocks noGrp="1"/>
              </p:cNvSpPr>
              <p:nvPr>
                <p:ph idx="4294967295"/>
              </p:nvPr>
            </p:nvSpPr>
            <p:spPr>
              <a:xfrm>
                <a:off x="598290" y="1166813"/>
                <a:ext cx="7772797" cy="4946386"/>
              </a:xfrm>
            </p:spPr>
            <p:txBody>
              <a:bodyPr>
                <a:normAutofit fontScale="92500" lnSpcReduction="10000"/>
              </a:bodyPr>
              <a:lstStyle/>
              <a:p>
                <a:pPr>
                  <a:defRPr/>
                </a:pPr>
                <a:r>
                  <a:rPr lang="en-US" dirty="0"/>
                  <a:t>Estimate a mixed logit model of choice of MSA</a:t>
                </a:r>
              </a:p>
              <a:p>
                <a:pPr marL="0" indent="0">
                  <a:buNone/>
                  <a:defRPr/>
                </a:pP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a:rPr>
                          <m:t>𝑈</m:t>
                        </m:r>
                      </m:e>
                      <m:sub>
                        <m:r>
                          <a:rPr lang="en-US" i="1">
                            <a:latin typeface="Cambria Math"/>
                          </a:rPr>
                          <m:t>𝑖𝑗</m:t>
                        </m:r>
                      </m:sub>
                    </m:sSub>
                    <m:r>
                      <a:rPr lang="en-US" i="1">
                        <a:latin typeface="Cambria Math"/>
                      </a:rPr>
                      <m:t>=</m:t>
                    </m:r>
                    <m:r>
                      <m:rPr>
                        <m:sty m:val="p"/>
                      </m:rPr>
                      <a:rPr lang="el-GR" i="1" smtClean="0">
                        <a:latin typeface="Cambria Math" panose="02040503050406030204" pitchFamily="18" charset="0"/>
                      </a:rPr>
                      <m:t>α</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𝑌</m:t>
                            </m:r>
                          </m:e>
                          <m:sub>
                            <m:r>
                              <a:rPr lang="en-US" i="1">
                                <a:latin typeface="Cambria Math"/>
                              </a:rPr>
                              <m:t>𝑖𝑗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i="1">
                                <a:latin typeface="Cambria Math"/>
                              </a:rPr>
                              <m:t>𝑖𝑗</m:t>
                            </m:r>
                          </m:sub>
                        </m:sSub>
                      </m:e>
                    </m:d>
                    <m:r>
                      <a:rPr lang="en-US" i="1">
                        <a:latin typeface="Cambria Math"/>
                      </a:rPr>
                      <m:t>+</m:t>
                    </m:r>
                    <m:sSub>
                      <m:sSubPr>
                        <m:ctrlPr>
                          <a:rPr lang="en-US" i="1">
                            <a:latin typeface="Cambria Math" panose="02040503050406030204" pitchFamily="18" charset="0"/>
                          </a:rPr>
                        </m:ctrlPr>
                      </m:sSubPr>
                      <m:e>
                        <m:r>
                          <a:rPr lang="en-US" b="1" i="1">
                            <a:latin typeface="Cambria Math"/>
                          </a:rPr>
                          <m:t>𝑨</m:t>
                        </m:r>
                      </m:e>
                      <m:sub>
                        <m:r>
                          <a:rPr lang="en-US" i="1">
                            <a:latin typeface="Cambria Math"/>
                          </a:rPr>
                          <m:t>𝑗</m:t>
                        </m:r>
                      </m:sub>
                    </m:sSub>
                    <m:sSub>
                      <m:sSubPr>
                        <m:ctrlPr>
                          <a:rPr lang="en-US" i="1">
                            <a:latin typeface="Cambria Math" panose="02040503050406030204" pitchFamily="18" charset="0"/>
                          </a:rPr>
                        </m:ctrlPr>
                      </m:sSubPr>
                      <m:e>
                        <m:r>
                          <a:rPr lang="en-US" b="1" i="1">
                            <a:latin typeface="Cambria Math"/>
                          </a:rPr>
                          <m:t>𝜷</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𝑀𝐶</m:t>
                        </m:r>
                      </m:e>
                      <m:sub>
                        <m:r>
                          <a:rPr lang="en-US" i="1">
                            <a:latin typeface="Cambria Math"/>
                          </a:rPr>
                          <m:t>𝑖𝑗</m:t>
                        </m:r>
                      </m:sub>
                    </m:sSub>
                  </m:oMath>
                </a14:m>
                <a:r>
                  <a:rPr lang="en-US" dirty="0"/>
                  <a:t> +  </a:t>
                </a:r>
                <a:r>
                  <a:rPr lang="el-GR" dirty="0">
                    <a:latin typeface="Cambria Math" pitchFamily="18" charset="0"/>
                    <a:ea typeface="Cambria Math" pitchFamily="18" charset="0"/>
                  </a:rPr>
                  <a:t>ε</a:t>
                </a:r>
                <a14:m>
                  <m:oMath xmlns:m="http://schemas.openxmlformats.org/officeDocument/2006/math">
                    <m:r>
                      <a:rPr lang="en-US" i="1" baseline="-25000">
                        <a:latin typeface="Cambria Math"/>
                      </a:rPr>
                      <m:t>𝑖𝑗</m:t>
                    </m:r>
                  </m:oMath>
                </a14:m>
                <a:endParaRPr lang="en-US" dirty="0"/>
              </a:p>
              <a:p>
                <a:pPr>
                  <a:defRPr/>
                </a:pPr>
                <a:endParaRPr lang="en-US" sz="1000" dirty="0"/>
              </a:p>
              <a:p>
                <a:pPr lvl="1">
                  <a:defRPr/>
                </a:pPr>
                <a:r>
                  <a:rPr lang="en-US" i="1" dirty="0" err="1"/>
                  <a:t>Y</a:t>
                </a:r>
                <a:r>
                  <a:rPr lang="en-US" i="1" baseline="-25000" dirty="0" err="1"/>
                  <a:t>ij</a:t>
                </a:r>
                <a:r>
                  <a:rPr lang="en-US" dirty="0"/>
                  <a:t> = </a:t>
                </a:r>
                <a:r>
                  <a:rPr lang="en-US" i="1" dirty="0" err="1"/>
                  <a:t>W</a:t>
                </a:r>
                <a:r>
                  <a:rPr lang="en-US" i="1" baseline="-25000" dirty="0" err="1"/>
                  <a:t>ij</a:t>
                </a:r>
                <a:r>
                  <a:rPr lang="en-US" dirty="0"/>
                  <a:t> + nonwage income (after 32% taxes)</a:t>
                </a:r>
              </a:p>
              <a:p>
                <a:pPr lvl="1">
                  <a:defRPr/>
                </a:pPr>
                <a:r>
                  <a:rPr lang="en-US" dirty="0"/>
                  <a:t>Predict wages and housing expenditures (</a:t>
                </a:r>
                <a:r>
                  <a:rPr lang="en-US" i="1" dirty="0" err="1"/>
                  <a:t>P</a:t>
                </a:r>
                <a:r>
                  <a:rPr lang="en-US" i="1" baseline="-25000" dirty="0" err="1"/>
                  <a:t>ij</a:t>
                </a:r>
                <a:r>
                  <a:rPr lang="en-US" dirty="0"/>
                  <a:t>) using MSA-specific hedonic equations  </a:t>
                </a:r>
              </a:p>
              <a:p>
                <a:pPr lvl="1">
                  <a:defRPr/>
                </a:pPr>
                <a:r>
                  <a:rPr lang="en-US" dirty="0"/>
                  <a:t>Same variables as used in national wage and housing market equations</a:t>
                </a:r>
              </a:p>
              <a:p>
                <a:pPr>
                  <a:defRPr/>
                </a:pPr>
                <a:r>
                  <a:rPr lang="en-US" dirty="0"/>
                  <a:t>Model moving costs (</a:t>
                </a:r>
                <a:r>
                  <a:rPr lang="en-US" i="1" dirty="0" err="1"/>
                  <a:t>MC</a:t>
                </a:r>
                <a:r>
                  <a:rPr lang="en-US" i="1" baseline="-25000" dirty="0" err="1"/>
                  <a:t>ij</a:t>
                </a:r>
                <a:r>
                  <a:rPr lang="en-US" dirty="0"/>
                  <a:t>) following BKT (2009)</a:t>
                </a:r>
              </a:p>
              <a:p>
                <a:pPr marL="0" indent="0">
                  <a:buNone/>
                  <a:defRPr/>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𝑀𝐶</m:t>
                          </m:r>
                        </m:e>
                        <m:sub>
                          <m:r>
                            <a:rPr lang="en-US" i="1">
                              <a:latin typeface="Cambria Math"/>
                            </a:rPr>
                            <m:t>𝑖𝑗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𝜋</m:t>
                          </m:r>
                        </m:e>
                        <m:sub>
                          <m:r>
                            <a:rPr lang="en-US" i="1">
                              <a:latin typeface="Cambria Math"/>
                            </a:rPr>
                            <m:t>0</m:t>
                          </m:r>
                        </m:sub>
                      </m:sSub>
                      <m:sSubSup>
                        <m:sSubSupPr>
                          <m:ctrlPr>
                            <a:rPr lang="en-US" i="1">
                              <a:latin typeface="Cambria Math" panose="02040503050406030204" pitchFamily="18" charset="0"/>
                            </a:rPr>
                          </m:ctrlPr>
                        </m:sSubSupPr>
                        <m:e>
                          <m:r>
                            <a:rPr lang="en-US" i="1">
                              <a:latin typeface="Cambria Math"/>
                            </a:rPr>
                            <m:t>𝑑</m:t>
                          </m:r>
                        </m:e>
                        <m:sub>
                          <m:r>
                            <a:rPr lang="en-US" i="1">
                              <a:latin typeface="Cambria Math"/>
                            </a:rPr>
                            <m:t>𝑖𝑗</m:t>
                          </m:r>
                        </m:sub>
                        <m:sup>
                          <m:r>
                            <a:rPr lang="en-US" i="1">
                              <a:latin typeface="Cambria Math"/>
                            </a:rPr>
                            <m:t>𝑠𝑡𝑎𝑡𝑒</m:t>
                          </m:r>
                        </m:sup>
                      </m:sSubSup>
                      <m:r>
                        <a:rPr lang="en-US" i="1">
                          <a:latin typeface="Cambria Math"/>
                        </a:rPr>
                        <m:t>+</m:t>
                      </m:r>
                      <m:sSub>
                        <m:sSubPr>
                          <m:ctrlPr>
                            <a:rPr lang="en-US" i="1">
                              <a:latin typeface="Cambria Math" panose="02040503050406030204" pitchFamily="18" charset="0"/>
                            </a:rPr>
                          </m:ctrlPr>
                        </m:sSubPr>
                        <m:e>
                          <m:r>
                            <a:rPr lang="en-US" i="1">
                              <a:latin typeface="Cambria Math"/>
                            </a:rPr>
                            <m:t>𝜋</m:t>
                          </m:r>
                        </m:e>
                        <m:sub>
                          <m:r>
                            <a:rPr lang="en-US" i="1">
                              <a:latin typeface="Cambria Math"/>
                            </a:rPr>
                            <m:t>1</m:t>
                          </m:r>
                        </m:sub>
                      </m:sSub>
                      <m:sSubSup>
                        <m:sSubSupPr>
                          <m:ctrlPr>
                            <a:rPr lang="en-US" i="1">
                              <a:latin typeface="Cambria Math" panose="02040503050406030204" pitchFamily="18" charset="0"/>
                            </a:rPr>
                          </m:ctrlPr>
                        </m:sSubSupPr>
                        <m:e>
                          <m:r>
                            <a:rPr lang="en-US" i="1">
                              <a:latin typeface="Cambria Math"/>
                            </a:rPr>
                            <m:t>𝑑</m:t>
                          </m:r>
                        </m:e>
                        <m:sub>
                          <m:r>
                            <a:rPr lang="en-US" i="1">
                              <a:latin typeface="Cambria Math"/>
                            </a:rPr>
                            <m:t>𝑖𝑗</m:t>
                          </m:r>
                        </m:sub>
                        <m:sup>
                          <m:r>
                            <a:rPr lang="en-US" i="1">
                              <a:latin typeface="Cambria Math"/>
                            </a:rPr>
                            <m:t>𝑑𝑖𝑣𝑖𝑠𝑖𝑜𝑛</m:t>
                          </m:r>
                        </m:sup>
                      </m:sSubSup>
                      <m:r>
                        <a:rPr lang="en-US" i="1">
                          <a:latin typeface="Cambria Math"/>
                        </a:rPr>
                        <m:t>+</m:t>
                      </m:r>
                      <m:sSub>
                        <m:sSubPr>
                          <m:ctrlPr>
                            <a:rPr lang="en-US" i="1">
                              <a:latin typeface="Cambria Math" panose="02040503050406030204" pitchFamily="18" charset="0"/>
                            </a:rPr>
                          </m:ctrlPr>
                        </m:sSubPr>
                        <m:e>
                          <m:r>
                            <a:rPr lang="en-US" i="1">
                              <a:latin typeface="Cambria Math"/>
                            </a:rPr>
                            <m:t>𝜋</m:t>
                          </m:r>
                        </m:e>
                        <m:sub>
                          <m:r>
                            <a:rPr lang="en-US" i="1">
                              <a:latin typeface="Cambria Math"/>
                            </a:rPr>
                            <m:t>2</m:t>
                          </m:r>
                        </m:sub>
                      </m:sSub>
                      <m:sSubSup>
                        <m:sSubSupPr>
                          <m:ctrlPr>
                            <a:rPr lang="en-US" i="1">
                              <a:latin typeface="Cambria Math" panose="02040503050406030204" pitchFamily="18" charset="0"/>
                            </a:rPr>
                          </m:ctrlPr>
                        </m:sSubSupPr>
                        <m:e>
                          <m:r>
                            <a:rPr lang="en-US" i="1">
                              <a:latin typeface="Cambria Math"/>
                            </a:rPr>
                            <m:t>𝑑</m:t>
                          </m:r>
                        </m:e>
                        <m:sub>
                          <m:r>
                            <a:rPr lang="en-US" i="1">
                              <a:latin typeface="Cambria Math"/>
                            </a:rPr>
                            <m:t>𝑖𝑗</m:t>
                          </m:r>
                        </m:sub>
                        <m:sup>
                          <m:r>
                            <a:rPr lang="en-US" i="1">
                              <a:latin typeface="Cambria Math"/>
                            </a:rPr>
                            <m:t>𝑟𝑒𝑔𝑖𝑜𝑛</m:t>
                          </m:r>
                        </m:sup>
                      </m:sSubSup>
                    </m:oMath>
                  </m:oMathPara>
                </a14:m>
                <a:endParaRPr lang="en-US" dirty="0"/>
              </a:p>
            </p:txBody>
          </p:sp>
        </mc:Choice>
        <mc:Fallback xmlns="">
          <p:sp>
            <p:nvSpPr>
              <p:cNvPr id="17411" name="Content Placeholder 2"/>
              <p:cNvSpPr>
                <a:spLocks noGrp="1" noRot="1" noChangeAspect="1" noMove="1" noResize="1" noEditPoints="1" noAdjustHandles="1" noChangeArrowheads="1" noChangeShapeType="1" noTextEdit="1"/>
              </p:cNvSpPr>
              <p:nvPr>
                <p:ph idx="4294967295"/>
              </p:nvPr>
            </p:nvSpPr>
            <p:spPr>
              <a:xfrm>
                <a:off x="598290" y="1166813"/>
                <a:ext cx="7772797" cy="4946386"/>
              </a:xfrm>
              <a:blipFill>
                <a:blip r:embed="rId3"/>
                <a:stretch>
                  <a:fillRect l="-1569" t="-2463" r="-863"/>
                </a:stretch>
              </a:blipFill>
            </p:spPr>
            <p:txBody>
              <a:bodyPr/>
              <a:lstStyle/>
              <a:p>
                <a:r>
                  <a:rPr lang="en-US">
                    <a:noFill/>
                  </a:rPr>
                  <a:t> </a:t>
                </a:r>
              </a:p>
            </p:txBody>
          </p:sp>
        </mc:Fallback>
      </mc:AlternateContent>
    </p:spTree>
    <p:extLst>
      <p:ext uri="{BB962C8B-B14F-4D97-AF65-F5344CB8AC3E}">
        <p14:creationId xmlns:p14="http://schemas.microsoft.com/office/powerpoint/2010/main" val="412413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275167"/>
            <a:ext cx="8229203" cy="1143000"/>
          </a:xfrm>
        </p:spPr>
        <p:txBody>
          <a:bodyPr>
            <a:normAutofit fontScale="90000"/>
          </a:bodyPr>
          <a:lstStyle/>
          <a:p>
            <a:pPr>
              <a:defRPr/>
            </a:pPr>
            <a:r>
              <a:rPr lang="en-US" sz="4200" dirty="0">
                <a:solidFill>
                  <a:schemeClr val="accent1">
                    <a:tint val="88000"/>
                    <a:satMod val="150000"/>
                  </a:schemeClr>
                </a:solidFill>
              </a:rPr>
              <a:t>    </a:t>
            </a:r>
            <a:r>
              <a:rPr lang="en-US" sz="4200" dirty="0">
                <a:solidFill>
                  <a:srgbClr val="0070C0"/>
                </a:solidFill>
              </a:rPr>
              <a:t>Estimate Model in Two Stages</a:t>
            </a:r>
            <a:r>
              <a:rPr lang="en-US" sz="4200" dirty="0">
                <a:solidFill>
                  <a:schemeClr val="accent1">
                    <a:tint val="88000"/>
                    <a:satMod val="150000"/>
                  </a:schemeClr>
                </a:solidFill>
              </a:rPr>
              <a:t/>
            </a:r>
            <a:br>
              <a:rPr lang="en-US" sz="4200" dirty="0">
                <a:solidFill>
                  <a:schemeClr val="accent1">
                    <a:tint val="88000"/>
                    <a:satMod val="150000"/>
                  </a:schemeClr>
                </a:solidFill>
              </a:rPr>
            </a:br>
            <a:endParaRPr lang="en-US" sz="4200" dirty="0">
              <a:solidFill>
                <a:schemeClr val="accent1">
                  <a:tint val="88000"/>
                  <a:satMod val="150000"/>
                </a:schemeClr>
              </a:solidFill>
            </a:endParaRPr>
          </a:p>
        </p:txBody>
      </p:sp>
      <mc:AlternateContent xmlns:mc="http://schemas.openxmlformats.org/markup-compatibility/2006" xmlns:a14="http://schemas.microsoft.com/office/drawing/2010/main">
        <mc:Choice Requires="a14">
          <p:sp>
            <p:nvSpPr>
              <p:cNvPr id="17411" name="Content Placeholder 2"/>
              <p:cNvSpPr>
                <a:spLocks noGrp="1"/>
              </p:cNvSpPr>
              <p:nvPr>
                <p:ph idx="4294967295"/>
              </p:nvPr>
            </p:nvSpPr>
            <p:spPr>
              <a:xfrm>
                <a:off x="598290" y="1166813"/>
                <a:ext cx="7772797" cy="4946386"/>
              </a:xfrm>
            </p:spPr>
            <p:txBody>
              <a:bodyPr>
                <a:normAutofit/>
              </a:bodyPr>
              <a:lstStyle/>
              <a:p>
                <a:pPr>
                  <a:defRPr/>
                </a:pPr>
                <a:r>
                  <a:rPr lang="en-US" dirty="0"/>
                  <a:t>First stage is discrete choice of MSA based on</a:t>
                </a:r>
              </a:p>
              <a:p>
                <a:pPr marL="0" indent="0">
                  <a:buNone/>
                  <a:defRPr/>
                </a:pP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𝑉</m:t>
                        </m:r>
                      </m:e>
                      <m:sub>
                        <m:r>
                          <a:rPr lang="en-US" i="1">
                            <a:latin typeface="Cambria Math"/>
                          </a:rPr>
                          <m:t>𝑖𝑗</m:t>
                        </m:r>
                      </m:sub>
                    </m:sSub>
                    <m:r>
                      <a:rPr lang="en-US" i="1">
                        <a:latin typeface="Cambria Math"/>
                      </a:rPr>
                      <m:t>=</m:t>
                    </m:r>
                    <m:r>
                      <m:rPr>
                        <m:sty m:val="p"/>
                      </m:rPr>
                      <a:rPr lang="el-GR" i="1" smtClean="0">
                        <a:latin typeface="Cambria Math"/>
                      </a:rPr>
                      <m:t>α</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smtClean="0">
                                    <a:effectLst/>
                                    <a:latin typeface="Cambria Math" panose="020405030504060302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𝑌</m:t>
                                </m:r>
                              </m:e>
                            </m:acc>
                          </m:e>
                          <m:sub>
                            <m:r>
                              <a:rPr lang="en-US" i="1">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acc>
                              <m:accPr>
                                <m:chr m:val="̂"/>
                                <m:ctrlPr>
                                  <a:rPr lang="en-US" i="1">
                                    <a:effectLst/>
                                    <a:latin typeface="Cambria Math" panose="020405030504060302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𝑃</m:t>
                                </m:r>
                              </m:e>
                            </m:acc>
                          </m:e>
                          <m:sub>
                            <m:r>
                              <a:rPr lang="en-US" i="1">
                                <a:latin typeface="Cambria Math" panose="02040503050406030204" pitchFamily="18" charset="0"/>
                                <a:ea typeface="Times New Roman" panose="02020603050405020304" pitchFamily="18" charset="0"/>
                                <a:cs typeface="Times New Roman" panose="02020603050405020304" pitchFamily="18" charset="0"/>
                              </a:rPr>
                              <m:t>𝑖𝑗</m:t>
                            </m:r>
                          </m:sub>
                        </m:sSub>
                      </m:e>
                    </m:d>
                    <m:r>
                      <a:rPr lang="en-US" i="1">
                        <a:latin typeface="Cambria Math"/>
                      </a:rPr>
                      <m:t>+</m:t>
                    </m:r>
                    <m:r>
                      <a:rPr lang="en-US" b="0" i="1" smtClean="0">
                        <a:latin typeface="Cambria Math"/>
                      </a:rPr>
                      <m:t>𝑊𝑇</m:t>
                    </m:r>
                    <m:r>
                      <a:rPr lang="en-US" b="0" i="1" baseline="-25000" smtClean="0">
                        <a:latin typeface="Cambria Math"/>
                      </a:rPr>
                      <m:t>𝑗</m:t>
                    </m:r>
                    <m:sSub>
                      <m:sSubPr>
                        <m:ctrlPr>
                          <a:rPr lang="en-US" i="1">
                            <a:latin typeface="Cambria Math" panose="02040503050406030204" pitchFamily="18" charset="0"/>
                          </a:rPr>
                        </m:ctrlPr>
                      </m:sSubPr>
                      <m:e>
                        <m:r>
                          <a:rPr lang="en-US" b="0" i="1">
                            <a:latin typeface="Cambria Math"/>
                          </a:rPr>
                          <m:t>𝛽</m:t>
                        </m:r>
                      </m:e>
                      <m:sub>
                        <m:r>
                          <a:rPr lang="en-US" b="0" i="1" smtClean="0">
                            <a:latin typeface="Cambria Math"/>
                          </a:rPr>
                          <m:t>𝑊𝑇</m:t>
                        </m:r>
                      </m:sub>
                    </m:sSub>
                    <m:r>
                      <a:rPr lang="en-US" i="1">
                        <a:latin typeface="Cambria Math"/>
                      </a:rPr>
                      <m:t>+</m:t>
                    </m:r>
                    <m:sSub>
                      <m:sSubPr>
                        <m:ctrlPr>
                          <a:rPr lang="en-US" i="1">
                            <a:latin typeface="Cambria Math" panose="02040503050406030204" pitchFamily="18" charset="0"/>
                          </a:rPr>
                        </m:ctrlPr>
                      </m:sSubPr>
                      <m:e>
                        <m:r>
                          <a:rPr lang="en-US" b="0" i="1" smtClean="0">
                            <a:latin typeface="Cambria Math"/>
                          </a:rPr>
                          <m:t>𝑆𝑇</m:t>
                        </m:r>
                        <m:r>
                          <a:rPr lang="en-US" b="0" i="1" baseline="-25000" smtClean="0">
                            <a:latin typeface="Cambria Math"/>
                          </a:rPr>
                          <m:t>𝑗</m:t>
                        </m:r>
                        <m:r>
                          <a:rPr lang="en-US" b="0" i="1">
                            <a:latin typeface="Cambria Math"/>
                          </a:rPr>
                          <m:t>𝛽</m:t>
                        </m:r>
                      </m:e>
                      <m:sub>
                        <m:r>
                          <a:rPr lang="en-US" b="0" i="1" smtClean="0">
                            <a:latin typeface="Cambria Math"/>
                          </a:rPr>
                          <m:t>𝑆</m:t>
                        </m:r>
                        <m:r>
                          <a:rPr lang="en-US" b="0" i="1">
                            <a:latin typeface="Cambria Math"/>
                          </a:rPr>
                          <m:t>𝑇</m:t>
                        </m:r>
                      </m:sub>
                    </m:sSub>
                    <m:r>
                      <a:rPr lang="en-US" b="1" i="1" smtClean="0">
                        <a:latin typeface="Cambria Math"/>
                      </a:rPr>
                      <m:t>+ </m:t>
                    </m:r>
                    <m:r>
                      <a:rPr lang="en-US" b="0" i="1" smtClean="0">
                        <a:latin typeface="Cambria Math"/>
                      </a:rPr>
                      <m:t>          + </m:t>
                    </m:r>
                    <m:sSub>
                      <m:sSubPr>
                        <m:ctrlPr>
                          <a:rPr lang="en-US" i="1">
                            <a:latin typeface="Cambria Math" panose="02040503050406030204" pitchFamily="18" charset="0"/>
                          </a:rPr>
                        </m:ctrlPr>
                      </m:sSubPr>
                      <m:e>
                        <m:r>
                          <a:rPr lang="en-US" i="1">
                            <a:latin typeface="Cambria Math"/>
                          </a:rPr>
                          <m:t>𝑀𝐶</m:t>
                        </m:r>
                      </m:e>
                      <m:sub>
                        <m:r>
                          <a:rPr lang="en-US" i="1">
                            <a:latin typeface="Cambria Math"/>
                          </a:rPr>
                          <m:t>𝑖𝑗</m:t>
                        </m:r>
                      </m:sub>
                    </m:sSub>
                  </m:oMath>
                </a14:m>
                <a:r>
                  <a:rPr lang="en-US" dirty="0">
                    <a:latin typeface="Cambria Math" pitchFamily="18" charset="0"/>
                    <a:ea typeface="Cambria Math" pitchFamily="18" charset="0"/>
                  </a:rPr>
                  <a:t> + </a:t>
                </a:r>
                <a:r>
                  <a:rPr lang="el-GR" i="1" dirty="0">
                    <a:latin typeface="Cambria Math" pitchFamily="18" charset="0"/>
                    <a:ea typeface="Cambria Math" pitchFamily="18" charset="0"/>
                  </a:rPr>
                  <a:t>δ</a:t>
                </a:r>
                <a:r>
                  <a:rPr lang="en-US" i="1" baseline="-25000" dirty="0">
                    <a:latin typeface="Cambria Math" pitchFamily="18" charset="0"/>
                    <a:ea typeface="Cambria Math" pitchFamily="18" charset="0"/>
                  </a:rPr>
                  <a:t>j</a:t>
                </a:r>
                <a:r>
                  <a:rPr lang="en-US" sz="1000" dirty="0">
                    <a:latin typeface="Cambria Math" pitchFamily="18" charset="0"/>
                    <a:ea typeface="Cambria Math" pitchFamily="18" charset="0"/>
                  </a:rPr>
                  <a:t>    </a:t>
                </a:r>
                <a:r>
                  <a:rPr lang="en-US" dirty="0">
                    <a:latin typeface="Cambria Math" pitchFamily="18" charset="0"/>
                    <a:ea typeface="Cambria Math" pitchFamily="18" charset="0"/>
                  </a:rPr>
                  <a:t> + </a:t>
                </a:r>
                <a:r>
                  <a:rPr lang="en-US" sz="1000" dirty="0">
                    <a:latin typeface="Cambria Math" pitchFamily="18" charset="0"/>
                    <a:ea typeface="Cambria Math" pitchFamily="18" charset="0"/>
                  </a:rPr>
                  <a:t> </a:t>
                </a:r>
                <a:r>
                  <a:rPr lang="el-GR" dirty="0">
                    <a:latin typeface="Cambria Math" pitchFamily="18" charset="0"/>
                    <a:ea typeface="Cambria Math" pitchFamily="18" charset="0"/>
                  </a:rPr>
                  <a:t>ε</a:t>
                </a:r>
                <a14:m>
                  <m:oMath xmlns:m="http://schemas.openxmlformats.org/officeDocument/2006/math">
                    <m:r>
                      <a:rPr lang="en-US" i="1" baseline="-25000">
                        <a:latin typeface="Cambria Math"/>
                      </a:rPr>
                      <m:t>𝑖𝑗</m:t>
                    </m:r>
                    <m:r>
                      <a:rPr lang="en-US" i="1">
                        <a:latin typeface="Cambria Math"/>
                      </a:rPr>
                      <m:t> </m:t>
                    </m:r>
                  </m:oMath>
                </a14:m>
                <a:endParaRPr lang="en-US" i="1" dirty="0"/>
              </a:p>
              <a:p>
                <a:pPr marL="0" indent="0">
                  <a:buNone/>
                  <a:defRPr/>
                </a:pPr>
                <a:endParaRPr lang="en-US" sz="800" i="1" dirty="0"/>
              </a:p>
              <a:p>
                <a:pPr marL="400050" lvl="1" indent="0">
                  <a:buNone/>
                  <a:defRPr/>
                </a:pPr>
                <a:r>
                  <a:rPr lang="en-US" i="1" dirty="0"/>
                  <a:t>(</a:t>
                </a:r>
                <a14:m>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𝑊𝑇</m:t>
                        </m:r>
                      </m:sub>
                    </m:sSub>
                    <m:sSub>
                      <m:sSubPr>
                        <m:ctrlPr>
                          <a:rPr lang="en-US" i="1">
                            <a:latin typeface="Cambria Math" panose="02040503050406030204" pitchFamily="18" charset="0"/>
                          </a:rPr>
                        </m:ctrlPr>
                      </m:sSubPr>
                      <m:e>
                        <m:r>
                          <a:rPr lang="en-US" b="0" i="1" smtClean="0">
                            <a:latin typeface="Cambria Math"/>
                          </a:rPr>
                          <m:t>,</m:t>
                        </m:r>
                        <m:r>
                          <a:rPr lang="en-US" i="1">
                            <a:latin typeface="Cambria Math"/>
                          </a:rPr>
                          <m:t>𝛽</m:t>
                        </m:r>
                      </m:e>
                      <m:sub>
                        <m:r>
                          <a:rPr lang="en-US" i="1">
                            <a:latin typeface="Cambria Math"/>
                          </a:rPr>
                          <m:t>𝑆𝑇</m:t>
                        </m:r>
                      </m:sub>
                    </m:sSub>
                  </m:oMath>
                </a14:m>
                <a:r>
                  <a:rPr lang="en-US" i="1" dirty="0"/>
                  <a:t>) ~ </a:t>
                </a:r>
                <a:r>
                  <a:rPr lang="en-US" i="1" dirty="0">
                    <a:latin typeface="Cambria Math" pitchFamily="18" charset="0"/>
                    <a:ea typeface="Cambria Math" pitchFamily="18" charset="0"/>
                  </a:rPr>
                  <a:t>N(0,</a:t>
                </a:r>
                <a:r>
                  <a:rPr lang="el-GR" i="1" dirty="0">
                    <a:latin typeface="Cambria Math" pitchFamily="18" charset="0"/>
                    <a:ea typeface="Cambria Math" pitchFamily="18" charset="0"/>
                  </a:rPr>
                  <a:t>Σ</a:t>
                </a:r>
                <a:r>
                  <a:rPr lang="en-US" i="1" dirty="0">
                    <a:latin typeface="Cambria Math" pitchFamily="18" charset="0"/>
                    <a:ea typeface="Cambria Math" pitchFamily="18" charset="0"/>
                  </a:rPr>
                  <a:t>)</a:t>
                </a:r>
                <a:r>
                  <a:rPr lang="en-US" i="1" dirty="0"/>
                  <a:t> </a:t>
                </a:r>
              </a:p>
              <a:p>
                <a:pPr lvl="1">
                  <a:defRPr/>
                </a:pPr>
                <a:endParaRPr lang="en-US" sz="800" dirty="0"/>
              </a:p>
              <a:p>
                <a:pPr>
                  <a:defRPr/>
                </a:pPr>
                <a:r>
                  <a:rPr lang="en-US" dirty="0"/>
                  <a:t>In second stage regress MSA fixed effects on all amenities</a:t>
                </a:r>
              </a:p>
              <a:p>
                <a:pPr marL="0" indent="0">
                  <a:buNone/>
                  <a:defRPr/>
                </a:pPr>
                <a:r>
                  <a:rPr lang="en-US" i="1" dirty="0">
                    <a:latin typeface="Cambria Math" pitchFamily="18" charset="0"/>
                    <a:ea typeface="Cambria Math" pitchFamily="18" charset="0"/>
                  </a:rPr>
                  <a:t>   </a:t>
                </a:r>
                <a:r>
                  <a:rPr lang="el-GR" i="1" dirty="0">
                    <a:latin typeface="Cambria Math" pitchFamily="18" charset="0"/>
                    <a:ea typeface="Cambria Math" pitchFamily="18" charset="0"/>
                  </a:rPr>
                  <a:t>δ</a:t>
                </a:r>
                <a:r>
                  <a:rPr lang="en-US" i="1" baseline="-25000" dirty="0">
                    <a:latin typeface="Cambria Math" pitchFamily="18" charset="0"/>
                    <a:ea typeface="Cambria Math" pitchFamily="18" charset="0"/>
                  </a:rPr>
                  <a:t>j   </a:t>
                </a:r>
                <a:r>
                  <a:rPr lang="en-US" i="1" dirty="0">
                    <a:latin typeface="Cambria Math" pitchFamily="18" charset="0"/>
                    <a:ea typeface="Cambria Math" pitchFamily="18" charset="0"/>
                  </a:rPr>
                  <a:t>=</a:t>
                </a:r>
                <a:r>
                  <a:rPr lang="en-US" i="1" baseline="-25000" dirty="0">
                    <a:latin typeface="Cambria Math" pitchFamily="18" charset="0"/>
                    <a:ea typeface="Cambria Math" pitchFamily="18" charset="0"/>
                  </a:rPr>
                  <a:t> </a:t>
                </a:r>
                <a14:m>
                  <m:oMath xmlns:m="http://schemas.openxmlformats.org/officeDocument/2006/math">
                    <m:sSub>
                      <m:sSubPr>
                        <m:ctrlPr>
                          <a:rPr lang="en-US" i="1">
                            <a:latin typeface="Cambria Math" panose="02040503050406030204" pitchFamily="18" charset="0"/>
                          </a:rPr>
                        </m:ctrlPr>
                      </m:sSubPr>
                      <m:e>
                        <m:r>
                          <a:rPr lang="en-US">
                            <a:latin typeface="Cambria Math"/>
                          </a:rPr>
                          <m:t>𝑨</m:t>
                        </m:r>
                      </m:e>
                      <m:sub>
                        <m:r>
                          <a:rPr lang="en-US">
                            <a:latin typeface="Cambria Math"/>
                          </a:rPr>
                          <m:t>𝒋</m:t>
                        </m:r>
                      </m:sub>
                    </m:sSub>
                    <m:r>
                      <m:rPr>
                        <m:sty m:val="p"/>
                      </m:rPr>
                      <a:rPr lang="el-GR" i="0" smtClean="0">
                        <a:latin typeface="Cambria Math"/>
                      </a:rPr>
                      <m:t>Γ</m:t>
                    </m:r>
                    <m:r>
                      <a:rPr lang="en-US">
                        <a:latin typeface="Cambria Math"/>
                      </a:rPr>
                      <m:t>+</m:t>
                    </m:r>
                    <m:sSub>
                      <m:sSubPr>
                        <m:ctrlPr>
                          <a:rPr lang="en-US" i="1">
                            <a:latin typeface="Cambria Math" panose="02040503050406030204" pitchFamily="18" charset="0"/>
                          </a:rPr>
                        </m:ctrlPr>
                      </m:sSubPr>
                      <m:e>
                        <m:r>
                          <a:rPr lang="en-US" b="0" i="1" smtClean="0">
                            <a:latin typeface="Cambria Math"/>
                          </a:rPr>
                          <m:t>𝑢</m:t>
                        </m:r>
                      </m:e>
                      <m:sub>
                        <m:r>
                          <a:rPr lang="en-US">
                            <a:latin typeface="Cambria Math"/>
                          </a:rPr>
                          <m:t>𝑗</m:t>
                        </m:r>
                      </m:sub>
                    </m:sSub>
                  </m:oMath>
                </a14:m>
                <a:endParaRPr lang="en-US" dirty="0"/>
              </a:p>
              <a:p>
                <a:pPr>
                  <a:defRPr/>
                </a:pPr>
                <a:endParaRPr lang="en-US" dirty="0"/>
              </a:p>
              <a:p>
                <a:pPr lvl="1">
                  <a:defRPr/>
                </a:pPr>
                <a:endParaRPr lang="en-US" dirty="0"/>
              </a:p>
            </p:txBody>
          </p:sp>
        </mc:Choice>
        <mc:Fallback xmlns="">
          <p:sp>
            <p:nvSpPr>
              <p:cNvPr id="17411" name="Content Placeholder 2"/>
              <p:cNvSpPr>
                <a:spLocks noGrp="1" noRot="1" noChangeAspect="1" noMove="1" noResize="1" noEditPoints="1" noAdjustHandles="1" noChangeArrowheads="1" noChangeShapeType="1" noTextEdit="1"/>
              </p:cNvSpPr>
              <p:nvPr>
                <p:ph idx="4294967295"/>
              </p:nvPr>
            </p:nvSpPr>
            <p:spPr>
              <a:xfrm>
                <a:off x="598290" y="1166813"/>
                <a:ext cx="7772797" cy="4946386"/>
              </a:xfrm>
              <a:blipFill>
                <a:blip r:embed="rId3"/>
                <a:stretch>
                  <a:fillRect l="-1804" t="-1601"/>
                </a:stretch>
              </a:blipFill>
            </p:spPr>
            <p:txBody>
              <a:bodyPr/>
              <a:lstStyle/>
              <a:p>
                <a:r>
                  <a:rPr lang="en-US">
                    <a:noFill/>
                  </a:rPr>
                  <a:t> </a:t>
                </a:r>
              </a:p>
            </p:txBody>
          </p:sp>
        </mc:Fallback>
      </mc:AlternateContent>
    </p:spTree>
    <p:extLst>
      <p:ext uri="{BB962C8B-B14F-4D97-AF65-F5344CB8AC3E}">
        <p14:creationId xmlns:p14="http://schemas.microsoft.com/office/powerpoint/2010/main" val="3874784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275167"/>
            <a:ext cx="8229203" cy="1143000"/>
          </a:xfrm>
        </p:spPr>
        <p:txBody>
          <a:bodyPr>
            <a:normAutofit fontScale="90000"/>
          </a:bodyPr>
          <a:lstStyle/>
          <a:p>
            <a:pPr>
              <a:defRPr/>
            </a:pPr>
            <a:r>
              <a:rPr lang="en-US" sz="4200" dirty="0" smtClean="0">
                <a:solidFill>
                  <a:schemeClr val="tx2">
                    <a:lumMod val="60000"/>
                    <a:lumOff val="40000"/>
                  </a:schemeClr>
                </a:solidFill>
              </a:rPr>
              <a:t>	Model Estimation</a:t>
            </a:r>
            <a:r>
              <a:rPr lang="en-US" sz="4200" dirty="0">
                <a:solidFill>
                  <a:schemeClr val="accent1">
                    <a:tint val="88000"/>
                    <a:satMod val="150000"/>
                  </a:schemeClr>
                </a:solidFill>
              </a:rPr>
              <a:t/>
            </a:r>
            <a:br>
              <a:rPr lang="en-US" sz="4200" dirty="0">
                <a:solidFill>
                  <a:schemeClr val="accent1">
                    <a:tint val="88000"/>
                    <a:satMod val="150000"/>
                  </a:schemeClr>
                </a:solidFill>
              </a:rPr>
            </a:br>
            <a:endParaRPr lang="en-US" sz="4200" dirty="0">
              <a:solidFill>
                <a:schemeClr val="accent1">
                  <a:tint val="88000"/>
                  <a:satMod val="150000"/>
                </a:schemeClr>
              </a:solidFill>
            </a:endParaRPr>
          </a:p>
        </p:txBody>
      </p:sp>
      <p:sp>
        <p:nvSpPr>
          <p:cNvPr id="17411" name="Content Placeholder 2"/>
          <p:cNvSpPr>
            <a:spLocks noGrp="1"/>
          </p:cNvSpPr>
          <p:nvPr>
            <p:ph idx="4294967295"/>
          </p:nvPr>
        </p:nvSpPr>
        <p:spPr>
          <a:xfrm>
            <a:off x="598290" y="1166813"/>
            <a:ext cx="7772797" cy="4946386"/>
          </a:xfrm>
          <a:ln>
            <a:solidFill>
              <a:schemeClr val="bg1"/>
            </a:solidFill>
          </a:ln>
        </p:spPr>
        <p:txBody>
          <a:bodyPr>
            <a:normAutofit lnSpcReduction="10000"/>
          </a:bodyPr>
          <a:lstStyle/>
          <a:p>
            <a:pPr>
              <a:defRPr/>
            </a:pPr>
            <a:r>
              <a:rPr lang="en-US" sz="2500" dirty="0" smtClean="0"/>
              <a:t>First stage is a mixed logit model estimated using 60 out of 284 MSAs in the choice set </a:t>
            </a:r>
          </a:p>
          <a:p>
            <a:pPr>
              <a:defRPr/>
            </a:pPr>
            <a:endParaRPr lang="en-US" sz="600" dirty="0"/>
          </a:p>
          <a:p>
            <a:pPr lvl="1">
              <a:defRPr/>
            </a:pPr>
            <a:r>
              <a:rPr lang="en-US" sz="2100" dirty="0" smtClean="0"/>
              <a:t>Although McFadden sampling procedure does not hold for mixed logit model, we face a trade-off between sample size and size of choice set </a:t>
            </a:r>
          </a:p>
          <a:p>
            <a:pPr lvl="1">
              <a:defRPr/>
            </a:pPr>
            <a:r>
              <a:rPr lang="en-US" sz="2100" dirty="0" smtClean="0"/>
              <a:t>Results stabilize at when 60 MSAs randomly sampled </a:t>
            </a:r>
          </a:p>
          <a:p>
            <a:pPr lvl="1">
              <a:defRPr/>
            </a:pPr>
            <a:endParaRPr lang="en-US" sz="1000" dirty="0" smtClean="0"/>
          </a:p>
          <a:p>
            <a:pPr marL="514350" indent="-457200">
              <a:defRPr/>
            </a:pPr>
            <a:r>
              <a:rPr lang="en-US" sz="2500" dirty="0" smtClean="0"/>
              <a:t>Joint distribution of WT, ST coefficients calculated for each sample household, conditional on location</a:t>
            </a:r>
          </a:p>
          <a:p>
            <a:pPr marL="914400" lvl="1" indent="-457200">
              <a:defRPr/>
            </a:pPr>
            <a:r>
              <a:rPr lang="en-US" sz="2100" dirty="0" smtClean="0"/>
              <a:t>Conditional mean of WT, ST coefficients averaged over households living in each MSA and divided by </a:t>
            </a:r>
            <a:r>
              <a:rPr lang="el-GR" sz="2100" dirty="0" smtClean="0"/>
              <a:t>α</a:t>
            </a:r>
            <a:r>
              <a:rPr lang="en-US" sz="2100" dirty="0" smtClean="0"/>
              <a:t> </a:t>
            </a:r>
          </a:p>
          <a:p>
            <a:pPr marL="914400" lvl="1" indent="-457200">
              <a:defRPr/>
            </a:pPr>
            <a:r>
              <a:rPr lang="en-US" sz="2100" dirty="0" smtClean="0"/>
              <a:t>Measures mean MWTP in neighborhood of current temperature</a:t>
            </a:r>
          </a:p>
          <a:p>
            <a:pPr marL="914400" lvl="1" indent="-457200">
              <a:defRPr/>
            </a:pPr>
            <a:endParaRPr lang="en-US" sz="900" dirty="0" smtClean="0"/>
          </a:p>
          <a:p>
            <a:pPr marL="514350" indent="-457200">
              <a:defRPr/>
            </a:pPr>
            <a:r>
              <a:rPr lang="en-US" sz="2500" dirty="0" smtClean="0"/>
              <a:t>Plot these v. temperature to examine taste sorting</a:t>
            </a:r>
            <a:endParaRPr lang="en-US" sz="2500" dirty="0"/>
          </a:p>
          <a:p>
            <a:pPr lvl="1">
              <a:defRPr/>
            </a:pPr>
            <a:endParaRPr lang="en-US" sz="600" dirty="0"/>
          </a:p>
        </p:txBody>
      </p:sp>
    </p:spTree>
    <p:extLst>
      <p:ext uri="{BB962C8B-B14F-4D97-AF65-F5344CB8AC3E}">
        <p14:creationId xmlns:p14="http://schemas.microsoft.com/office/powerpoint/2010/main" val="284715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14237</TotalTime>
  <Words>1888</Words>
  <Application>Microsoft Office PowerPoint</Application>
  <PresentationFormat>On-screen Show (4:3)</PresentationFormat>
  <Paragraphs>377</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 Math</vt:lpstr>
      <vt:lpstr>Century Gothic</vt:lpstr>
      <vt:lpstr>Times New Roman</vt:lpstr>
      <vt:lpstr>Office Theme</vt:lpstr>
      <vt:lpstr>Do Discrete Choice Approaches to Valuing Urban Amenities Yield Different Results than Hedonic Models? </vt:lpstr>
      <vt:lpstr>        Motivation for the Study </vt:lpstr>
      <vt:lpstr> Objectives of This Study </vt:lpstr>
      <vt:lpstr>         Hedonic Approach </vt:lpstr>
      <vt:lpstr>       Hedonic Approach - II </vt:lpstr>
      <vt:lpstr>     Hedonic Approach - III </vt:lpstr>
      <vt:lpstr>        Discrete Choice Approach </vt:lpstr>
      <vt:lpstr>    Estimate Model in Two Stages </vt:lpstr>
      <vt:lpstr> Model Estimation </vt:lpstr>
      <vt:lpstr>Household Data</vt:lpstr>
      <vt:lpstr>Household Summary Statistics </vt:lpstr>
      <vt:lpstr>Amenity Variables in the Models</vt:lpstr>
      <vt:lpstr>Discrete Choice Estimation Results</vt:lpstr>
      <vt:lpstr>MWTP for Winter Temperature by Metropolitan Area (Base Discrete Choice Model – Model M.1)</vt:lpstr>
      <vt:lpstr>MWTP for Summer Temperature by Metropolitan Area (Base Discrete Choice Model – Model M.1)</vt:lpstr>
      <vt:lpstr>PowerPoint Presentation</vt:lpstr>
      <vt:lpstr>MWTP for Temperature, Hedonic Models</vt:lpstr>
      <vt:lpstr>MWTP for Winter Temperature by Metropolitan Area (Local Linear Hedonic Model, Traditional Weights, Bandwidth = 0.7)</vt:lpstr>
      <vt:lpstr>MWTP for Winter Temperature by Metropolitan Area (Local Linear Hedonic Model, Adjusted Weights, Bandwidth = 0.7)</vt:lpstr>
      <vt:lpstr>MWTP for Summer Temperature by Metropolitan Area (Local Linear Hedonic Model, Traditional Weights, Bandwidth = 0.7)</vt:lpstr>
      <vt:lpstr>MWTP for Summer Temperature by Metropolitan Area (Local Linear Hedonic Model, Adjusted Weights, Bandwidth = 0.7)</vt:lpstr>
      <vt:lpstr>Summary of Results </vt:lpstr>
      <vt:lpstr>Why Do the Approaches Yield Different Results? </vt:lpstr>
      <vt:lpstr>Discrete Choice with National Labor and Housing Markets</vt:lpstr>
      <vt:lpstr>Prices v. Quantities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Kabir Malik</dc:creator>
  <cp:lastModifiedBy>Maureen Cropper</cp:lastModifiedBy>
  <cp:revision>443</cp:revision>
  <cp:lastPrinted>2018-02-24T20:36:26Z</cp:lastPrinted>
  <dcterms:created xsi:type="dcterms:W3CDTF">2012-05-01T20:28:22Z</dcterms:created>
  <dcterms:modified xsi:type="dcterms:W3CDTF">2018-03-06T15:28:46Z</dcterms:modified>
</cp:coreProperties>
</file>