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65" r:id="rId15"/>
    <p:sldId id="266" r:id="rId1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176"/>
    <a:srgbClr val="0F5494"/>
    <a:srgbClr val="FFD624"/>
    <a:srgbClr val="3166CF"/>
    <a:srgbClr val="3E6FD2"/>
    <a:srgbClr val="2D5EC1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4" d="100"/>
          <a:sy n="104" d="100"/>
        </p:scale>
        <p:origin x="-396" y="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5"/>
          <c:order val="0"/>
          <c:tx>
            <c:strRef>
              <c:f>charts!$AN$246</c:f>
              <c:strCache>
                <c:ptCount val="1"/>
                <c:pt idx="0">
                  <c:v>intra-EU</c:v>
                </c:pt>
              </c:strCache>
            </c:strRef>
          </c:tx>
          <c:invertIfNegative val="0"/>
          <c:cat>
            <c:strRef>
              <c:f>charts!$AH$247:$AH$275</c:f>
              <c:strCache>
                <c:ptCount val="29"/>
                <c:pt idx="0">
                  <c:v>CY</c:v>
                </c:pt>
                <c:pt idx="1">
                  <c:v>EL</c:v>
                </c:pt>
                <c:pt idx="2">
                  <c:v>IT</c:v>
                </c:pt>
                <c:pt idx="3">
                  <c:v>FR</c:v>
                </c:pt>
                <c:pt idx="4">
                  <c:v>MT</c:v>
                </c:pt>
                <c:pt idx="5">
                  <c:v>ES</c:v>
                </c:pt>
                <c:pt idx="6">
                  <c:v>DK</c:v>
                </c:pt>
                <c:pt idx="7">
                  <c:v>FI</c:v>
                </c:pt>
                <c:pt idx="8">
                  <c:v>PT</c:v>
                </c:pt>
                <c:pt idx="9">
                  <c:v>EU28</c:v>
                </c:pt>
                <c:pt idx="10">
                  <c:v>DE</c:v>
                </c:pt>
                <c:pt idx="11">
                  <c:v>HR</c:v>
                </c:pt>
                <c:pt idx="12">
                  <c:v>SI</c:v>
                </c:pt>
                <c:pt idx="13">
                  <c:v>BE</c:v>
                </c:pt>
                <c:pt idx="14">
                  <c:v>NL</c:v>
                </c:pt>
                <c:pt idx="15">
                  <c:v>SE</c:v>
                </c:pt>
                <c:pt idx="16">
                  <c:v>UK</c:v>
                </c:pt>
                <c:pt idx="17">
                  <c:v>AT</c:v>
                </c:pt>
                <c:pt idx="18">
                  <c:v>LT</c:v>
                </c:pt>
                <c:pt idx="19">
                  <c:v>LV</c:v>
                </c:pt>
                <c:pt idx="20">
                  <c:v>BG</c:v>
                </c:pt>
                <c:pt idx="21">
                  <c:v>LU</c:v>
                </c:pt>
                <c:pt idx="22">
                  <c:v>PL</c:v>
                </c:pt>
                <c:pt idx="23">
                  <c:v>EE</c:v>
                </c:pt>
                <c:pt idx="24">
                  <c:v>RO</c:v>
                </c:pt>
                <c:pt idx="25">
                  <c:v>SK</c:v>
                </c:pt>
                <c:pt idx="26">
                  <c:v>CZ</c:v>
                </c:pt>
                <c:pt idx="27">
                  <c:v>HU</c:v>
                </c:pt>
                <c:pt idx="28">
                  <c:v>IE</c:v>
                </c:pt>
              </c:strCache>
            </c:strRef>
          </c:cat>
          <c:val>
            <c:numRef>
              <c:f>charts!$AN$247:$AN$275</c:f>
              <c:numCache>
                <c:formatCode>0%</c:formatCode>
                <c:ptCount val="29"/>
                <c:pt idx="0">
                  <c:v>3.6259856942833457E-2</c:v>
                </c:pt>
                <c:pt idx="1">
                  <c:v>5.0727728311540814E-2</c:v>
                </c:pt>
                <c:pt idx="2">
                  <c:v>5.1112264487478166E-2</c:v>
                </c:pt>
                <c:pt idx="3">
                  <c:v>5.5833818544024152E-2</c:v>
                </c:pt>
                <c:pt idx="4">
                  <c:v>8.1449934393657081E-2</c:v>
                </c:pt>
                <c:pt idx="5">
                  <c:v>9.2578585094440821E-2</c:v>
                </c:pt>
                <c:pt idx="6">
                  <c:v>8.4186945342766328E-2</c:v>
                </c:pt>
                <c:pt idx="7">
                  <c:v>8.6379523238912057E-2</c:v>
                </c:pt>
                <c:pt idx="8">
                  <c:v>0.10086061200905484</c:v>
                </c:pt>
                <c:pt idx="9">
                  <c:v>7.553143467218161E-2</c:v>
                </c:pt>
                <c:pt idx="10">
                  <c:v>8.4123409982454614E-2</c:v>
                </c:pt>
                <c:pt idx="11">
                  <c:v>0.13826370770481733</c:v>
                </c:pt>
                <c:pt idx="12">
                  <c:v>0.11305571489141431</c:v>
                </c:pt>
                <c:pt idx="13">
                  <c:v>9.7998088437024594E-2</c:v>
                </c:pt>
                <c:pt idx="14">
                  <c:v>8.8627601300086484E-2</c:v>
                </c:pt>
                <c:pt idx="15">
                  <c:v>0.11025322909697838</c:v>
                </c:pt>
                <c:pt idx="16">
                  <c:v>7.1745632036001358E-2</c:v>
                </c:pt>
                <c:pt idx="17">
                  <c:v>0.11592082173691895</c:v>
                </c:pt>
                <c:pt idx="18">
                  <c:v>0.13852960275357665</c:v>
                </c:pt>
                <c:pt idx="19">
                  <c:v>0.14914008836836951</c:v>
                </c:pt>
                <c:pt idx="20">
                  <c:v>0.13869967575777789</c:v>
                </c:pt>
                <c:pt idx="21">
                  <c:v>0.15572187467364845</c:v>
                </c:pt>
                <c:pt idx="22">
                  <c:v>0.19172548167116438</c:v>
                </c:pt>
                <c:pt idx="23">
                  <c:v>0.22325749843463583</c:v>
                </c:pt>
                <c:pt idx="24">
                  <c:v>0.24216497012637456</c:v>
                </c:pt>
                <c:pt idx="25">
                  <c:v>0.23338779504993928</c:v>
                </c:pt>
                <c:pt idx="26">
                  <c:v>0.213313154463215</c:v>
                </c:pt>
                <c:pt idx="27">
                  <c:v>0.21740353635727572</c:v>
                </c:pt>
                <c:pt idx="28">
                  <c:v>6.4967350415436789E-2</c:v>
                </c:pt>
              </c:numCache>
            </c:numRef>
          </c:val>
        </c:ser>
        <c:ser>
          <c:idx val="0"/>
          <c:order val="1"/>
          <c:tx>
            <c:strRef>
              <c:f>charts!$AQ$246</c:f>
              <c:strCache>
                <c:ptCount val="1"/>
                <c:pt idx="0">
                  <c:v>extra-EU</c:v>
                </c:pt>
              </c:strCache>
            </c:strRef>
          </c:tx>
          <c:invertIfNegative val="0"/>
          <c:cat>
            <c:strRef>
              <c:f>charts!$AH$247:$AH$275</c:f>
              <c:strCache>
                <c:ptCount val="29"/>
                <c:pt idx="0">
                  <c:v>CY</c:v>
                </c:pt>
                <c:pt idx="1">
                  <c:v>EL</c:v>
                </c:pt>
                <c:pt idx="2">
                  <c:v>IT</c:v>
                </c:pt>
                <c:pt idx="3">
                  <c:v>FR</c:v>
                </c:pt>
                <c:pt idx="4">
                  <c:v>MT</c:v>
                </c:pt>
                <c:pt idx="5">
                  <c:v>ES</c:v>
                </c:pt>
                <c:pt idx="6">
                  <c:v>DK</c:v>
                </c:pt>
                <c:pt idx="7">
                  <c:v>FI</c:v>
                </c:pt>
                <c:pt idx="8">
                  <c:v>PT</c:v>
                </c:pt>
                <c:pt idx="9">
                  <c:v>EU28</c:v>
                </c:pt>
                <c:pt idx="10">
                  <c:v>DE</c:v>
                </c:pt>
                <c:pt idx="11">
                  <c:v>HR</c:v>
                </c:pt>
                <c:pt idx="12">
                  <c:v>SI</c:v>
                </c:pt>
                <c:pt idx="13">
                  <c:v>BE</c:v>
                </c:pt>
                <c:pt idx="14">
                  <c:v>NL</c:v>
                </c:pt>
                <c:pt idx="15">
                  <c:v>SE</c:v>
                </c:pt>
                <c:pt idx="16">
                  <c:v>UK</c:v>
                </c:pt>
                <c:pt idx="17">
                  <c:v>AT</c:v>
                </c:pt>
                <c:pt idx="18">
                  <c:v>LT</c:v>
                </c:pt>
                <c:pt idx="19">
                  <c:v>LV</c:v>
                </c:pt>
                <c:pt idx="20">
                  <c:v>BG</c:v>
                </c:pt>
                <c:pt idx="21">
                  <c:v>LU</c:v>
                </c:pt>
                <c:pt idx="22">
                  <c:v>PL</c:v>
                </c:pt>
                <c:pt idx="23">
                  <c:v>EE</c:v>
                </c:pt>
                <c:pt idx="24">
                  <c:v>RO</c:v>
                </c:pt>
                <c:pt idx="25">
                  <c:v>SK</c:v>
                </c:pt>
                <c:pt idx="26">
                  <c:v>CZ</c:v>
                </c:pt>
                <c:pt idx="27">
                  <c:v>HU</c:v>
                </c:pt>
                <c:pt idx="28">
                  <c:v>IE</c:v>
                </c:pt>
              </c:strCache>
            </c:strRef>
          </c:cat>
          <c:val>
            <c:numRef>
              <c:f>charts!$AQ$247:$AQ$275</c:f>
              <c:numCache>
                <c:formatCode>0%</c:formatCode>
                <c:ptCount val="29"/>
                <c:pt idx="0">
                  <c:v>2.4470365192074649E-2</c:v>
                </c:pt>
                <c:pt idx="1">
                  <c:v>1.7709927544726799E-2</c:v>
                </c:pt>
                <c:pt idx="2">
                  <c:v>3.943193502581098E-2</c:v>
                </c:pt>
                <c:pt idx="3">
                  <c:v>4.1087909571889313E-2</c:v>
                </c:pt>
                <c:pt idx="4">
                  <c:v>4.6467187571581359E-2</c:v>
                </c:pt>
                <c:pt idx="5">
                  <c:v>3.7988139948648386E-2</c:v>
                </c:pt>
                <c:pt idx="6">
                  <c:v>4.7093126902842779E-2</c:v>
                </c:pt>
                <c:pt idx="7">
                  <c:v>4.693412158788942E-2</c:v>
                </c:pt>
                <c:pt idx="8">
                  <c:v>3.5563369310690394E-2</c:v>
                </c:pt>
                <c:pt idx="9">
                  <c:v>6.2508773521805477E-2</c:v>
                </c:pt>
                <c:pt idx="10">
                  <c:v>6.5906124569942798E-2</c:v>
                </c:pt>
                <c:pt idx="11">
                  <c:v>1.6388275648464859E-2</c:v>
                </c:pt>
                <c:pt idx="12">
                  <c:v>5.1066654233188506E-2</c:v>
                </c:pt>
                <c:pt idx="13">
                  <c:v>6.7635801625223244E-2</c:v>
                </c:pt>
                <c:pt idx="14">
                  <c:v>8.649288485120471E-2</c:v>
                </c:pt>
                <c:pt idx="15">
                  <c:v>6.9032720340113693E-2</c:v>
                </c:pt>
                <c:pt idx="16">
                  <c:v>0.10862267627115689</c:v>
                </c:pt>
                <c:pt idx="17">
                  <c:v>6.5020406902882161E-2</c:v>
                </c:pt>
                <c:pt idx="18">
                  <c:v>5.9375693221256354E-2</c:v>
                </c:pt>
                <c:pt idx="19">
                  <c:v>5.3622093735151859E-2</c:v>
                </c:pt>
                <c:pt idx="20">
                  <c:v>6.6732007701818669E-2</c:v>
                </c:pt>
                <c:pt idx="21">
                  <c:v>8.6525900841310441E-2</c:v>
                </c:pt>
                <c:pt idx="22">
                  <c:v>6.54822879499974E-2</c:v>
                </c:pt>
                <c:pt idx="23">
                  <c:v>6.2646681559644951E-2</c:v>
                </c:pt>
                <c:pt idx="24">
                  <c:v>5.2596791491424176E-2</c:v>
                </c:pt>
                <c:pt idx="25">
                  <c:v>6.4512945136708855E-2</c:v>
                </c:pt>
                <c:pt idx="26">
                  <c:v>8.5647264241692556E-2</c:v>
                </c:pt>
                <c:pt idx="27">
                  <c:v>0.13124955215893955</c:v>
                </c:pt>
                <c:pt idx="28">
                  <c:v>0.29335106480625728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896448"/>
        <c:axId val="100739712"/>
      </c:barChart>
      <c:catAx>
        <c:axId val="4989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739712"/>
        <c:crosses val="autoZero"/>
        <c:auto val="1"/>
        <c:lblAlgn val="ctr"/>
        <c:lblOffset val="100"/>
        <c:noMultiLvlLbl val="0"/>
      </c:catAx>
      <c:valAx>
        <c:axId val="1007397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9896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charts!$BF$246</c:f>
              <c:strCache>
                <c:ptCount val="1"/>
                <c:pt idx="0">
                  <c:v>DE</c:v>
                </c:pt>
              </c:strCache>
            </c:strRef>
          </c:tx>
          <c:invertIfNegative val="0"/>
          <c:cat>
            <c:strRef>
              <c:f>charts!$BE$247:$BE$275</c:f>
              <c:strCache>
                <c:ptCount val="29"/>
                <c:pt idx="0">
                  <c:v>CY</c:v>
                </c:pt>
                <c:pt idx="1">
                  <c:v>EL</c:v>
                </c:pt>
                <c:pt idx="2">
                  <c:v>IT</c:v>
                </c:pt>
                <c:pt idx="3">
                  <c:v>FR</c:v>
                </c:pt>
                <c:pt idx="4">
                  <c:v>IE</c:v>
                </c:pt>
                <c:pt idx="5">
                  <c:v>UK</c:v>
                </c:pt>
                <c:pt idx="6">
                  <c:v>EU28</c:v>
                </c:pt>
                <c:pt idx="7">
                  <c:v>MT</c:v>
                </c:pt>
                <c:pt idx="8">
                  <c:v>DE</c:v>
                </c:pt>
                <c:pt idx="9">
                  <c:v>DK</c:v>
                </c:pt>
                <c:pt idx="10">
                  <c:v>FI</c:v>
                </c:pt>
                <c:pt idx="11">
                  <c:v>NL</c:v>
                </c:pt>
                <c:pt idx="12">
                  <c:v>ES</c:v>
                </c:pt>
                <c:pt idx="13">
                  <c:v>BE</c:v>
                </c:pt>
                <c:pt idx="14">
                  <c:v>PT</c:v>
                </c:pt>
                <c:pt idx="15">
                  <c:v>SE</c:v>
                </c:pt>
                <c:pt idx="16">
                  <c:v>SI</c:v>
                </c:pt>
                <c:pt idx="17">
                  <c:v>AT</c:v>
                </c:pt>
                <c:pt idx="18">
                  <c:v>HR</c:v>
                </c:pt>
                <c:pt idx="19">
                  <c:v>LT</c:v>
                </c:pt>
                <c:pt idx="20">
                  <c:v>BG</c:v>
                </c:pt>
                <c:pt idx="21">
                  <c:v>LV</c:v>
                </c:pt>
                <c:pt idx="22">
                  <c:v>LU</c:v>
                </c:pt>
                <c:pt idx="23">
                  <c:v>PL</c:v>
                </c:pt>
                <c:pt idx="24">
                  <c:v>CZ</c:v>
                </c:pt>
                <c:pt idx="25">
                  <c:v>HU</c:v>
                </c:pt>
                <c:pt idx="26">
                  <c:v>EE</c:v>
                </c:pt>
                <c:pt idx="27">
                  <c:v>SK</c:v>
                </c:pt>
                <c:pt idx="28">
                  <c:v>RO</c:v>
                </c:pt>
              </c:strCache>
            </c:strRef>
          </c:cat>
          <c:val>
            <c:numRef>
              <c:f>charts!$BF$247:$BF$275</c:f>
              <c:numCache>
                <c:formatCode>0%</c:formatCode>
                <c:ptCount val="29"/>
                <c:pt idx="0">
                  <c:v>7.3015787174324732E-3</c:v>
                </c:pt>
                <c:pt idx="1">
                  <c:v>7.9932959546981444E-3</c:v>
                </c:pt>
                <c:pt idx="2">
                  <c:v>1.1710275344629895E-2</c:v>
                </c:pt>
                <c:pt idx="3">
                  <c:v>1.5330482803891451E-2</c:v>
                </c:pt>
                <c:pt idx="4">
                  <c:v>1.0911870402621019E-2</c:v>
                </c:pt>
                <c:pt idx="5">
                  <c:v>1.6244271529306936E-2</c:v>
                </c:pt>
                <c:pt idx="6">
                  <c:v>1.5453557898446353E-2</c:v>
                </c:pt>
                <c:pt idx="7">
                  <c:v>2.036248359841427E-2</c:v>
                </c:pt>
                <c:pt idx="8">
                  <c:v>0</c:v>
                </c:pt>
                <c:pt idx="9">
                  <c:v>1.550795590969373E-2</c:v>
                </c:pt>
                <c:pt idx="10">
                  <c:v>1.4675401202434617E-2</c:v>
                </c:pt>
                <c:pt idx="11">
                  <c:v>2.2914184874432898E-2</c:v>
                </c:pt>
                <c:pt idx="12">
                  <c:v>1.8195902994914796E-2</c:v>
                </c:pt>
                <c:pt idx="13">
                  <c:v>1.8785115388071687E-2</c:v>
                </c:pt>
                <c:pt idx="14">
                  <c:v>2.085495322254665E-2</c:v>
                </c:pt>
                <c:pt idx="15">
                  <c:v>2.3428318567952008E-2</c:v>
                </c:pt>
                <c:pt idx="16">
                  <c:v>3.4481185605922518E-2</c:v>
                </c:pt>
                <c:pt idx="17">
                  <c:v>7.7045383369486409E-2</c:v>
                </c:pt>
                <c:pt idx="18">
                  <c:v>3.1105148114502226E-2</c:v>
                </c:pt>
                <c:pt idx="19">
                  <c:v>1.916255199009699E-2</c:v>
                </c:pt>
                <c:pt idx="20">
                  <c:v>2.6759694502565441E-2</c:v>
                </c:pt>
                <c:pt idx="21">
                  <c:v>2.2805244789123238E-2</c:v>
                </c:pt>
                <c:pt idx="22">
                  <c:v>2.7499926739351119E-2</c:v>
                </c:pt>
                <c:pt idx="23">
                  <c:v>5.2621533621575511E-2</c:v>
                </c:pt>
                <c:pt idx="24">
                  <c:v>0.10957598757774116</c:v>
                </c:pt>
                <c:pt idx="25">
                  <c:v>0.10123465753616004</c:v>
                </c:pt>
                <c:pt idx="26">
                  <c:v>1.8174762146051855E-2</c:v>
                </c:pt>
                <c:pt idx="27">
                  <c:v>7.0075320011870904E-2</c:v>
                </c:pt>
                <c:pt idx="28">
                  <c:v>4.7753852694912807E-2</c:v>
                </c:pt>
              </c:numCache>
            </c:numRef>
          </c:val>
        </c:ser>
        <c:ser>
          <c:idx val="1"/>
          <c:order val="1"/>
          <c:tx>
            <c:strRef>
              <c:f>charts!$BG$246</c:f>
              <c:strCache>
                <c:ptCount val="1"/>
                <c:pt idx="0">
                  <c:v>FR</c:v>
                </c:pt>
              </c:strCache>
            </c:strRef>
          </c:tx>
          <c:invertIfNegative val="0"/>
          <c:cat>
            <c:strRef>
              <c:f>charts!$BE$247:$BE$275</c:f>
              <c:strCache>
                <c:ptCount val="29"/>
                <c:pt idx="0">
                  <c:v>CY</c:v>
                </c:pt>
                <c:pt idx="1">
                  <c:v>EL</c:v>
                </c:pt>
                <c:pt idx="2">
                  <c:v>IT</c:v>
                </c:pt>
                <c:pt idx="3">
                  <c:v>FR</c:v>
                </c:pt>
                <c:pt idx="4">
                  <c:v>IE</c:v>
                </c:pt>
                <c:pt idx="5">
                  <c:v>UK</c:v>
                </c:pt>
                <c:pt idx="6">
                  <c:v>EU28</c:v>
                </c:pt>
                <c:pt idx="7">
                  <c:v>MT</c:v>
                </c:pt>
                <c:pt idx="8">
                  <c:v>DE</c:v>
                </c:pt>
                <c:pt idx="9">
                  <c:v>DK</c:v>
                </c:pt>
                <c:pt idx="10">
                  <c:v>FI</c:v>
                </c:pt>
                <c:pt idx="11">
                  <c:v>NL</c:v>
                </c:pt>
                <c:pt idx="12">
                  <c:v>ES</c:v>
                </c:pt>
                <c:pt idx="13">
                  <c:v>BE</c:v>
                </c:pt>
                <c:pt idx="14">
                  <c:v>PT</c:v>
                </c:pt>
                <c:pt idx="15">
                  <c:v>SE</c:v>
                </c:pt>
                <c:pt idx="16">
                  <c:v>SI</c:v>
                </c:pt>
                <c:pt idx="17">
                  <c:v>AT</c:v>
                </c:pt>
                <c:pt idx="18">
                  <c:v>HR</c:v>
                </c:pt>
                <c:pt idx="19">
                  <c:v>LT</c:v>
                </c:pt>
                <c:pt idx="20">
                  <c:v>BG</c:v>
                </c:pt>
                <c:pt idx="21">
                  <c:v>LV</c:v>
                </c:pt>
                <c:pt idx="22">
                  <c:v>LU</c:v>
                </c:pt>
                <c:pt idx="23">
                  <c:v>PL</c:v>
                </c:pt>
                <c:pt idx="24">
                  <c:v>CZ</c:v>
                </c:pt>
                <c:pt idx="25">
                  <c:v>HU</c:v>
                </c:pt>
                <c:pt idx="26">
                  <c:v>EE</c:v>
                </c:pt>
                <c:pt idx="27">
                  <c:v>SK</c:v>
                </c:pt>
                <c:pt idx="28">
                  <c:v>RO</c:v>
                </c:pt>
              </c:strCache>
            </c:strRef>
          </c:cat>
          <c:val>
            <c:numRef>
              <c:f>charts!$BG$247:$BG$275</c:f>
              <c:numCache>
                <c:formatCode>0%</c:formatCode>
                <c:ptCount val="29"/>
                <c:pt idx="0">
                  <c:v>0</c:v>
                </c:pt>
                <c:pt idx="1">
                  <c:v>4.767970545455716E-3</c:v>
                </c:pt>
                <c:pt idx="2">
                  <c:v>1.6006313627934494E-2</c:v>
                </c:pt>
                <c:pt idx="3">
                  <c:v>0</c:v>
                </c:pt>
                <c:pt idx="4">
                  <c:v>8.484332177992486E-3</c:v>
                </c:pt>
                <c:pt idx="5">
                  <c:v>2.1849521788527299E-2</c:v>
                </c:pt>
                <c:pt idx="6">
                  <c:v>1.3535363319866451E-2</c:v>
                </c:pt>
                <c:pt idx="7">
                  <c:v>0</c:v>
                </c:pt>
                <c:pt idx="8">
                  <c:v>1.2433818329127076E-2</c:v>
                </c:pt>
                <c:pt idx="9">
                  <c:v>6.3044485366248772E-3</c:v>
                </c:pt>
                <c:pt idx="10">
                  <c:v>7.4328392459238907E-3</c:v>
                </c:pt>
                <c:pt idx="11">
                  <c:v>2.3565599302250065E-2</c:v>
                </c:pt>
                <c:pt idx="12">
                  <c:v>2.5810639191618554E-2</c:v>
                </c:pt>
                <c:pt idx="13">
                  <c:v>2.691562677864863E-2</c:v>
                </c:pt>
                <c:pt idx="14">
                  <c:v>2.5354465679411999E-2</c:v>
                </c:pt>
                <c:pt idx="15">
                  <c:v>1.1132949774456663E-2</c:v>
                </c:pt>
                <c:pt idx="16">
                  <c:v>9.7369436309220278E-3</c:v>
                </c:pt>
                <c:pt idx="17">
                  <c:v>5.8926110598508576E-3</c:v>
                </c:pt>
                <c:pt idx="18">
                  <c:v>2.7917608711949243E-3</c:v>
                </c:pt>
                <c:pt idx="19">
                  <c:v>7.16735880325716E-3</c:v>
                </c:pt>
                <c:pt idx="20">
                  <c:v>8.5177160985271377E-3</c:v>
                </c:pt>
                <c:pt idx="21">
                  <c:v>4.9117993175211523E-3</c:v>
                </c:pt>
                <c:pt idx="22">
                  <c:v>3.2846672035130475E-2</c:v>
                </c:pt>
                <c:pt idx="23">
                  <c:v>3.3192599621915231E-2</c:v>
                </c:pt>
                <c:pt idx="24">
                  <c:v>1.9844748666666353E-2</c:v>
                </c:pt>
                <c:pt idx="25">
                  <c:v>2.3624141767089459E-2</c:v>
                </c:pt>
                <c:pt idx="26">
                  <c:v>8.751958148695043E-3</c:v>
                </c:pt>
                <c:pt idx="27">
                  <c:v>1.5209273636016998E-2</c:v>
                </c:pt>
                <c:pt idx="28">
                  <c:v>3.5243227975605203E-2</c:v>
                </c:pt>
              </c:numCache>
            </c:numRef>
          </c:val>
        </c:ser>
        <c:ser>
          <c:idx val="2"/>
          <c:order val="2"/>
          <c:tx>
            <c:strRef>
              <c:f>charts!$BH$246</c:f>
              <c:strCache>
                <c:ptCount val="1"/>
                <c:pt idx="0">
                  <c:v>NL</c:v>
                </c:pt>
              </c:strCache>
            </c:strRef>
          </c:tx>
          <c:invertIfNegative val="0"/>
          <c:cat>
            <c:strRef>
              <c:f>charts!$BE$247:$BE$275</c:f>
              <c:strCache>
                <c:ptCount val="29"/>
                <c:pt idx="0">
                  <c:v>CY</c:v>
                </c:pt>
                <c:pt idx="1">
                  <c:v>EL</c:v>
                </c:pt>
                <c:pt idx="2">
                  <c:v>IT</c:v>
                </c:pt>
                <c:pt idx="3">
                  <c:v>FR</c:v>
                </c:pt>
                <c:pt idx="4">
                  <c:v>IE</c:v>
                </c:pt>
                <c:pt idx="5">
                  <c:v>UK</c:v>
                </c:pt>
                <c:pt idx="6">
                  <c:v>EU28</c:v>
                </c:pt>
                <c:pt idx="7">
                  <c:v>MT</c:v>
                </c:pt>
                <c:pt idx="8">
                  <c:v>DE</c:v>
                </c:pt>
                <c:pt idx="9">
                  <c:v>DK</c:v>
                </c:pt>
                <c:pt idx="10">
                  <c:v>FI</c:v>
                </c:pt>
                <c:pt idx="11">
                  <c:v>NL</c:v>
                </c:pt>
                <c:pt idx="12">
                  <c:v>ES</c:v>
                </c:pt>
                <c:pt idx="13">
                  <c:v>BE</c:v>
                </c:pt>
                <c:pt idx="14">
                  <c:v>PT</c:v>
                </c:pt>
                <c:pt idx="15">
                  <c:v>SE</c:v>
                </c:pt>
                <c:pt idx="16">
                  <c:v>SI</c:v>
                </c:pt>
                <c:pt idx="17">
                  <c:v>AT</c:v>
                </c:pt>
                <c:pt idx="18">
                  <c:v>HR</c:v>
                </c:pt>
                <c:pt idx="19">
                  <c:v>LT</c:v>
                </c:pt>
                <c:pt idx="20">
                  <c:v>BG</c:v>
                </c:pt>
                <c:pt idx="21">
                  <c:v>LV</c:v>
                </c:pt>
                <c:pt idx="22">
                  <c:v>LU</c:v>
                </c:pt>
                <c:pt idx="23">
                  <c:v>PL</c:v>
                </c:pt>
                <c:pt idx="24">
                  <c:v>CZ</c:v>
                </c:pt>
                <c:pt idx="25">
                  <c:v>HU</c:v>
                </c:pt>
                <c:pt idx="26">
                  <c:v>EE</c:v>
                </c:pt>
                <c:pt idx="27">
                  <c:v>SK</c:v>
                </c:pt>
                <c:pt idx="28">
                  <c:v>RO</c:v>
                </c:pt>
              </c:strCache>
            </c:strRef>
          </c:cat>
          <c:val>
            <c:numRef>
              <c:f>charts!$BH$247:$BH$275</c:f>
              <c:numCache>
                <c:formatCode>0%</c:formatCode>
                <c:ptCount val="29"/>
                <c:pt idx="0">
                  <c:v>3.9530840189921038E-3</c:v>
                </c:pt>
                <c:pt idx="1">
                  <c:v>1.043261769278065E-2</c:v>
                </c:pt>
                <c:pt idx="2">
                  <c:v>4.1666873767053116E-3</c:v>
                </c:pt>
                <c:pt idx="3">
                  <c:v>1.0903869001670088E-2</c:v>
                </c:pt>
                <c:pt idx="4">
                  <c:v>5.0731531692000528E-3</c:v>
                </c:pt>
                <c:pt idx="5">
                  <c:v>8.3358500089261711E-3</c:v>
                </c:pt>
                <c:pt idx="6">
                  <c:v>9.6367692512783435E-3</c:v>
                </c:pt>
                <c:pt idx="7">
                  <c:v>0</c:v>
                </c:pt>
                <c:pt idx="8">
                  <c:v>1.7689488287935561E-2</c:v>
                </c:pt>
                <c:pt idx="9">
                  <c:v>5.780207307727092E-3</c:v>
                </c:pt>
                <c:pt idx="10">
                  <c:v>5.3030068354293315E-3</c:v>
                </c:pt>
                <c:pt idx="11">
                  <c:v>0</c:v>
                </c:pt>
                <c:pt idx="12">
                  <c:v>9.4777738534686361E-3</c:v>
                </c:pt>
                <c:pt idx="13">
                  <c:v>1.8477592912660049E-2</c:v>
                </c:pt>
                <c:pt idx="14">
                  <c:v>7.3166753101333469E-3</c:v>
                </c:pt>
                <c:pt idx="15">
                  <c:v>1.2882230011780051E-2</c:v>
                </c:pt>
                <c:pt idx="16">
                  <c:v>2.3525747709841759E-3</c:v>
                </c:pt>
                <c:pt idx="17">
                  <c:v>7.6769989862909178E-3</c:v>
                </c:pt>
                <c:pt idx="18">
                  <c:v>1.4114071318276628E-2</c:v>
                </c:pt>
                <c:pt idx="19">
                  <c:v>1.1379528865872859E-2</c:v>
                </c:pt>
                <c:pt idx="20">
                  <c:v>1.9795484789714626E-2</c:v>
                </c:pt>
                <c:pt idx="21">
                  <c:v>9.8753699058462142E-3</c:v>
                </c:pt>
                <c:pt idx="22">
                  <c:v>8.9516937261779773E-3</c:v>
                </c:pt>
                <c:pt idx="23">
                  <c:v>1.8662117925156999E-2</c:v>
                </c:pt>
                <c:pt idx="24">
                  <c:v>7.9271211417659051E-3</c:v>
                </c:pt>
                <c:pt idx="25">
                  <c:v>9.8446884388200331E-3</c:v>
                </c:pt>
                <c:pt idx="26">
                  <c:v>1.1187644614605457E-2</c:v>
                </c:pt>
                <c:pt idx="27">
                  <c:v>2.9983365441054278E-2</c:v>
                </c:pt>
                <c:pt idx="28">
                  <c:v>2.1882775078304665E-2</c:v>
                </c:pt>
              </c:numCache>
            </c:numRef>
          </c:val>
        </c:ser>
        <c:ser>
          <c:idx val="3"/>
          <c:order val="3"/>
          <c:tx>
            <c:strRef>
              <c:f>charts!$BI$246</c:f>
              <c:strCache>
                <c:ptCount val="1"/>
                <c:pt idx="0">
                  <c:v>UK</c:v>
                </c:pt>
              </c:strCache>
            </c:strRef>
          </c:tx>
          <c:invertIfNegative val="0"/>
          <c:cat>
            <c:strRef>
              <c:f>charts!$BE$247:$BE$275</c:f>
              <c:strCache>
                <c:ptCount val="29"/>
                <c:pt idx="0">
                  <c:v>CY</c:v>
                </c:pt>
                <c:pt idx="1">
                  <c:v>EL</c:v>
                </c:pt>
                <c:pt idx="2">
                  <c:v>IT</c:v>
                </c:pt>
                <c:pt idx="3">
                  <c:v>FR</c:v>
                </c:pt>
                <c:pt idx="4">
                  <c:v>IE</c:v>
                </c:pt>
                <c:pt idx="5">
                  <c:v>UK</c:v>
                </c:pt>
                <c:pt idx="6">
                  <c:v>EU28</c:v>
                </c:pt>
                <c:pt idx="7">
                  <c:v>MT</c:v>
                </c:pt>
                <c:pt idx="8">
                  <c:v>DE</c:v>
                </c:pt>
                <c:pt idx="9">
                  <c:v>DK</c:v>
                </c:pt>
                <c:pt idx="10">
                  <c:v>FI</c:v>
                </c:pt>
                <c:pt idx="11">
                  <c:v>NL</c:v>
                </c:pt>
                <c:pt idx="12">
                  <c:v>ES</c:v>
                </c:pt>
                <c:pt idx="13">
                  <c:v>BE</c:v>
                </c:pt>
                <c:pt idx="14">
                  <c:v>PT</c:v>
                </c:pt>
                <c:pt idx="15">
                  <c:v>SE</c:v>
                </c:pt>
                <c:pt idx="16">
                  <c:v>SI</c:v>
                </c:pt>
                <c:pt idx="17">
                  <c:v>AT</c:v>
                </c:pt>
                <c:pt idx="18">
                  <c:v>HR</c:v>
                </c:pt>
                <c:pt idx="19">
                  <c:v>LT</c:v>
                </c:pt>
                <c:pt idx="20">
                  <c:v>BG</c:v>
                </c:pt>
                <c:pt idx="21">
                  <c:v>LV</c:v>
                </c:pt>
                <c:pt idx="22">
                  <c:v>LU</c:v>
                </c:pt>
                <c:pt idx="23">
                  <c:v>PL</c:v>
                </c:pt>
                <c:pt idx="24">
                  <c:v>CZ</c:v>
                </c:pt>
                <c:pt idx="25">
                  <c:v>HU</c:v>
                </c:pt>
                <c:pt idx="26">
                  <c:v>EE</c:v>
                </c:pt>
                <c:pt idx="27">
                  <c:v>SK</c:v>
                </c:pt>
                <c:pt idx="28">
                  <c:v>RO</c:v>
                </c:pt>
              </c:strCache>
            </c:strRef>
          </c:cat>
          <c:val>
            <c:numRef>
              <c:f>charts!$BI$247:$BI$275</c:f>
              <c:numCache>
                <c:formatCode>0%</c:formatCode>
                <c:ptCount val="29"/>
                <c:pt idx="0">
                  <c:v>9.3556321782813107E-3</c:v>
                </c:pt>
                <c:pt idx="1">
                  <c:v>4.1875023170416387E-3</c:v>
                </c:pt>
                <c:pt idx="2">
                  <c:v>8.4722930347583773E-3</c:v>
                </c:pt>
                <c:pt idx="3">
                  <c:v>7.5763630145883236E-3</c:v>
                </c:pt>
                <c:pt idx="4">
                  <c:v>2.913734532880374E-2</c:v>
                </c:pt>
                <c:pt idx="5">
                  <c:v>0</c:v>
                </c:pt>
                <c:pt idx="6">
                  <c:v>9.0763520513330552E-3</c:v>
                </c:pt>
                <c:pt idx="7">
                  <c:v>1.3574989065609513E-2</c:v>
                </c:pt>
                <c:pt idx="8">
                  <c:v>1.4271301072688277E-2</c:v>
                </c:pt>
                <c:pt idx="9">
                  <c:v>1.6821705397439424E-2</c:v>
                </c:pt>
                <c:pt idx="10">
                  <c:v>9.5563055017540699E-3</c:v>
                </c:pt>
                <c:pt idx="11">
                  <c:v>2.0838132389031854E-2</c:v>
                </c:pt>
                <c:pt idx="12">
                  <c:v>1.1436145121486382E-2</c:v>
                </c:pt>
                <c:pt idx="13">
                  <c:v>1.201004944634724E-2</c:v>
                </c:pt>
                <c:pt idx="14">
                  <c:v>1.1480600969430719E-2</c:v>
                </c:pt>
                <c:pt idx="15">
                  <c:v>1.770603981746225E-2</c:v>
                </c:pt>
                <c:pt idx="16">
                  <c:v>3.4829851133603485E-3</c:v>
                </c:pt>
                <c:pt idx="17">
                  <c:v>5.500985293880014E-3</c:v>
                </c:pt>
                <c:pt idx="18">
                  <c:v>5.0081206468000541E-3</c:v>
                </c:pt>
                <c:pt idx="19">
                  <c:v>1.1415442617929265E-2</c:v>
                </c:pt>
                <c:pt idx="20">
                  <c:v>1.1465314733723869E-2</c:v>
                </c:pt>
                <c:pt idx="21">
                  <c:v>8.0374897923073396E-3</c:v>
                </c:pt>
                <c:pt idx="22">
                  <c:v>3.962587868741145E-2</c:v>
                </c:pt>
                <c:pt idx="23">
                  <c:v>1.8191394317080868E-2</c:v>
                </c:pt>
                <c:pt idx="24">
                  <c:v>1.8361044879562943E-2</c:v>
                </c:pt>
                <c:pt idx="25">
                  <c:v>2.0701580889056395E-2</c:v>
                </c:pt>
                <c:pt idx="26">
                  <c:v>1.3561406848331709E-2</c:v>
                </c:pt>
                <c:pt idx="27">
                  <c:v>9.4944746677706696E-3</c:v>
                </c:pt>
                <c:pt idx="28">
                  <c:v>1.3432574100524834E-2</c:v>
                </c:pt>
              </c:numCache>
            </c:numRef>
          </c:val>
        </c:ser>
        <c:ser>
          <c:idx val="4"/>
          <c:order val="4"/>
          <c:tx>
            <c:strRef>
              <c:f>charts!$BJ$246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charts!$BE$247:$BE$275</c:f>
              <c:strCache>
                <c:ptCount val="29"/>
                <c:pt idx="0">
                  <c:v>CY</c:v>
                </c:pt>
                <c:pt idx="1">
                  <c:v>EL</c:v>
                </c:pt>
                <c:pt idx="2">
                  <c:v>IT</c:v>
                </c:pt>
                <c:pt idx="3">
                  <c:v>FR</c:v>
                </c:pt>
                <c:pt idx="4">
                  <c:v>IE</c:v>
                </c:pt>
                <c:pt idx="5">
                  <c:v>UK</c:v>
                </c:pt>
                <c:pt idx="6">
                  <c:v>EU28</c:v>
                </c:pt>
                <c:pt idx="7">
                  <c:v>MT</c:v>
                </c:pt>
                <c:pt idx="8">
                  <c:v>DE</c:v>
                </c:pt>
                <c:pt idx="9">
                  <c:v>DK</c:v>
                </c:pt>
                <c:pt idx="10">
                  <c:v>FI</c:v>
                </c:pt>
                <c:pt idx="11">
                  <c:v>NL</c:v>
                </c:pt>
                <c:pt idx="12">
                  <c:v>ES</c:v>
                </c:pt>
                <c:pt idx="13">
                  <c:v>BE</c:v>
                </c:pt>
                <c:pt idx="14">
                  <c:v>PT</c:v>
                </c:pt>
                <c:pt idx="15">
                  <c:v>SE</c:v>
                </c:pt>
                <c:pt idx="16">
                  <c:v>SI</c:v>
                </c:pt>
                <c:pt idx="17">
                  <c:v>AT</c:v>
                </c:pt>
                <c:pt idx="18">
                  <c:v>HR</c:v>
                </c:pt>
                <c:pt idx="19">
                  <c:v>LT</c:v>
                </c:pt>
                <c:pt idx="20">
                  <c:v>BG</c:v>
                </c:pt>
                <c:pt idx="21">
                  <c:v>LV</c:v>
                </c:pt>
                <c:pt idx="22">
                  <c:v>LU</c:v>
                </c:pt>
                <c:pt idx="23">
                  <c:v>PL</c:v>
                </c:pt>
                <c:pt idx="24">
                  <c:v>CZ</c:v>
                </c:pt>
                <c:pt idx="25">
                  <c:v>HU</c:v>
                </c:pt>
                <c:pt idx="26">
                  <c:v>EE</c:v>
                </c:pt>
                <c:pt idx="27">
                  <c:v>SK</c:v>
                </c:pt>
                <c:pt idx="28">
                  <c:v>RO</c:v>
                </c:pt>
              </c:strCache>
            </c:strRef>
          </c:cat>
          <c:val>
            <c:numRef>
              <c:f>charts!$BJ$247:$BJ$275</c:f>
              <c:numCache>
                <c:formatCode>0%</c:formatCode>
                <c:ptCount val="29"/>
                <c:pt idx="0">
                  <c:v>1.5649562028127569E-2</c:v>
                </c:pt>
                <c:pt idx="1">
                  <c:v>2.3346341801564665E-2</c:v>
                </c:pt>
                <c:pt idx="2">
                  <c:v>1.0756695103450092E-2</c:v>
                </c:pt>
                <c:pt idx="3">
                  <c:v>2.2023103723874289E-2</c:v>
                </c:pt>
                <c:pt idx="4">
                  <c:v>1.1360649336819489E-2</c:v>
                </c:pt>
                <c:pt idx="5">
                  <c:v>2.5315988709240955E-2</c:v>
                </c:pt>
                <c:pt idx="6">
                  <c:v>2.7829392151257404E-2</c:v>
                </c:pt>
                <c:pt idx="7">
                  <c:v>4.7512461729633297E-2</c:v>
                </c:pt>
                <c:pt idx="8">
                  <c:v>3.9728802292703702E-2</c:v>
                </c:pt>
                <c:pt idx="9">
                  <c:v>3.9772628191281204E-2</c:v>
                </c:pt>
                <c:pt idx="10">
                  <c:v>4.9411970453370146E-2</c:v>
                </c:pt>
                <c:pt idx="11">
                  <c:v>2.130968473437167E-2</c:v>
                </c:pt>
                <c:pt idx="12">
                  <c:v>2.7658123932952444E-2</c:v>
                </c:pt>
                <c:pt idx="13">
                  <c:v>2.1809703911296982E-2</c:v>
                </c:pt>
                <c:pt idx="14">
                  <c:v>3.5853916827532126E-2</c:v>
                </c:pt>
                <c:pt idx="15">
                  <c:v>4.51036909253274E-2</c:v>
                </c:pt>
                <c:pt idx="16">
                  <c:v>6.3002025770225234E-2</c:v>
                </c:pt>
                <c:pt idx="17">
                  <c:v>1.9804843027410757E-2</c:v>
                </c:pt>
                <c:pt idx="18">
                  <c:v>8.5244606754043495E-2</c:v>
                </c:pt>
                <c:pt idx="19">
                  <c:v>8.9404720476420368E-2</c:v>
                </c:pt>
                <c:pt idx="20">
                  <c:v>7.2161465633246824E-2</c:v>
                </c:pt>
                <c:pt idx="21">
                  <c:v>0.10351018456357156</c:v>
                </c:pt>
                <c:pt idx="22">
                  <c:v>4.6797703485577435E-2</c:v>
                </c:pt>
                <c:pt idx="23">
                  <c:v>6.9057836185435761E-2</c:v>
                </c:pt>
                <c:pt idx="24">
                  <c:v>5.7604252197478639E-2</c:v>
                </c:pt>
                <c:pt idx="25">
                  <c:v>6.1998467726149808E-2</c:v>
                </c:pt>
                <c:pt idx="26">
                  <c:v>0.17158172667695176</c:v>
                </c:pt>
                <c:pt idx="27">
                  <c:v>0.10862536129322643</c:v>
                </c:pt>
                <c:pt idx="28">
                  <c:v>0.12385254027702705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130560"/>
        <c:axId val="52132096"/>
      </c:barChart>
      <c:catAx>
        <c:axId val="52130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2132096"/>
        <c:crosses val="autoZero"/>
        <c:auto val="0"/>
        <c:lblAlgn val="ctr"/>
        <c:lblOffset val="100"/>
        <c:noMultiLvlLbl val="0"/>
      </c:catAx>
      <c:valAx>
        <c:axId val="52132096"/>
        <c:scaling>
          <c:orientation val="minMax"/>
          <c:max val="0.2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2130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charts!$BF$277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cat>
            <c:strRef>
              <c:f>charts!$BE$278:$BE$306</c:f>
              <c:strCache>
                <c:ptCount val="29"/>
                <c:pt idx="0">
                  <c:v>HR</c:v>
                </c:pt>
                <c:pt idx="1">
                  <c:v>EL</c:v>
                </c:pt>
                <c:pt idx="2">
                  <c:v>CY</c:v>
                </c:pt>
                <c:pt idx="3">
                  <c:v>PT</c:v>
                </c:pt>
                <c:pt idx="4">
                  <c:v>ES</c:v>
                </c:pt>
                <c:pt idx="5">
                  <c:v>IT</c:v>
                </c:pt>
                <c:pt idx="6">
                  <c:v>FR</c:v>
                </c:pt>
                <c:pt idx="7">
                  <c:v>MT</c:v>
                </c:pt>
                <c:pt idx="8">
                  <c:v>FI</c:v>
                </c:pt>
                <c:pt idx="9">
                  <c:v>DK</c:v>
                </c:pt>
                <c:pt idx="10">
                  <c:v>SI</c:v>
                </c:pt>
                <c:pt idx="11">
                  <c:v>RO</c:v>
                </c:pt>
                <c:pt idx="12">
                  <c:v>LV</c:v>
                </c:pt>
                <c:pt idx="13">
                  <c:v>LT</c:v>
                </c:pt>
                <c:pt idx="14">
                  <c:v>EU28</c:v>
                </c:pt>
                <c:pt idx="15">
                  <c:v>EE</c:v>
                </c:pt>
                <c:pt idx="16">
                  <c:v>SK</c:v>
                </c:pt>
                <c:pt idx="17">
                  <c:v>AT</c:v>
                </c:pt>
                <c:pt idx="18">
                  <c:v>PL</c:v>
                </c:pt>
                <c:pt idx="19">
                  <c:v>DE</c:v>
                </c:pt>
                <c:pt idx="20">
                  <c:v>BG</c:v>
                </c:pt>
                <c:pt idx="21">
                  <c:v>BE</c:v>
                </c:pt>
                <c:pt idx="22">
                  <c:v>SE</c:v>
                </c:pt>
                <c:pt idx="23">
                  <c:v>CZ</c:v>
                </c:pt>
                <c:pt idx="24">
                  <c:v>NL</c:v>
                </c:pt>
                <c:pt idx="25">
                  <c:v>LU</c:v>
                </c:pt>
                <c:pt idx="26">
                  <c:v>UK</c:v>
                </c:pt>
                <c:pt idx="27">
                  <c:v>HU</c:v>
                </c:pt>
                <c:pt idx="28">
                  <c:v>IE</c:v>
                </c:pt>
              </c:strCache>
            </c:strRef>
          </c:cat>
          <c:val>
            <c:numRef>
              <c:f>charts!$BF$278:$BF$306</c:f>
              <c:numCache>
                <c:formatCode>0%</c:formatCode>
                <c:ptCount val="29"/>
                <c:pt idx="0">
                  <c:v>2.2650709794645842E-3</c:v>
                </c:pt>
                <c:pt idx="1">
                  <c:v>6.2202704321103943E-3</c:v>
                </c:pt>
                <c:pt idx="2">
                  <c:v>5.2320229663130784E-3</c:v>
                </c:pt>
                <c:pt idx="3">
                  <c:v>1.9298007106461543E-2</c:v>
                </c:pt>
                <c:pt idx="4">
                  <c:v>2.0680913260442722E-2</c:v>
                </c:pt>
                <c:pt idx="5">
                  <c:v>2.1758315000460958E-2</c:v>
                </c:pt>
                <c:pt idx="6">
                  <c:v>2.4344911071030706E-2</c:v>
                </c:pt>
                <c:pt idx="7">
                  <c:v>1.3574989065609513E-2</c:v>
                </c:pt>
                <c:pt idx="8">
                  <c:v>1.5163473060037156E-2</c:v>
                </c:pt>
                <c:pt idx="9">
                  <c:v>2.6866999933068989E-2</c:v>
                </c:pt>
                <c:pt idx="10">
                  <c:v>1.329333201326784E-2</c:v>
                </c:pt>
                <c:pt idx="11">
                  <c:v>1.9864583408078156E-2</c:v>
                </c:pt>
                <c:pt idx="12">
                  <c:v>7.0214786027805653E-3</c:v>
                </c:pt>
                <c:pt idx="13">
                  <c:v>1.6022663953165435E-2</c:v>
                </c:pt>
                <c:pt idx="14">
                  <c:v>3.368528350897295E-2</c:v>
                </c:pt>
                <c:pt idx="15">
                  <c:v>1.8742400941073351E-2</c:v>
                </c:pt>
                <c:pt idx="16">
                  <c:v>2.1862916655869313E-2</c:v>
                </c:pt>
                <c:pt idx="17">
                  <c:v>2.0730246207600403E-2</c:v>
                </c:pt>
                <c:pt idx="18">
                  <c:v>3.3994537043342335E-2</c:v>
                </c:pt>
                <c:pt idx="19">
                  <c:v>3.0176775967711206E-2</c:v>
                </c:pt>
                <c:pt idx="20">
                  <c:v>2.1708454423585676E-2</c:v>
                </c:pt>
                <c:pt idx="21">
                  <c:v>4.5959480956273481E-2</c:v>
                </c:pt>
                <c:pt idx="22">
                  <c:v>2.611425497147056E-2</c:v>
                </c:pt>
                <c:pt idx="23">
                  <c:v>3.9441932683271182E-2</c:v>
                </c:pt>
                <c:pt idx="24">
                  <c:v>5.6821548377653984E-2</c:v>
                </c:pt>
                <c:pt idx="25">
                  <c:v>5.4823770189032596E-2</c:v>
                </c:pt>
                <c:pt idx="26">
                  <c:v>5.5546161933890732E-2</c:v>
                </c:pt>
                <c:pt idx="27">
                  <c:v>7.1166625442870834E-2</c:v>
                </c:pt>
                <c:pt idx="28">
                  <c:v>0.2601259287507327</c:v>
                </c:pt>
              </c:numCache>
            </c:numRef>
          </c:val>
        </c:ser>
        <c:ser>
          <c:idx val="1"/>
          <c:order val="1"/>
          <c:tx>
            <c:strRef>
              <c:f>charts!$BG$277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charts!$BE$278:$BE$306</c:f>
              <c:strCache>
                <c:ptCount val="29"/>
                <c:pt idx="0">
                  <c:v>HR</c:v>
                </c:pt>
                <c:pt idx="1">
                  <c:v>EL</c:v>
                </c:pt>
                <c:pt idx="2">
                  <c:v>CY</c:v>
                </c:pt>
                <c:pt idx="3">
                  <c:v>PT</c:v>
                </c:pt>
                <c:pt idx="4">
                  <c:v>ES</c:v>
                </c:pt>
                <c:pt idx="5">
                  <c:v>IT</c:v>
                </c:pt>
                <c:pt idx="6">
                  <c:v>FR</c:v>
                </c:pt>
                <c:pt idx="7">
                  <c:v>MT</c:v>
                </c:pt>
                <c:pt idx="8">
                  <c:v>FI</c:v>
                </c:pt>
                <c:pt idx="9">
                  <c:v>DK</c:v>
                </c:pt>
                <c:pt idx="10">
                  <c:v>SI</c:v>
                </c:pt>
                <c:pt idx="11">
                  <c:v>RO</c:v>
                </c:pt>
                <c:pt idx="12">
                  <c:v>LV</c:v>
                </c:pt>
                <c:pt idx="13">
                  <c:v>LT</c:v>
                </c:pt>
                <c:pt idx="14">
                  <c:v>EU28</c:v>
                </c:pt>
                <c:pt idx="15">
                  <c:v>EE</c:v>
                </c:pt>
                <c:pt idx="16">
                  <c:v>SK</c:v>
                </c:pt>
                <c:pt idx="17">
                  <c:v>AT</c:v>
                </c:pt>
                <c:pt idx="18">
                  <c:v>PL</c:v>
                </c:pt>
                <c:pt idx="19">
                  <c:v>DE</c:v>
                </c:pt>
                <c:pt idx="20">
                  <c:v>BG</c:v>
                </c:pt>
                <c:pt idx="21">
                  <c:v>BE</c:v>
                </c:pt>
                <c:pt idx="22">
                  <c:v>SE</c:v>
                </c:pt>
                <c:pt idx="23">
                  <c:v>CZ</c:v>
                </c:pt>
                <c:pt idx="24">
                  <c:v>NL</c:v>
                </c:pt>
                <c:pt idx="25">
                  <c:v>LU</c:v>
                </c:pt>
                <c:pt idx="26">
                  <c:v>UK</c:v>
                </c:pt>
                <c:pt idx="27">
                  <c:v>HU</c:v>
                </c:pt>
                <c:pt idx="28">
                  <c:v>IE</c:v>
                </c:pt>
              </c:strCache>
            </c:strRef>
          </c:cat>
          <c:val>
            <c:numRef>
              <c:f>charts!$BG$278:$BG$306</c:f>
              <c:numCache>
                <c:formatCode>0%</c:formatCode>
                <c:ptCount val="29"/>
                <c:pt idx="0">
                  <c:v>1.4123204669000276E-2</c:v>
                </c:pt>
                <c:pt idx="1">
                  <c:v>1.1489657112616404E-2</c:v>
                </c:pt>
                <c:pt idx="2">
                  <c:v>1.9238342225761571E-2</c:v>
                </c:pt>
                <c:pt idx="3">
                  <c:v>1.6265362204228851E-2</c:v>
                </c:pt>
                <c:pt idx="4">
                  <c:v>1.7307226688205665E-2</c:v>
                </c:pt>
                <c:pt idx="5">
                  <c:v>1.7673620025350022E-2</c:v>
                </c:pt>
                <c:pt idx="6">
                  <c:v>1.6742998500858607E-2</c:v>
                </c:pt>
                <c:pt idx="7">
                  <c:v>3.2892198505971845E-2</c:v>
                </c:pt>
                <c:pt idx="8">
                  <c:v>3.177064852785226E-2</c:v>
                </c:pt>
                <c:pt idx="9">
                  <c:v>2.022612696977379E-2</c:v>
                </c:pt>
                <c:pt idx="10">
                  <c:v>3.7773322219920663E-2</c:v>
                </c:pt>
                <c:pt idx="11">
                  <c:v>3.2732208083346023E-2</c:v>
                </c:pt>
                <c:pt idx="12">
                  <c:v>4.6600615132371292E-2</c:v>
                </c:pt>
                <c:pt idx="13">
                  <c:v>4.3353029268090919E-2</c:v>
                </c:pt>
                <c:pt idx="14">
                  <c:v>2.8823490012832527E-2</c:v>
                </c:pt>
                <c:pt idx="15">
                  <c:v>4.3904280618571601E-2</c:v>
                </c:pt>
                <c:pt idx="16">
                  <c:v>4.2650028480839541E-2</c:v>
                </c:pt>
                <c:pt idx="17">
                  <c:v>4.4290160695281758E-2</c:v>
                </c:pt>
                <c:pt idx="18">
                  <c:v>3.1487750906655065E-2</c:v>
                </c:pt>
                <c:pt idx="19">
                  <c:v>3.5729348602231592E-2</c:v>
                </c:pt>
                <c:pt idx="20">
                  <c:v>4.5023553278232993E-2</c:v>
                </c:pt>
                <c:pt idx="21">
                  <c:v>2.1676320668949763E-2</c:v>
                </c:pt>
                <c:pt idx="22">
                  <c:v>4.2918465368643133E-2</c:v>
                </c:pt>
                <c:pt idx="23">
                  <c:v>4.6205331558421374E-2</c:v>
                </c:pt>
                <c:pt idx="24">
                  <c:v>2.9671336473550726E-2</c:v>
                </c:pt>
                <c:pt idx="25">
                  <c:v>3.1702130652277845E-2</c:v>
                </c:pt>
                <c:pt idx="26">
                  <c:v>5.3076514337266158E-2</c:v>
                </c:pt>
                <c:pt idx="27">
                  <c:v>6.0082926716068713E-2</c:v>
                </c:pt>
                <c:pt idx="28">
                  <c:v>3.3225136055524573E-2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149632"/>
        <c:axId val="53023872"/>
      </c:barChart>
      <c:catAx>
        <c:axId val="52149632"/>
        <c:scaling>
          <c:orientation val="minMax"/>
        </c:scaling>
        <c:delete val="0"/>
        <c:axPos val="b"/>
        <c:majorTickMark val="out"/>
        <c:minorTickMark val="none"/>
        <c:tickLblPos val="nextTo"/>
        <c:crossAx val="53023872"/>
        <c:crosses val="autoZero"/>
        <c:auto val="1"/>
        <c:lblAlgn val="ctr"/>
        <c:lblOffset val="100"/>
        <c:noMultiLvlLbl val="0"/>
      </c:catAx>
      <c:valAx>
        <c:axId val="53023872"/>
        <c:scaling>
          <c:orientation val="minMax"/>
          <c:max val="0.30000000000000004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2149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9AE9C2-957E-4966-9576-B839B0C012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4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6EE333-4375-46A0-8D7E-4185E8642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0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bg1">
                    <a:lumMod val="95000"/>
                  </a:schemeClr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463619-65F9-45C4-AF25-8FF1A9A2EF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8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BF8726E-3E1E-4DC5-8626-D7C557F529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6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20A19D2-198C-46A9-8933-A564E99A27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3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A35B1E4-DEE4-4159-906E-66501177E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55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56B85E45-23BC-468C-9535-994D0B90F7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3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69C6614-AAF8-4FED-9D22-5E1345D7BC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6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7A1D0364-FEF8-4A4F-A933-65BC324589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21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4AF57362-426B-4D31-A60F-1C5B8DF7F8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8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E61EAB17-2512-46E7-AA88-D53CCF2DCA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1195FAD-6DC1-4042-9A95-4AEBA22011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83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CB16CAC-B683-4EF4-B241-D5A81D8F68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38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F313E5-6C32-4CCC-A291-B01EDBC05B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7544" y="1641475"/>
            <a:ext cx="8208144" cy="2089150"/>
          </a:xfrm>
        </p:spPr>
        <p:txBody>
          <a:bodyPr/>
          <a:lstStyle/>
          <a:p>
            <a:r>
              <a:rPr lang="en-GB" sz="2800" dirty="0" smtClean="0"/>
              <a:t>Meaningful information for domestic economies in the light of globalisation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3" y="3933825"/>
            <a:ext cx="3743325" cy="1871663"/>
          </a:xfrm>
        </p:spPr>
        <p:txBody>
          <a:bodyPr/>
          <a:lstStyle/>
          <a:p>
            <a:r>
              <a:rPr lang="en-GB" sz="2000" dirty="0" smtClean="0"/>
              <a:t>CRIW – March 2018</a:t>
            </a:r>
          </a:p>
          <a:p>
            <a:endParaRPr lang="en-GB" sz="2000" dirty="0" smtClean="0"/>
          </a:p>
          <a:p>
            <a:r>
              <a:rPr lang="en-GB" sz="2000" dirty="0" smtClean="0"/>
              <a:t>Silke </a:t>
            </a:r>
            <a:r>
              <a:rPr lang="en-GB" sz="2000" dirty="0" err="1"/>
              <a:t>Stapel</a:t>
            </a:r>
            <a:r>
              <a:rPr lang="en-GB" sz="2000" dirty="0"/>
              <a:t> Weber </a:t>
            </a:r>
            <a:endParaRPr lang="en-GB" sz="2000" dirty="0" smtClean="0"/>
          </a:p>
          <a:p>
            <a:r>
              <a:rPr lang="en-GB" sz="2000" smtClean="0"/>
              <a:t>John Verrinder</a:t>
            </a:r>
            <a:endParaRPr lang="en-GB" sz="2000" dirty="0" smtClean="0"/>
          </a:p>
          <a:p>
            <a:r>
              <a:rPr lang="en-GB" sz="2000" dirty="0" smtClean="0"/>
              <a:t>(Eurostat</a:t>
            </a:r>
            <a:r>
              <a:rPr lang="en-GB" sz="20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360041"/>
          </a:xfrm>
        </p:spPr>
        <p:txBody>
          <a:bodyPr/>
          <a:lstStyle/>
          <a:p>
            <a:r>
              <a:rPr lang="en-GB" sz="1600" dirty="0"/>
              <a:t>Foreign controlled value added shares versus foreign controlled employment shares, 2014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624736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50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new initiative…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Importance of GNI data for the EU budget</a:t>
            </a:r>
          </a:p>
          <a:p>
            <a:r>
              <a:rPr lang="en-GB" dirty="0"/>
              <a:t>N</a:t>
            </a:r>
            <a:r>
              <a:rPr lang="en-GB" dirty="0" smtClean="0"/>
              <a:t>ew </a:t>
            </a:r>
            <a:r>
              <a:rPr lang="en-GB" dirty="0"/>
              <a:t>EU pilot project has started in 2018 to assess the treatment of a small number of (profiled) MNEs in the national accounts of the countries </a:t>
            </a:r>
            <a:r>
              <a:rPr lang="en-GB" dirty="0" smtClean="0"/>
              <a:t>concerned (value added)</a:t>
            </a:r>
          </a:p>
          <a:p>
            <a:r>
              <a:rPr lang="en-GB" dirty="0" smtClean="0"/>
              <a:t>Based on existing work on business statistics, coordination with BOP experts</a:t>
            </a:r>
          </a:p>
          <a:p>
            <a:r>
              <a:rPr lang="en-GB" dirty="0" smtClean="0"/>
              <a:t>Work over 2018/19, lead up to benchmark revisions in most </a:t>
            </a:r>
            <a:r>
              <a:rPr lang="en-GB" smtClean="0"/>
              <a:t>EU countries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27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dirty="0" smtClean="0"/>
              <a:t>Globalisation challenges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dirty="0" smtClean="0"/>
              <a:t>Attributing global production chains to individual countries</a:t>
            </a:r>
          </a:p>
          <a:p>
            <a:pPr lvl="1"/>
            <a:r>
              <a:rPr lang="en-GB" dirty="0" smtClean="0"/>
              <a:t>Chasing the idea of "domestic production"</a:t>
            </a:r>
          </a:p>
          <a:p>
            <a:pPr>
              <a:buFontTx/>
              <a:buChar char="•"/>
            </a:pPr>
            <a:r>
              <a:rPr lang="en-GB" dirty="0" smtClean="0"/>
              <a:t>Asymmetry of information between global MNEs and national statistical authorities</a:t>
            </a:r>
          </a:p>
          <a:p>
            <a:pPr lvl="1"/>
            <a:r>
              <a:rPr lang="en-GB" dirty="0" smtClean="0"/>
              <a:t>Sharing of information</a:t>
            </a:r>
          </a:p>
          <a:p>
            <a:pPr>
              <a:buFontTx/>
              <a:buChar char="•"/>
            </a:pPr>
            <a:r>
              <a:rPr lang="en-GB" dirty="0" smtClean="0"/>
              <a:t>Factors driving MNE restructuring</a:t>
            </a:r>
            <a:endParaRPr lang="en-GB" dirty="0"/>
          </a:p>
          <a:p>
            <a:pPr lvl="1"/>
            <a:r>
              <a:rPr lang="en-GB" dirty="0" smtClean="0"/>
              <a:t>Business drivers; </a:t>
            </a:r>
            <a:r>
              <a:rPr lang="en-GB" smtClean="0"/>
              <a:t>accounting transparency </a:t>
            </a:r>
            <a:r>
              <a:rPr lang="en-GB" dirty="0" smtClean="0"/>
              <a:t>(BEPS); tax reforms (Europe, US); BREXIT…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Statistical 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Balancing at "international level"</a:t>
            </a:r>
          </a:p>
          <a:p>
            <a:r>
              <a:rPr lang="en-GB" dirty="0" smtClean="0"/>
              <a:t>Large Cases Units (LCUs)</a:t>
            </a:r>
          </a:p>
          <a:p>
            <a:pPr lvl="1"/>
            <a:r>
              <a:rPr lang="en-GB" dirty="0" smtClean="0"/>
              <a:t>Cooperation of macroeconomic and business statisticians</a:t>
            </a:r>
          </a:p>
          <a:p>
            <a:r>
              <a:rPr lang="en-GB" dirty="0" smtClean="0"/>
              <a:t>Euro Groups Register</a:t>
            </a:r>
          </a:p>
          <a:p>
            <a:pPr lvl="1"/>
            <a:r>
              <a:rPr lang="en-GB" dirty="0" smtClean="0"/>
              <a:t>Linked to national business registers</a:t>
            </a:r>
          </a:p>
          <a:p>
            <a:r>
              <a:rPr lang="en-GB" dirty="0" smtClean="0"/>
              <a:t>European profiling</a:t>
            </a:r>
          </a:p>
          <a:p>
            <a:pPr lvl="1"/>
            <a:r>
              <a:rPr lang="en-GB" dirty="0" smtClean="0"/>
              <a:t>Feedback to business registers and accounts</a:t>
            </a:r>
          </a:p>
          <a:p>
            <a:r>
              <a:rPr lang="en-GB" dirty="0" smtClean="0"/>
              <a:t>Early Warning System</a:t>
            </a:r>
          </a:p>
          <a:p>
            <a:pPr lvl="1"/>
            <a:r>
              <a:rPr lang="en-GB" dirty="0" smtClean="0"/>
              <a:t>How to quickly identify MNE restructuring?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5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(existing) indicators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Within the national accounts system</a:t>
            </a:r>
          </a:p>
          <a:p>
            <a:pPr lvl="1"/>
            <a:r>
              <a:rPr lang="en-GB" dirty="0" smtClean="0"/>
              <a:t>Gross National Income</a:t>
            </a:r>
          </a:p>
          <a:p>
            <a:pPr lvl="1"/>
            <a:r>
              <a:rPr lang="en-GB" dirty="0" smtClean="0"/>
              <a:t>Gross/net national disposable income</a:t>
            </a:r>
          </a:p>
          <a:p>
            <a:pPr lvl="1"/>
            <a:r>
              <a:rPr lang="en-GB" dirty="0" smtClean="0"/>
              <a:t>Household disposable income</a:t>
            </a:r>
          </a:p>
          <a:p>
            <a:r>
              <a:rPr lang="en-GB" dirty="0" smtClean="0"/>
              <a:t>Actual (Household/NPISH) Individual Consumption</a:t>
            </a:r>
          </a:p>
          <a:p>
            <a:pPr lvl="1"/>
            <a:r>
              <a:rPr lang="en-GB" dirty="0" smtClean="0"/>
              <a:t>Headline measure (per capita) in PPP terms</a:t>
            </a:r>
          </a:p>
          <a:p>
            <a:r>
              <a:rPr lang="en-GB" dirty="0" smtClean="0"/>
              <a:t>Further explanations for Luxembourg and Ireland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62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indicators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Taxation revenues</a:t>
            </a:r>
          </a:p>
          <a:p>
            <a:pPr lvl="1"/>
            <a:r>
              <a:rPr lang="en-GB" dirty="0" smtClean="0"/>
              <a:t>Reconciling taxation data with income and production data</a:t>
            </a:r>
          </a:p>
          <a:p>
            <a:r>
              <a:rPr lang="en-GB" dirty="0" smtClean="0"/>
              <a:t>Growth rates</a:t>
            </a:r>
          </a:p>
          <a:p>
            <a:pPr lvl="1"/>
            <a:r>
              <a:rPr lang="en-GB" dirty="0" smtClean="0"/>
              <a:t>Debate over deflator for income</a:t>
            </a:r>
          </a:p>
          <a:p>
            <a:pPr lvl="1"/>
            <a:r>
              <a:rPr lang="en-GB" dirty="0" smtClean="0"/>
              <a:t>Deflator for Actual Individual Consumption</a:t>
            </a:r>
          </a:p>
          <a:p>
            <a:pPr lvl="1"/>
            <a:r>
              <a:rPr lang="en-GB" dirty="0" smtClean="0"/>
              <a:t>International income growth measure</a:t>
            </a:r>
          </a:p>
          <a:p>
            <a:r>
              <a:rPr lang="en-GB" dirty="0" smtClean="0"/>
              <a:t>National level indicators</a:t>
            </a:r>
          </a:p>
          <a:p>
            <a:pPr lvl="1"/>
            <a:r>
              <a:rPr lang="en-GB" dirty="0" smtClean="0"/>
              <a:t>Recommendations in Ireland – non-financial enterprises by ownership, GNI*, BOP measures</a:t>
            </a:r>
          </a:p>
        </p:txBody>
      </p:sp>
    </p:spTree>
    <p:extLst>
      <p:ext uri="{BB962C8B-B14F-4D97-AF65-F5344CB8AC3E}">
        <p14:creationId xmlns:p14="http://schemas.microsoft.com/office/powerpoint/2010/main" val="228920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Combine national accounts and Foreign Affiliated Trade Statistics (FATS) data</a:t>
            </a:r>
          </a:p>
          <a:p>
            <a:r>
              <a:rPr lang="en-GB" dirty="0" smtClean="0"/>
              <a:t>Two dimensions:</a:t>
            </a:r>
          </a:p>
          <a:p>
            <a:pPr lvl="1"/>
            <a:r>
              <a:rPr lang="en-GB" dirty="0" smtClean="0"/>
              <a:t>Foreign controlled affiliates </a:t>
            </a:r>
            <a:r>
              <a:rPr lang="en-GB" u="sng" dirty="0" smtClean="0"/>
              <a:t>insid</a:t>
            </a:r>
            <a:r>
              <a:rPr lang="en-GB" dirty="0" smtClean="0"/>
              <a:t>e the EU</a:t>
            </a:r>
          </a:p>
          <a:p>
            <a:pPr lvl="1"/>
            <a:r>
              <a:rPr lang="en-GB" dirty="0"/>
              <a:t>EU enterprises having affiliates </a:t>
            </a:r>
            <a:r>
              <a:rPr lang="en-GB" u="sng" dirty="0"/>
              <a:t>outside</a:t>
            </a:r>
            <a:r>
              <a:rPr lang="en-GB" dirty="0"/>
              <a:t> the EU</a:t>
            </a:r>
            <a:endParaRPr lang="en-GB" dirty="0" smtClean="0"/>
          </a:p>
          <a:p>
            <a:r>
              <a:rPr lang="en-GB" dirty="0"/>
              <a:t>V</a:t>
            </a:r>
            <a:r>
              <a:rPr lang="en-GB" dirty="0" smtClean="0"/>
              <a:t>alue </a:t>
            </a:r>
            <a:r>
              <a:rPr lang="en-GB" dirty="0"/>
              <a:t>added </a:t>
            </a:r>
            <a:r>
              <a:rPr lang="en-GB" dirty="0" smtClean="0"/>
              <a:t>and employment created </a:t>
            </a:r>
            <a:r>
              <a:rPr lang="en-GB" dirty="0"/>
              <a:t>by affiliates of foreign controlled enterprises</a:t>
            </a:r>
          </a:p>
        </p:txBody>
      </p:sp>
    </p:spTree>
    <p:extLst>
      <p:ext uri="{BB962C8B-B14F-4D97-AF65-F5344CB8AC3E}">
        <p14:creationId xmlns:p14="http://schemas.microsoft.com/office/powerpoint/2010/main" val="57026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/>
              <a:t>Share of total economy value added created by affiliates of foreign controlled enterprises, by region of foreign control, 2014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65400"/>
          <a:ext cx="8229600" cy="36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553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/>
              <a:t>Share of total economy value added created by affiliates of EU28 controlled enterprises, by country of foreign control, 2014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65400"/>
          <a:ext cx="8229600" cy="36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186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dirty="0"/>
              <a:t>Share of total economy value added created by affiliates of extra-EU28 controlled enterprises, by country of foreign control, 2014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565400"/>
          <a:ext cx="8229600" cy="363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911629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Status xmlns="d8e0feea-6ad5-4ffb-92eb-dab9a0cea37f">Final</EC_Collab_Status>
    <Statistical_x0020_Programme_x0020_Theme_x0020__x0028_Press_x0029_ xmlns="d8e0feea-6ad5-4ffb-92eb-dab9a0cea37f" xsi:nil="true"/>
    <Frame_x0020_Title_x0020__x0028_Long_x0029_ xmlns="d8e0feea-6ad5-4ffb-92eb-dab9a0cea37f" xsi:nil="true"/>
    <LCI xmlns="d8e0feea-6ad5-4ffb-92eb-dab9a0cea37f" xsi:nil="true"/>
    <Document_x0020_Title xmlns="d8e0feea-6ad5-4ffb-92eb-dab9a0cea37f">Powerpoint Presentation Blue</Document_x0020_Title>
    <Production_x0020_Date xmlns="d8e0feea-6ad5-4ffb-92eb-dab9a0cea37f" xsi:nil="true"/>
    <Thematic_x0020_Base xmlns="d8e0feea-6ad5-4ffb-92eb-dab9a0cea37f" xsi:nil="true"/>
    <_Status xmlns="http://schemas.microsoft.com/sharepoint/v3/fields">Not Started</_Status>
    <Statistical_x0020_Programme_x0020_Theme xmlns="d8e0feea-6ad5-4ffb-92eb-dab9a0cea37f" xsi:nil="true"/>
    <EC_Collab_Reference xmlns="d8e0feea-6ad5-4ffb-92eb-dab9a0cea37f" xsi:nil="true"/>
    <Frame_x0020_Title xmlns="d8e0feea-6ad5-4ffb-92eb-dab9a0cea37f">Powerpoint Presentation Blue</Frame_x0020_Title>
    <Document_x0020_Subtitle xmlns="d8e0feea-6ad5-4ffb-92eb-dab9a0cea37f" xsi:nil="true"/>
    <Meeting_x0020_Date xmlns="d8e0feea-6ad5-4ffb-92eb-dab9a0cea37f" xsi:nil="true"/>
    <Reference_x0020_Code_x0020__x0028_Frame_x0029_ xmlns="d8e0feea-6ad5-4ffb-92eb-dab9a0cea37f" xsi:nil="true"/>
    <Reference_x0020_Code xmlns="d8e0feea-6ad5-4ffb-92eb-dab9a0cea37f" xsi:nil="true"/>
    <EC_Collab_DocumentLanguage xmlns="d8e0feea-6ad5-4ffb-92eb-dab9a0cea37f">EN</EC_Collab_DocumentLanguage>
    <DocID xmlns="d8e0feea-6ad5-4ffb-92eb-dab9a0cea37f" xsi:nil="true"/>
    <LngVerId xmlns="d8e0feea-6ad5-4ffb-92eb-dab9a0cea37f" xsi:nil="true"/>
    <NOMCOM xmlns="d8e0feea-6ad5-4ffb-92eb-dab9a0cea37f" xsi:nil="true"/>
    <_dlc_DocId xmlns="0a0aeac8-6f62-421a-b37d-09c09a5e8553">UAM7TH3CYF7M-9-83085</_dlc_DocId>
    <_dlc_DocIdUrl xmlns="0a0aeac8-6f62-421a-b37d-09c09a5e8553">
      <Url>https://myintracomm-collab.ec.europa.eu/dg/ESTAT/DO.U.C.EUR/_layouts/15/DocIdRedir.aspx?ID=UAM7TH3CYF7M-9-83085</Url>
      <Description>UAM7TH3CYF7M-9-83085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CA38245252EBB246984C8BB53A56F839" ma:contentTypeVersion="18" ma:contentTypeDescription="Create a new document in this library." ma:contentTypeScope="" ma:versionID="7fd639db676cb61777358a52b57aab56">
  <xsd:schema xmlns:xsd="http://www.w3.org/2001/XMLSchema" xmlns:xs="http://www.w3.org/2001/XMLSchema" xmlns:p="http://schemas.microsoft.com/office/2006/metadata/properties" xmlns:ns2="http://schemas.microsoft.com/sharepoint/v3/fields" xmlns:ns3="d8e0feea-6ad5-4ffb-92eb-dab9a0cea37f" xmlns:ns4="0a0aeac8-6f62-421a-b37d-09c09a5e8553" targetNamespace="http://schemas.microsoft.com/office/2006/metadata/properties" ma:root="true" ma:fieldsID="5e8b6960dafa6dc455ece39d6eb7de7b" ns2:_="" ns3:_="" ns4:_="">
    <xsd:import namespace="http://schemas.microsoft.com/sharepoint/v3/fields"/>
    <xsd:import namespace="d8e0feea-6ad5-4ffb-92eb-dab9a0cea37f"/>
    <xsd:import namespace="0a0aeac8-6f62-421a-b37d-09c09a5e8553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  <xsd:element ref="ns4:_dlc_DocId" minOccurs="0"/>
                <xsd:element ref="ns4:_dlc_DocIdUrl" minOccurs="0"/>
                <xsd:element ref="ns4:_dlc_DocIdPersistId" minOccurs="0"/>
                <xsd:element ref="ns3:Document_x0020_Subtitle" minOccurs="0"/>
                <xsd:element ref="ns3:Document_x0020_Title"/>
                <xsd:element ref="ns3:Frame_x0020_Title" minOccurs="0"/>
                <xsd:element ref="ns3:LCI" minOccurs="0"/>
                <xsd:element ref="ns3:Meeting_x0020_Date" minOccurs="0"/>
                <xsd:element ref="ns3:NOMCOM" minOccurs="0"/>
                <xsd:element ref="ns3:Production_x0020_Date" minOccurs="0"/>
                <xsd:element ref="ns3:Reference_x0020_Code" minOccurs="0"/>
                <xsd:element ref="ns3:Reference_x0020_Code_x0020__x0028_Frame_x0029_" minOccurs="0"/>
                <xsd:element ref="ns3:Statistical_x0020_Programme_x0020_Theme" minOccurs="0"/>
                <xsd:element ref="ns3:Statistical_x0020_Programme_x0020_Theme_x0020__x0028_Press_x0029_" minOccurs="0"/>
                <xsd:element ref="ns3:Thematic_x0020_Base" minOccurs="0"/>
                <xsd:element ref="ns3:DocID" minOccurs="0"/>
                <xsd:element ref="ns3:LngVerId" minOccurs="0"/>
                <xsd:element ref="ns3:Frame_x0020_Title_x0020__x0028_Long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0feea-6ad5-4ffb-92eb-dab9a0cea37f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  <xsd:element name="Document_x0020_Subtitle" ma:index="19" nillable="true" ma:displayName="Document Subtitle" ma:internalName="Document_x0020_Subtitle">
      <xsd:simpleType>
        <xsd:restriction base="dms:Text">
          <xsd:maxLength value="255"/>
        </xsd:restriction>
      </xsd:simpleType>
    </xsd:element>
    <xsd:element name="Document_x0020_Title" ma:index="20" ma:displayName="Document Title" ma:internalName="Document_x0020_Title">
      <xsd:simpleType>
        <xsd:restriction base="dms:Note">
          <xsd:maxLength value="255"/>
        </xsd:restriction>
      </xsd:simpleType>
    </xsd:element>
    <xsd:element name="Frame_x0020_Title" ma:index="21" nillable="true" ma:displayName="Frame Title" ma:description="The main title of the document" ma:internalName="Frame_x0020_Title">
      <xsd:simpleType>
        <xsd:restriction base="dms:Text">
          <xsd:maxLength value="255"/>
        </xsd:restriction>
      </xsd:simpleType>
    </xsd:element>
    <xsd:element name="LCI" ma:index="22" nillable="true" ma:displayName="LCI" ma:internalName="LCI">
      <xsd:simpleType>
        <xsd:restriction base="dms:Text">
          <xsd:maxLength value="255"/>
        </xsd:restriction>
      </xsd:simpleType>
    </xsd:element>
    <xsd:element name="Meeting_x0020_Date" ma:index="23" nillable="true" ma:displayName="Meeting Date" ma:format="DateOnly" ma:internalName="Meeting_x0020_Date">
      <xsd:simpleType>
        <xsd:restriction base="dms:DateTime"/>
      </xsd:simpleType>
    </xsd:element>
    <xsd:element name="NOMCOM" ma:index="24" nillable="true" ma:displayName="NOMCOM" ma:internalName="NOMCOM">
      <xsd:simpleType>
        <xsd:restriction base="dms:Text">
          <xsd:maxLength value="255"/>
        </xsd:restriction>
      </xsd:simpleType>
    </xsd:element>
    <xsd:element name="Production_x0020_Date" ma:index="25" nillable="true" ma:displayName="Production Date" ma:format="DateOnly" ma:internalName="Production_x0020_Date">
      <xsd:simpleType>
        <xsd:restriction base="dms:DateTime"/>
      </xsd:simpleType>
    </xsd:element>
    <xsd:element name="Reference_x0020_Code" ma:index="26" nillable="true" ma:displayName="Reference Code" ma:internalName="Reference_x0020_Code">
      <xsd:simpleType>
        <xsd:restriction base="dms:Text">
          <xsd:maxLength value="255"/>
        </xsd:restriction>
      </xsd:simpleType>
    </xsd:element>
    <xsd:element name="Reference_x0020_Code_x0020__x0028_Frame_x0029_" ma:index="27" nillable="true" ma:displayName="Reference Code (Frame)" ma:internalName="Reference_x0020_Code_x0020__x0028_Frame_x0029_">
      <xsd:simpleType>
        <xsd:restriction base="dms:Text">
          <xsd:maxLength value="255"/>
        </xsd:restriction>
      </xsd:simpleType>
    </xsd:element>
    <xsd:element name="Statistical_x0020_Programme_x0020_Theme" ma:index="28" nillable="true" ma:displayName="Statistical Programme Theme" ma:internalName="Statistical_x0020_Programme_x0020_Theme">
      <xsd:simpleType>
        <xsd:restriction base="dms:Text">
          <xsd:maxLength value="255"/>
        </xsd:restriction>
      </xsd:simpleType>
    </xsd:element>
    <xsd:element name="Statistical_x0020_Programme_x0020_Theme_x0020__x0028_Press_x0029_" ma:index="29" nillable="true" ma:displayName="Statistical Programme Theme (Press)" ma:internalName="Statistical_x0020_Programme_x0020_Theme_x0020__x0028_Press_x0029_">
      <xsd:simpleType>
        <xsd:restriction base="dms:Text">
          <xsd:maxLength value="255"/>
        </xsd:restriction>
      </xsd:simpleType>
    </xsd:element>
    <xsd:element name="Thematic_x0020_Base" ma:index="30" nillable="true" ma:displayName="Thematic Base" ma:internalName="Thematic_x0020_Base">
      <xsd:simpleType>
        <xsd:restriction base="dms:Text">
          <xsd:maxLength value="255"/>
        </xsd:restriction>
      </xsd:simpleType>
    </xsd:element>
    <xsd:element name="DocID" ma:index="31" nillable="true" ma:displayName="Douceur 3 ID" ma:description="Legacy ID" ma:internalName="DocID" ma:percentage="FALSE">
      <xsd:simpleType>
        <xsd:restriction base="dms:Number"/>
      </xsd:simpleType>
    </xsd:element>
    <xsd:element name="LngVerId" ma:index="32" nillable="true" ma:displayName="LngVerId" ma:internalName="LngVerId">
      <xsd:simpleType>
        <xsd:restriction base="dms:Number"/>
      </xsd:simpleType>
    </xsd:element>
    <xsd:element name="Frame_x0020_Title_x0020__x0028_Long_x0029_" ma:index="33" nillable="true" ma:displayName="Frame Title (Long)" ma:description="The main title of the document - extended" ma:internalName="Frame_x0020_Title_x0020__x0028_Long_x0029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aeac8-6f62-421a-b37d-09c09a5e8553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BECD20-5386-401E-9EC2-BF50FEAF85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15C50B-6511-4643-A2A8-211EE1E5EA1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E5D79E1-4C76-42B8-882E-FF42CF4168F3}">
  <ds:schemaRefs>
    <ds:schemaRef ds:uri="http://schemas.microsoft.com/office/2006/metadata/properties"/>
    <ds:schemaRef ds:uri="http://schemas.microsoft.com/office/infopath/2007/PartnerControls"/>
    <ds:schemaRef ds:uri="d8e0feea-6ad5-4ffb-92eb-dab9a0cea37f"/>
    <ds:schemaRef ds:uri="http://schemas.microsoft.com/sharepoint/v3/fields"/>
    <ds:schemaRef ds:uri="0a0aeac8-6f62-421a-b37d-09c09a5e8553"/>
  </ds:schemaRefs>
</ds:datastoreItem>
</file>

<file path=customXml/itemProps4.xml><?xml version="1.0" encoding="utf-8"?>
<ds:datastoreItem xmlns:ds="http://schemas.openxmlformats.org/officeDocument/2006/customXml" ds:itemID="{F779E0DA-5882-4175-828D-F57EA8F0B3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d8e0feea-6ad5-4ffb-92eb-dab9a0cea37f"/>
    <ds:schemaRef ds:uri="0a0aeac8-6f62-421a-b37d-09c09a5e8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Blue</Template>
  <TotalTime>67</TotalTime>
  <Words>391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Powerpoint Presentation Blue</vt:lpstr>
      <vt:lpstr>Meaningful information for domestic economies in the light of globalisation</vt:lpstr>
      <vt:lpstr>Globalisation challenges</vt:lpstr>
      <vt:lpstr>EU Statistical infrastructure</vt:lpstr>
      <vt:lpstr>Alternative (existing) indicators</vt:lpstr>
      <vt:lpstr>Alternative indicators</vt:lpstr>
      <vt:lpstr>Experimental data</vt:lpstr>
      <vt:lpstr>Share of total economy value added created by affiliates of foreign controlled enterprises, by region of foreign control, 2014</vt:lpstr>
      <vt:lpstr>Share of total economy value added created by affiliates of EU28 controlled enterprises, by country of foreign control, 2014</vt:lpstr>
      <vt:lpstr>Share of total economy value added created by affiliates of extra-EU28 controlled enterprises, by country of foreign control, 2014</vt:lpstr>
      <vt:lpstr>Foreign controlled value added shares versus foreign controlled employment shares, 2014</vt:lpstr>
      <vt:lpstr>A new initiative…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OSKO Erika (ESTAT)</dc:creator>
  <cp:lastModifiedBy>VERRINDER John (ESTAT)</cp:lastModifiedBy>
  <cp:revision>40</cp:revision>
  <dcterms:created xsi:type="dcterms:W3CDTF">2016-04-20T09:40:05Z</dcterms:created>
  <dcterms:modified xsi:type="dcterms:W3CDTF">2018-03-05T18:36:08Z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0x010100258AA79CEB83498886A3A0868112325000CA38245252EBB246984C8BB53A56F839</vt:lpwstr>
  </property>
  <property fmtid="{D5CDD505-2E9C-101B-9397-08002B2CF9AE}" pid="3" name="_dlc_DocIdItemGuid">
    <vt:lpwstr>78e6c1d8-b1bf-48f6-819a-df32926032a6</vt:lpwstr>
  </property>
</Properties>
</file>