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7"/>
  </p:notesMasterIdLst>
  <p:sldIdLst>
    <p:sldId id="435" r:id="rId2"/>
    <p:sldId id="256" r:id="rId3"/>
    <p:sldId id="362" r:id="rId4"/>
    <p:sldId id="369" r:id="rId5"/>
    <p:sldId id="376" r:id="rId6"/>
    <p:sldId id="373" r:id="rId7"/>
    <p:sldId id="374" r:id="rId8"/>
    <p:sldId id="395" r:id="rId9"/>
    <p:sldId id="431" r:id="rId10"/>
    <p:sldId id="390" r:id="rId11"/>
    <p:sldId id="377" r:id="rId12"/>
    <p:sldId id="389" r:id="rId13"/>
    <p:sldId id="391" r:id="rId14"/>
    <p:sldId id="378" r:id="rId15"/>
    <p:sldId id="385" r:id="rId16"/>
    <p:sldId id="386" r:id="rId17"/>
    <p:sldId id="388" r:id="rId18"/>
    <p:sldId id="404" r:id="rId19"/>
    <p:sldId id="392" r:id="rId20"/>
    <p:sldId id="379" r:id="rId21"/>
    <p:sldId id="384" r:id="rId22"/>
    <p:sldId id="393" r:id="rId23"/>
    <p:sldId id="380" r:id="rId24"/>
    <p:sldId id="394" r:id="rId25"/>
    <p:sldId id="337" r:id="rId26"/>
    <p:sldId id="339" r:id="rId27"/>
    <p:sldId id="340" r:id="rId28"/>
    <p:sldId id="363" r:id="rId29"/>
    <p:sldId id="383" r:id="rId30"/>
    <p:sldId id="396" r:id="rId31"/>
    <p:sldId id="399" r:id="rId32"/>
    <p:sldId id="400" r:id="rId33"/>
    <p:sldId id="403" r:id="rId34"/>
    <p:sldId id="401" r:id="rId35"/>
    <p:sldId id="402" r:id="rId36"/>
    <p:sldId id="407" r:id="rId37"/>
    <p:sldId id="408" r:id="rId38"/>
    <p:sldId id="397" r:id="rId39"/>
    <p:sldId id="405" r:id="rId40"/>
    <p:sldId id="409" r:id="rId41"/>
    <p:sldId id="410" r:id="rId42"/>
    <p:sldId id="411" r:id="rId43"/>
    <p:sldId id="412" r:id="rId44"/>
    <p:sldId id="413" r:id="rId45"/>
    <p:sldId id="414" r:id="rId46"/>
    <p:sldId id="415" r:id="rId47"/>
    <p:sldId id="416" r:id="rId48"/>
    <p:sldId id="398" r:id="rId49"/>
    <p:sldId id="421" r:id="rId50"/>
    <p:sldId id="422" r:id="rId51"/>
    <p:sldId id="424" r:id="rId52"/>
    <p:sldId id="423" r:id="rId53"/>
    <p:sldId id="425" r:id="rId54"/>
    <p:sldId id="426" r:id="rId55"/>
    <p:sldId id="427" r:id="rId56"/>
    <p:sldId id="428" r:id="rId57"/>
    <p:sldId id="429" r:id="rId58"/>
    <p:sldId id="430" r:id="rId59"/>
    <p:sldId id="326" r:id="rId60"/>
    <p:sldId id="419" r:id="rId61"/>
    <p:sldId id="344" r:id="rId62"/>
    <p:sldId id="361" r:id="rId63"/>
    <p:sldId id="328" r:id="rId64"/>
    <p:sldId id="322" r:id="rId65"/>
    <p:sldId id="327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788BA-AD0B-42D5-A29E-FA1D8255F6D3}" type="datetimeFigureOut">
              <a:rPr lang="en-CA" smtClean="0"/>
              <a:t>2017-02-28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9F7EA-D923-4CF8-883E-4DF5701339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9488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9F7EA-D923-4CF8-883E-4DF5701339A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9149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9F7EA-D923-4CF8-883E-4DF5701339AD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9832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9CD6-95E8-4C81-9FB6-5235335F5AE3}" type="datetime1">
              <a:rPr lang="en-CA" smtClean="0"/>
              <a:t>2017-02-28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0387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FC90-B639-4562-B1EC-116EB27C69DF}" type="datetime1">
              <a:rPr lang="en-CA" smtClean="0"/>
              <a:t>2017-02-28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068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5285-AA57-4102-8BFC-6341BC8B5E90}" type="datetime1">
              <a:rPr lang="en-CA" smtClean="0"/>
              <a:t>2017-02-28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322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2FAFB-8DCD-4C4F-89EE-D84DB0C8DA22}" type="datetime1">
              <a:rPr lang="en-CA" smtClean="0"/>
              <a:t>2017-02-28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647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DD81-BC59-45CF-9EBE-7C6378A1FA08}" type="datetime1">
              <a:rPr lang="en-CA" smtClean="0"/>
              <a:t>2017-02-28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854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D033-FF87-43E2-A163-60973C99DB82}" type="datetime1">
              <a:rPr lang="en-CA" smtClean="0"/>
              <a:t>2017-02-28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812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9A2A-67F5-43AD-9312-10DEEB65EBE0}" type="datetime1">
              <a:rPr lang="en-CA" smtClean="0"/>
              <a:t>2017-02-28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903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CCD-A7A3-4B84-857E-03CB7385D8B2}" type="datetime1">
              <a:rPr lang="en-CA" smtClean="0"/>
              <a:t>2017-02-28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148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54BC-4525-4100-9C15-DEB67F6C8D6A}" type="datetime1">
              <a:rPr lang="en-CA" smtClean="0"/>
              <a:t>2017-02-28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0D54D-D262-4E0F-A592-356C3BABAA17}" type="datetime1">
              <a:rPr lang="en-CA" smtClean="0"/>
              <a:t>2017-02-28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79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42650-A36F-4363-861E-B766B2DFA573}" type="datetime1">
              <a:rPr lang="en-CA" smtClean="0"/>
              <a:t>2017-02-28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914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0C642-A1D6-413B-9577-485286D19870}" type="datetime1">
              <a:rPr lang="en-CA" smtClean="0"/>
              <a:t>2017-02-28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0F81A-0092-4C2B-80C6-5A4A27C5CA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528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direct.com/science/article/pii/S0022199606000225" TargetMode="External"/><Relationship Id="rId2" Type="http://schemas.openxmlformats.org/officeDocument/2006/relationships/hyperlink" Target="http://link.springer.com/article/10.1007/s11151-013-9399-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bhishekn.com/files/nagaraj_landsat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link.springer.com/article/10.1007/s11151-013-9399-3" TargetMode="Externa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encedirect.com/science/article/pii/S0022199606000225" TargetMode="Externa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abhishekn.com/files/nagaraj_landsat.pdf" TargetMode="Externa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agoldfarb@rotman.utoronto.c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Economics of Digitization PhD Workshop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Welcome!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799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1. Zero MC of production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830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Data</a:t>
            </a:r>
          </a:p>
          <a:p>
            <a:r>
              <a:rPr lang="en-CA" dirty="0" smtClean="0"/>
              <a:t>Privacy</a:t>
            </a:r>
          </a:p>
          <a:p>
            <a:r>
              <a:rPr lang="en-CA" dirty="0" smtClean="0"/>
              <a:t>Open source/Wikipedia</a:t>
            </a:r>
          </a:p>
          <a:p>
            <a:r>
              <a:rPr lang="en-CA" dirty="0" smtClean="0"/>
              <a:t>Public goods</a:t>
            </a:r>
          </a:p>
          <a:p>
            <a:r>
              <a:rPr lang="en-CA" dirty="0" smtClean="0"/>
              <a:t>Government information</a:t>
            </a:r>
          </a:p>
          <a:p>
            <a:r>
              <a:rPr lang="en-CA" dirty="0"/>
              <a:t>Copyright and “Piracy”</a:t>
            </a:r>
          </a:p>
          <a:p>
            <a:r>
              <a:rPr lang="en-CA" dirty="0" smtClean="0"/>
              <a:t>Bundling</a:t>
            </a:r>
          </a:p>
          <a:p>
            <a:r>
              <a:rPr lang="en-CA" dirty="0" smtClean="0"/>
              <a:t>Inequality</a:t>
            </a:r>
          </a:p>
          <a:p>
            <a:r>
              <a:rPr lang="en-CA" dirty="0" smtClean="0"/>
              <a:t>Machine learning/artificial intelligence and prediction technology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914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Economics with zero MC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9132"/>
            <a:ext cx="7886700" cy="5092390"/>
          </a:xfrm>
        </p:spPr>
        <p:txBody>
          <a:bodyPr>
            <a:normAutofit fontScale="55000" lnSpcReduction="20000"/>
          </a:bodyPr>
          <a:lstStyle/>
          <a:p>
            <a:r>
              <a:rPr lang="en-CA" b="1" dirty="0" smtClean="0"/>
              <a:t>Old ideas are interesting again!</a:t>
            </a:r>
          </a:p>
          <a:p>
            <a:endParaRPr lang="en-CA" dirty="0" smtClean="0"/>
          </a:p>
          <a:p>
            <a:r>
              <a:rPr lang="en-CA" dirty="0" smtClean="0"/>
              <a:t>Copyright (and piracy)</a:t>
            </a:r>
          </a:p>
          <a:p>
            <a:pPr lvl="1"/>
            <a:r>
              <a:rPr lang="en-CA" dirty="0" smtClean="0"/>
              <a:t>Media revenues fall (</a:t>
            </a:r>
            <a:r>
              <a:rPr lang="en-CA" dirty="0" err="1" smtClean="0"/>
              <a:t>Waldfogel</a:t>
            </a:r>
            <a:r>
              <a:rPr lang="en-CA" dirty="0" smtClean="0"/>
              <a:t>, Smith/</a:t>
            </a:r>
            <a:r>
              <a:rPr lang="en-CA" dirty="0" err="1" smtClean="0"/>
              <a:t>Telang</a:t>
            </a:r>
            <a:r>
              <a:rPr lang="en-CA" dirty="0" smtClean="0"/>
              <a:t>, </a:t>
            </a:r>
            <a:r>
              <a:rPr lang="en-CA" dirty="0" err="1" smtClean="0"/>
              <a:t>Zentner</a:t>
            </a:r>
            <a:r>
              <a:rPr lang="en-CA" dirty="0" smtClean="0"/>
              <a:t>).</a:t>
            </a:r>
          </a:p>
          <a:p>
            <a:pPr lvl="1"/>
            <a:r>
              <a:rPr lang="en-CA" dirty="0" smtClean="0"/>
              <a:t>In the static model, piracy is good for welfare (</a:t>
            </a:r>
            <a:r>
              <a:rPr lang="en-CA" dirty="0" err="1" smtClean="0"/>
              <a:t>Waldfogel</a:t>
            </a:r>
            <a:r>
              <a:rPr lang="en-CA" dirty="0" smtClean="0"/>
              <a:t>). </a:t>
            </a:r>
          </a:p>
          <a:p>
            <a:pPr lvl="1"/>
            <a:r>
              <a:rPr lang="en-CA" dirty="0" smtClean="0"/>
              <a:t>Production costs fall so media quality and variety may be rising (</a:t>
            </a:r>
            <a:r>
              <a:rPr lang="en-CA" dirty="0" err="1" smtClean="0"/>
              <a:t>Waldfogel</a:t>
            </a:r>
            <a:r>
              <a:rPr lang="en-CA" dirty="0" smtClean="0"/>
              <a:t>).</a:t>
            </a:r>
          </a:p>
          <a:p>
            <a:r>
              <a:rPr lang="en-CA" dirty="0" smtClean="0"/>
              <a:t>Privacy</a:t>
            </a:r>
          </a:p>
          <a:p>
            <a:pPr lvl="1"/>
            <a:r>
              <a:rPr lang="en-CA" dirty="0" smtClean="0"/>
              <a:t>People care about privacy, privacy regulation hurts innovation (Goldfarb and Tucker)</a:t>
            </a:r>
          </a:p>
          <a:p>
            <a:r>
              <a:rPr lang="en-CA" dirty="0" smtClean="0"/>
              <a:t>Public goods</a:t>
            </a:r>
          </a:p>
          <a:p>
            <a:pPr lvl="1"/>
            <a:r>
              <a:rPr lang="en-CA" dirty="0" smtClean="0"/>
              <a:t>Open source and Wikipedia. Why contribute? Biases in open platforms? (Greenstein/Zhu, Lerner/</a:t>
            </a:r>
            <a:r>
              <a:rPr lang="en-CA" dirty="0" err="1" smtClean="0"/>
              <a:t>Tirole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Information role of government, a new life for the labeling/disclosure literature? (Jin/Leslie, </a:t>
            </a:r>
            <a:r>
              <a:rPr lang="en-CA" dirty="0" err="1" smtClean="0"/>
              <a:t>Ippolito</a:t>
            </a:r>
            <a:r>
              <a:rPr lang="en-CA" dirty="0" smtClean="0"/>
              <a:t>/</a:t>
            </a:r>
            <a:r>
              <a:rPr lang="en-CA" dirty="0" err="1" smtClean="0"/>
              <a:t>Matthios</a:t>
            </a:r>
            <a:r>
              <a:rPr lang="en-CA" dirty="0" smtClean="0"/>
              <a:t>)</a:t>
            </a:r>
          </a:p>
          <a:p>
            <a:r>
              <a:rPr lang="en-CA" dirty="0" smtClean="0"/>
              <a:t>Inequality</a:t>
            </a:r>
          </a:p>
          <a:p>
            <a:pPr lvl="1"/>
            <a:r>
              <a:rPr lang="en-CA" dirty="0" smtClean="0"/>
              <a:t>Scalability of innovation without need for many employees.</a:t>
            </a:r>
          </a:p>
          <a:p>
            <a:r>
              <a:rPr lang="en-CA" dirty="0" smtClean="0"/>
              <a:t>Bundling</a:t>
            </a:r>
          </a:p>
          <a:p>
            <a:pPr lvl="1"/>
            <a:r>
              <a:rPr lang="en-CA" dirty="0" smtClean="0"/>
              <a:t>Bundling models got interesting again! (Brynjolfsson)</a:t>
            </a:r>
          </a:p>
          <a:p>
            <a:r>
              <a:rPr lang="en-CA" dirty="0" smtClean="0"/>
              <a:t>Information and data-driven decisions</a:t>
            </a:r>
          </a:p>
          <a:p>
            <a:r>
              <a:rPr lang="en-CA" dirty="0" smtClean="0"/>
              <a:t>Labor/leisure </a:t>
            </a:r>
            <a:r>
              <a:rPr lang="en-CA" dirty="0" err="1" smtClean="0"/>
              <a:t>tradeoffs</a:t>
            </a:r>
            <a:endParaRPr lang="en-CA" dirty="0" smtClean="0"/>
          </a:p>
          <a:p>
            <a:pPr lvl="1"/>
            <a:r>
              <a:rPr lang="en-CA" dirty="0" smtClean="0"/>
              <a:t>Zero MC often means zero price. How should we value that? (Brynjolfsson/Oh, Wallsten)</a:t>
            </a:r>
          </a:p>
          <a:p>
            <a:r>
              <a:rPr lang="en-CA" dirty="0" smtClean="0"/>
              <a:t>Consumer/producer roles</a:t>
            </a:r>
          </a:p>
          <a:p>
            <a:pPr lvl="1"/>
            <a:r>
              <a:rPr lang="en-CA" dirty="0" smtClean="0"/>
              <a:t>User generated content, social media </a:t>
            </a:r>
            <a:endParaRPr lang="en-CA" dirty="0"/>
          </a:p>
          <a:p>
            <a:pPr lvl="1"/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625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3361" y="1736727"/>
            <a:ext cx="7992288" cy="2852737"/>
          </a:xfrm>
        </p:spPr>
        <p:txBody>
          <a:bodyPr>
            <a:normAutofit/>
          </a:bodyPr>
          <a:lstStyle/>
          <a:p>
            <a:r>
              <a:rPr lang="en-CA" sz="5200" dirty="0"/>
              <a:t>2. Low cost of </a:t>
            </a:r>
            <a:r>
              <a:rPr lang="en-CA" sz="5200" dirty="0" smtClean="0"/>
              <a:t>transportation</a:t>
            </a:r>
            <a:endParaRPr lang="en-CA" sz="52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256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Market definition and scope of competition</a:t>
            </a:r>
          </a:p>
          <a:p>
            <a:r>
              <a:rPr lang="en-CA" dirty="0"/>
              <a:t>Homogenization</a:t>
            </a:r>
          </a:p>
          <a:p>
            <a:r>
              <a:rPr lang="en-CA" dirty="0" smtClean="0"/>
              <a:t>Online sales of physical goods</a:t>
            </a:r>
          </a:p>
          <a:p>
            <a:r>
              <a:rPr lang="en-CA" dirty="0" smtClean="0"/>
              <a:t>Online sales of digital goods </a:t>
            </a:r>
          </a:p>
          <a:p>
            <a:r>
              <a:rPr lang="en-CA" dirty="0" smtClean="0"/>
              <a:t>Collaboration</a:t>
            </a:r>
          </a:p>
          <a:p>
            <a:r>
              <a:rPr lang="en-CA" dirty="0" smtClean="0"/>
              <a:t>Agglomeration vs dispersion</a:t>
            </a:r>
          </a:p>
          <a:p>
            <a:r>
              <a:rPr lang="en-CA" dirty="0" smtClean="0"/>
              <a:t>Centralization vs decentralization</a:t>
            </a:r>
          </a:p>
          <a:p>
            <a:r>
              <a:rPr lang="en-CA" dirty="0" smtClean="0"/>
              <a:t>Taxes and jurisdiction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69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smtClean="0"/>
              <a:t>For many goods, the marginal cost of distribution approaches zero.</a:t>
            </a:r>
          </a:p>
          <a:p>
            <a:r>
              <a:rPr lang="en-CA" dirty="0" smtClean="0"/>
              <a:t>The marginal difference in cost between many kinds of nearby and distant communication approaches zero.</a:t>
            </a:r>
            <a:endParaRPr lang="en-CA" dirty="0"/>
          </a:p>
          <a:p>
            <a:endParaRPr lang="en-CA" sz="1700" dirty="0" smtClean="0"/>
          </a:p>
          <a:p>
            <a:r>
              <a:rPr lang="en-CA" dirty="0" err="1" smtClean="0"/>
              <a:t>Cairncross</a:t>
            </a:r>
            <a:r>
              <a:rPr lang="en-CA" dirty="0" smtClean="0"/>
              <a:t>: The Death of Distance</a:t>
            </a:r>
          </a:p>
          <a:p>
            <a:pPr lvl="1"/>
            <a:r>
              <a:rPr lang="en-CA" dirty="0" smtClean="0"/>
              <a:t>The internet means that isolated individuals and companies can plug into the global economy.</a:t>
            </a:r>
          </a:p>
          <a:p>
            <a:endParaRPr lang="en-CA" sz="1700" dirty="0" smtClean="0"/>
          </a:p>
          <a:p>
            <a:r>
              <a:rPr lang="en-CA" dirty="0" smtClean="0"/>
              <a:t>Friedman: The World is Flat</a:t>
            </a:r>
          </a:p>
          <a:p>
            <a:pPr lvl="1"/>
            <a:r>
              <a:rPr lang="en-CA" dirty="0" smtClean="0"/>
              <a:t>The internet and ICTs level the playing field across locations.</a:t>
            </a:r>
          </a:p>
          <a:p>
            <a:pPr lvl="1"/>
            <a:r>
              <a:rPr lang="en-CA" dirty="0" smtClean="0"/>
              <a:t>There is no advantage to location for consumers or firms.</a:t>
            </a:r>
          </a:p>
          <a:p>
            <a:pPr lvl="3"/>
            <a:r>
              <a:rPr lang="en-CA" dirty="0" smtClean="0"/>
              <a:t>He emphasizes firms more</a:t>
            </a:r>
          </a:p>
          <a:p>
            <a:pPr lvl="1"/>
            <a:endParaRPr lang="en-CA" sz="1700" dirty="0" smtClean="0"/>
          </a:p>
          <a:p>
            <a:r>
              <a:rPr lang="en-CA" dirty="0" smtClean="0"/>
              <a:t>McLuhan: The Global Village</a:t>
            </a:r>
          </a:p>
          <a:p>
            <a:pPr lvl="1"/>
            <a:r>
              <a:rPr lang="en-CA" dirty="0" smtClean="0"/>
              <a:t>Information is available everywhere, in the same form.</a:t>
            </a:r>
          </a:p>
          <a:p>
            <a:pPr lvl="1"/>
            <a:r>
              <a:rPr lang="en-CA" dirty="0" smtClean="0"/>
              <a:t>This can create a “global culture”.</a:t>
            </a:r>
          </a:p>
          <a:p>
            <a:pPr lvl="1"/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Distribution and communication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13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Is distance dead?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Distribution costs for digital products are near zero. Therefore, distance should not predict consumption of digital products.</a:t>
            </a:r>
          </a:p>
          <a:p>
            <a:pPr lvl="1"/>
            <a:r>
              <a:rPr lang="en-CA" dirty="0" err="1" smtClean="0"/>
              <a:t>Caircross</a:t>
            </a:r>
            <a:r>
              <a:rPr lang="en-CA" dirty="0" smtClean="0"/>
              <a:t> (1997)</a:t>
            </a:r>
          </a:p>
          <a:p>
            <a:pPr lvl="1"/>
            <a:endParaRPr lang="en-CA" dirty="0"/>
          </a:p>
          <a:p>
            <a:r>
              <a:rPr lang="en-CA" dirty="0" smtClean="0"/>
              <a:t>Communication costs are near zero over long distances. Therefore, distance should not predict knowledge.</a:t>
            </a:r>
          </a:p>
          <a:p>
            <a:pPr lvl="1"/>
            <a:r>
              <a:rPr lang="en-CA" dirty="0" smtClean="0"/>
              <a:t>Friedman (2005)</a:t>
            </a:r>
          </a:p>
          <a:p>
            <a:pPr lvl="1"/>
            <a:endParaRPr lang="en-CA" dirty="0"/>
          </a:p>
          <a:p>
            <a:r>
              <a:rPr lang="en-CA" dirty="0" smtClean="0"/>
              <a:t>Empirical tests:</a:t>
            </a:r>
          </a:p>
          <a:p>
            <a:pPr lvl="1"/>
            <a:r>
              <a:rPr lang="en-CA" dirty="0" smtClean="0"/>
              <a:t>In retail: e.g. Brynjolfsson, Hu, and Rahman (2009)</a:t>
            </a:r>
          </a:p>
          <a:p>
            <a:pPr lvl="1"/>
            <a:r>
              <a:rPr lang="en-CA" dirty="0" smtClean="0"/>
              <a:t>In trade of digital goods: e.g. Blum and Goldfarb (2006)</a:t>
            </a:r>
          </a:p>
          <a:p>
            <a:pPr lvl="1"/>
            <a:r>
              <a:rPr lang="en-CA" dirty="0" smtClean="0"/>
              <a:t>In finance: e.g. </a:t>
            </a:r>
            <a:r>
              <a:rPr lang="en-CA" dirty="0" err="1" smtClean="0"/>
              <a:t>Eichengreen</a:t>
            </a:r>
            <a:r>
              <a:rPr lang="en-CA" dirty="0" smtClean="0"/>
              <a:t>, </a:t>
            </a:r>
            <a:r>
              <a:rPr lang="en-CA" dirty="0" err="1" smtClean="0"/>
              <a:t>Lafarguette</a:t>
            </a:r>
            <a:r>
              <a:rPr lang="en-CA" dirty="0" smtClean="0"/>
              <a:t>, and </a:t>
            </a:r>
            <a:r>
              <a:rPr lang="en-CA" dirty="0" err="1" smtClean="0"/>
              <a:t>Mehl</a:t>
            </a:r>
            <a:r>
              <a:rPr lang="en-CA" dirty="0" smtClean="0"/>
              <a:t> (2016)</a:t>
            </a:r>
          </a:p>
          <a:p>
            <a:pPr lvl="1"/>
            <a:r>
              <a:rPr lang="en-CA" dirty="0" smtClean="0"/>
              <a:t>In business internet use: Forman, Goldfarb, and Greenstein (2005)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498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101283" cy="4351338"/>
          </a:xfrm>
        </p:spPr>
        <p:txBody>
          <a:bodyPr>
            <a:normAutofit fontScale="55000" lnSpcReduction="20000"/>
          </a:bodyPr>
          <a:lstStyle/>
          <a:p>
            <a:r>
              <a:rPr lang="en-CA" sz="3600" dirty="0" smtClean="0"/>
              <a:t>Offline options matter</a:t>
            </a:r>
          </a:p>
          <a:p>
            <a:pPr lvl="1"/>
            <a:r>
              <a:rPr lang="en-CA" dirty="0" err="1" smtClean="0"/>
              <a:t>Balasubramanian</a:t>
            </a:r>
            <a:r>
              <a:rPr lang="en-CA" dirty="0" smtClean="0"/>
              <a:t> (1998), Brynjolfsson, Hu, and Rahman (2009), Forman, </a:t>
            </a:r>
            <a:r>
              <a:rPr lang="en-CA" dirty="0" err="1" smtClean="0"/>
              <a:t>Ghose</a:t>
            </a:r>
            <a:r>
              <a:rPr lang="en-CA" dirty="0" smtClean="0"/>
              <a:t>, and Goldfarb (2009), Choi and Bell (2011), </a:t>
            </a:r>
            <a:r>
              <a:rPr lang="en-CA" dirty="0" err="1" smtClean="0"/>
              <a:t>Lieber</a:t>
            </a:r>
            <a:r>
              <a:rPr lang="en-CA" dirty="0" smtClean="0"/>
              <a:t> and </a:t>
            </a:r>
            <a:r>
              <a:rPr lang="en-CA" dirty="0" err="1" smtClean="0"/>
              <a:t>Syversson</a:t>
            </a:r>
            <a:r>
              <a:rPr lang="en-CA" dirty="0" smtClean="0"/>
              <a:t> (2012), </a:t>
            </a:r>
            <a:r>
              <a:rPr lang="en-CA" dirty="0" err="1" smtClean="0"/>
              <a:t>Gentzkow</a:t>
            </a:r>
            <a:r>
              <a:rPr lang="en-CA" dirty="0" smtClean="0"/>
              <a:t> and Shapiro (2011), Sinai and </a:t>
            </a:r>
            <a:r>
              <a:rPr lang="en-CA" dirty="0" err="1" smtClean="0"/>
              <a:t>Waldfogel</a:t>
            </a:r>
            <a:r>
              <a:rPr lang="en-CA" dirty="0" smtClean="0"/>
              <a:t> (2004)</a:t>
            </a:r>
          </a:p>
          <a:p>
            <a:endParaRPr lang="en-CA" dirty="0"/>
          </a:p>
          <a:p>
            <a:r>
              <a:rPr lang="en-CA" sz="3600" dirty="0" smtClean="0"/>
              <a:t>Government policy</a:t>
            </a:r>
          </a:p>
          <a:p>
            <a:pPr lvl="1"/>
            <a:r>
              <a:rPr lang="en-CA" dirty="0" smtClean="0"/>
              <a:t>Taxes: </a:t>
            </a:r>
            <a:r>
              <a:rPr lang="en-CA" dirty="0" err="1" smtClean="0"/>
              <a:t>Goolsbee</a:t>
            </a:r>
            <a:r>
              <a:rPr lang="en-CA" dirty="0" smtClean="0"/>
              <a:t> (2000), Ellison and Ellison (2009), Anderson et al (2011), </a:t>
            </a:r>
            <a:r>
              <a:rPr lang="en-CA" dirty="0" err="1" smtClean="0"/>
              <a:t>Einav</a:t>
            </a:r>
            <a:r>
              <a:rPr lang="en-CA" dirty="0" smtClean="0"/>
              <a:t> et al (2014)</a:t>
            </a:r>
          </a:p>
          <a:p>
            <a:pPr lvl="1"/>
            <a:r>
              <a:rPr lang="en-CA" dirty="0" smtClean="0"/>
              <a:t>Copyright policy: Gomez Herrera and Martens (2014)</a:t>
            </a:r>
          </a:p>
          <a:p>
            <a:pPr lvl="1"/>
            <a:r>
              <a:rPr lang="en-CA" dirty="0"/>
              <a:t>P</a:t>
            </a:r>
            <a:r>
              <a:rPr lang="en-CA" dirty="0" smtClean="0"/>
              <a:t>rivacy policy, cultural policy (play and download limits), etc.</a:t>
            </a:r>
          </a:p>
          <a:p>
            <a:pPr lvl="1"/>
            <a:endParaRPr lang="en-CA" dirty="0"/>
          </a:p>
          <a:p>
            <a:r>
              <a:rPr lang="en-CA" sz="3600" dirty="0" smtClean="0"/>
              <a:t>Trust is easier locally</a:t>
            </a:r>
          </a:p>
          <a:p>
            <a:pPr lvl="1"/>
            <a:r>
              <a:rPr lang="en-CA" dirty="0" smtClean="0"/>
              <a:t>Jin and Kato (2007), Douglas, </a:t>
            </a:r>
            <a:r>
              <a:rPr lang="en-CA" dirty="0" err="1" smtClean="0"/>
              <a:t>Hortacsu</a:t>
            </a:r>
            <a:r>
              <a:rPr lang="en-CA" dirty="0" smtClean="0"/>
              <a:t>, and Martinez-Jerez (2009)</a:t>
            </a:r>
          </a:p>
          <a:p>
            <a:endParaRPr lang="en-CA" dirty="0"/>
          </a:p>
          <a:p>
            <a:r>
              <a:rPr lang="en-CA" sz="3600" dirty="0" smtClean="0"/>
              <a:t>Spatial correlation in tastes (local culture)</a:t>
            </a:r>
          </a:p>
          <a:p>
            <a:pPr lvl="1"/>
            <a:r>
              <a:rPr lang="en-CA" dirty="0" smtClean="0"/>
              <a:t>Blum and Goldfarb (2006), Sinai and </a:t>
            </a:r>
            <a:r>
              <a:rPr lang="en-CA" dirty="0" err="1" smtClean="0"/>
              <a:t>Waldfogel</a:t>
            </a:r>
            <a:r>
              <a:rPr lang="en-CA" dirty="0" smtClean="0"/>
              <a:t> (2004), </a:t>
            </a:r>
            <a:r>
              <a:rPr lang="en-CA" dirty="0" err="1" smtClean="0"/>
              <a:t>Gandal</a:t>
            </a:r>
            <a:r>
              <a:rPr lang="en-CA" dirty="0" smtClean="0"/>
              <a:t> (2006), </a:t>
            </a:r>
            <a:r>
              <a:rPr lang="en-CA" dirty="0" err="1"/>
              <a:t>Gentzkow</a:t>
            </a:r>
            <a:r>
              <a:rPr lang="en-CA" dirty="0"/>
              <a:t> </a:t>
            </a:r>
            <a:r>
              <a:rPr lang="en-CA" dirty="0" smtClean="0"/>
              <a:t>and </a:t>
            </a:r>
            <a:r>
              <a:rPr lang="en-CA" dirty="0"/>
              <a:t>Shapiro (2011)</a:t>
            </a:r>
            <a:endParaRPr lang="en-CA" dirty="0" smtClean="0"/>
          </a:p>
          <a:p>
            <a:pPr lvl="1"/>
            <a:endParaRPr lang="en-CA" dirty="0"/>
          </a:p>
          <a:p>
            <a:r>
              <a:rPr lang="en-CA" sz="3600" dirty="0" smtClean="0"/>
              <a:t>Social networks are disproportionately local</a:t>
            </a:r>
          </a:p>
          <a:p>
            <a:pPr lvl="1"/>
            <a:r>
              <a:rPr lang="en-CA" dirty="0" smtClean="0"/>
              <a:t>Gaspar and </a:t>
            </a:r>
            <a:r>
              <a:rPr lang="en-CA" dirty="0" err="1" smtClean="0"/>
              <a:t>Glaeser</a:t>
            </a:r>
            <a:r>
              <a:rPr lang="en-CA" dirty="0" smtClean="0"/>
              <a:t> (1998), Hampton and Wellman (2002), Forman, </a:t>
            </a:r>
            <a:r>
              <a:rPr lang="en-CA" dirty="0" err="1" smtClean="0"/>
              <a:t>Ghose</a:t>
            </a:r>
            <a:r>
              <a:rPr lang="en-CA" dirty="0" smtClean="0"/>
              <a:t>, and </a:t>
            </a:r>
            <a:r>
              <a:rPr lang="en-CA" dirty="0" err="1" smtClean="0"/>
              <a:t>Weisenfeld</a:t>
            </a:r>
            <a:r>
              <a:rPr lang="en-CA" dirty="0" smtClean="0"/>
              <a:t> (2008), Agrawal and Goldfarb (2008</a:t>
            </a:r>
            <a:r>
              <a:rPr lang="en-CA" dirty="0"/>
              <a:t>), </a:t>
            </a:r>
            <a:r>
              <a:rPr lang="en-CA" dirty="0" smtClean="0"/>
              <a:t>Agrawal</a:t>
            </a:r>
            <a:r>
              <a:rPr lang="en-CA" dirty="0"/>
              <a:t>, </a:t>
            </a:r>
            <a:r>
              <a:rPr lang="en-CA" dirty="0" err="1"/>
              <a:t>Catalini</a:t>
            </a:r>
            <a:r>
              <a:rPr lang="en-CA" dirty="0"/>
              <a:t>, and Goldfarb (2015)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CA" dirty="0" smtClean="0"/>
              <a:t>So…Why isn’t distance dead?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41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So…Why isn’t distance dead?</a:t>
            </a:r>
            <a:endParaRPr lang="en-CA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140333" cy="4351338"/>
          </a:xfrm>
        </p:spPr>
        <p:txBody>
          <a:bodyPr>
            <a:normAutofit fontScale="55000" lnSpcReduction="20000"/>
          </a:bodyPr>
          <a:lstStyle/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Offline options matter</a:t>
            </a:r>
          </a:p>
          <a:p>
            <a:pPr lvl="1"/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Balasubramanian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(1998), Brynjolfsson, Hu, and Rahman (2009), Forman,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Ghose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, and Goldfarb (2009), Choi and Bell (2011),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Lieber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Syversson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(2012),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Gentzkow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and Shapiro (2011), Sinai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Waldfogel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(2004)</a:t>
            </a:r>
          </a:p>
          <a:p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Government policy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Taxes: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Goolsbee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(2000), Ellison and Ellison (2009), Anderson et al (2011),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Einav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et al (2014)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Copyright policy: Gomez Herrera and Martens (2014)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Privacy policy, cultural policy (play and download limits), etc.</a:t>
            </a:r>
          </a:p>
          <a:p>
            <a:pPr lvl="1"/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Trust is easier locally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Jin and Kato (2007), Douglas,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Hortacsu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, and Martinez-Jerez (2009)</a:t>
            </a:r>
          </a:p>
          <a:p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Spatial correlation in tastes (local culture)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Blum and Goldfarb (2006), Sinai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Waldfogel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(2004),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Gandal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(2006),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Gentzkow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and Shapiro (2011)</a:t>
            </a:r>
          </a:p>
          <a:p>
            <a:pPr lvl="1"/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Social networks are disproportionately local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Gaspar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Glaeser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(1998), Hampton and Wellman (2002), Forman,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Ghose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,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Weisenfeld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(2008), Agrawal and Goldfarb (2008), Agrawal,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Catalini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, and Goldfarb (2015)</a:t>
            </a:r>
          </a:p>
        </p:txBody>
      </p:sp>
      <p:sp>
        <p:nvSpPr>
          <p:cNvPr id="4" name="TextBox 3"/>
          <p:cNvSpPr txBox="1"/>
          <p:nvPr/>
        </p:nvSpPr>
        <p:spPr>
          <a:xfrm rot="20456876">
            <a:off x="857283" y="2168456"/>
            <a:ext cx="77058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b="1" dirty="0" smtClean="0"/>
              <a:t>BROADLY, THE ONLINE CHANNEL OVERCOMES SOME FRICTIONS TO DISTANT ECONOMIC TRANSACTIONS, BUT NOT ALL</a:t>
            </a:r>
            <a:endParaRPr lang="en-CA" sz="4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315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3. Low cost of search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25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Digital Economics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Avi Goldfarb</a:t>
            </a:r>
          </a:p>
          <a:p>
            <a:r>
              <a:rPr lang="en-CA" dirty="0" smtClean="0"/>
              <a:t>University of Toronto and NBER </a:t>
            </a:r>
          </a:p>
          <a:p>
            <a:r>
              <a:rPr lang="en-CA" dirty="0" smtClean="0"/>
              <a:t>(Based on work with Catherine Tucker)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376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Price </a:t>
            </a:r>
            <a:r>
              <a:rPr lang="en-CA" dirty="0" smtClean="0"/>
              <a:t>dispersion</a:t>
            </a:r>
          </a:p>
          <a:p>
            <a:r>
              <a:rPr lang="en-CA" dirty="0" smtClean="0"/>
              <a:t>Efficiency</a:t>
            </a:r>
          </a:p>
          <a:p>
            <a:r>
              <a:rPr lang="en-CA" dirty="0" smtClean="0"/>
              <a:t>Matching</a:t>
            </a:r>
          </a:p>
          <a:p>
            <a:r>
              <a:rPr lang="en-CA" dirty="0" smtClean="0"/>
              <a:t>Two-sided markets and peer-to-peer markets</a:t>
            </a:r>
          </a:p>
          <a:p>
            <a:r>
              <a:rPr lang="en-CA" dirty="0" smtClean="0"/>
              <a:t>Targeting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20</a:t>
            </a:fld>
            <a:endParaRPr lang="en-CA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8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If the internet lowered search costs…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526875"/>
            <a:ext cx="8161668" cy="4650088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 smtClean="0"/>
              <a:t>Internet technology should reduce prices</a:t>
            </a:r>
          </a:p>
          <a:p>
            <a:pPr lvl="1"/>
            <a:r>
              <a:rPr lang="en-US" dirty="0" smtClean="0"/>
              <a:t>Life insurance: Brown and </a:t>
            </a:r>
            <a:r>
              <a:rPr lang="en-US" dirty="0" err="1" smtClean="0"/>
              <a:t>Goolsbee</a:t>
            </a:r>
            <a:r>
              <a:rPr lang="en-US" dirty="0" smtClean="0"/>
              <a:t> (2002)</a:t>
            </a:r>
          </a:p>
          <a:p>
            <a:pPr lvl="1"/>
            <a:r>
              <a:rPr lang="en-US" dirty="0" smtClean="0"/>
              <a:t>Books and CDs: Brynjolfsson and Smith (2000)</a:t>
            </a:r>
          </a:p>
          <a:p>
            <a:pPr lvl="1"/>
            <a:endParaRPr lang="en-US" sz="1800" dirty="0"/>
          </a:p>
          <a:p>
            <a:r>
              <a:rPr lang="en-US" sz="3600" dirty="0" smtClean="0"/>
              <a:t>Internet technology should lower price dispersion</a:t>
            </a:r>
          </a:p>
          <a:p>
            <a:pPr lvl="1"/>
            <a:r>
              <a:rPr lang="en-US" dirty="0"/>
              <a:t>It might have: Brynjolfsson and Smith (2000) </a:t>
            </a:r>
            <a:endParaRPr lang="en-US" dirty="0" smtClean="0"/>
          </a:p>
          <a:p>
            <a:pPr lvl="1"/>
            <a:r>
              <a:rPr lang="en-US" dirty="0" smtClean="0"/>
              <a:t>It is still substantial: </a:t>
            </a:r>
            <a:r>
              <a:rPr lang="en-US" dirty="0" err="1" smtClean="0"/>
              <a:t>Baye</a:t>
            </a:r>
            <a:r>
              <a:rPr lang="en-US" dirty="0"/>
              <a:t>, </a:t>
            </a:r>
            <a:r>
              <a:rPr lang="en-US" dirty="0" smtClean="0"/>
              <a:t>Morgan, </a:t>
            </a:r>
            <a:r>
              <a:rPr lang="en-US" dirty="0"/>
              <a:t>and </a:t>
            </a:r>
            <a:r>
              <a:rPr lang="en-US" dirty="0" err="1"/>
              <a:t>Scholten</a:t>
            </a:r>
            <a:r>
              <a:rPr lang="en-US" dirty="0"/>
              <a:t> (</a:t>
            </a:r>
            <a:r>
              <a:rPr lang="en-US" dirty="0" smtClean="0"/>
              <a:t>2004)</a:t>
            </a:r>
          </a:p>
          <a:p>
            <a:pPr lvl="1"/>
            <a:endParaRPr lang="en-US" dirty="0"/>
          </a:p>
          <a:p>
            <a:r>
              <a:rPr lang="en-US" sz="3600" dirty="0" smtClean="0"/>
              <a:t>Internet </a:t>
            </a:r>
            <a:r>
              <a:rPr lang="en-US" sz="3600" dirty="0"/>
              <a:t>technology should reduce </a:t>
            </a:r>
            <a:r>
              <a:rPr lang="en-US" sz="3600" dirty="0" smtClean="0"/>
              <a:t>unemployment and vacancies</a:t>
            </a:r>
            <a:endParaRPr lang="en-US" sz="3600" dirty="0"/>
          </a:p>
          <a:p>
            <a:pPr lvl="1"/>
            <a:r>
              <a:rPr lang="en-US" dirty="0" smtClean="0"/>
              <a:t>Mixed evidence: </a:t>
            </a:r>
            <a:r>
              <a:rPr lang="en-US" dirty="0" err="1" smtClean="0"/>
              <a:t>Autor</a:t>
            </a:r>
            <a:r>
              <a:rPr lang="en-US" dirty="0" smtClean="0"/>
              <a:t> (2001), Kuhn and </a:t>
            </a:r>
            <a:r>
              <a:rPr lang="en-US" dirty="0" err="1" smtClean="0"/>
              <a:t>Skuterud</a:t>
            </a:r>
            <a:r>
              <a:rPr lang="en-US" dirty="0" smtClean="0"/>
              <a:t> (2004), Stevenson (2008), Kuhn and </a:t>
            </a:r>
            <a:r>
              <a:rPr lang="en-US" dirty="0" err="1" smtClean="0"/>
              <a:t>Mansoor</a:t>
            </a:r>
            <a:r>
              <a:rPr lang="en-US" dirty="0" smtClean="0"/>
              <a:t> (2014)</a:t>
            </a:r>
          </a:p>
          <a:p>
            <a:pPr lvl="1"/>
            <a:endParaRPr lang="en-US" sz="1800" dirty="0"/>
          </a:p>
          <a:p>
            <a:r>
              <a:rPr lang="en-US" sz="3600" dirty="0" smtClean="0"/>
              <a:t>The types of products offered should change</a:t>
            </a:r>
            <a:endParaRPr lang="en-US" sz="3600" dirty="0"/>
          </a:p>
          <a:p>
            <a:pPr lvl="1"/>
            <a:r>
              <a:rPr lang="en-US" dirty="0" smtClean="0"/>
              <a:t>Theory: Bar </a:t>
            </a:r>
            <a:r>
              <a:rPr lang="en-US" dirty="0"/>
              <a:t>Isaac, </a:t>
            </a:r>
            <a:r>
              <a:rPr lang="en-US" dirty="0" err="1"/>
              <a:t>Caruana</a:t>
            </a:r>
            <a:r>
              <a:rPr lang="en-US" dirty="0"/>
              <a:t>, and </a:t>
            </a:r>
            <a:r>
              <a:rPr lang="en-US" dirty="0" err="1"/>
              <a:t>Cunat</a:t>
            </a:r>
            <a:r>
              <a:rPr lang="en-US" dirty="0"/>
              <a:t> (</a:t>
            </a:r>
            <a:r>
              <a:rPr lang="en-US" dirty="0" smtClean="0"/>
              <a:t>2012)</a:t>
            </a:r>
            <a:endParaRPr lang="en-CA" dirty="0" smtClean="0"/>
          </a:p>
          <a:p>
            <a:pPr lvl="1"/>
            <a:r>
              <a:rPr lang="en-CA" dirty="0" smtClean="0"/>
              <a:t>Long tail: </a:t>
            </a:r>
            <a:r>
              <a:rPr lang="en-US" dirty="0"/>
              <a:t>Brynjolfsson, Hu, and </a:t>
            </a:r>
            <a:r>
              <a:rPr lang="en-US" dirty="0" err="1"/>
              <a:t>Simester</a:t>
            </a:r>
            <a:r>
              <a:rPr lang="en-US" dirty="0"/>
              <a:t> (2009</a:t>
            </a:r>
            <a:r>
              <a:rPr lang="en-US" dirty="0" smtClean="0"/>
              <a:t>), </a:t>
            </a:r>
            <a:r>
              <a:rPr lang="en-US" dirty="0" err="1"/>
              <a:t>Fleder</a:t>
            </a:r>
            <a:r>
              <a:rPr lang="en-US" dirty="0"/>
              <a:t> and </a:t>
            </a:r>
            <a:r>
              <a:rPr lang="en-US" dirty="0" err="1"/>
              <a:t>Hosanagar</a:t>
            </a:r>
            <a:r>
              <a:rPr lang="en-US" dirty="0"/>
              <a:t> (2009</a:t>
            </a:r>
            <a:r>
              <a:rPr lang="en-US" dirty="0" smtClean="0"/>
              <a:t>)</a:t>
            </a:r>
          </a:p>
          <a:p>
            <a:pPr lvl="1"/>
            <a:endParaRPr lang="en-US" sz="1800" dirty="0" smtClean="0"/>
          </a:p>
          <a:p>
            <a:r>
              <a:rPr lang="en-US" sz="3600" dirty="0"/>
              <a:t>The search algorithm should matter</a:t>
            </a:r>
          </a:p>
          <a:p>
            <a:pPr lvl="1"/>
            <a:r>
              <a:rPr lang="en-US" dirty="0"/>
              <a:t>Easy quality search reduces price sensitivity: Lynch and </a:t>
            </a:r>
            <a:r>
              <a:rPr lang="en-US" dirty="0" err="1"/>
              <a:t>Ariely</a:t>
            </a:r>
            <a:r>
              <a:rPr lang="en-US" dirty="0"/>
              <a:t> (2000)</a:t>
            </a:r>
          </a:p>
          <a:p>
            <a:pPr lvl="1"/>
            <a:r>
              <a:rPr lang="en-US" dirty="0" smtClean="0"/>
              <a:t>Manipulation of </a:t>
            </a:r>
            <a:r>
              <a:rPr lang="en-US" dirty="0"/>
              <a:t>the search </a:t>
            </a:r>
            <a:r>
              <a:rPr lang="en-US" dirty="0" smtClean="0"/>
              <a:t>process to raise margins: </a:t>
            </a:r>
            <a:r>
              <a:rPr lang="en-US" dirty="0"/>
              <a:t>Ellison and Ellison (2009</a:t>
            </a:r>
            <a:r>
              <a:rPr lang="en-US" dirty="0" smtClean="0"/>
              <a:t>), Hossain and Morgan (2006).</a:t>
            </a:r>
            <a:endParaRPr lang="en-US" dirty="0"/>
          </a:p>
          <a:p>
            <a:pPr lvl="1"/>
            <a:r>
              <a:rPr lang="en-US" dirty="0"/>
              <a:t>The search algorithm affects matching: </a:t>
            </a:r>
            <a:r>
              <a:rPr lang="en-US" dirty="0" err="1"/>
              <a:t>Hitsch</a:t>
            </a:r>
            <a:r>
              <a:rPr lang="en-US" dirty="0"/>
              <a:t>, </a:t>
            </a:r>
            <a:r>
              <a:rPr lang="en-US" dirty="0" err="1"/>
              <a:t>Hortacsu</a:t>
            </a:r>
            <a:r>
              <a:rPr lang="en-US" dirty="0"/>
              <a:t>, and </a:t>
            </a:r>
            <a:r>
              <a:rPr lang="en-US" dirty="0" err="1"/>
              <a:t>Ariely</a:t>
            </a:r>
            <a:r>
              <a:rPr lang="en-US" dirty="0"/>
              <a:t> (2010)</a:t>
            </a:r>
          </a:p>
          <a:p>
            <a:pPr lvl="1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77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Combining of zero MC, distance, search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104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Combinations of the above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Reputation (Mike Luca’s session)</a:t>
            </a:r>
          </a:p>
          <a:p>
            <a:pPr lvl="1"/>
            <a:r>
              <a:rPr lang="en-CA" dirty="0" smtClean="0"/>
              <a:t>Low cost of transportation and low cost of search generate extra value for mechanisms that credibly communicate reputation.</a:t>
            </a:r>
          </a:p>
          <a:p>
            <a:pPr lvl="1"/>
            <a:r>
              <a:rPr lang="en-CA" dirty="0" smtClean="0"/>
              <a:t>Zero MC of production of information makes user generated reputation mechanisms scalable.</a:t>
            </a:r>
          </a:p>
          <a:p>
            <a:endParaRPr lang="en-CA" dirty="0" smtClean="0"/>
          </a:p>
          <a:p>
            <a:r>
              <a:rPr lang="en-CA" dirty="0" smtClean="0"/>
              <a:t>Product variety</a:t>
            </a:r>
          </a:p>
          <a:p>
            <a:pPr lvl="1"/>
            <a:r>
              <a:rPr lang="en-CA" dirty="0" smtClean="0"/>
              <a:t>Low cost of search means can find the “long tail”. Zero MC of production means can store the long tail, but also sell lots of superstar products.</a:t>
            </a:r>
          </a:p>
          <a:p>
            <a:pPr lvl="1"/>
            <a:endParaRPr lang="en-CA" dirty="0"/>
          </a:p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43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Understanding digital economics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169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focus of digital economics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246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 smtClean="0"/>
              <a:t>Three ways to think about digital for economists:</a:t>
            </a:r>
            <a:endParaRPr lang="en-CA" dirty="0"/>
          </a:p>
          <a:p>
            <a:pPr lvl="0"/>
            <a:endParaRPr lang="en-CA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Digital </a:t>
            </a:r>
            <a:r>
              <a:rPr lang="en-CA" dirty="0"/>
              <a:t>is a lab for testing existing </a:t>
            </a:r>
            <a:r>
              <a:rPr lang="en-CA" dirty="0" smtClean="0"/>
              <a:t>models.</a:t>
            </a:r>
            <a:endParaRPr lang="en-CA" dirty="0"/>
          </a:p>
          <a:p>
            <a:pPr marL="514350" lvl="0" indent="-514350">
              <a:buFont typeface="+mj-lt"/>
              <a:buAutoNum type="arabicPeriod"/>
            </a:pPr>
            <a:endParaRPr lang="en-CA" sz="11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Digital </a:t>
            </a:r>
            <a:r>
              <a:rPr lang="en-CA" dirty="0"/>
              <a:t>motivates new models</a:t>
            </a:r>
            <a:r>
              <a:rPr lang="en-CA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/>
          </a:p>
          <a:p>
            <a:pPr marL="514350" lvl="0" indent="-514350">
              <a:buFont typeface="+mj-lt"/>
              <a:buAutoNum type="arabicPeriod"/>
            </a:pPr>
            <a:r>
              <a:rPr lang="en-CA" dirty="0"/>
              <a:t>Digital makes some existing models more salient and important to understand. While these models might have been below the radar, now they matter</a:t>
            </a:r>
            <a:r>
              <a:rPr lang="en-CA" dirty="0" smtClean="0"/>
              <a:t>.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227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focus of digital 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246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Three ways to think about digital for economists:</a:t>
            </a:r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pPr lvl="0"/>
            <a:endParaRPr lang="en-CA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Digital 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is a lab for testing existing models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Digital 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motivates new models</a:t>
            </a:r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/>
          </a:p>
          <a:p>
            <a:pPr marL="514350" lvl="0" indent="-514350">
              <a:buFont typeface="+mj-lt"/>
              <a:buAutoNum type="arabicPeriod"/>
            </a:pPr>
            <a:r>
              <a:rPr lang="en-CA" dirty="0"/>
              <a:t>Digital makes some existing models more salient and important to understand. While these models might have been below the radar, now they matter</a:t>
            </a:r>
            <a:r>
              <a:rPr lang="en-CA" dirty="0" smtClean="0"/>
              <a:t>.</a:t>
            </a:r>
            <a:endParaRPr lang="en-CA" dirty="0"/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28650" y="4157932"/>
            <a:ext cx="7886700" cy="143198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460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85" y="365126"/>
            <a:ext cx="8195094" cy="1325563"/>
          </a:xfrm>
        </p:spPr>
        <p:txBody>
          <a:bodyPr>
            <a:normAutofit/>
          </a:bodyPr>
          <a:lstStyle/>
          <a:p>
            <a:r>
              <a:rPr lang="en-CA" sz="3600" dirty="0" smtClean="0"/>
              <a:t>Importance of (already-established) theory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6"/>
            <a:ext cx="7886700" cy="3427861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Empirical work has dominated the published research, and the NBER Digitization Conference.</a:t>
            </a:r>
          </a:p>
          <a:p>
            <a:endParaRPr lang="en-CA" dirty="0"/>
          </a:p>
          <a:p>
            <a:r>
              <a:rPr lang="en-CA" dirty="0" smtClean="0"/>
              <a:t>Still, theory motivates the most influential papers. </a:t>
            </a:r>
          </a:p>
          <a:p>
            <a:endParaRPr lang="en-CA" dirty="0"/>
          </a:p>
          <a:p>
            <a:r>
              <a:rPr lang="en-CA" dirty="0" smtClean="0"/>
              <a:t>Key models are pre-internet papers:</a:t>
            </a:r>
          </a:p>
          <a:p>
            <a:pPr lvl="2"/>
            <a:r>
              <a:rPr lang="en-CA" dirty="0" err="1" smtClean="0"/>
              <a:t>Hotelling</a:t>
            </a:r>
            <a:r>
              <a:rPr lang="en-CA" dirty="0" smtClean="0"/>
              <a:t> </a:t>
            </a:r>
            <a:r>
              <a:rPr lang="en-CA" dirty="0"/>
              <a:t>(1929), </a:t>
            </a:r>
            <a:r>
              <a:rPr lang="en-CA" dirty="0" smtClean="0"/>
              <a:t>Stigler (1961), Becker (1965), </a:t>
            </a:r>
            <a:r>
              <a:rPr lang="en-CA" dirty="0" err="1" smtClean="0"/>
              <a:t>Akerlof</a:t>
            </a:r>
            <a:r>
              <a:rPr lang="en-CA" dirty="0" smtClean="0"/>
              <a:t> </a:t>
            </a:r>
            <a:r>
              <a:rPr lang="en-CA" dirty="0"/>
              <a:t>(1970), </a:t>
            </a:r>
            <a:r>
              <a:rPr lang="en-CA" dirty="0" smtClean="0"/>
              <a:t>Diamond (1971), Spence </a:t>
            </a:r>
            <a:r>
              <a:rPr lang="en-CA" dirty="0"/>
              <a:t>(1973), </a:t>
            </a:r>
            <a:r>
              <a:rPr lang="en-CA" dirty="0" smtClean="0"/>
              <a:t>Butters (1977), </a:t>
            </a:r>
            <a:r>
              <a:rPr lang="en-CA" dirty="0" err="1" smtClean="0"/>
              <a:t>Holmstrom</a:t>
            </a:r>
            <a:r>
              <a:rPr lang="en-CA" dirty="0" smtClean="0"/>
              <a:t> </a:t>
            </a:r>
            <a:r>
              <a:rPr lang="en-CA" dirty="0"/>
              <a:t>(</a:t>
            </a:r>
            <a:r>
              <a:rPr lang="en-CA" dirty="0" smtClean="0"/>
              <a:t>1979), Salop (1979), Varian (1980), </a:t>
            </a:r>
            <a:r>
              <a:rPr lang="en-CA" dirty="0"/>
              <a:t>Klein and </a:t>
            </a:r>
            <a:r>
              <a:rPr lang="en-CA" dirty="0" err="1"/>
              <a:t>Leffler</a:t>
            </a:r>
            <a:r>
              <a:rPr lang="en-CA" dirty="0"/>
              <a:t> (1981</a:t>
            </a:r>
            <a:r>
              <a:rPr lang="en-CA" dirty="0" smtClean="0"/>
              <a:t>), Rosen (1981), Grossman-Shapiro (1984), etc.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25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85" y="365126"/>
            <a:ext cx="8195094" cy="1325563"/>
          </a:xfrm>
        </p:spPr>
        <p:txBody>
          <a:bodyPr>
            <a:normAutofit/>
          </a:bodyPr>
          <a:lstStyle/>
          <a:p>
            <a:r>
              <a:rPr lang="en-CA" sz="3600" dirty="0" smtClean="0"/>
              <a:t>Importance of (already-established) theory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30726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Empirical work has dominated the published research, and the NBER Digitization Conference.</a:t>
            </a:r>
          </a:p>
          <a:p>
            <a:endParaRPr lang="en-CA" dirty="0"/>
          </a:p>
          <a:p>
            <a:r>
              <a:rPr lang="en-CA" dirty="0" smtClean="0"/>
              <a:t>Still, theory motivates the most influential papers. </a:t>
            </a:r>
          </a:p>
          <a:p>
            <a:endParaRPr lang="en-CA" dirty="0"/>
          </a:p>
          <a:p>
            <a:r>
              <a:rPr lang="en-CA" dirty="0" smtClean="0"/>
              <a:t>Key models are pre-internet papers:</a:t>
            </a:r>
          </a:p>
          <a:p>
            <a:pPr lvl="2"/>
            <a:r>
              <a:rPr lang="en-CA" dirty="0" err="1"/>
              <a:t>Hotelling</a:t>
            </a:r>
            <a:r>
              <a:rPr lang="en-CA" dirty="0"/>
              <a:t> (1929), Stigler (1961), Becker (1965), </a:t>
            </a:r>
            <a:r>
              <a:rPr lang="en-CA" dirty="0" err="1"/>
              <a:t>Akerlof</a:t>
            </a:r>
            <a:r>
              <a:rPr lang="en-CA" dirty="0"/>
              <a:t> (1970), Diamond (1971), Spence (1973), Butters (1977), </a:t>
            </a:r>
            <a:r>
              <a:rPr lang="en-CA" dirty="0" err="1"/>
              <a:t>Holmstrom</a:t>
            </a:r>
            <a:r>
              <a:rPr lang="en-CA" dirty="0"/>
              <a:t> (1979), Salop (1979), Varian (1980), Klein and </a:t>
            </a:r>
            <a:r>
              <a:rPr lang="en-CA" dirty="0" err="1"/>
              <a:t>Leffler</a:t>
            </a:r>
            <a:r>
              <a:rPr lang="en-CA" dirty="0"/>
              <a:t> (1981), Rosen (1981), Grossman-Shapiro (1984), etc.</a:t>
            </a:r>
          </a:p>
          <a:p>
            <a:endParaRPr lang="en-CA" dirty="0"/>
          </a:p>
          <a:p>
            <a:r>
              <a:rPr lang="en-CA" b="1" dirty="0" smtClean="0"/>
              <a:t>Generally, the key question is what happens to markets when the marginal cost of some, but not all, activities approaches zero?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246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rest of this talk…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7957789" cy="4351338"/>
          </a:xfrm>
        </p:spPr>
        <p:txBody>
          <a:bodyPr>
            <a:normAutofit fontScale="77500" lnSpcReduction="20000"/>
          </a:bodyPr>
          <a:lstStyle/>
          <a:p>
            <a:r>
              <a:rPr lang="en-CA" dirty="0" smtClean="0"/>
              <a:t>Walk through three papers that highlight various aspects of digital economics research.</a:t>
            </a:r>
          </a:p>
          <a:p>
            <a:endParaRPr lang="en-CA" dirty="0"/>
          </a:p>
          <a:p>
            <a:pPr lvl="1"/>
            <a:r>
              <a:rPr lang="en-CA" u="sng" dirty="0" smtClean="0">
                <a:hlinkClick r:id="rId2"/>
              </a:rPr>
              <a:t>What </a:t>
            </a:r>
            <a:r>
              <a:rPr lang="en-CA" u="sng" dirty="0">
                <a:hlinkClick r:id="rId2"/>
              </a:rPr>
              <a:t>is different about online advertising?</a:t>
            </a:r>
            <a:r>
              <a:rPr lang="en-CA" dirty="0"/>
              <a:t> </a:t>
            </a:r>
            <a:r>
              <a:rPr lang="en-CA" dirty="0" smtClean="0"/>
              <a:t>synthesizes the advertising literature to examine reasons to study digital at all. </a:t>
            </a:r>
          </a:p>
          <a:p>
            <a:pPr lvl="1"/>
            <a:endParaRPr lang="en-CA" dirty="0" smtClean="0"/>
          </a:p>
          <a:p>
            <a:pPr lvl="1"/>
            <a:r>
              <a:rPr lang="en-CA" u="sng" dirty="0" smtClean="0">
                <a:hlinkClick r:id="rId3"/>
              </a:rPr>
              <a:t>Does </a:t>
            </a:r>
            <a:r>
              <a:rPr lang="en-CA" u="sng" dirty="0">
                <a:hlinkClick r:id="rId3"/>
              </a:rPr>
              <a:t>the </a:t>
            </a:r>
            <a:r>
              <a:rPr lang="en-CA" u="sng" dirty="0" smtClean="0">
                <a:hlinkClick r:id="rId3"/>
              </a:rPr>
              <a:t>internet </a:t>
            </a:r>
            <a:r>
              <a:rPr lang="en-CA" u="sng" dirty="0">
                <a:hlinkClick r:id="rId3"/>
              </a:rPr>
              <a:t>defy the law of gravity?</a:t>
            </a:r>
            <a:r>
              <a:rPr lang="en-CA" dirty="0"/>
              <a:t> </a:t>
            </a:r>
            <a:r>
              <a:rPr lang="en-CA" dirty="0" smtClean="0"/>
              <a:t>shows how digital questions are informed by, and inform, research in other economic areas. </a:t>
            </a:r>
            <a:endParaRPr lang="en-CA" dirty="0"/>
          </a:p>
          <a:p>
            <a:pPr lvl="1"/>
            <a:endParaRPr lang="en-CA" dirty="0" smtClean="0"/>
          </a:p>
          <a:p>
            <a:pPr lvl="1"/>
            <a:r>
              <a:rPr lang="en-CA" u="sng" dirty="0" smtClean="0">
                <a:hlinkClick r:id="rId4"/>
              </a:rPr>
              <a:t>The </a:t>
            </a:r>
            <a:r>
              <a:rPr lang="en-CA" u="sng" dirty="0">
                <a:hlinkClick r:id="rId4"/>
              </a:rPr>
              <a:t>Private Impact of Public Maps: Landsat Satellite Imagery and Gold </a:t>
            </a:r>
            <a:r>
              <a:rPr lang="en-CA" u="sng" dirty="0" smtClean="0">
                <a:hlinkClick r:id="rId4"/>
              </a:rPr>
              <a:t>Exploration</a:t>
            </a:r>
            <a:r>
              <a:rPr lang="en-CA" dirty="0" smtClean="0"/>
              <a:t> shows that some of the best “digital economics” research uses prior technologies to understand how digital might change things going forward.</a:t>
            </a:r>
          </a:p>
          <a:p>
            <a:pPr lvl="1"/>
            <a:endParaRPr lang="en-CA" dirty="0"/>
          </a:p>
          <a:p>
            <a:r>
              <a:rPr lang="en-CA" dirty="0" smtClean="0"/>
              <a:t>All emphasize established theory with links to search, zero MC, and/or distance.</a:t>
            </a:r>
            <a:endParaRPr lang="en-CA" dirty="0"/>
          </a:p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898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Definitions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i="1" dirty="0" smtClean="0"/>
              <a:t>Digital technology </a:t>
            </a:r>
            <a:r>
              <a:rPr lang="en-CA" dirty="0" smtClean="0"/>
              <a:t>is the representation of information in bits.</a:t>
            </a:r>
          </a:p>
          <a:p>
            <a:endParaRPr lang="en-CA" dirty="0"/>
          </a:p>
          <a:p>
            <a:r>
              <a:rPr lang="en-CA" dirty="0" smtClean="0"/>
              <a:t>This has reduced the cost of storage, computation, and transmission of data.</a:t>
            </a:r>
          </a:p>
          <a:p>
            <a:endParaRPr lang="en-CA" dirty="0"/>
          </a:p>
          <a:p>
            <a:r>
              <a:rPr lang="en-CA" b="1" i="1" dirty="0" smtClean="0"/>
              <a:t>Digital economics </a:t>
            </a:r>
            <a:r>
              <a:rPr lang="en-CA" dirty="0" smtClean="0"/>
              <a:t>examines whether and how digital technology changes markets.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968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u="sng" dirty="0">
                <a:hlinkClick r:id="rId2"/>
              </a:rPr>
              <a:t>What is different about online advertising?</a:t>
            </a:r>
            <a:endParaRPr lang="en-C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110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 example: Online advertising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What’s different?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84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 example: Online advertising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What’s not different?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37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Models of targeting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Targeting and competition between advertisers</a:t>
            </a:r>
          </a:p>
          <a:p>
            <a:pPr lvl="3"/>
            <a:r>
              <a:rPr lang="en-CA" dirty="0" smtClean="0"/>
              <a:t>Iyer, Soberman, and Villas Boas (2005), Gal-Or and Gal-Or (2005): Targeted advertising to soften competition between advertisers</a:t>
            </a:r>
          </a:p>
          <a:p>
            <a:endParaRPr lang="en-CA" dirty="0" smtClean="0"/>
          </a:p>
          <a:p>
            <a:r>
              <a:rPr lang="en-CA" dirty="0" smtClean="0"/>
              <a:t>Targeting and media revenue</a:t>
            </a:r>
          </a:p>
          <a:p>
            <a:pPr lvl="3"/>
            <a:r>
              <a:rPr lang="en-CA" dirty="0" smtClean="0"/>
              <a:t>Athey, </a:t>
            </a:r>
            <a:r>
              <a:rPr lang="en-CA" dirty="0" err="1" smtClean="0"/>
              <a:t>Calvano</a:t>
            </a:r>
            <a:r>
              <a:rPr lang="en-CA" dirty="0" smtClean="0"/>
              <a:t>, and Gans (2011), Levin and </a:t>
            </a:r>
            <a:r>
              <a:rPr lang="en-CA" dirty="0" err="1" smtClean="0"/>
              <a:t>Milgrom</a:t>
            </a:r>
            <a:r>
              <a:rPr lang="en-CA" dirty="0" smtClean="0"/>
              <a:t> (2010): Too much targeting can hurt revenue.</a:t>
            </a:r>
          </a:p>
          <a:p>
            <a:pPr lvl="3"/>
            <a:r>
              <a:rPr lang="en-CA" dirty="0" err="1" smtClean="0"/>
              <a:t>Bergemann</a:t>
            </a:r>
            <a:r>
              <a:rPr lang="en-CA" dirty="0" smtClean="0"/>
              <a:t> </a:t>
            </a:r>
            <a:r>
              <a:rPr lang="en-CA" dirty="0"/>
              <a:t>and Bonatti (2011</a:t>
            </a:r>
            <a:r>
              <a:rPr lang="en-CA" dirty="0" smtClean="0"/>
              <a:t>): Online media can increase price of offline media</a:t>
            </a:r>
          </a:p>
          <a:p>
            <a:endParaRPr lang="en-CA" dirty="0" smtClean="0"/>
          </a:p>
          <a:p>
            <a:r>
              <a:rPr lang="en-CA" dirty="0" smtClean="0"/>
              <a:t>Targeting, price discrimination, and privacy</a:t>
            </a:r>
          </a:p>
          <a:p>
            <a:pPr lvl="3"/>
            <a:r>
              <a:rPr lang="en-CA" dirty="0" err="1" smtClean="0"/>
              <a:t>Hermalin</a:t>
            </a:r>
            <a:r>
              <a:rPr lang="en-CA" dirty="0" smtClean="0"/>
              <a:t> and Katz (2006), Taylor (2004): Price discrimination can lead to market unraveling. 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881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does this manifest itself in the literature?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44459"/>
            <a:ext cx="7886700" cy="4132503"/>
          </a:xfrm>
        </p:spPr>
        <p:txBody>
          <a:bodyPr/>
          <a:lstStyle/>
          <a:p>
            <a:r>
              <a:rPr lang="en-CA" dirty="0" smtClean="0"/>
              <a:t>Auctions</a:t>
            </a:r>
          </a:p>
          <a:p>
            <a:pPr lvl="1"/>
            <a:endParaRPr lang="en-CA" dirty="0"/>
          </a:p>
          <a:p>
            <a:r>
              <a:rPr lang="en-CA" dirty="0" smtClean="0"/>
              <a:t>Online </a:t>
            </a:r>
            <a:r>
              <a:rPr lang="en-CA" dirty="0"/>
              <a:t>advertising effectiveness</a:t>
            </a:r>
          </a:p>
          <a:p>
            <a:pPr lvl="1"/>
            <a:endParaRPr lang="en-CA" dirty="0"/>
          </a:p>
          <a:p>
            <a:r>
              <a:rPr lang="en-CA" dirty="0" smtClean="0"/>
              <a:t>Antitrust</a:t>
            </a:r>
          </a:p>
          <a:p>
            <a:endParaRPr lang="en-CA" dirty="0"/>
          </a:p>
          <a:p>
            <a:r>
              <a:rPr lang="en-CA" dirty="0"/>
              <a:t>Privacy</a:t>
            </a:r>
          </a:p>
          <a:p>
            <a:pPr lvl="1"/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570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does this manifest itself in the literature?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44459"/>
            <a:ext cx="7886700" cy="4132503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Auctions</a:t>
            </a:r>
          </a:p>
          <a:p>
            <a:pPr lvl="1"/>
            <a:r>
              <a:rPr lang="en-CA" dirty="0" smtClean="0"/>
              <a:t>Targeting makes a new pricing model is possible. A rich auction literature guides us to the right mechanism.</a:t>
            </a:r>
          </a:p>
          <a:p>
            <a:pPr lvl="1"/>
            <a:endParaRPr lang="en-CA" sz="1000" dirty="0"/>
          </a:p>
          <a:p>
            <a:r>
              <a:rPr lang="en-CA" dirty="0" smtClean="0"/>
              <a:t>Online </a:t>
            </a:r>
            <a:r>
              <a:rPr lang="en-CA" dirty="0"/>
              <a:t>advertising effectiveness</a:t>
            </a:r>
          </a:p>
          <a:p>
            <a:pPr lvl="1"/>
            <a:r>
              <a:rPr lang="en-CA" dirty="0"/>
              <a:t>Measurement is possible because of the one-to-one nature of online advertising. </a:t>
            </a:r>
          </a:p>
          <a:p>
            <a:pPr lvl="1"/>
            <a:endParaRPr lang="en-CA" sz="1100" dirty="0"/>
          </a:p>
          <a:p>
            <a:r>
              <a:rPr lang="en-CA" dirty="0" smtClean="0"/>
              <a:t>Antitrust</a:t>
            </a:r>
          </a:p>
          <a:p>
            <a:pPr lvl="1"/>
            <a:r>
              <a:rPr lang="en-CA" dirty="0" smtClean="0"/>
              <a:t>Economies of scale argument is about targeting.</a:t>
            </a:r>
          </a:p>
          <a:p>
            <a:pPr lvl="1"/>
            <a:endParaRPr lang="en-CA" dirty="0"/>
          </a:p>
          <a:p>
            <a:r>
              <a:rPr lang="en-CA" dirty="0"/>
              <a:t>Privacy</a:t>
            </a:r>
          </a:p>
          <a:p>
            <a:pPr lvl="1"/>
            <a:r>
              <a:rPr lang="en-CA" dirty="0"/>
              <a:t>Targeting leads to privacy concerns. Asymmetric information models help us understand why consumers might want to keep information private.</a:t>
            </a:r>
          </a:p>
          <a:p>
            <a:pPr lvl="1"/>
            <a:endParaRPr lang="en-CA" sz="1000" dirty="0"/>
          </a:p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440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Some detail: Privacy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/>
              <a:t>There is an excellent JEL (2016) article on the topic by </a:t>
            </a:r>
            <a:r>
              <a:rPr lang="en-CA" dirty="0" err="1"/>
              <a:t>Acquisti</a:t>
            </a:r>
            <a:r>
              <a:rPr lang="en-CA" dirty="0"/>
              <a:t>, Taylor, and </a:t>
            </a:r>
            <a:r>
              <a:rPr lang="en-CA" dirty="0" err="1"/>
              <a:t>Wagman</a:t>
            </a:r>
            <a:r>
              <a:rPr lang="en-CA" dirty="0"/>
              <a:t>.</a:t>
            </a:r>
          </a:p>
          <a:p>
            <a:endParaRPr lang="en-CA" dirty="0" smtClean="0"/>
          </a:p>
          <a:p>
            <a:r>
              <a:rPr lang="en-CA" dirty="0" smtClean="0"/>
              <a:t>An early literature in economics had a Chicago-style flavor.</a:t>
            </a:r>
          </a:p>
          <a:p>
            <a:pPr lvl="1"/>
            <a:r>
              <a:rPr lang="en-CA" dirty="0" smtClean="0"/>
              <a:t>U Chicago conference led to Journal of Legal Studies (1980) special issue, with articles by Posner, Becker, Stigler, etc.</a:t>
            </a:r>
          </a:p>
          <a:p>
            <a:pPr lvl="1"/>
            <a:r>
              <a:rPr lang="en-CA" dirty="0" smtClean="0"/>
              <a:t>Oversimplified: Privacy only helps those with something to hide.</a:t>
            </a:r>
          </a:p>
          <a:p>
            <a:pPr lvl="1"/>
            <a:endParaRPr lang="en-CA" dirty="0"/>
          </a:p>
          <a:p>
            <a:r>
              <a:rPr lang="en-CA" dirty="0" smtClean="0"/>
              <a:t>Literature revived in early 2000s (largely in the context of advertising and price discrimination)</a:t>
            </a:r>
          </a:p>
          <a:p>
            <a:pPr lvl="1"/>
            <a:r>
              <a:rPr lang="en-CA" dirty="0" smtClean="0"/>
              <a:t>Initially theory: Reapplied information economics ideas within the framing of privacy (</a:t>
            </a:r>
            <a:r>
              <a:rPr lang="en-CA" dirty="0" err="1" smtClean="0"/>
              <a:t>Hermalin</a:t>
            </a:r>
            <a:r>
              <a:rPr lang="en-CA" dirty="0" smtClean="0"/>
              <a:t>-Katz, </a:t>
            </a:r>
            <a:r>
              <a:rPr lang="en-CA" dirty="0" err="1" smtClean="0"/>
              <a:t>Acquisti</a:t>
            </a:r>
            <a:r>
              <a:rPr lang="en-CA" dirty="0" smtClean="0"/>
              <a:t>-Varian, Taylor). </a:t>
            </a:r>
          </a:p>
          <a:p>
            <a:pPr lvl="1"/>
            <a:r>
              <a:rPr lang="en-CA" dirty="0" smtClean="0"/>
              <a:t>Then empirics: Consumers care about privacy (</a:t>
            </a:r>
            <a:r>
              <a:rPr lang="en-CA" dirty="0" err="1" smtClean="0"/>
              <a:t>Acquisti</a:t>
            </a:r>
            <a:r>
              <a:rPr lang="en-CA" dirty="0" smtClean="0"/>
              <a:t>, Goldfarb-Tucker). Privacy regulation hurts advertisers (Goldfarb-Tucker).</a:t>
            </a:r>
          </a:p>
          <a:p>
            <a:pPr lvl="1"/>
            <a:r>
              <a:rPr lang="en-CA" dirty="0" smtClean="0"/>
              <a:t>Empirics go hand-in-hand with targeting. Privacy is only valuable to firms if it enhances targeting. 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839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200" dirty="0"/>
              <a:t>Why is the cost of targeting lower?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523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u="sng" dirty="0">
                <a:hlinkClick r:id="rId2"/>
              </a:rPr>
              <a:t>Does the </a:t>
            </a:r>
            <a:r>
              <a:rPr lang="en-CA" u="sng" dirty="0" smtClean="0">
                <a:hlinkClick r:id="rId2"/>
              </a:rPr>
              <a:t>internet </a:t>
            </a:r>
            <a:r>
              <a:rPr lang="en-CA" u="sng" dirty="0">
                <a:hlinkClick r:id="rId2"/>
              </a:rPr>
              <a:t>defy the law of gravity?</a:t>
            </a:r>
            <a:endParaRPr lang="en-C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000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Key result?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39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067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different?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“What is different if information is represented in bits?” </a:t>
            </a:r>
          </a:p>
          <a:p>
            <a:endParaRPr lang="en-CA" dirty="0"/>
          </a:p>
          <a:p>
            <a:r>
              <a:rPr lang="en-CA" dirty="0" smtClean="0"/>
              <a:t>“What is easier to do when information in represented in bits relative to when information is represented in atoms?”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05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Framing 1: Is Distance Dead?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CA" sz="3800" dirty="0" smtClean="0"/>
              <a:t>As discussed earlier…</a:t>
            </a:r>
          </a:p>
          <a:p>
            <a:endParaRPr lang="en-CA" dirty="0"/>
          </a:p>
          <a:p>
            <a:r>
              <a:rPr lang="en-CA" dirty="0"/>
              <a:t>Distribution costs for digital products are near zero. Therefore, distance should not predict consumption of digital products.</a:t>
            </a:r>
          </a:p>
          <a:p>
            <a:pPr lvl="1"/>
            <a:r>
              <a:rPr lang="en-CA" sz="2200" dirty="0" err="1"/>
              <a:t>Cairncross</a:t>
            </a:r>
            <a:r>
              <a:rPr lang="en-CA" sz="2200" dirty="0"/>
              <a:t> (1997)</a:t>
            </a:r>
          </a:p>
          <a:p>
            <a:pPr lvl="1"/>
            <a:endParaRPr lang="en-CA" dirty="0"/>
          </a:p>
          <a:p>
            <a:r>
              <a:rPr lang="en-CA" dirty="0"/>
              <a:t>Communication costs are near zero over long distances. Therefore, distance should not predict knowledge of goods that are digitally communicated.</a:t>
            </a:r>
          </a:p>
          <a:p>
            <a:pPr lvl="1"/>
            <a:r>
              <a:rPr lang="en-CA" sz="2200" dirty="0"/>
              <a:t>Friedman (2005)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This is one of the earliest and most comprehensive streams of digitization research. </a:t>
            </a:r>
            <a:endParaRPr lang="en-CA" dirty="0" smtClean="0"/>
          </a:p>
          <a:p>
            <a:pPr lvl="1"/>
            <a:r>
              <a:rPr lang="en-CA" sz="2200" dirty="0"/>
              <a:t>Brynjolfsson et al (2009), Blum &amp; Goldfarb (2006), Agrawal et al (2014), Forman et al (2005), </a:t>
            </a:r>
            <a:r>
              <a:rPr lang="en-CA" sz="2200" dirty="0" err="1"/>
              <a:t>Balasubramanian</a:t>
            </a:r>
            <a:r>
              <a:rPr lang="en-CA" sz="2200" dirty="0"/>
              <a:t> (1998), Brynjolfsson et al (2009), Forman et al (2009), Choi and Bell (2011), </a:t>
            </a:r>
            <a:r>
              <a:rPr lang="en-CA" sz="2200" dirty="0" err="1"/>
              <a:t>Lieber</a:t>
            </a:r>
            <a:r>
              <a:rPr lang="en-CA" sz="2200" dirty="0"/>
              <a:t> &amp; </a:t>
            </a:r>
            <a:r>
              <a:rPr lang="en-CA" sz="2200" dirty="0" err="1"/>
              <a:t>Syversson</a:t>
            </a:r>
            <a:r>
              <a:rPr lang="en-CA" sz="2200" dirty="0"/>
              <a:t> (2012), </a:t>
            </a:r>
            <a:r>
              <a:rPr lang="en-CA" sz="2200" dirty="0" err="1"/>
              <a:t>Gentzkow</a:t>
            </a:r>
            <a:r>
              <a:rPr lang="en-CA" sz="2200" dirty="0"/>
              <a:t> &amp; Shapiro (2011), </a:t>
            </a:r>
            <a:r>
              <a:rPr lang="en-CA" sz="2200" dirty="0" err="1"/>
              <a:t>Goolsbee</a:t>
            </a:r>
            <a:r>
              <a:rPr lang="en-CA" sz="2200" dirty="0"/>
              <a:t> (2000), Ellison &amp; Ellison (2009), Anderson et al (2011), </a:t>
            </a:r>
            <a:r>
              <a:rPr lang="en-CA" sz="2200" dirty="0" err="1"/>
              <a:t>Einav</a:t>
            </a:r>
            <a:r>
              <a:rPr lang="en-CA" sz="2200" dirty="0"/>
              <a:t> et al (2014), Gomez Herrera and Martens (2014), Goldfarb and Tucker (2011), Jin and Kato (2007), Gaspar &amp; </a:t>
            </a:r>
            <a:r>
              <a:rPr lang="en-CA" sz="2200" dirty="0" err="1"/>
              <a:t>Glaeser</a:t>
            </a:r>
            <a:r>
              <a:rPr lang="en-CA" sz="2200" dirty="0"/>
              <a:t> (1998), Hampton &amp; Wellman (2002), Forman et al (2008), Agrawal &amp; Goldfarb (2008), Douglas et al (2009), Sinai &amp; </a:t>
            </a:r>
            <a:r>
              <a:rPr lang="en-CA" sz="2200" dirty="0" err="1"/>
              <a:t>Waldfogel</a:t>
            </a:r>
            <a:r>
              <a:rPr lang="en-CA" sz="2200" dirty="0"/>
              <a:t> (2004), </a:t>
            </a:r>
            <a:r>
              <a:rPr lang="en-CA" sz="2200" dirty="0" err="1"/>
              <a:t>Gandal</a:t>
            </a:r>
            <a:r>
              <a:rPr lang="en-CA" sz="2200" dirty="0"/>
              <a:t> (2006), </a:t>
            </a:r>
            <a:r>
              <a:rPr lang="en-CA" sz="2200" dirty="0" err="1"/>
              <a:t>Gentzkow</a:t>
            </a:r>
            <a:r>
              <a:rPr lang="en-CA" sz="2200" dirty="0"/>
              <a:t> &amp; Shapiro (</a:t>
            </a:r>
            <a:r>
              <a:rPr lang="en-CA" sz="2200" dirty="0" smtClean="0"/>
              <a:t>2011)</a:t>
            </a:r>
            <a:endParaRPr lang="en-CA" sz="2200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326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Framing 2: What causes trade?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“Gravity” models of trade</a:t>
            </a:r>
          </a:p>
          <a:p>
            <a:pPr lvl="1"/>
            <a:r>
              <a:rPr lang="en-CA" dirty="0"/>
              <a:t>Empirical result: Countries that are large and close trade more (plus same-country bias)</a:t>
            </a:r>
          </a:p>
          <a:p>
            <a:pPr lvl="1"/>
            <a:r>
              <a:rPr lang="en-CA" dirty="0"/>
              <a:t>Early emphasis on transportation costs</a:t>
            </a:r>
          </a:p>
          <a:p>
            <a:pPr lvl="1"/>
            <a:r>
              <a:rPr lang="en-CA" dirty="0" smtClean="0"/>
              <a:t>Here, evidence to support the importance of spatial </a:t>
            </a:r>
            <a:r>
              <a:rPr lang="en-CA" dirty="0"/>
              <a:t>correlation in </a:t>
            </a:r>
            <a:r>
              <a:rPr lang="en-CA" dirty="0" smtClean="0"/>
              <a:t>tastes.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500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Which do you prefer?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554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43</a:t>
            </a:fld>
            <a:endParaRPr lang="en-CA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371475"/>
            <a:ext cx="8191500" cy="611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55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" y="647700"/>
            <a:ext cx="780097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89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45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239170"/>
            <a:ext cx="6153150" cy="11906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503" y="1820784"/>
            <a:ext cx="8620125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91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Thoughts?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281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have we learned since?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CA" dirty="0" smtClean="0"/>
              <a:t>Cultural proximity is a good predictor of trade: </a:t>
            </a:r>
          </a:p>
          <a:p>
            <a:pPr lvl="1"/>
            <a:r>
              <a:rPr lang="en-CA" dirty="0" err="1" smtClean="0"/>
              <a:t>Felbermayr</a:t>
            </a:r>
            <a:r>
              <a:rPr lang="en-CA" dirty="0" smtClean="0"/>
              <a:t> &amp; </a:t>
            </a:r>
            <a:r>
              <a:rPr lang="en-CA" dirty="0" err="1" smtClean="0"/>
              <a:t>Toubl</a:t>
            </a:r>
            <a:r>
              <a:rPr lang="en-CA" dirty="0" smtClean="0"/>
              <a:t> (2010 EER) measure cultural proximity in the Eurovision Song Contest TV show and show it predicts trade in a theory-grounded gravity model.</a:t>
            </a:r>
          </a:p>
          <a:p>
            <a:pPr lvl="1"/>
            <a:r>
              <a:rPr lang="en-CA" dirty="0" smtClean="0"/>
              <a:t>Martens (with various coauthors) replicates basic Blum-Goldfarb result with better data.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Distance matters within countries:</a:t>
            </a:r>
          </a:p>
          <a:p>
            <a:pPr lvl="1"/>
            <a:r>
              <a:rPr lang="en-CA" dirty="0" smtClean="0"/>
              <a:t>Hortacsu, Martinez-Jerez, and Douglas (2009 AEJ Micro) show distance matters because of location-specific goods (tickets), culture, and the possibility of direct contract enforcement.</a:t>
            </a:r>
          </a:p>
          <a:p>
            <a:pPr lvl="1"/>
            <a:r>
              <a:rPr lang="en-CA" dirty="0" smtClean="0"/>
              <a:t>Ferreira and </a:t>
            </a:r>
            <a:r>
              <a:rPr lang="en-CA" dirty="0" err="1" smtClean="0"/>
              <a:t>Waldfogel</a:t>
            </a:r>
            <a:r>
              <a:rPr lang="en-CA" dirty="0" smtClean="0"/>
              <a:t> (2013 EJ) show domestic music consumption is large and has increased since arrival of the internet.</a:t>
            </a:r>
          </a:p>
          <a:p>
            <a:pPr lvl="1"/>
            <a:endParaRPr lang="en-CA" dirty="0"/>
          </a:p>
          <a:p>
            <a:r>
              <a:rPr lang="en-CA" dirty="0" smtClean="0"/>
              <a:t>Culture and distance matter in many online contexts:</a:t>
            </a:r>
          </a:p>
          <a:p>
            <a:pPr lvl="1"/>
            <a:r>
              <a:rPr lang="en-CA" dirty="0" smtClean="0"/>
              <a:t>Pro-social lending (</a:t>
            </a:r>
            <a:r>
              <a:rPr lang="en-CA" dirty="0" err="1" smtClean="0"/>
              <a:t>Burtch</a:t>
            </a:r>
            <a:r>
              <a:rPr lang="en-CA" dirty="0" smtClean="0"/>
              <a:t>, </a:t>
            </a:r>
            <a:r>
              <a:rPr lang="en-CA" dirty="0" err="1" smtClean="0"/>
              <a:t>Ghose</a:t>
            </a:r>
            <a:r>
              <a:rPr lang="en-CA" dirty="0" smtClean="0"/>
              <a:t>, </a:t>
            </a:r>
            <a:r>
              <a:rPr lang="en-CA" dirty="0" err="1" smtClean="0"/>
              <a:t>Wattal</a:t>
            </a:r>
            <a:r>
              <a:rPr lang="en-CA" dirty="0" smtClean="0"/>
              <a:t> </a:t>
            </a:r>
            <a:r>
              <a:rPr lang="en-CA" dirty="0"/>
              <a:t> 2014</a:t>
            </a:r>
            <a:r>
              <a:rPr lang="en-CA" dirty="0" smtClean="0"/>
              <a:t> MISQ)</a:t>
            </a:r>
          </a:p>
          <a:p>
            <a:pPr lvl="1"/>
            <a:r>
              <a:rPr lang="en-CA" dirty="0" smtClean="0"/>
              <a:t>Crowdfunding (Agrawal, </a:t>
            </a:r>
            <a:r>
              <a:rPr lang="en-CA" dirty="0" err="1" smtClean="0"/>
              <a:t>Catalini</a:t>
            </a:r>
            <a:r>
              <a:rPr lang="en-CA" dirty="0" smtClean="0"/>
              <a:t>, Goldfarb 2015 JEMS)</a:t>
            </a:r>
          </a:p>
          <a:p>
            <a:pPr lvl="1"/>
            <a:r>
              <a:rPr lang="en-CA" dirty="0" smtClean="0"/>
              <a:t>Foreign exchange markets (</a:t>
            </a:r>
            <a:r>
              <a:rPr lang="en-CA" dirty="0" err="1" smtClean="0"/>
              <a:t>Eichengreen</a:t>
            </a:r>
            <a:r>
              <a:rPr lang="en-CA" dirty="0" smtClean="0"/>
              <a:t>, </a:t>
            </a:r>
            <a:r>
              <a:rPr lang="en-CA" dirty="0" err="1" smtClean="0"/>
              <a:t>Lafarguette</a:t>
            </a:r>
            <a:r>
              <a:rPr lang="en-CA" dirty="0" smtClean="0"/>
              <a:t>, </a:t>
            </a:r>
            <a:r>
              <a:rPr lang="en-CA" dirty="0" err="1" smtClean="0"/>
              <a:t>Mehl</a:t>
            </a:r>
            <a:r>
              <a:rPr lang="en-CA" dirty="0" smtClean="0"/>
              <a:t> 2016 NBER WP)</a:t>
            </a:r>
          </a:p>
          <a:p>
            <a:pPr lvl="1"/>
            <a:endParaRPr lang="en-CA" dirty="0"/>
          </a:p>
          <a:p>
            <a:r>
              <a:rPr lang="en-CA" dirty="0" smtClean="0"/>
              <a:t>Distance does matter LESS online:</a:t>
            </a:r>
          </a:p>
          <a:p>
            <a:pPr lvl="1"/>
            <a:r>
              <a:rPr lang="en-CA" dirty="0" err="1" smtClean="0"/>
              <a:t>Lendle</a:t>
            </a:r>
            <a:r>
              <a:rPr lang="en-CA" dirty="0" smtClean="0"/>
              <a:t> et al (EJ 2016) compare </a:t>
            </a:r>
            <a:r>
              <a:rPr lang="en-CA" dirty="0" err="1" smtClean="0"/>
              <a:t>Ebay</a:t>
            </a:r>
            <a:r>
              <a:rPr lang="en-CA" dirty="0" smtClean="0"/>
              <a:t> with international trade and show distance matters less on </a:t>
            </a:r>
            <a:r>
              <a:rPr lang="en-CA" dirty="0" err="1" smtClean="0"/>
              <a:t>Ebay</a:t>
            </a:r>
            <a:r>
              <a:rPr lang="en-CA" dirty="0" smtClean="0"/>
              <a:t>, “most likely due to online technologies that reduce information frictions associated with geographic distance.”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159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600" u="sng" dirty="0">
                <a:hlinkClick r:id="rId2"/>
              </a:rPr>
              <a:t>The Private Impact of Public Maps: Landsat Satellite Imagery and Gold Exploration</a:t>
            </a:r>
            <a:endParaRPr lang="en-CA" sz="4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335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the research question?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49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106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Organizing the literature</a:t>
            </a:r>
            <a:endParaRPr lang="en-C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699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32130" cy="1325563"/>
          </a:xfrm>
        </p:spPr>
        <p:txBody>
          <a:bodyPr>
            <a:normAutofit/>
          </a:bodyPr>
          <a:lstStyle/>
          <a:p>
            <a:r>
              <a:rPr lang="en-CA" sz="3800" dirty="0" smtClean="0"/>
              <a:t>Non-digital contexts to study digitization</a:t>
            </a:r>
            <a:endParaRPr lang="en-CA" sz="3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smtClean="0"/>
              <a:t>An advantage of digitization as a research area is the ubiquity of data.</a:t>
            </a:r>
          </a:p>
          <a:p>
            <a:endParaRPr lang="en-CA" dirty="0"/>
          </a:p>
          <a:p>
            <a:r>
              <a:rPr lang="en-CA" dirty="0" smtClean="0"/>
              <a:t>A disadvantage is that it is new. Long run effects are hard to identify. Outcomes are often unobservable.</a:t>
            </a:r>
          </a:p>
          <a:p>
            <a:endParaRPr lang="en-CA" dirty="0"/>
          </a:p>
          <a:p>
            <a:r>
              <a:rPr lang="en-CA" dirty="0" smtClean="0"/>
              <a:t>Therefore, it is not unusual for the digitization meetings to include a paper that does not involve the use of information stored in bits. </a:t>
            </a:r>
          </a:p>
          <a:p>
            <a:endParaRPr lang="en-CA" dirty="0"/>
          </a:p>
          <a:p>
            <a:r>
              <a:rPr lang="en-CA" dirty="0"/>
              <a:t>Each </a:t>
            </a:r>
            <a:r>
              <a:rPr lang="en-CA" dirty="0" smtClean="0"/>
              <a:t>identifies of the following examples identifies </a:t>
            </a:r>
            <a:r>
              <a:rPr lang="en-CA" dirty="0"/>
              <a:t>a core question for understanding the impact of digitization and looks to other contexts to inform the </a:t>
            </a:r>
            <a:r>
              <a:rPr lang="en-CA" dirty="0" smtClean="0"/>
              <a:t>impact:</a:t>
            </a:r>
            <a:endParaRPr lang="en-CA" dirty="0"/>
          </a:p>
          <a:p>
            <a:pPr lvl="1"/>
            <a:r>
              <a:rPr lang="en-CA" dirty="0" smtClean="0"/>
              <a:t>Petra Moser and coauthors on copyright.</a:t>
            </a:r>
          </a:p>
          <a:p>
            <a:pPr lvl="1"/>
            <a:r>
              <a:rPr lang="en-CA" dirty="0" smtClean="0"/>
              <a:t>Heidi Williams on intellectual property, innovation, and the human genome.</a:t>
            </a:r>
          </a:p>
          <a:p>
            <a:pPr lvl="1"/>
            <a:r>
              <a:rPr lang="en-CA" dirty="0" smtClean="0"/>
              <a:t>Jin-</a:t>
            </a:r>
            <a:r>
              <a:rPr lang="en-CA" dirty="0" err="1" smtClean="0"/>
              <a:t>Hyuk</a:t>
            </a:r>
            <a:r>
              <a:rPr lang="en-CA" dirty="0" smtClean="0"/>
              <a:t> Kim and </a:t>
            </a:r>
            <a:r>
              <a:rPr lang="en-CA" dirty="0" err="1" smtClean="0"/>
              <a:t>Liad</a:t>
            </a:r>
            <a:r>
              <a:rPr lang="en-CA" dirty="0" smtClean="0"/>
              <a:t> </a:t>
            </a:r>
            <a:r>
              <a:rPr lang="en-CA" dirty="0" err="1" smtClean="0"/>
              <a:t>Wagman</a:t>
            </a:r>
            <a:r>
              <a:rPr lang="en-CA" dirty="0" smtClean="0"/>
              <a:t> on privacy protection in financial markets.</a:t>
            </a:r>
          </a:p>
          <a:p>
            <a:pPr lvl="1"/>
            <a:r>
              <a:rPr lang="en-CA" dirty="0" smtClean="0"/>
              <a:t>Abhishek Nagaraj on open information…</a:t>
            </a:r>
          </a:p>
          <a:p>
            <a:pPr lvl="1"/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099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151077" cy="1325563"/>
          </a:xfrm>
        </p:spPr>
        <p:txBody>
          <a:bodyPr>
            <a:normAutofit/>
          </a:bodyPr>
          <a:lstStyle/>
          <a:p>
            <a:r>
              <a:rPr lang="en-CA" sz="3600" dirty="0" smtClean="0"/>
              <a:t>Ideal data to study openness?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716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151077" cy="1325563"/>
          </a:xfrm>
        </p:spPr>
        <p:txBody>
          <a:bodyPr>
            <a:normAutofit/>
          </a:bodyPr>
          <a:lstStyle/>
          <a:p>
            <a:r>
              <a:rPr lang="en-CA" sz="3600" dirty="0" smtClean="0"/>
              <a:t>NASA Satellite Mapping Program—Landsat 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Detailed satellite-based mapping, including some mineral detection.</a:t>
            </a:r>
          </a:p>
          <a:p>
            <a:endParaRPr lang="en-CA" dirty="0"/>
          </a:p>
          <a:p>
            <a:r>
              <a:rPr lang="en-CA" dirty="0" smtClean="0"/>
              <a:t>Exploits </a:t>
            </a:r>
            <a:r>
              <a:rPr lang="en-CA" dirty="0"/>
              <a:t>variation in the timing of mapping to compare gold discoveries in difference-in-difference framework.</a:t>
            </a:r>
          </a:p>
          <a:p>
            <a:endParaRPr lang="en-CA" dirty="0"/>
          </a:p>
          <a:p>
            <a:r>
              <a:rPr lang="en-CA" dirty="0"/>
              <a:t>Key identification assumptions: </a:t>
            </a:r>
            <a:r>
              <a:rPr lang="en-CA" dirty="0" smtClean="0"/>
              <a:t>Timing of mapping was random with respect to gold and </a:t>
            </a:r>
            <a:r>
              <a:rPr lang="en-CA" b="1" dirty="0" smtClean="0"/>
              <a:t>clouds</a:t>
            </a:r>
            <a:r>
              <a:rPr lang="en-CA" dirty="0" smtClean="0"/>
              <a:t> </a:t>
            </a:r>
            <a:r>
              <a:rPr lang="en-CA" dirty="0"/>
              <a:t>are random with respect to location of gold.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708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53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259" y="1875675"/>
            <a:ext cx="8169081" cy="3256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01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54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038" y="564994"/>
            <a:ext cx="7084149" cy="527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1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55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99" y="1011044"/>
            <a:ext cx="7957252" cy="436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81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56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979" y="430087"/>
            <a:ext cx="7837681" cy="592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Mechanism: </a:t>
            </a:r>
            <a:br>
              <a:rPr lang="en-CA" dirty="0" smtClean="0"/>
            </a:br>
            <a:r>
              <a:rPr lang="en-CA" dirty="0" smtClean="0"/>
              <a:t>Helps capital constrained firms 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57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43" y="1902817"/>
            <a:ext cx="6421941" cy="42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28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Implications for digitization?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781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Wrap-Up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59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765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Three distinct changes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058609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Thus far, the literature has emphasized three distinct changes:</a:t>
            </a:r>
          </a:p>
          <a:p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Zero marginal costs of production of information.</a:t>
            </a:r>
          </a:p>
          <a:p>
            <a:pPr lvl="2"/>
            <a:r>
              <a:rPr lang="en-CA" dirty="0" smtClean="0"/>
              <a:t>i.e. digital goods are non-rival.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Low cost of transportation of information.</a:t>
            </a:r>
          </a:p>
          <a:p>
            <a:pPr lvl="2"/>
            <a:r>
              <a:rPr lang="en-CA" dirty="0" smtClean="0"/>
              <a:t>discussed in Shane Greenstein’s session.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 search </a:t>
            </a:r>
            <a:r>
              <a:rPr lang="en-CA" dirty="0" smtClean="0"/>
              <a:t>costs for information.</a:t>
            </a:r>
          </a:p>
          <a:p>
            <a:pPr lvl="2"/>
            <a:r>
              <a:rPr lang="en-CA" dirty="0" smtClean="0"/>
              <a:t>the </a:t>
            </a:r>
            <a:r>
              <a:rPr lang="en-CA" dirty="0"/>
              <a:t>focus of Susan </a:t>
            </a:r>
            <a:r>
              <a:rPr lang="en-CA" dirty="0" err="1"/>
              <a:t>Athey’s</a:t>
            </a:r>
            <a:r>
              <a:rPr lang="en-CA" dirty="0"/>
              <a:t> </a:t>
            </a:r>
            <a:r>
              <a:rPr lang="en-CA" dirty="0" smtClean="0"/>
              <a:t>session.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endParaRPr lang="en-CA" dirty="0" smtClean="0"/>
          </a:p>
          <a:p>
            <a:pPr marL="514350" indent="-514350">
              <a:buFont typeface="+mj-lt"/>
              <a:buAutoNum type="arabicPeriod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751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Frameworks are useful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60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111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Think about what changes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dirty="0" smtClean="0"/>
              <a:t>Zero </a:t>
            </a:r>
            <a:r>
              <a:rPr lang="en-CA" dirty="0"/>
              <a:t>marginal costs of production of information.</a:t>
            </a:r>
          </a:p>
          <a:p>
            <a:pPr lvl="2"/>
            <a:r>
              <a:rPr lang="en-CA" dirty="0"/>
              <a:t>i.e. digital goods are non-rival.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 cost of transportation of information.</a:t>
            </a:r>
          </a:p>
          <a:p>
            <a:pPr lvl="2"/>
            <a:r>
              <a:rPr lang="en-CA" dirty="0" smtClean="0"/>
              <a:t>discussed in Shane </a:t>
            </a:r>
            <a:r>
              <a:rPr lang="en-CA" dirty="0"/>
              <a:t>Greenstein’s session.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 search costs for information.</a:t>
            </a:r>
          </a:p>
          <a:p>
            <a:pPr lvl="2"/>
            <a:r>
              <a:rPr lang="en-CA" dirty="0"/>
              <a:t>the focus of Susan </a:t>
            </a:r>
            <a:r>
              <a:rPr lang="en-CA" dirty="0" err="1"/>
              <a:t>Athey’s</a:t>
            </a:r>
            <a:r>
              <a:rPr lang="en-CA" dirty="0"/>
              <a:t> session</a:t>
            </a:r>
            <a:r>
              <a:rPr lang="en-CA" dirty="0" smtClean="0"/>
              <a:t>.</a:t>
            </a:r>
          </a:p>
          <a:p>
            <a:pPr lvl="2"/>
            <a:endParaRPr lang="en-CA" dirty="0"/>
          </a:p>
          <a:p>
            <a:pPr lvl="2"/>
            <a:endParaRPr lang="en-CA" dirty="0" smtClean="0"/>
          </a:p>
          <a:p>
            <a:r>
              <a:rPr lang="en-CA" dirty="0" smtClean="0"/>
              <a:t>These suggest other changes, like the cost of targeting, the importance of distance for trade, the benefits and cost of openness, the importance of privacy, the ability to predict, etc.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61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964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opportunity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/>
              <a:t>In my </a:t>
            </a:r>
            <a:r>
              <a:rPr lang="en-CA" dirty="0" smtClean="0"/>
              <a:t>own research</a:t>
            </a:r>
            <a:r>
              <a:rPr lang="en-CA" dirty="0"/>
              <a:t>, I try to think through what the new technology enables.</a:t>
            </a:r>
          </a:p>
          <a:p>
            <a:endParaRPr lang="en-CA" dirty="0"/>
          </a:p>
          <a:p>
            <a:r>
              <a:rPr lang="en-CA" dirty="0"/>
              <a:t>This involves thinking through “what’s different?” and “what’s not different?”</a:t>
            </a:r>
          </a:p>
          <a:p>
            <a:endParaRPr lang="en-CA" dirty="0"/>
          </a:p>
          <a:p>
            <a:r>
              <a:rPr lang="en-CA" dirty="0"/>
              <a:t>Often this can be see as a reduction in some kind of economic friction, or, in other words, a reduction in some kind of cost.</a:t>
            </a:r>
          </a:p>
          <a:p>
            <a:endParaRPr lang="en-CA" dirty="0"/>
          </a:p>
          <a:p>
            <a:r>
              <a:rPr lang="en-CA" dirty="0"/>
              <a:t>You are in a nice position: Technology is changing rapidly and the literature has not caught up.</a:t>
            </a:r>
          </a:p>
          <a:p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62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152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What’s next?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63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680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What’s next?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 smtClean="0"/>
              <a:t>Peer-to-peer markets</a:t>
            </a:r>
          </a:p>
          <a:p>
            <a:pPr lvl="1"/>
            <a:endParaRPr lang="en-CA" dirty="0"/>
          </a:p>
          <a:p>
            <a:r>
              <a:rPr lang="en-CA" dirty="0" smtClean="0"/>
              <a:t>Mobile</a:t>
            </a:r>
          </a:p>
          <a:p>
            <a:pPr lvl="1"/>
            <a:endParaRPr lang="en-CA" dirty="0"/>
          </a:p>
          <a:p>
            <a:r>
              <a:rPr lang="en-CA" dirty="0" smtClean="0"/>
              <a:t>Currency</a:t>
            </a:r>
          </a:p>
          <a:p>
            <a:pPr lvl="1"/>
            <a:endParaRPr lang="en-CA" dirty="0"/>
          </a:p>
          <a:p>
            <a:r>
              <a:rPr lang="en-CA" dirty="0" smtClean="0"/>
              <a:t>Employer-Employee interactions</a:t>
            </a:r>
          </a:p>
          <a:p>
            <a:endParaRPr lang="en-CA" dirty="0"/>
          </a:p>
          <a:p>
            <a:r>
              <a:rPr lang="en-CA" dirty="0" smtClean="0"/>
              <a:t>Development economics</a:t>
            </a:r>
          </a:p>
          <a:p>
            <a:pPr lvl="1"/>
            <a:endParaRPr lang="en-CA" dirty="0"/>
          </a:p>
          <a:p>
            <a:r>
              <a:rPr lang="en-CA" b="1" dirty="0" smtClean="0"/>
              <a:t>Artificial intelligence</a:t>
            </a:r>
          </a:p>
          <a:p>
            <a:pPr lvl="1"/>
            <a:endParaRPr lang="en-CA" dirty="0"/>
          </a:p>
          <a:p>
            <a:r>
              <a:rPr lang="en-CA" dirty="0" smtClean="0"/>
              <a:t>???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64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794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4000" dirty="0" smtClean="0"/>
              <a:t>I look forward to hearing your ideas over the next few days!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CA" sz="2400" dirty="0" smtClean="0"/>
              <a:t>And in the future…</a:t>
            </a:r>
          </a:p>
          <a:p>
            <a:pPr marL="900113" indent="0">
              <a:buNone/>
            </a:pPr>
            <a:r>
              <a:rPr lang="en-CA" sz="2400" dirty="0" smtClean="0">
                <a:hlinkClick r:id="rId2"/>
              </a:rPr>
              <a:t>agoldfarb@rotman.utoronto.ca</a:t>
            </a:r>
            <a:r>
              <a:rPr lang="en-CA" sz="2400" dirty="0" smtClean="0"/>
              <a:t> </a:t>
            </a:r>
          </a:p>
          <a:p>
            <a:pPr marL="0" indent="0">
              <a:buNone/>
              <a:tabLst>
                <a:tab pos="357188" algn="l"/>
                <a:tab pos="1346200" algn="l"/>
              </a:tabLst>
            </a:pPr>
            <a:r>
              <a:rPr lang="en-CA" sz="2400" dirty="0" smtClean="0"/>
              <a:t>		@</a:t>
            </a:r>
            <a:r>
              <a:rPr lang="en-CA" sz="2400" dirty="0" err="1" smtClean="0"/>
              <a:t>avicgoldfarb</a:t>
            </a:r>
            <a:endParaRPr lang="en-CA" sz="2400" dirty="0"/>
          </a:p>
          <a:p>
            <a:pPr marL="0" indent="0">
              <a:buNone/>
            </a:pPr>
            <a:endParaRPr lang="en-CA" sz="4000" dirty="0" smtClean="0"/>
          </a:p>
          <a:p>
            <a:pPr marL="0" indent="0">
              <a:buNone/>
            </a:pPr>
            <a:r>
              <a:rPr lang="en-CA" sz="4000" dirty="0" smtClean="0"/>
              <a:t>QUESTIONS?</a:t>
            </a:r>
          </a:p>
          <a:p>
            <a:pPr marL="0" indent="0">
              <a:buNone/>
            </a:pPr>
            <a:endParaRPr lang="en-CA" sz="4000" dirty="0"/>
          </a:p>
          <a:p>
            <a:pPr marL="0" indent="0">
              <a:buNone/>
            </a:pPr>
            <a:endParaRPr lang="en-CA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65</a:t>
            </a:fld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239" y="4263599"/>
            <a:ext cx="24765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50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Three distinct changes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058609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Thus far, the literature has emphasized three distinct changes:</a:t>
            </a:r>
          </a:p>
          <a:p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Zero marginal costs of production of information.</a:t>
            </a:r>
          </a:p>
          <a:p>
            <a:pPr lvl="2"/>
            <a:r>
              <a:rPr lang="en-CA" dirty="0"/>
              <a:t>i.e. digital goods are non-rival.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 cost of transportation of information.</a:t>
            </a:r>
          </a:p>
          <a:p>
            <a:pPr lvl="2"/>
            <a:r>
              <a:rPr lang="en-CA" dirty="0" smtClean="0"/>
              <a:t>discussed in Shane </a:t>
            </a:r>
            <a:r>
              <a:rPr lang="en-CA" dirty="0"/>
              <a:t>Greenstein’s session.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 search costs for information.</a:t>
            </a:r>
          </a:p>
          <a:p>
            <a:pPr lvl="2"/>
            <a:r>
              <a:rPr lang="en-CA" dirty="0"/>
              <a:t>the focus of Susan </a:t>
            </a:r>
            <a:r>
              <a:rPr lang="en-CA" dirty="0" err="1"/>
              <a:t>Athey’s</a:t>
            </a:r>
            <a:r>
              <a:rPr lang="en-CA" dirty="0"/>
              <a:t> session.</a:t>
            </a:r>
          </a:p>
          <a:p>
            <a:pPr marL="0" indent="0">
              <a:buNone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7</a:t>
            </a:fld>
            <a:endParaRPr lang="en-CA"/>
          </a:p>
        </p:txBody>
      </p:sp>
      <p:sp>
        <p:nvSpPr>
          <p:cNvPr id="5" name="TextBox 4"/>
          <p:cNvSpPr txBox="1"/>
          <p:nvPr/>
        </p:nvSpPr>
        <p:spPr>
          <a:xfrm>
            <a:off x="628650" y="5181600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These are not the only relevant changes. Scholars have studied switching costs, menu costs, prediction costs, etc. 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89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 alternative organization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28078"/>
            <a:ext cx="7886700" cy="4548885"/>
          </a:xfrm>
        </p:spPr>
        <p:txBody>
          <a:bodyPr>
            <a:normAutofit fontScale="55000" lnSpcReduction="20000"/>
          </a:bodyPr>
          <a:lstStyle/>
          <a:p>
            <a:r>
              <a:rPr lang="en-CA" dirty="0" smtClean="0"/>
              <a:t>Digital industrial organization</a:t>
            </a:r>
          </a:p>
          <a:p>
            <a:pPr lvl="1"/>
            <a:r>
              <a:rPr lang="en-CA" dirty="0" smtClean="0"/>
              <a:t>Price dispersion, competition, product variety, trust and reputation, copyright, consumer privacy.</a:t>
            </a:r>
          </a:p>
          <a:p>
            <a:r>
              <a:rPr lang="en-CA" dirty="0" smtClean="0"/>
              <a:t>Digital organizational economics</a:t>
            </a:r>
          </a:p>
          <a:p>
            <a:pPr lvl="1"/>
            <a:r>
              <a:rPr lang="en-CA" dirty="0" smtClean="0"/>
              <a:t>Centralization vs decentralization.</a:t>
            </a:r>
          </a:p>
          <a:p>
            <a:r>
              <a:rPr lang="en-CA" dirty="0" smtClean="0"/>
              <a:t>Digital public finance</a:t>
            </a:r>
          </a:p>
          <a:p>
            <a:pPr lvl="1"/>
            <a:r>
              <a:rPr lang="en-CA" dirty="0" smtClean="0"/>
              <a:t>Taxes and jurisdiction.</a:t>
            </a:r>
          </a:p>
          <a:p>
            <a:r>
              <a:rPr lang="en-CA" dirty="0" smtClean="0"/>
              <a:t>Digital international economics</a:t>
            </a:r>
          </a:p>
          <a:p>
            <a:pPr lvl="1"/>
            <a:r>
              <a:rPr lang="en-CA" dirty="0" smtClean="0"/>
              <a:t>Trade in data, exchange rate pass-through, homogenization, cross-border regulation.</a:t>
            </a:r>
          </a:p>
          <a:p>
            <a:r>
              <a:rPr lang="en-CA" dirty="0" smtClean="0"/>
              <a:t>Digital urban economics</a:t>
            </a:r>
          </a:p>
          <a:p>
            <a:pPr lvl="1"/>
            <a:r>
              <a:rPr lang="en-CA" dirty="0" smtClean="0"/>
              <a:t>Agglomeration vs dispersion, commuting.</a:t>
            </a:r>
          </a:p>
          <a:p>
            <a:r>
              <a:rPr lang="en-CA" dirty="0" smtClean="0"/>
              <a:t>Digital labor economics</a:t>
            </a:r>
          </a:p>
          <a:p>
            <a:pPr lvl="1"/>
            <a:r>
              <a:rPr lang="en-CA" dirty="0" smtClean="0"/>
              <a:t>Job search, vacancies and unemployment, peer-to-peer labor markets.</a:t>
            </a:r>
          </a:p>
          <a:p>
            <a:r>
              <a:rPr lang="en-CA" dirty="0" smtClean="0"/>
              <a:t>Digital development economics</a:t>
            </a:r>
          </a:p>
          <a:p>
            <a:pPr lvl="1"/>
            <a:r>
              <a:rPr lang="en-CA" dirty="0" smtClean="0"/>
              <a:t>Price dispersion in commodity markets, international labor markets.</a:t>
            </a:r>
          </a:p>
          <a:p>
            <a:r>
              <a:rPr lang="en-CA" dirty="0" smtClean="0"/>
              <a:t>Digital health economics</a:t>
            </a:r>
          </a:p>
          <a:p>
            <a:pPr lvl="1"/>
            <a:r>
              <a:rPr lang="en-CA" dirty="0" smtClean="0"/>
              <a:t>Electronic medical records and medical productivity, patient privacy, liability.</a:t>
            </a:r>
          </a:p>
          <a:p>
            <a:r>
              <a:rPr lang="en-CA" dirty="0" smtClean="0"/>
              <a:t>Digital financial economics</a:t>
            </a:r>
          </a:p>
          <a:p>
            <a:pPr lvl="1"/>
            <a:r>
              <a:rPr lang="en-CA" dirty="0" smtClean="0"/>
              <a:t>Manipulation of financial markets, digital finance platforms, high speed trading, </a:t>
            </a:r>
            <a:r>
              <a:rPr lang="en-CA" dirty="0" err="1" smtClean="0"/>
              <a:t>blockchain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386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Another organization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Public</a:t>
            </a:r>
          </a:p>
          <a:p>
            <a:pPr lvl="1"/>
            <a:r>
              <a:rPr lang="en-CA" dirty="0" smtClean="0"/>
              <a:t>Public goods</a:t>
            </a:r>
          </a:p>
          <a:p>
            <a:pPr lvl="1"/>
            <a:r>
              <a:rPr lang="en-CA" dirty="0" smtClean="0"/>
              <a:t>Government sector</a:t>
            </a:r>
          </a:p>
          <a:p>
            <a:endParaRPr lang="en-CA" dirty="0"/>
          </a:p>
          <a:p>
            <a:r>
              <a:rPr lang="en-CA" dirty="0" smtClean="0"/>
              <a:t>Private</a:t>
            </a:r>
          </a:p>
          <a:p>
            <a:pPr lvl="1"/>
            <a:r>
              <a:rPr lang="en-CA" dirty="0" smtClean="0"/>
              <a:t>Productivity and supply</a:t>
            </a:r>
          </a:p>
          <a:p>
            <a:pPr lvl="1"/>
            <a:r>
              <a:rPr lang="en-CA" dirty="0" smtClean="0"/>
              <a:t>Purchasing and use</a:t>
            </a:r>
          </a:p>
          <a:p>
            <a:pPr lvl="1"/>
            <a:r>
              <a:rPr lang="en-CA" dirty="0" smtClean="0"/>
              <a:t>Unpriced time during leisure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526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3657</TotalTime>
  <Words>3249</Words>
  <Application>Microsoft Office PowerPoint</Application>
  <PresentationFormat>On-screen Show (4:3)</PresentationFormat>
  <Paragraphs>458</Paragraphs>
  <Slides>65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9" baseType="lpstr">
      <vt:lpstr>Arial</vt:lpstr>
      <vt:lpstr>Calibri</vt:lpstr>
      <vt:lpstr>Calibri Light</vt:lpstr>
      <vt:lpstr>Office Theme</vt:lpstr>
      <vt:lpstr>Economics of Digitization PhD Workshop</vt:lpstr>
      <vt:lpstr>Digital Economics</vt:lpstr>
      <vt:lpstr>Definitions</vt:lpstr>
      <vt:lpstr>What is different?</vt:lpstr>
      <vt:lpstr>Organizing the literature</vt:lpstr>
      <vt:lpstr>Three distinct changes</vt:lpstr>
      <vt:lpstr>Three distinct changes</vt:lpstr>
      <vt:lpstr>An alternative organization</vt:lpstr>
      <vt:lpstr>Another organization</vt:lpstr>
      <vt:lpstr>1. Zero MC of production</vt:lpstr>
      <vt:lpstr>PowerPoint Presentation</vt:lpstr>
      <vt:lpstr>Economics with zero MC</vt:lpstr>
      <vt:lpstr>2. Low cost of transportation</vt:lpstr>
      <vt:lpstr>PowerPoint Presentation</vt:lpstr>
      <vt:lpstr>Distribution and communication</vt:lpstr>
      <vt:lpstr>Is distance dead?</vt:lpstr>
      <vt:lpstr>So…Why isn’t distance dead?</vt:lpstr>
      <vt:lpstr>So…Why isn’t distance dead?</vt:lpstr>
      <vt:lpstr>3. Low cost of search</vt:lpstr>
      <vt:lpstr>PowerPoint Presentation</vt:lpstr>
      <vt:lpstr>If the internet lowered search costs…</vt:lpstr>
      <vt:lpstr>Combining of zero MC, distance, search</vt:lpstr>
      <vt:lpstr>Combinations of the above</vt:lpstr>
      <vt:lpstr>Understanding digital economics</vt:lpstr>
      <vt:lpstr>The focus of digital economics</vt:lpstr>
      <vt:lpstr>The focus of digital economics</vt:lpstr>
      <vt:lpstr>Importance of (already-established) theory</vt:lpstr>
      <vt:lpstr>Importance of (already-established) theory</vt:lpstr>
      <vt:lpstr>The rest of this talk…</vt:lpstr>
      <vt:lpstr>What is different about online advertising?</vt:lpstr>
      <vt:lpstr>An example: Online advertising</vt:lpstr>
      <vt:lpstr>An example: Online advertising</vt:lpstr>
      <vt:lpstr>Models of targeting</vt:lpstr>
      <vt:lpstr>How does this manifest itself in the literature?</vt:lpstr>
      <vt:lpstr>How does this manifest itself in the literature?</vt:lpstr>
      <vt:lpstr>Some detail: Privacy</vt:lpstr>
      <vt:lpstr>Why is the cost of targeting lower?</vt:lpstr>
      <vt:lpstr>Does the internet defy the law of gravity?</vt:lpstr>
      <vt:lpstr>Key result?</vt:lpstr>
      <vt:lpstr>Framing 1: Is Distance Dead?</vt:lpstr>
      <vt:lpstr>Framing 2: What causes trade?</vt:lpstr>
      <vt:lpstr>Which do you prefer?</vt:lpstr>
      <vt:lpstr>PowerPoint Presentation</vt:lpstr>
      <vt:lpstr>PowerPoint Presentation</vt:lpstr>
      <vt:lpstr>PowerPoint Presentation</vt:lpstr>
      <vt:lpstr>Thoughts?</vt:lpstr>
      <vt:lpstr>What have we learned since?</vt:lpstr>
      <vt:lpstr>The Private Impact of Public Maps: Landsat Satellite Imagery and Gold Exploration</vt:lpstr>
      <vt:lpstr>What is the research question?</vt:lpstr>
      <vt:lpstr>Non-digital contexts to study digitization</vt:lpstr>
      <vt:lpstr>Ideal data to study openness?</vt:lpstr>
      <vt:lpstr>NASA Satellite Mapping Program—Landsat </vt:lpstr>
      <vt:lpstr>PowerPoint Presentation</vt:lpstr>
      <vt:lpstr>PowerPoint Presentation</vt:lpstr>
      <vt:lpstr>PowerPoint Presentation</vt:lpstr>
      <vt:lpstr>PowerPoint Presentation</vt:lpstr>
      <vt:lpstr>Mechanism:  Helps capital constrained firms </vt:lpstr>
      <vt:lpstr>Implications for digitization?</vt:lpstr>
      <vt:lpstr>Wrap-Up</vt:lpstr>
      <vt:lpstr>Frameworks are useful</vt:lpstr>
      <vt:lpstr>Think about what changes</vt:lpstr>
      <vt:lpstr>The opportunity</vt:lpstr>
      <vt:lpstr>What’s next?</vt:lpstr>
      <vt:lpstr>What’s next?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is digital different?</dc:title>
  <dc:creator>Avi Goldfarb</dc:creator>
  <cp:lastModifiedBy>cbeck</cp:lastModifiedBy>
  <cp:revision>146</cp:revision>
  <dcterms:created xsi:type="dcterms:W3CDTF">2016-02-24T22:09:50Z</dcterms:created>
  <dcterms:modified xsi:type="dcterms:W3CDTF">2017-02-28T21:44:52Z</dcterms:modified>
</cp:coreProperties>
</file>