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408" r:id="rId2"/>
    <p:sldId id="428" r:id="rId3"/>
    <p:sldId id="417" r:id="rId4"/>
    <p:sldId id="416" r:id="rId5"/>
    <p:sldId id="298" r:id="rId6"/>
    <p:sldId id="299" r:id="rId7"/>
    <p:sldId id="300" r:id="rId8"/>
    <p:sldId id="301" r:id="rId9"/>
    <p:sldId id="429" r:id="rId10"/>
    <p:sldId id="430" r:id="rId11"/>
    <p:sldId id="431" r:id="rId12"/>
    <p:sldId id="265" r:id="rId13"/>
    <p:sldId id="264" r:id="rId14"/>
    <p:sldId id="266" r:id="rId15"/>
    <p:sldId id="268" r:id="rId16"/>
    <p:sldId id="269" r:id="rId17"/>
    <p:sldId id="282" r:id="rId18"/>
    <p:sldId id="283" r:id="rId19"/>
    <p:sldId id="284" r:id="rId20"/>
    <p:sldId id="285" r:id="rId21"/>
    <p:sldId id="286" r:id="rId22"/>
    <p:sldId id="290" r:id="rId23"/>
    <p:sldId id="291" r:id="rId24"/>
    <p:sldId id="292" r:id="rId25"/>
    <p:sldId id="293" r:id="rId26"/>
    <p:sldId id="296" r:id="rId27"/>
    <p:sldId id="304" r:id="rId28"/>
    <p:sldId id="305" r:id="rId29"/>
    <p:sldId id="308" r:id="rId30"/>
    <p:sldId id="311" r:id="rId31"/>
    <p:sldId id="312" r:id="rId32"/>
    <p:sldId id="313" r:id="rId33"/>
    <p:sldId id="314" r:id="rId34"/>
    <p:sldId id="315" r:id="rId35"/>
    <p:sldId id="348" r:id="rId36"/>
    <p:sldId id="373" r:id="rId37"/>
    <p:sldId id="374" r:id="rId38"/>
    <p:sldId id="319" r:id="rId39"/>
    <p:sldId id="389" r:id="rId40"/>
    <p:sldId id="390" r:id="rId41"/>
    <p:sldId id="391" r:id="rId42"/>
    <p:sldId id="411" r:id="rId43"/>
    <p:sldId id="412"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49" r:id="rId59"/>
    <p:sldId id="350" r:id="rId60"/>
    <p:sldId id="351" r:id="rId61"/>
    <p:sldId id="352" r:id="rId62"/>
    <p:sldId id="353" r:id="rId63"/>
    <p:sldId id="354" r:id="rId64"/>
    <p:sldId id="355" r:id="rId65"/>
    <p:sldId id="356" r:id="rId66"/>
    <p:sldId id="357" r:id="rId67"/>
    <p:sldId id="358" r:id="rId68"/>
    <p:sldId id="320" r:id="rId69"/>
    <p:sldId id="323" r:id="rId70"/>
    <p:sldId id="324" r:id="rId71"/>
    <p:sldId id="325" r:id="rId72"/>
    <p:sldId id="326" r:id="rId73"/>
    <p:sldId id="327" r:id="rId74"/>
    <p:sldId id="328" r:id="rId75"/>
    <p:sldId id="329" r:id="rId76"/>
    <p:sldId id="330" r:id="rId77"/>
    <p:sldId id="331" r:id="rId78"/>
    <p:sldId id="334" r:id="rId79"/>
    <p:sldId id="336" r:id="rId80"/>
    <p:sldId id="337" r:id="rId81"/>
    <p:sldId id="338" r:id="rId82"/>
    <p:sldId id="339" r:id="rId83"/>
    <p:sldId id="344" r:id="rId84"/>
    <p:sldId id="345" r:id="rId85"/>
    <p:sldId id="346" r:id="rId86"/>
    <p:sldId id="401" r:id="rId87"/>
    <p:sldId id="432" r:id="rId88"/>
    <p:sldId id="433" r:id="rId89"/>
    <p:sldId id="418" r:id="rId90"/>
    <p:sldId id="419" r:id="rId91"/>
    <p:sldId id="420" r:id="rId92"/>
    <p:sldId id="424" r:id="rId93"/>
    <p:sldId id="425" r:id="rId94"/>
    <p:sldId id="426" r:id="rId95"/>
    <p:sldId id="427" r:id="rId9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chatterjee\AppData\Local\Microsoft\Windows\Temporary%20Internet%20Files\Content.Outlook\275V9VOF\Book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jdlevin:Library:Application%20Support:Microsoft:Office:Office%202011%20AutoRecovery:Tables%20and%20Figrues%20071013%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dlevin:Library:Application%20Support:Microsoft:Office:Office%202011%20AutoRecovery:Tables%20and%20Figrues%20071013%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dlevin:Library:Application%20Support:Microsoft:Office:Office%202011%20AutoRecovery:Tables%20and%20Figrues%20071013%20(version%20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jdlevin:Library:Application%20Support:Microsoft:Office:Office%202011%20AutoRecovery:Tables%20and%20Figrues%20071013%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Click-through</a:t>
            </a:r>
            <a:r>
              <a:rPr lang="en-US" baseline="0" dirty="0" smtClean="0"/>
              <a:t> Rate</a:t>
            </a:r>
            <a:r>
              <a:rPr lang="en-US" dirty="0" smtClean="0"/>
              <a:t> </a:t>
            </a:r>
            <a:r>
              <a:rPr lang="en-US" dirty="0"/>
              <a:t>of top link moved to lower position</a:t>
            </a:r>
          </a:p>
          <a:p>
            <a:pPr>
              <a:defRPr/>
            </a:pPr>
            <a:r>
              <a:rPr lang="en-US" dirty="0"/>
              <a:t>(US All Non-Navigational)</a:t>
            </a:r>
          </a:p>
        </c:rich>
      </c:tx>
      <c:layout>
        <c:manualLayout>
          <c:xMode val="edge"/>
          <c:yMode val="edge"/>
          <c:x val="0.25424584481567375"/>
          <c:y val="5.282915286453322E-3"/>
        </c:manualLayout>
      </c:layout>
      <c:overlay val="1"/>
    </c:title>
    <c:autoTitleDeleted val="0"/>
    <c:plotArea>
      <c:layout>
        <c:manualLayout>
          <c:layoutTarget val="inner"/>
          <c:xMode val="edge"/>
          <c:yMode val="edge"/>
          <c:x val="0.23715381267959681"/>
          <c:y val="0.36894335487190311"/>
          <c:w val="0.72483030986682484"/>
          <c:h val="0.47166019406092735"/>
        </c:manualLayout>
      </c:layout>
      <c:barChart>
        <c:barDir val="col"/>
        <c:grouping val="stacked"/>
        <c:varyColors val="0"/>
        <c:ser>
          <c:idx val="0"/>
          <c:order val="0"/>
          <c:tx>
            <c:v>Original CTR of Position</c:v>
          </c:tx>
          <c:invertIfNegative val="0"/>
          <c:dLbls>
            <c:dLbl>
              <c:idx val="0"/>
              <c:layout>
                <c:manualLayout>
                  <c:x val="0"/>
                  <c:y val="-0.27144322210934529"/>
                </c:manualLayout>
              </c:layout>
              <c:spPr/>
              <c:txPr>
                <a:bodyPr/>
                <a:lstStyle/>
                <a:p>
                  <a:pPr>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252-4CDA-B5DD-941927A9F5DE}"/>
                </c:ext>
                <c:ext xmlns:c15="http://schemas.microsoft.com/office/drawing/2012/chart" uri="{CE6537A1-D6FC-4f65-9D91-7224C49458BB}"/>
              </c:extLst>
            </c:dLbl>
            <c:dLbl>
              <c:idx val="1"/>
              <c:layout>
                <c:manualLayout>
                  <c:x val="1.0049305561795742E-3"/>
                  <c:y val="-0.17220234806963242"/>
                </c:manualLayout>
              </c:layout>
              <c:spPr/>
              <c:txPr>
                <a:bodyPr/>
                <a:lstStyle/>
                <a:p>
                  <a:pPr>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252-4CDA-B5DD-941927A9F5DE}"/>
                </c:ext>
                <c:ext xmlns:c15="http://schemas.microsoft.com/office/drawing/2012/chart" uri="{CE6537A1-D6FC-4f65-9D91-7224C49458BB}"/>
              </c:extLst>
            </c:dLbl>
            <c:dLbl>
              <c:idx val="2"/>
              <c:layout>
                <c:manualLayout>
                  <c:x val="0"/>
                  <c:y val="-0.14010070643474254"/>
                </c:manualLayout>
              </c:layout>
              <c:spPr/>
              <c:txPr>
                <a:bodyPr/>
                <a:lstStyle/>
                <a:p>
                  <a:pPr>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252-4CDA-B5DD-941927A9F5DE}"/>
                </c:ext>
                <c:ext xmlns:c15="http://schemas.microsoft.com/office/drawing/2012/chart" uri="{CE6537A1-D6FC-4f65-9D91-7224C49458BB}"/>
              </c:extLst>
            </c:dLbl>
            <c:dLbl>
              <c:idx val="3"/>
              <c:layout>
                <c:manualLayout>
                  <c:x val="0"/>
                  <c:y val="-9.8506369499233429E-2"/>
                </c:manualLayout>
              </c:layout>
              <c:spPr/>
              <c:txPr>
                <a:bodyPr/>
                <a:lstStyle/>
                <a:p>
                  <a:pPr>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252-4CDA-B5DD-941927A9F5DE}"/>
                </c:ex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Sheet1!$F$7:$I$7</c:f>
              <c:strCache>
                <c:ptCount val="4"/>
                <c:pt idx="0">
                  <c:v>Position 1 (natural)</c:v>
                </c:pt>
                <c:pt idx="1">
                  <c:v>Position 3</c:v>
                </c:pt>
                <c:pt idx="2">
                  <c:v>Position 5</c:v>
                </c:pt>
                <c:pt idx="3">
                  <c:v>Position 10</c:v>
                </c:pt>
              </c:strCache>
            </c:strRef>
          </c:cat>
          <c:val>
            <c:numRef>
              <c:f>Sheet1!$F$8:$I$8</c:f>
              <c:numCache>
                <c:formatCode>0.0%</c:formatCode>
                <c:ptCount val="4"/>
                <c:pt idx="0">
                  <c:v>0.254</c:v>
                </c:pt>
                <c:pt idx="1">
                  <c:v>0.11799999999999999</c:v>
                </c:pt>
                <c:pt idx="2">
                  <c:v>7.4999999999999997E-2</c:v>
                </c:pt>
                <c:pt idx="3">
                  <c:v>3.7999999999999999E-2</c:v>
                </c:pt>
              </c:numCache>
            </c:numRef>
          </c:val>
          <c:extLst xmlns:c16r2="http://schemas.microsoft.com/office/drawing/2015/06/chart">
            <c:ext xmlns:c16="http://schemas.microsoft.com/office/drawing/2014/chart" uri="{C3380CC4-5D6E-409C-BE32-E72D297353CC}">
              <c16:uniqueId val="{00000004-3252-4CDA-B5DD-941927A9F5DE}"/>
            </c:ext>
          </c:extLst>
        </c:ser>
        <c:ser>
          <c:idx val="1"/>
          <c:order val="1"/>
          <c:tx>
            <c:v>Gain from Increased Relevance </c:v>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Sheet1!$F$7:$I$7</c:f>
              <c:strCache>
                <c:ptCount val="4"/>
                <c:pt idx="0">
                  <c:v>Position 1 (natural)</c:v>
                </c:pt>
                <c:pt idx="1">
                  <c:v>Position 3</c:v>
                </c:pt>
                <c:pt idx="2">
                  <c:v>Position 5</c:v>
                </c:pt>
                <c:pt idx="3">
                  <c:v>Position 10</c:v>
                </c:pt>
              </c:strCache>
            </c:strRef>
          </c:cat>
          <c:val>
            <c:numRef>
              <c:f>Sheet1!$F$9:$I$9</c:f>
              <c:numCache>
                <c:formatCode>General</c:formatCode>
                <c:ptCount val="4"/>
              </c:numCache>
            </c:numRef>
          </c:val>
          <c:extLst xmlns:c16r2="http://schemas.microsoft.com/office/drawing/2015/06/chart">
            <c:ext xmlns:c16="http://schemas.microsoft.com/office/drawing/2014/chart" uri="{C3380CC4-5D6E-409C-BE32-E72D297353CC}">
              <c16:uniqueId val="{00000005-3252-4CDA-B5DD-941927A9F5DE}"/>
            </c:ext>
          </c:extLst>
        </c:ser>
        <c:dLbls>
          <c:showLegendKey val="0"/>
          <c:showVal val="1"/>
          <c:showCatName val="0"/>
          <c:showSerName val="0"/>
          <c:showPercent val="0"/>
          <c:showBubbleSize val="0"/>
        </c:dLbls>
        <c:gapWidth val="78"/>
        <c:overlap val="100"/>
        <c:axId val="308571080"/>
        <c:axId val="308573040"/>
      </c:barChart>
      <c:catAx>
        <c:axId val="308571080"/>
        <c:scaling>
          <c:orientation val="minMax"/>
        </c:scaling>
        <c:delete val="0"/>
        <c:axPos val="b"/>
        <c:numFmt formatCode="General" sourceLinked="0"/>
        <c:majorTickMark val="out"/>
        <c:minorTickMark val="none"/>
        <c:tickLblPos val="nextTo"/>
        <c:crossAx val="308573040"/>
        <c:crosses val="autoZero"/>
        <c:auto val="1"/>
        <c:lblAlgn val="ctr"/>
        <c:lblOffset val="100"/>
        <c:noMultiLvlLbl val="0"/>
      </c:catAx>
      <c:valAx>
        <c:axId val="308573040"/>
        <c:scaling>
          <c:orientation val="minMax"/>
        </c:scaling>
        <c:delete val="0"/>
        <c:axPos val="l"/>
        <c:title>
          <c:tx>
            <c:rich>
              <a:bodyPr rot="-5400000" vert="horz"/>
              <a:lstStyle/>
              <a:p>
                <a:pPr>
                  <a:defRPr/>
                </a:pPr>
                <a:r>
                  <a:rPr lang="en-US"/>
                  <a:t>CTR</a:t>
                </a:r>
              </a:p>
            </c:rich>
          </c:tx>
          <c:overlay val="0"/>
        </c:title>
        <c:numFmt formatCode="0.0%" sourceLinked="1"/>
        <c:majorTickMark val="out"/>
        <c:minorTickMark val="none"/>
        <c:tickLblPos val="nextTo"/>
        <c:crossAx val="308571080"/>
        <c:crosses val="autoZero"/>
        <c:crossBetween val="between"/>
        <c:majorUnit val="0.1"/>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Loss </a:t>
            </a:r>
            <a:r>
              <a:rPr lang="en-US" dirty="0"/>
              <a:t>in CTR from Link Demotion </a:t>
            </a:r>
          </a:p>
        </c:rich>
      </c:tx>
      <c:overlay val="0"/>
    </c:title>
    <c:autoTitleDeleted val="0"/>
    <c:plotArea>
      <c:layout>
        <c:manualLayout>
          <c:layoutTarget val="inner"/>
          <c:xMode val="edge"/>
          <c:yMode val="edge"/>
          <c:x val="7.934706588722773E-2"/>
          <c:y val="0.10909961108530961"/>
          <c:w val="0.87665877921073165"/>
          <c:h val="0.58841654892270367"/>
        </c:manualLayout>
      </c:layout>
      <c:barChart>
        <c:barDir val="col"/>
        <c:grouping val="stacked"/>
        <c:varyColors val="0"/>
        <c:ser>
          <c:idx val="2"/>
          <c:order val="0"/>
          <c:tx>
            <c:strRef>
              <c:f>Sheet1!$C$1</c:f>
              <c:strCache>
                <c:ptCount val="1"/>
                <c:pt idx="0">
                  <c:v>Original CTR of Position</c:v>
                </c:pt>
              </c:strCache>
            </c:strRef>
          </c:tx>
          <c:spPr>
            <a:solidFill>
              <a:schemeClr val="accent1">
                <a:lumMod val="60000"/>
                <a:lumOff val="40000"/>
              </a:schemeClr>
            </a:solidFill>
            <a:ln>
              <a:solidFill>
                <a:schemeClr val="tx1"/>
              </a:solidFill>
            </a:ln>
          </c:spPr>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Sheet1!$C$2:$C$5</c:f>
              <c:numCache>
                <c:formatCode>#.000%</c:formatCode>
                <c:ptCount val="4"/>
                <c:pt idx="0" formatCode="0%">
                  <c:v>0.25422700182640712</c:v>
                </c:pt>
                <c:pt idx="1">
                  <c:v>6.9411236109583316E-2</c:v>
                </c:pt>
                <c:pt idx="2">
                  <c:v>4.031373516501343E-2</c:v>
                </c:pt>
                <c:pt idx="3">
                  <c:v>2.1199155432801483E-2</c:v>
                </c:pt>
              </c:numCache>
            </c:numRef>
          </c:val>
          <c:extLst xmlns:c16r2="http://schemas.microsoft.com/office/drawing/2015/06/chart">
            <c:ext xmlns:c16="http://schemas.microsoft.com/office/drawing/2014/chart" uri="{C3380CC4-5D6E-409C-BE32-E72D297353CC}">
              <c16:uniqueId val="{00000000-0049-45B2-ACA5-E5DAB80E5FD6}"/>
            </c:ext>
          </c:extLst>
        </c:ser>
        <c:ser>
          <c:idx val="0"/>
          <c:order val="1"/>
          <c:tx>
            <c:strRef>
              <c:f>Sheet1!$B$1</c:f>
              <c:strCache>
                <c:ptCount val="1"/>
                <c:pt idx="0">
                  <c:v>Gain from Increased Relevance</c:v>
                </c:pt>
              </c:strCache>
            </c:strRef>
          </c:tx>
          <c:spPr>
            <a:solidFill>
              <a:schemeClr val="accent1">
                <a:lumMod val="60000"/>
                <a:lumOff val="40000"/>
                <a:alpha val="32000"/>
              </a:schemeClr>
            </a:solidFill>
            <a:ln>
              <a:solidFill>
                <a:schemeClr val="tx1"/>
              </a:solidFill>
            </a:ln>
          </c:spPr>
          <c:invertIfNegative val="0"/>
          <c:dLbls>
            <c:dLbl>
              <c:idx val="0"/>
              <c:delete val="1"/>
              <c:extLst xmlns:c16r2="http://schemas.microsoft.com/office/drawing/2015/06/chart">
                <c:ext xmlns:c16="http://schemas.microsoft.com/office/drawing/2014/chart" uri="{C3380CC4-5D6E-409C-BE32-E72D297353CC}">
                  <c16:uniqueId val="{00000001-0049-45B2-ACA5-E5DAB80E5FD6}"/>
                </c:ext>
                <c:ext xmlns:c15="http://schemas.microsoft.com/office/drawing/2012/chart" uri="{CE6537A1-D6FC-4f65-9D91-7224C49458BB}"/>
              </c:extLst>
            </c:dLbl>
            <c:numFmt formatCode="0.0%" sourceLinked="0"/>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Sheet1!$B$2:$B$5</c:f>
              <c:numCache>
                <c:formatCode>#.000%</c:formatCode>
                <c:ptCount val="4"/>
                <c:pt idx="0" formatCode="General">
                  <c:v>0</c:v>
                </c:pt>
                <c:pt idx="1">
                  <c:v>4.9440847541767717E-2</c:v>
                </c:pt>
                <c:pt idx="2">
                  <c:v>3.4576968735755942E-2</c:v>
                </c:pt>
                <c:pt idx="3">
                  <c:v>1.6675492800853339E-2</c:v>
                </c:pt>
              </c:numCache>
            </c:numRef>
          </c:val>
          <c:extLst xmlns:c16r2="http://schemas.microsoft.com/office/drawing/2015/06/chart">
            <c:ext xmlns:c16="http://schemas.microsoft.com/office/drawing/2014/chart" uri="{C3380CC4-5D6E-409C-BE32-E72D297353CC}">
              <c16:uniqueId val="{00000002-0049-45B2-ACA5-E5DAB80E5FD6}"/>
            </c:ext>
          </c:extLst>
        </c:ser>
        <c:ser>
          <c:idx val="1"/>
          <c:order val="2"/>
          <c:tx>
            <c:strRef>
              <c:f>Sheet1!$D$1</c:f>
              <c:strCache>
                <c:ptCount val="1"/>
                <c:pt idx="0">
                  <c:v>Loss from Demotion</c:v>
                </c:pt>
              </c:strCache>
            </c:strRef>
          </c:tx>
          <c:spPr>
            <a:noFill/>
            <a:ln>
              <a:solidFill>
                <a:srgbClr val="FF0000"/>
              </a:solidFill>
              <a:prstDash val="dash"/>
            </a:ln>
          </c:spPr>
          <c:invertIfNegative val="0"/>
          <c:dLbls>
            <c:dLbl>
              <c:idx val="0"/>
              <c:delete val="1"/>
              <c:extLst xmlns:c16r2="http://schemas.microsoft.com/office/drawing/2015/06/chart">
                <c:ext xmlns:c16="http://schemas.microsoft.com/office/drawing/2014/chart" uri="{C3380CC4-5D6E-409C-BE32-E72D297353CC}">
                  <c16:uniqueId val="{00000003-0049-45B2-ACA5-E5DAB80E5FD6}"/>
                </c:ex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Control 
(1st Position)</c:v>
                </c:pt>
                <c:pt idx="1">
                  <c:v>(1,3)</c:v>
                </c:pt>
                <c:pt idx="2">
                  <c:v>(1,5)</c:v>
                </c:pt>
                <c:pt idx="3">
                  <c:v>(1,10)</c:v>
                </c:pt>
              </c:strCache>
            </c:strRef>
          </c:cat>
          <c:val>
            <c:numRef>
              <c:f>Sheet1!$D$2:$D$5</c:f>
              <c:numCache>
                <c:formatCode>#.000%</c:formatCode>
                <c:ptCount val="4"/>
                <c:pt idx="0">
                  <c:v>0</c:v>
                </c:pt>
                <c:pt idx="1">
                  <c:v>0.13537491817505617</c:v>
                </c:pt>
                <c:pt idx="2">
                  <c:v>0.17933629792563791</c:v>
                </c:pt>
                <c:pt idx="3">
                  <c:v>0.21635235359275246</c:v>
                </c:pt>
              </c:numCache>
            </c:numRef>
          </c:val>
          <c:extLst xmlns:c16r2="http://schemas.microsoft.com/office/drawing/2015/06/chart">
            <c:ext xmlns:c16="http://schemas.microsoft.com/office/drawing/2014/chart" uri="{C3380CC4-5D6E-409C-BE32-E72D297353CC}">
              <c16:uniqueId val="{00000004-0049-45B2-ACA5-E5DAB80E5FD6}"/>
            </c:ext>
          </c:extLst>
        </c:ser>
        <c:dLbls>
          <c:showLegendKey val="0"/>
          <c:showVal val="0"/>
          <c:showCatName val="0"/>
          <c:showSerName val="0"/>
          <c:showPercent val="0"/>
          <c:showBubbleSize val="0"/>
        </c:dLbls>
        <c:gapWidth val="75"/>
        <c:overlap val="100"/>
        <c:axId val="265126224"/>
        <c:axId val="265126616"/>
      </c:barChart>
      <c:lineChart>
        <c:grouping val="standard"/>
        <c:varyColors val="0"/>
        <c:ser>
          <c:idx val="3"/>
          <c:order val="3"/>
          <c:tx>
            <c:strRef>
              <c:f>Sheet1!$E$1</c:f>
              <c:strCache>
                <c:ptCount val="1"/>
                <c:pt idx="0">
                  <c:v>Total</c:v>
                </c:pt>
              </c:strCache>
            </c:strRef>
          </c:tx>
          <c:spPr>
            <a:ln>
              <a:noFill/>
            </a:ln>
          </c:spPr>
          <c:marker>
            <c:symbol val="none"/>
          </c:marker>
          <c:val>
            <c:numRef>
              <c:f>Sheet1!$E$2:$E$5</c:f>
              <c:numCache>
                <c:formatCode>#.000%</c:formatCode>
                <c:ptCount val="4"/>
                <c:pt idx="0">
                  <c:v>0.25422700182640712</c:v>
                </c:pt>
                <c:pt idx="1">
                  <c:v>0.11885208365135094</c:v>
                </c:pt>
                <c:pt idx="2">
                  <c:v>7.4890703900769365E-2</c:v>
                </c:pt>
                <c:pt idx="3">
                  <c:v>3.7874648233654849E-2</c:v>
                </c:pt>
              </c:numCache>
            </c:numRef>
          </c:val>
          <c:smooth val="0"/>
          <c:extLst xmlns:c16r2="http://schemas.microsoft.com/office/drawing/2015/06/chart">
            <c:ext xmlns:c16="http://schemas.microsoft.com/office/drawing/2014/chart" uri="{C3380CC4-5D6E-409C-BE32-E72D297353CC}">
              <c16:uniqueId val="{00000005-0049-45B2-ACA5-E5DAB80E5FD6}"/>
            </c:ext>
          </c:extLst>
        </c:ser>
        <c:ser>
          <c:idx val="4"/>
          <c:order val="4"/>
          <c:tx>
            <c:strRef>
              <c:f>Sheet1!$F$1</c:f>
              <c:strCache>
                <c:ptCount val="1"/>
                <c:pt idx="0">
                  <c:v>Column1</c:v>
                </c:pt>
              </c:strCache>
            </c:strRef>
          </c:tx>
          <c:spPr>
            <a:ln w="28575">
              <a:noFill/>
            </a:ln>
          </c:spPr>
          <c:marker>
            <c:symbol val="none"/>
          </c:marker>
          <c:val>
            <c:numRef>
              <c:f>Sheet1!$F$2:$F$5</c:f>
              <c:numCache>
                <c:formatCode>General</c:formatCode>
                <c:ptCount val="4"/>
              </c:numCache>
            </c:numRef>
          </c:val>
          <c:smooth val="0"/>
          <c:extLst xmlns:c16r2="http://schemas.microsoft.com/office/drawing/2015/06/chart">
            <c:ext xmlns:c16="http://schemas.microsoft.com/office/drawing/2014/chart" uri="{C3380CC4-5D6E-409C-BE32-E72D297353CC}">
              <c16:uniqueId val="{00000006-0049-45B2-ACA5-E5DAB80E5FD6}"/>
            </c:ext>
          </c:extLst>
        </c:ser>
        <c:dLbls>
          <c:showLegendKey val="0"/>
          <c:showVal val="0"/>
          <c:showCatName val="0"/>
          <c:showSerName val="0"/>
          <c:showPercent val="0"/>
          <c:showBubbleSize val="0"/>
        </c:dLbls>
        <c:marker val="1"/>
        <c:smooth val="0"/>
        <c:axId val="265129360"/>
        <c:axId val="265127400"/>
      </c:lineChart>
      <c:catAx>
        <c:axId val="265126224"/>
        <c:scaling>
          <c:orientation val="minMax"/>
        </c:scaling>
        <c:delete val="0"/>
        <c:axPos val="b"/>
        <c:majorTickMark val="none"/>
        <c:minorTickMark val="none"/>
        <c:tickLblPos val="nextTo"/>
        <c:crossAx val="265126616"/>
        <c:crosses val="autoZero"/>
        <c:auto val="1"/>
        <c:lblAlgn val="ctr"/>
        <c:lblOffset val="100"/>
        <c:noMultiLvlLbl val="0"/>
      </c:catAx>
      <c:valAx>
        <c:axId val="265126616"/>
        <c:scaling>
          <c:orientation val="minMax"/>
          <c:max val="0.35000000000000026"/>
        </c:scaling>
        <c:delete val="0"/>
        <c:axPos val="l"/>
        <c:title>
          <c:tx>
            <c:rich>
              <a:bodyPr rot="-5400000" vert="horz"/>
              <a:lstStyle/>
              <a:p>
                <a:pPr>
                  <a:defRPr/>
                </a:pPr>
                <a:r>
                  <a:rPr lang="en-US"/>
                  <a:t>CTR</a:t>
                </a:r>
              </a:p>
            </c:rich>
          </c:tx>
          <c:overlay val="0"/>
        </c:title>
        <c:numFmt formatCode="0%" sourceLinked="1"/>
        <c:majorTickMark val="none"/>
        <c:minorTickMark val="none"/>
        <c:tickLblPos val="none"/>
        <c:crossAx val="265126224"/>
        <c:crosses val="autoZero"/>
        <c:crossBetween val="between"/>
      </c:valAx>
      <c:valAx>
        <c:axId val="265127400"/>
        <c:scaling>
          <c:orientation val="minMax"/>
        </c:scaling>
        <c:delete val="0"/>
        <c:axPos val="r"/>
        <c:numFmt formatCode="#.000%" sourceLinked="1"/>
        <c:majorTickMark val="none"/>
        <c:minorTickMark val="none"/>
        <c:tickLblPos val="none"/>
        <c:spPr>
          <a:ln>
            <a:noFill/>
          </a:ln>
        </c:spPr>
        <c:crossAx val="265129360"/>
        <c:crosses val="max"/>
        <c:crossBetween val="between"/>
      </c:valAx>
      <c:catAx>
        <c:axId val="265129360"/>
        <c:scaling>
          <c:orientation val="minMax"/>
        </c:scaling>
        <c:delete val="1"/>
        <c:axPos val="b"/>
        <c:majorTickMark val="out"/>
        <c:minorTickMark val="none"/>
        <c:tickLblPos val="none"/>
        <c:crossAx val="265127400"/>
        <c:crosses val="autoZero"/>
        <c:auto val="1"/>
        <c:lblAlgn val="ctr"/>
        <c:lblOffset val="100"/>
        <c:noMultiLvlLbl val="0"/>
      </c:catAx>
    </c:plotArea>
    <c:legend>
      <c:legendPos val="b"/>
      <c:legendEntry>
        <c:idx val="3"/>
        <c:delete val="1"/>
      </c:legendEntry>
      <c:legendEntry>
        <c:idx val="4"/>
        <c:delete val="1"/>
      </c:legendEntry>
      <c:layout>
        <c:manualLayout>
          <c:xMode val="edge"/>
          <c:yMode val="edge"/>
          <c:x val="6.1036204505735055E-2"/>
          <c:y val="0.82644402916075954"/>
          <c:w val="0.86028190112323832"/>
          <c:h val="0.14922837481874873"/>
        </c:manualLayout>
      </c:layout>
      <c:overlay val="0"/>
    </c:legend>
    <c:plotVisOnly val="1"/>
    <c:dispBlanksAs val="gap"/>
    <c:showDLblsOverMax val="0"/>
  </c:chart>
  <c:spPr>
    <a:ln>
      <a:solidFill>
        <a:schemeClr val="tx1"/>
      </a:solidFill>
    </a:ln>
  </c:spPr>
  <c:txPr>
    <a:bodyPr/>
    <a:lstStyle/>
    <a:p>
      <a:pPr>
        <a:defRPr sz="1600">
          <a:latin typeface="Garamond"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63640397250001"/>
          <c:y val="3.4562124515070999E-2"/>
          <c:w val="0.87220516689142802"/>
          <c:h val="0.80578087569984302"/>
        </c:manualLayout>
      </c:layout>
      <c:barChart>
        <c:barDir val="col"/>
        <c:grouping val="clustered"/>
        <c:varyColors val="0"/>
        <c:ser>
          <c:idx val="1"/>
          <c:order val="0"/>
          <c:tx>
            <c:v> Before</c:v>
          </c:tx>
          <c:invertIfNegative val="0"/>
          <c:val>
            <c:numRef>
              <c:f>[1]probL!$B$1:$B$25</c:f>
              <c:numCache>
                <c:formatCode>General</c:formatCode>
                <c:ptCount val="25"/>
                <c:pt idx="0">
                  <c:v>0.14229</c:v>
                </c:pt>
                <c:pt idx="1">
                  <c:v>0.22991</c:v>
                </c:pt>
                <c:pt idx="2">
                  <c:v>0.21831999999999999</c:v>
                </c:pt>
                <c:pt idx="3">
                  <c:v>0.12744</c:v>
                </c:pt>
                <c:pt idx="4">
                  <c:v>6.6979999999999998E-2</c:v>
                </c:pt>
                <c:pt idx="5">
                  <c:v>4.4894999999999997E-2</c:v>
                </c:pt>
                <c:pt idx="6">
                  <c:v>3.8378000000000002E-2</c:v>
                </c:pt>
                <c:pt idx="7">
                  <c:v>2.3533999999999999E-2</c:v>
                </c:pt>
                <c:pt idx="8">
                  <c:v>1.7017000000000001E-2</c:v>
                </c:pt>
                <c:pt idx="9">
                  <c:v>9.7754999999999995E-3</c:v>
                </c:pt>
                <c:pt idx="10">
                  <c:v>5.0688E-3</c:v>
                </c:pt>
                <c:pt idx="11">
                  <c:v>5.0688E-3</c:v>
                </c:pt>
                <c:pt idx="12">
                  <c:v>5.7929000000000001E-3</c:v>
                </c:pt>
                <c:pt idx="13">
                  <c:v>4.7067000000000003E-3</c:v>
                </c:pt>
                <c:pt idx="14">
                  <c:v>6.1549999999999999E-3</c:v>
                </c:pt>
                <c:pt idx="15">
                  <c:v>8.6893999999999999E-3</c:v>
                </c:pt>
                <c:pt idx="16">
                  <c:v>3.9826000000000002E-3</c:v>
                </c:pt>
                <c:pt idx="17">
                  <c:v>4.1999000000000002E-2</c:v>
                </c:pt>
                <c:pt idx="18">
                  <c:v>0</c:v>
                </c:pt>
                <c:pt idx="19">
                  <c:v>0</c:v>
                </c:pt>
                <c:pt idx="20">
                  <c:v>0</c:v>
                </c:pt>
                <c:pt idx="21">
                  <c:v>0</c:v>
                </c:pt>
                <c:pt idx="22">
                  <c:v>0</c:v>
                </c:pt>
                <c:pt idx="23">
                  <c:v>0</c:v>
                </c:pt>
                <c:pt idx="24">
                  <c:v>0</c:v>
                </c:pt>
              </c:numCache>
            </c:numRef>
          </c:val>
          <c:extLst xmlns:c16r2="http://schemas.microsoft.com/office/drawing/2015/06/chart">
            <c:ext xmlns:c16="http://schemas.microsoft.com/office/drawing/2014/chart" uri="{C3380CC4-5D6E-409C-BE32-E72D297353CC}">
              <c16:uniqueId val="{00000000-71EC-4273-91AF-A64AF67ECC68}"/>
            </c:ext>
          </c:extLst>
        </c:ser>
        <c:ser>
          <c:idx val="0"/>
          <c:order val="1"/>
          <c:tx>
            <c:v>After</c:v>
          </c:tx>
          <c:invertIfNegative val="0"/>
          <c:val>
            <c:numRef>
              <c:f>[1]probL!$C$1:$C$25</c:f>
              <c:numCache>
                <c:formatCode>General</c:formatCode>
                <c:ptCount val="25"/>
                <c:pt idx="0">
                  <c:v>5.3374999999999999E-2</c:v>
                </c:pt>
                <c:pt idx="1">
                  <c:v>4.0815999999999998E-2</c:v>
                </c:pt>
                <c:pt idx="2">
                  <c:v>5.3374999999999999E-2</c:v>
                </c:pt>
                <c:pt idx="3">
                  <c:v>0.13422000000000001</c:v>
                </c:pt>
                <c:pt idx="4">
                  <c:v>0.18289</c:v>
                </c:pt>
                <c:pt idx="5">
                  <c:v>0.22841</c:v>
                </c:pt>
                <c:pt idx="6">
                  <c:v>9.1837000000000002E-2</c:v>
                </c:pt>
                <c:pt idx="7">
                  <c:v>4.3171000000000001E-2</c:v>
                </c:pt>
                <c:pt idx="8">
                  <c:v>2.2762999999999999E-2</c:v>
                </c:pt>
                <c:pt idx="9">
                  <c:v>8.6341999999999999E-3</c:v>
                </c:pt>
                <c:pt idx="10">
                  <c:v>7.0644000000000002E-3</c:v>
                </c:pt>
                <c:pt idx="11">
                  <c:v>3.1397E-3</c:v>
                </c:pt>
                <c:pt idx="12">
                  <c:v>8.6341999999999999E-3</c:v>
                </c:pt>
                <c:pt idx="13">
                  <c:v>1.0989000000000001E-2</c:v>
                </c:pt>
                <c:pt idx="14">
                  <c:v>6.2794000000000001E-3</c:v>
                </c:pt>
                <c:pt idx="15">
                  <c:v>9.4192000000000008E-3</c:v>
                </c:pt>
                <c:pt idx="16">
                  <c:v>1.4914E-2</c:v>
                </c:pt>
                <c:pt idx="17">
                  <c:v>1.3344E-2</c:v>
                </c:pt>
                <c:pt idx="18">
                  <c:v>1.0989000000000001E-2</c:v>
                </c:pt>
                <c:pt idx="19">
                  <c:v>1.3344E-2</c:v>
                </c:pt>
                <c:pt idx="20">
                  <c:v>1.0989000000000001E-2</c:v>
                </c:pt>
                <c:pt idx="21">
                  <c:v>9.4192000000000008E-3</c:v>
                </c:pt>
                <c:pt idx="22">
                  <c:v>1.0204E-2</c:v>
                </c:pt>
                <c:pt idx="23">
                  <c:v>3.9246000000000003E-3</c:v>
                </c:pt>
                <c:pt idx="24">
                  <c:v>7.8493E-3</c:v>
                </c:pt>
              </c:numCache>
            </c:numRef>
          </c:val>
          <c:extLst xmlns:c16r2="http://schemas.microsoft.com/office/drawing/2015/06/chart">
            <c:ext xmlns:c16="http://schemas.microsoft.com/office/drawing/2014/chart" uri="{C3380CC4-5D6E-409C-BE32-E72D297353CC}">
              <c16:uniqueId val="{00000001-71EC-4273-91AF-A64AF67ECC68}"/>
            </c:ext>
          </c:extLst>
        </c:ser>
        <c:dLbls>
          <c:showLegendKey val="0"/>
          <c:showVal val="0"/>
          <c:showCatName val="0"/>
          <c:showSerName val="0"/>
          <c:showPercent val="0"/>
          <c:showBubbleSize val="0"/>
        </c:dLbls>
        <c:gapWidth val="150"/>
        <c:axId val="308573824"/>
        <c:axId val="308570296"/>
      </c:barChart>
      <c:catAx>
        <c:axId val="308573824"/>
        <c:scaling>
          <c:orientation val="minMax"/>
        </c:scaling>
        <c:delete val="0"/>
        <c:axPos val="b"/>
        <c:title>
          <c:tx>
            <c:rich>
              <a:bodyPr/>
              <a:lstStyle/>
              <a:p>
                <a:pPr>
                  <a:defRPr sz="1600" b="0">
                    <a:latin typeface="Calibri" pitchFamily="34" charset="0"/>
                  </a:defRPr>
                </a:pPr>
                <a:r>
                  <a:rPr lang="en-US" sz="1600" b="0" dirty="0">
                    <a:latin typeface="Calibri" pitchFamily="34" charset="0"/>
                  </a:rPr>
                  <a:t>Number of </a:t>
                </a:r>
                <a:r>
                  <a:rPr lang="en-US" sz="1600" b="0" dirty="0" smtClean="0">
                    <a:latin typeface="Calibri" pitchFamily="34" charset="0"/>
                  </a:rPr>
                  <a:t>items </a:t>
                </a:r>
                <a:r>
                  <a:rPr lang="en-US" sz="1600" b="0" dirty="0">
                    <a:latin typeface="Calibri" pitchFamily="34" charset="0"/>
                  </a:rPr>
                  <a:t>in consideration set</a:t>
                </a:r>
              </a:p>
            </c:rich>
          </c:tx>
          <c:layout>
            <c:manualLayout>
              <c:xMode val="edge"/>
              <c:yMode val="edge"/>
              <c:x val="0.35530886006635098"/>
              <c:y val="0.92616097928733099"/>
            </c:manualLayout>
          </c:layout>
          <c:overlay val="0"/>
        </c:title>
        <c:majorTickMark val="out"/>
        <c:minorTickMark val="none"/>
        <c:tickLblPos val="nextTo"/>
        <c:txPr>
          <a:bodyPr/>
          <a:lstStyle/>
          <a:p>
            <a:pPr>
              <a:defRPr sz="1600">
                <a:latin typeface="Calibri" pitchFamily="34" charset="0"/>
              </a:defRPr>
            </a:pPr>
            <a:endParaRPr lang="en-US"/>
          </a:p>
        </c:txPr>
        <c:crossAx val="308570296"/>
        <c:crosses val="autoZero"/>
        <c:auto val="1"/>
        <c:lblAlgn val="ctr"/>
        <c:lblOffset val="100"/>
        <c:noMultiLvlLbl val="0"/>
      </c:catAx>
      <c:valAx>
        <c:axId val="308570296"/>
        <c:scaling>
          <c:orientation val="minMax"/>
        </c:scaling>
        <c:delete val="0"/>
        <c:axPos val="l"/>
        <c:title>
          <c:tx>
            <c:rich>
              <a:bodyPr rot="-5400000" vert="horz"/>
              <a:lstStyle/>
              <a:p>
                <a:pPr>
                  <a:defRPr b="0">
                    <a:latin typeface="Calibri" pitchFamily="34" charset="0"/>
                  </a:defRPr>
                </a:pPr>
                <a:r>
                  <a:rPr lang="en-US" b="0" dirty="0">
                    <a:latin typeface="Calibri" pitchFamily="34" charset="0"/>
                  </a:rPr>
                  <a:t>Frequency</a:t>
                </a:r>
              </a:p>
            </c:rich>
          </c:tx>
          <c:overlay val="0"/>
        </c:title>
        <c:numFmt formatCode="General" sourceLinked="1"/>
        <c:majorTickMark val="out"/>
        <c:minorTickMark val="none"/>
        <c:tickLblPos val="nextTo"/>
        <c:txPr>
          <a:bodyPr/>
          <a:lstStyle/>
          <a:p>
            <a:pPr>
              <a:defRPr sz="1600">
                <a:latin typeface="Calibri" pitchFamily="34" charset="0"/>
              </a:defRPr>
            </a:pPr>
            <a:endParaRPr lang="en-US"/>
          </a:p>
        </c:txPr>
        <c:crossAx val="308573824"/>
        <c:crosses val="autoZero"/>
        <c:crossBetween val="between"/>
      </c:valAx>
    </c:plotArea>
    <c:legend>
      <c:legendPos val="r"/>
      <c:layout>
        <c:manualLayout>
          <c:xMode val="edge"/>
          <c:yMode val="edge"/>
          <c:x val="0.572707166442876"/>
          <c:y val="0.20373988118698899"/>
          <c:w val="0.146202532375761"/>
          <c:h val="0.13520260799472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29893751624"/>
          <c:y val="6.6729499721625701E-2"/>
          <c:w val="0.83618772940322805"/>
          <c:h val="0.76119012756971904"/>
        </c:manualLayout>
      </c:layout>
      <c:barChart>
        <c:barDir val="col"/>
        <c:grouping val="clustered"/>
        <c:varyColors val="0"/>
        <c:ser>
          <c:idx val="1"/>
          <c:order val="0"/>
          <c:tx>
            <c:v>Before</c:v>
          </c:tx>
          <c:invertIfNegative val="0"/>
          <c:cat>
            <c:strRef>
              <c:f>[1]num_totevents_left!$P$2:$P$6</c:f>
              <c:strCache>
                <c:ptCount val="5"/>
                <c:pt idx="0">
                  <c:v>_x0004_1-10</c:v>
                </c:pt>
                <c:pt idx="1">
                  <c:v>_x0005_11-50</c:v>
                </c:pt>
                <c:pt idx="2">
                  <c:v>_x0006_51-100</c:v>
                </c:pt>
                <c:pt idx="3">
                  <c:v>_x0007_101-200</c:v>
                </c:pt>
                <c:pt idx="4">
                  <c:v>_x0005_&gt; 200</c:v>
                </c:pt>
              </c:strCache>
            </c:strRef>
          </c:cat>
          <c:val>
            <c:numRef>
              <c:f>[1]num_totevents_left!$V$2:$V$6</c:f>
              <c:numCache>
                <c:formatCode>General</c:formatCode>
                <c:ptCount val="5"/>
                <c:pt idx="0">
                  <c:v>0</c:v>
                </c:pt>
                <c:pt idx="1">
                  <c:v>0.27272727272727298</c:v>
                </c:pt>
                <c:pt idx="2">
                  <c:v>0.352727272727273</c:v>
                </c:pt>
                <c:pt idx="3">
                  <c:v>0.26909090909090899</c:v>
                </c:pt>
                <c:pt idx="4">
                  <c:v>0.105454545454545</c:v>
                </c:pt>
              </c:numCache>
            </c:numRef>
          </c:val>
          <c:extLst xmlns:c16r2="http://schemas.microsoft.com/office/drawing/2015/06/chart">
            <c:ext xmlns:c16="http://schemas.microsoft.com/office/drawing/2014/chart" uri="{C3380CC4-5D6E-409C-BE32-E72D297353CC}">
              <c16:uniqueId val="{00000000-49FB-4C70-BE5F-FD0AF897F501}"/>
            </c:ext>
          </c:extLst>
        </c:ser>
        <c:ser>
          <c:idx val="0"/>
          <c:order val="1"/>
          <c:tx>
            <c:v>After</c:v>
          </c:tx>
          <c:invertIfNegative val="0"/>
          <c:cat>
            <c:strRef>
              <c:f>[1]num_totevents_left!$P$2:$P$6</c:f>
              <c:strCache>
                <c:ptCount val="5"/>
                <c:pt idx="0">
                  <c:v>_x0004_1-10</c:v>
                </c:pt>
                <c:pt idx="1">
                  <c:v>_x0005_11-50</c:v>
                </c:pt>
                <c:pt idx="2">
                  <c:v>_x0006_51-100</c:v>
                </c:pt>
                <c:pt idx="3">
                  <c:v>_x0007_101-200</c:v>
                </c:pt>
                <c:pt idx="4">
                  <c:v>_x0005_&gt; 200</c:v>
                </c:pt>
              </c:strCache>
            </c:strRef>
          </c:cat>
          <c:val>
            <c:numRef>
              <c:f>[1]num_totevents_left!$W$2:$W$6</c:f>
              <c:numCache>
                <c:formatCode>General</c:formatCode>
                <c:ptCount val="5"/>
                <c:pt idx="0">
                  <c:v>0</c:v>
                </c:pt>
                <c:pt idx="1">
                  <c:v>0.44512195121951198</c:v>
                </c:pt>
                <c:pt idx="2">
                  <c:v>0.292682926829268</c:v>
                </c:pt>
                <c:pt idx="3">
                  <c:v>0.17073170731707299</c:v>
                </c:pt>
                <c:pt idx="4">
                  <c:v>9.1463414634146201E-2</c:v>
                </c:pt>
              </c:numCache>
            </c:numRef>
          </c:val>
          <c:extLst xmlns:c16r2="http://schemas.microsoft.com/office/drawing/2015/06/chart">
            <c:ext xmlns:c16="http://schemas.microsoft.com/office/drawing/2014/chart" uri="{C3380CC4-5D6E-409C-BE32-E72D297353CC}">
              <c16:uniqueId val="{00000001-49FB-4C70-BE5F-FD0AF897F501}"/>
            </c:ext>
          </c:extLst>
        </c:ser>
        <c:dLbls>
          <c:showLegendKey val="0"/>
          <c:showVal val="0"/>
          <c:showCatName val="0"/>
          <c:showSerName val="0"/>
          <c:showPercent val="0"/>
          <c:showBubbleSize val="0"/>
        </c:dLbls>
        <c:gapWidth val="150"/>
        <c:axId val="308573432"/>
        <c:axId val="308575392"/>
      </c:barChart>
      <c:catAx>
        <c:axId val="308573432"/>
        <c:scaling>
          <c:orientation val="minMax"/>
        </c:scaling>
        <c:delete val="0"/>
        <c:axPos val="b"/>
        <c:title>
          <c:tx>
            <c:rich>
              <a:bodyPr/>
              <a:lstStyle/>
              <a:p>
                <a:pPr>
                  <a:defRPr/>
                </a:pPr>
                <a:r>
                  <a:rPr lang="en-US" sz="1600" b="0" dirty="0">
                    <a:latin typeface="Calibri" pitchFamily="34" charset="0"/>
                  </a:rPr>
                  <a:t>Number of clicks in browsing session, conditional on eventual purchase</a:t>
                </a:r>
              </a:p>
            </c:rich>
          </c:tx>
          <c:layout>
            <c:manualLayout>
              <c:xMode val="edge"/>
              <c:yMode val="edge"/>
              <c:x val="0.181070086077217"/>
              <c:y val="0.92347154426596101"/>
            </c:manualLayout>
          </c:layout>
          <c:overlay val="0"/>
        </c:title>
        <c:numFmt formatCode="General" sourceLinked="1"/>
        <c:majorTickMark val="out"/>
        <c:minorTickMark val="none"/>
        <c:tickLblPos val="nextTo"/>
        <c:txPr>
          <a:bodyPr/>
          <a:lstStyle/>
          <a:p>
            <a:pPr>
              <a:defRPr sz="1600">
                <a:latin typeface="Calibri" pitchFamily="34" charset="0"/>
              </a:defRPr>
            </a:pPr>
            <a:endParaRPr lang="en-US"/>
          </a:p>
        </c:txPr>
        <c:crossAx val="308575392"/>
        <c:crosses val="autoZero"/>
        <c:auto val="1"/>
        <c:lblAlgn val="ctr"/>
        <c:lblOffset val="100"/>
        <c:noMultiLvlLbl val="0"/>
      </c:catAx>
      <c:valAx>
        <c:axId val="308575392"/>
        <c:scaling>
          <c:orientation val="minMax"/>
        </c:scaling>
        <c:delete val="0"/>
        <c:axPos val="l"/>
        <c:title>
          <c:tx>
            <c:rich>
              <a:bodyPr rot="-5400000" vert="horz"/>
              <a:lstStyle/>
              <a:p>
                <a:pPr>
                  <a:defRPr sz="1600" b="0">
                    <a:latin typeface="Calibri" pitchFamily="34" charset="0"/>
                  </a:defRPr>
                </a:pPr>
                <a:r>
                  <a:rPr lang="en-US" sz="1600" b="0">
                    <a:latin typeface="Calibri" pitchFamily="34" charset="0"/>
                  </a:rPr>
                  <a:t>Frequency</a:t>
                </a:r>
              </a:p>
            </c:rich>
          </c:tx>
          <c:layout>
            <c:manualLayout>
              <c:xMode val="edge"/>
              <c:yMode val="edge"/>
              <c:x val="1.1828284364105201E-2"/>
              <c:y val="0.36141412808335099"/>
            </c:manualLayout>
          </c:layout>
          <c:overlay val="0"/>
        </c:title>
        <c:numFmt formatCode="General" sourceLinked="1"/>
        <c:majorTickMark val="out"/>
        <c:minorTickMark val="none"/>
        <c:tickLblPos val="nextTo"/>
        <c:txPr>
          <a:bodyPr/>
          <a:lstStyle/>
          <a:p>
            <a:pPr>
              <a:defRPr sz="1600">
                <a:latin typeface="Calibri" pitchFamily="34" charset="0"/>
              </a:defRPr>
            </a:pPr>
            <a:endParaRPr lang="en-US"/>
          </a:p>
        </c:txPr>
        <c:crossAx val="308573432"/>
        <c:crosses val="autoZero"/>
        <c:crossBetween val="between"/>
      </c:valAx>
    </c:plotArea>
    <c:legend>
      <c:legendPos val="r"/>
      <c:layout>
        <c:manualLayout>
          <c:xMode val="edge"/>
          <c:yMode val="edge"/>
          <c:x val="0.71569117269510596"/>
          <c:y val="0.18197154264177701"/>
          <c:w val="0.15562237423926201"/>
          <c:h val="9.483846337389649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60551412011903E-2"/>
          <c:y val="5.14776107532013E-2"/>
          <c:w val="0.87822557554206004"/>
          <c:h val="0.82380172537841101"/>
        </c:manualLayout>
      </c:layout>
      <c:scatterChart>
        <c:scatterStyle val="lineMarker"/>
        <c:varyColors val="0"/>
        <c:ser>
          <c:idx val="0"/>
          <c:order val="0"/>
          <c:tx>
            <c:v>TRS sellers, Before</c:v>
          </c:tx>
          <c:spPr>
            <a:ln w="38100">
              <a:solidFill>
                <a:srgbClr val="32757A"/>
              </a:solidFill>
              <a:prstDash val="solid"/>
            </a:ln>
          </c:spPr>
          <c:marker>
            <c:symbol val="none"/>
          </c:marker>
          <c:xVal>
            <c:numRef>
              <c:f>[1]model_based_demand_curves!$D$11:$D$45</c:f>
              <c:numCache>
                <c:formatCode>General</c:formatCode>
                <c:ptCount val="35"/>
                <c:pt idx="0">
                  <c:v>4.702253E-2</c:v>
                </c:pt>
                <c:pt idx="1">
                  <c:v>4.7022670000000003E-2</c:v>
                </c:pt>
                <c:pt idx="2">
                  <c:v>4.4145160000000003E-2</c:v>
                </c:pt>
                <c:pt idx="3">
                  <c:v>4.2901300000000003E-2</c:v>
                </c:pt>
                <c:pt idx="4">
                  <c:v>4.0956590000000001E-2</c:v>
                </c:pt>
                <c:pt idx="5">
                  <c:v>3.572094E-2</c:v>
                </c:pt>
                <c:pt idx="6">
                  <c:v>2.93362E-2</c:v>
                </c:pt>
                <c:pt idx="7">
                  <c:v>2.418265E-2</c:v>
                </c:pt>
                <c:pt idx="8">
                  <c:v>2.0546060000000001E-2</c:v>
                </c:pt>
                <c:pt idx="9">
                  <c:v>1.7814139999999999E-2</c:v>
                </c:pt>
                <c:pt idx="10">
                  <c:v>1.504807E-2</c:v>
                </c:pt>
                <c:pt idx="11">
                  <c:v>1.268963E-2</c:v>
                </c:pt>
                <c:pt idx="12">
                  <c:v>1.0379960000000001E-2</c:v>
                </c:pt>
                <c:pt idx="13">
                  <c:v>8.1644500000000002E-3</c:v>
                </c:pt>
                <c:pt idx="14">
                  <c:v>6.9946799999999996E-3</c:v>
                </c:pt>
                <c:pt idx="15">
                  <c:v>5.8365300000000004E-3</c:v>
                </c:pt>
                <c:pt idx="16">
                  <c:v>4.8043699999999996E-3</c:v>
                </c:pt>
                <c:pt idx="17">
                  <c:v>3.7086100000000002E-3</c:v>
                </c:pt>
                <c:pt idx="18">
                  <c:v>2.5539E-3</c:v>
                </c:pt>
                <c:pt idx="19">
                  <c:v>1.7116500000000001E-3</c:v>
                </c:pt>
                <c:pt idx="20">
                  <c:v>1.24004E-3</c:v>
                </c:pt>
                <c:pt idx="21">
                  <c:v>9.0870000000000002E-4</c:v>
                </c:pt>
                <c:pt idx="22">
                  <c:v>6.6664999999999997E-4</c:v>
                </c:pt>
                <c:pt idx="23">
                  <c:v>5.1968000000000001E-4</c:v>
                </c:pt>
                <c:pt idx="24">
                  <c:v>4.6249000000000003E-4</c:v>
                </c:pt>
                <c:pt idx="25">
                  <c:v>3.8475E-4</c:v>
                </c:pt>
                <c:pt idx="26">
                  <c:v>2.7723E-4</c:v>
                </c:pt>
                <c:pt idx="27">
                  <c:v>1.7883999999999999E-4</c:v>
                </c:pt>
                <c:pt idx="28">
                  <c:v>1.0863E-4</c:v>
                </c:pt>
                <c:pt idx="29">
                  <c:v>8.4400000000000005E-5</c:v>
                </c:pt>
                <c:pt idx="30">
                  <c:v>8.2799999999999993E-5</c:v>
                </c:pt>
                <c:pt idx="31">
                  <c:v>8.0179999999999995E-5</c:v>
                </c:pt>
                <c:pt idx="32">
                  <c:v>7.4300000000000004E-5</c:v>
                </c:pt>
                <c:pt idx="33">
                  <c:v>6.0560000000000003E-5</c:v>
                </c:pt>
                <c:pt idx="34">
                  <c:v>5.3359999999999997E-5</c:v>
                </c:pt>
              </c:numCache>
            </c:numRef>
          </c:xVal>
          <c:yVal>
            <c:numRef>
              <c:f>[1]model_based_demand_curves!$A$11:$A$45</c:f>
              <c:numCache>
                <c:formatCode>General</c:formatCode>
                <c:ptCount val="35"/>
                <c:pt idx="0">
                  <c:v>24</c:v>
                </c:pt>
                <c:pt idx="1">
                  <c:v>25</c:v>
                </c:pt>
                <c:pt idx="2">
                  <c:v>26</c:v>
                </c:pt>
                <c:pt idx="3">
                  <c:v>27</c:v>
                </c:pt>
                <c:pt idx="4">
                  <c:v>28</c:v>
                </c:pt>
                <c:pt idx="5">
                  <c:v>29</c:v>
                </c:pt>
                <c:pt idx="6">
                  <c:v>30</c:v>
                </c:pt>
                <c:pt idx="7">
                  <c:v>31</c:v>
                </c:pt>
                <c:pt idx="8">
                  <c:v>32</c:v>
                </c:pt>
                <c:pt idx="9">
                  <c:v>33</c:v>
                </c:pt>
                <c:pt idx="10">
                  <c:v>34</c:v>
                </c:pt>
                <c:pt idx="11">
                  <c:v>35</c:v>
                </c:pt>
                <c:pt idx="12">
                  <c:v>36</c:v>
                </c:pt>
                <c:pt idx="13">
                  <c:v>37</c:v>
                </c:pt>
                <c:pt idx="14">
                  <c:v>38</c:v>
                </c:pt>
                <c:pt idx="15">
                  <c:v>39</c:v>
                </c:pt>
                <c:pt idx="16">
                  <c:v>40</c:v>
                </c:pt>
                <c:pt idx="17">
                  <c:v>41</c:v>
                </c:pt>
                <c:pt idx="18">
                  <c:v>42</c:v>
                </c:pt>
                <c:pt idx="19">
                  <c:v>43</c:v>
                </c:pt>
                <c:pt idx="20">
                  <c:v>44</c:v>
                </c:pt>
                <c:pt idx="21">
                  <c:v>45</c:v>
                </c:pt>
                <c:pt idx="22">
                  <c:v>46</c:v>
                </c:pt>
                <c:pt idx="23">
                  <c:v>47</c:v>
                </c:pt>
                <c:pt idx="24">
                  <c:v>48</c:v>
                </c:pt>
                <c:pt idx="25">
                  <c:v>49</c:v>
                </c:pt>
                <c:pt idx="26">
                  <c:v>50</c:v>
                </c:pt>
                <c:pt idx="27">
                  <c:v>51</c:v>
                </c:pt>
                <c:pt idx="28">
                  <c:v>52</c:v>
                </c:pt>
                <c:pt idx="29">
                  <c:v>53</c:v>
                </c:pt>
                <c:pt idx="30">
                  <c:v>54</c:v>
                </c:pt>
                <c:pt idx="31">
                  <c:v>55</c:v>
                </c:pt>
                <c:pt idx="32">
                  <c:v>56</c:v>
                </c:pt>
                <c:pt idx="33">
                  <c:v>57</c:v>
                </c:pt>
                <c:pt idx="34">
                  <c:v>58</c:v>
                </c:pt>
              </c:numCache>
            </c:numRef>
          </c:yVal>
          <c:smooth val="0"/>
          <c:extLst xmlns:c16r2="http://schemas.microsoft.com/office/drawing/2015/06/chart">
            <c:ext xmlns:c16="http://schemas.microsoft.com/office/drawing/2014/chart" uri="{C3380CC4-5D6E-409C-BE32-E72D297353CC}">
              <c16:uniqueId val="{00000000-7AA2-40DD-AE34-216659DC0965}"/>
            </c:ext>
          </c:extLst>
        </c:ser>
        <c:ser>
          <c:idx val="1"/>
          <c:order val="1"/>
          <c:tx>
            <c:v>Non-TRS sellers, Before</c:v>
          </c:tx>
          <c:spPr>
            <a:ln w="38100">
              <a:solidFill>
                <a:schemeClr val="tx1"/>
              </a:solidFill>
            </a:ln>
          </c:spPr>
          <c:marker>
            <c:symbol val="none"/>
          </c:marker>
          <c:xVal>
            <c:numRef>
              <c:f>[1]model_based_demand_curves!$C$11:$C$45</c:f>
              <c:numCache>
                <c:formatCode>General</c:formatCode>
                <c:ptCount val="35"/>
                <c:pt idx="0">
                  <c:v>5.1507839999999999E-2</c:v>
                </c:pt>
                <c:pt idx="1">
                  <c:v>4.1583719999999998E-2</c:v>
                </c:pt>
                <c:pt idx="2">
                  <c:v>3.3840009999999997E-2</c:v>
                </c:pt>
                <c:pt idx="3">
                  <c:v>2.8490999999999999E-2</c:v>
                </c:pt>
                <c:pt idx="4">
                  <c:v>2.335127E-2</c:v>
                </c:pt>
                <c:pt idx="5">
                  <c:v>1.8863390000000001E-2</c:v>
                </c:pt>
                <c:pt idx="6">
                  <c:v>1.5925470000000001E-2</c:v>
                </c:pt>
                <c:pt idx="7">
                  <c:v>1.379725E-2</c:v>
                </c:pt>
                <c:pt idx="8">
                  <c:v>1.210724E-2</c:v>
                </c:pt>
                <c:pt idx="9">
                  <c:v>1.080793E-2</c:v>
                </c:pt>
                <c:pt idx="10">
                  <c:v>9.45936E-3</c:v>
                </c:pt>
                <c:pt idx="11">
                  <c:v>8.2468300000000001E-3</c:v>
                </c:pt>
                <c:pt idx="12">
                  <c:v>7.1184100000000004E-3</c:v>
                </c:pt>
                <c:pt idx="13">
                  <c:v>6.1929400000000001E-3</c:v>
                </c:pt>
                <c:pt idx="14">
                  <c:v>5.2881600000000001E-3</c:v>
                </c:pt>
                <c:pt idx="15">
                  <c:v>4.2987600000000004E-3</c:v>
                </c:pt>
                <c:pt idx="16">
                  <c:v>3.2978E-3</c:v>
                </c:pt>
                <c:pt idx="17">
                  <c:v>2.27706E-3</c:v>
                </c:pt>
                <c:pt idx="18">
                  <c:v>1.6211000000000001E-3</c:v>
                </c:pt>
                <c:pt idx="19">
                  <c:v>1.3632399999999999E-3</c:v>
                </c:pt>
                <c:pt idx="20">
                  <c:v>1.12736E-3</c:v>
                </c:pt>
                <c:pt idx="21">
                  <c:v>9.2509000000000005E-4</c:v>
                </c:pt>
                <c:pt idx="22">
                  <c:v>7.3811999999999999E-4</c:v>
                </c:pt>
                <c:pt idx="23">
                  <c:v>5.7868999999999998E-4</c:v>
                </c:pt>
                <c:pt idx="24">
                  <c:v>4.8128E-4</c:v>
                </c:pt>
                <c:pt idx="25">
                  <c:v>3.7523E-4</c:v>
                </c:pt>
                <c:pt idx="26">
                  <c:v>2.6299E-4</c:v>
                </c:pt>
                <c:pt idx="27">
                  <c:v>1.6071E-4</c:v>
                </c:pt>
                <c:pt idx="28">
                  <c:v>1.2501E-4</c:v>
                </c:pt>
                <c:pt idx="29">
                  <c:v>1.0623E-4</c:v>
                </c:pt>
                <c:pt idx="30">
                  <c:v>9.2689999999999995E-5</c:v>
                </c:pt>
                <c:pt idx="31">
                  <c:v>7.9239999999999993E-5</c:v>
                </c:pt>
                <c:pt idx="32">
                  <c:v>6.6959999999999996E-5</c:v>
                </c:pt>
                <c:pt idx="33">
                  <c:v>5.6320000000000003E-5</c:v>
                </c:pt>
                <c:pt idx="34">
                  <c:v>4.4320000000000003E-5</c:v>
                </c:pt>
              </c:numCache>
            </c:numRef>
          </c:xVal>
          <c:yVal>
            <c:numRef>
              <c:f>[1]model_based_demand_curves!$A$11:$A$45</c:f>
              <c:numCache>
                <c:formatCode>General</c:formatCode>
                <c:ptCount val="35"/>
                <c:pt idx="0">
                  <c:v>24</c:v>
                </c:pt>
                <c:pt idx="1">
                  <c:v>25</c:v>
                </c:pt>
                <c:pt idx="2">
                  <c:v>26</c:v>
                </c:pt>
                <c:pt idx="3">
                  <c:v>27</c:v>
                </c:pt>
                <c:pt idx="4">
                  <c:v>28</c:v>
                </c:pt>
                <c:pt idx="5">
                  <c:v>29</c:v>
                </c:pt>
                <c:pt idx="6">
                  <c:v>30</c:v>
                </c:pt>
                <c:pt idx="7">
                  <c:v>31</c:v>
                </c:pt>
                <c:pt idx="8">
                  <c:v>32</c:v>
                </c:pt>
                <c:pt idx="9">
                  <c:v>33</c:v>
                </c:pt>
                <c:pt idx="10">
                  <c:v>34</c:v>
                </c:pt>
                <c:pt idx="11">
                  <c:v>35</c:v>
                </c:pt>
                <c:pt idx="12">
                  <c:v>36</c:v>
                </c:pt>
                <c:pt idx="13">
                  <c:v>37</c:v>
                </c:pt>
                <c:pt idx="14">
                  <c:v>38</c:v>
                </c:pt>
                <c:pt idx="15">
                  <c:v>39</c:v>
                </c:pt>
                <c:pt idx="16">
                  <c:v>40</c:v>
                </c:pt>
                <c:pt idx="17">
                  <c:v>41</c:v>
                </c:pt>
                <c:pt idx="18">
                  <c:v>42</c:v>
                </c:pt>
                <c:pt idx="19">
                  <c:v>43</c:v>
                </c:pt>
                <c:pt idx="20">
                  <c:v>44</c:v>
                </c:pt>
                <c:pt idx="21">
                  <c:v>45</c:v>
                </c:pt>
                <c:pt idx="22">
                  <c:v>46</c:v>
                </c:pt>
                <c:pt idx="23">
                  <c:v>47</c:v>
                </c:pt>
                <c:pt idx="24">
                  <c:v>48</c:v>
                </c:pt>
                <c:pt idx="25">
                  <c:v>49</c:v>
                </c:pt>
                <c:pt idx="26">
                  <c:v>50</c:v>
                </c:pt>
                <c:pt idx="27">
                  <c:v>51</c:v>
                </c:pt>
                <c:pt idx="28">
                  <c:v>52</c:v>
                </c:pt>
                <c:pt idx="29">
                  <c:v>53</c:v>
                </c:pt>
                <c:pt idx="30">
                  <c:v>54</c:v>
                </c:pt>
                <c:pt idx="31">
                  <c:v>55</c:v>
                </c:pt>
                <c:pt idx="32">
                  <c:v>56</c:v>
                </c:pt>
                <c:pt idx="33">
                  <c:v>57</c:v>
                </c:pt>
                <c:pt idx="34">
                  <c:v>58</c:v>
                </c:pt>
              </c:numCache>
            </c:numRef>
          </c:yVal>
          <c:smooth val="0"/>
          <c:extLst xmlns:c16r2="http://schemas.microsoft.com/office/drawing/2015/06/chart">
            <c:ext xmlns:c16="http://schemas.microsoft.com/office/drawing/2014/chart" uri="{C3380CC4-5D6E-409C-BE32-E72D297353CC}">
              <c16:uniqueId val="{00000001-7AA2-40DD-AE34-216659DC0965}"/>
            </c:ext>
          </c:extLst>
        </c:ser>
        <c:ser>
          <c:idx val="2"/>
          <c:order val="2"/>
          <c:tx>
            <c:v>TRS sellers, After (predicted)</c:v>
          </c:tx>
          <c:spPr>
            <a:ln w="38100">
              <a:solidFill>
                <a:srgbClr val="32757A"/>
              </a:solidFill>
              <a:prstDash val="dash"/>
            </a:ln>
          </c:spPr>
          <c:marker>
            <c:symbol val="none"/>
          </c:marker>
          <c:xVal>
            <c:numRef>
              <c:f>[1]model_based_demand_curves!$G$11:$G$45</c:f>
              <c:numCache>
                <c:formatCode>General</c:formatCode>
                <c:ptCount val="35"/>
                <c:pt idx="0">
                  <c:v>9.1790410000000003E-2</c:v>
                </c:pt>
                <c:pt idx="1">
                  <c:v>8.7298260000000003E-2</c:v>
                </c:pt>
                <c:pt idx="2">
                  <c:v>8.3176739999999999E-2</c:v>
                </c:pt>
                <c:pt idx="3">
                  <c:v>7.9533090000000001E-2</c:v>
                </c:pt>
                <c:pt idx="4">
                  <c:v>7.2584679999999999E-2</c:v>
                </c:pt>
                <c:pt idx="5">
                  <c:v>5.9472579999999997E-2</c:v>
                </c:pt>
                <c:pt idx="6">
                  <c:v>4.6995500000000003E-2</c:v>
                </c:pt>
                <c:pt idx="7">
                  <c:v>3.8587940000000001E-2</c:v>
                </c:pt>
                <c:pt idx="8">
                  <c:v>3.2294049999999998E-2</c:v>
                </c:pt>
                <c:pt idx="9">
                  <c:v>2.6742559999999999E-2</c:v>
                </c:pt>
                <c:pt idx="10">
                  <c:v>2.171182E-2</c:v>
                </c:pt>
                <c:pt idx="11">
                  <c:v>1.7123639999999999E-2</c:v>
                </c:pt>
                <c:pt idx="12">
                  <c:v>1.2024079999999999E-2</c:v>
                </c:pt>
                <c:pt idx="13">
                  <c:v>1.01539E-2</c:v>
                </c:pt>
                <c:pt idx="14">
                  <c:v>8.0845399999999994E-3</c:v>
                </c:pt>
                <c:pt idx="15">
                  <c:v>6.7117100000000001E-3</c:v>
                </c:pt>
                <c:pt idx="16">
                  <c:v>5.1720200000000003E-3</c:v>
                </c:pt>
                <c:pt idx="17">
                  <c:v>3.5357800000000001E-3</c:v>
                </c:pt>
                <c:pt idx="18">
                  <c:v>2.19681E-3</c:v>
                </c:pt>
                <c:pt idx="19">
                  <c:v>1.3814999999999999E-3</c:v>
                </c:pt>
                <c:pt idx="20">
                  <c:v>9.5558999999999998E-4</c:v>
                </c:pt>
                <c:pt idx="21">
                  <c:v>6.8006999999999996E-4</c:v>
                </c:pt>
                <c:pt idx="22">
                  <c:v>4.3588999999999998E-4</c:v>
                </c:pt>
                <c:pt idx="23">
                  <c:v>3.7403000000000002E-4</c:v>
                </c:pt>
                <c:pt idx="24">
                  <c:v>3.1773000000000001E-4</c:v>
                </c:pt>
                <c:pt idx="25">
                  <c:v>2.3022E-4</c:v>
                </c:pt>
                <c:pt idx="26">
                  <c:v>1.4745000000000001E-4</c:v>
                </c:pt>
                <c:pt idx="27">
                  <c:v>8.1069999999999995E-5</c:v>
                </c:pt>
                <c:pt idx="28">
                  <c:v>4.4719999999999999E-5</c:v>
                </c:pt>
                <c:pt idx="29">
                  <c:v>4.138E-5</c:v>
                </c:pt>
                <c:pt idx="30">
                  <c:v>4.0160000000000002E-5</c:v>
                </c:pt>
                <c:pt idx="31">
                  <c:v>3.7809999999999999E-5</c:v>
                </c:pt>
                <c:pt idx="32">
                  <c:v>3.0429999999999998E-5</c:v>
                </c:pt>
                <c:pt idx="33">
                  <c:v>2.5760000000000001E-5</c:v>
                </c:pt>
                <c:pt idx="34">
                  <c:v>2.3779999999999999E-5</c:v>
                </c:pt>
              </c:numCache>
            </c:numRef>
          </c:xVal>
          <c:yVal>
            <c:numRef>
              <c:f>[1]model_based_demand_curves!$A$11:$A$45</c:f>
              <c:numCache>
                <c:formatCode>General</c:formatCode>
                <c:ptCount val="35"/>
                <c:pt idx="0">
                  <c:v>24</c:v>
                </c:pt>
                <c:pt idx="1">
                  <c:v>25</c:v>
                </c:pt>
                <c:pt idx="2">
                  <c:v>26</c:v>
                </c:pt>
                <c:pt idx="3">
                  <c:v>27</c:v>
                </c:pt>
                <c:pt idx="4">
                  <c:v>28</c:v>
                </c:pt>
                <c:pt idx="5">
                  <c:v>29</c:v>
                </c:pt>
                <c:pt idx="6">
                  <c:v>30</c:v>
                </c:pt>
                <c:pt idx="7">
                  <c:v>31</c:v>
                </c:pt>
                <c:pt idx="8">
                  <c:v>32</c:v>
                </c:pt>
                <c:pt idx="9">
                  <c:v>33</c:v>
                </c:pt>
                <c:pt idx="10">
                  <c:v>34</c:v>
                </c:pt>
                <c:pt idx="11">
                  <c:v>35</c:v>
                </c:pt>
                <c:pt idx="12">
                  <c:v>36</c:v>
                </c:pt>
                <c:pt idx="13">
                  <c:v>37</c:v>
                </c:pt>
                <c:pt idx="14">
                  <c:v>38</c:v>
                </c:pt>
                <c:pt idx="15">
                  <c:v>39</c:v>
                </c:pt>
                <c:pt idx="16">
                  <c:v>40</c:v>
                </c:pt>
                <c:pt idx="17">
                  <c:v>41</c:v>
                </c:pt>
                <c:pt idx="18">
                  <c:v>42</c:v>
                </c:pt>
                <c:pt idx="19">
                  <c:v>43</c:v>
                </c:pt>
                <c:pt idx="20">
                  <c:v>44</c:v>
                </c:pt>
                <c:pt idx="21">
                  <c:v>45</c:v>
                </c:pt>
                <c:pt idx="22">
                  <c:v>46</c:v>
                </c:pt>
                <c:pt idx="23">
                  <c:v>47</c:v>
                </c:pt>
                <c:pt idx="24">
                  <c:v>48</c:v>
                </c:pt>
                <c:pt idx="25">
                  <c:v>49</c:v>
                </c:pt>
                <c:pt idx="26">
                  <c:v>50</c:v>
                </c:pt>
                <c:pt idx="27">
                  <c:v>51</c:v>
                </c:pt>
                <c:pt idx="28">
                  <c:v>52</c:v>
                </c:pt>
                <c:pt idx="29">
                  <c:v>53</c:v>
                </c:pt>
                <c:pt idx="30">
                  <c:v>54</c:v>
                </c:pt>
                <c:pt idx="31">
                  <c:v>55</c:v>
                </c:pt>
                <c:pt idx="32">
                  <c:v>56</c:v>
                </c:pt>
                <c:pt idx="33">
                  <c:v>57</c:v>
                </c:pt>
                <c:pt idx="34">
                  <c:v>58</c:v>
                </c:pt>
              </c:numCache>
            </c:numRef>
          </c:yVal>
          <c:smooth val="0"/>
          <c:extLst xmlns:c16r2="http://schemas.microsoft.com/office/drawing/2015/06/chart">
            <c:ext xmlns:c16="http://schemas.microsoft.com/office/drawing/2014/chart" uri="{C3380CC4-5D6E-409C-BE32-E72D297353CC}">
              <c16:uniqueId val="{00000002-7AA2-40DD-AE34-216659DC0965}"/>
            </c:ext>
          </c:extLst>
        </c:ser>
        <c:ser>
          <c:idx val="3"/>
          <c:order val="3"/>
          <c:tx>
            <c:v>Non-TRS sellers, After (predicted)</c:v>
          </c:tx>
          <c:spPr>
            <a:ln w="38100">
              <a:solidFill>
                <a:schemeClr val="tx1"/>
              </a:solidFill>
              <a:prstDash val="dash"/>
            </a:ln>
          </c:spPr>
          <c:marker>
            <c:symbol val="none"/>
          </c:marker>
          <c:xVal>
            <c:numRef>
              <c:f>[1]model_based_demand_curves!$F$11:$F$45</c:f>
              <c:numCache>
                <c:formatCode>General</c:formatCode>
                <c:ptCount val="35"/>
                <c:pt idx="0">
                  <c:v>6.9027770000000002E-2</c:v>
                </c:pt>
                <c:pt idx="1">
                  <c:v>5.3634229999999998E-2</c:v>
                </c:pt>
                <c:pt idx="2">
                  <c:v>4.3692149999999999E-2</c:v>
                </c:pt>
                <c:pt idx="3">
                  <c:v>3.5539960000000002E-2</c:v>
                </c:pt>
                <c:pt idx="4">
                  <c:v>2.7373149999999999E-2</c:v>
                </c:pt>
                <c:pt idx="5">
                  <c:v>2.175537E-2</c:v>
                </c:pt>
                <c:pt idx="6">
                  <c:v>1.7859799999999999E-2</c:v>
                </c:pt>
                <c:pt idx="7">
                  <c:v>1.505193E-2</c:v>
                </c:pt>
                <c:pt idx="8">
                  <c:v>1.299751E-2</c:v>
                </c:pt>
                <c:pt idx="9">
                  <c:v>1.102323E-2</c:v>
                </c:pt>
                <c:pt idx="10">
                  <c:v>9.2540999999999995E-3</c:v>
                </c:pt>
                <c:pt idx="11">
                  <c:v>7.6433999999999998E-3</c:v>
                </c:pt>
                <c:pt idx="12">
                  <c:v>6.3936599999999998E-3</c:v>
                </c:pt>
                <c:pt idx="13">
                  <c:v>5.36061E-3</c:v>
                </c:pt>
                <c:pt idx="14">
                  <c:v>4.2168099999999997E-3</c:v>
                </c:pt>
                <c:pt idx="15">
                  <c:v>3.1216E-3</c:v>
                </c:pt>
                <c:pt idx="16">
                  <c:v>1.9821600000000002E-3</c:v>
                </c:pt>
                <c:pt idx="17">
                  <c:v>1.22992E-3</c:v>
                </c:pt>
                <c:pt idx="18">
                  <c:v>9.7988000000000003E-4</c:v>
                </c:pt>
                <c:pt idx="19">
                  <c:v>7.7163999999999998E-4</c:v>
                </c:pt>
                <c:pt idx="20">
                  <c:v>6.0395999999999996E-4</c:v>
                </c:pt>
                <c:pt idx="21">
                  <c:v>4.5253999999999997E-4</c:v>
                </c:pt>
                <c:pt idx="22">
                  <c:v>3.2214E-4</c:v>
                </c:pt>
                <c:pt idx="23">
                  <c:v>2.6334999999999998E-4</c:v>
                </c:pt>
                <c:pt idx="24">
                  <c:v>1.9803999999999999E-4</c:v>
                </c:pt>
                <c:pt idx="25">
                  <c:v>1.3179000000000001E-4</c:v>
                </c:pt>
                <c:pt idx="26">
                  <c:v>6.7249999999999995E-5</c:v>
                </c:pt>
                <c:pt idx="27">
                  <c:v>4.7089999999999998E-5</c:v>
                </c:pt>
                <c:pt idx="28">
                  <c:v>3.7389999999999999E-5</c:v>
                </c:pt>
                <c:pt idx="29">
                  <c:v>3.137E-5</c:v>
                </c:pt>
                <c:pt idx="30">
                  <c:v>2.5490000000000002E-5</c:v>
                </c:pt>
                <c:pt idx="31">
                  <c:v>2.0259999999999999E-5</c:v>
                </c:pt>
                <c:pt idx="32">
                  <c:v>1.5990000000000001E-5</c:v>
                </c:pt>
                <c:pt idx="33">
                  <c:v>1.256E-5</c:v>
                </c:pt>
                <c:pt idx="34">
                  <c:v>7.96E-6</c:v>
                </c:pt>
              </c:numCache>
            </c:numRef>
          </c:xVal>
          <c:yVal>
            <c:numRef>
              <c:f>[1]model_based_demand_curves!$A$11:$A$45</c:f>
              <c:numCache>
                <c:formatCode>General</c:formatCode>
                <c:ptCount val="35"/>
                <c:pt idx="0">
                  <c:v>24</c:v>
                </c:pt>
                <c:pt idx="1">
                  <c:v>25</c:v>
                </c:pt>
                <c:pt idx="2">
                  <c:v>26</c:v>
                </c:pt>
                <c:pt idx="3">
                  <c:v>27</c:v>
                </c:pt>
                <c:pt idx="4">
                  <c:v>28</c:v>
                </c:pt>
                <c:pt idx="5">
                  <c:v>29</c:v>
                </c:pt>
                <c:pt idx="6">
                  <c:v>30</c:v>
                </c:pt>
                <c:pt idx="7">
                  <c:v>31</c:v>
                </c:pt>
                <c:pt idx="8">
                  <c:v>32</c:v>
                </c:pt>
                <c:pt idx="9">
                  <c:v>33</c:v>
                </c:pt>
                <c:pt idx="10">
                  <c:v>34</c:v>
                </c:pt>
                <c:pt idx="11">
                  <c:v>35</c:v>
                </c:pt>
                <c:pt idx="12">
                  <c:v>36</c:v>
                </c:pt>
                <c:pt idx="13">
                  <c:v>37</c:v>
                </c:pt>
                <c:pt idx="14">
                  <c:v>38</c:v>
                </c:pt>
                <c:pt idx="15">
                  <c:v>39</c:v>
                </c:pt>
                <c:pt idx="16">
                  <c:v>40</c:v>
                </c:pt>
                <c:pt idx="17">
                  <c:v>41</c:v>
                </c:pt>
                <c:pt idx="18">
                  <c:v>42</c:v>
                </c:pt>
                <c:pt idx="19">
                  <c:v>43</c:v>
                </c:pt>
                <c:pt idx="20">
                  <c:v>44</c:v>
                </c:pt>
                <c:pt idx="21">
                  <c:v>45</c:v>
                </c:pt>
                <c:pt idx="22">
                  <c:v>46</c:v>
                </c:pt>
                <c:pt idx="23">
                  <c:v>47</c:v>
                </c:pt>
                <c:pt idx="24">
                  <c:v>48</c:v>
                </c:pt>
                <c:pt idx="25">
                  <c:v>49</c:v>
                </c:pt>
                <c:pt idx="26">
                  <c:v>50</c:v>
                </c:pt>
                <c:pt idx="27">
                  <c:v>51</c:v>
                </c:pt>
                <c:pt idx="28">
                  <c:v>52</c:v>
                </c:pt>
                <c:pt idx="29">
                  <c:v>53</c:v>
                </c:pt>
                <c:pt idx="30">
                  <c:v>54</c:v>
                </c:pt>
                <c:pt idx="31">
                  <c:v>55</c:v>
                </c:pt>
                <c:pt idx="32">
                  <c:v>56</c:v>
                </c:pt>
                <c:pt idx="33">
                  <c:v>57</c:v>
                </c:pt>
                <c:pt idx="34">
                  <c:v>58</c:v>
                </c:pt>
              </c:numCache>
            </c:numRef>
          </c:yVal>
          <c:smooth val="0"/>
          <c:extLst xmlns:c16r2="http://schemas.microsoft.com/office/drawing/2015/06/chart">
            <c:ext xmlns:c16="http://schemas.microsoft.com/office/drawing/2014/chart" uri="{C3380CC4-5D6E-409C-BE32-E72D297353CC}">
              <c16:uniqueId val="{00000003-7AA2-40DD-AE34-216659DC0965}"/>
            </c:ext>
          </c:extLst>
        </c:ser>
        <c:dLbls>
          <c:showLegendKey val="0"/>
          <c:showVal val="0"/>
          <c:showCatName val="0"/>
          <c:showSerName val="0"/>
          <c:showPercent val="0"/>
          <c:showBubbleSize val="0"/>
        </c:dLbls>
        <c:axId val="308575784"/>
        <c:axId val="308572648"/>
      </c:scatterChart>
      <c:valAx>
        <c:axId val="308575784"/>
        <c:scaling>
          <c:orientation val="minMax"/>
          <c:max val="0.1"/>
        </c:scaling>
        <c:delete val="0"/>
        <c:axPos val="b"/>
        <c:title>
          <c:tx>
            <c:rich>
              <a:bodyPr/>
              <a:lstStyle/>
              <a:p>
                <a:pPr>
                  <a:defRPr sz="1600" b="0">
                    <a:latin typeface="Calibri" pitchFamily="34" charset="0"/>
                  </a:defRPr>
                </a:pPr>
                <a:r>
                  <a:rPr lang="en-US" sz="1600" b="0">
                    <a:latin typeface="Calibri" pitchFamily="34" charset="0"/>
                  </a:rPr>
                  <a:t>Probability of being transacted (per search)</a:t>
                </a:r>
              </a:p>
            </c:rich>
          </c:tx>
          <c:overlay val="0"/>
        </c:title>
        <c:numFmt formatCode="General" sourceLinked="1"/>
        <c:majorTickMark val="out"/>
        <c:minorTickMark val="none"/>
        <c:tickLblPos val="nextTo"/>
        <c:txPr>
          <a:bodyPr/>
          <a:lstStyle/>
          <a:p>
            <a:pPr>
              <a:defRPr sz="1600" baseline="0">
                <a:latin typeface="Calibri" pitchFamily="34" charset="0"/>
              </a:defRPr>
            </a:pPr>
            <a:endParaRPr lang="en-US"/>
          </a:p>
        </c:txPr>
        <c:crossAx val="308572648"/>
        <c:crosses val="autoZero"/>
        <c:crossBetween val="midCat"/>
      </c:valAx>
      <c:valAx>
        <c:axId val="308572648"/>
        <c:scaling>
          <c:orientation val="minMax"/>
          <c:max val="39"/>
          <c:min val="27"/>
        </c:scaling>
        <c:delete val="0"/>
        <c:axPos val="l"/>
        <c:title>
          <c:tx>
            <c:rich>
              <a:bodyPr rot="-5400000" vert="horz"/>
              <a:lstStyle/>
              <a:p>
                <a:pPr>
                  <a:defRPr sz="1600" b="0">
                    <a:latin typeface="Calibri" pitchFamily="34" charset="0"/>
                  </a:defRPr>
                </a:pPr>
                <a:r>
                  <a:rPr lang="en-US" sz="1600" b="0">
                    <a:latin typeface="Calibri" pitchFamily="34" charset="0"/>
                  </a:rPr>
                  <a:t>Price</a:t>
                </a:r>
              </a:p>
            </c:rich>
          </c:tx>
          <c:overlay val="0"/>
        </c:title>
        <c:numFmt formatCode="&quot;$&quot;#,##0" sourceLinked="0"/>
        <c:majorTickMark val="out"/>
        <c:minorTickMark val="none"/>
        <c:tickLblPos val="nextTo"/>
        <c:txPr>
          <a:bodyPr/>
          <a:lstStyle/>
          <a:p>
            <a:pPr>
              <a:defRPr sz="1600" baseline="0">
                <a:latin typeface="Calibri" pitchFamily="34" charset="0"/>
              </a:defRPr>
            </a:pPr>
            <a:endParaRPr lang="en-US"/>
          </a:p>
        </c:txPr>
        <c:crossAx val="308575784"/>
        <c:crosses val="autoZero"/>
        <c:crossBetween val="midCat"/>
      </c:valAx>
      <c:spPr>
        <a:noFill/>
        <a:ln>
          <a:noFill/>
        </a:ln>
      </c:spPr>
    </c:plotArea>
    <c:legend>
      <c:legendPos val="r"/>
      <c:layout>
        <c:manualLayout>
          <c:xMode val="edge"/>
          <c:yMode val="edge"/>
          <c:x val="0.54817235089015603"/>
          <c:y val="4.9429094090511397E-2"/>
          <c:w val="0.38254399315606802"/>
          <c:h val="0.24616860469100099"/>
        </c:manualLayout>
      </c:layout>
      <c:overlay val="0"/>
      <c:txPr>
        <a:bodyPr/>
        <a:lstStyle/>
        <a:p>
          <a:pPr>
            <a:defRPr sz="1600" baseline="0">
              <a:latin typeface="Calibri" pitchFamily="34" charset="0"/>
            </a:defRPr>
          </a:pPr>
          <a:endParaRPr lang="en-US"/>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28720530168299"/>
          <c:y val="4.8635806887775399E-2"/>
          <c:w val="0.84274332094118698"/>
          <c:h val="0.83023198472780602"/>
        </c:manualLayout>
      </c:layout>
      <c:scatterChart>
        <c:scatterStyle val="lineMarker"/>
        <c:varyColors val="0"/>
        <c:ser>
          <c:idx val="5"/>
          <c:order val="0"/>
          <c:tx>
            <c:v>Before (observed)</c:v>
          </c:tx>
          <c:spPr>
            <a:ln w="38100">
              <a:solidFill>
                <a:schemeClr val="tx1"/>
              </a:solidFill>
            </a:ln>
          </c:spPr>
          <c:marker>
            <c:symbol val="none"/>
          </c:marker>
          <c:xVal>
            <c:numRef>
              <c:f>'[1]Density Prep Trunc'!$A$5:$A$90</c:f>
              <c:numCache>
                <c:formatCode>General</c:formatCode>
                <c:ptCount val="8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pt idx="61">
                  <c:v>76</c:v>
                </c:pt>
                <c:pt idx="62">
                  <c:v>77</c:v>
                </c:pt>
                <c:pt idx="63">
                  <c:v>78</c:v>
                </c:pt>
                <c:pt idx="64">
                  <c:v>79</c:v>
                </c:pt>
                <c:pt idx="65">
                  <c:v>80</c:v>
                </c:pt>
                <c:pt idx="66">
                  <c:v>81</c:v>
                </c:pt>
                <c:pt idx="67">
                  <c:v>82</c:v>
                </c:pt>
                <c:pt idx="68">
                  <c:v>83</c:v>
                </c:pt>
                <c:pt idx="69">
                  <c:v>84</c:v>
                </c:pt>
                <c:pt idx="70">
                  <c:v>85</c:v>
                </c:pt>
                <c:pt idx="71">
                  <c:v>86</c:v>
                </c:pt>
                <c:pt idx="72">
                  <c:v>87</c:v>
                </c:pt>
                <c:pt idx="73">
                  <c:v>88</c:v>
                </c:pt>
                <c:pt idx="74">
                  <c:v>89</c:v>
                </c:pt>
                <c:pt idx="75">
                  <c:v>90</c:v>
                </c:pt>
                <c:pt idx="76">
                  <c:v>91</c:v>
                </c:pt>
                <c:pt idx="77">
                  <c:v>92</c:v>
                </c:pt>
                <c:pt idx="78">
                  <c:v>93</c:v>
                </c:pt>
                <c:pt idx="79">
                  <c:v>94</c:v>
                </c:pt>
                <c:pt idx="80">
                  <c:v>95</c:v>
                </c:pt>
                <c:pt idx="81">
                  <c:v>96</c:v>
                </c:pt>
                <c:pt idx="82">
                  <c:v>97</c:v>
                </c:pt>
                <c:pt idx="83">
                  <c:v>98</c:v>
                </c:pt>
                <c:pt idx="84">
                  <c:v>99</c:v>
                </c:pt>
                <c:pt idx="85">
                  <c:v>100</c:v>
                </c:pt>
              </c:numCache>
            </c:numRef>
          </c:xVal>
          <c:yVal>
            <c:numRef>
              <c:f>'[1]Density Prep Trunc'!$B$5:$B$90</c:f>
              <c:numCache>
                <c:formatCode>General</c:formatCode>
                <c:ptCount val="86"/>
                <c:pt idx="0">
                  <c:v>0</c:v>
                </c:pt>
                <c:pt idx="1">
                  <c:v>0</c:v>
                </c:pt>
                <c:pt idx="2">
                  <c:v>0</c:v>
                </c:pt>
                <c:pt idx="3">
                  <c:v>0</c:v>
                </c:pt>
                <c:pt idx="4">
                  <c:v>0</c:v>
                </c:pt>
                <c:pt idx="5">
                  <c:v>0</c:v>
                </c:pt>
                <c:pt idx="6">
                  <c:v>0</c:v>
                </c:pt>
                <c:pt idx="7">
                  <c:v>0</c:v>
                </c:pt>
                <c:pt idx="8">
                  <c:v>0</c:v>
                </c:pt>
                <c:pt idx="9">
                  <c:v>0</c:v>
                </c:pt>
                <c:pt idx="10">
                  <c:v>0</c:v>
                </c:pt>
                <c:pt idx="11">
                  <c:v>0</c:v>
                </c:pt>
                <c:pt idx="12">
                  <c:v>4.6258090000000002E-2</c:v>
                </c:pt>
                <c:pt idx="13">
                  <c:v>5.3174260000000001E-2</c:v>
                </c:pt>
                <c:pt idx="14">
                  <c:v>6.475388E-2</c:v>
                </c:pt>
                <c:pt idx="15">
                  <c:v>7.4582839999999997E-2</c:v>
                </c:pt>
                <c:pt idx="16">
                  <c:v>8.1720050000000002E-2</c:v>
                </c:pt>
                <c:pt idx="17">
                  <c:v>8.6769280000000004E-2</c:v>
                </c:pt>
                <c:pt idx="18">
                  <c:v>9.1425980000000004E-2</c:v>
                </c:pt>
                <c:pt idx="19">
                  <c:v>9.6865320000000005E-2</c:v>
                </c:pt>
                <c:pt idx="20">
                  <c:v>0.10145711</c:v>
                </c:pt>
                <c:pt idx="21">
                  <c:v>0.10431748</c:v>
                </c:pt>
                <c:pt idx="22">
                  <c:v>0.1065006</c:v>
                </c:pt>
                <c:pt idx="23">
                  <c:v>0.10816050000000001</c:v>
                </c:pt>
                <c:pt idx="24">
                  <c:v>0.10638961</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yVal>
          <c:smooth val="0"/>
          <c:extLst xmlns:c16r2="http://schemas.microsoft.com/office/drawing/2015/06/chart">
            <c:ext xmlns:c16="http://schemas.microsoft.com/office/drawing/2014/chart" uri="{C3380CC4-5D6E-409C-BE32-E72D297353CC}">
              <c16:uniqueId val="{00000000-A8FB-4F61-9664-DEF275D1E077}"/>
            </c:ext>
          </c:extLst>
        </c:ser>
        <c:ser>
          <c:idx val="0"/>
          <c:order val="1"/>
          <c:tx>
            <c:v>After (observed)</c:v>
          </c:tx>
          <c:spPr>
            <a:ln w="38100">
              <a:solidFill>
                <a:srgbClr val="32757A"/>
              </a:solidFill>
            </a:ln>
          </c:spPr>
          <c:marker>
            <c:symbol val="none"/>
          </c:marker>
          <c:xVal>
            <c:numRef>
              <c:f>'[1]Density Prep Trunc'!$A$5:$A$90</c:f>
              <c:numCache>
                <c:formatCode>General</c:formatCode>
                <c:ptCount val="8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pt idx="61">
                  <c:v>76</c:v>
                </c:pt>
                <c:pt idx="62">
                  <c:v>77</c:v>
                </c:pt>
                <c:pt idx="63">
                  <c:v>78</c:v>
                </c:pt>
                <c:pt idx="64">
                  <c:v>79</c:v>
                </c:pt>
                <c:pt idx="65">
                  <c:v>80</c:v>
                </c:pt>
                <c:pt idx="66">
                  <c:v>81</c:v>
                </c:pt>
                <c:pt idx="67">
                  <c:v>82</c:v>
                </c:pt>
                <c:pt idx="68">
                  <c:v>83</c:v>
                </c:pt>
                <c:pt idx="69">
                  <c:v>84</c:v>
                </c:pt>
                <c:pt idx="70">
                  <c:v>85</c:v>
                </c:pt>
                <c:pt idx="71">
                  <c:v>86</c:v>
                </c:pt>
                <c:pt idx="72">
                  <c:v>87</c:v>
                </c:pt>
                <c:pt idx="73">
                  <c:v>88</c:v>
                </c:pt>
                <c:pt idx="74">
                  <c:v>89</c:v>
                </c:pt>
                <c:pt idx="75">
                  <c:v>90</c:v>
                </c:pt>
                <c:pt idx="76">
                  <c:v>91</c:v>
                </c:pt>
                <c:pt idx="77">
                  <c:v>92</c:v>
                </c:pt>
                <c:pt idx="78">
                  <c:v>93</c:v>
                </c:pt>
                <c:pt idx="79">
                  <c:v>94</c:v>
                </c:pt>
                <c:pt idx="80">
                  <c:v>95</c:v>
                </c:pt>
                <c:pt idx="81">
                  <c:v>96</c:v>
                </c:pt>
                <c:pt idx="82">
                  <c:v>97</c:v>
                </c:pt>
                <c:pt idx="83">
                  <c:v>98</c:v>
                </c:pt>
                <c:pt idx="84">
                  <c:v>99</c:v>
                </c:pt>
                <c:pt idx="85">
                  <c:v>100</c:v>
                </c:pt>
              </c:numCache>
            </c:numRef>
          </c:xVal>
          <c:yVal>
            <c:numRef>
              <c:f>'[1]Density Prep Trunc'!$C$5:$C$90</c:f>
              <c:numCache>
                <c:formatCode>General</c:formatCode>
                <c:ptCount val="86"/>
                <c:pt idx="0">
                  <c:v>0</c:v>
                </c:pt>
                <c:pt idx="1">
                  <c:v>0</c:v>
                </c:pt>
                <c:pt idx="2">
                  <c:v>0</c:v>
                </c:pt>
                <c:pt idx="3">
                  <c:v>0</c:v>
                </c:pt>
                <c:pt idx="4">
                  <c:v>0</c:v>
                </c:pt>
                <c:pt idx="5">
                  <c:v>0</c:v>
                </c:pt>
                <c:pt idx="6">
                  <c:v>0</c:v>
                </c:pt>
                <c:pt idx="7">
                  <c:v>0</c:v>
                </c:pt>
                <c:pt idx="8">
                  <c:v>0</c:v>
                </c:pt>
                <c:pt idx="9">
                  <c:v>0</c:v>
                </c:pt>
                <c:pt idx="10">
                  <c:v>0</c:v>
                </c:pt>
                <c:pt idx="11">
                  <c:v>0</c:v>
                </c:pt>
                <c:pt idx="12">
                  <c:v>6.1315740000000001E-2</c:v>
                </c:pt>
                <c:pt idx="13">
                  <c:v>6.9203059999999997E-2</c:v>
                </c:pt>
                <c:pt idx="14">
                  <c:v>7.9869979999999993E-2</c:v>
                </c:pt>
                <c:pt idx="15">
                  <c:v>8.6791419999999994E-2</c:v>
                </c:pt>
                <c:pt idx="16">
                  <c:v>9.0495909999999999E-2</c:v>
                </c:pt>
                <c:pt idx="17">
                  <c:v>9.1934589999999997E-2</c:v>
                </c:pt>
                <c:pt idx="18">
                  <c:v>9.3035209999999993E-2</c:v>
                </c:pt>
                <c:pt idx="19">
                  <c:v>9.4951270000000004E-2</c:v>
                </c:pt>
                <c:pt idx="20">
                  <c:v>9.5572000000000004E-2</c:v>
                </c:pt>
                <c:pt idx="21">
                  <c:v>9.5018850000000002E-2</c:v>
                </c:pt>
                <c:pt idx="22">
                  <c:v>9.4050380000000003E-2</c:v>
                </c:pt>
                <c:pt idx="23">
                  <c:v>9.2454179999999997E-2</c:v>
                </c:pt>
                <c:pt idx="24">
                  <c:v>8.6342950000000002E-2</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yVal>
          <c:smooth val="0"/>
          <c:extLst xmlns:c16r2="http://schemas.microsoft.com/office/drawing/2015/06/chart">
            <c:ext xmlns:c16="http://schemas.microsoft.com/office/drawing/2014/chart" uri="{C3380CC4-5D6E-409C-BE32-E72D297353CC}">
              <c16:uniqueId val="{00000001-A8FB-4F61-9664-DEF275D1E077}"/>
            </c:ext>
          </c:extLst>
        </c:ser>
        <c:ser>
          <c:idx val="1"/>
          <c:order val="2"/>
          <c:tx>
            <c:v>After (predicted)</c:v>
          </c:tx>
          <c:spPr>
            <a:ln w="38100">
              <a:solidFill>
                <a:srgbClr val="32757A"/>
              </a:solidFill>
              <a:prstDash val="dash"/>
            </a:ln>
          </c:spPr>
          <c:marker>
            <c:symbol val="none"/>
          </c:marker>
          <c:xVal>
            <c:numRef>
              <c:f>'[1]Density Prep Trunc'!$A$5:$A$90</c:f>
              <c:numCache>
                <c:formatCode>General</c:formatCode>
                <c:ptCount val="8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pt idx="61">
                  <c:v>76</c:v>
                </c:pt>
                <c:pt idx="62">
                  <c:v>77</c:v>
                </c:pt>
                <c:pt idx="63">
                  <c:v>78</c:v>
                </c:pt>
                <c:pt idx="64">
                  <c:v>79</c:v>
                </c:pt>
                <c:pt idx="65">
                  <c:v>80</c:v>
                </c:pt>
                <c:pt idx="66">
                  <c:v>81</c:v>
                </c:pt>
                <c:pt idx="67">
                  <c:v>82</c:v>
                </c:pt>
                <c:pt idx="68">
                  <c:v>83</c:v>
                </c:pt>
                <c:pt idx="69">
                  <c:v>84</c:v>
                </c:pt>
                <c:pt idx="70">
                  <c:v>85</c:v>
                </c:pt>
                <c:pt idx="71">
                  <c:v>86</c:v>
                </c:pt>
                <c:pt idx="72">
                  <c:v>87</c:v>
                </c:pt>
                <c:pt idx="73">
                  <c:v>88</c:v>
                </c:pt>
                <c:pt idx="74">
                  <c:v>89</c:v>
                </c:pt>
                <c:pt idx="75">
                  <c:v>90</c:v>
                </c:pt>
                <c:pt idx="76">
                  <c:v>91</c:v>
                </c:pt>
                <c:pt idx="77">
                  <c:v>92</c:v>
                </c:pt>
                <c:pt idx="78">
                  <c:v>93</c:v>
                </c:pt>
                <c:pt idx="79">
                  <c:v>94</c:v>
                </c:pt>
                <c:pt idx="80">
                  <c:v>95</c:v>
                </c:pt>
                <c:pt idx="81">
                  <c:v>96</c:v>
                </c:pt>
                <c:pt idx="82">
                  <c:v>97</c:v>
                </c:pt>
                <c:pt idx="83">
                  <c:v>98</c:v>
                </c:pt>
                <c:pt idx="84">
                  <c:v>99</c:v>
                </c:pt>
                <c:pt idx="85">
                  <c:v>100</c:v>
                </c:pt>
              </c:numCache>
            </c:numRef>
          </c:xVal>
          <c:yVal>
            <c:numRef>
              <c:f>'[1]Density Prep Trunc'!$D$5:$D$90</c:f>
              <c:numCache>
                <c:formatCode>General</c:formatCode>
                <c:ptCount val="86"/>
                <c:pt idx="0">
                  <c:v>0</c:v>
                </c:pt>
                <c:pt idx="1">
                  <c:v>0</c:v>
                </c:pt>
                <c:pt idx="2">
                  <c:v>0</c:v>
                </c:pt>
                <c:pt idx="3">
                  <c:v>0</c:v>
                </c:pt>
                <c:pt idx="4">
                  <c:v>0</c:v>
                </c:pt>
                <c:pt idx="5">
                  <c:v>0</c:v>
                </c:pt>
                <c:pt idx="6">
                  <c:v>0</c:v>
                </c:pt>
                <c:pt idx="7">
                  <c:v>0</c:v>
                </c:pt>
                <c:pt idx="8">
                  <c:v>0</c:v>
                </c:pt>
                <c:pt idx="9">
                  <c:v>0</c:v>
                </c:pt>
                <c:pt idx="10">
                  <c:v>0</c:v>
                </c:pt>
                <c:pt idx="11">
                  <c:v>0</c:v>
                </c:pt>
                <c:pt idx="12">
                  <c:v>6.065338E-2</c:v>
                </c:pt>
                <c:pt idx="13">
                  <c:v>7.3696079999999997E-2</c:v>
                </c:pt>
                <c:pt idx="14">
                  <c:v>8.4380129999999998E-2</c:v>
                </c:pt>
                <c:pt idx="15">
                  <c:v>9.0145039999999996E-2</c:v>
                </c:pt>
                <c:pt idx="16">
                  <c:v>9.3164060000000007E-2</c:v>
                </c:pt>
                <c:pt idx="17">
                  <c:v>9.5019409999999999E-2</c:v>
                </c:pt>
                <c:pt idx="18">
                  <c:v>9.5663280000000003E-2</c:v>
                </c:pt>
                <c:pt idx="19">
                  <c:v>9.6872360000000005E-2</c:v>
                </c:pt>
                <c:pt idx="20">
                  <c:v>9.6964629999999996E-2</c:v>
                </c:pt>
                <c:pt idx="21">
                  <c:v>9.6190739999999997E-2</c:v>
                </c:pt>
                <c:pt idx="22">
                  <c:v>9.444661E-2</c:v>
                </c:pt>
                <c:pt idx="23">
                  <c:v>8.8866509999999996E-2</c:v>
                </c:pt>
                <c:pt idx="24">
                  <c:v>7.8774549999999999E-2</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yVal>
          <c:smooth val="0"/>
          <c:extLst xmlns:c16r2="http://schemas.microsoft.com/office/drawing/2015/06/chart">
            <c:ext xmlns:c16="http://schemas.microsoft.com/office/drawing/2014/chart" uri="{C3380CC4-5D6E-409C-BE32-E72D297353CC}">
              <c16:uniqueId val="{00000002-A8FB-4F61-9664-DEF275D1E077}"/>
            </c:ext>
          </c:extLst>
        </c:ser>
        <c:dLbls>
          <c:showLegendKey val="0"/>
          <c:showVal val="0"/>
          <c:showCatName val="0"/>
          <c:showSerName val="0"/>
          <c:showPercent val="0"/>
          <c:showBubbleSize val="0"/>
        </c:dLbls>
        <c:axId val="308571472"/>
        <c:axId val="308571864"/>
      </c:scatterChart>
      <c:valAx>
        <c:axId val="308571472"/>
        <c:scaling>
          <c:orientation val="minMax"/>
          <c:max val="39"/>
          <c:min val="27"/>
        </c:scaling>
        <c:delete val="0"/>
        <c:axPos val="b"/>
        <c:title>
          <c:tx>
            <c:rich>
              <a:bodyPr/>
              <a:lstStyle/>
              <a:p>
                <a:pPr>
                  <a:defRPr sz="1600" b="0">
                    <a:latin typeface="Calibri" pitchFamily="34" charset="0"/>
                  </a:defRPr>
                </a:pPr>
                <a:r>
                  <a:rPr lang="en-US" sz="1600" b="0">
                    <a:latin typeface="Calibri" pitchFamily="34" charset="0"/>
                  </a:rPr>
                  <a:t>List price</a:t>
                </a:r>
              </a:p>
            </c:rich>
          </c:tx>
          <c:layout>
            <c:manualLayout>
              <c:xMode val="edge"/>
              <c:yMode val="edge"/>
              <c:x val="0.48090841531940498"/>
              <c:y val="0.95202161894742798"/>
            </c:manualLayout>
          </c:layout>
          <c:overlay val="0"/>
        </c:title>
        <c:numFmt formatCode="&quot;$&quot;#,##0" sourceLinked="0"/>
        <c:majorTickMark val="out"/>
        <c:minorTickMark val="none"/>
        <c:tickLblPos val="nextTo"/>
        <c:txPr>
          <a:bodyPr/>
          <a:lstStyle/>
          <a:p>
            <a:pPr>
              <a:defRPr sz="1600" baseline="0">
                <a:latin typeface="Calibri" pitchFamily="34" charset="0"/>
              </a:defRPr>
            </a:pPr>
            <a:endParaRPr lang="en-US"/>
          </a:p>
        </c:txPr>
        <c:crossAx val="308571864"/>
        <c:crosses val="autoZero"/>
        <c:crossBetween val="midCat"/>
      </c:valAx>
      <c:valAx>
        <c:axId val="308571864"/>
        <c:scaling>
          <c:orientation val="minMax"/>
          <c:max val="0.12"/>
        </c:scaling>
        <c:delete val="0"/>
        <c:axPos val="l"/>
        <c:title>
          <c:tx>
            <c:rich>
              <a:bodyPr rot="-5400000" vert="horz"/>
              <a:lstStyle/>
              <a:p>
                <a:pPr>
                  <a:defRPr sz="1600" b="0">
                    <a:latin typeface="Calibri" pitchFamily="34" charset="0"/>
                  </a:defRPr>
                </a:pPr>
                <a:r>
                  <a:rPr lang="en-US" sz="1600" b="0">
                    <a:latin typeface="Calibri" pitchFamily="34" charset="0"/>
                  </a:rPr>
                  <a:t>Density</a:t>
                </a:r>
              </a:p>
            </c:rich>
          </c:tx>
          <c:layout>
            <c:manualLayout>
              <c:xMode val="edge"/>
              <c:yMode val="edge"/>
              <c:x val="0"/>
              <c:y val="0.40639995084576902"/>
            </c:manualLayout>
          </c:layout>
          <c:overlay val="0"/>
        </c:title>
        <c:numFmt formatCode="General" sourceLinked="1"/>
        <c:majorTickMark val="out"/>
        <c:minorTickMark val="none"/>
        <c:tickLblPos val="nextTo"/>
        <c:txPr>
          <a:bodyPr/>
          <a:lstStyle/>
          <a:p>
            <a:pPr>
              <a:defRPr sz="1600" baseline="0">
                <a:latin typeface="Calibri" pitchFamily="34" charset="0"/>
              </a:defRPr>
            </a:pPr>
            <a:endParaRPr lang="en-US"/>
          </a:p>
        </c:txPr>
        <c:crossAx val="308571472"/>
        <c:crosses val="autoZero"/>
        <c:crossBetween val="midCat"/>
        <c:minorUnit val="2E-3"/>
      </c:valAx>
      <c:spPr>
        <a:ln>
          <a:noFill/>
        </a:ln>
      </c:spPr>
    </c:plotArea>
    <c:legend>
      <c:legendPos val="r"/>
      <c:layout>
        <c:manualLayout>
          <c:xMode val="edge"/>
          <c:yMode val="edge"/>
          <c:x val="0.36687277613277303"/>
          <c:y val="0.58206781222284698"/>
          <c:w val="0.29934028973569998"/>
          <c:h val="0.18517123536729099"/>
        </c:manualLayout>
      </c:layout>
      <c:overlay val="0"/>
      <c:txPr>
        <a:bodyPr/>
        <a:lstStyle/>
        <a:p>
          <a:pPr>
            <a:defRPr sz="1600" baseline="0">
              <a:latin typeface="Calibri" pitchFamily="34" charset="0"/>
            </a:defRPr>
          </a:pPr>
          <a:endParaRPr lang="en-US"/>
        </a:p>
      </c:txPr>
    </c:legend>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584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584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584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61BDCB-9856-4EEE-9C18-D8BACE248899}" type="slidenum">
              <a:rPr lang="en-US" altLang="en-US"/>
              <a:pPr/>
              <a:t>‹#›</a:t>
            </a:fld>
            <a:endParaRPr lang="en-US" altLang="en-US"/>
          </a:p>
        </p:txBody>
      </p:sp>
    </p:spTree>
    <p:extLst>
      <p:ext uri="{BB962C8B-B14F-4D97-AF65-F5344CB8AC3E}">
        <p14:creationId xmlns:p14="http://schemas.microsoft.com/office/powerpoint/2010/main" val="1953652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3A90669-8E6C-46EC-B103-16E1C1926999}" type="datetimeFigureOut">
              <a:rPr lang="en-US" smtClean="0"/>
              <a:t>3/3/2017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4CD5A8AF-39A1-4E42-B0E5-EFDFBE9CF9B3}" type="slidenum">
              <a:rPr lang="en-US" smtClean="0"/>
              <a:t>‹#›</a:t>
            </a:fld>
            <a:endParaRPr lang="en-US"/>
          </a:p>
        </p:txBody>
      </p:sp>
    </p:spTree>
    <p:extLst>
      <p:ext uri="{BB962C8B-B14F-4D97-AF65-F5344CB8AC3E}">
        <p14:creationId xmlns:p14="http://schemas.microsoft.com/office/powerpoint/2010/main" val="137193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41005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p:cNvSpPr>
          <p:nvPr>
            <p:ph type="sldImg"/>
          </p:nvPr>
        </p:nvSpPr>
        <p:spPr bwMode="auto">
          <a:noFill/>
          <a:ln>
            <a:solidFill>
              <a:srgbClr val="000000"/>
            </a:solidFill>
            <a:miter lim="800000"/>
            <a:headEnd/>
            <a:tailEnd/>
          </a:ln>
        </p:spPr>
      </p:sp>
      <p:sp>
        <p:nvSpPr>
          <p:cNvPr id="26626"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766715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Placeholder 2"/>
          <p:cNvSpPr>
            <a:spLocks noGrp="1" noRot="1" noChangeAspect="1"/>
          </p:cNvSpPr>
          <p:nvPr>
            <p:ph type="sldImg"/>
          </p:nvPr>
        </p:nvSpPr>
        <p:spPr bwMode="auto">
          <a:noFill/>
          <a:ln>
            <a:solidFill>
              <a:srgbClr val="000000"/>
            </a:solidFill>
            <a:miter lim="800000"/>
            <a:headEnd/>
            <a:tailEnd/>
          </a:ln>
        </p:spPr>
      </p:sp>
      <p:sp>
        <p:nvSpPr>
          <p:cNvPr id="171010"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6890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Placeholder 2"/>
          <p:cNvSpPr>
            <a:spLocks noGrp="1" noRot="1" noChangeAspect="1"/>
          </p:cNvSpPr>
          <p:nvPr>
            <p:ph type="sldImg"/>
          </p:nvPr>
        </p:nvSpPr>
        <p:spPr bwMode="auto">
          <a:noFill/>
          <a:ln>
            <a:solidFill>
              <a:srgbClr val="000000"/>
            </a:solidFill>
            <a:miter lim="800000"/>
            <a:headEnd/>
            <a:tailEnd/>
          </a:ln>
        </p:spPr>
      </p:sp>
      <p:sp>
        <p:nvSpPr>
          <p:cNvPr id="177154"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62510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Placeholder 2"/>
          <p:cNvSpPr>
            <a:spLocks noGrp="1" noRot="1" noChangeAspect="1"/>
          </p:cNvSpPr>
          <p:nvPr>
            <p:ph type="sldImg"/>
          </p:nvPr>
        </p:nvSpPr>
        <p:spPr bwMode="auto">
          <a:noFill/>
          <a:ln>
            <a:solidFill>
              <a:srgbClr val="000000"/>
            </a:solidFill>
            <a:miter lim="800000"/>
            <a:headEnd/>
            <a:tailEnd/>
          </a:ln>
        </p:spPr>
      </p:sp>
      <p:sp>
        <p:nvSpPr>
          <p:cNvPr id="177154"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4750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Placeholder 2"/>
          <p:cNvSpPr>
            <a:spLocks noGrp="1" noRot="1" noChangeAspect="1" noTextEdit="1"/>
          </p:cNvSpPr>
          <p:nvPr>
            <p:ph type="sldImg"/>
          </p:nvPr>
        </p:nvSpPr>
        <p:spPr bwMode="auto">
          <a:noFill/>
          <a:ln>
            <a:solidFill>
              <a:srgbClr val="000000"/>
            </a:solidFill>
            <a:miter lim="800000"/>
            <a:headEnd/>
            <a:tailEnd/>
          </a:ln>
        </p:spPr>
      </p:sp>
      <p:sp>
        <p:nvSpPr>
          <p:cNvPr id="181250"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05110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Placeholder 2"/>
          <p:cNvSpPr>
            <a:spLocks noGrp="1" noRot="1" noChangeAspect="1" noTextEdit="1"/>
          </p:cNvSpPr>
          <p:nvPr>
            <p:ph type="sldImg"/>
          </p:nvPr>
        </p:nvSpPr>
        <p:spPr bwMode="auto">
          <a:noFill/>
          <a:ln>
            <a:solidFill>
              <a:srgbClr val="000000"/>
            </a:solidFill>
            <a:miter lim="800000"/>
            <a:headEnd/>
            <a:tailEnd/>
          </a:ln>
        </p:spPr>
      </p:sp>
      <p:sp>
        <p:nvSpPr>
          <p:cNvPr id="181250"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20769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Placeholder 2"/>
          <p:cNvSpPr>
            <a:spLocks noGrp="1" noRot="1" noChangeAspect="1"/>
          </p:cNvSpPr>
          <p:nvPr>
            <p:ph type="sldImg"/>
          </p:nvPr>
        </p:nvSpPr>
        <p:spPr bwMode="auto">
          <a:noFill/>
          <a:ln>
            <a:solidFill>
              <a:srgbClr val="000000"/>
            </a:solidFill>
            <a:miter lim="800000"/>
            <a:headEnd/>
            <a:tailEnd/>
          </a:ln>
        </p:spPr>
      </p:sp>
      <p:sp>
        <p:nvSpPr>
          <p:cNvPr id="166914"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41679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276492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2"/>
          <p:cNvSpPr>
            <a:spLocks noGrp="1" noRot="1" noChangeAspect="1"/>
          </p:cNvSpPr>
          <p:nvPr>
            <p:ph type="sldImg"/>
          </p:nvPr>
        </p:nvSpPr>
        <p:spPr bwMode="auto">
          <a:noFill/>
          <a:ln>
            <a:solidFill>
              <a:srgbClr val="000000"/>
            </a:solidFill>
            <a:miter lim="800000"/>
            <a:headEnd/>
            <a:tailEnd/>
          </a:ln>
        </p:spPr>
      </p:sp>
      <p:sp>
        <p:nvSpPr>
          <p:cNvPr id="16386"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79363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21309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0821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Calibri" pitchFamily="84" charset="0"/>
            </a:endParaRPr>
          </a:p>
        </p:txBody>
      </p:sp>
    </p:spTree>
    <p:extLst>
      <p:ext uri="{BB962C8B-B14F-4D97-AF65-F5344CB8AC3E}">
        <p14:creationId xmlns:p14="http://schemas.microsoft.com/office/powerpoint/2010/main" val="354351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7195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3153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17558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04759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Placeholder 2"/>
          <p:cNvSpPr>
            <a:spLocks noGrp="1" noRot="1" noChangeAspect="1"/>
          </p:cNvSpPr>
          <p:nvPr>
            <p:ph type="sldImg"/>
          </p:nvPr>
        </p:nvSpPr>
        <p:spPr bwMode="auto">
          <a:noFill/>
          <a:ln>
            <a:solidFill>
              <a:srgbClr val="000000"/>
            </a:solidFill>
            <a:miter lim="800000"/>
            <a:headEnd/>
            <a:tailEnd/>
          </a:ln>
        </p:spPr>
      </p:sp>
      <p:sp>
        <p:nvSpPr>
          <p:cNvPr id="166914"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8802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Placeholder 2"/>
          <p:cNvSpPr>
            <a:spLocks noGrp="1" noRot="1" noChangeAspect="1"/>
          </p:cNvSpPr>
          <p:nvPr>
            <p:ph type="sldImg"/>
          </p:nvPr>
        </p:nvSpPr>
        <p:spPr bwMode="auto">
          <a:noFill/>
          <a:ln>
            <a:solidFill>
              <a:srgbClr val="000000"/>
            </a:solidFill>
            <a:miter lim="800000"/>
            <a:headEnd/>
            <a:tailEnd/>
          </a:ln>
        </p:spPr>
      </p:sp>
      <p:sp>
        <p:nvSpPr>
          <p:cNvPr id="166914"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Calibri" pitchFamily="34" charset="0"/>
              <a:cs typeface="Calibri" pitchFamily="34" charset="0"/>
            </a:endParaRPr>
          </a:p>
        </p:txBody>
      </p:sp>
    </p:spTree>
    <p:extLst>
      <p:ext uri="{BB962C8B-B14F-4D97-AF65-F5344CB8AC3E}">
        <p14:creationId xmlns:p14="http://schemas.microsoft.com/office/powerpoint/2010/main" val="136101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7B558A-5EBF-4516-A033-58EC77888A36}" type="slidenum">
              <a:rPr lang="en-US" altLang="en-US"/>
              <a:pPr/>
              <a:t>‹#›</a:t>
            </a:fld>
            <a:endParaRPr lang="en-US" altLang="en-US"/>
          </a:p>
        </p:txBody>
      </p:sp>
    </p:spTree>
    <p:extLst>
      <p:ext uri="{BB962C8B-B14F-4D97-AF65-F5344CB8AC3E}">
        <p14:creationId xmlns:p14="http://schemas.microsoft.com/office/powerpoint/2010/main" val="312361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42AF5D-12EF-4984-9A1C-01249E1E1AF1}" type="slidenum">
              <a:rPr lang="en-US" altLang="en-US"/>
              <a:pPr/>
              <a:t>‹#›</a:t>
            </a:fld>
            <a:endParaRPr lang="en-US" altLang="en-US"/>
          </a:p>
        </p:txBody>
      </p:sp>
    </p:spTree>
    <p:extLst>
      <p:ext uri="{BB962C8B-B14F-4D97-AF65-F5344CB8AC3E}">
        <p14:creationId xmlns:p14="http://schemas.microsoft.com/office/powerpoint/2010/main" val="356313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5"/>
            <a:ext cx="2057400" cy="58507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35"/>
            <a:ext cx="5969000"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CB8DF3-33BD-4B32-8C72-5FE7BCE79290}" type="slidenum">
              <a:rPr lang="en-US" altLang="en-US"/>
              <a:pPr/>
              <a:t>‹#›</a:t>
            </a:fld>
            <a:endParaRPr lang="en-US" altLang="en-US"/>
          </a:p>
        </p:txBody>
      </p:sp>
    </p:spTree>
    <p:extLst>
      <p:ext uri="{BB962C8B-B14F-4D97-AF65-F5344CB8AC3E}">
        <p14:creationId xmlns:p14="http://schemas.microsoft.com/office/powerpoint/2010/main" val="3633768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0BF5B1F8-4A51-47A2-AE55-90CD4A22BE78}" type="datetime1">
              <a:rPr lang="en-US" smtClean="0"/>
              <a:t>3/3/2017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4417BB-09BF-4888-A421-447E097BF797}" type="slidenum">
              <a:rPr lang="en-US"/>
              <a:pPr>
                <a:defRPr/>
              </a:pPr>
              <a:t>‹#›</a:t>
            </a:fld>
            <a:endParaRPr lang="en-US"/>
          </a:p>
        </p:txBody>
      </p:sp>
    </p:spTree>
    <p:extLst>
      <p:ext uri="{BB962C8B-B14F-4D97-AF65-F5344CB8AC3E}">
        <p14:creationId xmlns:p14="http://schemas.microsoft.com/office/powerpoint/2010/main" val="294108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41C118-9D68-4114-AC0E-C6B7E5EA139E}" type="slidenum">
              <a:rPr lang="en-US" altLang="en-US"/>
              <a:pPr/>
              <a:t>‹#›</a:t>
            </a:fld>
            <a:endParaRPr lang="en-US" altLang="en-US"/>
          </a:p>
        </p:txBody>
      </p:sp>
    </p:spTree>
    <p:extLst>
      <p:ext uri="{BB962C8B-B14F-4D97-AF65-F5344CB8AC3E}">
        <p14:creationId xmlns:p14="http://schemas.microsoft.com/office/powerpoint/2010/main" val="406236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6F21AF-9545-4249-BA88-3DB3D0CF948B}" type="slidenum">
              <a:rPr lang="en-US" altLang="en-US"/>
              <a:pPr/>
              <a:t>‹#›</a:t>
            </a:fld>
            <a:endParaRPr lang="en-US" altLang="en-US"/>
          </a:p>
        </p:txBody>
      </p:sp>
    </p:spTree>
    <p:extLst>
      <p:ext uri="{BB962C8B-B14F-4D97-AF65-F5344CB8AC3E}">
        <p14:creationId xmlns:p14="http://schemas.microsoft.com/office/powerpoint/2010/main" val="310920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91B104-DB07-405E-AAB9-70A310D577BC}" type="slidenum">
              <a:rPr lang="en-US" altLang="en-US"/>
              <a:pPr/>
              <a:t>‹#›</a:t>
            </a:fld>
            <a:endParaRPr lang="en-US" altLang="en-US"/>
          </a:p>
        </p:txBody>
      </p:sp>
    </p:spTree>
    <p:extLst>
      <p:ext uri="{BB962C8B-B14F-4D97-AF65-F5344CB8AC3E}">
        <p14:creationId xmlns:p14="http://schemas.microsoft.com/office/powerpoint/2010/main" val="290642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584F27C-EE48-43CF-A345-9817B991E6B0}" type="slidenum">
              <a:rPr lang="en-US" altLang="en-US"/>
              <a:pPr/>
              <a:t>‹#›</a:t>
            </a:fld>
            <a:endParaRPr lang="en-US" altLang="en-US"/>
          </a:p>
        </p:txBody>
      </p:sp>
    </p:spTree>
    <p:extLst>
      <p:ext uri="{BB962C8B-B14F-4D97-AF65-F5344CB8AC3E}">
        <p14:creationId xmlns:p14="http://schemas.microsoft.com/office/powerpoint/2010/main" val="152862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1714B6A-65FB-409A-9BEC-4DF2B6D8542C}" type="slidenum">
              <a:rPr lang="en-US" altLang="en-US"/>
              <a:pPr/>
              <a:t>‹#›</a:t>
            </a:fld>
            <a:endParaRPr lang="en-US" altLang="en-US"/>
          </a:p>
        </p:txBody>
      </p:sp>
    </p:spTree>
    <p:extLst>
      <p:ext uri="{BB962C8B-B14F-4D97-AF65-F5344CB8AC3E}">
        <p14:creationId xmlns:p14="http://schemas.microsoft.com/office/powerpoint/2010/main" val="234245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4E28888-448C-4E97-9587-C97813D94026}" type="slidenum">
              <a:rPr lang="en-US" altLang="en-US"/>
              <a:pPr/>
              <a:t>‹#›</a:t>
            </a:fld>
            <a:endParaRPr lang="en-US" altLang="en-US"/>
          </a:p>
        </p:txBody>
      </p:sp>
    </p:spTree>
    <p:extLst>
      <p:ext uri="{BB962C8B-B14F-4D97-AF65-F5344CB8AC3E}">
        <p14:creationId xmlns:p14="http://schemas.microsoft.com/office/powerpoint/2010/main" val="80351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86A4DC-C9E5-4F27-AF33-904665BAB606}" type="slidenum">
              <a:rPr lang="en-US" altLang="en-US"/>
              <a:pPr/>
              <a:t>‹#›</a:t>
            </a:fld>
            <a:endParaRPr lang="en-US" altLang="en-US"/>
          </a:p>
        </p:txBody>
      </p:sp>
    </p:spTree>
    <p:extLst>
      <p:ext uri="{BB962C8B-B14F-4D97-AF65-F5344CB8AC3E}">
        <p14:creationId xmlns:p14="http://schemas.microsoft.com/office/powerpoint/2010/main" val="387717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3812BE9-6CA9-4354-A38D-D7CECDC396E3}" type="slidenum">
              <a:rPr lang="en-US" altLang="en-US"/>
              <a:pPr/>
              <a:t>‹#›</a:t>
            </a:fld>
            <a:endParaRPr lang="en-US" altLang="en-US"/>
          </a:p>
        </p:txBody>
      </p:sp>
    </p:spTree>
    <p:extLst>
      <p:ext uri="{BB962C8B-B14F-4D97-AF65-F5344CB8AC3E}">
        <p14:creationId xmlns:p14="http://schemas.microsoft.com/office/powerpoint/2010/main" val="170476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60C31C8-934B-4CCD-993A-53D13B4A234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Search and Information on the Internet</a:t>
            </a:r>
            <a:endParaRPr lang="en-US" dirty="0"/>
          </a:p>
        </p:txBody>
      </p:sp>
      <p:sp>
        <p:nvSpPr>
          <p:cNvPr id="3" name="Subtitle 2"/>
          <p:cNvSpPr>
            <a:spLocks noGrp="1"/>
          </p:cNvSpPr>
          <p:nvPr>
            <p:ph type="subTitle" idx="1"/>
          </p:nvPr>
        </p:nvSpPr>
        <p:spPr/>
        <p:txBody>
          <a:bodyPr/>
          <a:lstStyle/>
          <a:p>
            <a:r>
              <a:rPr lang="en-US" dirty="0" smtClean="0"/>
              <a:t>Susan Athey</a:t>
            </a:r>
          </a:p>
          <a:p>
            <a:r>
              <a:rPr lang="en-US" dirty="0" smtClean="0"/>
              <a:t>Stanford GSB</a:t>
            </a:r>
            <a:endParaRPr lang="en-US" dirty="0"/>
          </a:p>
        </p:txBody>
      </p:sp>
    </p:spTree>
    <p:extLst>
      <p:ext uri="{BB962C8B-B14F-4D97-AF65-F5344CB8AC3E}">
        <p14:creationId xmlns:p14="http://schemas.microsoft.com/office/powerpoint/2010/main" val="691294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296399" cy="634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81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97" y="914400"/>
            <a:ext cx="7229782"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04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Online v. Offline Internet Pricing</a:t>
            </a:r>
          </a:p>
        </p:txBody>
      </p:sp>
      <p:sp>
        <p:nvSpPr>
          <p:cNvPr id="11267" name="Rectangle 3"/>
          <p:cNvSpPr>
            <a:spLocks noGrp="1" noChangeArrowheads="1"/>
          </p:cNvSpPr>
          <p:nvPr>
            <p:ph type="body" idx="1"/>
          </p:nvPr>
        </p:nvSpPr>
        <p:spPr>
          <a:xfrm>
            <a:off x="428263" y="1444646"/>
            <a:ext cx="8229600" cy="4525963"/>
          </a:xfrm>
        </p:spPr>
        <p:txBody>
          <a:bodyPr/>
          <a:lstStyle/>
          <a:p>
            <a:pPr eaLnBrk="1" hangingPunct="1">
              <a:lnSpc>
                <a:spcPct val="90000"/>
              </a:lnSpc>
              <a:defRPr/>
            </a:pPr>
            <a:r>
              <a:rPr lang="en-US" sz="2800" dirty="0" smtClean="0"/>
              <a:t>Search costs reduced</a:t>
            </a:r>
          </a:p>
          <a:p>
            <a:pPr lvl="1" eaLnBrk="1" hangingPunct="1">
              <a:lnSpc>
                <a:spcPct val="90000"/>
              </a:lnSpc>
              <a:defRPr/>
            </a:pPr>
            <a:r>
              <a:rPr lang="en-US" sz="2400" dirty="0" smtClean="0"/>
              <a:t>Typically leads to compressed price distribution</a:t>
            </a:r>
          </a:p>
          <a:p>
            <a:pPr lvl="1" eaLnBrk="1" hangingPunct="1">
              <a:lnSpc>
                <a:spcPct val="90000"/>
              </a:lnSpc>
              <a:defRPr/>
            </a:pPr>
            <a:r>
              <a:rPr lang="en-US" sz="2400" dirty="0" smtClean="0"/>
              <a:t>Can any price dispersion persist?</a:t>
            </a:r>
          </a:p>
          <a:p>
            <a:pPr eaLnBrk="1" hangingPunct="1">
              <a:lnSpc>
                <a:spcPct val="90000"/>
              </a:lnSpc>
              <a:defRPr/>
            </a:pPr>
            <a:r>
              <a:rPr lang="en-US" sz="2800" dirty="0" smtClean="0"/>
              <a:t>Changing price almost costless</a:t>
            </a:r>
          </a:p>
          <a:p>
            <a:pPr lvl="1" eaLnBrk="1" hangingPunct="1">
              <a:lnSpc>
                <a:spcPct val="90000"/>
              </a:lnSpc>
              <a:defRPr/>
            </a:pPr>
            <a:r>
              <a:rPr lang="en-US" sz="2400" dirty="0" smtClean="0"/>
              <a:t>Models with price dispersion typically require simultaneous choices</a:t>
            </a:r>
          </a:p>
          <a:p>
            <a:pPr lvl="1" eaLnBrk="1" hangingPunct="1">
              <a:lnSpc>
                <a:spcPct val="90000"/>
              </a:lnSpc>
              <a:defRPr/>
            </a:pPr>
            <a:r>
              <a:rPr lang="en-US" sz="2400" dirty="0" smtClean="0"/>
              <a:t>Otherwise undercut your competitor</a:t>
            </a:r>
          </a:p>
          <a:p>
            <a:pPr eaLnBrk="1" hangingPunct="1">
              <a:lnSpc>
                <a:spcPct val="90000"/>
              </a:lnSpc>
              <a:defRPr/>
            </a:pPr>
            <a:r>
              <a:rPr lang="en-US" sz="2800" dirty="0" smtClean="0"/>
              <a:t>Competitors see prices</a:t>
            </a:r>
          </a:p>
          <a:p>
            <a:pPr lvl="1" eaLnBrk="1" hangingPunct="1">
              <a:lnSpc>
                <a:spcPct val="90000"/>
              </a:lnSpc>
              <a:defRPr/>
            </a:pPr>
            <a:r>
              <a:rPr lang="en-US" sz="2400" dirty="0" smtClean="0"/>
              <a:t>Potential benefits for collusion, especially if algorithms used to match</a:t>
            </a:r>
          </a:p>
          <a:p>
            <a:pPr lvl="2" eaLnBrk="1" hangingPunct="1">
              <a:lnSpc>
                <a:spcPct val="90000"/>
              </a:lnSpc>
              <a:defRPr/>
            </a:pPr>
            <a:r>
              <a:rPr lang="en-US" sz="2000" dirty="0" smtClean="0"/>
              <a:t>Ellison &amp; Snyder (2013) document pricing dynamics</a:t>
            </a:r>
          </a:p>
          <a:p>
            <a:pPr marL="0" indent="0" eaLnBrk="1" hangingPunct="1">
              <a:lnSpc>
                <a:spcPct val="90000"/>
              </a:lnSpc>
              <a:buFontTx/>
              <a:buNone/>
              <a:defRPr/>
            </a:pPr>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Case Study: Books &amp; CDs</a:t>
            </a:r>
          </a:p>
        </p:txBody>
      </p:sp>
      <p:sp>
        <p:nvSpPr>
          <p:cNvPr id="4099" name="Rectangle 3"/>
          <p:cNvSpPr>
            <a:spLocks noGrp="1" noChangeArrowheads="1"/>
          </p:cNvSpPr>
          <p:nvPr>
            <p:ph type="body" idx="1"/>
          </p:nvPr>
        </p:nvSpPr>
        <p:spPr>
          <a:xfrm>
            <a:off x="457200" y="1371600"/>
            <a:ext cx="8229600" cy="4525963"/>
          </a:xfrm>
        </p:spPr>
        <p:txBody>
          <a:bodyPr/>
          <a:lstStyle/>
          <a:p>
            <a:pPr eaLnBrk="1" hangingPunct="1"/>
            <a:r>
              <a:rPr lang="en-US" altLang="en-US" sz="2400" dirty="0" err="1" smtClean="0"/>
              <a:t>Brynjolffson</a:t>
            </a:r>
            <a:r>
              <a:rPr lang="en-US" altLang="en-US" sz="2400" dirty="0" smtClean="0"/>
              <a:t> and Smith (2000)</a:t>
            </a:r>
          </a:p>
          <a:p>
            <a:pPr eaLnBrk="1" hangingPunct="1"/>
            <a:r>
              <a:rPr lang="en-US" altLang="en-US" sz="2400" dirty="0" smtClean="0"/>
              <a:t>Products</a:t>
            </a:r>
          </a:p>
          <a:p>
            <a:pPr lvl="1" eaLnBrk="1" hangingPunct="1"/>
            <a:r>
              <a:rPr lang="en-US" altLang="en-US" sz="2000" dirty="0" smtClean="0"/>
              <a:t>Matched sample of 20 book and 20 CD titles, mix of popular and general selection titles</a:t>
            </a:r>
          </a:p>
          <a:p>
            <a:pPr eaLnBrk="1" hangingPunct="1"/>
            <a:r>
              <a:rPr lang="en-US" altLang="en-US" sz="2400" dirty="0" smtClean="0"/>
              <a:t>Retailers</a:t>
            </a:r>
          </a:p>
          <a:p>
            <a:pPr lvl="1" eaLnBrk="1" hangingPunct="1"/>
            <a:r>
              <a:rPr lang="en-US" altLang="en-US" sz="2000" dirty="0" smtClean="0"/>
              <a:t>16 Internet outlets, 16 conventional outlets (in 6 different states)</a:t>
            </a:r>
          </a:p>
          <a:p>
            <a:pPr eaLnBrk="1" hangingPunct="1"/>
            <a:r>
              <a:rPr lang="en-US" altLang="en-US" sz="2400" dirty="0" smtClean="0"/>
              <a:t>Product data</a:t>
            </a:r>
          </a:p>
          <a:p>
            <a:pPr lvl="1" eaLnBrk="1" hangingPunct="1"/>
            <a:r>
              <a:rPr lang="en-US" altLang="en-US" sz="2000" dirty="0" smtClean="0"/>
              <a:t>prices, tax/shipping &amp; handling, availability, delivery time</a:t>
            </a:r>
          </a:p>
          <a:p>
            <a:pPr eaLnBrk="1" hangingPunct="1"/>
            <a:r>
              <a:rPr lang="en-US" altLang="en-US" sz="2400" dirty="0" smtClean="0"/>
              <a:t>Time frame: 1998 - 2000</a:t>
            </a:r>
          </a:p>
          <a:p>
            <a:pPr eaLnBrk="1" hangingPunct="1"/>
            <a:r>
              <a:rPr lang="en-US" altLang="en-US" sz="2400" dirty="0" smtClean="0"/>
              <a:t>~12,000 price observations</a:t>
            </a:r>
          </a:p>
          <a:p>
            <a:pPr eaLnBrk="1" hangingPunct="1"/>
            <a:endParaRPr lang="en-US" alt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638"/>
            <a:ext cx="65151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428750"/>
            <a:ext cx="873760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5"/>
          <p:cNvSpPr txBox="1">
            <a:spLocks noChangeArrowheads="1"/>
          </p:cNvSpPr>
          <p:nvPr/>
        </p:nvSpPr>
        <p:spPr bwMode="auto">
          <a:xfrm>
            <a:off x="2112963" y="5341938"/>
            <a:ext cx="3348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Source: Brynjolffson and Smith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Price Search Engines</a:t>
            </a:r>
          </a:p>
        </p:txBody>
      </p:sp>
      <p:sp>
        <p:nvSpPr>
          <p:cNvPr id="7171" name="Rectangle 3"/>
          <p:cNvSpPr>
            <a:spLocks noGrp="1" noChangeArrowheads="1"/>
          </p:cNvSpPr>
          <p:nvPr>
            <p:ph type="body" idx="1"/>
          </p:nvPr>
        </p:nvSpPr>
        <p:spPr/>
        <p:txBody>
          <a:bodyPr/>
          <a:lstStyle/>
          <a:p>
            <a:pPr eaLnBrk="1" hangingPunct="1"/>
            <a:r>
              <a:rPr lang="en-US" altLang="en-US" dirty="0" smtClean="0"/>
              <a:t>Make search costs trivial</a:t>
            </a:r>
          </a:p>
          <a:p>
            <a:pPr eaLnBrk="1" hangingPunct="1"/>
            <a:r>
              <a:rPr lang="en-US" altLang="en-US" dirty="0" smtClean="0"/>
              <a:t>Who uses search engines?</a:t>
            </a:r>
          </a:p>
          <a:p>
            <a:pPr lvl="1" eaLnBrk="1" hangingPunct="1"/>
            <a:r>
              <a:rPr lang="en-US" altLang="en-US" dirty="0" smtClean="0"/>
              <a:t>Price sensitive consumers</a:t>
            </a:r>
          </a:p>
          <a:p>
            <a:pPr eaLnBrk="1" hangingPunct="1"/>
            <a:r>
              <a:rPr lang="en-US" altLang="en-US" dirty="0" smtClean="0"/>
              <a:t>Price search engine paradox</a:t>
            </a:r>
          </a:p>
          <a:p>
            <a:pPr lvl="1" eaLnBrk="1" hangingPunct="1"/>
            <a:r>
              <a:rPr lang="en-US" altLang="en-US" dirty="0" smtClean="0"/>
              <a:t>Perfect price search engine for perfectly substitutable alternatives -&gt; zero profits for sellers</a:t>
            </a:r>
          </a:p>
          <a:p>
            <a:pPr lvl="1" eaLnBrk="1" hangingPunct="1"/>
            <a:r>
              <a:rPr lang="en-US" altLang="en-US" dirty="0" smtClean="0"/>
              <a:t>Why list on price search engine?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Bait and Switch</a:t>
            </a:r>
          </a:p>
        </p:txBody>
      </p:sp>
      <p:sp>
        <p:nvSpPr>
          <p:cNvPr id="20483" name="Rectangle 3"/>
          <p:cNvSpPr>
            <a:spLocks noGrp="1" noChangeArrowheads="1"/>
          </p:cNvSpPr>
          <p:nvPr>
            <p:ph type="body" idx="1"/>
          </p:nvPr>
        </p:nvSpPr>
        <p:spPr/>
        <p:txBody>
          <a:bodyPr/>
          <a:lstStyle/>
          <a:p>
            <a:pPr eaLnBrk="1" hangingPunct="1"/>
            <a:r>
              <a:rPr lang="en-US" altLang="en-US" smtClean="0"/>
              <a:t>In some markets, price search engines account for huge fraction of market</a:t>
            </a:r>
          </a:p>
          <a:p>
            <a:pPr eaLnBrk="1" hangingPunct="1"/>
            <a:r>
              <a:rPr lang="en-US" altLang="en-US" smtClean="0"/>
              <a:t>Ex: Computer parts</a:t>
            </a:r>
          </a:p>
          <a:p>
            <a:pPr eaLnBrk="1" hangingPunct="1"/>
            <a:r>
              <a:rPr lang="en-US" altLang="en-US" smtClean="0"/>
              <a:t>Ellison and Ellison (2009) analyze this market</a:t>
            </a:r>
          </a:p>
          <a:p>
            <a:pPr eaLnBrk="1" hangingPunct="1"/>
            <a:r>
              <a:rPr lang="en-US" altLang="en-US" smtClean="0"/>
              <a:t>Bottom line</a:t>
            </a:r>
          </a:p>
          <a:p>
            <a:pPr lvl="1" eaLnBrk="1" hangingPunct="1"/>
            <a:r>
              <a:rPr lang="en-US" altLang="en-US" smtClean="0"/>
              <a:t>How do firms profit in this environment?</a:t>
            </a:r>
          </a:p>
          <a:p>
            <a:pPr lvl="1" eaLnBrk="1" hangingPunct="1"/>
            <a:r>
              <a:rPr lang="en-US" altLang="en-US" smtClean="0"/>
              <a:t>Bait and Switch!</a:t>
            </a:r>
          </a:p>
          <a:p>
            <a:pPr lvl="1" eaLnBrk="1" hangingPunct="1"/>
            <a:r>
              <a:rPr lang="en-US" altLang="en-US" smtClean="0"/>
              <a:t>More generally, obfuscation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1813"/>
            <a:ext cx="8166100"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742238" cy="604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Information</a:t>
            </a:r>
            <a:endParaRPr lang="en-US" dirty="0"/>
          </a:p>
        </p:txBody>
      </p:sp>
      <p:sp>
        <p:nvSpPr>
          <p:cNvPr id="3" name="Content Placeholder 2"/>
          <p:cNvSpPr>
            <a:spLocks noGrp="1"/>
          </p:cNvSpPr>
          <p:nvPr>
            <p:ph idx="1"/>
          </p:nvPr>
        </p:nvSpPr>
        <p:spPr/>
        <p:txBody>
          <a:bodyPr/>
          <a:lstStyle/>
          <a:p>
            <a:r>
              <a:rPr lang="en-US" dirty="0" smtClean="0"/>
              <a:t>Digitization makes everything findable in principle</a:t>
            </a:r>
          </a:p>
          <a:p>
            <a:r>
              <a:rPr lang="en-US" dirty="0" smtClean="0"/>
              <a:t>Users can’t actually find anything without intermediation</a:t>
            </a:r>
          </a:p>
          <a:p>
            <a:pPr lvl="1"/>
            <a:r>
              <a:rPr lang="en-US" dirty="0" smtClean="0"/>
              <a:t>Search engines (general, price)</a:t>
            </a:r>
          </a:p>
          <a:p>
            <a:pPr lvl="1"/>
            <a:r>
              <a:rPr lang="en-US" dirty="0" smtClean="0"/>
              <a:t>Store layout and organization</a:t>
            </a:r>
          </a:p>
          <a:p>
            <a:pPr lvl="1"/>
            <a:r>
              <a:rPr lang="en-US" dirty="0" smtClean="0"/>
              <a:t>Ranking of offers</a:t>
            </a:r>
          </a:p>
          <a:p>
            <a:r>
              <a:rPr lang="en-US" dirty="0" smtClean="0"/>
              <a:t>Fine details matter in short run and long run</a:t>
            </a:r>
            <a:endParaRPr lang="en-US" dirty="0"/>
          </a:p>
        </p:txBody>
      </p:sp>
    </p:spTree>
    <p:extLst>
      <p:ext uri="{BB962C8B-B14F-4D97-AF65-F5344CB8AC3E}">
        <p14:creationId xmlns:p14="http://schemas.microsoft.com/office/powerpoint/2010/main" val="1618517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419100"/>
            <a:ext cx="6486525"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Cross-price elasticities</a:t>
            </a:r>
          </a:p>
        </p:txBody>
      </p:sp>
      <p:sp>
        <p:nvSpPr>
          <p:cNvPr id="24579" name="Rectangle 3"/>
          <p:cNvSpPr>
            <a:spLocks noGrp="1" noChangeArrowheads="1"/>
          </p:cNvSpPr>
          <p:nvPr>
            <p:ph type="body" idx="1"/>
          </p:nvPr>
        </p:nvSpPr>
        <p:spPr>
          <a:xfrm>
            <a:off x="457200" y="1600200"/>
            <a:ext cx="8229600" cy="4629150"/>
          </a:xfrm>
        </p:spPr>
        <p:txBody>
          <a:bodyPr/>
          <a:lstStyle/>
          <a:p>
            <a:pPr eaLnBrk="1" hangingPunct="1">
              <a:lnSpc>
                <a:spcPct val="90000"/>
              </a:lnSpc>
              <a:buFontTx/>
              <a:buNone/>
            </a:pPr>
            <a:r>
              <a:rPr lang="en-US" altLang="en-US" sz="2400" dirty="0" smtClean="0"/>
              <a:t>Cross-price </a:t>
            </a:r>
            <a:r>
              <a:rPr lang="en-US" altLang="en-US" sz="2400" dirty="0" err="1" smtClean="0"/>
              <a:t>elasticities</a:t>
            </a:r>
            <a:r>
              <a:rPr lang="en-US" altLang="en-US" sz="2400" dirty="0" smtClean="0"/>
              <a:t> for memory modules</a:t>
            </a:r>
          </a:p>
          <a:p>
            <a:pPr eaLnBrk="1" hangingPunct="1">
              <a:lnSpc>
                <a:spcPct val="90000"/>
              </a:lnSpc>
              <a:buFontTx/>
              <a:buNone/>
            </a:pPr>
            <a:endParaRPr lang="en-US" altLang="en-US" sz="2400" dirty="0" smtClean="0"/>
          </a:p>
          <a:p>
            <a:pPr eaLnBrk="1" hangingPunct="1">
              <a:lnSpc>
                <a:spcPct val="90000"/>
              </a:lnSpc>
              <a:buFontTx/>
              <a:buNone/>
            </a:pPr>
            <a:r>
              <a:rPr lang="en-US" altLang="en-US" sz="2000" dirty="0" smtClean="0"/>
              <a:t>Price</a:t>
            </a:r>
            <a:r>
              <a:rPr lang="en-US" altLang="en-US" sz="1800" dirty="0" smtClean="0"/>
              <a:t>			</a:t>
            </a:r>
            <a:r>
              <a:rPr lang="en-US" altLang="en-US" sz="2000" dirty="0" smtClean="0"/>
              <a:t>Product</a:t>
            </a:r>
          </a:p>
          <a:p>
            <a:pPr eaLnBrk="1" hangingPunct="1">
              <a:lnSpc>
                <a:spcPct val="90000"/>
              </a:lnSpc>
              <a:buFontTx/>
              <a:buNone/>
            </a:pPr>
            <a:r>
              <a:rPr lang="en-US" altLang="en-US" sz="2000" dirty="0" smtClean="0"/>
              <a:t>		Low q 		Mid q 		High q</a:t>
            </a:r>
          </a:p>
          <a:p>
            <a:pPr eaLnBrk="1" hangingPunct="1">
              <a:lnSpc>
                <a:spcPct val="90000"/>
              </a:lnSpc>
              <a:buFontTx/>
              <a:buNone/>
            </a:pPr>
            <a:r>
              <a:rPr lang="en-US" altLang="en-US" sz="2000" dirty="0" smtClean="0"/>
              <a:t>P</a:t>
            </a:r>
            <a:r>
              <a:rPr lang="en-US" altLang="en-US" sz="2000" baseline="-25000" dirty="0" smtClean="0"/>
              <a:t>low	</a:t>
            </a:r>
            <a:r>
              <a:rPr lang="en-US" altLang="en-US" sz="2000" dirty="0" smtClean="0"/>
              <a:t>-51.8 		-25.2* 		-19.0*</a:t>
            </a:r>
          </a:p>
          <a:p>
            <a:pPr eaLnBrk="1" hangingPunct="1">
              <a:lnSpc>
                <a:spcPct val="90000"/>
              </a:lnSpc>
              <a:buFontTx/>
              <a:buNone/>
            </a:pPr>
            <a:r>
              <a:rPr lang="en-US" altLang="en-US" sz="2000" dirty="0" err="1" smtClean="0"/>
              <a:t>P</a:t>
            </a:r>
            <a:r>
              <a:rPr lang="en-US" altLang="en-US" sz="2000" baseline="-25000" dirty="0" err="1" smtClean="0"/>
              <a:t>mid</a:t>
            </a:r>
            <a:r>
              <a:rPr lang="en-US" altLang="en-US" sz="2000" dirty="0" smtClean="0"/>
              <a:t> 	-1.0 		-6.6* 		-0.3</a:t>
            </a:r>
          </a:p>
          <a:p>
            <a:pPr eaLnBrk="1" hangingPunct="1">
              <a:lnSpc>
                <a:spcPct val="90000"/>
              </a:lnSpc>
              <a:buFontTx/>
              <a:buNone/>
            </a:pPr>
            <a:r>
              <a:rPr lang="en-US" altLang="en-US" sz="2000" dirty="0" smtClean="0"/>
              <a:t>P</a:t>
            </a:r>
            <a:r>
              <a:rPr lang="en-US" altLang="en-US" sz="2000" baseline="-25000" dirty="0" smtClean="0"/>
              <a:t>hi</a:t>
            </a:r>
            <a:r>
              <a:rPr lang="en-US" altLang="en-US" sz="2000" dirty="0" smtClean="0"/>
              <a:t> 	0.4 		-1.5 		-8.6*</a:t>
            </a:r>
          </a:p>
          <a:p>
            <a:pPr eaLnBrk="1" hangingPunct="1">
              <a:lnSpc>
                <a:spcPct val="90000"/>
              </a:lnSpc>
            </a:pPr>
            <a:endParaRPr lang="en-US" altLang="en-US" sz="2000" dirty="0" smtClean="0"/>
          </a:p>
          <a:p>
            <a:pPr eaLnBrk="1" hangingPunct="1">
              <a:lnSpc>
                <a:spcPct val="90000"/>
              </a:lnSpc>
            </a:pPr>
            <a:r>
              <a:rPr lang="en-US" altLang="en-US" sz="2400" dirty="0" smtClean="0"/>
              <a:t>Interpretation</a:t>
            </a:r>
          </a:p>
          <a:p>
            <a:pPr lvl="1" eaLnBrk="1" hangingPunct="1">
              <a:lnSpc>
                <a:spcPct val="90000"/>
              </a:lnSpc>
            </a:pPr>
            <a:r>
              <a:rPr lang="en-US" altLang="en-US" sz="2000" dirty="0" err="1" smtClean="0"/>
              <a:t>Elasticities</a:t>
            </a:r>
            <a:r>
              <a:rPr lang="en-US" altLang="en-US" sz="2000" dirty="0" smtClean="0"/>
              <a:t> of demand for low-, intermediate-, and high quality memory modules with respect to the prices of the three goods.  </a:t>
            </a:r>
          </a:p>
          <a:p>
            <a:pPr lvl="1" eaLnBrk="1" hangingPunct="1">
              <a:lnSpc>
                <a:spcPct val="90000"/>
              </a:lnSpc>
            </a:pPr>
            <a:r>
              <a:rPr lang="en-US" altLang="en-US" sz="2000" dirty="0" smtClean="0"/>
              <a:t>* denotes significance at the 1% level. </a:t>
            </a:r>
          </a:p>
          <a:p>
            <a:pPr lvl="1" eaLnBrk="1" hangingPunct="1">
              <a:lnSpc>
                <a:spcPct val="90000"/>
              </a:lnSpc>
            </a:pPr>
            <a:r>
              <a:rPr lang="en-US" altLang="en-US" sz="2000" dirty="0" smtClean="0"/>
              <a:t>Why do demand for mid-quality and high quality products go down when price of low-quality goes up?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Behavioral economics</a:t>
            </a:r>
          </a:p>
        </p:txBody>
      </p:sp>
      <p:sp>
        <p:nvSpPr>
          <p:cNvPr id="25603" name="Rectangle 3"/>
          <p:cNvSpPr>
            <a:spLocks noGrp="1" noChangeArrowheads="1"/>
          </p:cNvSpPr>
          <p:nvPr>
            <p:ph type="body" idx="1"/>
          </p:nvPr>
        </p:nvSpPr>
        <p:spPr/>
        <p:txBody>
          <a:bodyPr/>
          <a:lstStyle/>
          <a:p>
            <a:pPr eaLnBrk="1" hangingPunct="1"/>
            <a:r>
              <a:rPr lang="en-US" altLang="en-US" smtClean="0"/>
              <a:t>Are people rational in price shopping?</a:t>
            </a:r>
          </a:p>
          <a:p>
            <a:pPr lvl="1" eaLnBrk="1" hangingPunct="1"/>
            <a:r>
              <a:rPr lang="en-US" altLang="en-US" smtClean="0"/>
              <a:t>Lee &amp; Malmendier (2010) show that in 2003, prices were $10 higher on eBay for a game in auctions than in posted prices</a:t>
            </a:r>
          </a:p>
          <a:p>
            <a:pPr lvl="1" eaLnBrk="1" hangingPunct="1"/>
            <a:r>
              <a:rPr lang="en-US" altLang="en-US" smtClean="0"/>
              <a:t>Einav, Kuchler, Levin and Sundaresan (2011) look at cases in which an eBay seller offered the same good by auction and posted price. Auction prices were typically 10-20% lower</a:t>
            </a:r>
          </a:p>
          <a:p>
            <a:pPr lvl="2" eaLnBrk="1" hangingPunct="1"/>
            <a:r>
              <a:rPr lang="en-US" altLang="en-US" smtClean="0"/>
              <a:t>Follow-up work shows auction prices declining over time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smtClean="0"/>
              <a:t>Shrouded Attributes and Add-on Pricing</a:t>
            </a:r>
          </a:p>
        </p:txBody>
      </p:sp>
      <p:sp>
        <p:nvSpPr>
          <p:cNvPr id="26627" name="Rectangle 3"/>
          <p:cNvSpPr>
            <a:spLocks noGrp="1" noChangeArrowheads="1"/>
          </p:cNvSpPr>
          <p:nvPr>
            <p:ph type="body" idx="1"/>
          </p:nvPr>
        </p:nvSpPr>
        <p:spPr/>
        <p:txBody>
          <a:bodyPr/>
          <a:lstStyle/>
          <a:p>
            <a:pPr eaLnBrk="1" hangingPunct="1"/>
            <a:r>
              <a:rPr lang="en-US" altLang="en-US" sz="2800" smtClean="0"/>
              <a:t>Do people respond to shipping fees?</a:t>
            </a:r>
          </a:p>
          <a:p>
            <a:pPr lvl="1" eaLnBrk="1" hangingPunct="1"/>
            <a:r>
              <a:rPr lang="en-US" altLang="en-US" sz="2400" smtClean="0"/>
              <a:t>Hossain and Morgan (2006), Brown, Hossain and Morgan (2009), and Tyan (2005)</a:t>
            </a:r>
          </a:p>
          <a:p>
            <a:pPr lvl="2" eaLnBrk="1" hangingPunct="1"/>
            <a:r>
              <a:rPr lang="en-US" altLang="en-US" sz="2000" smtClean="0"/>
              <a:t>Field experiments and observational data </a:t>
            </a:r>
          </a:p>
          <a:p>
            <a:pPr lvl="2" eaLnBrk="1" hangingPunct="1"/>
            <a:r>
              <a:rPr lang="en-US" altLang="en-US" sz="2000" smtClean="0"/>
              <a:t>eBay auction prices do not fully adjust to reflect differences in shipping fees. </a:t>
            </a:r>
          </a:p>
          <a:p>
            <a:pPr lvl="1" eaLnBrk="1" hangingPunct="1"/>
            <a:r>
              <a:rPr lang="en-US" altLang="en-US" sz="2400" smtClean="0"/>
              <a:t>Einav, Kuchler, Levin and Sundaresan (2011) examine cases where sellers auctioned identical items with different shipping fees. </a:t>
            </a:r>
          </a:p>
          <a:p>
            <a:pPr lvl="2" eaLnBrk="1" hangingPunct="1"/>
            <a:r>
              <a:rPr lang="en-US" altLang="en-US" sz="2000" smtClean="0"/>
              <a:t>For each $1 increase in shipping fee, auction prices adjust down by only about $0.40 to $0.80. </a:t>
            </a:r>
          </a:p>
          <a:p>
            <a:pPr lvl="2" eaLnBrk="1" hangingPunct="1"/>
            <a:r>
              <a:rPr lang="en-US" altLang="en-US" sz="2000" smtClean="0"/>
              <a:t>Fees and prices can be less salient even when transparent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smtClean="0"/>
              <a:t>Add-on Pricing: Theory</a:t>
            </a:r>
          </a:p>
        </p:txBody>
      </p:sp>
      <p:sp>
        <p:nvSpPr>
          <p:cNvPr id="27651" name="Rectangle 3"/>
          <p:cNvSpPr>
            <a:spLocks noGrp="1" noChangeArrowheads="1"/>
          </p:cNvSpPr>
          <p:nvPr>
            <p:ph type="body" idx="1"/>
          </p:nvPr>
        </p:nvSpPr>
        <p:spPr>
          <a:xfrm>
            <a:off x="457200" y="1295400"/>
            <a:ext cx="8229600" cy="4830763"/>
          </a:xfrm>
        </p:spPr>
        <p:txBody>
          <a:bodyPr/>
          <a:lstStyle/>
          <a:p>
            <a:pPr eaLnBrk="1" hangingPunct="1"/>
            <a:r>
              <a:rPr lang="en-US" altLang="en-US" sz="2400" smtClean="0"/>
              <a:t>Add-on pricing</a:t>
            </a:r>
          </a:p>
          <a:p>
            <a:pPr lvl="1" eaLnBrk="1" hangingPunct="1"/>
            <a:r>
              <a:rPr lang="en-US" altLang="en-US" sz="1800" smtClean="0"/>
              <a:t>Late fees, telephone charges in hotels, gasoline charges on rental cars</a:t>
            </a:r>
          </a:p>
          <a:p>
            <a:pPr lvl="1" eaLnBrk="1" hangingPunct="1"/>
            <a:r>
              <a:rPr lang="en-US" altLang="en-US" sz="1800" smtClean="0"/>
              <a:t>Buying apps, data after purchasing device</a:t>
            </a:r>
          </a:p>
          <a:p>
            <a:pPr lvl="1" eaLnBrk="1" hangingPunct="1"/>
            <a:r>
              <a:rPr lang="en-US" altLang="en-US" sz="1800" smtClean="0"/>
              <a:t>In-app purchases</a:t>
            </a:r>
          </a:p>
          <a:p>
            <a:pPr lvl="1" eaLnBrk="1" hangingPunct="1"/>
            <a:r>
              <a:rPr lang="en-US" altLang="en-US" sz="1800" smtClean="0"/>
              <a:t>Key way to monetize when goods are free</a:t>
            </a:r>
          </a:p>
          <a:p>
            <a:pPr lvl="1" eaLnBrk="1" hangingPunct="1"/>
            <a:endParaRPr lang="en-US" altLang="en-US" sz="1800" smtClean="0"/>
          </a:p>
          <a:p>
            <a:pPr lvl="1" eaLnBrk="1" hangingPunct="1"/>
            <a:endParaRPr lang="en-US" altLang="en-US" sz="1800" smtClean="0"/>
          </a:p>
          <a:p>
            <a:pPr lvl="1" eaLnBrk="1" hangingPunct="1"/>
            <a:endParaRPr lang="en-US" altLang="en-US" sz="1800" smtClean="0"/>
          </a:p>
          <a:p>
            <a:pPr eaLnBrk="1" hangingPunct="1"/>
            <a:r>
              <a:rPr lang="en-US" altLang="en-US" sz="2400" smtClean="0"/>
              <a:t>Lal and Matutes (1994)</a:t>
            </a:r>
          </a:p>
          <a:p>
            <a:pPr lvl="1" eaLnBrk="1" hangingPunct="1"/>
            <a:r>
              <a:rPr lang="en-US" altLang="en-US" sz="1800" smtClean="0"/>
              <a:t>Add-on prices irrelevant because base good price falls to compensate as a result of competition  </a:t>
            </a:r>
          </a:p>
          <a:p>
            <a:pPr lvl="1" eaLnBrk="1" hangingPunct="1"/>
            <a:endParaRPr lang="en-US" altLang="en-US" sz="1800" smtClean="0"/>
          </a:p>
          <a:p>
            <a:pPr eaLnBrk="1" hangingPunct="1"/>
            <a:r>
              <a:rPr lang="en-US" altLang="en-US" sz="2200" smtClean="0"/>
              <a:t>Anticipation of add-ons lowers price of base good (to zero?)</a:t>
            </a:r>
          </a:p>
          <a:p>
            <a:pPr eaLnBrk="1" hangingPunct="1"/>
            <a:endParaRPr lang="en-US" altLang="en-US" sz="11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944562"/>
          </a:xfrm>
        </p:spPr>
        <p:txBody>
          <a:bodyPr/>
          <a:lstStyle/>
          <a:p>
            <a:pPr eaLnBrk="1" hangingPunct="1"/>
            <a:r>
              <a:rPr lang="en-US" altLang="en-US" sz="3200" smtClean="0"/>
              <a:t>Add-on Pricing: Price Discrimination Theory</a:t>
            </a:r>
          </a:p>
        </p:txBody>
      </p:sp>
      <p:sp>
        <p:nvSpPr>
          <p:cNvPr id="28675" name="Rectangle 3"/>
          <p:cNvSpPr>
            <a:spLocks noGrp="1" noChangeArrowheads="1"/>
          </p:cNvSpPr>
          <p:nvPr>
            <p:ph type="body" idx="1"/>
          </p:nvPr>
        </p:nvSpPr>
        <p:spPr>
          <a:xfrm>
            <a:off x="457200" y="1066800"/>
            <a:ext cx="8229600" cy="5638800"/>
          </a:xfrm>
        </p:spPr>
        <p:txBody>
          <a:bodyPr/>
          <a:lstStyle/>
          <a:p>
            <a:pPr eaLnBrk="1" hangingPunct="1"/>
            <a:r>
              <a:rPr lang="en-US" altLang="en-US" sz="1800" smtClean="0"/>
              <a:t>Ellison (2005): Price discrimination theory of add-ons</a:t>
            </a:r>
          </a:p>
          <a:p>
            <a:pPr eaLnBrk="1" hangingPunct="1"/>
            <a:r>
              <a:rPr lang="en-US" altLang="en-US" sz="1800" smtClean="0"/>
              <a:t>Model:</a:t>
            </a:r>
          </a:p>
          <a:p>
            <a:pPr lvl="1" eaLnBrk="1" hangingPunct="1"/>
            <a:r>
              <a:rPr lang="en-US" altLang="en-US" sz="1600" smtClean="0"/>
              <a:t>Differentiated firms</a:t>
            </a:r>
          </a:p>
          <a:p>
            <a:pPr lvl="1" eaLnBrk="1" hangingPunct="1"/>
            <a:r>
              <a:rPr lang="en-US" altLang="en-US" sz="1600" smtClean="0"/>
              <a:t>Base good and add-on</a:t>
            </a:r>
          </a:p>
          <a:p>
            <a:pPr lvl="1" eaLnBrk="1" hangingPunct="1"/>
            <a:r>
              <a:rPr lang="en-US" altLang="en-US" sz="1600" smtClean="0"/>
              <a:t>High types and low types (value of income)</a:t>
            </a:r>
          </a:p>
          <a:p>
            <a:pPr lvl="1" eaLnBrk="1" hangingPunct="1"/>
            <a:r>
              <a:rPr lang="en-US" altLang="en-US" sz="1600" smtClean="0"/>
              <a:t>Firms announce price of base good but learning price of add-on requires costly search</a:t>
            </a:r>
            <a:r>
              <a:rPr lang="en-US" altLang="en-US" sz="1400" smtClean="0"/>
              <a:t>	</a:t>
            </a:r>
            <a:endParaRPr lang="en-US" altLang="en-US" sz="2200" smtClean="0"/>
          </a:p>
          <a:p>
            <a:pPr eaLnBrk="1" hangingPunct="1"/>
            <a:r>
              <a:rPr lang="en-US" altLang="en-US" sz="1800" smtClean="0"/>
              <a:t> Results</a:t>
            </a:r>
          </a:p>
          <a:p>
            <a:pPr lvl="1" eaLnBrk="1" hangingPunct="1"/>
            <a:r>
              <a:rPr lang="en-US" altLang="en-US" sz="1400" smtClean="0"/>
              <a:t>If low and high types similar, add-on pricing is irrelevant</a:t>
            </a:r>
          </a:p>
          <a:p>
            <a:pPr lvl="1" eaLnBrk="1" hangingPunct="1"/>
            <a:r>
              <a:rPr lang="en-US" altLang="en-US" sz="1400" smtClean="0"/>
              <a:t>If low and high types different, hold up high types by charging high price for add-on; low types do not purchase add-ons</a:t>
            </a:r>
          </a:p>
          <a:p>
            <a:pPr lvl="1" eaLnBrk="1" hangingPunct="1"/>
            <a:r>
              <a:rPr lang="en-US" altLang="en-US" sz="1400" smtClean="0"/>
              <a:t>Not announcing add-on price in advance implies that firm is "committed" to charge high price ex post</a:t>
            </a:r>
          </a:p>
          <a:p>
            <a:pPr lvl="1" eaLnBrk="1" hangingPunct="1"/>
            <a:r>
              <a:rPr lang="en-US" altLang="en-US" sz="1400" smtClean="0"/>
              <a:t>Commitment softens competition</a:t>
            </a:r>
          </a:p>
          <a:p>
            <a:pPr lvl="1" eaLnBrk="1" hangingPunct="1"/>
            <a:r>
              <a:rPr lang="en-US" altLang="en-US" sz="1400" smtClean="0"/>
              <a:t>Reducing base price just attracts cheapskates; but firm doesn't gain much and may lose (loss leader) by attracting them</a:t>
            </a:r>
          </a:p>
          <a:p>
            <a:pPr lvl="1" eaLnBrk="1" hangingPunct="1"/>
            <a:r>
              <a:rPr lang="en-US" altLang="en-US" sz="1400" smtClean="0"/>
              <a:t>Structure of contract induces adverse selection	  </a:t>
            </a:r>
          </a:p>
          <a:p>
            <a:pPr eaLnBrk="1" hangingPunct="1"/>
            <a:r>
              <a:rPr lang="en-US" altLang="en-US" sz="1800" smtClean="0"/>
              <a:t>Notes</a:t>
            </a:r>
          </a:p>
          <a:p>
            <a:pPr lvl="1" eaLnBrk="1" hangingPunct="1"/>
            <a:r>
              <a:rPr lang="en-US" altLang="en-US" sz="1400" smtClean="0"/>
              <a:t>NOBODY IS FOOLED OR IRRATIONAL! Just different types of consumers</a:t>
            </a:r>
          </a:p>
          <a:p>
            <a:pPr lvl="1" eaLnBrk="1" hangingPunct="1"/>
            <a:r>
              <a:rPr lang="en-US" altLang="en-US" sz="1400" smtClean="0"/>
              <a:t>But, some of high types could also be "irrational," unaware of add-on pricing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92162"/>
          </a:xfrm>
        </p:spPr>
        <p:txBody>
          <a:bodyPr/>
          <a:lstStyle/>
          <a:p>
            <a:pPr eaLnBrk="1" hangingPunct="1"/>
            <a:r>
              <a:rPr lang="en-US" altLang="en-US" sz="4000" smtClean="0"/>
              <a:t>Future Research on Pricing?</a:t>
            </a:r>
          </a:p>
        </p:txBody>
      </p:sp>
      <p:sp>
        <p:nvSpPr>
          <p:cNvPr id="31747" name="Rectangle 3"/>
          <p:cNvSpPr>
            <a:spLocks noGrp="1" noChangeArrowheads="1"/>
          </p:cNvSpPr>
          <p:nvPr>
            <p:ph type="body" idx="1"/>
          </p:nvPr>
        </p:nvSpPr>
        <p:spPr>
          <a:xfrm>
            <a:off x="381000" y="1066800"/>
            <a:ext cx="8229600" cy="5791200"/>
          </a:xfrm>
        </p:spPr>
        <p:txBody>
          <a:bodyPr/>
          <a:lstStyle/>
          <a:p>
            <a:pPr eaLnBrk="1" hangingPunct="1"/>
            <a:r>
              <a:rPr lang="en-US" altLang="en-US" sz="2000" smtClean="0"/>
              <a:t>Probably not great projects:</a:t>
            </a:r>
          </a:p>
          <a:p>
            <a:pPr lvl="1" eaLnBrk="1" hangingPunct="1"/>
            <a:r>
              <a:rPr lang="en-US" altLang="en-US" sz="1600" smtClean="0"/>
              <a:t>Documenting examples of dispersion</a:t>
            </a:r>
          </a:p>
          <a:p>
            <a:pPr lvl="1" eaLnBrk="1" hangingPunct="1"/>
            <a:r>
              <a:rPr lang="en-US" altLang="en-US" sz="1600" smtClean="0"/>
              <a:t>Documenting examples of price discrimination</a:t>
            </a:r>
          </a:p>
          <a:p>
            <a:pPr lvl="1" eaLnBrk="1" hangingPunct="1"/>
            <a:r>
              <a:rPr lang="en-US" altLang="en-US" sz="1600" smtClean="0"/>
              <a:t>Documenting systematic gaps across a few channels or outlets</a:t>
            </a:r>
          </a:p>
          <a:p>
            <a:pPr lvl="1" eaLnBrk="1" hangingPunct="1"/>
            <a:endParaRPr lang="en-US" altLang="en-US" sz="1600" smtClean="0"/>
          </a:p>
          <a:p>
            <a:pPr eaLnBrk="1" hangingPunct="1"/>
            <a:r>
              <a:rPr lang="en-US" altLang="en-US" sz="2000" smtClean="0"/>
              <a:t>Future work</a:t>
            </a:r>
          </a:p>
          <a:p>
            <a:pPr lvl="1" eaLnBrk="1" hangingPunct="1"/>
            <a:r>
              <a:rPr lang="en-US" altLang="en-US" sz="1600" smtClean="0"/>
              <a:t>Measuring importance of phenomena as a whole</a:t>
            </a:r>
          </a:p>
          <a:p>
            <a:pPr lvl="1" eaLnBrk="1" hangingPunct="1"/>
            <a:r>
              <a:rPr lang="en-US" altLang="en-US" sz="1600" smtClean="0"/>
              <a:t>Micro data on consumer behavior, to uncover WHY patterns exist</a:t>
            </a:r>
          </a:p>
          <a:p>
            <a:pPr lvl="1" eaLnBrk="1" hangingPunct="1"/>
            <a:r>
              <a:rPr lang="en-US" altLang="en-US" sz="1600" smtClean="0"/>
              <a:t>Implications of pricing models for platform competition, vertical and horizontal integration, innovation, and market structure (e.g. add-ons)</a:t>
            </a:r>
          </a:p>
          <a:p>
            <a:pPr lvl="1" eaLnBrk="1" hangingPunct="1"/>
            <a:r>
              <a:rPr lang="en-US" altLang="en-US" sz="1600" smtClean="0"/>
              <a:t>Measurement of welfare effects</a:t>
            </a:r>
          </a:p>
          <a:p>
            <a:pPr lvl="1" eaLnBrk="1" hangingPunct="1"/>
            <a:r>
              <a:rPr lang="en-US" altLang="en-US" sz="1600" smtClean="0"/>
              <a:t>Structural models of optimal policies, including alternative structures</a:t>
            </a:r>
          </a:p>
          <a:p>
            <a:pPr lvl="1" eaLnBrk="1" hangingPunct="1"/>
            <a:r>
              <a:rPr lang="en-US" altLang="en-US" sz="1600" smtClean="0"/>
              <a:t>Automated pricing</a:t>
            </a:r>
          </a:p>
          <a:p>
            <a:pPr lvl="1" eaLnBrk="1" hangingPunct="1"/>
            <a:endParaRPr lang="en-US" altLang="en-US" sz="1600" smtClean="0"/>
          </a:p>
          <a:p>
            <a:pPr eaLnBrk="1" hangingPunct="1"/>
            <a:r>
              <a:rPr lang="en-US" altLang="en-US" sz="2000" smtClean="0"/>
              <a:t>Methodology</a:t>
            </a:r>
          </a:p>
          <a:p>
            <a:pPr lvl="1" eaLnBrk="1" hangingPunct="1"/>
            <a:r>
              <a:rPr lang="en-US" altLang="en-US" sz="1600" smtClean="0"/>
              <a:t>Large data sets, not case studies (e.g. eBay internal versus external data)</a:t>
            </a:r>
          </a:p>
          <a:p>
            <a:pPr lvl="1" eaLnBrk="1" hangingPunct="1"/>
            <a:r>
              <a:rPr lang="en-US" altLang="en-US" sz="1600" smtClean="0"/>
              <a:t>Field experiments (large scale)</a:t>
            </a:r>
          </a:p>
          <a:p>
            <a:pPr lvl="1" eaLnBrk="1" hangingPunct="1"/>
            <a:r>
              <a:rPr lang="en-US" altLang="en-US" sz="1600" smtClean="0"/>
              <a:t>Structural modeling</a:t>
            </a:r>
          </a:p>
          <a:p>
            <a:pPr lvl="1" eaLnBrk="1" hangingPunct="1"/>
            <a:r>
              <a:rPr lang="en-US" altLang="en-US" sz="1600" smtClean="0"/>
              <a:t>Descriptive evidence on new questions</a:t>
            </a:r>
          </a:p>
          <a:p>
            <a:pPr lvl="1" eaLnBrk="1" hangingPunct="1"/>
            <a:endParaRPr lang="en-US" altLang="en-US" sz="16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Consumer Search Using Web Browsing and Purchasing Behavior</a:t>
            </a:r>
            <a:endParaRPr lang="en-US" dirty="0"/>
          </a:p>
        </p:txBody>
      </p:sp>
      <p:sp>
        <p:nvSpPr>
          <p:cNvPr id="5"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De Los Santos, Hortacsu, and </a:t>
            </a:r>
            <a:r>
              <a:rPr lang="en-US" dirty="0" err="1" smtClean="0"/>
              <a:t>Wildenbeest</a:t>
            </a:r>
            <a:r>
              <a:rPr lang="en-US" dirty="0" smtClean="0"/>
              <a:t> (AER)</a:t>
            </a:r>
          </a:p>
          <a:p>
            <a:pPr lvl="1"/>
            <a:r>
              <a:rPr lang="en-US" dirty="0" smtClean="0"/>
              <a:t>Use data from </a:t>
            </a:r>
            <a:r>
              <a:rPr lang="en-US" dirty="0" err="1" smtClean="0"/>
              <a:t>comScore</a:t>
            </a:r>
            <a:endParaRPr lang="en-US" dirty="0" smtClean="0"/>
          </a:p>
          <a:p>
            <a:pPr lvl="1"/>
            <a:r>
              <a:rPr lang="en-US" dirty="0" smtClean="0"/>
              <a:t>Searching for online books (homogeneous)</a:t>
            </a:r>
          </a:p>
          <a:p>
            <a:r>
              <a:rPr lang="en-US" dirty="0" smtClean="0"/>
              <a:t>Testable predictions of sequential v. fixed sample size search model</a:t>
            </a:r>
          </a:p>
          <a:p>
            <a:pPr lvl="1"/>
            <a:r>
              <a:rPr lang="en-US" dirty="0" smtClean="0"/>
              <a:t>In both models, consumers search sequentially</a:t>
            </a:r>
          </a:p>
          <a:p>
            <a:pPr lvl="1"/>
            <a:r>
              <a:rPr lang="en-US" dirty="0" smtClean="0"/>
              <a:t>How do they select how many to visit?  Sequential says they update based on observations</a:t>
            </a:r>
          </a:p>
          <a:p>
            <a:pPr marL="457200" lvl="1" indent="0">
              <a:buNone/>
            </a:pPr>
            <a:endParaRPr lang="en-US" dirty="0" smtClean="0"/>
          </a:p>
        </p:txBody>
      </p:sp>
    </p:spTree>
    <p:extLst>
      <p:ext uri="{BB962C8B-B14F-4D97-AF65-F5344CB8AC3E}">
        <p14:creationId xmlns:p14="http://schemas.microsoft.com/office/powerpoint/2010/main" val="405594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 Search Findings</a:t>
            </a:r>
            <a:endParaRPr lang="en-US" dirty="0"/>
          </a:p>
        </p:txBody>
      </p:sp>
      <p:sp>
        <p:nvSpPr>
          <p:cNvPr id="5" name="Content Placeholder 2"/>
          <p:cNvSpPr>
            <a:spLocks noGrp="1"/>
          </p:cNvSpPr>
          <p:nvPr>
            <p:ph idx="1"/>
          </p:nvPr>
        </p:nvSpPr>
        <p:spPr>
          <a:xfrm>
            <a:off x="457200" y="1600200"/>
            <a:ext cx="8229600" cy="4525963"/>
          </a:xfrm>
        </p:spPr>
        <p:txBody>
          <a:bodyPr>
            <a:normAutofit fontScale="70000" lnSpcReduction="20000"/>
          </a:bodyPr>
          <a:lstStyle/>
          <a:p>
            <a:r>
              <a:rPr lang="en-US" dirty="0" smtClean="0"/>
              <a:t>36% do not pick lowest price store</a:t>
            </a:r>
          </a:p>
          <a:p>
            <a:r>
              <a:rPr lang="en-US" dirty="0" smtClean="0"/>
              <a:t>Consumers more likely to sample Amazon</a:t>
            </a:r>
          </a:p>
          <a:p>
            <a:r>
              <a:rPr lang="en-US" dirty="0" smtClean="0"/>
              <a:t>No impact of relative price position within a bookstore of propensity to continue searching</a:t>
            </a:r>
          </a:p>
          <a:p>
            <a:pPr lvl="1"/>
            <a:r>
              <a:rPr lang="en-US" dirty="0" smtClean="0"/>
              <a:t>Inconsistent with sequential search</a:t>
            </a:r>
          </a:p>
          <a:p>
            <a:r>
              <a:rPr lang="en-US" dirty="0" smtClean="0"/>
              <a:t>Use fixed sample size model</a:t>
            </a:r>
          </a:p>
          <a:p>
            <a:pPr lvl="1"/>
            <a:r>
              <a:rPr lang="en-US" dirty="0" smtClean="0"/>
              <a:t>Allow for product differentiation and asymmetric sampling (preference for Amazon)</a:t>
            </a:r>
          </a:p>
          <a:p>
            <a:pPr lvl="1"/>
            <a:r>
              <a:rPr lang="en-US" dirty="0" smtClean="0"/>
              <a:t>Only learn about price from costly search</a:t>
            </a:r>
          </a:p>
          <a:p>
            <a:pPr lvl="1"/>
            <a:r>
              <a:rPr lang="en-US" dirty="0" smtClean="0"/>
              <a:t>Get implied </a:t>
            </a:r>
            <a:r>
              <a:rPr lang="en-US" dirty="0" err="1" smtClean="0"/>
              <a:t>elasticities</a:t>
            </a:r>
            <a:r>
              <a:rPr lang="en-US" dirty="0" smtClean="0"/>
              <a:t>, compare to standard discrete choice</a:t>
            </a:r>
          </a:p>
          <a:p>
            <a:pPr lvl="2"/>
            <a:r>
              <a:rPr lang="en-US" dirty="0" smtClean="0"/>
              <a:t>Find consumers are more elastic when incorporating search</a:t>
            </a:r>
          </a:p>
          <a:p>
            <a:pPr lvl="2"/>
            <a:r>
              <a:rPr lang="en-US" dirty="0" smtClean="0"/>
              <a:t>Ignoring search, consumers should respond to all prices, and model must find insensitivity as the reason not to</a:t>
            </a:r>
          </a:p>
          <a:p>
            <a:pPr lvl="2"/>
            <a:endParaRPr lang="en-US" dirty="0" smtClean="0"/>
          </a:p>
          <a:p>
            <a:pPr marL="457200" lvl="1" indent="0">
              <a:buNone/>
            </a:pPr>
            <a:endParaRPr lang="en-US" dirty="0" smtClean="0"/>
          </a:p>
        </p:txBody>
      </p:sp>
    </p:spTree>
    <p:extLst>
      <p:ext uri="{BB962C8B-B14F-4D97-AF65-F5344CB8AC3E}">
        <p14:creationId xmlns:p14="http://schemas.microsoft.com/office/powerpoint/2010/main" val="823542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No Recall</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122" y="914400"/>
            <a:ext cx="6477000" cy="572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43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Themes</a:t>
            </a:r>
            <a:endParaRPr lang="en-US" dirty="0"/>
          </a:p>
        </p:txBody>
      </p:sp>
      <p:sp>
        <p:nvSpPr>
          <p:cNvPr id="3" name="Content Placeholder 2"/>
          <p:cNvSpPr>
            <a:spLocks noGrp="1"/>
          </p:cNvSpPr>
          <p:nvPr>
            <p:ph idx="1"/>
          </p:nvPr>
        </p:nvSpPr>
        <p:spPr/>
        <p:txBody>
          <a:bodyPr/>
          <a:lstStyle/>
          <a:p>
            <a:r>
              <a:rPr lang="en-US" dirty="0" smtClean="0"/>
              <a:t>Search engines and platforms affect the consideration set</a:t>
            </a:r>
          </a:p>
          <a:p>
            <a:r>
              <a:rPr lang="en-US" dirty="0" smtClean="0"/>
              <a:t>Suppliers respond to incentives created by search</a:t>
            </a:r>
          </a:p>
          <a:p>
            <a:r>
              <a:rPr lang="en-US" dirty="0" smtClean="0"/>
              <a:t>Feedback effects can be subtle</a:t>
            </a:r>
            <a:endParaRPr lang="en-US" dirty="0"/>
          </a:p>
        </p:txBody>
      </p:sp>
    </p:spTree>
    <p:extLst>
      <p:ext uri="{BB962C8B-B14F-4D97-AF65-F5344CB8AC3E}">
        <p14:creationId xmlns:p14="http://schemas.microsoft.com/office/powerpoint/2010/main" val="1888023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Price Dependence: No relationship between number of searches and the price discovery pattern</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140" y="2728913"/>
            <a:ext cx="6267060" cy="29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407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5943600" cy="615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864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Model</a:t>
            </a:r>
            <a:endParaRPr lang="en-US" dirty="0"/>
          </a:p>
        </p:txBody>
      </p:sp>
      <p:sp>
        <p:nvSpPr>
          <p:cNvPr id="3" name="Content Placeholder 2"/>
          <p:cNvSpPr>
            <a:spLocks noGrp="1"/>
          </p:cNvSpPr>
          <p:nvPr>
            <p:ph idx="1"/>
          </p:nvPr>
        </p:nvSpPr>
        <p:spPr/>
        <p:txBody>
          <a:bodyPr/>
          <a:lstStyle/>
          <a:p>
            <a:r>
              <a:rPr lang="en-US" dirty="0" smtClean="0"/>
              <a:t>Motivated by reduced form evidence</a:t>
            </a:r>
          </a:p>
          <a:p>
            <a:r>
              <a:rPr lang="en-US" dirty="0" smtClean="0"/>
              <a:t>Use a fixed sample size search strategy</a:t>
            </a:r>
          </a:p>
          <a:p>
            <a:r>
              <a:rPr lang="en-US" dirty="0" smtClean="0"/>
              <a:t>Model:</a:t>
            </a:r>
          </a:p>
          <a:p>
            <a:pPr lvl="1"/>
            <a:r>
              <a:rPr lang="en-US" dirty="0" smtClean="0"/>
              <a:t>Sample size</a:t>
            </a:r>
          </a:p>
          <a:p>
            <a:pPr lvl="1"/>
            <a:r>
              <a:rPr lang="en-US" dirty="0" smtClean="0"/>
              <a:t>Search prices</a:t>
            </a:r>
          </a:p>
          <a:p>
            <a:pPr lvl="1"/>
            <a:r>
              <a:rPr lang="en-US" dirty="0"/>
              <a:t>M</a:t>
            </a:r>
            <a:r>
              <a:rPr lang="en-US" dirty="0" smtClean="0"/>
              <a:t>ake choice</a:t>
            </a:r>
          </a:p>
          <a:p>
            <a:r>
              <a:rPr lang="en-US" dirty="0" smtClean="0"/>
              <a:t>Use a logit model conditional on sample</a:t>
            </a:r>
            <a:endParaRPr lang="en-US" dirty="0"/>
          </a:p>
        </p:txBody>
      </p:sp>
    </p:spTree>
    <p:extLst>
      <p:ext uri="{BB962C8B-B14F-4D97-AF65-F5344CB8AC3E}">
        <p14:creationId xmlns:p14="http://schemas.microsoft.com/office/powerpoint/2010/main" val="933962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9859"/>
            <a:ext cx="809674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42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77000" cy="559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7400" y="6096000"/>
            <a:ext cx="5562600" cy="646331"/>
          </a:xfrm>
          <a:prstGeom prst="rect">
            <a:avLst/>
          </a:prstGeom>
          <a:noFill/>
        </p:spPr>
        <p:txBody>
          <a:bodyPr wrap="square" rtlCol="0">
            <a:spAutoFit/>
          </a:bodyPr>
          <a:lstStyle/>
          <a:p>
            <a:r>
              <a:rPr lang="en-US" dirty="0" smtClean="0"/>
              <a:t>What implications does this have for how one would interpret field experiments on pricing?</a:t>
            </a:r>
            <a:endParaRPr lang="en-US" dirty="0"/>
          </a:p>
        </p:txBody>
      </p:sp>
    </p:spTree>
    <p:extLst>
      <p:ext uri="{BB962C8B-B14F-4D97-AF65-F5344CB8AC3E}">
        <p14:creationId xmlns:p14="http://schemas.microsoft.com/office/powerpoint/2010/main" val="1458770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1143000"/>
            <a:ext cx="8229600" cy="1143000"/>
          </a:xfrm>
        </p:spPr>
        <p:txBody>
          <a:bodyPr/>
          <a:lstStyle/>
          <a:p>
            <a:pPr eaLnBrk="1" hangingPunct="1"/>
            <a:r>
              <a:rPr lang="en-US" altLang="en-US" dirty="0" smtClean="0"/>
              <a:t>Search Costs and the Design of Marketplaces and Platforms</a:t>
            </a:r>
          </a:p>
        </p:txBody>
      </p:sp>
    </p:spTree>
    <p:extLst>
      <p:ext uri="{BB962C8B-B14F-4D97-AF65-F5344CB8AC3E}">
        <p14:creationId xmlns:p14="http://schemas.microsoft.com/office/powerpoint/2010/main" val="673695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ttp://www.downsindustries.com/images/ebay_stor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343400"/>
            <a:ext cx="23749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http://www.microsoft.com/Presspass/presskits/bing/images/bingLogo_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343400"/>
            <a:ext cx="17653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p:cNvSpPr>
            <a:spLocks noGrp="1"/>
          </p:cNvSpPr>
          <p:nvPr>
            <p:ph type="title"/>
          </p:nvPr>
        </p:nvSpPr>
        <p:spPr/>
        <p:txBody>
          <a:bodyPr/>
          <a:lstStyle/>
          <a:p>
            <a:r>
              <a:rPr lang="en-US" dirty="0" smtClean="0"/>
              <a:t>Platforms and Intermediation</a:t>
            </a:r>
          </a:p>
        </p:txBody>
      </p:sp>
      <p:sp>
        <p:nvSpPr>
          <p:cNvPr id="5125" name="Content Placeholder 2"/>
          <p:cNvSpPr>
            <a:spLocks noGrp="1"/>
          </p:cNvSpPr>
          <p:nvPr>
            <p:ph idx="1"/>
          </p:nvPr>
        </p:nvSpPr>
        <p:spPr>
          <a:xfrm>
            <a:off x="457200" y="1524000"/>
            <a:ext cx="8229600" cy="4670425"/>
          </a:xfrm>
        </p:spPr>
        <p:txBody>
          <a:bodyPr>
            <a:normAutofit fontScale="77500" lnSpcReduction="20000"/>
          </a:bodyPr>
          <a:lstStyle/>
          <a:p>
            <a:r>
              <a:rPr lang="en-US" sz="2800" dirty="0" smtClean="0"/>
              <a:t>Platform markets</a:t>
            </a:r>
          </a:p>
          <a:p>
            <a:pPr lvl="1"/>
            <a:r>
              <a:rPr lang="en-US" sz="2400" dirty="0" smtClean="0"/>
              <a:t>Media markets, credit cards, dating, video games, operating systems…</a:t>
            </a:r>
          </a:p>
          <a:p>
            <a:pPr lvl="1"/>
            <a:r>
              <a:rPr lang="en-US" sz="2400" dirty="0" smtClean="0"/>
              <a:t>Two groups of customers, externalities (typically indirect network effects)</a:t>
            </a:r>
          </a:p>
          <a:p>
            <a:pPr lvl="2"/>
            <a:r>
              <a:rPr lang="en-US" sz="2100" dirty="0" smtClean="0"/>
              <a:t>Platform can help internalize externalities </a:t>
            </a:r>
          </a:p>
          <a:p>
            <a:r>
              <a:rPr lang="en-US" sz="2800" dirty="0" smtClean="0"/>
              <a:t>How is matching done?</a:t>
            </a:r>
          </a:p>
          <a:p>
            <a:pPr lvl="1"/>
            <a:r>
              <a:rPr lang="en-US" sz="2400" dirty="0" smtClean="0"/>
              <a:t>Platform: Uber, </a:t>
            </a:r>
            <a:r>
              <a:rPr lang="en-US" sz="2400" dirty="0" err="1" smtClean="0"/>
              <a:t>Zeel</a:t>
            </a:r>
            <a:endParaRPr lang="en-US" sz="2400" dirty="0" smtClean="0"/>
          </a:p>
          <a:p>
            <a:pPr lvl="1"/>
            <a:r>
              <a:rPr lang="en-US" sz="2400" dirty="0" smtClean="0"/>
              <a:t>Buyer-seller: eBay, </a:t>
            </a:r>
            <a:r>
              <a:rPr lang="en-US" sz="2400" dirty="0" err="1" smtClean="0"/>
              <a:t>AirBnb</a:t>
            </a:r>
            <a:r>
              <a:rPr lang="en-US" sz="2400" dirty="0" smtClean="0"/>
              <a:t>, Rover, </a:t>
            </a:r>
            <a:r>
              <a:rPr lang="en-US" sz="2400" dirty="0" err="1" smtClean="0"/>
              <a:t>Urbansitter</a:t>
            </a:r>
            <a:endParaRPr lang="en-US" sz="2400" dirty="0" smtClean="0"/>
          </a:p>
          <a:p>
            <a:r>
              <a:rPr lang="en-US" sz="2800" dirty="0" smtClean="0"/>
              <a:t>Auction-based platforms</a:t>
            </a:r>
          </a:p>
          <a:p>
            <a:pPr lvl="1"/>
            <a:r>
              <a:rPr lang="en-US" sz="2400" dirty="0" smtClean="0"/>
              <a:t>Online advertising</a:t>
            </a:r>
          </a:p>
          <a:p>
            <a:pPr lvl="1"/>
            <a:r>
              <a:rPr lang="en-US" sz="2400" dirty="0" smtClean="0"/>
              <a:t>Used cars</a:t>
            </a:r>
          </a:p>
          <a:p>
            <a:pPr lvl="1"/>
            <a:r>
              <a:rPr lang="en-US" sz="2400" dirty="0" smtClean="0"/>
              <a:t>eBay</a:t>
            </a:r>
          </a:p>
          <a:p>
            <a:r>
              <a:rPr lang="en-US" sz="2800" dirty="0" smtClean="0"/>
              <a:t>Market design matters</a:t>
            </a:r>
          </a:p>
          <a:p>
            <a:pPr lvl="1"/>
            <a:r>
              <a:rPr lang="en-US" sz="2500" dirty="0" smtClean="0"/>
              <a:t>Participation is crucial</a:t>
            </a:r>
          </a:p>
        </p:txBody>
      </p:sp>
      <p:pic>
        <p:nvPicPr>
          <p:cNvPr id="5126" name="Picture 3" descr="http://highearthorbit.com/images/googl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225" y="3657600"/>
            <a:ext cx="15271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a:p>
        </p:txBody>
      </p:sp>
      <p:sp>
        <p:nvSpPr>
          <p:cNvPr id="512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a:p>
        </p:txBody>
      </p:sp>
      <p:sp>
        <p:nvSpPr>
          <p:cNvPr id="5129"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a:p>
        </p:txBody>
      </p:sp>
      <p:pic>
        <p:nvPicPr>
          <p:cNvPr id="5130" name="Picture 7" descr="Youradvant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5791200"/>
            <a:ext cx="2362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901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2238"/>
            <a:ext cx="7543800" cy="792162"/>
          </a:xfrm>
        </p:spPr>
        <p:txBody>
          <a:bodyPr/>
          <a:lstStyle/>
          <a:p>
            <a:pPr eaLnBrk="1" hangingPunct="1"/>
            <a:r>
              <a:rPr lang="en-US" sz="3200" dirty="0" smtClean="0"/>
              <a:t>Auction-Based Platforms</a:t>
            </a:r>
          </a:p>
        </p:txBody>
      </p:sp>
      <p:sp>
        <p:nvSpPr>
          <p:cNvPr id="6147" name="Rectangle 3"/>
          <p:cNvSpPr>
            <a:spLocks noGrp="1" noChangeArrowheads="1"/>
          </p:cNvSpPr>
          <p:nvPr>
            <p:ph type="body" idx="1"/>
          </p:nvPr>
        </p:nvSpPr>
        <p:spPr>
          <a:xfrm>
            <a:off x="457200" y="1219200"/>
            <a:ext cx="8229600" cy="3124200"/>
          </a:xfrm>
        </p:spPr>
        <p:txBody>
          <a:bodyPr>
            <a:normAutofit fontScale="92500" lnSpcReduction="10000"/>
          </a:bodyPr>
          <a:lstStyle/>
          <a:p>
            <a:pPr eaLnBrk="1" hangingPunct="1">
              <a:lnSpc>
                <a:spcPct val="90000"/>
              </a:lnSpc>
            </a:pPr>
            <a:r>
              <a:rPr lang="en-US" sz="2800" dirty="0" smtClean="0"/>
              <a:t>Like other two-sided markets, except…</a:t>
            </a:r>
          </a:p>
          <a:p>
            <a:pPr lvl="1" eaLnBrk="1" hangingPunct="1">
              <a:lnSpc>
                <a:spcPct val="90000"/>
              </a:lnSpc>
            </a:pPr>
            <a:r>
              <a:rPr lang="en-US" sz="2400" dirty="0"/>
              <a:t>A</a:t>
            </a:r>
            <a:r>
              <a:rPr lang="en-US" sz="2400" dirty="0" smtClean="0"/>
              <a:t>uction matches buyers and sellers, determines transaction price</a:t>
            </a:r>
          </a:p>
          <a:p>
            <a:pPr lvl="1" eaLnBrk="1" hangingPunct="1">
              <a:lnSpc>
                <a:spcPct val="90000"/>
              </a:lnSpc>
            </a:pPr>
            <a:r>
              <a:rPr lang="en-US" sz="2400" dirty="0"/>
              <a:t>M</a:t>
            </a:r>
            <a:r>
              <a:rPr lang="en-US" sz="2400" dirty="0" smtClean="0"/>
              <a:t>ethod for sorting as well as a method for platform to extract revenue</a:t>
            </a:r>
          </a:p>
          <a:p>
            <a:pPr lvl="1" eaLnBrk="1" hangingPunct="1">
              <a:lnSpc>
                <a:spcPct val="90000"/>
              </a:lnSpc>
            </a:pPr>
            <a:r>
              <a:rPr lang="en-US" sz="2400" dirty="0" smtClean="0"/>
              <a:t>Limits discretion of market-maker</a:t>
            </a:r>
          </a:p>
          <a:p>
            <a:pPr lvl="1" eaLnBrk="1" hangingPunct="1">
              <a:lnSpc>
                <a:spcPct val="90000"/>
              </a:lnSpc>
            </a:pPr>
            <a:r>
              <a:rPr lang="en-US" sz="2400" dirty="0" smtClean="0"/>
              <a:t>Still, rules, reserve prices and fees play an important role in determining the size and distribution of “the pie”</a:t>
            </a:r>
            <a:r>
              <a:rPr lang="en-US" sz="3200" dirty="0" smtClean="0"/>
              <a:t>		</a:t>
            </a:r>
          </a:p>
          <a:p>
            <a:pPr eaLnBrk="1" hangingPunct="1">
              <a:lnSpc>
                <a:spcPct val="90000"/>
              </a:lnSpc>
            </a:pPr>
            <a:endParaRPr lang="en-US" sz="3600" dirty="0" smtClean="0"/>
          </a:p>
        </p:txBody>
      </p:sp>
      <p:sp>
        <p:nvSpPr>
          <p:cNvPr id="4" name="Oval 3"/>
          <p:cNvSpPr/>
          <p:nvPr/>
        </p:nvSpPr>
        <p:spPr>
          <a:xfrm>
            <a:off x="762000" y="4686300"/>
            <a:ext cx="1981200" cy="838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Sellers</a:t>
            </a:r>
          </a:p>
        </p:txBody>
      </p:sp>
      <p:sp>
        <p:nvSpPr>
          <p:cNvPr id="5" name="Oval 4"/>
          <p:cNvSpPr/>
          <p:nvPr/>
        </p:nvSpPr>
        <p:spPr>
          <a:xfrm>
            <a:off x="6248400" y="4610100"/>
            <a:ext cx="1981200" cy="838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Buyers</a:t>
            </a:r>
          </a:p>
        </p:txBody>
      </p:sp>
      <p:sp>
        <p:nvSpPr>
          <p:cNvPr id="6" name="Oval 5"/>
          <p:cNvSpPr/>
          <p:nvPr/>
        </p:nvSpPr>
        <p:spPr>
          <a:xfrm>
            <a:off x="6248400" y="5981700"/>
            <a:ext cx="1981200" cy="8382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Acquired Traffic</a:t>
            </a:r>
          </a:p>
        </p:txBody>
      </p:sp>
      <p:sp>
        <p:nvSpPr>
          <p:cNvPr id="7" name="Down Arrow 6"/>
          <p:cNvSpPr/>
          <p:nvPr/>
        </p:nvSpPr>
        <p:spPr>
          <a:xfrm rot="10800000">
            <a:off x="7010400" y="5524500"/>
            <a:ext cx="457200" cy="381000"/>
          </a:xfrm>
          <a:prstGeom prst="down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ight Arrow 7"/>
          <p:cNvSpPr/>
          <p:nvPr/>
        </p:nvSpPr>
        <p:spPr>
          <a:xfrm>
            <a:off x="2819400" y="4838700"/>
            <a:ext cx="685800"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ight Arrow 8"/>
          <p:cNvSpPr/>
          <p:nvPr/>
        </p:nvSpPr>
        <p:spPr>
          <a:xfrm rot="10800000">
            <a:off x="5410200" y="4838700"/>
            <a:ext cx="685800"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ounded Rectangle 9"/>
          <p:cNvSpPr/>
          <p:nvPr/>
        </p:nvSpPr>
        <p:spPr>
          <a:xfrm>
            <a:off x="3733800" y="4533900"/>
            <a:ext cx="1447800" cy="12954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Matching Algorithms</a:t>
            </a:r>
          </a:p>
          <a:p>
            <a:pPr algn="ctr">
              <a:defRPr/>
            </a:pPr>
            <a:endParaRPr lang="en-US" dirty="0">
              <a:solidFill>
                <a:schemeClr val="tx1"/>
              </a:solidFill>
            </a:endParaRPr>
          </a:p>
          <a:p>
            <a:pPr algn="ctr">
              <a:defRPr/>
            </a:pPr>
            <a:r>
              <a:rPr lang="en-US" dirty="0">
                <a:solidFill>
                  <a:schemeClr val="tx1"/>
                </a:solidFill>
              </a:rPr>
              <a:t>Auction</a:t>
            </a:r>
          </a:p>
        </p:txBody>
      </p:sp>
    </p:spTree>
    <p:extLst>
      <p:ext uri="{BB962C8B-B14F-4D97-AF65-F5344CB8AC3E}">
        <p14:creationId xmlns:p14="http://schemas.microsoft.com/office/powerpoint/2010/main" val="143352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r>
              <a:rPr lang="en-US" sz="2800" dirty="0" smtClean="0"/>
              <a:t>Lewis, </a:t>
            </a:r>
            <a:r>
              <a:rPr lang="en-US" sz="2800" dirty="0" err="1" smtClean="0"/>
              <a:t>Romanyuk</a:t>
            </a:r>
            <a:r>
              <a:rPr lang="en-US" sz="2800" dirty="0" smtClean="0"/>
              <a:t> and Wang </a:t>
            </a:r>
          </a:p>
          <a:p>
            <a:pPr lvl="1"/>
            <a:r>
              <a:rPr lang="en-US" sz="2400" dirty="0" smtClean="0"/>
              <a:t>What happens on an auction-based marketplace platform if search costs decline?</a:t>
            </a:r>
          </a:p>
          <a:p>
            <a:pPr lvl="1"/>
            <a:r>
              <a:rPr lang="en-US" sz="2400" dirty="0" smtClean="0"/>
              <a:t>Redistributes surplus, e.g. away from less attractive products, and can decrease overall seller welfare</a:t>
            </a:r>
          </a:p>
          <a:p>
            <a:r>
              <a:rPr lang="en-US" sz="2800" dirty="0" smtClean="0"/>
              <a:t>More broadly</a:t>
            </a:r>
          </a:p>
          <a:p>
            <a:pPr lvl="1"/>
            <a:r>
              <a:rPr lang="en-US" sz="2400" dirty="0" smtClean="0"/>
              <a:t>How ranking and discovery are done affects outcomes</a:t>
            </a:r>
          </a:p>
          <a:p>
            <a:pPr lvl="1"/>
            <a:r>
              <a:rPr lang="en-US" sz="2400" dirty="0" smtClean="0"/>
              <a:t>Changing search affects entry and other investments on both sides of market</a:t>
            </a:r>
          </a:p>
          <a:p>
            <a:pPr lvl="1"/>
            <a:r>
              <a:rPr lang="en-US" sz="2400" dirty="0" smtClean="0"/>
              <a:t>How do you measure, balance supply and demand?</a:t>
            </a:r>
            <a:endParaRPr lang="en-US" sz="2400" dirty="0"/>
          </a:p>
        </p:txBody>
      </p:sp>
    </p:spTree>
    <p:extLst>
      <p:ext uri="{BB962C8B-B14F-4D97-AF65-F5344CB8AC3E}">
        <p14:creationId xmlns:p14="http://schemas.microsoft.com/office/powerpoint/2010/main" val="3357811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Does Position Matter in Internet Search?</a:t>
            </a:r>
            <a:endParaRPr lang="en-US" dirty="0"/>
          </a:p>
        </p:txBody>
      </p:sp>
      <p:sp>
        <p:nvSpPr>
          <p:cNvPr id="3" name="Content Placeholder 2"/>
          <p:cNvSpPr>
            <a:spLocks noGrp="1"/>
          </p:cNvSpPr>
          <p:nvPr>
            <p:ph idx="1"/>
          </p:nvPr>
        </p:nvSpPr>
        <p:spPr/>
        <p:txBody>
          <a:bodyPr>
            <a:normAutofit/>
          </a:bodyPr>
          <a:lstStyle/>
          <a:p>
            <a:r>
              <a:rPr lang="en-US" sz="2100" dirty="0"/>
              <a:t>Causation versus Correlation: </a:t>
            </a:r>
          </a:p>
          <a:p>
            <a:pPr lvl="1"/>
            <a:r>
              <a:rPr lang="en-US" sz="1800" dirty="0"/>
              <a:t>Best links in top position.  </a:t>
            </a:r>
          </a:p>
          <a:p>
            <a:pPr lvl="1"/>
            <a:r>
              <a:rPr lang="en-US" sz="1800" dirty="0"/>
              <a:t>They get clicked more, but is that because of position or because they are the best links?</a:t>
            </a:r>
          </a:p>
          <a:p>
            <a:r>
              <a:rPr lang="en-US" sz="2100" dirty="0"/>
              <a:t>Gold standard for position effects: Randomized Experiment</a:t>
            </a:r>
          </a:p>
          <a:p>
            <a:pPr lvl="1"/>
            <a:r>
              <a:rPr lang="en-US" sz="1800" dirty="0"/>
              <a:t>Take 1% of page views and </a:t>
            </a:r>
            <a:r>
              <a:rPr lang="en-US" sz="1800" dirty="0" err="1"/>
              <a:t>rerank</a:t>
            </a:r>
            <a:r>
              <a:rPr lang="en-US" sz="1800" dirty="0"/>
              <a:t> results</a:t>
            </a:r>
          </a:p>
          <a:p>
            <a:pPr lvl="1"/>
            <a:r>
              <a:rPr lang="en-US" sz="1800" dirty="0"/>
              <a:t>Compare metrics for control and treatment group</a:t>
            </a:r>
          </a:p>
          <a:p>
            <a:pPr lvl="1"/>
            <a:r>
              <a:rPr lang="en-US" sz="1800" dirty="0"/>
              <a:t>Exclude “navigational” queries</a:t>
            </a:r>
          </a:p>
          <a:p>
            <a:pPr lvl="1"/>
            <a:r>
              <a:rPr lang="en-US" sz="1800" dirty="0"/>
              <a:t>Athey (2013)</a:t>
            </a:r>
          </a:p>
        </p:txBody>
      </p:sp>
    </p:spTree>
    <p:extLst>
      <p:ext uri="{BB962C8B-B14F-4D97-AF65-F5344CB8AC3E}">
        <p14:creationId xmlns:p14="http://schemas.microsoft.com/office/powerpoint/2010/main" val="3639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search</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4911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905078698"/>
              </p:ext>
            </p:extLst>
          </p:nvPr>
        </p:nvGraphicFramePr>
        <p:xfrm>
          <a:off x="990600" y="1295400"/>
          <a:ext cx="6712268" cy="4383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40613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9835" y="1072754"/>
            <a:ext cx="8564165" cy="521494"/>
          </a:xfrm>
        </p:spPr>
        <p:txBody>
          <a:bodyPr>
            <a:normAutofit fontScale="90000"/>
          </a:bodyPr>
          <a:lstStyle/>
          <a:p>
            <a:r>
              <a:rPr lang="en-US" sz="3000" dirty="0"/>
              <a:t>Decomposing Clicks-Through Rate Into Relevance and Position</a:t>
            </a:r>
          </a:p>
        </p:txBody>
      </p:sp>
      <p:graphicFrame>
        <p:nvGraphicFramePr>
          <p:cNvPr id="4" name="Content Placeholder 3"/>
          <p:cNvGraphicFramePr>
            <a:graphicFrameLocks noGrp="1"/>
          </p:cNvGraphicFramePr>
          <p:nvPr>
            <p:ph idx="4294967295"/>
            <p:extLst/>
          </p:nvPr>
        </p:nvGraphicFramePr>
        <p:xfrm>
          <a:off x="1380173" y="1885951"/>
          <a:ext cx="61722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807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86288" y="1506379"/>
            <a:ext cx="3429000" cy="3401347"/>
          </a:xfrm>
          <a:prstGeom prst="rect">
            <a:avLst/>
          </a:prstGeom>
        </p:spPr>
      </p:pic>
      <p:sp>
        <p:nvSpPr>
          <p:cNvPr id="17410" name="Title 1"/>
          <p:cNvSpPr>
            <a:spLocks noGrp="1"/>
          </p:cNvSpPr>
          <p:nvPr>
            <p:ph type="title" idx="4294967295"/>
          </p:nvPr>
        </p:nvSpPr>
        <p:spPr>
          <a:xfrm>
            <a:off x="407298" y="509197"/>
            <a:ext cx="5641181" cy="411956"/>
          </a:xfrm>
        </p:spPr>
        <p:txBody>
          <a:bodyPr>
            <a:noAutofit/>
          </a:bodyPr>
          <a:lstStyle/>
          <a:p>
            <a:r>
              <a:rPr lang="en-US" altLang="en-US" sz="2700" dirty="0"/>
              <a:t>Prominence matters in Search: Policy</a:t>
            </a:r>
          </a:p>
        </p:txBody>
      </p:sp>
      <p:sp>
        <p:nvSpPr>
          <p:cNvPr id="3" name="Content Placeholder 2"/>
          <p:cNvSpPr>
            <a:spLocks noGrp="1"/>
          </p:cNvSpPr>
          <p:nvPr>
            <p:ph idx="4294967295"/>
          </p:nvPr>
        </p:nvSpPr>
        <p:spPr>
          <a:xfrm>
            <a:off x="437199" y="1585912"/>
            <a:ext cx="3866197" cy="3008948"/>
          </a:xfrm>
        </p:spPr>
        <p:txBody>
          <a:bodyPr>
            <a:noAutofit/>
          </a:bodyPr>
          <a:lstStyle/>
          <a:p>
            <a:pPr marL="0" lvl="2" indent="0">
              <a:buClr>
                <a:schemeClr val="tx2"/>
              </a:buClr>
              <a:buNone/>
              <a:defRPr/>
            </a:pPr>
            <a:r>
              <a:rPr lang="en-US" sz="1800" dirty="0"/>
              <a:t>“the [European] Commission has cited four areas of concern: 1) unequal treatment of third-party vertical search links; 2) copying content from vertical search engines; 3) search agreements with partners; and 4) AdWords API restrictions.”</a:t>
            </a:r>
            <a:endParaRPr lang="en-US" sz="1800" b="1" dirty="0"/>
          </a:p>
          <a:p>
            <a:pPr marL="0" indent="0">
              <a:buNone/>
              <a:defRPr/>
            </a:pPr>
            <a:r>
              <a:rPr lang="en-US" sz="1950" i="1" dirty="0"/>
              <a:t>European Commission Vice President Joaquin </a:t>
            </a:r>
            <a:r>
              <a:rPr lang="en-US" sz="1950" i="1" dirty="0" err="1"/>
              <a:t>Alumnia</a:t>
            </a:r>
            <a:r>
              <a:rPr lang="en-US" sz="1950" i="1" dirty="0"/>
              <a:t> </a:t>
            </a:r>
            <a:r>
              <a:rPr lang="en-US" sz="1950" dirty="0"/>
              <a:t>lists as one of 4 concerns with Google:  </a:t>
            </a:r>
          </a:p>
          <a:p>
            <a:pPr lvl="1">
              <a:buFont typeface="Arial" pitchFamily="34" charset="0"/>
              <a:buChar char="•"/>
              <a:defRPr/>
            </a:pPr>
            <a:r>
              <a:rPr lang="en-US" sz="1650" dirty="0"/>
              <a:t>“the way in which Google’s vertical search services are displayed within general search services as compared to services of competitors.”</a:t>
            </a:r>
            <a:r>
              <a:rPr lang="en-US" dirty="0"/>
              <a:t>	</a:t>
            </a:r>
          </a:p>
        </p:txBody>
      </p:sp>
      <p:pic>
        <p:nvPicPr>
          <p:cNvPr id="2" name="Picture 1"/>
          <p:cNvPicPr>
            <a:picLocks noChangeAspect="1"/>
          </p:cNvPicPr>
          <p:nvPr/>
        </p:nvPicPr>
        <p:blipFill>
          <a:blip r:embed="rId3"/>
          <a:stretch>
            <a:fillRect/>
          </a:stretch>
        </p:blipFill>
        <p:spPr>
          <a:xfrm>
            <a:off x="6797992" y="3591663"/>
            <a:ext cx="2346008" cy="1891643"/>
          </a:xfrm>
          <a:prstGeom prst="rect">
            <a:avLst/>
          </a:prstGeom>
        </p:spPr>
      </p:pic>
    </p:spTree>
    <p:extLst>
      <p:ext uri="{BB962C8B-B14F-4D97-AF65-F5344CB8AC3E}">
        <p14:creationId xmlns:p14="http://schemas.microsoft.com/office/powerpoint/2010/main" val="520501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311" y="1483042"/>
            <a:ext cx="3469312" cy="242156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 name="table"/>
          <p:cNvPicPr>
            <a:picLocks noChangeAspect="1"/>
          </p:cNvPicPr>
          <p:nvPr/>
        </p:nvPicPr>
        <p:blipFill>
          <a:blip r:embed="rId3"/>
          <a:stretch>
            <a:fillRect/>
          </a:stretch>
        </p:blipFill>
        <p:spPr>
          <a:xfrm>
            <a:off x="398336" y="2050436"/>
            <a:ext cx="4257741" cy="1500293"/>
          </a:xfrm>
          <a:prstGeom prst="rect">
            <a:avLst/>
          </a:prstGeom>
        </p:spPr>
      </p:pic>
      <p:sp>
        <p:nvSpPr>
          <p:cNvPr id="4" name="Oval 3"/>
          <p:cNvSpPr/>
          <p:nvPr/>
        </p:nvSpPr>
        <p:spPr bwMode="auto">
          <a:xfrm>
            <a:off x="4656076" y="1992282"/>
            <a:ext cx="1647164" cy="512387"/>
          </a:xfrm>
          <a:prstGeom prst="ellipse">
            <a:avLst/>
          </a:prstGeom>
          <a:noFill/>
          <a:ln w="28575" cap="flat" cmpd="sng" algn="ctr">
            <a:solidFill>
              <a:srgbClr val="C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en-US" sz="2100" dirty="0">
              <a:latin typeface="Calibri" pitchFamily="34" charset="0"/>
              <a:cs typeface="Calibri" pitchFamily="34" charset="0"/>
            </a:endParaRPr>
          </a:p>
        </p:txBody>
      </p:sp>
      <p:sp>
        <p:nvSpPr>
          <p:cNvPr id="5" name="Rectangle 4"/>
          <p:cNvSpPr/>
          <p:nvPr/>
        </p:nvSpPr>
        <p:spPr>
          <a:xfrm>
            <a:off x="401890" y="4200525"/>
            <a:ext cx="7115175" cy="2308324"/>
          </a:xfrm>
          <a:prstGeom prst="rect">
            <a:avLst/>
          </a:prstGeom>
        </p:spPr>
        <p:txBody>
          <a:bodyPr wrap="square">
            <a:spAutoFit/>
          </a:bodyPr>
          <a:lstStyle/>
          <a:p>
            <a:pPr marL="385763" lvl="2" indent="-214313">
              <a:defRPr/>
            </a:pPr>
            <a:r>
              <a:rPr lang="en-US" dirty="0"/>
              <a:t>Google executive responding in 2007 to the fact that Google finance was introduced in the #1 position, despite being ranked below 50 in popularity: </a:t>
            </a:r>
          </a:p>
          <a:p>
            <a:pPr marL="606029" lvl="3" indent="-214313">
              <a:defRPr/>
            </a:pPr>
            <a:r>
              <a:rPr lang="en-US" dirty="0">
                <a:solidFill>
                  <a:schemeClr val="tx1">
                    <a:lumMod val="65000"/>
                    <a:lumOff val="35000"/>
                  </a:schemeClr>
                </a:solidFill>
              </a:rPr>
              <a:t>“[When w]e roll[</a:t>
            </a:r>
            <a:r>
              <a:rPr lang="en-US" dirty="0" err="1">
                <a:solidFill>
                  <a:schemeClr val="tx1">
                    <a:lumMod val="65000"/>
                    <a:lumOff val="35000"/>
                  </a:schemeClr>
                </a:solidFill>
              </a:rPr>
              <a:t>ed</a:t>
            </a:r>
            <a:r>
              <a:rPr lang="en-US" dirty="0">
                <a:solidFill>
                  <a:schemeClr val="tx1">
                    <a:lumMod val="65000"/>
                    <a:lumOff val="35000"/>
                  </a:schemeClr>
                </a:solidFill>
              </a:rPr>
              <a:t>] out Google Finance, we did put the Google link first.  It seems only fair right, we do all the work for the search page and all these other things, so we do put it first. . . .  But that has actually been our policy since then because of Finance.  So for Google Maps again, it’s the first link.” </a:t>
            </a:r>
          </a:p>
        </p:txBody>
      </p:sp>
    </p:spTree>
    <p:extLst>
      <p:ext uri="{BB962C8B-B14F-4D97-AF65-F5344CB8AC3E}">
        <p14:creationId xmlns:p14="http://schemas.microsoft.com/office/powerpoint/2010/main" val="36619324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Endogenous Clicking Behavior  and Market Design for Internet Search</a:t>
            </a:r>
            <a:endParaRPr lang="en-US" dirty="0"/>
          </a:p>
        </p:txBody>
      </p:sp>
      <p:sp>
        <p:nvSpPr>
          <p:cNvPr id="3" name="Text Placeholder 2"/>
          <p:cNvSpPr>
            <a:spLocks noGrp="1"/>
          </p:cNvSpPr>
          <p:nvPr>
            <p:ph type="body" idx="1"/>
          </p:nvPr>
        </p:nvSpPr>
        <p:spPr/>
        <p:txBody>
          <a:bodyPr/>
          <a:lstStyle/>
          <a:p>
            <a:r>
              <a:rPr lang="en-US" dirty="0" smtClean="0"/>
              <a:t>Athey &amp; Ellison, QJE 2011 &amp; extensions</a:t>
            </a:r>
            <a:endParaRPr lang="en-US" dirty="0"/>
          </a:p>
        </p:txBody>
      </p:sp>
    </p:spTree>
    <p:extLst>
      <p:ext uri="{BB962C8B-B14F-4D97-AF65-F5344CB8AC3E}">
        <p14:creationId xmlns:p14="http://schemas.microsoft.com/office/powerpoint/2010/main" val="3009950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Autofit/>
          </a:bodyPr>
          <a:lstStyle/>
          <a:p>
            <a:r>
              <a:rPr lang="en-US" sz="2800" dirty="0" smtClean="0"/>
              <a:t>Balancing Constituents in Search Advertising:</a:t>
            </a:r>
            <a:br>
              <a:rPr lang="en-US" sz="2800" dirty="0" smtClean="0"/>
            </a:br>
            <a:r>
              <a:rPr lang="en-US" sz="2800" dirty="0" smtClean="0"/>
              <a:t>Endogenous Ad Clicking and Ad Footprint</a:t>
            </a:r>
            <a:endParaRPr lang="en-US" sz="2800" dirty="0"/>
          </a:p>
        </p:txBody>
      </p:sp>
      <p:sp>
        <p:nvSpPr>
          <p:cNvPr id="3" name="Content Placeholder 2"/>
          <p:cNvSpPr>
            <a:spLocks noGrp="1"/>
          </p:cNvSpPr>
          <p:nvPr>
            <p:ph idx="1"/>
          </p:nvPr>
        </p:nvSpPr>
        <p:spPr>
          <a:xfrm>
            <a:off x="152400" y="1181099"/>
            <a:ext cx="8153400" cy="5372101"/>
          </a:xfrm>
        </p:spPr>
        <p:txBody>
          <a:bodyPr>
            <a:noAutofit/>
          </a:bodyPr>
          <a:lstStyle/>
          <a:p>
            <a:pPr>
              <a:spcBef>
                <a:spcPts val="0"/>
              </a:spcBef>
              <a:spcAft>
                <a:spcPts val="600"/>
              </a:spcAft>
            </a:pPr>
            <a:r>
              <a:rPr lang="en-US" sz="2400" dirty="0" smtClean="0"/>
              <a:t>Model</a:t>
            </a:r>
          </a:p>
          <a:p>
            <a:pPr lvl="1">
              <a:spcBef>
                <a:spcPts val="0"/>
              </a:spcBef>
              <a:spcAft>
                <a:spcPts val="600"/>
              </a:spcAft>
            </a:pPr>
            <a:r>
              <a:rPr lang="en-US" sz="2000" dirty="0" smtClean="0"/>
              <a:t>Users</a:t>
            </a:r>
          </a:p>
          <a:p>
            <a:pPr lvl="2">
              <a:spcBef>
                <a:spcPts val="0"/>
              </a:spcBef>
              <a:spcAft>
                <a:spcPts val="600"/>
              </a:spcAft>
            </a:pPr>
            <a:r>
              <a:rPr lang="en-US" sz="1800" dirty="0" smtClean="0"/>
              <a:t>Number of searches fixed</a:t>
            </a:r>
          </a:p>
          <a:p>
            <a:pPr lvl="2">
              <a:spcBef>
                <a:spcPts val="0"/>
              </a:spcBef>
              <a:spcAft>
                <a:spcPts val="600"/>
              </a:spcAft>
            </a:pPr>
            <a:r>
              <a:rPr lang="en-US" sz="1800" dirty="0" smtClean="0"/>
              <a:t>Search costs of clicking on ads, heterogeneous across consumers</a:t>
            </a:r>
          </a:p>
          <a:p>
            <a:pPr lvl="2">
              <a:spcBef>
                <a:spcPts val="0"/>
              </a:spcBef>
              <a:spcAft>
                <a:spcPts val="600"/>
              </a:spcAft>
            </a:pPr>
            <a:r>
              <a:rPr lang="en-US" sz="1800" dirty="0" smtClean="0"/>
              <a:t>Quality of ad = probability of making a match between user and advertiser</a:t>
            </a:r>
          </a:p>
          <a:p>
            <a:pPr lvl="2">
              <a:spcBef>
                <a:spcPts val="0"/>
              </a:spcBef>
              <a:spcAft>
                <a:spcPts val="600"/>
              </a:spcAft>
            </a:pPr>
            <a:r>
              <a:rPr lang="en-US" sz="1800" dirty="0" smtClean="0"/>
              <a:t>Users rational: use Bayesian updating to calculate quality conditional on information</a:t>
            </a:r>
          </a:p>
          <a:p>
            <a:pPr lvl="2">
              <a:spcBef>
                <a:spcPts val="0"/>
              </a:spcBef>
              <a:spcAft>
                <a:spcPts val="600"/>
              </a:spcAft>
            </a:pPr>
            <a:r>
              <a:rPr lang="en-US" sz="1800" dirty="0" smtClean="0"/>
              <a:t>Rationally anticipate higher </a:t>
            </a:r>
            <a:r>
              <a:rPr lang="en-US" sz="1800" dirty="0" err="1" smtClean="0"/>
              <a:t>avg</a:t>
            </a:r>
            <a:r>
              <a:rPr lang="en-US" sz="1800" dirty="0" smtClean="0"/>
              <a:t> quality when reserve price is higher</a:t>
            </a:r>
          </a:p>
          <a:p>
            <a:pPr lvl="2">
              <a:spcBef>
                <a:spcPts val="0"/>
              </a:spcBef>
              <a:spcAft>
                <a:spcPts val="600"/>
              </a:spcAft>
            </a:pPr>
            <a:r>
              <a:rPr lang="en-US" sz="1800" dirty="0" smtClean="0"/>
              <a:t>Opportunity cost of ad space: when </a:t>
            </a:r>
            <a:r>
              <a:rPr lang="en-US" sz="1800" dirty="0" err="1" smtClean="0"/>
              <a:t>algo</a:t>
            </a:r>
            <a:r>
              <a:rPr lang="en-US" sz="1800" dirty="0" smtClean="0"/>
              <a:t> content is pushed down the page, users see less benefit from it</a:t>
            </a:r>
          </a:p>
          <a:p>
            <a:pPr lvl="1">
              <a:spcBef>
                <a:spcPts val="0"/>
              </a:spcBef>
              <a:spcAft>
                <a:spcPts val="600"/>
              </a:spcAft>
            </a:pPr>
            <a:r>
              <a:rPr lang="en-US" sz="2000" dirty="0" smtClean="0"/>
              <a:t>Advertisers</a:t>
            </a:r>
          </a:p>
          <a:p>
            <a:pPr lvl="2">
              <a:spcBef>
                <a:spcPts val="0"/>
              </a:spcBef>
              <a:spcAft>
                <a:spcPts val="600"/>
              </a:spcAft>
            </a:pPr>
            <a:r>
              <a:rPr lang="en-US" sz="1800" dirty="0" smtClean="0"/>
              <a:t>Entry /budget fixed in short run; choose bids</a:t>
            </a:r>
          </a:p>
          <a:p>
            <a:pPr lvl="2">
              <a:spcBef>
                <a:spcPts val="0"/>
              </a:spcBef>
              <a:spcAft>
                <a:spcPts val="600"/>
              </a:spcAft>
            </a:pPr>
            <a:r>
              <a:rPr lang="en-US" sz="1800" dirty="0" smtClean="0"/>
              <a:t>Profit when user makes a purchase; probability of match (per click) goes up when reserve price rises</a:t>
            </a:r>
          </a:p>
          <a:p>
            <a:pPr lvl="1">
              <a:spcBef>
                <a:spcPts val="0"/>
              </a:spcBef>
              <a:spcAft>
                <a:spcPts val="600"/>
              </a:spcAft>
            </a:pPr>
            <a:r>
              <a:rPr lang="en-US" sz="2000" dirty="0"/>
              <a:t>E</a:t>
            </a:r>
            <a:r>
              <a:rPr lang="en-US" sz="2000" dirty="0" smtClean="0"/>
              <a:t>xtension </a:t>
            </a:r>
            <a:r>
              <a:rPr lang="en-US" sz="2000" dirty="0"/>
              <a:t>of Athey and Ellison, </a:t>
            </a:r>
            <a:r>
              <a:rPr lang="en-US" sz="2000" i="1" dirty="0" smtClean="0"/>
              <a:t>QJE </a:t>
            </a:r>
            <a:r>
              <a:rPr lang="en-US" sz="2000" dirty="0" smtClean="0"/>
              <a:t>2011</a:t>
            </a:r>
          </a:p>
        </p:txBody>
      </p:sp>
      <p:sp>
        <p:nvSpPr>
          <p:cNvPr id="4" name="Slide Number Placeholder 3"/>
          <p:cNvSpPr>
            <a:spLocks noGrp="1"/>
          </p:cNvSpPr>
          <p:nvPr>
            <p:ph type="sldNum" sz="quarter" idx="12"/>
          </p:nvPr>
        </p:nvSpPr>
        <p:spPr/>
        <p:txBody>
          <a:bodyPr/>
          <a:lstStyle/>
          <a:p>
            <a:fld id="{0F76A134-770F-4BF4-8849-956DF025AE3B}"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117437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7543800" cy="639763"/>
          </a:xfrm>
        </p:spPr>
        <p:txBody>
          <a:bodyPr/>
          <a:lstStyle/>
          <a:p>
            <a:pPr eaLnBrk="1" hangingPunct="1"/>
            <a:r>
              <a:rPr lang="en-US" sz="2800" dirty="0" smtClean="0"/>
              <a:t>Athey-Ellison (2011) Results</a:t>
            </a:r>
          </a:p>
        </p:txBody>
      </p:sp>
      <p:sp>
        <p:nvSpPr>
          <p:cNvPr id="27651" name="Rectangle 3"/>
          <p:cNvSpPr>
            <a:spLocks noGrp="1" noChangeArrowheads="1"/>
          </p:cNvSpPr>
          <p:nvPr>
            <p:ph type="body" idx="1"/>
          </p:nvPr>
        </p:nvSpPr>
        <p:spPr>
          <a:xfrm>
            <a:off x="304800" y="669664"/>
            <a:ext cx="8229600" cy="5867400"/>
          </a:xfrm>
        </p:spPr>
        <p:txBody>
          <a:bodyPr/>
          <a:lstStyle/>
          <a:p>
            <a:pPr eaLnBrk="1" hangingPunct="1">
              <a:spcAft>
                <a:spcPct val="20000"/>
              </a:spcAft>
            </a:pPr>
            <a:r>
              <a:rPr lang="en-US" sz="2400" dirty="0" err="1" smtClean="0"/>
              <a:t>Eqm</a:t>
            </a:r>
            <a:r>
              <a:rPr lang="en-US" sz="2400" dirty="0" smtClean="0"/>
              <a:t> bidding </a:t>
            </a:r>
            <a:r>
              <a:rPr lang="en-US" sz="2400" dirty="0" smtClean="0">
                <a:sym typeface="Wingdings" pitchFamily="2" charset="2"/>
              </a:rPr>
              <a:t></a:t>
            </a:r>
            <a:r>
              <a:rPr lang="en-US" sz="2400" dirty="0" smtClean="0"/>
              <a:t> ads ranked by quality</a:t>
            </a:r>
          </a:p>
          <a:p>
            <a:pPr eaLnBrk="1" hangingPunct="1">
              <a:spcAft>
                <a:spcPct val="20000"/>
              </a:spcAft>
            </a:pPr>
            <a:r>
              <a:rPr lang="en-US" sz="2400" dirty="0" smtClean="0"/>
              <a:t>Propensity to click depends on perceived quality (top down)</a:t>
            </a:r>
          </a:p>
          <a:p>
            <a:pPr eaLnBrk="1" hangingPunct="1">
              <a:spcAft>
                <a:spcPct val="20000"/>
              </a:spcAft>
            </a:pPr>
            <a:r>
              <a:rPr lang="en-US" sz="2400" dirty="0" smtClean="0"/>
              <a:t>Market design considerations altered to economize on consumer search and convey information to consumers</a:t>
            </a:r>
          </a:p>
          <a:p>
            <a:pPr eaLnBrk="1" hangingPunct="1">
              <a:spcAft>
                <a:spcPct val="20000"/>
              </a:spcAft>
            </a:pPr>
            <a:r>
              <a:rPr lang="en-US" sz="2400" dirty="0" smtClean="0"/>
              <a:t>Total welfare and consumer welfare are proportional</a:t>
            </a:r>
          </a:p>
          <a:p>
            <a:pPr lvl="1" eaLnBrk="1" hangingPunct="1">
              <a:spcAft>
                <a:spcPct val="20000"/>
              </a:spcAft>
            </a:pPr>
            <a:r>
              <a:rPr lang="en-US" sz="2000" dirty="0" smtClean="0"/>
              <a:t>Consumers search in proportion to perceived quality of ads, which is proportional to value created for producers</a:t>
            </a:r>
          </a:p>
          <a:p>
            <a:pPr eaLnBrk="1" hangingPunct="1">
              <a:spcAft>
                <a:spcPct val="20000"/>
              </a:spcAft>
            </a:pPr>
            <a:r>
              <a:rPr lang="en-US" sz="2400" dirty="0" smtClean="0"/>
              <a:t>Platform profits in conflict with advertiser profits</a:t>
            </a:r>
          </a:p>
          <a:p>
            <a:pPr eaLnBrk="1" hangingPunct="1">
              <a:spcAft>
                <a:spcPct val="20000"/>
              </a:spcAft>
            </a:pPr>
            <a:r>
              <a:rPr lang="en-US" sz="2400" dirty="0" smtClean="0"/>
              <a:t>Optimal reserve prices derived</a:t>
            </a:r>
          </a:p>
          <a:p>
            <a:pPr eaLnBrk="1" hangingPunct="1">
              <a:spcAft>
                <a:spcPct val="20000"/>
              </a:spcAft>
            </a:pPr>
            <a:r>
              <a:rPr lang="en-US" sz="2400" dirty="0" smtClean="0"/>
              <a:t>Reduced use of click-through weighting incentives more accurate ad text, economizes on consumer search</a:t>
            </a:r>
          </a:p>
          <a:p>
            <a:pPr eaLnBrk="1" hangingPunct="1">
              <a:spcAft>
                <a:spcPct val="20000"/>
              </a:spcAft>
            </a:pPr>
            <a:r>
              <a:rPr lang="en-US" sz="2400" dirty="0" smtClean="0"/>
              <a:t>Asymmetries lead to non-existence of efficient </a:t>
            </a:r>
            <a:r>
              <a:rPr lang="en-US" sz="2400" dirty="0" err="1" smtClean="0"/>
              <a:t>equilibria</a:t>
            </a:r>
            <a:endParaRPr lang="en-US" sz="2000" dirty="0" smtClean="0"/>
          </a:p>
          <a:p>
            <a:pPr eaLnBrk="1" hangingPunct="1">
              <a:spcAft>
                <a:spcPct val="20000"/>
              </a:spcAft>
            </a:pPr>
            <a:endParaRPr lang="en-US" sz="2800" dirty="0" smtClean="0"/>
          </a:p>
          <a:p>
            <a:pPr eaLnBrk="1" hangingPunct="1">
              <a:spcAft>
                <a:spcPct val="20000"/>
              </a:spcAft>
            </a:pPr>
            <a:endParaRPr lang="en-US" sz="2800" dirty="0" smtClean="0"/>
          </a:p>
        </p:txBody>
      </p:sp>
    </p:spTree>
    <p:extLst>
      <p:ext uri="{BB962C8B-B14F-4D97-AF65-F5344CB8AC3E}">
        <p14:creationId xmlns:p14="http://schemas.microsoft.com/office/powerpoint/2010/main" val="1710047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Autofit/>
          </a:bodyPr>
          <a:lstStyle/>
          <a:p>
            <a:r>
              <a:rPr lang="en-US" sz="2800" dirty="0" smtClean="0"/>
              <a:t>Balancing Constituents in Search Advertising:</a:t>
            </a:r>
            <a:br>
              <a:rPr lang="en-US" sz="2800" dirty="0" smtClean="0"/>
            </a:br>
            <a:r>
              <a:rPr lang="en-US" sz="2800" dirty="0" smtClean="0"/>
              <a:t>Endogenous Ad Clicking and Ad Footprint</a:t>
            </a:r>
            <a:endParaRPr lang="en-US" sz="2800" dirty="0"/>
          </a:p>
        </p:txBody>
      </p:sp>
      <p:sp>
        <p:nvSpPr>
          <p:cNvPr id="4" name="Slide Number Placeholder 3"/>
          <p:cNvSpPr>
            <a:spLocks noGrp="1"/>
          </p:cNvSpPr>
          <p:nvPr>
            <p:ph type="sldNum" sz="quarter" idx="12"/>
          </p:nvPr>
        </p:nvSpPr>
        <p:spPr/>
        <p:txBody>
          <a:bodyPr/>
          <a:lstStyle/>
          <a:p>
            <a:fld id="{0F76A134-770F-4BF4-8849-956DF025AE3B}" type="slidenum">
              <a:rPr lang="en-US" smtClean="0">
                <a:solidFill>
                  <a:prstClr val="black">
                    <a:tint val="75000"/>
                  </a:prstClr>
                </a:solidFill>
              </a:rPr>
              <a:pPr/>
              <a:t>47</a:t>
            </a:fld>
            <a:endParaRPr lang="en-US" dirty="0">
              <a:solidFill>
                <a:prstClr val="black">
                  <a:tint val="75000"/>
                </a:prstClr>
              </a:solidFill>
            </a:endParaRPr>
          </a:p>
        </p:txBody>
      </p:sp>
      <p:grpSp>
        <p:nvGrpSpPr>
          <p:cNvPr id="10" name="Group 9"/>
          <p:cNvGrpSpPr/>
          <p:nvPr/>
        </p:nvGrpSpPr>
        <p:grpSpPr>
          <a:xfrm>
            <a:off x="2590800" y="3450416"/>
            <a:ext cx="3735977" cy="4114800"/>
            <a:chOff x="5333998" y="4038600"/>
            <a:chExt cx="3735977" cy="411480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8" y="4038600"/>
              <a:ext cx="3735977" cy="349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000999" y="5356983"/>
              <a:ext cx="1042847" cy="307777"/>
            </a:xfrm>
            <a:prstGeom prst="rect">
              <a:avLst/>
            </a:prstGeom>
            <a:noFill/>
          </p:spPr>
          <p:txBody>
            <a:bodyPr wrap="square" rtlCol="0">
              <a:spAutoFit/>
            </a:bodyPr>
            <a:lstStyle/>
            <a:p>
              <a:r>
                <a:rPr lang="en-US" sz="1400" b="1" dirty="0" smtClean="0">
                  <a:solidFill>
                    <a:srgbClr val="B1A907"/>
                  </a:solidFill>
                </a:rPr>
                <a:t>Revenue</a:t>
              </a:r>
              <a:endParaRPr lang="en-US" sz="1400" b="1" dirty="0">
                <a:solidFill>
                  <a:srgbClr val="B1A907"/>
                </a:solidFill>
              </a:endParaRPr>
            </a:p>
          </p:txBody>
        </p:sp>
        <p:sp>
          <p:nvSpPr>
            <p:cNvPr id="7" name="TextBox 6"/>
            <p:cNvSpPr txBox="1"/>
            <p:nvPr/>
          </p:nvSpPr>
          <p:spPr>
            <a:xfrm>
              <a:off x="7815942" y="4327167"/>
              <a:ext cx="853238" cy="307777"/>
            </a:xfrm>
            <a:prstGeom prst="rect">
              <a:avLst/>
            </a:prstGeom>
            <a:noFill/>
          </p:spPr>
          <p:txBody>
            <a:bodyPr wrap="square" rtlCol="0">
              <a:spAutoFit/>
            </a:bodyPr>
            <a:lstStyle/>
            <a:p>
              <a:r>
                <a:rPr lang="en-US" sz="1400" b="1" dirty="0" smtClean="0">
                  <a:solidFill>
                    <a:srgbClr val="B41504"/>
                  </a:solidFill>
                </a:rPr>
                <a:t>Users</a:t>
              </a:r>
              <a:endParaRPr lang="en-US" sz="1400" b="1" dirty="0">
                <a:solidFill>
                  <a:srgbClr val="B41504"/>
                </a:solidFill>
              </a:endParaRPr>
            </a:p>
          </p:txBody>
        </p:sp>
        <p:sp>
          <p:nvSpPr>
            <p:cNvPr id="8" name="TextBox 7"/>
            <p:cNvSpPr txBox="1"/>
            <p:nvPr/>
          </p:nvSpPr>
          <p:spPr>
            <a:xfrm>
              <a:off x="6019798" y="5587815"/>
              <a:ext cx="1258387" cy="307777"/>
            </a:xfrm>
            <a:prstGeom prst="rect">
              <a:avLst/>
            </a:prstGeom>
            <a:noFill/>
          </p:spPr>
          <p:txBody>
            <a:bodyPr wrap="square" rtlCol="0">
              <a:spAutoFit/>
            </a:bodyPr>
            <a:lstStyle/>
            <a:p>
              <a:r>
                <a:rPr lang="en-US" sz="1400" b="1" dirty="0" smtClean="0">
                  <a:solidFill>
                    <a:srgbClr val="0070C0"/>
                  </a:solidFill>
                </a:rPr>
                <a:t>Advertisers</a:t>
              </a:r>
              <a:endParaRPr lang="en-US" sz="1400" b="1" dirty="0">
                <a:solidFill>
                  <a:srgbClr val="0070C0"/>
                </a:solidFill>
              </a:endParaRPr>
            </a:p>
          </p:txBody>
        </p:sp>
        <p:sp>
          <p:nvSpPr>
            <p:cNvPr id="11" name="Oval 10"/>
            <p:cNvSpPr/>
            <p:nvPr/>
          </p:nvSpPr>
          <p:spPr>
            <a:xfrm>
              <a:off x="7201986" y="5105400"/>
              <a:ext cx="152400" cy="138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77987" y="6324600"/>
              <a:ext cx="2895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
          <p:cNvSpPr txBox="1">
            <a:spLocks/>
          </p:cNvSpPr>
          <p:nvPr/>
        </p:nvSpPr>
        <p:spPr>
          <a:xfrm>
            <a:off x="1143001" y="1143000"/>
            <a:ext cx="7948746" cy="6019799"/>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Bef>
                <a:spcPts val="0"/>
              </a:spcBef>
              <a:spcAft>
                <a:spcPts val="600"/>
              </a:spcAft>
            </a:pPr>
            <a:r>
              <a:rPr lang="en-US" sz="2400" dirty="0" smtClean="0"/>
              <a:t>Impact of raising reserve prices</a:t>
            </a:r>
          </a:p>
          <a:p>
            <a:pPr lvl="1">
              <a:spcBef>
                <a:spcPts val="0"/>
              </a:spcBef>
              <a:spcAft>
                <a:spcPts val="600"/>
              </a:spcAft>
            </a:pPr>
            <a:r>
              <a:rPr lang="en-US" sz="2000" dirty="0" smtClean="0"/>
              <a:t>Initially, allows better-quality </a:t>
            </a:r>
            <a:r>
              <a:rPr lang="en-US" sz="2000" dirty="0" err="1" smtClean="0"/>
              <a:t>algo</a:t>
            </a:r>
            <a:r>
              <a:rPr lang="en-US" sz="2000" dirty="0" smtClean="0"/>
              <a:t> results to appear </a:t>
            </a:r>
          </a:p>
          <a:p>
            <a:pPr lvl="1">
              <a:spcBef>
                <a:spcPts val="0"/>
              </a:spcBef>
              <a:spcAft>
                <a:spcPts val="600"/>
              </a:spcAft>
            </a:pPr>
            <a:r>
              <a:rPr lang="en-US" sz="2000" dirty="0" smtClean="0"/>
              <a:t>Eventually,  ads are better than </a:t>
            </a:r>
            <a:r>
              <a:rPr lang="en-US" sz="2000" dirty="0" err="1" smtClean="0"/>
              <a:t>algo</a:t>
            </a:r>
            <a:r>
              <a:rPr lang="en-US" sz="2000" dirty="0" smtClean="0"/>
              <a:t> and users harmed </a:t>
            </a:r>
          </a:p>
          <a:p>
            <a:pPr lvl="1">
              <a:spcBef>
                <a:spcPts val="0"/>
              </a:spcBef>
              <a:spcAft>
                <a:spcPts val="600"/>
              </a:spcAft>
            </a:pPr>
            <a:r>
              <a:rPr lang="en-US" sz="2000" dirty="0" smtClean="0"/>
              <a:t>Advertisers and medium-term revenue in conflict</a:t>
            </a:r>
          </a:p>
        </p:txBody>
      </p:sp>
    </p:spTree>
    <p:extLst>
      <p:ext uri="{BB962C8B-B14F-4D97-AF65-F5344CB8AC3E}">
        <p14:creationId xmlns:p14="http://schemas.microsoft.com/office/powerpoint/2010/main" val="152472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69086" cy="685800"/>
          </a:xfrm>
        </p:spPr>
        <p:txBody>
          <a:bodyPr>
            <a:noAutofit/>
          </a:bodyPr>
          <a:lstStyle/>
          <a:p>
            <a:r>
              <a:rPr lang="en-US" sz="2200" dirty="0" smtClean="0"/>
              <a:t>Balancing Constituents in Search Advertising:</a:t>
            </a:r>
            <a:br>
              <a:rPr lang="en-US" sz="2200" dirty="0" smtClean="0"/>
            </a:br>
            <a:r>
              <a:rPr lang="en-US" sz="2200" dirty="0" smtClean="0"/>
              <a:t>Long Run Participation Determined by Medium-Run Welfare</a:t>
            </a:r>
            <a:endParaRPr lang="en-US" sz="2200" dirty="0"/>
          </a:p>
        </p:txBody>
      </p:sp>
      <p:sp>
        <p:nvSpPr>
          <p:cNvPr id="3" name="Content Placeholder 2"/>
          <p:cNvSpPr>
            <a:spLocks noGrp="1"/>
          </p:cNvSpPr>
          <p:nvPr>
            <p:ph idx="1"/>
          </p:nvPr>
        </p:nvSpPr>
        <p:spPr>
          <a:xfrm>
            <a:off x="152400" y="1139726"/>
            <a:ext cx="4648200" cy="5867399"/>
          </a:xfrm>
        </p:spPr>
        <p:txBody>
          <a:bodyPr>
            <a:noAutofit/>
          </a:bodyPr>
          <a:lstStyle/>
          <a:p>
            <a:pPr marL="0" indent="0">
              <a:spcBef>
                <a:spcPts val="0"/>
              </a:spcBef>
              <a:spcAft>
                <a:spcPts val="600"/>
              </a:spcAft>
              <a:buNone/>
            </a:pPr>
            <a:r>
              <a:rPr lang="en-US" sz="2000" dirty="0" smtClean="0"/>
              <a:t>Long run competition for users</a:t>
            </a:r>
          </a:p>
          <a:p>
            <a:pPr>
              <a:spcBef>
                <a:spcPts val="0"/>
              </a:spcBef>
              <a:spcAft>
                <a:spcPts val="600"/>
              </a:spcAft>
            </a:pPr>
            <a:r>
              <a:rPr lang="en-US" sz="2000" dirty="0" smtClean="0"/>
              <a:t>Number of searches depends on </a:t>
            </a:r>
          </a:p>
          <a:p>
            <a:pPr lvl="1">
              <a:spcBef>
                <a:spcPts val="0"/>
              </a:spcBef>
              <a:spcAft>
                <a:spcPts val="600"/>
              </a:spcAft>
            </a:pPr>
            <a:r>
              <a:rPr lang="en-US" sz="1600" dirty="0"/>
              <a:t>P</a:t>
            </a:r>
            <a:r>
              <a:rPr lang="en-US" sz="1600" dirty="0" smtClean="0"/>
              <a:t>erceived average quality (#, quality of ads)</a:t>
            </a:r>
          </a:p>
          <a:p>
            <a:pPr lvl="1">
              <a:spcBef>
                <a:spcPts val="0"/>
              </a:spcBef>
              <a:spcAft>
                <a:spcPts val="600"/>
              </a:spcAft>
            </a:pPr>
            <a:r>
              <a:rPr lang="en-US" sz="1600" dirty="0"/>
              <a:t>I</a:t>
            </a:r>
            <a:r>
              <a:rPr lang="en-US" sz="1600" dirty="0" smtClean="0"/>
              <a:t>diosyncratic preferences or convenience</a:t>
            </a:r>
          </a:p>
          <a:p>
            <a:pPr>
              <a:spcBef>
                <a:spcPts val="0"/>
              </a:spcBef>
              <a:spcAft>
                <a:spcPts val="600"/>
              </a:spcAft>
            </a:pPr>
            <a:r>
              <a:rPr lang="en-US" sz="2000" dirty="0" smtClean="0"/>
              <a:t>Comparative Statics</a:t>
            </a:r>
          </a:p>
          <a:p>
            <a:pPr lvl="1">
              <a:spcBef>
                <a:spcPts val="0"/>
              </a:spcBef>
              <a:spcAft>
                <a:spcPts val="600"/>
              </a:spcAft>
            </a:pPr>
            <a:r>
              <a:rPr lang="en-US" sz="1600" dirty="0" smtClean="0"/>
              <a:t>Platform with better baseline quality typically more willing to distort page quality</a:t>
            </a:r>
          </a:p>
        </p:txBody>
      </p:sp>
      <p:sp>
        <p:nvSpPr>
          <p:cNvPr id="4" name="Slide Number Placeholder 3"/>
          <p:cNvSpPr>
            <a:spLocks noGrp="1"/>
          </p:cNvSpPr>
          <p:nvPr>
            <p:ph type="sldNum" sz="quarter" idx="12"/>
          </p:nvPr>
        </p:nvSpPr>
        <p:spPr/>
        <p:txBody>
          <a:bodyPr/>
          <a:lstStyle/>
          <a:p>
            <a:fld id="{0F76A134-770F-4BF4-8849-956DF025AE3B}" type="slidenum">
              <a:rPr lang="en-US" smtClean="0">
                <a:solidFill>
                  <a:prstClr val="black">
                    <a:tint val="75000"/>
                  </a:prstClr>
                </a:solidFill>
              </a:rPr>
              <a:pPr/>
              <a:t>48</a:t>
            </a:fld>
            <a:endParaRPr lang="en-US" dirty="0">
              <a:solidFill>
                <a:prstClr val="black">
                  <a:tint val="75000"/>
                </a:prstClr>
              </a:solidFill>
            </a:endParaRPr>
          </a:p>
        </p:txBody>
      </p:sp>
      <p:grpSp>
        <p:nvGrpSpPr>
          <p:cNvPr id="7" name="Group 6"/>
          <p:cNvGrpSpPr/>
          <p:nvPr/>
        </p:nvGrpSpPr>
        <p:grpSpPr>
          <a:xfrm>
            <a:off x="790661" y="4139414"/>
            <a:ext cx="3668486" cy="2359369"/>
            <a:chOff x="762000" y="4006750"/>
            <a:chExt cx="3668486" cy="2359369"/>
          </a:xfrm>
        </p:grpSpPr>
        <p:grpSp>
          <p:nvGrpSpPr>
            <p:cNvPr id="6" name="Group 5"/>
            <p:cNvGrpSpPr/>
            <p:nvPr/>
          </p:nvGrpSpPr>
          <p:grpSpPr>
            <a:xfrm>
              <a:off x="762000" y="4006750"/>
              <a:ext cx="3668486" cy="2047875"/>
              <a:chOff x="8077200" y="2286000"/>
              <a:chExt cx="3668486" cy="2047875"/>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286000"/>
                <a:ext cx="3429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791700" y="2428876"/>
                <a:ext cx="1953986" cy="523220"/>
              </a:xfrm>
              <a:prstGeom prst="rect">
                <a:avLst/>
              </a:prstGeom>
              <a:noFill/>
            </p:spPr>
            <p:txBody>
              <a:bodyPr wrap="square" rtlCol="0">
                <a:spAutoFit/>
              </a:bodyPr>
              <a:lstStyle/>
              <a:p>
                <a:r>
                  <a:rPr lang="en-US" sz="1400" dirty="0" smtClean="0"/>
                  <a:t>Revenue per User Search</a:t>
                </a:r>
                <a:endParaRPr lang="en-US" sz="1400" dirty="0"/>
              </a:p>
            </p:txBody>
          </p:sp>
        </p:grpSp>
        <p:sp>
          <p:nvSpPr>
            <p:cNvPr id="12" name="TextBox 11"/>
            <p:cNvSpPr txBox="1"/>
            <p:nvPr/>
          </p:nvSpPr>
          <p:spPr>
            <a:xfrm>
              <a:off x="2133600" y="6058342"/>
              <a:ext cx="1953986" cy="307777"/>
            </a:xfrm>
            <a:prstGeom prst="rect">
              <a:avLst/>
            </a:prstGeom>
            <a:noFill/>
          </p:spPr>
          <p:txBody>
            <a:bodyPr wrap="square" rtlCol="0">
              <a:spAutoFit/>
            </a:bodyPr>
            <a:lstStyle/>
            <a:p>
              <a:r>
                <a:rPr lang="en-US" sz="1400" dirty="0" smtClean="0"/>
                <a:t>Number of searches</a:t>
              </a:r>
            </a:p>
          </p:txBody>
        </p:sp>
      </p:grpSp>
      <p:sp>
        <p:nvSpPr>
          <p:cNvPr id="8" name="Content Placeholder 2"/>
          <p:cNvSpPr txBox="1">
            <a:spLocks/>
          </p:cNvSpPr>
          <p:nvPr/>
        </p:nvSpPr>
        <p:spPr>
          <a:xfrm>
            <a:off x="4682097" y="985837"/>
            <a:ext cx="4191000" cy="6019799"/>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600"/>
              </a:spcAft>
              <a:buNone/>
            </a:pPr>
            <a:r>
              <a:rPr lang="en-US" sz="2000" dirty="0" smtClean="0"/>
              <a:t>Long run competition for advertisers</a:t>
            </a:r>
          </a:p>
          <a:p>
            <a:pPr>
              <a:spcBef>
                <a:spcPts val="0"/>
              </a:spcBef>
              <a:spcAft>
                <a:spcPts val="600"/>
              </a:spcAft>
            </a:pPr>
            <a:r>
              <a:rPr lang="en-US" sz="1800" dirty="0" smtClean="0"/>
              <a:t>Advertiser choices</a:t>
            </a:r>
          </a:p>
          <a:p>
            <a:pPr lvl="1">
              <a:spcBef>
                <a:spcPts val="0"/>
              </a:spcBef>
              <a:spcAft>
                <a:spcPts val="600"/>
              </a:spcAft>
            </a:pPr>
            <a:r>
              <a:rPr lang="en-US" sz="1600" dirty="0" smtClean="0"/>
              <a:t>Entry, campaign management:  </a:t>
            </a:r>
          </a:p>
          <a:p>
            <a:pPr lvl="2">
              <a:spcBef>
                <a:spcPts val="0"/>
              </a:spcBef>
              <a:spcAft>
                <a:spcPts val="600"/>
              </a:spcAft>
            </a:pPr>
            <a:r>
              <a:rPr lang="en-US" sz="1300" dirty="0" smtClean="0"/>
              <a:t>Compare costs to profit conditional on entry/investment</a:t>
            </a:r>
          </a:p>
          <a:p>
            <a:pPr lvl="1">
              <a:spcBef>
                <a:spcPts val="0"/>
              </a:spcBef>
              <a:spcAft>
                <a:spcPts val="600"/>
              </a:spcAft>
            </a:pPr>
            <a:r>
              <a:rPr lang="en-US" sz="1600" dirty="0" smtClean="0"/>
              <a:t>Shift limited budgets, campaign management resources to most profitable platform</a:t>
            </a:r>
          </a:p>
          <a:p>
            <a:pPr>
              <a:spcBef>
                <a:spcPts val="0"/>
              </a:spcBef>
              <a:spcAft>
                <a:spcPts val="600"/>
              </a:spcAft>
            </a:pPr>
            <a:r>
              <a:rPr lang="en-US" sz="1800" dirty="0" smtClean="0"/>
              <a:t>Comparative statics</a:t>
            </a:r>
          </a:p>
          <a:p>
            <a:pPr lvl="1">
              <a:spcBef>
                <a:spcPts val="0"/>
              </a:spcBef>
              <a:spcAft>
                <a:spcPts val="600"/>
              </a:spcAft>
            </a:pPr>
            <a:r>
              <a:rPr lang="en-US" sz="1600" dirty="0" smtClean="0"/>
              <a:t>Platform with more users attracts more advertisers</a:t>
            </a:r>
          </a:p>
          <a:p>
            <a:pPr lvl="1">
              <a:spcBef>
                <a:spcPts val="0"/>
              </a:spcBef>
              <a:spcAft>
                <a:spcPts val="600"/>
              </a:spcAft>
            </a:pPr>
            <a:r>
              <a:rPr lang="en-US" sz="1600" dirty="0" smtClean="0"/>
              <a:t>Diminishing marginal returns to additional advertisers in terms of efficiency and revenue</a:t>
            </a:r>
          </a:p>
          <a:p>
            <a:pPr lvl="2">
              <a:spcBef>
                <a:spcPts val="0"/>
              </a:spcBef>
              <a:spcAft>
                <a:spcPts val="600"/>
              </a:spcAft>
            </a:pPr>
            <a:r>
              <a:rPr lang="en-US" sz="1200" dirty="0" smtClean="0"/>
              <a:t>Both depend primarily on best few advertisers (top order statistics)</a:t>
            </a:r>
          </a:p>
          <a:p>
            <a:pPr lvl="1">
              <a:spcBef>
                <a:spcPts val="0"/>
              </a:spcBef>
              <a:spcAft>
                <a:spcPts val="600"/>
              </a:spcAft>
            </a:pPr>
            <a:r>
              <a:rPr lang="en-US" sz="1600" dirty="0" smtClean="0"/>
              <a:t>Platform with more users can provide the same total profit to advertisers (users x advertiser profit per user) at higher reserve prices</a:t>
            </a:r>
          </a:p>
        </p:txBody>
      </p:sp>
    </p:spTree>
    <p:extLst>
      <p:ext uri="{BB962C8B-B14F-4D97-AF65-F5344CB8AC3E}">
        <p14:creationId xmlns:p14="http://schemas.microsoft.com/office/powerpoint/2010/main" val="223798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231145"/>
            <a:ext cx="7772400" cy="1362075"/>
          </a:xfrm>
        </p:spPr>
        <p:txBody>
          <a:bodyPr>
            <a:normAutofit fontScale="90000"/>
          </a:bodyPr>
          <a:lstStyle/>
          <a:p>
            <a:r>
              <a:rPr lang="en-US" dirty="0" smtClean="0"/>
              <a:t>Click-Weighting: </a:t>
            </a:r>
            <a:br>
              <a:rPr lang="en-US" dirty="0" smtClean="0"/>
            </a:br>
            <a:r>
              <a:rPr lang="en-US" dirty="0" smtClean="0"/>
              <a:t>Tradeoffs Between Efficiency and Revenue</a:t>
            </a:r>
            <a:endParaRPr lang="en-US" dirty="0"/>
          </a:p>
        </p:txBody>
      </p:sp>
      <p:sp>
        <p:nvSpPr>
          <p:cNvPr id="3" name="Text Placeholder 2"/>
          <p:cNvSpPr>
            <a:spLocks noGrp="1"/>
          </p:cNvSpPr>
          <p:nvPr>
            <p:ph type="body" idx="1"/>
          </p:nvPr>
        </p:nvSpPr>
        <p:spPr>
          <a:xfrm>
            <a:off x="1295400" y="4572000"/>
            <a:ext cx="6781800" cy="1143000"/>
          </a:xfrm>
        </p:spPr>
        <p:txBody>
          <a:bodyPr/>
          <a:lstStyle/>
          <a:p>
            <a:r>
              <a:rPr lang="en-US" dirty="0" smtClean="0"/>
              <a:t>Athey and Nekipelov, 2011</a:t>
            </a:r>
            <a:endParaRPr lang="en-US" dirty="0"/>
          </a:p>
        </p:txBody>
      </p:sp>
    </p:spTree>
    <p:extLst>
      <p:ext uri="{BB962C8B-B14F-4D97-AF65-F5344CB8AC3E}">
        <p14:creationId xmlns:p14="http://schemas.microsoft.com/office/powerpoint/2010/main" val="69528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Diamond’s Search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smtClean="0"/>
                  <a:t>Theorem: Unique equilibrium has all firms charge monopoly price</a:t>
                </a:r>
              </a:p>
              <a:p>
                <a:r>
                  <a:rPr lang="en-US" dirty="0" smtClean="0"/>
                  <a:t>Proof:</a:t>
                </a:r>
              </a:p>
              <a:p>
                <a:pPr lvl="1"/>
                <a:r>
                  <a:rPr lang="en-US" dirty="0" smtClean="0"/>
                  <a:t>Fix prices </a:t>
                </a:r>
                <a:r>
                  <a:rPr lang="en-US" i="1" dirty="0" smtClean="0"/>
                  <a:t>p</a:t>
                </a:r>
                <a:r>
                  <a:rPr lang="en-US" i="1" baseline="-25000" dirty="0" smtClean="0"/>
                  <a:t>1</a:t>
                </a:r>
                <a:r>
                  <a:rPr lang="en-US" dirty="0" smtClean="0"/>
                  <a:t>,..,</a:t>
                </a:r>
                <a:r>
                  <a:rPr lang="en-US" i="1" dirty="0" smtClean="0"/>
                  <a:t>p</a:t>
                </a:r>
                <a:r>
                  <a:rPr lang="en-US" i="1" baseline="-25000" dirty="0" smtClean="0"/>
                  <a:t>n</a:t>
                </a:r>
              </a:p>
              <a:p>
                <a:pPr lvl="1"/>
                <a:r>
                  <a:rPr lang="en-US" dirty="0" smtClean="0"/>
                  <a:t>Consumer searches firm 1, will search again if </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1</m:t>
                          </m:r>
                        </m:sub>
                      </m:sSub>
                      <m:r>
                        <a:rPr lang="en-US" b="0" i="1" smtClean="0">
                          <a:latin typeface="Cambria Math"/>
                        </a:rPr>
                        <m:t>−</m:t>
                      </m:r>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𝑛</m:t>
                              </m:r>
                              <m:r>
                                <a:rPr lang="en-US" b="0" i="1" smtClean="0">
                                  <a:latin typeface="Cambria Math"/>
                                </a:rPr>
                                <m:t>−1</m:t>
                              </m:r>
                            </m:den>
                          </m:f>
                        </m:e>
                      </m:box>
                      <m:nary>
                        <m:naryPr>
                          <m:chr m:val="∑"/>
                          <m:limLoc m:val="subSup"/>
                          <m:ctrlPr>
                            <a:rPr lang="en-US" i="1" smtClean="0">
                              <a:latin typeface="Cambria Math" panose="02040503050406030204" pitchFamily="18" charset="0"/>
                            </a:rPr>
                          </m:ctrlPr>
                        </m:naryPr>
                        <m:sub>
                          <m:r>
                            <m:rPr>
                              <m:brk m:alnAt="25"/>
                            </m:rPr>
                            <a:rPr lang="en-US" b="0" i="1" smtClean="0">
                              <a:latin typeface="Cambria Math"/>
                            </a:rPr>
                            <m:t>𝑖</m:t>
                          </m:r>
                          <m:r>
                            <a:rPr lang="en-US" b="0" i="1" smtClean="0">
                              <a:latin typeface="Cambria Math"/>
                            </a:rPr>
                            <m:t>=2</m:t>
                          </m:r>
                        </m:sub>
                        <m:sup>
                          <m:r>
                            <a:rPr lang="en-US" b="0" i="1" smtClean="0">
                              <a:latin typeface="Cambria Math"/>
                            </a:rPr>
                            <m:t>𝑛</m:t>
                          </m:r>
                        </m:sup>
                        <m:e>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r>
                            <a:rPr lang="en-US" b="0" i="1" smtClean="0">
                              <a:latin typeface="Cambria Math"/>
                            </a:rPr>
                            <m:t>&gt;</m:t>
                          </m:r>
                          <m:r>
                            <a:rPr lang="en-US" b="0" i="1" smtClean="0">
                              <a:latin typeface="Cambria Math"/>
                            </a:rPr>
                            <m:t>𝑠</m:t>
                          </m:r>
                        </m:e>
                      </m:nary>
                    </m:oMath>
                  </m:oMathPara>
                </a14:m>
                <a:endParaRPr lang="en-US" dirty="0"/>
              </a:p>
              <a:p>
                <a:pPr lvl="1"/>
                <a:r>
                  <a:rPr lang="en-US" dirty="0" smtClean="0"/>
                  <a:t>Firm charging above monopoly price strictly benefits from a price cut</a:t>
                </a:r>
              </a:p>
              <a:p>
                <a:pPr lvl="1"/>
                <a:r>
                  <a:rPr lang="en-US" dirty="0" smtClean="0"/>
                  <a:t>Lowest-price firm charging below the monopoly price wishes to increase price</a:t>
                </a:r>
              </a:p>
              <a:p>
                <a:pPr lvl="1"/>
                <a:r>
                  <a:rPr lang="en-US" dirty="0" smtClean="0"/>
                  <a:t>When all firms charging monopoly, no reason to change</a:t>
                </a:r>
              </a:p>
              <a:p>
                <a:pPr lvl="1"/>
                <a:r>
                  <a:rPr lang="en-US" dirty="0" smtClean="0"/>
                  <a:t>Can also rule out mixing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0">
                <a:blip r:embed="rId2"/>
                <a:stretch>
                  <a:fillRect l="-1037" t="-2668"/>
                </a:stretch>
              </a:blipFill>
            </p:spPr>
            <p:txBody>
              <a:bodyPr/>
              <a:lstStyle/>
              <a:p>
                <a:r>
                  <a:rPr lang="en-US">
                    <a:noFill/>
                  </a:rPr>
                  <a:t> </a:t>
                </a:r>
              </a:p>
            </p:txBody>
          </p:sp>
        </mc:Fallback>
      </mc:AlternateContent>
    </p:spTree>
    <p:extLst>
      <p:ext uri="{BB962C8B-B14F-4D97-AF65-F5344CB8AC3E}">
        <p14:creationId xmlns:p14="http://schemas.microsoft.com/office/powerpoint/2010/main" val="445594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72" y="762000"/>
            <a:ext cx="4474028" cy="2438400"/>
          </a:xfrm>
        </p:spPr>
        <p:txBody>
          <a:bodyPr>
            <a:noAutofit/>
          </a:bodyPr>
          <a:lstStyle/>
          <a:p>
            <a:pPr>
              <a:defRPr/>
            </a:pPr>
            <a:r>
              <a:rPr lang="en-US" sz="1800" dirty="0" smtClean="0"/>
              <a:t>Pay per click v. pay per position/impression</a:t>
            </a:r>
          </a:p>
          <a:p>
            <a:pPr lvl="1">
              <a:defRPr/>
            </a:pPr>
            <a:r>
              <a:rPr lang="en-US" sz="1600" dirty="0" smtClean="0"/>
              <a:t>Selling </a:t>
            </a:r>
            <a:r>
              <a:rPr lang="en-US" sz="1600" i="1" dirty="0" smtClean="0"/>
              <a:t>impressions</a:t>
            </a:r>
            <a:r>
              <a:rPr lang="en-US" sz="1600" dirty="0" smtClean="0"/>
              <a:t> in different positions leads to thin markets</a:t>
            </a:r>
          </a:p>
          <a:p>
            <a:pPr lvl="1">
              <a:defRPr/>
            </a:pPr>
            <a:r>
              <a:rPr lang="en-US" sz="1600" dirty="0" smtClean="0"/>
              <a:t>Selling </a:t>
            </a:r>
            <a:r>
              <a:rPr lang="en-US" sz="1600" i="1" dirty="0" smtClean="0"/>
              <a:t>clicks</a:t>
            </a:r>
            <a:r>
              <a:rPr lang="en-US" sz="1600" dirty="0" smtClean="0"/>
              <a:t> reduces transaction costs, makes heterogeneous goods homogeneous, thickens market</a:t>
            </a:r>
          </a:p>
          <a:p>
            <a:pPr lvl="1">
              <a:defRPr/>
            </a:pPr>
            <a:r>
              <a:rPr lang="en-US" sz="1600" dirty="0" smtClean="0"/>
              <a:t>“Conflation” </a:t>
            </a:r>
            <a:r>
              <a:rPr lang="en-US" sz="1600" dirty="0"/>
              <a:t> </a:t>
            </a:r>
            <a:r>
              <a:rPr lang="en-US" sz="1600" dirty="0" smtClean="0"/>
              <a:t>(Levin and </a:t>
            </a:r>
            <a:r>
              <a:rPr lang="en-US" sz="1600" dirty="0" err="1" smtClean="0"/>
              <a:t>Milgrom</a:t>
            </a:r>
            <a:r>
              <a:rPr lang="en-US" sz="1600" dirty="0" smtClean="0"/>
              <a:t>, 2010)</a:t>
            </a:r>
          </a:p>
        </p:txBody>
      </p:sp>
      <p:graphicFrame>
        <p:nvGraphicFramePr>
          <p:cNvPr id="4" name="Table 3"/>
          <p:cNvGraphicFramePr>
            <a:graphicFrameLocks noGrp="1"/>
          </p:cNvGraphicFramePr>
          <p:nvPr>
            <p:extLst/>
          </p:nvPr>
        </p:nvGraphicFramePr>
        <p:xfrm>
          <a:off x="304800" y="3429000"/>
          <a:ext cx="8686800" cy="2907179"/>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1451438">
                <a:tc>
                  <a:txBody>
                    <a:bodyPr/>
                    <a:lstStyle/>
                    <a:p>
                      <a:r>
                        <a:rPr lang="en-US" sz="1800" dirty="0" smtClean="0"/>
                        <a:t>Per-Click</a:t>
                      </a:r>
                      <a:r>
                        <a:rPr lang="en-US" sz="1800" baseline="0" dirty="0" smtClean="0"/>
                        <a:t> Bid</a:t>
                      </a:r>
                      <a:endParaRPr lang="en-US" sz="1800" dirty="0"/>
                    </a:p>
                  </a:txBody>
                  <a:tcPr marT="45709" marB="45709"/>
                </a:tc>
                <a:tc>
                  <a:txBody>
                    <a:bodyPr/>
                    <a:lstStyle/>
                    <a:p>
                      <a:r>
                        <a:rPr lang="en-US" sz="1800" dirty="0" smtClean="0"/>
                        <a:t>Rank Score:</a:t>
                      </a:r>
                    </a:p>
                    <a:p>
                      <a:r>
                        <a:rPr lang="en-US" sz="1800" dirty="0" smtClean="0"/>
                        <a:t>Estimated Revenue Bid</a:t>
                      </a:r>
                    </a:p>
                    <a:p>
                      <a:r>
                        <a:rPr lang="en-US" sz="1800" dirty="0" smtClean="0"/>
                        <a:t>(normalized to 1</a:t>
                      </a:r>
                      <a:r>
                        <a:rPr lang="en-US" sz="1800" baseline="30000" dirty="0" smtClean="0"/>
                        <a:t>st</a:t>
                      </a:r>
                      <a:r>
                        <a:rPr lang="en-US" sz="1800" dirty="0" smtClean="0"/>
                        <a:t> position)</a:t>
                      </a:r>
                      <a:endParaRPr lang="en-US" sz="1800" dirty="0"/>
                    </a:p>
                  </a:txBody>
                  <a:tcPr marT="45709" marB="45709">
                    <a:solidFill>
                      <a:srgbClr val="00B050"/>
                    </a:solidFill>
                  </a:tcPr>
                </a:tc>
                <a:tc>
                  <a:txBody>
                    <a:bodyPr/>
                    <a:lstStyle/>
                    <a:p>
                      <a:r>
                        <a:rPr lang="en-US" sz="1800" dirty="0" smtClean="0"/>
                        <a:t>Price Per Click</a:t>
                      </a:r>
                      <a:endParaRPr lang="en-US" sz="1800" dirty="0"/>
                    </a:p>
                  </a:txBody>
                  <a:tcPr marT="45709" marB="45709">
                    <a:solidFill>
                      <a:srgbClr val="FFC000"/>
                    </a:solidFill>
                  </a:tcPr>
                </a:tc>
                <a:tc>
                  <a:txBody>
                    <a:bodyPr/>
                    <a:lstStyle/>
                    <a:p>
                      <a:r>
                        <a:rPr lang="en-US" sz="1800" dirty="0" smtClean="0"/>
                        <a:t>Estimated Revenue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(including position discounts </a:t>
                      </a:r>
                      <a:r>
                        <a:rPr lang="en-US" sz="1800" b="1" i="1" baseline="0" dirty="0" err="1" smtClean="0">
                          <a:latin typeface="Symbol" pitchFamily="18" charset="2"/>
                        </a:rPr>
                        <a:t>a</a:t>
                      </a:r>
                      <a:r>
                        <a:rPr lang="en-US" sz="1800" b="1" i="1" baseline="-25000" dirty="0" err="1" smtClean="0">
                          <a:latin typeface="+mn-lt"/>
                        </a:rPr>
                        <a:t>i</a:t>
                      </a:r>
                      <a:r>
                        <a:rPr lang="en-US" sz="1800" dirty="0" smtClean="0"/>
                        <a:t>)</a:t>
                      </a:r>
                    </a:p>
                  </a:txBody>
                  <a:tcPr marT="45709" marB="45709">
                    <a:solidFill>
                      <a:srgbClr val="FF0000"/>
                    </a:solidFill>
                  </a:tcPr>
                </a:tc>
                <a:extLst>
                  <a:ext uri="{0D108BD9-81ED-4DB2-BD59-A6C34878D82A}">
                    <a16:rowId xmlns:a16="http://schemas.microsoft.com/office/drawing/2014/main" xmlns="" val="10000"/>
                  </a:ext>
                </a:extLst>
              </a:tr>
              <a:tr h="481387">
                <a:tc>
                  <a:txBody>
                    <a:bodyPr/>
                    <a:lstStyle/>
                    <a:p>
                      <a:pPr algn="ctr"/>
                      <a:r>
                        <a:rPr lang="en-US" sz="1800" b="1" i="1" dirty="0" smtClean="0"/>
                        <a:t>b</a:t>
                      </a:r>
                      <a:r>
                        <a:rPr lang="en-US" sz="1800" b="1" i="0" baseline="-25000" dirty="0" smtClean="0"/>
                        <a:t>1</a:t>
                      </a:r>
                      <a:endParaRPr lang="en-US" sz="1800" b="1" i="0" dirty="0"/>
                    </a:p>
                  </a:txBody>
                  <a:tcPr marT="45709" marB="45709"/>
                </a:tc>
                <a:tc>
                  <a:txBody>
                    <a:bodyPr/>
                    <a:lstStyle/>
                    <a:p>
                      <a:pPr algn="ctr"/>
                      <a:r>
                        <a:rPr lang="en-US" sz="1800" b="1" i="1" dirty="0" smtClean="0"/>
                        <a:t>b</a:t>
                      </a:r>
                      <a:r>
                        <a:rPr lang="en-US" sz="1800" b="1" i="0" baseline="-25000" dirty="0" smtClean="0"/>
                        <a:t>1</a:t>
                      </a:r>
                      <a:r>
                        <a:rPr lang="en-US" sz="1800" b="1" i="1" dirty="0" smtClean="0"/>
                        <a:t>s</a:t>
                      </a:r>
                      <a:r>
                        <a:rPr lang="en-US" sz="1800" b="1" i="0" baseline="-25000" dirty="0" smtClean="0"/>
                        <a:t>1</a:t>
                      </a:r>
                      <a:endParaRPr lang="en-US" sz="1800" b="1" i="0" dirty="0"/>
                    </a:p>
                  </a:txBody>
                  <a:tcPr marT="45709" marB="45709"/>
                </a:tc>
                <a:tc>
                  <a:txBody>
                    <a:bodyPr/>
                    <a:lstStyle/>
                    <a:p>
                      <a:pPr algn="ctr"/>
                      <a:r>
                        <a:rPr lang="en-US" sz="1800" b="1" i="1" dirty="0" smtClean="0"/>
                        <a:t>b</a:t>
                      </a:r>
                      <a:r>
                        <a:rPr lang="en-US" sz="1800" b="1" i="0" baseline="-25000" dirty="0" smtClean="0"/>
                        <a:t>2</a:t>
                      </a:r>
                      <a:r>
                        <a:rPr lang="en-US" sz="1800" b="1" i="1" baseline="-25000" dirty="0" smtClean="0"/>
                        <a:t> </a:t>
                      </a:r>
                      <a:r>
                        <a:rPr lang="en-US" sz="1800" b="1" i="0" baseline="0" dirty="0" smtClean="0"/>
                        <a:t>(</a:t>
                      </a:r>
                      <a:r>
                        <a:rPr lang="en-US" sz="1800" b="1" i="1" dirty="0" smtClean="0"/>
                        <a:t>s</a:t>
                      </a:r>
                      <a:r>
                        <a:rPr lang="en-US" sz="1800" b="1" i="0" baseline="-25000" dirty="0" smtClean="0"/>
                        <a:t>2</a:t>
                      </a:r>
                      <a:r>
                        <a:rPr lang="en-US" sz="1800" b="1" i="1" baseline="-25000" dirty="0" smtClean="0"/>
                        <a:t> </a:t>
                      </a:r>
                      <a:r>
                        <a:rPr lang="en-US" sz="1800" b="1" dirty="0" smtClean="0"/>
                        <a:t>/</a:t>
                      </a:r>
                      <a:r>
                        <a:rPr lang="en-US" sz="1800" b="1" i="1" dirty="0" smtClean="0"/>
                        <a:t>s</a:t>
                      </a:r>
                      <a:r>
                        <a:rPr lang="en-US" sz="1800" b="1" i="0" baseline="-25000" dirty="0" smtClean="0"/>
                        <a:t>1</a:t>
                      </a:r>
                      <a:r>
                        <a:rPr lang="en-US" sz="1800" b="1" i="0" baseline="0" dirty="0" smtClean="0"/>
                        <a:t>)</a:t>
                      </a:r>
                      <a:endParaRPr lang="en-US" sz="1800" b="1" i="0" baseline="0" dirty="0"/>
                    </a:p>
                  </a:txBody>
                  <a:tcPr marT="45709" marB="45709"/>
                </a:tc>
                <a:tc>
                  <a:txBody>
                    <a:bodyPr/>
                    <a:lstStyle/>
                    <a:p>
                      <a:pPr algn="ctr"/>
                      <a:r>
                        <a:rPr lang="en-US" sz="1800" b="1" i="1" dirty="0" smtClean="0"/>
                        <a:t>b</a:t>
                      </a:r>
                      <a:r>
                        <a:rPr lang="en-US" sz="1800" b="1" i="0" baseline="-25000" dirty="0" smtClean="0"/>
                        <a:t>2</a:t>
                      </a:r>
                      <a:r>
                        <a:rPr lang="en-US" sz="1800" b="1" i="1" dirty="0" smtClean="0"/>
                        <a:t>s</a:t>
                      </a:r>
                      <a:r>
                        <a:rPr lang="en-US" sz="1800" b="1" i="1" baseline="-25000" dirty="0" smtClean="0"/>
                        <a:t>2</a:t>
                      </a:r>
                      <a:endParaRPr lang="en-US" sz="1800" b="1" dirty="0"/>
                    </a:p>
                  </a:txBody>
                  <a:tcPr marT="45709" marB="45709"/>
                </a:tc>
                <a:extLst>
                  <a:ext uri="{0D108BD9-81ED-4DB2-BD59-A6C34878D82A}">
                    <a16:rowId xmlns:a16="http://schemas.microsoft.com/office/drawing/2014/main" xmlns="" val="10001"/>
                  </a:ext>
                </a:extLst>
              </a:tr>
              <a:tr h="481387">
                <a:tc>
                  <a:txBody>
                    <a:bodyPr/>
                    <a:lstStyle/>
                    <a:p>
                      <a:pPr algn="ctr"/>
                      <a:r>
                        <a:rPr lang="en-US" sz="1800" b="1" i="1" dirty="0" smtClean="0"/>
                        <a:t>b</a:t>
                      </a:r>
                      <a:r>
                        <a:rPr lang="en-US" sz="1800" b="1" i="0" baseline="-25000" dirty="0" smtClean="0"/>
                        <a:t>2</a:t>
                      </a:r>
                      <a:endParaRPr lang="en-US" sz="1800" b="1" i="0" dirty="0"/>
                    </a:p>
                  </a:txBody>
                  <a:tcPr marT="45709" marB="45709"/>
                </a:tc>
                <a:tc>
                  <a:txBody>
                    <a:bodyPr/>
                    <a:lstStyle/>
                    <a:p>
                      <a:pPr algn="ctr"/>
                      <a:r>
                        <a:rPr lang="en-US" sz="1800" b="1" i="1" dirty="0" smtClean="0"/>
                        <a:t>b</a:t>
                      </a:r>
                      <a:r>
                        <a:rPr lang="en-US" sz="1800" b="1" i="1" baseline="-25000" dirty="0" smtClean="0"/>
                        <a:t>2</a:t>
                      </a:r>
                      <a:r>
                        <a:rPr lang="en-US" sz="1800" b="1" i="1" dirty="0" smtClean="0"/>
                        <a:t>s</a:t>
                      </a:r>
                      <a:r>
                        <a:rPr lang="en-US" sz="1800" b="1" i="1" baseline="-25000" dirty="0" smtClean="0"/>
                        <a:t>2</a:t>
                      </a:r>
                      <a:endParaRPr lang="en-US" sz="1800" b="1" dirty="0"/>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smtClean="0"/>
                        <a:t>b</a:t>
                      </a:r>
                      <a:r>
                        <a:rPr lang="en-US" sz="1800" b="1" i="0" baseline="-25000" dirty="0" smtClean="0"/>
                        <a:t>3</a:t>
                      </a:r>
                      <a:r>
                        <a:rPr lang="en-US" sz="1800" b="1" i="0" baseline="0" dirty="0" smtClean="0"/>
                        <a:t>(</a:t>
                      </a:r>
                      <a:r>
                        <a:rPr lang="en-US" sz="1800" b="1" i="1" dirty="0" smtClean="0"/>
                        <a:t>s</a:t>
                      </a:r>
                      <a:r>
                        <a:rPr lang="en-US" sz="1800" b="1" i="0" baseline="-25000" dirty="0" smtClean="0"/>
                        <a:t>3</a:t>
                      </a:r>
                      <a:r>
                        <a:rPr lang="en-US" sz="1800" b="1" i="1" baseline="-25000" dirty="0" smtClean="0"/>
                        <a:t> </a:t>
                      </a:r>
                      <a:r>
                        <a:rPr lang="en-US" sz="1800" b="1" dirty="0" smtClean="0"/>
                        <a:t>/</a:t>
                      </a:r>
                      <a:r>
                        <a:rPr lang="en-US" sz="1800" b="1" i="1" dirty="0" smtClean="0"/>
                        <a:t>s</a:t>
                      </a:r>
                      <a:r>
                        <a:rPr lang="en-US" sz="1800" b="1" i="0" baseline="-25000" dirty="0" smtClean="0"/>
                        <a:t>2</a:t>
                      </a:r>
                      <a:r>
                        <a:rPr lang="en-US" sz="1800" b="1" i="0" baseline="0" dirty="0" smtClean="0"/>
                        <a:t>)</a:t>
                      </a:r>
                    </a:p>
                  </a:txBody>
                  <a:tcPr marT="45709" marB="45709"/>
                </a:tc>
                <a:tc>
                  <a:txBody>
                    <a:bodyPr/>
                    <a:lstStyle/>
                    <a:p>
                      <a:pPr algn="ctr"/>
                      <a:r>
                        <a:rPr lang="en-US" sz="1800" b="1" i="1" baseline="0" dirty="0" smtClean="0">
                          <a:latin typeface="Symbol" pitchFamily="18" charset="2"/>
                        </a:rPr>
                        <a:t>a</a:t>
                      </a:r>
                      <a:r>
                        <a:rPr lang="en-US" sz="1800" b="1" i="1" baseline="-25000" dirty="0" smtClean="0"/>
                        <a:t>2</a:t>
                      </a:r>
                      <a:r>
                        <a:rPr lang="en-US" sz="1800" b="1" i="1" dirty="0" smtClean="0"/>
                        <a:t>b</a:t>
                      </a:r>
                      <a:r>
                        <a:rPr lang="en-US" sz="1800" b="1" i="0" baseline="-25000" dirty="0" smtClean="0"/>
                        <a:t>3</a:t>
                      </a:r>
                      <a:r>
                        <a:rPr lang="en-US" sz="1800" b="1" i="1" dirty="0" smtClean="0"/>
                        <a:t>s</a:t>
                      </a:r>
                      <a:r>
                        <a:rPr lang="en-US" sz="1800" b="1" i="1" baseline="-25000" dirty="0" smtClean="0"/>
                        <a:t>3</a:t>
                      </a:r>
                      <a:endParaRPr lang="en-US" sz="1800" b="1" dirty="0"/>
                    </a:p>
                  </a:txBody>
                  <a:tcPr marT="45709" marB="45709"/>
                </a:tc>
                <a:extLst>
                  <a:ext uri="{0D108BD9-81ED-4DB2-BD59-A6C34878D82A}">
                    <a16:rowId xmlns:a16="http://schemas.microsoft.com/office/drawing/2014/main" xmlns="" val="10002"/>
                  </a:ext>
                </a:extLst>
              </a:tr>
              <a:tr h="481387">
                <a:tc>
                  <a:txBody>
                    <a:bodyPr/>
                    <a:lstStyle/>
                    <a:p>
                      <a:pPr algn="ctr"/>
                      <a:r>
                        <a:rPr lang="en-US" sz="1800" b="1" i="1" dirty="0" smtClean="0"/>
                        <a:t>b</a:t>
                      </a:r>
                      <a:r>
                        <a:rPr lang="en-US" sz="1800" b="1" i="0" baseline="-25000" dirty="0" smtClean="0"/>
                        <a:t>3</a:t>
                      </a:r>
                      <a:endParaRPr lang="en-US" sz="1800" b="1" i="0" dirty="0"/>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smtClean="0"/>
                        <a:t>b</a:t>
                      </a:r>
                      <a:r>
                        <a:rPr lang="en-US" sz="1800" b="1" i="0" baseline="-25000" dirty="0" smtClean="0"/>
                        <a:t>3</a:t>
                      </a:r>
                      <a:r>
                        <a:rPr lang="en-US" sz="1800" b="1" i="1" dirty="0" smtClean="0"/>
                        <a:t>s</a:t>
                      </a:r>
                      <a:r>
                        <a:rPr lang="en-US" sz="1800" b="1" i="0" baseline="-25000" dirty="0" smtClean="0"/>
                        <a:t>3</a:t>
                      </a:r>
                      <a:endParaRPr lang="en-US" sz="1800" b="1" i="0" dirty="0" smtClean="0"/>
                    </a:p>
                  </a:txBody>
                  <a:tcPr marT="45709" marB="45709"/>
                </a:tc>
                <a:tc>
                  <a:txBody>
                    <a:bodyPr/>
                    <a:lstStyle/>
                    <a:p>
                      <a:pPr algn="ctr"/>
                      <a:r>
                        <a:rPr lang="en-US" sz="1800" b="1" i="1" dirty="0" smtClean="0"/>
                        <a:t>R</a:t>
                      </a:r>
                      <a:r>
                        <a:rPr lang="en-US" sz="1800" b="1" dirty="0" smtClean="0"/>
                        <a:t>/</a:t>
                      </a:r>
                      <a:r>
                        <a:rPr lang="en-US" sz="1800" b="1" i="1" dirty="0" smtClean="0"/>
                        <a:t>s</a:t>
                      </a:r>
                      <a:r>
                        <a:rPr lang="en-US" sz="1800" b="1" i="1" baseline="-25000" dirty="0" smtClean="0"/>
                        <a:t>3</a:t>
                      </a:r>
                      <a:endParaRPr lang="en-US" sz="1800" b="1" dirty="0"/>
                    </a:p>
                  </a:txBody>
                  <a:tcPr marT="45709" marB="45709"/>
                </a:tc>
                <a:tc>
                  <a:txBody>
                    <a:bodyPr/>
                    <a:lstStyle/>
                    <a:p>
                      <a:pPr algn="ctr"/>
                      <a:r>
                        <a:rPr lang="en-US" sz="1800" b="1" i="1" baseline="0" dirty="0" smtClean="0">
                          <a:latin typeface="Symbol" pitchFamily="18" charset="2"/>
                        </a:rPr>
                        <a:t>a</a:t>
                      </a:r>
                      <a:r>
                        <a:rPr lang="en-US" sz="1800" b="1" i="1" baseline="-25000" dirty="0" smtClean="0">
                          <a:latin typeface="+mn-lt"/>
                        </a:rPr>
                        <a:t>3</a:t>
                      </a:r>
                      <a:r>
                        <a:rPr lang="en-US" sz="1800" b="1" i="1" dirty="0" smtClean="0"/>
                        <a:t>R</a:t>
                      </a:r>
                      <a:endParaRPr lang="en-US" sz="1800" b="1" i="1" dirty="0"/>
                    </a:p>
                  </a:txBody>
                  <a:tcPr marT="45709" marB="45709"/>
                </a:tc>
                <a:extLst>
                  <a:ext uri="{0D108BD9-81ED-4DB2-BD59-A6C34878D82A}">
                    <a16:rowId xmlns:a16="http://schemas.microsoft.com/office/drawing/2014/main" xmlns="" val="10003"/>
                  </a:ext>
                </a:extLst>
              </a:tr>
            </a:tbl>
          </a:graphicData>
        </a:graphic>
      </p:graphicFrame>
      <p:sp>
        <p:nvSpPr>
          <p:cNvPr id="5" name="Title 1"/>
          <p:cNvSpPr>
            <a:spLocks noGrp="1"/>
          </p:cNvSpPr>
          <p:nvPr>
            <p:ph type="title"/>
          </p:nvPr>
        </p:nvSpPr>
        <p:spPr>
          <a:xfrm>
            <a:off x="381000" y="152401"/>
            <a:ext cx="7772400" cy="457199"/>
          </a:xfrm>
        </p:spPr>
        <p:txBody>
          <a:bodyPr>
            <a:noAutofit/>
          </a:bodyPr>
          <a:lstStyle/>
          <a:p>
            <a:pPr>
              <a:defRPr/>
            </a:pPr>
            <a:r>
              <a:rPr lang="en-US" sz="2800" dirty="0" smtClean="0">
                <a:latin typeface="+mn-lt"/>
              </a:rPr>
              <a:t>Click-weighted generalized second-price auction</a:t>
            </a:r>
            <a:endParaRPr lang="en-US" sz="2800" dirty="0">
              <a:latin typeface="+mn-lt"/>
            </a:endParaRPr>
          </a:p>
        </p:txBody>
      </p:sp>
      <p:sp>
        <p:nvSpPr>
          <p:cNvPr id="6" name="Content Placeholder 2"/>
          <p:cNvSpPr txBox="1">
            <a:spLocks/>
          </p:cNvSpPr>
          <p:nvPr/>
        </p:nvSpPr>
        <p:spPr>
          <a:xfrm>
            <a:off x="4544786" y="762000"/>
            <a:ext cx="4561114" cy="243840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defRPr/>
            </a:pPr>
            <a:r>
              <a:rPr lang="en-US" sz="1800" dirty="0" smtClean="0"/>
              <a:t>Price for position </a:t>
            </a:r>
            <a:r>
              <a:rPr lang="en-US" sz="1800" i="1" dirty="0" smtClean="0"/>
              <a:t>m</a:t>
            </a:r>
            <a:r>
              <a:rPr lang="en-US" sz="1800" dirty="0" smtClean="0"/>
              <a:t> determined using   </a:t>
            </a:r>
            <a:r>
              <a:rPr lang="en-US" sz="1800" i="1" dirty="0" smtClean="0"/>
              <a:t>m</a:t>
            </a:r>
            <a:r>
              <a:rPr lang="en-US" sz="1800" dirty="0" smtClean="0"/>
              <a:t> + </a:t>
            </a:r>
            <a:r>
              <a:rPr lang="en-US" sz="1800" dirty="0" smtClean="0">
                <a:latin typeface="Symbol" pitchFamily="18" charset="2"/>
              </a:rPr>
              <a:t>1</a:t>
            </a:r>
            <a:r>
              <a:rPr lang="en-US" sz="1800" i="1" baseline="30000" dirty="0" smtClean="0"/>
              <a:t>st</a:t>
            </a:r>
            <a:r>
              <a:rPr lang="en-US" sz="1800" dirty="0" smtClean="0"/>
              <a:t> revenue per </a:t>
            </a:r>
            <a:r>
              <a:rPr lang="en-US" sz="1800" i="1" dirty="0" smtClean="0"/>
              <a:t>impression</a:t>
            </a:r>
          </a:p>
          <a:p>
            <a:pPr lvl="1">
              <a:defRPr/>
            </a:pPr>
            <a:r>
              <a:rPr lang="en-US" sz="1600" dirty="0" smtClean="0"/>
              <a:t>Multiply per-click bid by “</a:t>
            </a:r>
            <a:r>
              <a:rPr lang="en-US" sz="1600" dirty="0" err="1" smtClean="0"/>
              <a:t>clickability</a:t>
            </a:r>
            <a:r>
              <a:rPr lang="en-US" sz="1600" dirty="0" smtClean="0"/>
              <a:t>” score, </a:t>
            </a:r>
            <a:r>
              <a:rPr lang="en-US" sz="1600" i="1" dirty="0" smtClean="0"/>
              <a:t>s, </a:t>
            </a:r>
            <a:r>
              <a:rPr lang="en-US" sz="1600" dirty="0" smtClean="0"/>
              <a:t>to get per-impression bid</a:t>
            </a:r>
          </a:p>
          <a:p>
            <a:pPr lvl="1">
              <a:defRPr/>
            </a:pPr>
            <a:r>
              <a:rPr lang="en-US" sz="1600" dirty="0" smtClean="0"/>
              <a:t>“</a:t>
            </a:r>
            <a:r>
              <a:rPr lang="en-US" sz="1600" dirty="0" err="1" smtClean="0"/>
              <a:t>Clickability</a:t>
            </a:r>
            <a:r>
              <a:rPr lang="en-US" sz="1600" dirty="0" smtClean="0"/>
              <a:t>” is the click-through rate if ad were to be shown in top position</a:t>
            </a:r>
          </a:p>
          <a:p>
            <a:pPr>
              <a:defRPr/>
            </a:pPr>
            <a:r>
              <a:rPr lang="en-US" sz="2000" dirty="0" smtClean="0"/>
              <a:t>Pay minimum to maintain position</a:t>
            </a:r>
          </a:p>
        </p:txBody>
      </p:sp>
    </p:spTree>
    <p:extLst>
      <p:ext uri="{BB962C8B-B14F-4D97-AF65-F5344CB8AC3E}">
        <p14:creationId xmlns:p14="http://schemas.microsoft.com/office/powerpoint/2010/main" val="120181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22238"/>
            <a:ext cx="7543800" cy="1020762"/>
          </a:xfrm>
          <a:prstGeom prst="rect">
            <a:avLst/>
          </a:prstGeom>
        </p:spPr>
        <p:txBody>
          <a:bodyPr/>
          <a:lstStyle/>
          <a:p>
            <a:pPr eaLnBrk="0" hangingPunct="0">
              <a:defRPr/>
            </a:pPr>
            <a:r>
              <a:rPr lang="en-GB" sz="2400" b="1" kern="0" dirty="0" smtClean="0">
                <a:solidFill>
                  <a:schemeClr val="tx2"/>
                </a:solidFill>
                <a:ea typeface="+mj-ea"/>
                <a:cs typeface="+mj-cs"/>
              </a:rPr>
              <a:t>More Accurate Click Prediction Increases Efficiency, But Can Decrease Revenue</a:t>
            </a:r>
            <a:endParaRPr lang="en-GB" sz="2400" b="1" kern="0" dirty="0">
              <a:solidFill>
                <a:schemeClr val="tx2"/>
              </a:solidFill>
              <a:ea typeface="+mj-ea"/>
              <a:cs typeface="+mj-cs"/>
            </a:endParaRPr>
          </a:p>
        </p:txBody>
      </p:sp>
      <p:graphicFrame>
        <p:nvGraphicFramePr>
          <p:cNvPr id="5" name="Table 4"/>
          <p:cNvGraphicFramePr>
            <a:graphicFrameLocks noGrp="1"/>
          </p:cNvGraphicFramePr>
          <p:nvPr>
            <p:extLst/>
          </p:nvPr>
        </p:nvGraphicFramePr>
        <p:xfrm>
          <a:off x="304800" y="1074361"/>
          <a:ext cx="8458200" cy="5750982"/>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xmlns="" val="20000"/>
                    </a:ext>
                  </a:extLst>
                </a:gridCol>
                <a:gridCol w="1691640">
                  <a:extLst>
                    <a:ext uri="{9D8B030D-6E8A-4147-A177-3AD203B41FA5}">
                      <a16:colId xmlns:a16="http://schemas.microsoft.com/office/drawing/2014/main" xmlns="" val="20001"/>
                    </a:ext>
                  </a:extLst>
                </a:gridCol>
                <a:gridCol w="1691640">
                  <a:extLst>
                    <a:ext uri="{9D8B030D-6E8A-4147-A177-3AD203B41FA5}">
                      <a16:colId xmlns:a16="http://schemas.microsoft.com/office/drawing/2014/main" xmlns="" val="20002"/>
                    </a:ext>
                  </a:extLst>
                </a:gridCol>
                <a:gridCol w="1691640">
                  <a:extLst>
                    <a:ext uri="{9D8B030D-6E8A-4147-A177-3AD203B41FA5}">
                      <a16:colId xmlns:a16="http://schemas.microsoft.com/office/drawing/2014/main" xmlns="" val="20003"/>
                    </a:ext>
                  </a:extLst>
                </a:gridCol>
                <a:gridCol w="1691640">
                  <a:extLst>
                    <a:ext uri="{9D8B030D-6E8A-4147-A177-3AD203B41FA5}">
                      <a16:colId xmlns:a16="http://schemas.microsoft.com/office/drawing/2014/main" xmlns="" val="20004"/>
                    </a:ext>
                  </a:extLst>
                </a:gridCol>
              </a:tblGrid>
              <a:tr h="731569">
                <a:tc>
                  <a:txBody>
                    <a:bodyPr/>
                    <a:lstStyle/>
                    <a:p>
                      <a:r>
                        <a:rPr lang="en-US" sz="1800" dirty="0" smtClean="0"/>
                        <a:t>Per-Click</a:t>
                      </a:r>
                      <a:r>
                        <a:rPr lang="en-US" sz="1800" baseline="0" dirty="0" smtClean="0"/>
                        <a:t> Bid</a:t>
                      </a:r>
                      <a:endParaRPr lang="en-US" sz="1800" dirty="0"/>
                    </a:p>
                  </a:txBody>
                  <a:tcPr marT="45712" marB="45712"/>
                </a:tc>
                <a:tc>
                  <a:txBody>
                    <a:bodyPr/>
                    <a:lstStyle/>
                    <a:p>
                      <a:r>
                        <a:rPr lang="en-US" sz="1800" dirty="0" smtClean="0"/>
                        <a:t>Estimated Revenue Bid (normalized to 1</a:t>
                      </a:r>
                      <a:r>
                        <a:rPr lang="en-US" sz="1800" baseline="30000" dirty="0" smtClean="0"/>
                        <a:t>st</a:t>
                      </a:r>
                      <a:r>
                        <a:rPr lang="en-US" sz="1800" dirty="0" smtClean="0"/>
                        <a:t> position)</a:t>
                      </a:r>
                      <a:endParaRPr lang="en-US" sz="1800" dirty="0"/>
                    </a:p>
                  </a:txBody>
                  <a:tcPr marT="45712" marB="45712">
                    <a:solidFill>
                      <a:srgbClr val="00B050"/>
                    </a:solidFill>
                  </a:tcPr>
                </a:tc>
                <a:tc>
                  <a:txBody>
                    <a:bodyPr/>
                    <a:lstStyle/>
                    <a:p>
                      <a:r>
                        <a:rPr lang="en-US" sz="1800" dirty="0" smtClean="0"/>
                        <a:t>Price Per Click</a:t>
                      </a:r>
                      <a:endParaRPr lang="en-US" sz="1800" dirty="0"/>
                    </a:p>
                  </a:txBody>
                  <a:tcPr marT="45712" marB="45712">
                    <a:solidFill>
                      <a:srgbClr val="FFC000"/>
                    </a:solidFill>
                  </a:tcPr>
                </a:tc>
                <a:tc>
                  <a:txBody>
                    <a:bodyPr/>
                    <a:lstStyle/>
                    <a:p>
                      <a:r>
                        <a:rPr lang="en-US" sz="1800" dirty="0" smtClean="0"/>
                        <a:t>Platform</a:t>
                      </a:r>
                      <a:r>
                        <a:rPr lang="en-US" sz="1800" baseline="0" dirty="0" smtClean="0"/>
                        <a:t> Revenue (including position discounts)</a:t>
                      </a:r>
                      <a:endParaRPr lang="en-US" sz="1800" dirty="0"/>
                    </a:p>
                  </a:txBody>
                  <a:tcPr marT="45712" marB="45712">
                    <a:solidFill>
                      <a:srgbClr val="FF0000"/>
                    </a:solidFill>
                  </a:tcPr>
                </a:tc>
                <a:tc>
                  <a:txBody>
                    <a:bodyPr/>
                    <a:lstStyle/>
                    <a:p>
                      <a:r>
                        <a:rPr lang="en-US" sz="1800" dirty="0" smtClean="0"/>
                        <a:t>Expected Clicks</a:t>
                      </a:r>
                    </a:p>
                    <a:p>
                      <a:r>
                        <a:rPr lang="en-US" sz="1800" baseline="0" dirty="0" smtClean="0"/>
                        <a:t>(including position discounts)</a:t>
                      </a:r>
                      <a:endParaRPr lang="en-US" sz="1800" dirty="0"/>
                    </a:p>
                  </a:txBody>
                  <a:tcPr marT="45712" marB="45712">
                    <a:solidFill>
                      <a:srgbClr val="7030A0"/>
                    </a:solidFill>
                  </a:tcPr>
                </a:tc>
                <a:extLst>
                  <a:ext uri="{0D108BD9-81ED-4DB2-BD59-A6C34878D82A}">
                    <a16:rowId xmlns:a16="http://schemas.microsoft.com/office/drawing/2014/main" xmlns="" val="10000"/>
                  </a:ext>
                </a:extLst>
              </a:tr>
              <a:tr h="481940">
                <a:tc gridSpan="5">
                  <a:txBody>
                    <a:bodyPr/>
                    <a:lstStyle/>
                    <a:p>
                      <a:pPr algn="l"/>
                      <a:r>
                        <a:rPr lang="en-US" sz="1800" b="1" dirty="0" smtClean="0"/>
                        <a:t>“Coarse” click predictor with two</a:t>
                      </a:r>
                      <a:r>
                        <a:rPr lang="en-US" sz="1800" b="1" baseline="0" dirty="0" smtClean="0"/>
                        <a:t> bidders with equal bids, avg. </a:t>
                      </a:r>
                      <a:r>
                        <a:rPr lang="en-US" sz="1800" b="1" baseline="0" dirty="0" err="1" smtClean="0"/>
                        <a:t>clickability</a:t>
                      </a:r>
                      <a:endParaRPr lang="en-US" sz="1800" b="1" dirty="0"/>
                    </a:p>
                  </a:txBody>
                  <a:tcPr marT="45709" marB="45709"/>
                </a:tc>
                <a:tc hMerge="1">
                  <a:txBody>
                    <a:bodyPr/>
                    <a:lstStyle/>
                    <a:p>
                      <a:pPr algn="ctr"/>
                      <a:endParaRPr lang="en-US" sz="1800" b="1" dirty="0"/>
                    </a:p>
                  </a:txBody>
                  <a:tcPr marT="45709" marB="45709"/>
                </a:tc>
                <a:tc hMerge="1">
                  <a:txBody>
                    <a:bodyPr/>
                    <a:lstStyle/>
                    <a:p>
                      <a:pPr algn="ctr"/>
                      <a:endParaRPr lang="en-US" sz="1800" b="1" dirty="0"/>
                    </a:p>
                  </a:txBody>
                  <a:tcPr marT="45709" marB="45709"/>
                </a:tc>
                <a:tc hMerge="1">
                  <a:txBody>
                    <a:bodyPr/>
                    <a:lstStyle/>
                    <a:p>
                      <a:pPr algn="ctr"/>
                      <a:endParaRPr lang="en-US" sz="1800" b="1" dirty="0"/>
                    </a:p>
                  </a:txBody>
                  <a:tcPr marT="45709" marB="45709"/>
                </a:tc>
                <a:tc hMerge="1">
                  <a:txBody>
                    <a:bodyPr/>
                    <a:lstStyle/>
                    <a:p>
                      <a:pPr algn="l"/>
                      <a:endParaRPr lang="en-US" sz="1800" b="1" dirty="0"/>
                    </a:p>
                  </a:txBody>
                  <a:tcPr marT="45709" marB="45709"/>
                </a:tc>
                <a:extLst>
                  <a:ext uri="{0D108BD9-81ED-4DB2-BD59-A6C34878D82A}">
                    <a16:rowId xmlns:a16="http://schemas.microsoft.com/office/drawing/2014/main" xmlns="" val="10001"/>
                  </a:ext>
                </a:extLst>
              </a:tr>
              <a:tr h="481940">
                <a:tc>
                  <a:txBody>
                    <a:bodyPr/>
                    <a:lstStyle/>
                    <a:p>
                      <a:pPr algn="ctr"/>
                      <a:r>
                        <a:rPr lang="en-US" sz="1800" b="1" i="1" dirty="0" smtClean="0"/>
                        <a:t>b</a:t>
                      </a:r>
                      <a:endParaRPr lang="en-US" sz="1800" b="1" dirty="0"/>
                    </a:p>
                  </a:txBody>
                  <a:tcPr marT="45709" marB="45709"/>
                </a:tc>
                <a:tc>
                  <a:txBody>
                    <a:bodyPr/>
                    <a:lstStyle/>
                    <a:p>
                      <a:pPr algn="ctr"/>
                      <a:r>
                        <a:rPr lang="en-US" sz="1800" b="1" i="1" dirty="0" smtClean="0"/>
                        <a:t>b s</a:t>
                      </a:r>
                      <a:endParaRPr lang="en-US" sz="1800" b="1" dirty="0"/>
                    </a:p>
                  </a:txBody>
                  <a:tcPr marT="45709" marB="45709"/>
                </a:tc>
                <a:tc>
                  <a:txBody>
                    <a:bodyPr/>
                    <a:lstStyle/>
                    <a:p>
                      <a:pPr algn="ctr"/>
                      <a:r>
                        <a:rPr lang="en-US" sz="1800" b="1" i="1" baseline="-25000" dirty="0" smtClean="0"/>
                        <a:t> </a:t>
                      </a:r>
                      <a:r>
                        <a:rPr lang="en-US" sz="1800" b="1" i="1" dirty="0" smtClean="0"/>
                        <a:t>b</a:t>
                      </a:r>
                      <a:endParaRPr lang="en-US" sz="1800" b="1" dirty="0"/>
                    </a:p>
                  </a:txBody>
                  <a:tcPr marT="45709" marB="45709"/>
                </a:tc>
                <a:tc>
                  <a:txBody>
                    <a:bodyPr/>
                    <a:lstStyle/>
                    <a:p>
                      <a:pPr algn="ctr"/>
                      <a:r>
                        <a:rPr lang="en-US" sz="1800" b="1" i="1" baseline="0" dirty="0" smtClean="0"/>
                        <a:t>b s</a:t>
                      </a:r>
                      <a:endParaRPr lang="en-US" sz="1800" b="1" dirty="0"/>
                    </a:p>
                  </a:txBody>
                  <a:tcPr marT="45709" marB="45709"/>
                </a:tc>
                <a:tc>
                  <a:txBody>
                    <a:bodyPr/>
                    <a:lstStyle/>
                    <a:p>
                      <a:pPr algn="ctr"/>
                      <a:r>
                        <a:rPr lang="en-US" sz="1800" b="1" i="1" dirty="0" smtClean="0"/>
                        <a:t>s</a:t>
                      </a:r>
                      <a:endParaRPr lang="en-US" sz="1800" b="1" i="1" dirty="0"/>
                    </a:p>
                  </a:txBody>
                  <a:tcPr marT="45709" marB="45709"/>
                </a:tc>
                <a:extLst>
                  <a:ext uri="{0D108BD9-81ED-4DB2-BD59-A6C34878D82A}">
                    <a16:rowId xmlns:a16="http://schemas.microsoft.com/office/drawing/2014/main" xmlns="" val="10002"/>
                  </a:ext>
                </a:extLst>
              </a:tr>
              <a:tr h="481940">
                <a:tc>
                  <a:txBody>
                    <a:bodyPr/>
                    <a:lstStyle/>
                    <a:p>
                      <a:pPr algn="ctr"/>
                      <a:r>
                        <a:rPr lang="en-US" sz="1800" b="1" i="1" dirty="0" smtClean="0"/>
                        <a:t>b</a:t>
                      </a:r>
                      <a:endParaRPr lang="en-US" sz="1800" b="1" dirty="0"/>
                    </a:p>
                  </a:txBody>
                  <a:tcPr marT="45709" marB="45709"/>
                </a:tc>
                <a:tc>
                  <a:txBody>
                    <a:bodyPr/>
                    <a:lstStyle/>
                    <a:p>
                      <a:pPr algn="ctr"/>
                      <a:r>
                        <a:rPr lang="en-US" sz="1800" b="1" i="1" dirty="0" smtClean="0"/>
                        <a:t>b s</a:t>
                      </a:r>
                      <a:endParaRPr lang="en-US" sz="1800" b="1" dirty="0"/>
                    </a:p>
                  </a:txBody>
                  <a:tcPr marT="45709" marB="45709"/>
                </a:tc>
                <a:tc>
                  <a:txBody>
                    <a:bodyPr/>
                    <a:lstStyle/>
                    <a:p>
                      <a:pPr algn="ctr"/>
                      <a:r>
                        <a:rPr lang="en-US" sz="1800" b="1" i="1" dirty="0" smtClean="0"/>
                        <a:t>R</a:t>
                      </a:r>
                      <a:r>
                        <a:rPr lang="en-US" sz="1800" b="1" dirty="0" smtClean="0"/>
                        <a:t>/</a:t>
                      </a:r>
                      <a:r>
                        <a:rPr lang="en-US" sz="1800" b="1" i="1" dirty="0" smtClean="0"/>
                        <a:t>s</a:t>
                      </a:r>
                      <a:endParaRPr lang="en-US" sz="1800" b="1" dirty="0"/>
                    </a:p>
                  </a:txBody>
                  <a:tcPr marT="45712" marB="45712"/>
                </a:tc>
                <a:tc>
                  <a:txBody>
                    <a:bodyPr/>
                    <a:lstStyle/>
                    <a:p>
                      <a:pPr algn="ctr"/>
                      <a:r>
                        <a:rPr lang="en-US" sz="1800" b="1" i="1" dirty="0" smtClean="0">
                          <a:latin typeface="Symbol" pitchFamily="18" charset="2"/>
                        </a:rPr>
                        <a:t>a</a:t>
                      </a:r>
                      <a:r>
                        <a:rPr lang="en-US" sz="1800" b="1" i="1" baseline="-25000" dirty="0" smtClean="0"/>
                        <a:t>2</a:t>
                      </a:r>
                      <a:r>
                        <a:rPr lang="en-US" sz="1800" b="1" i="1" dirty="0" smtClean="0"/>
                        <a:t> R</a:t>
                      </a:r>
                      <a:r>
                        <a:rPr lang="en-US" sz="1800" b="1" i="1" baseline="-25000" dirty="0" smtClean="0"/>
                        <a:t> </a:t>
                      </a:r>
                      <a:endParaRPr lang="en-US" sz="1800" b="1" dirty="0"/>
                    </a:p>
                  </a:txBody>
                  <a:tcPr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baseline="0" dirty="0" smtClean="0">
                          <a:latin typeface="Symbol" pitchFamily="18" charset="2"/>
                        </a:rPr>
                        <a:t>a</a:t>
                      </a:r>
                      <a:r>
                        <a:rPr lang="en-US" sz="1800" b="1" i="1" baseline="-25000" dirty="0" smtClean="0"/>
                        <a:t>2 </a:t>
                      </a:r>
                      <a:r>
                        <a:rPr lang="en-US" sz="1800" b="1" i="1" dirty="0" smtClean="0"/>
                        <a:t>s</a:t>
                      </a:r>
                    </a:p>
                  </a:txBody>
                  <a:tcPr marT="45712" marB="45712"/>
                </a:tc>
                <a:extLst>
                  <a:ext uri="{0D108BD9-81ED-4DB2-BD59-A6C34878D82A}">
                    <a16:rowId xmlns:a16="http://schemas.microsoft.com/office/drawing/2014/main" xmlns="" val="10003"/>
                  </a:ext>
                </a:extLst>
              </a:tr>
              <a:tr h="4819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“Granular” click predictor identifies user types: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Half of users like A better</a:t>
                      </a:r>
                      <a:r>
                        <a:rPr lang="en-US" sz="1800" b="0" baseline="0" dirty="0" smtClean="0"/>
                        <a:t> so true score is </a:t>
                      </a:r>
                      <a:r>
                        <a:rPr lang="en-US" sz="1800" b="0" i="0" dirty="0" smtClean="0"/>
                        <a:t>(</a:t>
                      </a:r>
                      <a:r>
                        <a:rPr lang="en-US" sz="1800" b="0" i="0" dirty="0" smtClean="0">
                          <a:latin typeface="Symbol" pitchFamily="18" charset="2"/>
                        </a:rPr>
                        <a:t>1</a:t>
                      </a:r>
                      <a:r>
                        <a:rPr lang="en-US" sz="1800" b="0" i="1" dirty="0" smtClean="0"/>
                        <a:t>+d</a:t>
                      </a:r>
                      <a:r>
                        <a:rPr lang="en-US" sz="1800" b="0" i="0" dirty="0" smtClean="0"/>
                        <a:t>)</a:t>
                      </a:r>
                      <a:r>
                        <a:rPr lang="en-US" sz="1800" b="0" i="1" dirty="0" smtClean="0"/>
                        <a:t> s</a:t>
                      </a:r>
                      <a:r>
                        <a:rPr lang="en-US" sz="1800" b="0" i="0" baseline="0" dirty="0" smtClean="0"/>
                        <a:t> for A and </a:t>
                      </a:r>
                      <a:r>
                        <a:rPr lang="en-US" sz="1800" b="0" i="0" dirty="0" smtClean="0"/>
                        <a:t>(</a:t>
                      </a:r>
                      <a:r>
                        <a:rPr lang="en-US" sz="1800" b="0" i="0" dirty="0" smtClean="0">
                          <a:latin typeface="Symbol" pitchFamily="18" charset="2"/>
                        </a:rPr>
                        <a:t>1</a:t>
                      </a:r>
                      <a:r>
                        <a:rPr lang="en-US" sz="1800" b="0" dirty="0" smtClean="0">
                          <a:latin typeface="Symbol" pitchFamily="18" charset="2"/>
                        </a:rPr>
                        <a:t>-</a:t>
                      </a:r>
                      <a:r>
                        <a:rPr lang="en-US" sz="1800" b="0" i="1" dirty="0" smtClean="0"/>
                        <a:t>d</a:t>
                      </a:r>
                      <a:r>
                        <a:rPr lang="en-US" sz="1800" b="0" i="0" dirty="0" smtClean="0"/>
                        <a:t>)</a:t>
                      </a:r>
                      <a:r>
                        <a:rPr lang="en-US" sz="1800" b="0" i="1" dirty="0" smtClean="0"/>
                        <a:t> s</a:t>
                      </a:r>
                      <a:r>
                        <a:rPr lang="en-US" sz="1800" b="0" i="0" baseline="0" dirty="0" smtClean="0"/>
                        <a:t> </a:t>
                      </a:r>
                      <a:r>
                        <a:rPr lang="en-US" sz="1800" b="0" dirty="0" smtClean="0"/>
                        <a:t>for B</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Half of users like B better</a:t>
                      </a:r>
                      <a:r>
                        <a:rPr lang="en-US" sz="1800" b="0" baseline="0" dirty="0" smtClean="0"/>
                        <a:t> so true score is </a:t>
                      </a:r>
                      <a:r>
                        <a:rPr lang="en-US" sz="1800" b="0" i="0" dirty="0" smtClean="0"/>
                        <a:t>(</a:t>
                      </a:r>
                      <a:r>
                        <a:rPr lang="en-US" sz="1800" b="0" i="0" dirty="0" smtClean="0">
                          <a:latin typeface="Symbol" pitchFamily="18" charset="2"/>
                        </a:rPr>
                        <a:t>1</a:t>
                      </a:r>
                      <a:r>
                        <a:rPr lang="en-US" sz="1800" b="0" i="1" dirty="0" smtClean="0"/>
                        <a:t>+d</a:t>
                      </a:r>
                      <a:r>
                        <a:rPr lang="en-US" sz="1800" b="0" i="0" dirty="0" smtClean="0"/>
                        <a:t>)</a:t>
                      </a:r>
                      <a:r>
                        <a:rPr lang="en-US" sz="1800" b="0" i="1" dirty="0" smtClean="0"/>
                        <a:t> s</a:t>
                      </a:r>
                      <a:r>
                        <a:rPr lang="en-US" sz="1800" b="0" i="0" baseline="0" dirty="0" smtClean="0"/>
                        <a:t> for B and </a:t>
                      </a:r>
                      <a:r>
                        <a:rPr lang="en-US" sz="1800" b="0" i="0" dirty="0" smtClean="0"/>
                        <a:t>(</a:t>
                      </a:r>
                      <a:r>
                        <a:rPr lang="en-US" sz="1800" b="0" i="0" dirty="0" smtClean="0">
                          <a:latin typeface="Symbol" pitchFamily="18" charset="2"/>
                        </a:rPr>
                        <a:t>1</a:t>
                      </a:r>
                      <a:r>
                        <a:rPr lang="en-US" sz="1800" b="0" dirty="0" smtClean="0">
                          <a:latin typeface="Symbol" pitchFamily="18" charset="2"/>
                        </a:rPr>
                        <a:t>-</a:t>
                      </a:r>
                      <a:r>
                        <a:rPr lang="en-US" sz="1800" b="0" i="1" dirty="0" smtClean="0"/>
                        <a:t>d</a:t>
                      </a:r>
                      <a:r>
                        <a:rPr lang="en-US" sz="1800" b="0" i="0" dirty="0" smtClean="0"/>
                        <a:t>)</a:t>
                      </a:r>
                      <a:r>
                        <a:rPr lang="en-US" sz="1800" b="0" i="1" dirty="0" smtClean="0"/>
                        <a:t> s</a:t>
                      </a:r>
                      <a:r>
                        <a:rPr lang="en-US" sz="1800" b="0" i="0" baseline="0" dirty="0" smtClean="0"/>
                        <a:t> </a:t>
                      </a:r>
                      <a:r>
                        <a:rPr lang="en-US" sz="1800" b="0" dirty="0" smtClean="0"/>
                        <a:t>for A</a:t>
                      </a:r>
                    </a:p>
                  </a:txBody>
                  <a:tcPr marT="45709" marB="45709"/>
                </a:tc>
                <a:tc hMerge="1">
                  <a:txBody>
                    <a:bodyPr/>
                    <a:lstStyle/>
                    <a:p>
                      <a:pPr algn="ctr"/>
                      <a:endParaRPr lang="en-US" sz="1800" b="1" dirty="0"/>
                    </a:p>
                  </a:txBody>
                  <a:tcPr marT="45709" marB="45709"/>
                </a:tc>
                <a:tc hMerge="1">
                  <a:txBody>
                    <a:bodyPr/>
                    <a:lstStyle/>
                    <a:p>
                      <a:pPr algn="ctr"/>
                      <a:endParaRPr lang="en-US" sz="1800" b="1" dirty="0"/>
                    </a:p>
                  </a:txBody>
                  <a:tcPr marT="45712" marB="45712"/>
                </a:tc>
                <a:tc hMerge="1">
                  <a:txBody>
                    <a:bodyPr/>
                    <a:lstStyle/>
                    <a:p>
                      <a:pPr algn="ctr"/>
                      <a:endParaRPr lang="en-US" sz="1800" b="1" dirty="0"/>
                    </a:p>
                  </a:txBody>
                  <a:tcPr marT="45712" marB="45712"/>
                </a:tc>
                <a:tc hMerge="1">
                  <a:txBody>
                    <a:bodyPr/>
                    <a:lstStyle/>
                    <a:p>
                      <a:pPr algn="l"/>
                      <a:endParaRPr lang="en-US" sz="1800" b="1" dirty="0"/>
                    </a:p>
                  </a:txBody>
                  <a:tcPr marT="45709" marB="45709"/>
                </a:tc>
                <a:extLst>
                  <a:ext uri="{0D108BD9-81ED-4DB2-BD59-A6C34878D82A}">
                    <a16:rowId xmlns:a16="http://schemas.microsoft.com/office/drawing/2014/main" xmlns="" val="10004"/>
                  </a:ext>
                </a:extLst>
              </a:tr>
              <a:tr h="481940">
                <a:tc>
                  <a:txBody>
                    <a:bodyPr/>
                    <a:lstStyle/>
                    <a:p>
                      <a:pPr algn="ctr"/>
                      <a:r>
                        <a:rPr lang="en-US" sz="1800" b="1" i="1" dirty="0" smtClean="0"/>
                        <a:t>b</a:t>
                      </a:r>
                      <a:endParaRPr lang="en-US" sz="1800" b="1" dirty="0"/>
                    </a:p>
                  </a:txBody>
                  <a:tcPr marT="45712" marB="45712"/>
                </a:tc>
                <a:tc>
                  <a:txBody>
                    <a:bodyPr/>
                    <a:lstStyle/>
                    <a:p>
                      <a:pPr algn="ctr"/>
                      <a:r>
                        <a:rPr lang="en-US" sz="1800" b="1" i="1" dirty="0" smtClean="0"/>
                        <a:t>b </a:t>
                      </a:r>
                      <a:r>
                        <a:rPr lang="en-US" sz="1800" b="1" i="0" dirty="0" smtClean="0"/>
                        <a:t>(</a:t>
                      </a:r>
                      <a:r>
                        <a:rPr lang="en-US" sz="1800" b="1" i="0" dirty="0" smtClean="0">
                          <a:latin typeface="Symbol" pitchFamily="18" charset="2"/>
                        </a:rPr>
                        <a:t>1</a:t>
                      </a:r>
                      <a:r>
                        <a:rPr lang="en-US" sz="1800" b="1" i="1" dirty="0" smtClean="0"/>
                        <a:t>+d</a:t>
                      </a:r>
                      <a:r>
                        <a:rPr lang="en-US" sz="1800" b="1" i="0" dirty="0" smtClean="0"/>
                        <a:t>)</a:t>
                      </a:r>
                      <a:r>
                        <a:rPr lang="en-US" sz="1800" b="1" i="1" dirty="0" smtClean="0"/>
                        <a:t> s</a:t>
                      </a:r>
                      <a:endParaRPr lang="en-US" sz="1800" b="1" dirty="0"/>
                    </a:p>
                  </a:txBody>
                  <a:tcPr marT="45712" marB="45712"/>
                </a:tc>
                <a:tc>
                  <a:txBody>
                    <a:bodyPr/>
                    <a:lstStyle/>
                    <a:p>
                      <a:pPr algn="ctr"/>
                      <a:r>
                        <a:rPr lang="en-US" sz="1800" b="1" i="1" dirty="0" smtClean="0"/>
                        <a:t>b</a:t>
                      </a:r>
                      <a:r>
                        <a:rPr lang="en-US" sz="1800" b="1" i="1" baseline="-25000" dirty="0" smtClean="0"/>
                        <a:t> </a:t>
                      </a:r>
                      <a:r>
                        <a:rPr lang="en-US" sz="1800" b="1" i="0" dirty="0" smtClean="0"/>
                        <a:t>(</a:t>
                      </a:r>
                      <a:r>
                        <a:rPr lang="en-US" sz="1800" b="1" i="0" dirty="0" smtClean="0">
                          <a:latin typeface="Symbol" pitchFamily="18" charset="2"/>
                        </a:rPr>
                        <a:t>1</a:t>
                      </a:r>
                      <a:r>
                        <a:rPr lang="en-US" sz="1800" b="1" dirty="0" smtClean="0">
                          <a:latin typeface="Symbol" pitchFamily="18" charset="2"/>
                        </a:rPr>
                        <a:t>-</a:t>
                      </a:r>
                      <a:r>
                        <a:rPr lang="en-US" sz="1800" b="1" i="1" dirty="0" smtClean="0"/>
                        <a:t>d</a:t>
                      </a:r>
                      <a:r>
                        <a:rPr lang="en-US" sz="1800" b="1" i="0" dirty="0" smtClean="0"/>
                        <a:t>)</a:t>
                      </a:r>
                      <a:r>
                        <a:rPr lang="en-US" sz="1800" b="1" i="1" dirty="0" smtClean="0"/>
                        <a:t> </a:t>
                      </a:r>
                      <a:r>
                        <a:rPr lang="en-US" sz="1800" b="1" i="1" baseline="0" dirty="0" smtClean="0"/>
                        <a:t>/</a:t>
                      </a:r>
                      <a:r>
                        <a:rPr lang="en-US" sz="1800" b="1" i="0" dirty="0" smtClean="0"/>
                        <a:t>(</a:t>
                      </a:r>
                      <a:r>
                        <a:rPr lang="en-US" sz="1800" b="1" i="0" dirty="0" smtClean="0">
                          <a:latin typeface="Symbol" pitchFamily="18" charset="2"/>
                        </a:rPr>
                        <a:t>1</a:t>
                      </a:r>
                      <a:r>
                        <a:rPr lang="en-US" sz="1800" b="1" i="1" dirty="0" smtClean="0"/>
                        <a:t>+d</a:t>
                      </a:r>
                      <a:r>
                        <a:rPr lang="en-US" sz="1800" b="1" i="0" dirty="0" smtClean="0"/>
                        <a:t>)</a:t>
                      </a:r>
                      <a:r>
                        <a:rPr lang="en-US" sz="1800" b="1" i="1" dirty="0" smtClean="0"/>
                        <a:t> </a:t>
                      </a:r>
                      <a:endParaRPr lang="en-US" sz="1800" b="1" i="0" dirty="0"/>
                    </a:p>
                  </a:txBody>
                  <a:tcPr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smtClean="0"/>
                        <a:t>b</a:t>
                      </a:r>
                      <a:r>
                        <a:rPr lang="en-US" sz="1800" b="1" i="1" baseline="-25000" dirty="0" smtClean="0"/>
                        <a:t> </a:t>
                      </a:r>
                      <a:r>
                        <a:rPr lang="en-US" sz="1800" b="1" i="0" dirty="0" smtClean="0"/>
                        <a:t>(</a:t>
                      </a:r>
                      <a:r>
                        <a:rPr lang="en-US" sz="1800" b="1" i="0" dirty="0" smtClean="0">
                          <a:latin typeface="Symbol" pitchFamily="18" charset="2"/>
                        </a:rPr>
                        <a:t>1</a:t>
                      </a:r>
                      <a:r>
                        <a:rPr lang="en-US" sz="1800" b="1" dirty="0" smtClean="0">
                          <a:latin typeface="Symbol" pitchFamily="18" charset="2"/>
                        </a:rPr>
                        <a:t>-</a:t>
                      </a:r>
                      <a:r>
                        <a:rPr lang="en-US" sz="1800" b="1" i="1" dirty="0" smtClean="0"/>
                        <a:t>d</a:t>
                      </a:r>
                      <a:r>
                        <a:rPr lang="en-US" sz="1800" b="1" i="0" dirty="0" smtClean="0"/>
                        <a:t>)</a:t>
                      </a:r>
                      <a:r>
                        <a:rPr lang="en-US" sz="1800" b="1" i="1" dirty="0" smtClean="0"/>
                        <a:t> </a:t>
                      </a:r>
                      <a:r>
                        <a:rPr lang="en-US" sz="1800" b="1" i="1" baseline="0" dirty="0" smtClean="0"/>
                        <a:t>s</a:t>
                      </a:r>
                      <a:endParaRPr lang="en-US" sz="1800" b="1" dirty="0" smtClean="0"/>
                    </a:p>
                  </a:txBody>
                  <a:tcPr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smtClean="0"/>
                        <a:t>(</a:t>
                      </a:r>
                      <a:r>
                        <a:rPr lang="en-US" sz="1800" b="1" i="0" dirty="0" smtClean="0">
                          <a:latin typeface="Symbol" pitchFamily="18" charset="2"/>
                        </a:rPr>
                        <a:t>1</a:t>
                      </a:r>
                      <a:r>
                        <a:rPr lang="en-US" sz="1800" b="1" i="1" dirty="0" smtClean="0"/>
                        <a:t>+d</a:t>
                      </a:r>
                      <a:r>
                        <a:rPr lang="en-US" sz="1800" b="1" i="0" dirty="0" smtClean="0"/>
                        <a:t>)</a:t>
                      </a:r>
                      <a:r>
                        <a:rPr lang="en-US" sz="1800" b="1" i="1" dirty="0" smtClean="0"/>
                        <a:t> s</a:t>
                      </a:r>
                      <a:endParaRPr lang="en-US" sz="1800" b="1" dirty="0" smtClean="0"/>
                    </a:p>
                  </a:txBody>
                  <a:tcPr marT="45712" marB="45712"/>
                </a:tc>
                <a:extLst>
                  <a:ext uri="{0D108BD9-81ED-4DB2-BD59-A6C34878D82A}">
                    <a16:rowId xmlns:a16="http://schemas.microsoft.com/office/drawing/2014/main" xmlns="" val="10005"/>
                  </a:ext>
                </a:extLst>
              </a:tr>
              <a:tr h="481940">
                <a:tc>
                  <a:txBody>
                    <a:bodyPr/>
                    <a:lstStyle/>
                    <a:p>
                      <a:pPr algn="ctr"/>
                      <a:r>
                        <a:rPr lang="en-US" sz="1800" b="1" i="1" dirty="0" smtClean="0"/>
                        <a:t>b</a:t>
                      </a:r>
                      <a:endParaRPr lang="en-US" sz="1800" b="1" dirty="0"/>
                    </a:p>
                  </a:txBody>
                  <a:tcPr marT="45712" marB="45712"/>
                </a:tc>
                <a:tc>
                  <a:txBody>
                    <a:bodyPr/>
                    <a:lstStyle/>
                    <a:p>
                      <a:pPr algn="ctr"/>
                      <a:r>
                        <a:rPr lang="en-US" sz="1800" b="1" i="1" dirty="0" smtClean="0"/>
                        <a:t>b </a:t>
                      </a:r>
                      <a:r>
                        <a:rPr lang="en-US" sz="1800" b="1" i="0" dirty="0" smtClean="0"/>
                        <a:t>(</a:t>
                      </a:r>
                      <a:r>
                        <a:rPr lang="en-US" sz="1800" b="1" i="0" dirty="0" smtClean="0">
                          <a:latin typeface="Symbol" pitchFamily="18" charset="2"/>
                        </a:rPr>
                        <a:t>1</a:t>
                      </a:r>
                      <a:r>
                        <a:rPr lang="en-US" sz="1800" b="1" dirty="0" smtClean="0">
                          <a:latin typeface="Symbol" pitchFamily="18" charset="2"/>
                        </a:rPr>
                        <a:t>-</a:t>
                      </a:r>
                      <a:r>
                        <a:rPr lang="en-US" sz="1800" b="1" i="1" dirty="0" smtClean="0"/>
                        <a:t>d</a:t>
                      </a:r>
                      <a:r>
                        <a:rPr lang="en-US" sz="1800" b="1" i="0" dirty="0" smtClean="0"/>
                        <a:t>)</a:t>
                      </a:r>
                      <a:r>
                        <a:rPr lang="en-US" sz="1800" b="1" i="1" dirty="0" smtClean="0"/>
                        <a:t> </a:t>
                      </a:r>
                      <a:r>
                        <a:rPr lang="en-US" sz="1800" b="1" i="1" baseline="0" dirty="0" smtClean="0"/>
                        <a:t>s</a:t>
                      </a:r>
                      <a:endParaRPr lang="en-US" sz="1800" b="1" dirty="0"/>
                    </a:p>
                  </a:txBody>
                  <a:tcPr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smtClean="0"/>
                        <a:t>R</a:t>
                      </a:r>
                      <a:r>
                        <a:rPr lang="en-US" sz="1800" b="1" dirty="0" smtClean="0"/>
                        <a:t>/(</a:t>
                      </a:r>
                      <a:r>
                        <a:rPr lang="en-US" sz="1800" b="1" i="0" dirty="0" smtClean="0"/>
                        <a:t>(</a:t>
                      </a:r>
                      <a:r>
                        <a:rPr lang="en-US" sz="1800" b="1" i="0" dirty="0" smtClean="0">
                          <a:latin typeface="Symbol" pitchFamily="18" charset="2"/>
                        </a:rPr>
                        <a:t>1</a:t>
                      </a:r>
                      <a:r>
                        <a:rPr lang="en-US" sz="1800" b="1" dirty="0" smtClean="0">
                          <a:latin typeface="Symbol" pitchFamily="18" charset="2"/>
                        </a:rPr>
                        <a:t>-</a:t>
                      </a:r>
                      <a:r>
                        <a:rPr lang="en-US" sz="1800" b="1" i="1" dirty="0" smtClean="0"/>
                        <a:t>d</a:t>
                      </a:r>
                      <a:r>
                        <a:rPr lang="en-US" sz="1800" b="1" i="0" dirty="0" smtClean="0"/>
                        <a:t>)</a:t>
                      </a:r>
                      <a:r>
                        <a:rPr lang="en-US" sz="1800" b="1" i="1" dirty="0" smtClean="0"/>
                        <a:t> </a:t>
                      </a:r>
                      <a:r>
                        <a:rPr lang="en-US" sz="1800" b="1" i="1" baseline="0" dirty="0" smtClean="0"/>
                        <a:t>s</a:t>
                      </a:r>
                      <a:r>
                        <a:rPr lang="en-US" sz="1800" b="1" i="0" baseline="0" dirty="0"/>
                        <a:t>)</a:t>
                      </a:r>
                      <a:endParaRPr lang="en-US" sz="1800" b="1" dirty="0" smtClean="0"/>
                    </a:p>
                  </a:txBody>
                  <a:tcPr marT="45712" marB="45712"/>
                </a:tc>
                <a:tc>
                  <a:txBody>
                    <a:bodyPr/>
                    <a:lstStyle/>
                    <a:p>
                      <a:pPr algn="ctr"/>
                      <a:r>
                        <a:rPr lang="en-US" sz="1800" b="1" i="1" dirty="0" smtClean="0">
                          <a:latin typeface="Symbol" pitchFamily="18" charset="2"/>
                        </a:rPr>
                        <a:t>a</a:t>
                      </a:r>
                      <a:r>
                        <a:rPr lang="en-US" sz="1800" b="1" i="1" baseline="-25000" dirty="0" smtClean="0"/>
                        <a:t>2</a:t>
                      </a:r>
                      <a:r>
                        <a:rPr lang="en-US" sz="1800" b="1" i="1" dirty="0" smtClean="0"/>
                        <a:t> R</a:t>
                      </a:r>
                      <a:r>
                        <a:rPr lang="en-US" sz="1800" b="1" i="1" baseline="-25000" dirty="0" smtClean="0"/>
                        <a:t> </a:t>
                      </a:r>
                      <a:endParaRPr lang="en-US" sz="1800" b="1" dirty="0"/>
                    </a:p>
                  </a:txBody>
                  <a:tcPr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baseline="0" dirty="0" smtClean="0">
                          <a:latin typeface="Symbol" pitchFamily="18" charset="2"/>
                        </a:rPr>
                        <a:t>a</a:t>
                      </a:r>
                      <a:r>
                        <a:rPr lang="en-US" sz="1800" b="1" i="1" baseline="-25000" dirty="0" smtClean="0"/>
                        <a:t>2</a:t>
                      </a:r>
                      <a:r>
                        <a:rPr lang="en-US" sz="1800" b="1" i="0" dirty="0" smtClean="0"/>
                        <a:t>(</a:t>
                      </a:r>
                      <a:r>
                        <a:rPr lang="en-US" sz="1800" b="1" i="0" dirty="0" smtClean="0">
                          <a:latin typeface="Symbol" pitchFamily="18" charset="2"/>
                        </a:rPr>
                        <a:t>1</a:t>
                      </a:r>
                      <a:r>
                        <a:rPr lang="en-US" sz="1800" b="1" dirty="0" smtClean="0">
                          <a:latin typeface="Symbol" pitchFamily="18" charset="2"/>
                        </a:rPr>
                        <a:t>-</a:t>
                      </a:r>
                      <a:r>
                        <a:rPr lang="en-US" sz="1800" b="1" i="1" dirty="0" smtClean="0"/>
                        <a:t>d</a:t>
                      </a:r>
                      <a:r>
                        <a:rPr lang="en-US" sz="1800" b="1" i="0" dirty="0" smtClean="0"/>
                        <a:t>)</a:t>
                      </a:r>
                      <a:r>
                        <a:rPr lang="en-US" sz="1800" b="1" i="1" dirty="0" smtClean="0"/>
                        <a:t> s</a:t>
                      </a:r>
                      <a:endParaRPr lang="en-US" sz="1800" b="1" dirty="0" smtClean="0"/>
                    </a:p>
                  </a:txBody>
                  <a:tcPr marT="45712" marB="45712"/>
                </a:tc>
                <a:extLst>
                  <a:ext uri="{0D108BD9-81ED-4DB2-BD59-A6C34878D82A}">
                    <a16:rowId xmlns:a16="http://schemas.microsoft.com/office/drawing/2014/main" xmlns="" val="10006"/>
                  </a:ext>
                </a:extLst>
              </a:tr>
              <a:tr h="481940">
                <a:tc gridSpan="5">
                  <a:txBody>
                    <a:bodyPr/>
                    <a:lstStyle/>
                    <a:p>
                      <a:pPr algn="l"/>
                      <a:r>
                        <a:rPr lang="en-US" sz="1800" b="1" dirty="0" smtClean="0"/>
                        <a:t>Differences in outcomes: “Granular” – “Coarse”</a:t>
                      </a:r>
                      <a:endParaRPr lang="en-US" sz="1800" b="1" dirty="0"/>
                    </a:p>
                  </a:txBody>
                  <a:tcPr marT="45712" marB="45712"/>
                </a:tc>
                <a:tc hMerge="1">
                  <a:txBody>
                    <a:bodyPr/>
                    <a:lstStyle/>
                    <a:p>
                      <a:pPr algn="ctr"/>
                      <a:endParaRPr lang="en-US" sz="1800" b="1" dirty="0"/>
                    </a:p>
                  </a:txBody>
                  <a:tcPr marT="45712" marB="45712"/>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T="45712" marB="45712"/>
                </a:tc>
                <a:tc hMerge="1">
                  <a:txBody>
                    <a:bodyPr/>
                    <a:lstStyle/>
                    <a:p>
                      <a:pPr algn="ctr"/>
                      <a:endParaRPr lang="en-US" sz="1800" b="1" dirty="0"/>
                    </a:p>
                  </a:txBody>
                  <a:tcPr marT="45712" marB="45712"/>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T="45712" marB="45712"/>
                </a:tc>
                <a:extLst>
                  <a:ext uri="{0D108BD9-81ED-4DB2-BD59-A6C34878D82A}">
                    <a16:rowId xmlns:a16="http://schemas.microsoft.com/office/drawing/2014/main" xmlns="" val="10007"/>
                  </a:ext>
                </a:extLst>
              </a:tr>
              <a:tr h="481940">
                <a:tc>
                  <a:txBody>
                    <a:bodyPr/>
                    <a:lstStyle/>
                    <a:p>
                      <a:pPr algn="ctr"/>
                      <a:endParaRPr lang="en-US" sz="1800" b="1" dirty="0"/>
                    </a:p>
                  </a:txBody>
                  <a:tcPr marT="45712" marB="45712"/>
                </a:tc>
                <a:tc>
                  <a:txBody>
                    <a:bodyPr/>
                    <a:lstStyle/>
                    <a:p>
                      <a:pPr algn="ctr"/>
                      <a:endParaRPr lang="en-US" sz="1800" b="1" dirty="0"/>
                    </a:p>
                  </a:txBody>
                  <a:tcPr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T="45712" marB="45712"/>
                </a:tc>
                <a:tc>
                  <a:txBody>
                    <a:bodyPr/>
                    <a:lstStyle/>
                    <a:p>
                      <a:pPr algn="ctr"/>
                      <a:r>
                        <a:rPr lang="en-US" sz="1800" b="1" dirty="0" smtClean="0">
                          <a:latin typeface="Symbol" pitchFamily="18" charset="2"/>
                        </a:rPr>
                        <a:t>-</a:t>
                      </a:r>
                      <a:r>
                        <a:rPr lang="en-US" sz="1800" b="1" i="1" dirty="0" smtClean="0"/>
                        <a:t>d s</a:t>
                      </a:r>
                      <a:endParaRPr lang="en-US" sz="1800" b="1" i="1" dirty="0"/>
                    </a:p>
                  </a:txBody>
                  <a:tcPr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smtClean="0"/>
                        <a:t>(</a:t>
                      </a:r>
                      <a:r>
                        <a:rPr lang="en-US" sz="1800" b="1" i="0" dirty="0" smtClean="0">
                          <a:latin typeface="Symbol" pitchFamily="18" charset="2"/>
                        </a:rPr>
                        <a:t>1</a:t>
                      </a:r>
                      <a:r>
                        <a:rPr lang="en-US" sz="1800" b="1" dirty="0" smtClean="0">
                          <a:latin typeface="Symbol" pitchFamily="18" charset="2"/>
                        </a:rPr>
                        <a:t>-</a:t>
                      </a:r>
                      <a:r>
                        <a:rPr lang="en-US" sz="1800" b="1" i="1" baseline="0" dirty="0" smtClean="0">
                          <a:latin typeface="Symbol" pitchFamily="18" charset="2"/>
                        </a:rPr>
                        <a:t>a</a:t>
                      </a:r>
                      <a:r>
                        <a:rPr lang="en-US" sz="1800" b="1" i="1" baseline="-25000" dirty="0" smtClean="0"/>
                        <a:t>2</a:t>
                      </a:r>
                      <a:r>
                        <a:rPr lang="en-US" sz="1800" b="1" i="0" dirty="0" smtClean="0"/>
                        <a:t>)</a:t>
                      </a:r>
                      <a:r>
                        <a:rPr lang="en-US" sz="1800" b="1" i="1" dirty="0" smtClean="0"/>
                        <a:t>d s</a:t>
                      </a:r>
                      <a:endParaRPr lang="en-US" sz="1800" b="1" dirty="0" smtClean="0"/>
                    </a:p>
                  </a:txBody>
                  <a:tcPr marT="45712" marB="45712"/>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6215731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7543800" cy="639763"/>
          </a:xfrm>
        </p:spPr>
        <p:txBody>
          <a:bodyPr/>
          <a:lstStyle/>
          <a:p>
            <a:pPr eaLnBrk="1" hangingPunct="1"/>
            <a:r>
              <a:rPr lang="en-US" sz="2400" smtClean="0"/>
              <a:t>A Structural Model for Counterfactual Analysis</a:t>
            </a:r>
          </a:p>
        </p:txBody>
      </p:sp>
      <p:sp>
        <p:nvSpPr>
          <p:cNvPr id="25603" name="Rectangle 3"/>
          <p:cNvSpPr>
            <a:spLocks noGrp="1" noChangeArrowheads="1"/>
          </p:cNvSpPr>
          <p:nvPr>
            <p:ph type="body" idx="1"/>
          </p:nvPr>
        </p:nvSpPr>
        <p:spPr>
          <a:xfrm>
            <a:off x="457200" y="914400"/>
            <a:ext cx="8534400" cy="5181600"/>
          </a:xfrm>
        </p:spPr>
        <p:txBody>
          <a:bodyPr>
            <a:normAutofit fontScale="92500" lnSpcReduction="10000"/>
          </a:bodyPr>
          <a:lstStyle/>
          <a:p>
            <a:pPr eaLnBrk="1" hangingPunct="1">
              <a:spcAft>
                <a:spcPct val="20000"/>
              </a:spcAft>
            </a:pPr>
            <a:r>
              <a:rPr lang="en-US" sz="2400" dirty="0" smtClean="0"/>
              <a:t>Many auction design issues involve tradeoffs</a:t>
            </a:r>
          </a:p>
          <a:p>
            <a:pPr lvl="1" eaLnBrk="1" hangingPunct="1">
              <a:spcAft>
                <a:spcPct val="20000"/>
              </a:spcAft>
            </a:pPr>
            <a:r>
              <a:rPr lang="en-US" sz="2000" dirty="0" smtClean="0"/>
              <a:t>Bidder-facing experiments expensive</a:t>
            </a:r>
          </a:p>
          <a:p>
            <a:pPr lvl="1" eaLnBrk="1" hangingPunct="1">
              <a:spcAft>
                <a:spcPct val="20000"/>
              </a:spcAft>
            </a:pPr>
            <a:r>
              <a:rPr lang="en-US" sz="2000" dirty="0" smtClean="0"/>
              <a:t>With a calibrated model, you can quantify the magnitudes and make predictions about long-term bidder responses</a:t>
            </a:r>
          </a:p>
          <a:p>
            <a:pPr eaLnBrk="1" hangingPunct="1">
              <a:spcAft>
                <a:spcPct val="20000"/>
              </a:spcAft>
            </a:pPr>
            <a:r>
              <a:rPr lang="en-US" sz="2400" dirty="0" smtClean="0"/>
              <a:t>Athey-Nekipelov (2011)</a:t>
            </a:r>
          </a:p>
          <a:p>
            <a:pPr lvl="1" eaLnBrk="1" hangingPunct="1">
              <a:spcAft>
                <a:spcPct val="20000"/>
              </a:spcAft>
            </a:pPr>
            <a:r>
              <a:rPr lang="en-US" sz="2000" dirty="0" smtClean="0"/>
              <a:t>The same bid applies to many user queries</a:t>
            </a:r>
          </a:p>
          <a:p>
            <a:pPr lvl="1" eaLnBrk="1" hangingPunct="1">
              <a:spcAft>
                <a:spcPct val="20000"/>
              </a:spcAft>
            </a:pPr>
            <a:r>
              <a:rPr lang="en-US" sz="2000" dirty="0" smtClean="0"/>
              <a:t>Model the uncertainty faced by advertisers</a:t>
            </a:r>
          </a:p>
          <a:p>
            <a:pPr lvl="1" eaLnBrk="1" hangingPunct="1">
              <a:spcAft>
                <a:spcPct val="20000"/>
              </a:spcAft>
            </a:pPr>
            <a:r>
              <a:rPr lang="en-US" sz="2000" dirty="0" smtClean="0"/>
              <a:t>Establish existence &amp; uniqueness of equilibrium</a:t>
            </a:r>
          </a:p>
          <a:p>
            <a:pPr lvl="1" eaLnBrk="1" hangingPunct="1">
              <a:spcAft>
                <a:spcPct val="20000"/>
              </a:spcAft>
            </a:pPr>
            <a:r>
              <a:rPr lang="en-US" sz="2000" dirty="0" smtClean="0"/>
              <a:t>Develop structural model, show identification, statistical properties</a:t>
            </a:r>
          </a:p>
          <a:p>
            <a:pPr lvl="1" eaLnBrk="1" hangingPunct="1">
              <a:spcAft>
                <a:spcPct val="20000"/>
              </a:spcAft>
            </a:pPr>
            <a:r>
              <a:rPr lang="en-US" sz="2000" dirty="0" smtClean="0"/>
              <a:t>Estimate bidder values using historical data from Microsoft</a:t>
            </a:r>
          </a:p>
          <a:p>
            <a:pPr lvl="1" eaLnBrk="1" hangingPunct="1">
              <a:spcAft>
                <a:spcPct val="20000"/>
              </a:spcAft>
            </a:pPr>
            <a:r>
              <a:rPr lang="en-US" sz="2000" dirty="0" smtClean="0"/>
              <a:t>Develop computational algorithm to compute equilibrium bids using </a:t>
            </a:r>
            <a:r>
              <a:rPr lang="en-US" sz="2000" dirty="0" err="1" smtClean="0"/>
              <a:t>homotopy</a:t>
            </a:r>
            <a:r>
              <a:rPr lang="en-US" sz="2000" dirty="0" smtClean="0"/>
              <a:t> method, apply to do counterfactual simulations</a:t>
            </a:r>
          </a:p>
          <a:p>
            <a:pPr lvl="1" eaLnBrk="1" hangingPunct="1">
              <a:spcAft>
                <a:spcPct val="20000"/>
              </a:spcAft>
            </a:pPr>
            <a:r>
              <a:rPr lang="en-US" sz="2000" dirty="0" smtClean="0"/>
              <a:t>Shows that under uncertainty, GSP is inefficient, but revenue comparison with </a:t>
            </a:r>
            <a:r>
              <a:rPr lang="en-US" sz="2000" dirty="0" err="1" smtClean="0"/>
              <a:t>Vickrey</a:t>
            </a:r>
            <a:r>
              <a:rPr lang="en-US" sz="2000" dirty="0" smtClean="0"/>
              <a:t> is ambiguous</a:t>
            </a:r>
          </a:p>
          <a:p>
            <a:pPr eaLnBrk="1" hangingPunct="1">
              <a:spcAft>
                <a:spcPct val="20000"/>
              </a:spcAft>
            </a:pPr>
            <a:endParaRPr lang="en-US" sz="2400" dirty="0" smtClean="0"/>
          </a:p>
        </p:txBody>
      </p:sp>
    </p:spTree>
    <p:extLst>
      <p:ext uri="{BB962C8B-B14F-4D97-AF65-F5344CB8AC3E}">
        <p14:creationId xmlns:p14="http://schemas.microsoft.com/office/powerpoint/2010/main" val="38348938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79400"/>
            <a:ext cx="8229600" cy="5795963"/>
          </a:xfrm>
        </p:spPr>
      </p:pic>
    </p:spTree>
    <p:extLst>
      <p:ext uri="{BB962C8B-B14F-4D97-AF65-F5344CB8AC3E}">
        <p14:creationId xmlns:p14="http://schemas.microsoft.com/office/powerpoint/2010/main" val="15164216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22238"/>
            <a:ext cx="7543800" cy="1020762"/>
          </a:xfrm>
        </p:spPr>
        <p:txBody>
          <a:bodyPr/>
          <a:lstStyle/>
          <a:p>
            <a:r>
              <a:rPr lang="en-GB" smtClean="0"/>
              <a:t>Reformulate Problem</a:t>
            </a:r>
          </a:p>
        </p:txBody>
      </p:sp>
      <p:graphicFrame>
        <p:nvGraphicFramePr>
          <p:cNvPr id="27651" name="Object 2"/>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36007" name="Equation" r:id="rId3" imgW="391303" imgH="739129" progId="Equation.3">
                  <p:embed/>
                </p:oleObj>
              </mc:Choice>
              <mc:Fallback>
                <p:oleObj name="Equation" r:id="rId3" imgW="391303" imgH="7391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p:cNvSpPr txBox="1">
            <a:spLocks/>
          </p:cNvSpPr>
          <p:nvPr/>
        </p:nvSpPr>
        <p:spPr>
          <a:xfrm>
            <a:off x="460375" y="4800600"/>
            <a:ext cx="8229600" cy="1600200"/>
          </a:xfrm>
          <a:prstGeom prst="rect">
            <a:avLst/>
          </a:prstGeom>
        </p:spPr>
        <p:txBody>
          <a:bodyPr>
            <a:normAutofit fontScale="70000" lnSpcReduction="20000"/>
          </a:bodyPr>
          <a:lstStyle/>
          <a:p>
            <a:pPr marL="342900" indent="-342900" fontAlgn="auto">
              <a:spcBef>
                <a:spcPct val="20000"/>
              </a:spcBef>
              <a:spcAft>
                <a:spcPts val="0"/>
              </a:spcAft>
              <a:buFont typeface="Arial" pitchFamily="34" charset="0"/>
              <a:buChar char="•"/>
              <a:defRPr/>
            </a:pPr>
            <a:r>
              <a:rPr lang="en-GB" sz="3200" dirty="0">
                <a:latin typeface="+mn-lt"/>
              </a:rPr>
              <a:t>This is just classic </a:t>
            </a:r>
            <a:r>
              <a:rPr lang="en-GB" sz="3200" dirty="0" err="1">
                <a:latin typeface="+mn-lt"/>
              </a:rPr>
              <a:t>monopsonist</a:t>
            </a:r>
            <a:r>
              <a:rPr lang="en-GB" sz="3200" dirty="0">
                <a:latin typeface="+mn-lt"/>
              </a:rPr>
              <a:t> problem</a:t>
            </a:r>
          </a:p>
          <a:p>
            <a:pPr marL="342900" indent="-342900" fontAlgn="auto">
              <a:spcBef>
                <a:spcPct val="20000"/>
              </a:spcBef>
              <a:spcAft>
                <a:spcPts val="0"/>
              </a:spcAft>
              <a:buFont typeface="Arial" pitchFamily="34" charset="0"/>
              <a:buChar char="•"/>
              <a:defRPr/>
            </a:pPr>
            <a:r>
              <a:rPr lang="en-GB" sz="3200" dirty="0">
                <a:latin typeface="Arial" pitchFamily="34" charset="0"/>
              </a:rPr>
              <a:t>Can also relate it to more standard uniform-price auction objective function</a:t>
            </a:r>
          </a:p>
          <a:p>
            <a:pPr marL="342900" indent="-342900" fontAlgn="auto">
              <a:spcBef>
                <a:spcPct val="20000"/>
              </a:spcBef>
              <a:spcAft>
                <a:spcPts val="0"/>
              </a:spcAft>
              <a:buFont typeface="Arial" pitchFamily="34" charset="0"/>
              <a:buChar char="•"/>
              <a:defRPr/>
            </a:pPr>
            <a:r>
              <a:rPr lang="en-GB" sz="3200" dirty="0">
                <a:latin typeface="+mn-lt"/>
              </a:rPr>
              <a:t>Can estimate these quantities from search engine data by simulating impact of hypothetical bid changes</a:t>
            </a:r>
          </a:p>
          <a:p>
            <a:pPr marL="342900" indent="-342900" fontAlgn="auto">
              <a:spcBef>
                <a:spcPct val="20000"/>
              </a:spcBef>
              <a:spcAft>
                <a:spcPts val="0"/>
              </a:spcAft>
              <a:buFont typeface="Arial" pitchFamily="34" charset="0"/>
              <a:buChar char="•"/>
              <a:defRPr/>
            </a:pPr>
            <a:endParaRPr lang="en-GB" sz="3200" dirty="0">
              <a:latin typeface="+mn-lt"/>
            </a:endParaRPr>
          </a:p>
        </p:txBody>
      </p:sp>
      <p:graphicFrame>
        <p:nvGraphicFramePr>
          <p:cNvPr id="27653" name="Object 3"/>
          <p:cNvGraphicFramePr>
            <a:graphicFrameLocks noChangeAspect="1"/>
          </p:cNvGraphicFramePr>
          <p:nvPr/>
        </p:nvGraphicFramePr>
        <p:xfrm>
          <a:off x="3124200" y="1600200"/>
          <a:ext cx="2836863" cy="490538"/>
        </p:xfrm>
        <a:graphic>
          <a:graphicData uri="http://schemas.openxmlformats.org/presentationml/2006/ole">
            <mc:AlternateContent xmlns:mc="http://schemas.openxmlformats.org/markup-compatibility/2006">
              <mc:Choice xmlns:v="urn:schemas-microsoft-com:vml" Requires="v">
                <p:oleObj spid="_x0000_s36008" name="Equation" r:id="rId5" imgW="1320800" imgH="228600" progId="Equation.DSMT4">
                  <p:embed/>
                </p:oleObj>
              </mc:Choice>
              <mc:Fallback>
                <p:oleObj name="Equation" r:id="rId5" imgW="1320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600200"/>
                        <a:ext cx="28368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4" name="Object 4"/>
          <p:cNvGraphicFramePr>
            <a:graphicFrameLocks noChangeAspect="1"/>
          </p:cNvGraphicFramePr>
          <p:nvPr/>
        </p:nvGraphicFramePr>
        <p:xfrm>
          <a:off x="2359025" y="3429000"/>
          <a:ext cx="4610100" cy="517525"/>
        </p:xfrm>
        <a:graphic>
          <a:graphicData uri="http://schemas.openxmlformats.org/presentationml/2006/ole">
            <mc:AlternateContent xmlns:mc="http://schemas.openxmlformats.org/markup-compatibility/2006">
              <mc:Choice xmlns:v="urn:schemas-microsoft-com:vml" Requires="v">
                <p:oleObj spid="_x0000_s36009" name="Equation" r:id="rId7" imgW="2146300" imgH="241300" progId="Equation.DSMT4">
                  <p:embed/>
                </p:oleObj>
              </mc:Choice>
              <mc:Fallback>
                <p:oleObj name="Equation" r:id="rId7" imgW="21463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9025" y="3429000"/>
                        <a:ext cx="46101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5" name="Object 5"/>
          <p:cNvGraphicFramePr>
            <a:graphicFrameLocks noChangeAspect="1"/>
          </p:cNvGraphicFramePr>
          <p:nvPr/>
        </p:nvGraphicFramePr>
        <p:xfrm>
          <a:off x="3200400" y="2209800"/>
          <a:ext cx="2701925" cy="490538"/>
        </p:xfrm>
        <a:graphic>
          <a:graphicData uri="http://schemas.openxmlformats.org/presentationml/2006/ole">
            <mc:AlternateContent xmlns:mc="http://schemas.openxmlformats.org/markup-compatibility/2006">
              <mc:Choice xmlns:v="urn:schemas-microsoft-com:vml" Requires="v">
                <p:oleObj spid="_x0000_s36010" name="Equation" r:id="rId9" imgW="1257300" imgH="228600" progId="Equation.DSMT4">
                  <p:embed/>
                </p:oleObj>
              </mc:Choice>
              <mc:Fallback>
                <p:oleObj name="Equation" r:id="rId9" imgW="12573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2209800"/>
                        <a:ext cx="27019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6" name="Object 6"/>
          <p:cNvGraphicFramePr>
            <a:graphicFrameLocks noChangeAspect="1"/>
          </p:cNvGraphicFramePr>
          <p:nvPr/>
        </p:nvGraphicFramePr>
        <p:xfrm>
          <a:off x="2176463" y="4154488"/>
          <a:ext cx="5127625" cy="436562"/>
        </p:xfrm>
        <a:graphic>
          <a:graphicData uri="http://schemas.openxmlformats.org/presentationml/2006/ole">
            <mc:AlternateContent xmlns:mc="http://schemas.openxmlformats.org/markup-compatibility/2006">
              <mc:Choice xmlns:v="urn:schemas-microsoft-com:vml" Requires="v">
                <p:oleObj spid="_x0000_s36011" name="Equation" r:id="rId11" imgW="2387600" imgH="203200" progId="Equation.DSMT4">
                  <p:embed/>
                </p:oleObj>
              </mc:Choice>
              <mc:Fallback>
                <p:oleObj name="Equation" r:id="rId11" imgW="23876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76463" y="4154488"/>
                        <a:ext cx="51276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1968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MR_PPC_bid_airline_ticke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2163"/>
            <a:ext cx="91440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457200" y="122238"/>
            <a:ext cx="7543800" cy="1020762"/>
          </a:xfrm>
        </p:spPr>
        <p:txBody>
          <a:bodyPr/>
          <a:lstStyle/>
          <a:p>
            <a:r>
              <a:rPr lang="en-GB" sz="2800" smtClean="0"/>
              <a:t>Estimates of AC(q), MC(q), and implied value for a high-value search phrase</a:t>
            </a:r>
          </a:p>
        </p:txBody>
      </p:sp>
    </p:spTree>
    <p:extLst>
      <p:ext uri="{BB962C8B-B14F-4D97-AF65-F5344CB8AC3E}">
        <p14:creationId xmlns:p14="http://schemas.microsoft.com/office/powerpoint/2010/main" val="2257358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22238"/>
            <a:ext cx="7543800" cy="1020762"/>
          </a:xfrm>
        </p:spPr>
        <p:txBody>
          <a:bodyPr/>
          <a:lstStyle/>
          <a:p>
            <a:r>
              <a:rPr lang="en-GB" dirty="0" smtClean="0"/>
              <a:t>Counterfactual Analysis</a:t>
            </a:r>
          </a:p>
        </p:txBody>
      </p:sp>
      <p:sp>
        <p:nvSpPr>
          <p:cNvPr id="6" name="Content Placeholder 2"/>
          <p:cNvSpPr txBox="1">
            <a:spLocks/>
          </p:cNvSpPr>
          <p:nvPr/>
        </p:nvSpPr>
        <p:spPr>
          <a:xfrm>
            <a:off x="304800" y="2362200"/>
            <a:ext cx="8229600" cy="1600200"/>
          </a:xfrm>
          <a:prstGeom prst="rect">
            <a:avLst/>
          </a:prstGeom>
        </p:spPr>
        <p:txBody>
          <a:bodyPr>
            <a:normAutofit fontScale="85000" lnSpcReduction="20000"/>
          </a:bodyPr>
          <a:lstStyle/>
          <a:p>
            <a:pPr marL="342900" indent="-342900" fontAlgn="auto">
              <a:spcBef>
                <a:spcPct val="20000"/>
              </a:spcBef>
              <a:spcAft>
                <a:spcPts val="0"/>
              </a:spcAft>
              <a:buFont typeface="Arial" pitchFamily="34" charset="0"/>
              <a:buChar char="•"/>
              <a:defRPr/>
            </a:pPr>
            <a:r>
              <a:rPr lang="en-GB" sz="3200" dirty="0" smtClean="0">
                <a:latin typeface="+mn-lt"/>
              </a:rPr>
              <a:t>Once values known, can </a:t>
            </a:r>
            <a:r>
              <a:rPr lang="en-GB" sz="3200" dirty="0" err="1" smtClean="0">
                <a:latin typeface="+mn-lt"/>
              </a:rPr>
              <a:t>recompute</a:t>
            </a:r>
            <a:r>
              <a:rPr lang="en-GB" sz="3200" dirty="0" smtClean="0">
                <a:latin typeface="+mn-lt"/>
              </a:rPr>
              <a:t> equilibrium</a:t>
            </a:r>
          </a:p>
          <a:p>
            <a:pPr marL="342900" indent="-342900" fontAlgn="auto">
              <a:spcBef>
                <a:spcPct val="20000"/>
              </a:spcBef>
              <a:spcAft>
                <a:spcPts val="0"/>
              </a:spcAft>
              <a:buFont typeface="Arial" pitchFamily="34" charset="0"/>
              <a:buChar char="•"/>
              <a:defRPr/>
            </a:pPr>
            <a:r>
              <a:rPr lang="en-GB" sz="3200" dirty="0" smtClean="0"/>
              <a:t>See paper for existence/uniqueness, computational algorithm</a:t>
            </a:r>
          </a:p>
          <a:p>
            <a:pPr marL="342900" indent="-342900" fontAlgn="auto">
              <a:spcBef>
                <a:spcPct val="20000"/>
              </a:spcBef>
              <a:spcAft>
                <a:spcPts val="0"/>
              </a:spcAft>
              <a:buFont typeface="Arial" pitchFamily="34" charset="0"/>
              <a:buChar char="•"/>
              <a:defRPr/>
            </a:pPr>
            <a:r>
              <a:rPr lang="en-GB" sz="3200" dirty="0" smtClean="0">
                <a:latin typeface="+mn-lt"/>
              </a:rPr>
              <a:t>See paper: </a:t>
            </a:r>
            <a:r>
              <a:rPr lang="en-GB" sz="3200" dirty="0" err="1" smtClean="0">
                <a:latin typeface="+mn-lt"/>
              </a:rPr>
              <a:t>Vickrey</a:t>
            </a:r>
            <a:r>
              <a:rPr lang="en-GB" sz="3200" dirty="0" smtClean="0">
                <a:latin typeface="+mn-lt"/>
              </a:rPr>
              <a:t> v. GSP (inefficiencies)</a:t>
            </a:r>
            <a:endParaRPr lang="en-GB" sz="3200" dirty="0">
              <a:latin typeface="+mn-lt"/>
            </a:endParaRPr>
          </a:p>
          <a:p>
            <a:pPr marL="342900" indent="-342900" fontAlgn="auto">
              <a:spcBef>
                <a:spcPct val="20000"/>
              </a:spcBef>
              <a:spcAft>
                <a:spcPts val="0"/>
              </a:spcAft>
              <a:buFont typeface="Arial" pitchFamily="34" charset="0"/>
              <a:buChar char="•"/>
              <a:defRPr/>
            </a:pPr>
            <a:endParaRPr lang="en-GB" sz="3200" dirty="0">
              <a:latin typeface="+mn-lt"/>
            </a:endParaRPr>
          </a:p>
        </p:txBody>
      </p:sp>
    </p:spTree>
    <p:extLst>
      <p:ext uri="{BB962C8B-B14F-4D97-AF65-F5344CB8AC3E}">
        <p14:creationId xmlns:p14="http://schemas.microsoft.com/office/powerpoint/2010/main" val="6418933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22238"/>
            <a:ext cx="8077200" cy="868362"/>
          </a:xfrm>
          <a:prstGeom prst="rect">
            <a:avLst/>
          </a:prstGeom>
        </p:spPr>
        <p:txBody>
          <a:bodyPr/>
          <a:lstStyle/>
          <a:p>
            <a:pPr eaLnBrk="0" hangingPunct="0">
              <a:defRPr/>
            </a:pPr>
            <a:r>
              <a:rPr lang="en-GB" sz="2000" b="1" kern="0" dirty="0" smtClean="0">
                <a:solidFill>
                  <a:schemeClr val="tx2"/>
                </a:solidFill>
                <a:latin typeface="+mj-lt"/>
                <a:ea typeface="+mj-ea"/>
                <a:cs typeface="+mj-cs"/>
              </a:rPr>
              <a:t>Reducing </a:t>
            </a:r>
            <a:r>
              <a:rPr lang="en-GB" sz="2000" b="1" kern="0" dirty="0">
                <a:solidFill>
                  <a:schemeClr val="tx2"/>
                </a:solidFill>
                <a:latin typeface="+mj-lt"/>
                <a:ea typeface="+mj-ea"/>
                <a:cs typeface="+mj-cs"/>
              </a:rPr>
              <a:t>Click Prediction Accuracy Has Competing Effects: Reduced Welfare, Increased Revenue </a:t>
            </a:r>
          </a:p>
        </p:txBody>
      </p:sp>
      <p:sp>
        <p:nvSpPr>
          <p:cNvPr id="6" name="TextBox 5"/>
          <p:cNvSpPr txBox="1"/>
          <p:nvPr/>
        </p:nvSpPr>
        <p:spPr>
          <a:xfrm>
            <a:off x="457200" y="5722083"/>
            <a:ext cx="7924800" cy="646331"/>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dirty="0" smtClean="0"/>
              <a:t>Crucial role for advertiser modeling:</a:t>
            </a:r>
          </a:p>
          <a:p>
            <a:pPr algn="ctr">
              <a:defRPr/>
            </a:pPr>
            <a:r>
              <a:rPr lang="en-US" dirty="0" smtClean="0"/>
              <a:t>Short and long run revenue predictions go in opposite directions.</a:t>
            </a:r>
            <a:endParaRPr lang="en-US" dirty="0"/>
          </a:p>
        </p:txBody>
      </p:sp>
      <p:graphicFrame>
        <p:nvGraphicFramePr>
          <p:cNvPr id="2" name="Table 1"/>
          <p:cNvGraphicFramePr>
            <a:graphicFrameLocks noGrp="1"/>
          </p:cNvGraphicFramePr>
          <p:nvPr>
            <p:extLst/>
          </p:nvPr>
        </p:nvGraphicFramePr>
        <p:xfrm>
          <a:off x="576942" y="1295400"/>
          <a:ext cx="7772401" cy="3886200"/>
        </p:xfrm>
        <a:graphic>
          <a:graphicData uri="http://schemas.openxmlformats.org/drawingml/2006/table">
            <a:tbl>
              <a:tblPr>
                <a:tableStyleId>{5C22544A-7EE6-4342-B048-85BDC9FD1C3A}</a:tableStyleId>
              </a:tblPr>
              <a:tblGrid>
                <a:gridCol w="1894572">
                  <a:extLst>
                    <a:ext uri="{9D8B030D-6E8A-4147-A177-3AD203B41FA5}">
                      <a16:colId xmlns:a16="http://schemas.microsoft.com/office/drawing/2014/main" xmlns="" val="20000"/>
                    </a:ext>
                  </a:extLst>
                </a:gridCol>
                <a:gridCol w="1839228">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2057401">
                  <a:extLst>
                    <a:ext uri="{9D8B030D-6E8A-4147-A177-3AD203B41FA5}">
                      <a16:colId xmlns:a16="http://schemas.microsoft.com/office/drawing/2014/main" xmlns="" val="20003"/>
                    </a:ext>
                  </a:extLst>
                </a:gridCol>
              </a:tblGrid>
              <a:tr h="903274">
                <a:tc>
                  <a:txBody>
                    <a:bodyPr/>
                    <a:lstStyle/>
                    <a:p>
                      <a:pPr algn="l" fontAlgn="b"/>
                      <a:r>
                        <a:rPr lang="en-US" sz="2000" b="0" i="1" u="none" strike="noStrike" dirty="0" smtClean="0">
                          <a:solidFill>
                            <a:srgbClr val="000000"/>
                          </a:solidFill>
                          <a:effectLst/>
                          <a:latin typeface="+mn-lt"/>
                        </a:rPr>
                        <a:t>Algorithm:</a:t>
                      </a:r>
                      <a:endParaRPr lang="en-US" sz="2000" b="0" i="1" u="none" strike="noStrike" dirty="0">
                        <a:solidFill>
                          <a:srgbClr val="000000"/>
                        </a:solidFill>
                        <a:effectLst/>
                        <a:latin typeface="+mn-lt"/>
                      </a:endParaRPr>
                    </a:p>
                  </a:txBody>
                  <a:tcPr marL="9525" marR="9525" marT="9525" marB="0" anchor="b"/>
                </a:tc>
                <a:tc>
                  <a:txBody>
                    <a:bodyPr/>
                    <a:lstStyle/>
                    <a:p>
                      <a:pPr algn="ctr" fontAlgn="b"/>
                      <a:r>
                        <a:rPr lang="en-US" sz="2000" b="1" u="none" strike="noStrike" dirty="0">
                          <a:effectLst/>
                          <a:latin typeface="+mn-lt"/>
                        </a:rPr>
                        <a:t>Before </a:t>
                      </a:r>
                      <a:endParaRPr lang="en-US" sz="2000" b="1" u="none" strike="noStrike" dirty="0" smtClean="0">
                        <a:effectLst/>
                        <a:latin typeface="+mn-lt"/>
                      </a:endParaRPr>
                    </a:p>
                    <a:p>
                      <a:pPr algn="ctr" fontAlgn="b"/>
                      <a:r>
                        <a:rPr lang="en-US" sz="2000" b="1" u="none" strike="noStrike" dirty="0" smtClean="0">
                          <a:effectLst/>
                          <a:latin typeface="+mn-lt"/>
                        </a:rPr>
                        <a:t>Coarsening</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u="none" strike="noStrike" dirty="0">
                          <a:effectLst/>
                          <a:latin typeface="+mn-lt"/>
                        </a:rPr>
                        <a:t>After </a:t>
                      </a:r>
                      <a:r>
                        <a:rPr lang="en-US" sz="2000" b="1" u="none" strike="noStrike" dirty="0" smtClean="0">
                          <a:effectLst/>
                          <a:latin typeface="+mn-lt"/>
                        </a:rPr>
                        <a:t>Coarsening</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u="none" strike="noStrike" dirty="0">
                          <a:effectLst/>
                          <a:latin typeface="+mn-lt"/>
                        </a:rPr>
                        <a:t>After </a:t>
                      </a:r>
                      <a:r>
                        <a:rPr lang="en-US" sz="2000" b="1" u="none" strike="noStrike" dirty="0" smtClean="0">
                          <a:effectLst/>
                          <a:latin typeface="+mn-lt"/>
                        </a:rPr>
                        <a:t>Coarsening</a:t>
                      </a:r>
                      <a:endParaRPr lang="en-US" sz="20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0"/>
                  </a:ext>
                </a:extLst>
              </a:tr>
              <a:tr h="506669">
                <a:tc>
                  <a:txBody>
                    <a:bodyPr/>
                    <a:lstStyle/>
                    <a:p>
                      <a:pPr algn="l" fontAlgn="b"/>
                      <a:r>
                        <a:rPr lang="en-US" sz="2000" b="0" i="1" u="none" strike="noStrike" dirty="0" smtClean="0">
                          <a:solidFill>
                            <a:srgbClr val="000000"/>
                          </a:solidFill>
                          <a:effectLst/>
                          <a:latin typeface="+mn-lt"/>
                        </a:rPr>
                        <a:t>Bids:</a:t>
                      </a:r>
                      <a:endParaRPr lang="en-US" sz="2000" b="0" i="1"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Original</a:t>
                      </a:r>
                      <a:endParaRPr lang="en-US" sz="2000" b="1" i="0" u="none" strike="noStrike" dirty="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effectLst/>
                          <a:latin typeface="+mn-lt"/>
                        </a:rPr>
                        <a:t>Original</a:t>
                      </a:r>
                      <a:endParaRPr lang="en-US" sz="2000" b="1" i="0" u="none" strike="noStrike" dirty="0" smtClean="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effectLst/>
                          <a:latin typeface="+mn-lt"/>
                        </a:rPr>
                        <a:t>Counterfactual</a:t>
                      </a:r>
                    </a:p>
                  </a:txBody>
                  <a:tcPr marL="9525" marR="9525" marT="9525" marB="0" anchor="b"/>
                </a:tc>
                <a:extLst>
                  <a:ext uri="{0D108BD9-81ED-4DB2-BD59-A6C34878D82A}">
                    <a16:rowId xmlns:a16="http://schemas.microsoft.com/office/drawing/2014/main" xmlns="" val="10001"/>
                  </a:ext>
                </a:extLst>
              </a:tr>
              <a:tr h="1180857">
                <a:tc>
                  <a:txBody>
                    <a:bodyPr/>
                    <a:lstStyle/>
                    <a:p>
                      <a:pPr algn="l" fontAlgn="b"/>
                      <a:r>
                        <a:rPr lang="en-US" sz="2000" b="1" u="none" strike="noStrike">
                          <a:effectLst/>
                          <a:latin typeface="+mn-lt"/>
                        </a:rPr>
                        <a:t>Welfare</a:t>
                      </a:r>
                      <a:endParaRPr lang="en-US" sz="2000" b="1" i="0" u="none" strike="noStrike">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6.959</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6.713</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6.715</a:t>
                      </a:r>
                      <a:endParaRPr lang="en-US"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xmlns="" val="10002"/>
                  </a:ext>
                </a:extLst>
              </a:tr>
              <a:tr h="609600">
                <a:tc>
                  <a:txBody>
                    <a:bodyPr/>
                    <a:lstStyle/>
                    <a:p>
                      <a:pPr algn="l" fontAlgn="b"/>
                      <a:r>
                        <a:rPr lang="en-US" sz="2000" b="1" u="none" strike="noStrike">
                          <a:effectLst/>
                          <a:latin typeface="+mn-lt"/>
                        </a:rPr>
                        <a:t>Revenue</a:t>
                      </a:r>
                      <a:endParaRPr lang="en-US" sz="2000" b="1" i="0" u="none" strike="noStrike">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2.091</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2.034</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2.136</a:t>
                      </a:r>
                      <a:endParaRPr lang="en-US"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xmlns="" val="10003"/>
                  </a:ext>
                </a:extLst>
              </a:tr>
              <a:tr h="685800">
                <a:tc>
                  <a:txBody>
                    <a:bodyPr/>
                    <a:lstStyle/>
                    <a:p>
                      <a:pPr algn="l" fontAlgn="b"/>
                      <a:r>
                        <a:rPr lang="en-US" sz="2000" b="1" u="none" strike="noStrike" dirty="0">
                          <a:effectLst/>
                          <a:latin typeface="+mn-lt"/>
                        </a:rPr>
                        <a:t>Advertiser Profit</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4.869</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a:effectLst/>
                          <a:latin typeface="+mn-lt"/>
                        </a:rPr>
                        <a:t>4.679</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dirty="0">
                          <a:effectLst/>
                          <a:latin typeface="+mn-lt"/>
                        </a:rPr>
                        <a:t>4.579</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4"/>
                  </a:ext>
                </a:extLst>
              </a:tr>
            </a:tbl>
          </a:graphicData>
        </a:graphic>
      </p:graphicFrame>
      <p:sp>
        <p:nvSpPr>
          <p:cNvPr id="3" name="Curved Down Arrow 2"/>
          <p:cNvSpPr/>
          <p:nvPr/>
        </p:nvSpPr>
        <p:spPr>
          <a:xfrm>
            <a:off x="3657600" y="3810000"/>
            <a:ext cx="1371600" cy="45720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Revenue falls in short run experiment</a:t>
            </a:r>
            <a:endParaRPr lang="en-US" sz="1600" b="1" dirty="0">
              <a:solidFill>
                <a:srgbClr val="C00000"/>
              </a:solidFill>
            </a:endParaRPr>
          </a:p>
        </p:txBody>
      </p:sp>
      <p:sp>
        <p:nvSpPr>
          <p:cNvPr id="7" name="Curved Down Arrow 6"/>
          <p:cNvSpPr/>
          <p:nvPr/>
        </p:nvSpPr>
        <p:spPr>
          <a:xfrm>
            <a:off x="5638800" y="3810000"/>
            <a:ext cx="1371600" cy="45720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Revenue rises when bids adjust</a:t>
            </a:r>
            <a:endParaRPr lang="en-US" sz="1600" b="1" dirty="0">
              <a:solidFill>
                <a:srgbClr val="C00000"/>
              </a:solidFill>
            </a:endParaRPr>
          </a:p>
        </p:txBody>
      </p:sp>
      <p:sp>
        <p:nvSpPr>
          <p:cNvPr id="5" name="TextBox 4"/>
          <p:cNvSpPr txBox="1"/>
          <p:nvPr/>
        </p:nvSpPr>
        <p:spPr>
          <a:xfrm>
            <a:off x="4876800" y="5181600"/>
            <a:ext cx="3657600" cy="369332"/>
          </a:xfrm>
          <a:prstGeom prst="rect">
            <a:avLst/>
          </a:prstGeom>
          <a:noFill/>
        </p:spPr>
        <p:txBody>
          <a:bodyPr wrap="square" rtlCol="0">
            <a:spAutoFit/>
          </a:bodyPr>
          <a:lstStyle/>
          <a:p>
            <a:r>
              <a:rPr lang="en-US" dirty="0" smtClean="0"/>
              <a:t>Athey &amp; Nekipelov, 2011</a:t>
            </a:r>
            <a:endParaRPr lang="en-US" dirty="0"/>
          </a:p>
        </p:txBody>
      </p:sp>
    </p:spTree>
    <p:extLst>
      <p:ext uri="{BB962C8B-B14F-4D97-AF65-F5344CB8AC3E}">
        <p14:creationId xmlns:p14="http://schemas.microsoft.com/office/powerpoint/2010/main" val="23006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Search Frictions and Platform Design in Local Service Marketplaces</a:t>
            </a:r>
            <a:endParaRPr lang="en-US" sz="3600" dirty="0"/>
          </a:p>
        </p:txBody>
      </p:sp>
      <p:sp>
        <p:nvSpPr>
          <p:cNvPr id="3" name="Content Placeholder 2"/>
          <p:cNvSpPr>
            <a:spLocks noGrp="1"/>
          </p:cNvSpPr>
          <p:nvPr>
            <p:ph idx="1"/>
          </p:nvPr>
        </p:nvSpPr>
        <p:spPr>
          <a:xfrm>
            <a:off x="457200" y="1417638"/>
            <a:ext cx="8458200" cy="5287962"/>
          </a:xfrm>
        </p:spPr>
        <p:txBody>
          <a:bodyPr/>
          <a:lstStyle/>
          <a:p>
            <a:r>
              <a:rPr lang="en-US" sz="2400" dirty="0" smtClean="0"/>
              <a:t>Trends</a:t>
            </a:r>
          </a:p>
          <a:p>
            <a:pPr lvl="1"/>
            <a:r>
              <a:rPr lang="en-US" sz="2000" dirty="0" smtClean="0"/>
              <a:t>Marketplaces for local services (Uber, </a:t>
            </a:r>
            <a:r>
              <a:rPr lang="en-US" sz="2000" dirty="0" err="1" smtClean="0"/>
              <a:t>AirBnb</a:t>
            </a:r>
            <a:r>
              <a:rPr lang="en-US" sz="2000" dirty="0" smtClean="0"/>
              <a:t>, </a:t>
            </a:r>
            <a:r>
              <a:rPr lang="en-US" sz="2000" dirty="0" err="1" smtClean="0"/>
              <a:t>TaskRabbit</a:t>
            </a:r>
            <a:r>
              <a:rPr lang="en-US" sz="2000" dirty="0" smtClean="0"/>
              <a:t>, </a:t>
            </a:r>
            <a:r>
              <a:rPr lang="en-US" sz="2000" dirty="0" err="1" smtClean="0"/>
              <a:t>Zeel</a:t>
            </a:r>
            <a:r>
              <a:rPr lang="en-US" sz="2000" dirty="0" smtClean="0"/>
              <a:t>, Rover, </a:t>
            </a:r>
            <a:r>
              <a:rPr lang="en-US" sz="2000" dirty="0" err="1" smtClean="0"/>
              <a:t>UrbanSitter</a:t>
            </a:r>
            <a:r>
              <a:rPr lang="en-US" sz="2000" dirty="0" smtClean="0"/>
              <a:t>, etc.)</a:t>
            </a:r>
          </a:p>
          <a:p>
            <a:pPr lvl="1"/>
            <a:r>
              <a:rPr lang="en-US" sz="2000" dirty="0" smtClean="0"/>
              <a:t>Market design shifts to emphasis on availability, responsiveness, low frictions</a:t>
            </a:r>
          </a:p>
          <a:p>
            <a:r>
              <a:rPr lang="en-US" sz="2400" dirty="0" smtClean="0"/>
              <a:t>Farronato (2014) Task Rabbit</a:t>
            </a:r>
          </a:p>
          <a:p>
            <a:pPr lvl="1"/>
            <a:r>
              <a:rPr lang="en-US" sz="2000" dirty="0" smtClean="0"/>
              <a:t>Model: workers search for jobs, respond to success rate</a:t>
            </a:r>
          </a:p>
          <a:p>
            <a:pPr lvl="1"/>
            <a:r>
              <a:rPr lang="en-US" sz="2000" dirty="0" smtClean="0"/>
              <a:t>When demand doubles, workers work more, prices stay fixed.  Supply highly elastic. If work was held constant, match rates would fall by 15%.   </a:t>
            </a:r>
            <a:endParaRPr lang="en-US" sz="2400" dirty="0" smtClean="0"/>
          </a:p>
          <a:p>
            <a:r>
              <a:rPr lang="en-US" sz="2400" dirty="0" smtClean="0"/>
              <a:t>Fradkin (2014) </a:t>
            </a:r>
            <a:r>
              <a:rPr lang="en-US" sz="2400" dirty="0" err="1" smtClean="0"/>
              <a:t>AirBnb</a:t>
            </a:r>
            <a:endParaRPr lang="en-US" sz="2400" dirty="0" smtClean="0"/>
          </a:p>
          <a:p>
            <a:pPr lvl="1"/>
            <a:r>
              <a:rPr lang="en-US" sz="2000" dirty="0" smtClean="0"/>
              <a:t>Match rates &lt; 40%</a:t>
            </a:r>
          </a:p>
          <a:p>
            <a:pPr lvl="1"/>
            <a:r>
              <a:rPr lang="en-US" sz="2000" dirty="0" smtClean="0"/>
              <a:t>Use of filters within city/date &gt;80%</a:t>
            </a:r>
          </a:p>
          <a:p>
            <a:pPr lvl="1"/>
            <a:r>
              <a:rPr lang="en-US" sz="2000" dirty="0" smtClean="0"/>
              <a:t>&gt;50% of requests rejected</a:t>
            </a:r>
            <a:endParaRPr lang="en-US" sz="2000" dirty="0"/>
          </a:p>
        </p:txBody>
      </p:sp>
    </p:spTree>
    <p:extLst>
      <p:ext uri="{BB962C8B-B14F-4D97-AF65-F5344CB8AC3E}">
        <p14:creationId xmlns:p14="http://schemas.microsoft.com/office/powerpoint/2010/main" val="1167293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56" y="609600"/>
            <a:ext cx="9485453" cy="5370072"/>
          </a:xfrm>
          <a:prstGeom prst="rect">
            <a:avLst/>
          </a:prstGeom>
        </p:spPr>
      </p:pic>
    </p:spTree>
    <p:extLst>
      <p:ext uri="{BB962C8B-B14F-4D97-AF65-F5344CB8AC3E}">
        <p14:creationId xmlns:p14="http://schemas.microsoft.com/office/powerpoint/2010/main" val="320044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Stahl model with heterogeneous costs</a:t>
            </a:r>
            <a:endParaRPr lang="en-US"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57200" y="1600200"/>
                <a:ext cx="8229600" cy="4525963"/>
              </a:xfrm>
            </p:spPr>
            <p:txBody>
              <a:bodyPr>
                <a:normAutofit fontScale="77500" lnSpcReduction="20000"/>
              </a:bodyPr>
              <a:lstStyle/>
              <a:p>
                <a:r>
                  <a:rPr lang="en-US" dirty="0" smtClean="0"/>
                  <a:t>Firms</a:t>
                </a:r>
              </a:p>
              <a:p>
                <a:pPr lvl="1"/>
                <a:r>
                  <a:rPr lang="en-US" dirty="0"/>
                  <a:t>S</a:t>
                </a:r>
                <a:r>
                  <a:rPr lang="en-US" dirty="0" smtClean="0"/>
                  <a:t>et prices </a:t>
                </a:r>
                <a:r>
                  <a:rPr lang="en-US" i="1" dirty="0" smtClean="0"/>
                  <a:t>p</a:t>
                </a:r>
                <a:r>
                  <a:rPr lang="en-US" i="1" baseline="-25000" dirty="0" smtClean="0"/>
                  <a:t>1</a:t>
                </a:r>
                <a:r>
                  <a:rPr lang="en-US" dirty="0" smtClean="0"/>
                  <a:t>,..,</a:t>
                </a:r>
                <a:r>
                  <a:rPr lang="en-US" i="1" dirty="0" smtClean="0"/>
                  <a:t>p</a:t>
                </a:r>
                <a:r>
                  <a:rPr lang="en-US" i="1" baseline="-25000" dirty="0" smtClean="0"/>
                  <a:t>n</a:t>
                </a:r>
              </a:p>
              <a:p>
                <a:pPr lvl="1"/>
                <a:r>
                  <a:rPr lang="en-US" dirty="0" smtClean="0"/>
                  <a:t>Zero MC</a:t>
                </a:r>
                <a:endParaRPr lang="en-US" i="1" dirty="0" smtClean="0"/>
              </a:p>
              <a:p>
                <a:r>
                  <a:rPr lang="en-US" dirty="0" smtClean="0"/>
                  <a:t>Consumers</a:t>
                </a:r>
              </a:p>
              <a:p>
                <a:pPr lvl="1"/>
                <a:r>
                  <a:rPr lang="en-US" dirty="0" smtClean="0"/>
                  <a:t>Must visit store to check price</a:t>
                </a:r>
              </a:p>
              <a:p>
                <a:pPr lvl="1"/>
                <a:r>
                  <a:rPr lang="en-US" dirty="0" smtClean="0"/>
                  <a:t>Some consumers like to shop (</a:t>
                </a:r>
                <a:r>
                  <a:rPr lang="en-US" i="1" dirty="0" smtClean="0"/>
                  <a:t>s</a:t>
                </a:r>
                <a:r>
                  <a:rPr lang="en-US" dirty="0" smtClean="0"/>
                  <a:t>=0), others have positive search costs</a:t>
                </a:r>
              </a:p>
              <a:p>
                <a:pPr lvl="2"/>
                <a:r>
                  <a:rPr lang="en-US" dirty="0" smtClean="0"/>
                  <a:t>1989: two types, 1996: distribution of costs</a:t>
                </a:r>
              </a:p>
              <a:p>
                <a:pPr lvl="1"/>
                <a:r>
                  <a:rPr lang="en-US" dirty="0" smtClean="0"/>
                  <a:t>Consumers have demand </a:t>
                </a:r>
                <a:r>
                  <a:rPr lang="en-US" i="1" dirty="0" smtClean="0"/>
                  <a:t>D</a:t>
                </a:r>
                <a:r>
                  <a:rPr lang="en-US" dirty="0" smtClean="0"/>
                  <a:t>(</a:t>
                </a:r>
                <a:r>
                  <a:rPr lang="en-US" i="1" dirty="0" smtClean="0"/>
                  <a:t>p</a:t>
                </a:r>
                <a:r>
                  <a:rPr lang="en-US" dirty="0" smtClean="0"/>
                  <a:t>)</a:t>
                </a:r>
              </a:p>
              <a:p>
                <a:pPr lvl="1"/>
                <a:r>
                  <a:rPr lang="en-US" dirty="0" smtClean="0"/>
                  <a:t>Consumers know the price distribution, call it </a:t>
                </a:r>
                <a:r>
                  <a:rPr lang="en-US" i="1" dirty="0" smtClean="0"/>
                  <a:t>F</a:t>
                </a:r>
                <a:r>
                  <a:rPr lang="en-US" dirty="0" smtClean="0"/>
                  <a:t>(</a:t>
                </a:r>
                <a:r>
                  <a:rPr lang="en-US" i="1" dirty="0" smtClean="0"/>
                  <a:t>p</a:t>
                </a:r>
                <a:r>
                  <a:rPr lang="en-US" dirty="0" smtClean="0"/>
                  <a:t>)</a:t>
                </a:r>
              </a:p>
              <a:p>
                <a:pPr lvl="1"/>
                <a:r>
                  <a:rPr lang="en-US" dirty="0" smtClean="0"/>
                  <a:t>Expected consumer surplus from shopping if price is </a:t>
                </a:r>
                <a:r>
                  <a:rPr lang="en-US" i="1" dirty="0" smtClean="0"/>
                  <a:t>z</a:t>
                </a:r>
                <a:r>
                  <a:rPr lang="en-US" dirty="0" smtClean="0"/>
                  <a:t>: </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𝐶𝑆</m:t>
                      </m:r>
                      <m:d>
                        <m:dPr>
                          <m:ctrlPr>
                            <a:rPr lang="en-US" b="0" i="1" smtClean="0">
                              <a:latin typeface="Cambria Math" panose="02040503050406030204" pitchFamily="18" charset="0"/>
                            </a:rPr>
                          </m:ctrlPr>
                        </m:dPr>
                        <m:e>
                          <m:r>
                            <a:rPr lang="en-US" b="0" i="1" smtClean="0">
                              <a:latin typeface="Cambria Math"/>
                            </a:rPr>
                            <m:t>𝑧</m:t>
                          </m:r>
                        </m:e>
                      </m:d>
                      <m:r>
                        <a:rPr lang="en-US" b="0" i="1" smtClean="0">
                          <a:latin typeface="Cambria Math"/>
                        </a:rPr>
                        <m:t>=</m:t>
                      </m:r>
                      <m:nary>
                        <m:naryPr>
                          <m:ctrlPr>
                            <a:rPr lang="en-US" i="1" smtClean="0">
                              <a:latin typeface="Cambria Math" panose="02040503050406030204" pitchFamily="18" charset="0"/>
                            </a:rPr>
                          </m:ctrlPr>
                        </m:naryPr>
                        <m:sub>
                          <m:bar>
                            <m:barPr>
                              <m:ctrlPr>
                                <a:rPr lang="en-US" i="1" smtClean="0">
                                  <a:latin typeface="Cambria Math" panose="02040503050406030204" pitchFamily="18" charset="0"/>
                                </a:rPr>
                              </m:ctrlPr>
                            </m:barPr>
                            <m:e>
                              <m:r>
                                <a:rPr lang="en-US" b="0" i="1" smtClean="0">
                                  <a:latin typeface="Cambria Math"/>
                                </a:rPr>
                                <m:t>𝑝</m:t>
                              </m:r>
                            </m:e>
                          </m:bar>
                        </m:sub>
                        <m:sup>
                          <m:r>
                            <a:rPr lang="en-US" b="0" i="1" smtClean="0">
                              <a:latin typeface="Cambria Math"/>
                            </a:rPr>
                            <m:t>𝑧</m:t>
                          </m:r>
                        </m:sup>
                        <m:e>
                          <m:r>
                            <a:rPr lang="en-US" b="0" i="1" smtClean="0">
                              <a:latin typeface="Cambria Math"/>
                            </a:rPr>
                            <m:t>𝐶𝑆</m:t>
                          </m:r>
                          <m:d>
                            <m:dPr>
                              <m:ctrlPr>
                                <a:rPr lang="en-US" b="0" i="1" smtClean="0">
                                  <a:latin typeface="Cambria Math" panose="02040503050406030204" pitchFamily="18" charset="0"/>
                                </a:rPr>
                              </m:ctrlPr>
                            </m:dPr>
                            <m:e>
                              <m:r>
                                <a:rPr lang="en-US" b="0" i="1" smtClean="0">
                                  <a:latin typeface="Cambria Math"/>
                                </a:rPr>
                                <m:t>𝑝</m:t>
                              </m:r>
                            </m:e>
                          </m:d>
                          <m:r>
                            <a:rPr lang="en-US" b="0" i="1" smtClean="0">
                              <a:latin typeface="Cambria Math"/>
                            </a:rPr>
                            <m:t>𝑑𝐹</m:t>
                          </m:r>
                          <m:r>
                            <a:rPr lang="en-US" b="0" i="1" smtClean="0">
                              <a:latin typeface="Cambria Math"/>
                            </a:rPr>
                            <m:t>(</m:t>
                          </m:r>
                          <m:r>
                            <a:rPr lang="en-US" b="0" i="1" smtClean="0">
                              <a:latin typeface="Cambria Math"/>
                            </a:rPr>
                            <m:t>𝑝</m:t>
                          </m:r>
                          <m:r>
                            <a:rPr lang="en-US" b="0" i="1" smtClean="0">
                              <a:latin typeface="Cambria Math"/>
                            </a:rPr>
                            <m:t>)</m:t>
                          </m:r>
                        </m:e>
                      </m:nary>
                    </m:oMath>
                  </m:oMathPara>
                </a14:m>
                <a:endParaRPr lang="en-US"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1">
                <a:blip r:embed="rId2"/>
                <a:stretch>
                  <a:fillRect l="-1037" t="-2426"/>
                </a:stretch>
              </a:blipFill>
            </p:spPr>
            <p:txBody>
              <a:bodyPr/>
              <a:lstStyle/>
              <a:p>
                <a:r>
                  <a:rPr lang="en-US">
                    <a:noFill/>
                  </a:rPr>
                  <a:t> </a:t>
                </a:r>
              </a:p>
            </p:txBody>
          </p:sp>
        </mc:Fallback>
      </mc:AlternateContent>
    </p:spTree>
    <p:extLst>
      <p:ext uri="{BB962C8B-B14F-4D97-AF65-F5344CB8AC3E}">
        <p14:creationId xmlns:p14="http://schemas.microsoft.com/office/powerpoint/2010/main" val="2667497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990600"/>
            <a:ext cx="8687787" cy="4947857"/>
          </a:xfrm>
          <a:prstGeom prst="rect">
            <a:avLst/>
          </a:prstGeom>
        </p:spPr>
      </p:pic>
    </p:spTree>
    <p:extLst>
      <p:ext uri="{BB962C8B-B14F-4D97-AF65-F5344CB8AC3E}">
        <p14:creationId xmlns:p14="http://schemas.microsoft.com/office/powerpoint/2010/main" val="207923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66" y="305190"/>
            <a:ext cx="9066667" cy="6247619"/>
          </a:xfrm>
          <a:prstGeom prst="rect">
            <a:avLst/>
          </a:prstGeom>
        </p:spPr>
      </p:pic>
    </p:spTree>
    <p:extLst>
      <p:ext uri="{BB962C8B-B14F-4D97-AF65-F5344CB8AC3E}">
        <p14:creationId xmlns:p14="http://schemas.microsoft.com/office/powerpoint/2010/main" val="2350247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81000"/>
            <a:ext cx="10187625" cy="5866744"/>
          </a:xfrm>
          <a:prstGeom prst="rect">
            <a:avLst/>
          </a:prstGeom>
        </p:spPr>
      </p:pic>
    </p:spTree>
    <p:extLst>
      <p:ext uri="{BB962C8B-B14F-4D97-AF65-F5344CB8AC3E}">
        <p14:creationId xmlns:p14="http://schemas.microsoft.com/office/powerpoint/2010/main" val="3238939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066800"/>
            <a:ext cx="8762999" cy="4583508"/>
          </a:xfrm>
          <a:prstGeom prst="rect">
            <a:avLst/>
          </a:prstGeom>
        </p:spPr>
      </p:pic>
    </p:spTree>
    <p:extLst>
      <p:ext uri="{BB962C8B-B14F-4D97-AF65-F5344CB8AC3E}">
        <p14:creationId xmlns:p14="http://schemas.microsoft.com/office/powerpoint/2010/main" val="3175971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62" y="685800"/>
            <a:ext cx="8991600" cy="5785510"/>
          </a:xfrm>
          <a:prstGeom prst="rect">
            <a:avLst/>
          </a:prstGeom>
        </p:spPr>
      </p:pic>
    </p:spTree>
    <p:extLst>
      <p:ext uri="{BB962C8B-B14F-4D97-AF65-F5344CB8AC3E}">
        <p14:creationId xmlns:p14="http://schemas.microsoft.com/office/powerpoint/2010/main" val="187698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965" y="762000"/>
            <a:ext cx="8909850" cy="5243361"/>
          </a:xfrm>
          <a:prstGeom prst="rect">
            <a:avLst/>
          </a:prstGeom>
        </p:spPr>
      </p:pic>
    </p:spTree>
    <p:extLst>
      <p:ext uri="{BB962C8B-B14F-4D97-AF65-F5344CB8AC3E}">
        <p14:creationId xmlns:p14="http://schemas.microsoft.com/office/powerpoint/2010/main" val="32700071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838200"/>
            <a:ext cx="8752390" cy="5174380"/>
          </a:xfrm>
          <a:prstGeom prst="rect">
            <a:avLst/>
          </a:prstGeom>
        </p:spPr>
      </p:pic>
      <p:sp>
        <p:nvSpPr>
          <p:cNvPr id="3" name="Rectangle 2"/>
          <p:cNvSpPr/>
          <p:nvPr/>
        </p:nvSpPr>
        <p:spPr>
          <a:xfrm>
            <a:off x="0" y="5105400"/>
            <a:ext cx="1143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405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Model &amp; Counterfactuals</a:t>
            </a:r>
            <a:endParaRPr lang="en-US" dirty="0"/>
          </a:p>
        </p:txBody>
      </p:sp>
      <p:sp>
        <p:nvSpPr>
          <p:cNvPr id="3" name="Content Placeholder 2"/>
          <p:cNvSpPr>
            <a:spLocks noGrp="1"/>
          </p:cNvSpPr>
          <p:nvPr>
            <p:ph idx="1"/>
          </p:nvPr>
        </p:nvSpPr>
        <p:spPr/>
        <p:txBody>
          <a:bodyPr/>
          <a:lstStyle/>
          <a:p>
            <a:r>
              <a:rPr lang="en-US" dirty="0" smtClean="0"/>
              <a:t>Use model to predict effect of search algorithm improvements</a:t>
            </a:r>
          </a:p>
          <a:p>
            <a:r>
              <a:rPr lang="en-US" dirty="0" smtClean="0"/>
              <a:t>Field experiments overstate effect, since improved search makes treated individuals get better listings, hurting availability for control individuals</a:t>
            </a:r>
          </a:p>
          <a:p>
            <a:endParaRPr lang="en-US" dirty="0"/>
          </a:p>
        </p:txBody>
      </p:sp>
    </p:spTree>
    <p:extLst>
      <p:ext uri="{BB962C8B-B14F-4D97-AF65-F5344CB8AC3E}">
        <p14:creationId xmlns:p14="http://schemas.microsoft.com/office/powerpoint/2010/main" val="3524308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on eBay</a:t>
            </a:r>
            <a:endParaRPr lang="en-US" dirty="0"/>
          </a:p>
        </p:txBody>
      </p:sp>
      <p:sp>
        <p:nvSpPr>
          <p:cNvPr id="3" name="Content Placeholder 2"/>
          <p:cNvSpPr>
            <a:spLocks noGrp="1"/>
          </p:cNvSpPr>
          <p:nvPr>
            <p:ph idx="1"/>
          </p:nvPr>
        </p:nvSpPr>
        <p:spPr/>
        <p:txBody>
          <a:bodyPr/>
          <a:lstStyle/>
          <a:p>
            <a:r>
              <a:rPr lang="en-US" dirty="0" smtClean="0"/>
              <a:t>Consumer Price Search and Platform </a:t>
            </a:r>
            <a:br>
              <a:rPr lang="en-US" dirty="0" smtClean="0"/>
            </a:br>
            <a:r>
              <a:rPr lang="en-US" dirty="0" smtClean="0"/>
              <a:t>Design in Internet Commerce (</a:t>
            </a:r>
            <a:r>
              <a:rPr lang="en-US" dirty="0" err="1" smtClean="0"/>
              <a:t>Dinerstein</a:t>
            </a:r>
            <a:r>
              <a:rPr lang="en-US" dirty="0" smtClean="0"/>
              <a:t>, Einav, Levin and Sundaresan, 2014)</a:t>
            </a:r>
          </a:p>
          <a:p>
            <a:endParaRPr lang="en-US" dirty="0"/>
          </a:p>
          <a:p>
            <a:r>
              <a:rPr lang="en-US" dirty="0" smtClean="0"/>
              <a:t>eBay re-organized search</a:t>
            </a:r>
          </a:p>
          <a:p>
            <a:pPr lvl="1"/>
            <a:r>
              <a:rPr lang="en-US" dirty="0" smtClean="0"/>
              <a:t>Before: matches ranked by relevance</a:t>
            </a:r>
          </a:p>
          <a:p>
            <a:pPr lvl="1"/>
            <a:r>
              <a:rPr lang="en-US" dirty="0" smtClean="0"/>
              <a:t>After: Prompted for specific product, then get results, ranked by price</a:t>
            </a:r>
            <a:endParaRPr lang="en-US" dirty="0"/>
          </a:p>
        </p:txBody>
      </p:sp>
    </p:spTree>
    <p:extLst>
      <p:ext uri="{BB962C8B-B14F-4D97-AF65-F5344CB8AC3E}">
        <p14:creationId xmlns:p14="http://schemas.microsoft.com/office/powerpoint/2010/main" val="1474422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95288" y="0"/>
            <a:ext cx="8229600" cy="836613"/>
          </a:xfrm>
        </p:spPr>
        <p:txBody>
          <a:bodyPr/>
          <a:lstStyle/>
          <a:p>
            <a:pPr eaLnBrk="1" hangingPunct="1"/>
            <a:r>
              <a:rPr lang="en-US" sz="3200" dirty="0" smtClean="0">
                <a:solidFill>
                  <a:srgbClr val="0070C0"/>
                </a:solidFill>
                <a:latin typeface="Calibri" pitchFamily="84" charset="0"/>
              </a:rPr>
              <a:t>Overview</a:t>
            </a:r>
          </a:p>
        </p:txBody>
      </p:sp>
      <p:sp>
        <p:nvSpPr>
          <p:cNvPr id="17410" name="Rectangle 3"/>
          <p:cNvSpPr>
            <a:spLocks noGrp="1" noChangeArrowheads="1"/>
          </p:cNvSpPr>
          <p:nvPr>
            <p:ph type="body" idx="1"/>
          </p:nvPr>
        </p:nvSpPr>
        <p:spPr>
          <a:xfrm>
            <a:off x="155425" y="932675"/>
            <a:ext cx="8785225" cy="5688013"/>
          </a:xfrm>
        </p:spPr>
        <p:txBody>
          <a:bodyPr/>
          <a:lstStyle/>
          <a:p>
            <a:pPr algn="just" eaLnBrk="1" hangingPunct="1">
              <a:lnSpc>
                <a:spcPct val="90000"/>
              </a:lnSpc>
            </a:pPr>
            <a:r>
              <a:rPr lang="en-US" sz="2400" dirty="0" smtClean="0">
                <a:latin typeface="Calibri" pitchFamily="84" charset="0"/>
                <a:cs typeface="Calibri" pitchFamily="34" charset="0"/>
              </a:rPr>
              <a:t>Search costs play an important role in explaining retail prices </a:t>
            </a:r>
          </a:p>
          <a:p>
            <a:pPr lvl="1" algn="just" eaLnBrk="1" hangingPunct="1">
              <a:lnSpc>
                <a:spcPct val="90000"/>
              </a:lnSpc>
            </a:pPr>
            <a:r>
              <a:rPr lang="en-US" sz="2000" dirty="0" smtClean="0">
                <a:latin typeface="Calibri" pitchFamily="84" charset="0"/>
                <a:cs typeface="Calibri" pitchFamily="34" charset="0"/>
              </a:rPr>
              <a:t>They help explain observed price dispersion and why retailers selling homogenous goods nevertheless can enjoy markups</a:t>
            </a:r>
          </a:p>
          <a:p>
            <a:pPr lvl="2" algn="just" eaLnBrk="1" hangingPunct="1">
              <a:lnSpc>
                <a:spcPct val="90000"/>
              </a:lnSpc>
            </a:pPr>
            <a:endParaRPr lang="en-US" sz="1600" dirty="0">
              <a:latin typeface="Calibri" pitchFamily="84" charset="0"/>
              <a:cs typeface="Calibri" pitchFamily="34" charset="0"/>
            </a:endParaRPr>
          </a:p>
          <a:p>
            <a:pPr algn="just" eaLnBrk="1" hangingPunct="1">
              <a:lnSpc>
                <a:spcPct val="90000"/>
              </a:lnSpc>
            </a:pPr>
            <a:r>
              <a:rPr lang="en-US" sz="2400" dirty="0" smtClean="0">
                <a:latin typeface="Calibri" pitchFamily="84" charset="0"/>
                <a:cs typeface="Calibri" pitchFamily="34" charset="0"/>
              </a:rPr>
              <a:t>Internet search costs, at least physical ones, are very low</a:t>
            </a:r>
          </a:p>
          <a:p>
            <a:pPr lvl="1" algn="just" eaLnBrk="1" hangingPunct="1">
              <a:lnSpc>
                <a:spcPct val="90000"/>
              </a:lnSpc>
            </a:pPr>
            <a:r>
              <a:rPr lang="en-US" sz="2000" dirty="0">
                <a:latin typeface="Calibri" pitchFamily="84" charset="0"/>
                <a:cs typeface="Calibri" pitchFamily="34" charset="0"/>
              </a:rPr>
              <a:t>General </a:t>
            </a:r>
            <a:r>
              <a:rPr lang="en-US" sz="2000" dirty="0" smtClean="0">
                <a:latin typeface="Calibri" pitchFamily="84" charset="0"/>
                <a:cs typeface="Calibri" pitchFamily="34" charset="0"/>
              </a:rPr>
              <a:t>view</a:t>
            </a:r>
            <a:r>
              <a:rPr lang="en-US" sz="2000" dirty="0">
                <a:latin typeface="Calibri" pitchFamily="84" charset="0"/>
                <a:cs typeface="Calibri" pitchFamily="34" charset="0"/>
              </a:rPr>
              <a:t> </a:t>
            </a:r>
            <a:r>
              <a:rPr lang="en-US" sz="2000" dirty="0" smtClean="0">
                <a:latin typeface="Calibri" pitchFamily="84" charset="0"/>
                <a:cs typeface="Calibri" pitchFamily="34" charset="0"/>
              </a:rPr>
              <a:t>that </a:t>
            </a:r>
            <a:r>
              <a:rPr lang="en-US" sz="2000" dirty="0">
                <a:latin typeface="Calibri" pitchFamily="84" charset="0"/>
                <a:cs typeface="Calibri" pitchFamily="34" charset="0"/>
              </a:rPr>
              <a:t>price competition </a:t>
            </a:r>
            <a:r>
              <a:rPr lang="en-US" sz="2000" dirty="0" smtClean="0">
                <a:latin typeface="Calibri" pitchFamily="84" charset="0"/>
                <a:cs typeface="Calibri" pitchFamily="34" charset="0"/>
              </a:rPr>
              <a:t>has increased, reducing seller margins</a:t>
            </a:r>
            <a:endParaRPr lang="en-US" sz="2000" dirty="0">
              <a:latin typeface="Calibri" pitchFamily="84" charset="0"/>
              <a:cs typeface="Calibri" pitchFamily="34" charset="0"/>
            </a:endParaRPr>
          </a:p>
          <a:p>
            <a:pPr lvl="1" algn="just" eaLnBrk="1" hangingPunct="1">
              <a:lnSpc>
                <a:spcPct val="90000"/>
              </a:lnSpc>
            </a:pPr>
            <a:r>
              <a:rPr lang="en-US" sz="2000" dirty="0" smtClean="0">
                <a:latin typeface="Calibri" pitchFamily="84" charset="0"/>
                <a:cs typeface="Calibri" pitchFamily="34" charset="0"/>
              </a:rPr>
              <a:t>Yet there is a lot of price dispersion – still because of search costs?</a:t>
            </a:r>
          </a:p>
          <a:p>
            <a:pPr lvl="1" algn="just" eaLnBrk="1" hangingPunct="1">
              <a:lnSpc>
                <a:spcPct val="90000"/>
              </a:lnSpc>
            </a:pPr>
            <a:endParaRPr lang="en-US" sz="2000" dirty="0" smtClean="0">
              <a:latin typeface="Calibri" pitchFamily="84" charset="0"/>
              <a:cs typeface="Calibri" pitchFamily="34" charset="0"/>
            </a:endParaRPr>
          </a:p>
          <a:p>
            <a:pPr algn="just" eaLnBrk="1" hangingPunct="1">
              <a:lnSpc>
                <a:spcPct val="90000"/>
              </a:lnSpc>
            </a:pPr>
            <a:r>
              <a:rPr lang="en-US" sz="2400" dirty="0" smtClean="0">
                <a:latin typeface="Calibri" pitchFamily="84" charset="0"/>
                <a:cs typeface="Calibri" pitchFamily="34" charset="0"/>
              </a:rPr>
              <a:t>Platform design affects consumer search and price competition</a:t>
            </a:r>
          </a:p>
          <a:p>
            <a:pPr lvl="1" algn="just" eaLnBrk="1" hangingPunct="1">
              <a:lnSpc>
                <a:spcPct val="90000"/>
              </a:lnSpc>
            </a:pPr>
            <a:r>
              <a:rPr lang="en-US" sz="2000" dirty="0">
                <a:latin typeface="Calibri" pitchFamily="84" charset="0"/>
              </a:rPr>
              <a:t>P</a:t>
            </a:r>
            <a:r>
              <a:rPr lang="en-US" sz="2000" dirty="0" smtClean="0">
                <a:latin typeface="Calibri" pitchFamily="84" charset="0"/>
              </a:rPr>
              <a:t>rice </a:t>
            </a:r>
            <a:r>
              <a:rPr lang="en-US" sz="2000" dirty="0">
                <a:latin typeface="Calibri" pitchFamily="84" charset="0"/>
              </a:rPr>
              <a:t>search engines, Amazon, eBay, etc</a:t>
            </a:r>
            <a:r>
              <a:rPr lang="en-US" sz="2000" dirty="0" smtClean="0">
                <a:latin typeface="Calibri" pitchFamily="84" charset="0"/>
              </a:rPr>
              <a:t>. </a:t>
            </a:r>
            <a:r>
              <a:rPr lang="en-US" sz="2000" dirty="0">
                <a:latin typeface="Calibri" pitchFamily="84" charset="0"/>
              </a:rPr>
              <a:t>generally want to facilitate price search and encourage competition between </a:t>
            </a:r>
            <a:r>
              <a:rPr lang="en-US" sz="2000" dirty="0" smtClean="0">
                <a:latin typeface="Calibri" pitchFamily="84" charset="0"/>
              </a:rPr>
              <a:t>retailers</a:t>
            </a:r>
            <a:endParaRPr lang="en-US" sz="2000" dirty="0" smtClean="0">
              <a:latin typeface="Calibri" pitchFamily="84" charset="0"/>
              <a:cs typeface="Calibri" pitchFamily="34" charset="0"/>
            </a:endParaRPr>
          </a:p>
          <a:p>
            <a:pPr lvl="1" algn="just" eaLnBrk="1" hangingPunct="1">
              <a:lnSpc>
                <a:spcPct val="90000"/>
              </a:lnSpc>
            </a:pPr>
            <a:r>
              <a:rPr lang="en-US" sz="2000" dirty="0" smtClean="0">
                <a:latin typeface="Calibri" pitchFamily="84" charset="0"/>
                <a:cs typeface="Calibri" pitchFamily="34" charset="0"/>
              </a:rPr>
              <a:t>Retailers may resist this, e.g. by obfuscating (Ellison and Ellison 2009)</a:t>
            </a:r>
          </a:p>
          <a:p>
            <a:pPr lvl="1" algn="just" eaLnBrk="1" hangingPunct="1">
              <a:lnSpc>
                <a:spcPct val="90000"/>
              </a:lnSpc>
            </a:pPr>
            <a:endParaRPr lang="en-US" sz="2000" dirty="0">
              <a:latin typeface="Calibri" pitchFamily="84" charset="0"/>
              <a:cs typeface="Calibri" pitchFamily="34" charset="0"/>
            </a:endParaRPr>
          </a:p>
          <a:p>
            <a:pPr algn="just" eaLnBrk="1" hangingPunct="1">
              <a:lnSpc>
                <a:spcPct val="90000"/>
              </a:lnSpc>
            </a:pPr>
            <a:r>
              <a:rPr lang="en-US" sz="2400" dirty="0" smtClean="0">
                <a:latin typeface="Calibri" pitchFamily="84" charset="0"/>
                <a:cs typeface="Calibri" pitchFamily="34" charset="0"/>
              </a:rPr>
              <a:t>This paper: study price search and platform design, using browsing data + simple econometric model of price search and competition</a:t>
            </a:r>
          </a:p>
        </p:txBody>
      </p:sp>
      <p:sp>
        <p:nvSpPr>
          <p:cNvPr id="2" name="Slide Number Placeholder 1"/>
          <p:cNvSpPr>
            <a:spLocks noGrp="1"/>
          </p:cNvSpPr>
          <p:nvPr>
            <p:ph type="sldNum" sz="quarter" idx="12"/>
          </p:nvPr>
        </p:nvSpPr>
        <p:spPr/>
        <p:txBody>
          <a:bodyPr/>
          <a:lstStyle/>
          <a:p>
            <a:pPr>
              <a:defRPr/>
            </a:pPr>
            <a:fld id="{CA15A59B-7AD4-4443-A8F8-5017B8A6EC1B}" type="slidenum">
              <a:rPr lang="en-US" smtClean="0"/>
              <a:pPr>
                <a:defRPr/>
              </a:pPr>
              <a:t>69</a:t>
            </a:fld>
            <a:endParaRPr lang="en-US" dirty="0"/>
          </a:p>
        </p:txBody>
      </p:sp>
    </p:spTree>
    <p:extLst>
      <p:ext uri="{BB962C8B-B14F-4D97-AF65-F5344CB8AC3E}">
        <p14:creationId xmlns:p14="http://schemas.microsoft.com/office/powerpoint/2010/main" val="237832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Stahl model with heterogeneous costs</a:t>
            </a:r>
            <a:endParaRPr lang="en-US" dirty="0"/>
          </a:p>
        </p:txBody>
      </p:sp>
      <p:sp>
        <p:nvSpPr>
          <p:cNvPr id="5"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Firm behavior</a:t>
            </a:r>
          </a:p>
          <a:p>
            <a:pPr lvl="1"/>
            <a:r>
              <a:rPr lang="en-US" dirty="0" smtClean="0"/>
              <a:t>Suppose for the moment consumers (exogenously) shop if they see price above </a:t>
            </a:r>
            <a:r>
              <a:rPr lang="en-US" i="1" dirty="0" smtClean="0"/>
              <a:t>r</a:t>
            </a:r>
            <a:endParaRPr lang="en-US" dirty="0" smtClean="0"/>
          </a:p>
          <a:p>
            <a:pPr lvl="1"/>
            <a:r>
              <a:rPr lang="en-US" dirty="0" smtClean="0"/>
              <a:t>Stores must play mixed strategy with smooth distribution</a:t>
            </a:r>
          </a:p>
          <a:p>
            <a:pPr lvl="2"/>
            <a:r>
              <a:rPr lang="en-US" dirty="0" smtClean="0"/>
              <a:t>If atom at a given price, no other firm wants to charge that price; can charge a little less and get consumers to search</a:t>
            </a:r>
          </a:p>
          <a:p>
            <a:pPr lvl="3"/>
            <a:r>
              <a:rPr lang="en-US" dirty="0" smtClean="0"/>
              <a:t>You get the atom of negative-search-cost shoppers</a:t>
            </a:r>
          </a:p>
          <a:p>
            <a:pPr lvl="2"/>
            <a:r>
              <a:rPr lang="en-US" dirty="0" smtClean="0"/>
              <a:t>Firms never charge more than monopoly price</a:t>
            </a:r>
          </a:p>
          <a:p>
            <a:pPr lvl="2"/>
            <a:r>
              <a:rPr lang="en-US" dirty="0" smtClean="0"/>
              <a:t>Mixed strategy makes firms indifferent between a range of prices</a:t>
            </a:r>
          </a:p>
          <a:p>
            <a:pPr lvl="2"/>
            <a:r>
              <a:rPr lang="en-US" dirty="0" smtClean="0"/>
              <a:t>Trade off lower price and pick up the shoppers, versus higher price which gives closer to monopoly profits for non-shoppers</a:t>
            </a:r>
          </a:p>
          <a:p>
            <a:pPr lvl="2"/>
            <a:r>
              <a:rPr lang="en-US" dirty="0" smtClean="0"/>
              <a:t>Shape of price distribution depends on distribution of search costs</a:t>
            </a:r>
          </a:p>
        </p:txBody>
      </p:sp>
    </p:spTree>
    <p:extLst>
      <p:ext uri="{BB962C8B-B14F-4D97-AF65-F5344CB8AC3E}">
        <p14:creationId xmlns:p14="http://schemas.microsoft.com/office/powerpoint/2010/main" val="2353863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95288" y="0"/>
            <a:ext cx="8229600" cy="836613"/>
          </a:xfrm>
        </p:spPr>
        <p:txBody>
          <a:bodyPr/>
          <a:lstStyle/>
          <a:p>
            <a:pPr eaLnBrk="1" hangingPunct="1"/>
            <a:r>
              <a:rPr lang="en-US" sz="3200" dirty="0" smtClean="0">
                <a:solidFill>
                  <a:srgbClr val="0070C0"/>
                </a:solidFill>
                <a:latin typeface="Calibri" pitchFamily="84" charset="0"/>
              </a:rPr>
              <a:t>Different Approaches to Search Design</a:t>
            </a:r>
          </a:p>
        </p:txBody>
      </p:sp>
      <p:sp>
        <p:nvSpPr>
          <p:cNvPr id="17410" name="Rectangle 3"/>
          <p:cNvSpPr>
            <a:spLocks noGrp="1" noChangeArrowheads="1"/>
          </p:cNvSpPr>
          <p:nvPr>
            <p:ph type="body" idx="1"/>
          </p:nvPr>
        </p:nvSpPr>
        <p:spPr>
          <a:xfrm>
            <a:off x="961930" y="3454973"/>
            <a:ext cx="2165122" cy="427213"/>
          </a:xfrm>
        </p:spPr>
        <p:txBody>
          <a:bodyPr/>
          <a:lstStyle/>
          <a:p>
            <a:pPr marL="0" indent="0" algn="ctr" eaLnBrk="1" hangingPunct="1">
              <a:lnSpc>
                <a:spcPct val="90000"/>
              </a:lnSpc>
              <a:buNone/>
            </a:pPr>
            <a:r>
              <a:rPr lang="en-US" sz="2400" dirty="0" smtClean="0">
                <a:solidFill>
                  <a:schemeClr val="accent1">
                    <a:lumMod val="50000"/>
                  </a:schemeClr>
                </a:solidFill>
                <a:latin typeface="Calibri" pitchFamily="84" charset="0"/>
              </a:rPr>
              <a:t>Craigslist</a:t>
            </a:r>
            <a:endParaRPr lang="en-US" sz="2400" dirty="0" smtClean="0">
              <a:latin typeface="Calibri" pitchFamily="84" charset="0"/>
            </a:endParaRPr>
          </a:p>
          <a:p>
            <a:pPr algn="just" eaLnBrk="1" hangingPunct="1">
              <a:lnSpc>
                <a:spcPct val="90000"/>
              </a:lnSpc>
            </a:pPr>
            <a:endParaRPr lang="en-US" sz="2400" dirty="0">
              <a:latin typeface="Calibri" pitchFamily="84" charset="0"/>
            </a:endParaRPr>
          </a:p>
        </p:txBody>
      </p:sp>
      <p:sp>
        <p:nvSpPr>
          <p:cNvPr id="2" name="Slide Number Placeholder 1"/>
          <p:cNvSpPr>
            <a:spLocks noGrp="1"/>
          </p:cNvSpPr>
          <p:nvPr>
            <p:ph type="sldNum" sz="quarter" idx="12"/>
          </p:nvPr>
        </p:nvSpPr>
        <p:spPr/>
        <p:txBody>
          <a:bodyPr/>
          <a:lstStyle/>
          <a:p>
            <a:pPr>
              <a:defRPr/>
            </a:pPr>
            <a:fld id="{CA15A59B-7AD4-4443-A8F8-5017B8A6EC1B}" type="slidenum">
              <a:rPr lang="en-US" smtClean="0"/>
              <a:pPr>
                <a:defRPr/>
              </a:pPr>
              <a:t>70</a:t>
            </a:fld>
            <a:endParaRPr lang="en-US"/>
          </a:p>
        </p:txBody>
      </p:sp>
      <p:pic>
        <p:nvPicPr>
          <p:cNvPr id="5" name="Picture 7" descr="C:\Users\Liran Einav\Dropbox\Ebay - Data\Search\Paper\Paper Figures and Tables\Screenshots\craigslist_ps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561" y="1047890"/>
            <a:ext cx="3849855" cy="2466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Liran Einav\Dropbox\Ebay - Data\Search\Paper\Paper Figures and Tables\Screenshots\google_shopping_ps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462" y="1047890"/>
            <a:ext cx="4492665" cy="2389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Liran Einav\Dropbox\Ebay - Data\Search\Paper\Paper Figures and Tables\Screenshots\amazon_ps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195" y="4120289"/>
            <a:ext cx="6233678" cy="21890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5025036" y="3454974"/>
            <a:ext cx="3226020" cy="427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lnSpc>
                <a:spcPct val="90000"/>
              </a:lnSpc>
              <a:buFontTx/>
              <a:buNone/>
            </a:pPr>
            <a:r>
              <a:rPr lang="en-US" sz="2400" kern="0" dirty="0" smtClean="0">
                <a:solidFill>
                  <a:schemeClr val="accent1">
                    <a:lumMod val="50000"/>
                  </a:schemeClr>
                </a:solidFill>
                <a:latin typeface="Calibri" pitchFamily="84" charset="0"/>
              </a:rPr>
              <a:t>Google Shopping</a:t>
            </a:r>
          </a:p>
          <a:p>
            <a:pPr algn="just" eaLnBrk="1" hangingPunct="1">
              <a:lnSpc>
                <a:spcPct val="90000"/>
              </a:lnSpc>
            </a:pPr>
            <a:endParaRPr lang="en-US" sz="2400" kern="0" dirty="0">
              <a:latin typeface="Calibri" pitchFamily="84" charset="0"/>
            </a:endParaRPr>
          </a:p>
        </p:txBody>
      </p:sp>
      <p:sp>
        <p:nvSpPr>
          <p:cNvPr id="9" name="Rectangle 3"/>
          <p:cNvSpPr txBox="1">
            <a:spLocks noChangeArrowheads="1"/>
          </p:cNvSpPr>
          <p:nvPr/>
        </p:nvSpPr>
        <p:spPr bwMode="auto">
          <a:xfrm>
            <a:off x="3434188" y="6309375"/>
            <a:ext cx="2165122" cy="427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lnSpc>
                <a:spcPct val="90000"/>
              </a:lnSpc>
              <a:buFontTx/>
              <a:buNone/>
            </a:pPr>
            <a:r>
              <a:rPr lang="en-US" sz="2400" kern="0" dirty="0" smtClean="0">
                <a:solidFill>
                  <a:schemeClr val="accent1">
                    <a:lumMod val="50000"/>
                  </a:schemeClr>
                </a:solidFill>
                <a:latin typeface="Calibri" pitchFamily="84" charset="0"/>
              </a:rPr>
              <a:t>Amazon</a:t>
            </a:r>
          </a:p>
        </p:txBody>
      </p:sp>
    </p:spTree>
    <p:extLst>
      <p:ext uri="{BB962C8B-B14F-4D97-AF65-F5344CB8AC3E}">
        <p14:creationId xmlns:p14="http://schemas.microsoft.com/office/powerpoint/2010/main" val="204177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p:cNvSpPr>
          <p:nvPr/>
        </p:nvSpPr>
        <p:spPr bwMode="auto">
          <a:xfrm>
            <a:off x="539750" y="0"/>
            <a:ext cx="8229600" cy="715963"/>
          </a:xfrm>
          <a:prstGeom prst="rect">
            <a:avLst/>
          </a:prstGeom>
          <a:noFill/>
          <a:ln w="9525">
            <a:noFill/>
            <a:miter lim="800000"/>
            <a:headEnd/>
            <a:tailEnd/>
          </a:ln>
        </p:spPr>
        <p:txBody>
          <a:bodyPr anchor="ctr">
            <a:prstTxWarp prst="textNoShape">
              <a:avLst/>
            </a:prstTxWarp>
          </a:bodyPr>
          <a:lstStyle/>
          <a:p>
            <a:pPr algn="ctr"/>
            <a:r>
              <a:rPr lang="en-US" sz="3200" dirty="0" smtClean="0">
                <a:solidFill>
                  <a:srgbClr val="0070C0"/>
                </a:solidFill>
                <a:latin typeface="Calibri" pitchFamily="84" charset="0"/>
              </a:rPr>
              <a:t>e</a:t>
            </a:r>
            <a:r>
              <a:rPr lang="en-US" sz="3200" dirty="0">
                <a:solidFill>
                  <a:srgbClr val="0070C0"/>
                </a:solidFill>
                <a:latin typeface="Calibri" pitchFamily="84" charset="0"/>
              </a:rPr>
              <a:t>B</a:t>
            </a:r>
            <a:r>
              <a:rPr lang="en-US" sz="3200" dirty="0" smtClean="0">
                <a:solidFill>
                  <a:srgbClr val="0070C0"/>
                </a:solidFill>
                <a:latin typeface="Calibri" pitchFamily="84" charset="0"/>
              </a:rPr>
              <a:t>ay’s Platform Change: Before</a:t>
            </a:r>
            <a:endParaRPr lang="en-US" sz="3200" dirty="0">
              <a:solidFill>
                <a:srgbClr val="0070C0"/>
              </a:solidFill>
              <a:latin typeface="Calibri" pitchFamily="84" charset="0"/>
            </a:endParaRPr>
          </a:p>
        </p:txBody>
      </p:sp>
      <p:sp>
        <p:nvSpPr>
          <p:cNvPr id="2" name="Slide Number Placeholder 1"/>
          <p:cNvSpPr>
            <a:spLocks noGrp="1"/>
          </p:cNvSpPr>
          <p:nvPr>
            <p:ph type="sldNum" sz="quarter" idx="12"/>
          </p:nvPr>
        </p:nvSpPr>
        <p:spPr/>
        <p:txBody>
          <a:bodyPr/>
          <a:lstStyle/>
          <a:p>
            <a:pPr>
              <a:defRPr/>
            </a:pPr>
            <a:fld id="{50AB251D-5C62-4000-9789-277DD10CAE08}" type="slidenum">
              <a:rPr lang="en-US" smtClean="0"/>
              <a:pPr>
                <a:defRPr/>
              </a:pPr>
              <a:t>71</a:t>
            </a:fld>
            <a:endParaRPr lang="en-US"/>
          </a:p>
        </p:txBody>
      </p:sp>
      <p:pic>
        <p:nvPicPr>
          <p:cNvPr id="4" name="Picture 2" descr="C:\Users\Liran Einav\Dropbox\Ebay - Data\Search\Paper\Paper Figures and Tables\Screenshots\ebay_bestmatch_ps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310" y="702245"/>
            <a:ext cx="7373760" cy="598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45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p:cNvSpPr>
          <p:nvPr/>
        </p:nvSpPr>
        <p:spPr bwMode="auto">
          <a:xfrm>
            <a:off x="539750" y="0"/>
            <a:ext cx="8229600" cy="715963"/>
          </a:xfrm>
          <a:prstGeom prst="rect">
            <a:avLst/>
          </a:prstGeom>
          <a:noFill/>
          <a:ln w="9525">
            <a:noFill/>
            <a:miter lim="800000"/>
            <a:headEnd/>
            <a:tailEnd/>
          </a:ln>
        </p:spPr>
        <p:txBody>
          <a:bodyPr anchor="ctr">
            <a:prstTxWarp prst="textNoShape">
              <a:avLst/>
            </a:prstTxWarp>
          </a:bodyPr>
          <a:lstStyle/>
          <a:p>
            <a:pPr algn="ctr"/>
            <a:r>
              <a:rPr lang="en-US" sz="3200" dirty="0" smtClean="0">
                <a:solidFill>
                  <a:srgbClr val="0070C0"/>
                </a:solidFill>
                <a:latin typeface="Calibri" pitchFamily="84" charset="0"/>
              </a:rPr>
              <a:t>eBay’s Platform Change: After</a:t>
            </a:r>
            <a:endParaRPr lang="en-US" sz="3200" dirty="0">
              <a:solidFill>
                <a:srgbClr val="0070C0"/>
              </a:solidFill>
              <a:latin typeface="Calibri" pitchFamily="84" charset="0"/>
            </a:endParaRPr>
          </a:p>
        </p:txBody>
      </p:sp>
      <p:sp>
        <p:nvSpPr>
          <p:cNvPr id="2" name="Slide Number Placeholder 1"/>
          <p:cNvSpPr>
            <a:spLocks noGrp="1"/>
          </p:cNvSpPr>
          <p:nvPr>
            <p:ph type="sldNum" sz="quarter" idx="12"/>
          </p:nvPr>
        </p:nvSpPr>
        <p:spPr/>
        <p:txBody>
          <a:bodyPr/>
          <a:lstStyle/>
          <a:p>
            <a:pPr>
              <a:defRPr/>
            </a:pPr>
            <a:fld id="{50AB251D-5C62-4000-9789-277DD10CAE08}" type="slidenum">
              <a:rPr lang="en-US" smtClean="0"/>
              <a:pPr>
                <a:defRPr/>
              </a:pPr>
              <a:t>72</a:t>
            </a:fld>
            <a:endParaRPr lang="en-US"/>
          </a:p>
        </p:txBody>
      </p:sp>
      <p:pic>
        <p:nvPicPr>
          <p:cNvPr id="4" name="Picture 3" descr="C:\Users\Liran Einav\Dropbox\Ebay - Data\Search\Paper\Paper Figures and Tables\Screenshots\ebay_product_page_p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07" y="855865"/>
            <a:ext cx="7565249" cy="52998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3095" y="6270567"/>
            <a:ext cx="7608558" cy="400110"/>
          </a:xfrm>
          <a:prstGeom prst="rect">
            <a:avLst/>
          </a:prstGeom>
          <a:noFill/>
        </p:spPr>
        <p:txBody>
          <a:bodyPr wrap="none" rtlCol="0">
            <a:spAutoFit/>
          </a:bodyPr>
          <a:lstStyle/>
          <a:p>
            <a:r>
              <a:rPr lang="en-US" sz="2000" dirty="0" smtClean="0">
                <a:latin typeface="Calibri" pitchFamily="34" charset="0"/>
              </a:rPr>
              <a:t>“Product page” introduced May 18, 2011, was default from July 2, 2011.</a:t>
            </a:r>
            <a:endParaRPr lang="en-US" sz="2000" dirty="0">
              <a:latin typeface="Calibri" pitchFamily="34" charset="0"/>
            </a:endParaRPr>
          </a:p>
        </p:txBody>
      </p:sp>
    </p:spTree>
    <p:extLst>
      <p:ext uri="{BB962C8B-B14F-4D97-AF65-F5344CB8AC3E}">
        <p14:creationId xmlns:p14="http://schemas.microsoft.com/office/powerpoint/2010/main" val="59137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p:cNvSpPr>
          <p:nvPr/>
        </p:nvSpPr>
        <p:spPr bwMode="auto">
          <a:xfrm>
            <a:off x="539750" y="0"/>
            <a:ext cx="8229600" cy="715963"/>
          </a:xfrm>
          <a:prstGeom prst="rect">
            <a:avLst/>
          </a:prstGeom>
          <a:noFill/>
          <a:ln w="9525">
            <a:noFill/>
            <a:miter lim="800000"/>
            <a:headEnd/>
            <a:tailEnd/>
          </a:ln>
        </p:spPr>
        <p:txBody>
          <a:bodyPr anchor="ctr">
            <a:prstTxWarp prst="textNoShape">
              <a:avLst/>
            </a:prstTxWarp>
          </a:bodyPr>
          <a:lstStyle/>
          <a:p>
            <a:pPr algn="ctr"/>
            <a:r>
              <a:rPr lang="en-US" sz="3200" dirty="0" smtClean="0">
                <a:solidFill>
                  <a:srgbClr val="0070C0"/>
                </a:solidFill>
                <a:latin typeface="Calibri" pitchFamily="84" charset="0"/>
              </a:rPr>
              <a:t>Effects of the Platform Redesign</a:t>
            </a:r>
            <a:endParaRPr lang="en-US" sz="3200" dirty="0">
              <a:solidFill>
                <a:srgbClr val="0070C0"/>
              </a:solidFill>
              <a:latin typeface="Calibri" pitchFamily="84" charset="0"/>
            </a:endParaRPr>
          </a:p>
        </p:txBody>
      </p:sp>
      <p:graphicFrame>
        <p:nvGraphicFramePr>
          <p:cNvPr id="6" name="Content Placeholder 5"/>
          <p:cNvGraphicFramePr>
            <a:graphicFrameLocks noGrp="1"/>
          </p:cNvGraphicFramePr>
          <p:nvPr>
            <p:ph idx="1"/>
            <p:extLst/>
          </p:nvPr>
        </p:nvGraphicFramePr>
        <p:xfrm>
          <a:off x="616285" y="894269"/>
          <a:ext cx="7999178" cy="4956598"/>
        </p:xfrm>
        <a:graphic>
          <a:graphicData uri="http://schemas.openxmlformats.org/drawingml/2006/table">
            <a:tbl>
              <a:tblPr>
                <a:tableStyleId>{2D5ABB26-0587-4C30-8999-92F81FD0307C}</a:tableStyleId>
              </a:tblPr>
              <a:tblGrid>
                <a:gridCol w="2052336">
                  <a:extLst>
                    <a:ext uri="{9D8B030D-6E8A-4147-A177-3AD203B41FA5}">
                      <a16:colId xmlns:a16="http://schemas.microsoft.com/office/drawing/2014/main" xmlns="" val="20000"/>
                    </a:ext>
                  </a:extLst>
                </a:gridCol>
                <a:gridCol w="921578">
                  <a:extLst>
                    <a:ext uri="{9D8B030D-6E8A-4147-A177-3AD203B41FA5}">
                      <a16:colId xmlns:a16="http://schemas.microsoft.com/office/drawing/2014/main" xmlns="" val="20001"/>
                    </a:ext>
                  </a:extLst>
                </a:gridCol>
                <a:gridCol w="905465">
                  <a:extLst>
                    <a:ext uri="{9D8B030D-6E8A-4147-A177-3AD203B41FA5}">
                      <a16:colId xmlns:a16="http://schemas.microsoft.com/office/drawing/2014/main" xmlns="" val="20002"/>
                    </a:ext>
                  </a:extLst>
                </a:gridCol>
                <a:gridCol w="1038906">
                  <a:extLst>
                    <a:ext uri="{9D8B030D-6E8A-4147-A177-3AD203B41FA5}">
                      <a16:colId xmlns:a16="http://schemas.microsoft.com/office/drawing/2014/main" xmlns="" val="20003"/>
                    </a:ext>
                  </a:extLst>
                </a:gridCol>
                <a:gridCol w="1074730">
                  <a:extLst>
                    <a:ext uri="{9D8B030D-6E8A-4147-A177-3AD203B41FA5}">
                      <a16:colId xmlns:a16="http://schemas.microsoft.com/office/drawing/2014/main" xmlns="" val="20004"/>
                    </a:ext>
                  </a:extLst>
                </a:gridCol>
                <a:gridCol w="931433">
                  <a:extLst>
                    <a:ext uri="{9D8B030D-6E8A-4147-A177-3AD203B41FA5}">
                      <a16:colId xmlns:a16="http://schemas.microsoft.com/office/drawing/2014/main" xmlns="" val="20005"/>
                    </a:ext>
                  </a:extLst>
                </a:gridCol>
                <a:gridCol w="1074730">
                  <a:extLst>
                    <a:ext uri="{9D8B030D-6E8A-4147-A177-3AD203B41FA5}">
                      <a16:colId xmlns:a16="http://schemas.microsoft.com/office/drawing/2014/main" xmlns="" val="20006"/>
                    </a:ext>
                  </a:extLst>
                </a:gridCol>
              </a:tblGrid>
              <a:tr h="555329">
                <a:tc>
                  <a:txBody>
                    <a:bodyPr/>
                    <a:lstStyle/>
                    <a:p>
                      <a:r>
                        <a:rPr lang="en-US" sz="1800" dirty="0" smtClean="0"/>
                        <a:t>  </a:t>
                      </a:r>
                      <a:endParaRPr lang="en-US" sz="1800" dirty="0"/>
                    </a:p>
                  </a:txBody>
                  <a:tcPr marL="11013" marR="11013" marT="11013" marB="0" anchor="ctr"/>
                </a:tc>
                <a:tc>
                  <a:txBody>
                    <a:bodyPr/>
                    <a:lstStyle/>
                    <a:p>
                      <a:pPr algn="ctr" fontAlgn="ctr"/>
                      <a:r>
                        <a:rPr lang="en-US" sz="1800" b="1" u="none" strike="noStrike" dirty="0">
                          <a:solidFill>
                            <a:srgbClr val="0000FF"/>
                          </a:solidFill>
                          <a:effectLst/>
                          <a:latin typeface="Calibri"/>
                          <a:cs typeface="Calibri"/>
                        </a:rPr>
                        <a:t>Cell Phones</a:t>
                      </a:r>
                      <a:endParaRPr lang="en-US" sz="1800" b="1" i="0" u="none" strike="noStrike" dirty="0">
                        <a:solidFill>
                          <a:srgbClr val="0000FF"/>
                        </a:solidFill>
                        <a:effectLst/>
                        <a:latin typeface="Calibri"/>
                        <a:cs typeface="Calibri"/>
                      </a:endParaRPr>
                    </a:p>
                  </a:txBody>
                  <a:tcPr marL="11013" marR="11013" marT="11013" marB="0" anchor="ctr">
                    <a:lnB w="12700" cap="flat" cmpd="sng" algn="ctr">
                      <a:solidFill>
                        <a:scrgbClr r="0" g="0" b="0"/>
                      </a:solidFill>
                      <a:prstDash val="solid"/>
                      <a:round/>
                      <a:headEnd type="none" w="med" len="med"/>
                      <a:tailEnd type="none" w="med" len="med"/>
                    </a:lnB>
                  </a:tcPr>
                </a:tc>
                <a:tc>
                  <a:txBody>
                    <a:bodyPr/>
                    <a:lstStyle/>
                    <a:p>
                      <a:pPr algn="ctr" fontAlgn="ctr"/>
                      <a:r>
                        <a:rPr lang="en-US" sz="1800" b="1" u="none" strike="noStrike" dirty="0">
                          <a:solidFill>
                            <a:srgbClr val="0000FF"/>
                          </a:solidFill>
                          <a:effectLst/>
                          <a:latin typeface="Calibri"/>
                          <a:cs typeface="Calibri"/>
                        </a:rPr>
                        <a:t>Digital Cameras</a:t>
                      </a:r>
                      <a:endParaRPr lang="en-US" sz="1800" b="1" i="0" u="none" strike="noStrike" dirty="0">
                        <a:solidFill>
                          <a:srgbClr val="0000FF"/>
                        </a:solidFill>
                        <a:effectLst/>
                        <a:latin typeface="Calibri"/>
                        <a:cs typeface="Calibri"/>
                      </a:endParaRPr>
                    </a:p>
                  </a:txBody>
                  <a:tcPr marL="11013" marR="11013" marT="11013" marB="0" anchor="ctr">
                    <a:lnB w="12700" cap="flat" cmpd="sng" algn="ctr">
                      <a:solidFill>
                        <a:scrgbClr r="0" g="0" b="0"/>
                      </a:solidFill>
                      <a:prstDash val="solid"/>
                      <a:round/>
                      <a:headEnd type="none" w="med" len="med"/>
                      <a:tailEnd type="none" w="med" len="med"/>
                    </a:lnB>
                  </a:tcPr>
                </a:tc>
                <a:tc>
                  <a:txBody>
                    <a:bodyPr/>
                    <a:lstStyle/>
                    <a:p>
                      <a:pPr algn="ctr" fontAlgn="ctr"/>
                      <a:r>
                        <a:rPr lang="en-US" sz="1800" b="1" u="none" strike="noStrike" dirty="0" smtClean="0">
                          <a:solidFill>
                            <a:srgbClr val="0000FF"/>
                          </a:solidFill>
                          <a:effectLst/>
                          <a:latin typeface="Calibri"/>
                          <a:cs typeface="Calibri"/>
                        </a:rPr>
                        <a:t>Text</a:t>
                      </a:r>
                    </a:p>
                    <a:p>
                      <a:pPr algn="ctr" fontAlgn="ctr"/>
                      <a:r>
                        <a:rPr lang="en-US" sz="1800" b="1" u="none" strike="noStrike" dirty="0" smtClean="0">
                          <a:solidFill>
                            <a:srgbClr val="0000FF"/>
                          </a:solidFill>
                          <a:effectLst/>
                          <a:latin typeface="Calibri"/>
                          <a:cs typeface="Calibri"/>
                        </a:rPr>
                        <a:t>Books</a:t>
                      </a:r>
                      <a:endParaRPr lang="en-US" sz="1800" b="1" i="0" u="none" strike="noStrike" dirty="0">
                        <a:solidFill>
                          <a:srgbClr val="0000FF"/>
                        </a:solidFill>
                        <a:effectLst/>
                        <a:latin typeface="Calibri"/>
                        <a:cs typeface="Calibri"/>
                      </a:endParaRPr>
                    </a:p>
                  </a:txBody>
                  <a:tcPr marL="11013" marR="11013" marT="11013" marB="0" anchor="ctr">
                    <a:lnB w="12700" cap="flat" cmpd="sng" algn="ctr">
                      <a:solidFill>
                        <a:scrgbClr r="0" g="0" b="0"/>
                      </a:solidFill>
                      <a:prstDash val="solid"/>
                      <a:round/>
                      <a:headEnd type="none" w="med" len="med"/>
                      <a:tailEnd type="none" w="med" len="med"/>
                    </a:lnB>
                  </a:tcPr>
                </a:tc>
                <a:tc>
                  <a:txBody>
                    <a:bodyPr/>
                    <a:lstStyle/>
                    <a:p>
                      <a:pPr algn="ctr" fontAlgn="ctr"/>
                      <a:r>
                        <a:rPr lang="en-US" sz="1800" b="1" u="none" strike="noStrike" dirty="0" smtClean="0">
                          <a:solidFill>
                            <a:srgbClr val="0000FF"/>
                          </a:solidFill>
                          <a:effectLst/>
                          <a:latin typeface="Calibri"/>
                          <a:cs typeface="Calibri"/>
                        </a:rPr>
                        <a:t>Vid. </a:t>
                      </a:r>
                      <a:r>
                        <a:rPr lang="en-US" sz="1800" b="1" u="none" strike="noStrike" dirty="0">
                          <a:solidFill>
                            <a:srgbClr val="0000FF"/>
                          </a:solidFill>
                          <a:effectLst/>
                          <a:latin typeface="Calibri"/>
                          <a:cs typeface="Calibri"/>
                        </a:rPr>
                        <a:t>Game Systems</a:t>
                      </a:r>
                      <a:endParaRPr lang="en-US" sz="1800" b="1" i="0" u="none" strike="noStrike" dirty="0">
                        <a:solidFill>
                          <a:srgbClr val="0000FF"/>
                        </a:solidFill>
                        <a:effectLst/>
                        <a:latin typeface="Calibri"/>
                        <a:cs typeface="Calibri"/>
                      </a:endParaRPr>
                    </a:p>
                  </a:txBody>
                  <a:tcPr marL="11013" marR="11013" marT="11013" marB="0" anchor="ctr">
                    <a:lnB w="12700" cap="flat" cmpd="sng" algn="ctr">
                      <a:solidFill>
                        <a:scrgbClr r="0" g="0" b="0"/>
                      </a:solidFill>
                      <a:prstDash val="solid"/>
                      <a:round/>
                      <a:headEnd type="none" w="med" len="med"/>
                      <a:tailEnd type="none" w="med" len="med"/>
                    </a:lnB>
                  </a:tcPr>
                </a:tc>
                <a:tc>
                  <a:txBody>
                    <a:bodyPr/>
                    <a:lstStyle/>
                    <a:p>
                      <a:pPr algn="ctr" fontAlgn="ctr"/>
                      <a:r>
                        <a:rPr lang="en-US" sz="1800" b="1" u="none" strike="noStrike" dirty="0">
                          <a:solidFill>
                            <a:srgbClr val="0000FF"/>
                          </a:solidFill>
                          <a:effectLst/>
                          <a:latin typeface="Calibri"/>
                          <a:cs typeface="Calibri"/>
                        </a:rPr>
                        <a:t>Video Games</a:t>
                      </a:r>
                      <a:endParaRPr lang="en-US" sz="1800" b="1" i="0" u="none" strike="noStrike" dirty="0">
                        <a:solidFill>
                          <a:srgbClr val="0000FF"/>
                        </a:solidFill>
                        <a:effectLst/>
                        <a:latin typeface="Calibri"/>
                        <a:cs typeface="Calibri"/>
                      </a:endParaRPr>
                    </a:p>
                  </a:txBody>
                  <a:tcPr marL="11013" marR="11013" marT="11013" marB="0" anchor="ctr">
                    <a:lnB w="12700" cap="flat" cmpd="sng" algn="ctr">
                      <a:solidFill>
                        <a:scrgbClr r="0" g="0" b="0"/>
                      </a:solidFill>
                      <a:prstDash val="solid"/>
                      <a:round/>
                      <a:headEnd type="none" w="med" len="med"/>
                      <a:tailEnd type="none" w="med" len="med"/>
                    </a:lnB>
                  </a:tcPr>
                </a:tc>
                <a:tc>
                  <a:txBody>
                    <a:bodyPr/>
                    <a:lstStyle/>
                    <a:p>
                      <a:pPr algn="ctr" fontAlgn="ctr"/>
                      <a:r>
                        <a:rPr lang="en-US" sz="1800" b="1" u="none" strike="noStrike" dirty="0">
                          <a:solidFill>
                            <a:srgbClr val="0000FF"/>
                          </a:solidFill>
                          <a:effectLst/>
                          <a:latin typeface="Calibri"/>
                          <a:cs typeface="Calibri"/>
                        </a:rPr>
                        <a:t>iPhone 4</a:t>
                      </a:r>
                      <a:endParaRPr lang="en-US" sz="1800" b="1" i="0" u="none" strike="noStrike" dirty="0">
                        <a:solidFill>
                          <a:srgbClr val="0000FF"/>
                        </a:solidFill>
                        <a:effectLst/>
                        <a:latin typeface="Calibri"/>
                        <a:cs typeface="Calibri"/>
                      </a:endParaRPr>
                    </a:p>
                  </a:txBody>
                  <a:tcPr marL="11013" marR="11013" marT="11013" marB="0" anchor="ct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0"/>
                  </a:ext>
                </a:extLst>
              </a:tr>
              <a:tr h="370889">
                <a:tc>
                  <a:txBody>
                    <a:bodyPr/>
                    <a:lstStyle/>
                    <a:p>
                      <a:pPr algn="l" fontAlgn="b"/>
                      <a:r>
                        <a:rPr lang="en-US" sz="1800" u="none" strike="noStrike" baseline="0" dirty="0" smtClean="0">
                          <a:effectLst/>
                          <a:latin typeface="Calibri"/>
                          <a:cs typeface="Calibri"/>
                        </a:rPr>
                        <a:t>Number of Listings</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23.3</a:t>
                      </a:r>
                      <a:endParaRPr lang="en-US" sz="1800" b="0" i="0" u="none" strike="noStrike" dirty="0">
                        <a:solidFill>
                          <a:srgbClr val="000000"/>
                        </a:solidFill>
                        <a:effectLst/>
                        <a:latin typeface="Calibri"/>
                        <a:cs typeface="Calibri"/>
                      </a:endParaRPr>
                    </a:p>
                  </a:txBody>
                  <a:tcPr marL="11013" marR="11013" marT="11013"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latin typeface="Calibri"/>
                          <a:cs typeface="Calibri"/>
                        </a:rPr>
                        <a:t>40.6</a:t>
                      </a:r>
                      <a:endParaRPr lang="en-US" sz="1800" b="0" i="0" u="none" strike="noStrike" dirty="0">
                        <a:solidFill>
                          <a:srgbClr val="000000"/>
                        </a:solidFill>
                        <a:effectLst/>
                        <a:latin typeface="Calibri"/>
                        <a:cs typeface="Calibri"/>
                      </a:endParaRPr>
                    </a:p>
                  </a:txBody>
                  <a:tcPr marL="11013" marR="11013" marT="11013"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a:effectLst/>
                          <a:latin typeface="Calibri"/>
                          <a:cs typeface="Calibri"/>
                        </a:rPr>
                        <a:t>16.3</a:t>
                      </a:r>
                      <a:endParaRPr lang="en-US" sz="1800" b="0" i="0" u="none" strike="noStrike">
                        <a:solidFill>
                          <a:srgbClr val="000000"/>
                        </a:solidFill>
                        <a:effectLst/>
                        <a:latin typeface="Calibri"/>
                        <a:cs typeface="Calibri"/>
                      </a:endParaRPr>
                    </a:p>
                  </a:txBody>
                  <a:tcPr marL="11013" marR="11013" marT="11013"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a:effectLst/>
                          <a:latin typeface="Calibri"/>
                          <a:cs typeface="Calibri"/>
                        </a:rPr>
                        <a:t>35.4</a:t>
                      </a:r>
                      <a:endParaRPr lang="en-US" sz="1800" b="0" i="0" u="none" strike="noStrike">
                        <a:solidFill>
                          <a:srgbClr val="000000"/>
                        </a:solidFill>
                        <a:effectLst/>
                        <a:latin typeface="Calibri"/>
                        <a:cs typeface="Calibri"/>
                      </a:endParaRPr>
                    </a:p>
                  </a:txBody>
                  <a:tcPr marL="11013" marR="11013" marT="11013"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latin typeface="Calibri"/>
                          <a:cs typeface="Calibri"/>
                        </a:rPr>
                        <a:t>38.9</a:t>
                      </a:r>
                      <a:endParaRPr lang="en-US" sz="1800" b="0" i="0" u="none" strike="noStrike" dirty="0">
                        <a:solidFill>
                          <a:srgbClr val="000000"/>
                        </a:solidFill>
                        <a:effectLst/>
                        <a:latin typeface="Calibri"/>
                        <a:cs typeface="Calibri"/>
                      </a:endParaRPr>
                    </a:p>
                  </a:txBody>
                  <a:tcPr marL="11013" marR="11013" marT="11013"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latin typeface="Calibri"/>
                          <a:cs typeface="Calibri"/>
                        </a:rPr>
                        <a:t>29.5</a:t>
                      </a:r>
                      <a:endParaRPr lang="en-US" sz="1800" b="0" i="0" u="none" strike="noStrike" dirty="0">
                        <a:solidFill>
                          <a:srgbClr val="000000"/>
                        </a:solidFill>
                        <a:effectLst/>
                        <a:latin typeface="Calibri"/>
                        <a:cs typeface="Calibri"/>
                      </a:endParaRPr>
                    </a:p>
                  </a:txBody>
                  <a:tcPr marL="11013" marR="11013" marT="11013" marB="0" anchor="b">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1"/>
                  </a:ext>
                </a:extLst>
              </a:tr>
              <a:tr h="320112">
                <a:tc>
                  <a:txBody>
                    <a:bodyPr/>
                    <a:lstStyle/>
                    <a:p>
                      <a:pPr algn="l" fontAlgn="b"/>
                      <a:r>
                        <a:rPr lang="en-US" sz="1800" u="none" strike="noStrike" dirty="0" smtClean="0">
                          <a:effectLst/>
                          <a:latin typeface="Calibri"/>
                          <a:cs typeface="Calibri"/>
                        </a:rPr>
                        <a:t>75</a:t>
                      </a:r>
                      <a:r>
                        <a:rPr lang="en-US" sz="1800" u="none" strike="noStrike" baseline="30000" dirty="0" smtClean="0">
                          <a:effectLst/>
                          <a:latin typeface="Calibri"/>
                          <a:cs typeface="Calibri"/>
                        </a:rPr>
                        <a:t>th</a:t>
                      </a:r>
                      <a:r>
                        <a:rPr lang="en-US" sz="1800" u="none" strike="noStrike" dirty="0" smtClean="0">
                          <a:effectLst/>
                          <a:latin typeface="Calibri"/>
                          <a:cs typeface="Calibri"/>
                        </a:rPr>
                        <a:t>/</a:t>
                      </a:r>
                      <a:r>
                        <a:rPr lang="en-US" sz="1800" u="none" strike="noStrike" baseline="0" dirty="0" smtClean="0">
                          <a:effectLst/>
                          <a:latin typeface="Calibri"/>
                          <a:cs typeface="Calibri"/>
                        </a:rPr>
                        <a:t>25</a:t>
                      </a:r>
                      <a:r>
                        <a:rPr lang="en-US" sz="1800" u="none" strike="noStrike" baseline="30000" dirty="0" smtClean="0">
                          <a:effectLst/>
                          <a:latin typeface="Calibri"/>
                          <a:cs typeface="Calibri"/>
                        </a:rPr>
                        <a:t>th</a:t>
                      </a:r>
                      <a:r>
                        <a:rPr lang="en-US" sz="1800" u="none" strike="noStrike" baseline="0" dirty="0" smtClean="0">
                          <a:effectLst/>
                          <a:latin typeface="Calibri"/>
                          <a:cs typeface="Calibri"/>
                        </a:rPr>
                        <a:t> posted price</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660066"/>
                          </a:solidFill>
                          <a:effectLst/>
                          <a:latin typeface="Calibri"/>
                          <a:cs typeface="Calibri"/>
                        </a:rPr>
                        <a:t>1.22</a:t>
                      </a:r>
                      <a:endParaRPr lang="en-US" sz="1800" b="1" i="0" u="none" strike="noStrike" dirty="0">
                        <a:solidFill>
                          <a:srgbClr val="660066"/>
                        </a:solidFill>
                        <a:effectLst/>
                        <a:latin typeface="Calibri"/>
                        <a:cs typeface="Calibri"/>
                      </a:endParaRPr>
                    </a:p>
                  </a:txBody>
                  <a:tcPr marL="11013" marR="11013" marT="11013" marB="0" anchor="b"/>
                </a:tc>
                <a:tc>
                  <a:txBody>
                    <a:bodyPr/>
                    <a:lstStyle/>
                    <a:p>
                      <a:pPr algn="ctr" fontAlgn="b"/>
                      <a:r>
                        <a:rPr lang="en-US" sz="1800" b="1" u="none" strike="noStrike" dirty="0">
                          <a:solidFill>
                            <a:srgbClr val="660066"/>
                          </a:solidFill>
                          <a:effectLst/>
                          <a:latin typeface="Calibri"/>
                          <a:cs typeface="Calibri"/>
                        </a:rPr>
                        <a:t>1.32</a:t>
                      </a:r>
                      <a:endParaRPr lang="en-US" sz="1800" b="1" i="0" u="none" strike="noStrike" dirty="0">
                        <a:solidFill>
                          <a:srgbClr val="660066"/>
                        </a:solidFill>
                        <a:effectLst/>
                        <a:latin typeface="Calibri"/>
                        <a:cs typeface="Calibri"/>
                      </a:endParaRPr>
                    </a:p>
                  </a:txBody>
                  <a:tcPr marL="11013" marR="11013" marT="11013" marB="0" anchor="b"/>
                </a:tc>
                <a:tc>
                  <a:txBody>
                    <a:bodyPr/>
                    <a:lstStyle/>
                    <a:p>
                      <a:pPr algn="ctr" fontAlgn="b"/>
                      <a:r>
                        <a:rPr lang="en-US" sz="1800" b="1" u="none" strike="noStrike" dirty="0">
                          <a:solidFill>
                            <a:srgbClr val="660066"/>
                          </a:solidFill>
                          <a:effectLst/>
                          <a:latin typeface="Calibri"/>
                          <a:cs typeface="Calibri"/>
                        </a:rPr>
                        <a:t>1.61</a:t>
                      </a:r>
                      <a:endParaRPr lang="en-US" sz="1800" b="1" i="0" u="none" strike="noStrike" dirty="0">
                        <a:solidFill>
                          <a:srgbClr val="660066"/>
                        </a:solidFill>
                        <a:effectLst/>
                        <a:latin typeface="Calibri"/>
                        <a:cs typeface="Calibri"/>
                      </a:endParaRPr>
                    </a:p>
                  </a:txBody>
                  <a:tcPr marL="11013" marR="11013" marT="11013" marB="0" anchor="b"/>
                </a:tc>
                <a:tc>
                  <a:txBody>
                    <a:bodyPr/>
                    <a:lstStyle/>
                    <a:p>
                      <a:pPr algn="ctr" fontAlgn="b"/>
                      <a:r>
                        <a:rPr lang="en-US" sz="1800" b="1" u="none" strike="noStrike" dirty="0">
                          <a:solidFill>
                            <a:srgbClr val="660066"/>
                          </a:solidFill>
                          <a:effectLst/>
                          <a:latin typeface="Calibri"/>
                          <a:cs typeface="Calibri"/>
                        </a:rPr>
                        <a:t>1.39</a:t>
                      </a:r>
                      <a:endParaRPr lang="en-US" sz="1800" b="1" i="0" u="none" strike="noStrike" dirty="0">
                        <a:solidFill>
                          <a:srgbClr val="660066"/>
                        </a:solidFill>
                        <a:effectLst/>
                        <a:latin typeface="Calibri"/>
                        <a:cs typeface="Calibri"/>
                      </a:endParaRPr>
                    </a:p>
                  </a:txBody>
                  <a:tcPr marL="11013" marR="11013" marT="11013" marB="0" anchor="b"/>
                </a:tc>
                <a:tc>
                  <a:txBody>
                    <a:bodyPr/>
                    <a:lstStyle/>
                    <a:p>
                      <a:pPr algn="ctr" fontAlgn="b"/>
                      <a:r>
                        <a:rPr lang="en-US" sz="1800" b="1" u="none" strike="noStrike" dirty="0">
                          <a:solidFill>
                            <a:srgbClr val="660066"/>
                          </a:solidFill>
                          <a:effectLst/>
                          <a:latin typeface="Calibri"/>
                          <a:cs typeface="Calibri"/>
                        </a:rPr>
                        <a:t>1.47</a:t>
                      </a:r>
                      <a:endParaRPr lang="en-US" sz="1800" b="1" i="0" u="none" strike="noStrike" dirty="0">
                        <a:solidFill>
                          <a:srgbClr val="660066"/>
                        </a:solidFill>
                        <a:effectLst/>
                        <a:latin typeface="Calibri"/>
                        <a:cs typeface="Calibri"/>
                      </a:endParaRPr>
                    </a:p>
                  </a:txBody>
                  <a:tcPr marL="11013" marR="11013" marT="11013" marB="0" anchor="b"/>
                </a:tc>
                <a:tc>
                  <a:txBody>
                    <a:bodyPr/>
                    <a:lstStyle/>
                    <a:p>
                      <a:pPr algn="ctr" fontAlgn="b"/>
                      <a:r>
                        <a:rPr lang="en-US" sz="1800" b="1" u="none" strike="noStrike" dirty="0">
                          <a:solidFill>
                            <a:srgbClr val="660066"/>
                          </a:solidFill>
                          <a:effectLst/>
                          <a:latin typeface="Calibri"/>
                          <a:cs typeface="Calibri"/>
                        </a:rPr>
                        <a:t>1.28</a:t>
                      </a:r>
                      <a:endParaRPr lang="en-US" sz="1800" b="1" i="0" u="none" strike="noStrike" dirty="0">
                        <a:solidFill>
                          <a:srgbClr val="660066"/>
                        </a:solidFill>
                        <a:effectLst/>
                        <a:latin typeface="Calibri"/>
                        <a:cs typeface="Calibri"/>
                      </a:endParaRPr>
                    </a:p>
                  </a:txBody>
                  <a:tcPr marL="11013" marR="11013" marT="11013" marB="0" anchor="b"/>
                </a:tc>
                <a:extLst>
                  <a:ext uri="{0D108BD9-81ED-4DB2-BD59-A6C34878D82A}">
                    <a16:rowId xmlns:a16="http://schemas.microsoft.com/office/drawing/2014/main" xmlns="" val="10002"/>
                  </a:ext>
                </a:extLst>
              </a:tr>
              <a:tr h="362357">
                <a:tc gridSpan="7">
                  <a:txBody>
                    <a:bodyPr/>
                    <a:lstStyle/>
                    <a:p>
                      <a:pPr algn="l" fontAlgn="b"/>
                      <a:r>
                        <a:rPr lang="en-US" sz="1800" b="0" i="1" u="none" strike="noStrike" dirty="0" smtClean="0">
                          <a:solidFill>
                            <a:srgbClr val="0000FF"/>
                          </a:solidFill>
                          <a:effectLst/>
                          <a:latin typeface="Calibri"/>
                          <a:cs typeface="Calibri"/>
                        </a:rPr>
                        <a:t>Transaction Prices</a:t>
                      </a:r>
                      <a:endParaRPr lang="en-US" sz="1800" b="0" i="1" u="none" strike="noStrike" dirty="0">
                        <a:solidFill>
                          <a:srgbClr val="0000FF"/>
                        </a:solidFill>
                        <a:effectLst/>
                        <a:latin typeface="Calibri"/>
                        <a:cs typeface="Calibri"/>
                      </a:endParaRPr>
                    </a:p>
                  </a:txBody>
                  <a:tcPr marL="11013" marR="11013" marT="11013" marB="0" anchor="b"/>
                </a:tc>
                <a:tc hMerge="1">
                  <a:txBody>
                    <a:bodyPr/>
                    <a:lstStyle/>
                    <a:p>
                      <a:endParaRPr lang="en-US" dirty="0"/>
                    </a:p>
                  </a:txBody>
                  <a:tcPr marL="11013" marR="11013" marT="11013" marB="0" anchor="b"/>
                </a:tc>
                <a:tc hMerge="1">
                  <a:txBody>
                    <a:bodyPr/>
                    <a:lstStyle/>
                    <a:p>
                      <a:pPr algn="ctr" fontAlgn="b"/>
                      <a:endParaRPr lang="en-US" sz="1600" b="0" i="0" u="none" strike="noStrike" dirty="0">
                        <a:solidFill>
                          <a:srgbClr val="000000"/>
                        </a:solidFill>
                        <a:effectLst/>
                        <a:latin typeface="Calibri"/>
                        <a:cs typeface="Calibri"/>
                      </a:endParaRPr>
                    </a:p>
                  </a:txBody>
                  <a:tcPr marL="11013" marR="11013" marT="11013" marB="0" anchor="b"/>
                </a:tc>
                <a:tc hMerge="1">
                  <a:txBody>
                    <a:bodyPr/>
                    <a:lstStyle/>
                    <a:p>
                      <a:endParaRPr lang="en-US" dirty="0"/>
                    </a:p>
                  </a:txBody>
                  <a:tcPr marL="11013" marR="11013" marT="11013" marB="0" anchor="b"/>
                </a:tc>
                <a:tc hMerge="1">
                  <a:txBody>
                    <a:bodyPr/>
                    <a:lstStyle/>
                    <a:p>
                      <a:endParaRPr lang="en-US" dirty="0"/>
                    </a:p>
                  </a:txBody>
                  <a:tcPr marL="11013" marR="11013" marT="11013" marB="0" anchor="b"/>
                </a:tc>
                <a:tc hMerge="1">
                  <a:txBody>
                    <a:bodyPr/>
                    <a:lstStyle/>
                    <a:p>
                      <a:endParaRPr lang="en-US" dirty="0"/>
                    </a:p>
                  </a:txBody>
                  <a:tcPr marL="11013" marR="11013" marT="11013" marB="0" anchor="b"/>
                </a:tc>
                <a:tc hMerge="1">
                  <a:txBody>
                    <a:bodyPr/>
                    <a:lstStyle/>
                    <a:p>
                      <a:endParaRPr lang="en-US" dirty="0"/>
                    </a:p>
                  </a:txBody>
                  <a:tcPr marL="11013" marR="11013" marT="11013" marB="0" anchor="b"/>
                </a:tc>
                <a:extLst>
                  <a:ext uri="{0D108BD9-81ED-4DB2-BD59-A6C34878D82A}">
                    <a16:rowId xmlns:a16="http://schemas.microsoft.com/office/drawing/2014/main" xmlns="" val="10003"/>
                  </a:ext>
                </a:extLst>
              </a:tr>
              <a:tr h="283128">
                <a:tc>
                  <a:txBody>
                    <a:bodyPr/>
                    <a:lstStyle/>
                    <a:p>
                      <a:pPr algn="l" fontAlgn="b"/>
                      <a:r>
                        <a:rPr lang="en-US" sz="1800" u="none" strike="noStrike" dirty="0" smtClean="0">
                          <a:effectLst/>
                          <a:latin typeface="Calibri"/>
                          <a:cs typeface="Calibri"/>
                        </a:rPr>
                        <a:t>     Before</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412.3</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1,162.5</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51.0</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222.6</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45.7</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676.7</a:t>
                      </a:r>
                      <a:endParaRPr lang="en-US" sz="1800" b="0" i="0" u="none" strike="noStrike" dirty="0">
                        <a:solidFill>
                          <a:srgbClr val="000000"/>
                        </a:solidFill>
                        <a:effectLst/>
                        <a:latin typeface="Calibri"/>
                        <a:cs typeface="Calibri"/>
                      </a:endParaRPr>
                    </a:p>
                  </a:txBody>
                  <a:tcPr marL="11013" marR="11013" marT="11013" marB="0" anchor="b"/>
                </a:tc>
                <a:extLst>
                  <a:ext uri="{0D108BD9-81ED-4DB2-BD59-A6C34878D82A}">
                    <a16:rowId xmlns:a16="http://schemas.microsoft.com/office/drawing/2014/main" xmlns="" val="10004"/>
                  </a:ext>
                </a:extLst>
              </a:tr>
              <a:tr h="283128">
                <a:tc>
                  <a:txBody>
                    <a:bodyPr/>
                    <a:lstStyle/>
                    <a:p>
                      <a:pPr algn="l" fontAlgn="b"/>
                      <a:r>
                        <a:rPr lang="en-US" sz="1800" u="none" strike="noStrike" dirty="0" smtClean="0">
                          <a:effectLst/>
                          <a:latin typeface="Calibri"/>
                          <a:cs typeface="Calibri"/>
                        </a:rPr>
                        <a:t>     After</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403.8</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980.1</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42.9</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257.2</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42.2</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554.8</a:t>
                      </a:r>
                      <a:endParaRPr lang="en-US" sz="1800" b="0" i="0" u="none" strike="noStrike" dirty="0">
                        <a:solidFill>
                          <a:srgbClr val="000000"/>
                        </a:solidFill>
                        <a:effectLst/>
                        <a:latin typeface="Calibri"/>
                        <a:cs typeface="Calibri"/>
                      </a:endParaRPr>
                    </a:p>
                  </a:txBody>
                  <a:tcPr marL="11013" marR="11013" marT="11013" marB="0" anchor="b"/>
                </a:tc>
                <a:extLst>
                  <a:ext uri="{0D108BD9-81ED-4DB2-BD59-A6C34878D82A}">
                    <a16:rowId xmlns:a16="http://schemas.microsoft.com/office/drawing/2014/main" xmlns="" val="10005"/>
                  </a:ext>
                </a:extLst>
              </a:tr>
              <a:tr h="274244">
                <a:tc>
                  <a:txBody>
                    <a:bodyPr/>
                    <a:lstStyle/>
                    <a:p>
                      <a:pPr algn="l" fontAlgn="b"/>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-2.1%</a:t>
                      </a:r>
                      <a:endParaRPr lang="en-US" sz="1800" b="1" i="0" u="none" strike="noStrike" dirty="0">
                        <a:solidFill>
                          <a:srgbClr val="008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-15.7%</a:t>
                      </a:r>
                      <a:endParaRPr lang="en-US" sz="1800" b="1" i="0" u="none" strike="noStrike" dirty="0">
                        <a:solidFill>
                          <a:srgbClr val="008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-15.9%</a:t>
                      </a:r>
                      <a:endParaRPr lang="en-US" sz="1800" b="1" i="0" u="none" strike="noStrike" dirty="0">
                        <a:solidFill>
                          <a:srgbClr val="008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FF0000"/>
                          </a:solidFill>
                          <a:effectLst/>
                          <a:latin typeface="Calibri"/>
                          <a:cs typeface="Calibri"/>
                        </a:rPr>
                        <a:t>15.5%</a:t>
                      </a:r>
                      <a:endParaRPr lang="en-US" sz="1800" b="1" i="0" u="none" strike="noStrike" dirty="0">
                        <a:solidFill>
                          <a:srgbClr val="FF0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-7.7%</a:t>
                      </a:r>
                      <a:endParaRPr lang="en-US" sz="1800" b="1" i="0" u="none" strike="noStrike" dirty="0">
                        <a:solidFill>
                          <a:srgbClr val="008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-18.0%</a:t>
                      </a:r>
                      <a:endParaRPr lang="en-US" sz="1800" b="1" i="0" u="none" strike="noStrike" dirty="0">
                        <a:solidFill>
                          <a:srgbClr val="008000"/>
                        </a:solidFill>
                        <a:effectLst/>
                        <a:latin typeface="Calibri"/>
                        <a:cs typeface="Calibri"/>
                      </a:endParaRPr>
                    </a:p>
                  </a:txBody>
                  <a:tcPr marL="11013" marR="11013" marT="11013" marB="0" anchor="b"/>
                </a:tc>
                <a:extLst>
                  <a:ext uri="{0D108BD9-81ED-4DB2-BD59-A6C34878D82A}">
                    <a16:rowId xmlns:a16="http://schemas.microsoft.com/office/drawing/2014/main" xmlns="" val="10006"/>
                  </a:ext>
                </a:extLst>
              </a:tr>
              <a:tr h="372961">
                <a:tc gridSpan="7">
                  <a:txBody>
                    <a:bodyPr/>
                    <a:lstStyle/>
                    <a:p>
                      <a:pPr algn="l" fontAlgn="b"/>
                      <a:r>
                        <a:rPr lang="en-US" sz="1800" b="0" i="1" u="none" strike="noStrike" dirty="0" smtClean="0">
                          <a:solidFill>
                            <a:srgbClr val="0000FF"/>
                          </a:solidFill>
                          <a:effectLst/>
                          <a:latin typeface="Calibri"/>
                          <a:cs typeface="Calibri"/>
                        </a:rPr>
                        <a:t>Price </a:t>
                      </a:r>
                      <a:r>
                        <a:rPr lang="en-US" sz="1800" b="0" i="1" u="none" strike="noStrike" dirty="0">
                          <a:solidFill>
                            <a:srgbClr val="0000FF"/>
                          </a:solidFill>
                          <a:effectLst/>
                          <a:latin typeface="Calibri"/>
                          <a:cs typeface="Calibri"/>
                        </a:rPr>
                        <a:t>Percentile of Purchased </a:t>
                      </a:r>
                      <a:r>
                        <a:rPr lang="en-US" sz="1800" b="0" i="1" u="none" strike="noStrike" dirty="0" smtClean="0">
                          <a:solidFill>
                            <a:srgbClr val="0000FF"/>
                          </a:solidFill>
                          <a:effectLst/>
                          <a:latin typeface="Calibri"/>
                          <a:cs typeface="Calibri"/>
                        </a:rPr>
                        <a:t>Items</a:t>
                      </a:r>
                      <a:endParaRPr lang="en-US" sz="1800" b="0" i="1" u="none" strike="noStrike" dirty="0">
                        <a:solidFill>
                          <a:srgbClr val="0000FF"/>
                        </a:solidFill>
                        <a:effectLst/>
                        <a:latin typeface="Calibri"/>
                        <a:cs typeface="Calibri"/>
                      </a:endParaRPr>
                    </a:p>
                  </a:txBody>
                  <a:tcPr marL="11013" marR="11013" marT="1101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83128">
                <a:tc>
                  <a:txBody>
                    <a:bodyPr/>
                    <a:lstStyle/>
                    <a:p>
                      <a:pPr algn="l" fontAlgn="b"/>
                      <a:r>
                        <a:rPr lang="en-US" sz="1800" u="none" strike="noStrike" dirty="0" smtClean="0">
                          <a:effectLst/>
                          <a:latin typeface="Calibri"/>
                          <a:cs typeface="Calibri"/>
                        </a:rPr>
                        <a:t>     Before</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40.1</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31.8</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29.8</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17.3</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27.8</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37.4</a:t>
                      </a:r>
                      <a:endParaRPr lang="en-US" sz="1800" b="0" i="0" u="none" strike="noStrike" dirty="0">
                        <a:solidFill>
                          <a:srgbClr val="000000"/>
                        </a:solidFill>
                        <a:effectLst/>
                        <a:latin typeface="Calibri"/>
                        <a:cs typeface="Calibri"/>
                      </a:endParaRPr>
                    </a:p>
                  </a:txBody>
                  <a:tcPr marL="11013" marR="11013" marT="11013" marB="0" anchor="b"/>
                </a:tc>
                <a:extLst>
                  <a:ext uri="{0D108BD9-81ED-4DB2-BD59-A6C34878D82A}">
                    <a16:rowId xmlns:a16="http://schemas.microsoft.com/office/drawing/2014/main" xmlns="" val="10008"/>
                  </a:ext>
                </a:extLst>
              </a:tr>
              <a:tr h="283128">
                <a:tc>
                  <a:txBody>
                    <a:bodyPr/>
                    <a:lstStyle/>
                    <a:p>
                      <a:pPr algn="l" fontAlgn="b"/>
                      <a:r>
                        <a:rPr lang="en-US" sz="1800" u="none" strike="noStrike" dirty="0" smtClean="0">
                          <a:effectLst/>
                          <a:latin typeface="Calibri"/>
                          <a:cs typeface="Calibri"/>
                        </a:rPr>
                        <a:t>     After</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37.8</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24.9</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20.8</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19.7</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19.2</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33.1</a:t>
                      </a:r>
                      <a:endParaRPr lang="en-US" sz="1800" b="0" i="0" u="none" strike="noStrike" dirty="0">
                        <a:solidFill>
                          <a:srgbClr val="000000"/>
                        </a:solidFill>
                        <a:effectLst/>
                        <a:latin typeface="Calibri"/>
                        <a:cs typeface="Calibri"/>
                      </a:endParaRPr>
                    </a:p>
                  </a:txBody>
                  <a:tcPr marL="11013" marR="11013" marT="11013" marB="0" anchor="b"/>
                </a:tc>
                <a:extLst>
                  <a:ext uri="{0D108BD9-81ED-4DB2-BD59-A6C34878D82A}">
                    <a16:rowId xmlns:a16="http://schemas.microsoft.com/office/drawing/2014/main" xmlns="" val="10009"/>
                  </a:ext>
                </a:extLst>
              </a:tr>
              <a:tr h="274244">
                <a:tc>
                  <a:txBody>
                    <a:bodyPr/>
                    <a:lstStyle/>
                    <a:p>
                      <a:pPr algn="l" fontAlgn="b"/>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b="1" i="0" u="none" strike="noStrike" dirty="0" smtClean="0">
                          <a:solidFill>
                            <a:srgbClr val="008000"/>
                          </a:solidFill>
                          <a:effectLst/>
                          <a:latin typeface="Calibri"/>
                          <a:cs typeface="Calibri"/>
                        </a:rPr>
                        <a:t>-2.3</a:t>
                      </a:r>
                      <a:endParaRPr lang="en-US" sz="1800" b="1" i="0" u="none" strike="noStrike" dirty="0">
                        <a:solidFill>
                          <a:srgbClr val="008000"/>
                        </a:solidFill>
                        <a:effectLst/>
                        <a:latin typeface="Calibri"/>
                        <a:cs typeface="Calibri"/>
                      </a:endParaRPr>
                    </a:p>
                  </a:txBody>
                  <a:tcPr marL="12700" marR="12700" marT="12700" marB="0" anchor="b"/>
                </a:tc>
                <a:tc>
                  <a:txBody>
                    <a:bodyPr/>
                    <a:lstStyle/>
                    <a:p>
                      <a:pPr algn="ctr" fontAlgn="b"/>
                      <a:r>
                        <a:rPr lang="en-US" sz="1800" b="1" i="0" u="none" strike="noStrike" dirty="0" smtClean="0">
                          <a:solidFill>
                            <a:srgbClr val="008000"/>
                          </a:solidFill>
                          <a:effectLst/>
                          <a:latin typeface="Calibri"/>
                          <a:cs typeface="Calibri"/>
                        </a:rPr>
                        <a:t>-6.9</a:t>
                      </a:r>
                    </a:p>
                  </a:txBody>
                  <a:tcPr marL="12700" marR="12700" marT="12700" marB="0" anchor="b"/>
                </a:tc>
                <a:tc>
                  <a:txBody>
                    <a:bodyPr/>
                    <a:lstStyle/>
                    <a:p>
                      <a:pPr algn="ctr" fontAlgn="b"/>
                      <a:r>
                        <a:rPr lang="en-US" sz="1800" b="1" i="0" u="none" strike="noStrike" dirty="0" smtClean="0">
                          <a:solidFill>
                            <a:srgbClr val="008000"/>
                          </a:solidFill>
                          <a:effectLst/>
                          <a:latin typeface="Calibri"/>
                          <a:cs typeface="Calibri"/>
                        </a:rPr>
                        <a:t>-9.1</a:t>
                      </a:r>
                      <a:endParaRPr lang="en-US" sz="1800" b="1" i="0" u="none" strike="noStrike" dirty="0">
                        <a:solidFill>
                          <a:srgbClr val="008000"/>
                        </a:solidFill>
                        <a:effectLst/>
                        <a:latin typeface="Calibri"/>
                        <a:cs typeface="Calibri"/>
                      </a:endParaRPr>
                    </a:p>
                  </a:txBody>
                  <a:tcPr marL="12700" marR="12700" marT="12700" marB="0" anchor="b"/>
                </a:tc>
                <a:tc>
                  <a:txBody>
                    <a:bodyPr/>
                    <a:lstStyle/>
                    <a:p>
                      <a:pPr algn="ctr" fontAlgn="b"/>
                      <a:r>
                        <a:rPr lang="en-US" sz="1800" b="1" i="0" u="none" strike="noStrike" dirty="0" smtClean="0">
                          <a:solidFill>
                            <a:srgbClr val="FF0000"/>
                          </a:solidFill>
                          <a:effectLst/>
                          <a:latin typeface="Calibri"/>
                          <a:cs typeface="Calibri"/>
                        </a:rPr>
                        <a:t>+2.4</a:t>
                      </a:r>
                      <a:endParaRPr lang="en-US" sz="1800" b="1" i="0" u="none" strike="noStrike" dirty="0">
                        <a:solidFill>
                          <a:srgbClr val="FF0000"/>
                        </a:solidFill>
                        <a:effectLst/>
                        <a:latin typeface="Calibri"/>
                        <a:cs typeface="Calibri"/>
                      </a:endParaRPr>
                    </a:p>
                  </a:txBody>
                  <a:tcPr marL="12700" marR="12700" marT="12700" marB="0" anchor="b"/>
                </a:tc>
                <a:tc>
                  <a:txBody>
                    <a:bodyPr/>
                    <a:lstStyle/>
                    <a:p>
                      <a:pPr algn="ctr" fontAlgn="b"/>
                      <a:r>
                        <a:rPr lang="en-US" sz="1800" b="1" i="0" u="none" strike="noStrike" dirty="0" smtClean="0">
                          <a:solidFill>
                            <a:srgbClr val="008000"/>
                          </a:solidFill>
                          <a:effectLst/>
                          <a:latin typeface="Calibri"/>
                          <a:cs typeface="Calibri"/>
                        </a:rPr>
                        <a:t>-8.6</a:t>
                      </a:r>
                      <a:endParaRPr lang="en-US" sz="1800" b="1" i="0" u="none" strike="noStrike" dirty="0">
                        <a:solidFill>
                          <a:srgbClr val="008000"/>
                        </a:solidFill>
                        <a:effectLst/>
                        <a:latin typeface="Calibri"/>
                        <a:cs typeface="Calibri"/>
                      </a:endParaRPr>
                    </a:p>
                  </a:txBody>
                  <a:tcPr marL="12700" marR="12700"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8000"/>
                          </a:solidFill>
                          <a:effectLst/>
                          <a:latin typeface="Calibri"/>
                          <a:cs typeface="Calibri"/>
                        </a:rPr>
                        <a:t>-4.3</a:t>
                      </a:r>
                    </a:p>
                  </a:txBody>
                  <a:tcPr marL="12700" marR="12700" marT="12700" marB="0" anchor="b"/>
                </a:tc>
                <a:extLst>
                  <a:ext uri="{0D108BD9-81ED-4DB2-BD59-A6C34878D82A}">
                    <a16:rowId xmlns:a16="http://schemas.microsoft.com/office/drawing/2014/main" xmlns="" val="10010"/>
                  </a:ext>
                </a:extLst>
              </a:tr>
              <a:tr h="364812">
                <a:tc gridSpan="2">
                  <a:txBody>
                    <a:bodyPr/>
                    <a:lstStyle/>
                    <a:p>
                      <a:pPr algn="l" fontAlgn="b"/>
                      <a:r>
                        <a:rPr lang="en-US" sz="1800" b="0" i="1" u="none" strike="noStrike" dirty="0" smtClean="0">
                          <a:solidFill>
                            <a:srgbClr val="0000FF"/>
                          </a:solidFill>
                          <a:effectLst/>
                          <a:latin typeface="Calibri"/>
                          <a:cs typeface="Calibri"/>
                        </a:rPr>
                        <a:t>Posted Prices</a:t>
                      </a:r>
                      <a:endParaRPr lang="en-US" sz="1800" b="0" i="1" u="none" strike="noStrike" dirty="0">
                        <a:solidFill>
                          <a:srgbClr val="0000FF"/>
                        </a:solidFill>
                        <a:effectLst/>
                        <a:latin typeface="Calibri"/>
                        <a:cs typeface="Calibri"/>
                      </a:endParaRPr>
                    </a:p>
                  </a:txBody>
                  <a:tcPr marL="11013" marR="11013" marT="11013" marB="0" anchor="b"/>
                </a:tc>
                <a:tc hMerge="1">
                  <a:txBody>
                    <a:bodyPr/>
                    <a:lstStyle/>
                    <a:p>
                      <a:endParaRPr lang="en-US"/>
                    </a:p>
                  </a:txBody>
                  <a:tcPr/>
                </a:tc>
                <a:tc>
                  <a:txBody>
                    <a:bodyPr/>
                    <a:lstStyle/>
                    <a:p>
                      <a:pPr algn="ctr" fontAlgn="b"/>
                      <a:endParaRPr lang="en-US" sz="1800" b="0" i="0" u="none" strike="noStrike" dirty="0">
                        <a:solidFill>
                          <a:srgbClr val="000000"/>
                        </a:solidFill>
                        <a:effectLst/>
                        <a:latin typeface="Calibri"/>
                        <a:cs typeface="Calibri"/>
                      </a:endParaRPr>
                    </a:p>
                  </a:txBody>
                  <a:tcPr marL="11013" marR="11013" marT="11013" marB="0" anchor="b"/>
                </a:tc>
                <a:tc>
                  <a:txBody>
                    <a:bodyPr/>
                    <a:lstStyle/>
                    <a:p>
                      <a:endParaRPr lang="en-US" sz="1800">
                        <a:latin typeface="Calibri"/>
                        <a:cs typeface="Calibri"/>
                      </a:endParaRPr>
                    </a:p>
                  </a:txBody>
                  <a:tcPr marL="11013" marR="11013" marT="11013" marB="0" anchor="b"/>
                </a:tc>
                <a:tc>
                  <a:txBody>
                    <a:bodyPr/>
                    <a:lstStyle/>
                    <a:p>
                      <a:endParaRPr lang="en-US" sz="1800" dirty="0">
                        <a:latin typeface="Calibri"/>
                        <a:cs typeface="Calibri"/>
                      </a:endParaRPr>
                    </a:p>
                  </a:txBody>
                  <a:tcPr marL="11013" marR="11013" marT="11013" marB="0" anchor="b"/>
                </a:tc>
                <a:tc>
                  <a:txBody>
                    <a:bodyPr/>
                    <a:lstStyle/>
                    <a:p>
                      <a:endParaRPr lang="en-US" sz="1800">
                        <a:latin typeface="Calibri"/>
                        <a:cs typeface="Calibri"/>
                      </a:endParaRPr>
                    </a:p>
                  </a:txBody>
                  <a:tcPr marL="11013" marR="11013" marT="11013" marB="0" anchor="b"/>
                </a:tc>
                <a:tc>
                  <a:txBody>
                    <a:bodyPr/>
                    <a:lstStyle/>
                    <a:p>
                      <a:endParaRPr lang="en-US" sz="1800">
                        <a:latin typeface="Calibri"/>
                        <a:cs typeface="Calibri"/>
                      </a:endParaRPr>
                    </a:p>
                  </a:txBody>
                  <a:tcPr marL="11013" marR="11013" marT="11013" marB="0" anchor="b"/>
                </a:tc>
                <a:extLst>
                  <a:ext uri="{0D108BD9-81ED-4DB2-BD59-A6C34878D82A}">
                    <a16:rowId xmlns:a16="http://schemas.microsoft.com/office/drawing/2014/main" xmlns="" val="10011"/>
                  </a:ext>
                </a:extLst>
              </a:tr>
              <a:tr h="283128">
                <a:tc>
                  <a:txBody>
                    <a:bodyPr/>
                    <a:lstStyle/>
                    <a:p>
                      <a:pPr algn="l" fontAlgn="b"/>
                      <a:r>
                        <a:rPr lang="en-US" sz="1800" u="none" strike="noStrike" dirty="0" smtClean="0">
                          <a:effectLst/>
                          <a:latin typeface="Calibri"/>
                          <a:cs typeface="Calibri"/>
                        </a:rPr>
                        <a:t>    </a:t>
                      </a:r>
                      <a:r>
                        <a:rPr lang="en-US" sz="1800" u="none" strike="noStrike" baseline="0" dirty="0" smtClean="0">
                          <a:effectLst/>
                          <a:latin typeface="Calibri"/>
                          <a:cs typeface="Calibri"/>
                        </a:rPr>
                        <a:t> </a:t>
                      </a:r>
                      <a:r>
                        <a:rPr lang="en-US" sz="1800" u="none" strike="noStrike" dirty="0" smtClean="0">
                          <a:effectLst/>
                          <a:latin typeface="Calibri"/>
                          <a:cs typeface="Calibri"/>
                        </a:rPr>
                        <a:t>Before</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562.5</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1,418.3</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68.0</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290.0</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48.6</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749.2</a:t>
                      </a:r>
                      <a:endParaRPr lang="en-US" sz="1800" b="0" i="0" u="none" strike="noStrike" dirty="0">
                        <a:solidFill>
                          <a:srgbClr val="000000"/>
                        </a:solidFill>
                        <a:effectLst/>
                        <a:latin typeface="Calibri"/>
                        <a:cs typeface="Calibri"/>
                      </a:endParaRPr>
                    </a:p>
                  </a:txBody>
                  <a:tcPr marL="11013" marR="11013" marT="11013" marB="0" anchor="b"/>
                </a:tc>
                <a:extLst>
                  <a:ext uri="{0D108BD9-81ED-4DB2-BD59-A6C34878D82A}">
                    <a16:rowId xmlns:a16="http://schemas.microsoft.com/office/drawing/2014/main" xmlns="" val="10012"/>
                  </a:ext>
                </a:extLst>
              </a:tr>
              <a:tr h="283128">
                <a:tc>
                  <a:txBody>
                    <a:bodyPr/>
                    <a:lstStyle/>
                    <a:p>
                      <a:pPr algn="l" fontAlgn="b"/>
                      <a:r>
                        <a:rPr lang="en-US" sz="1800" u="none" strike="noStrike" dirty="0" smtClean="0">
                          <a:effectLst/>
                          <a:latin typeface="Calibri"/>
                          <a:cs typeface="Calibri"/>
                        </a:rPr>
                        <a:t>     After</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462.9</a:t>
                      </a:r>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1,170.8</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63.1</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285.1</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a:effectLst/>
                          <a:latin typeface="Calibri"/>
                          <a:cs typeface="Calibri"/>
                        </a:rPr>
                        <a:t>48.1</a:t>
                      </a:r>
                      <a:endParaRPr lang="en-US" sz="1800" b="0" i="0" u="none" strike="noStrike">
                        <a:solidFill>
                          <a:srgbClr val="000000"/>
                        </a:solidFill>
                        <a:effectLst/>
                        <a:latin typeface="Calibri"/>
                        <a:cs typeface="Calibri"/>
                      </a:endParaRPr>
                    </a:p>
                  </a:txBody>
                  <a:tcPr marL="11013" marR="11013" marT="11013" marB="0" anchor="b"/>
                </a:tc>
                <a:tc>
                  <a:txBody>
                    <a:bodyPr/>
                    <a:lstStyle/>
                    <a:p>
                      <a:pPr algn="ctr" fontAlgn="b"/>
                      <a:r>
                        <a:rPr lang="en-US" sz="1800" u="none" strike="noStrike" dirty="0">
                          <a:effectLst/>
                          <a:latin typeface="Calibri"/>
                          <a:cs typeface="Calibri"/>
                        </a:rPr>
                        <a:t>567.7</a:t>
                      </a:r>
                      <a:endParaRPr lang="en-US" sz="1800" b="0" i="0" u="none" strike="noStrike" dirty="0">
                        <a:solidFill>
                          <a:srgbClr val="000000"/>
                        </a:solidFill>
                        <a:effectLst/>
                        <a:latin typeface="Calibri"/>
                        <a:cs typeface="Calibri"/>
                      </a:endParaRPr>
                    </a:p>
                  </a:txBody>
                  <a:tcPr marL="11013" marR="11013" marT="11013" marB="0" anchor="b"/>
                </a:tc>
                <a:extLst>
                  <a:ext uri="{0D108BD9-81ED-4DB2-BD59-A6C34878D82A}">
                    <a16:rowId xmlns:a16="http://schemas.microsoft.com/office/drawing/2014/main" xmlns="" val="10013"/>
                  </a:ext>
                </a:extLst>
              </a:tr>
              <a:tr h="321463">
                <a:tc>
                  <a:txBody>
                    <a:bodyPr/>
                    <a:lstStyle/>
                    <a:p>
                      <a:pPr algn="l" fontAlgn="b"/>
                      <a:endParaRPr lang="en-US" sz="1800" b="0" i="0" u="none" strike="noStrike" dirty="0">
                        <a:solidFill>
                          <a:srgbClr val="000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-17.7%</a:t>
                      </a:r>
                      <a:endParaRPr lang="en-US" sz="1800" b="1" i="0" u="none" strike="noStrike" dirty="0">
                        <a:solidFill>
                          <a:srgbClr val="008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-17.5%</a:t>
                      </a:r>
                      <a:endParaRPr lang="en-US" sz="1800" b="1" i="0" u="none" strike="noStrike" dirty="0">
                        <a:solidFill>
                          <a:srgbClr val="008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-7.2%</a:t>
                      </a:r>
                      <a:endParaRPr lang="en-US" sz="1800" b="1" i="0" u="none" strike="noStrike" dirty="0">
                        <a:solidFill>
                          <a:srgbClr val="008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-1.7%</a:t>
                      </a:r>
                      <a:endParaRPr lang="en-US" sz="1800" b="1" i="0" u="none" strike="noStrike" dirty="0">
                        <a:solidFill>
                          <a:srgbClr val="008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-0.9%</a:t>
                      </a:r>
                      <a:endParaRPr lang="en-US" sz="1800" b="1" i="0" u="none" strike="noStrike" dirty="0">
                        <a:solidFill>
                          <a:srgbClr val="008000"/>
                        </a:solidFill>
                        <a:effectLst/>
                        <a:latin typeface="Calibri"/>
                        <a:cs typeface="Calibri"/>
                      </a:endParaRPr>
                    </a:p>
                  </a:txBody>
                  <a:tcPr marL="11013" marR="11013" marT="11013" marB="0" anchor="b"/>
                </a:tc>
                <a:tc>
                  <a:txBody>
                    <a:bodyPr/>
                    <a:lstStyle/>
                    <a:p>
                      <a:pPr algn="ctr" fontAlgn="b"/>
                      <a:r>
                        <a:rPr lang="en-US" sz="1800" b="1" u="none" strike="noStrike" dirty="0">
                          <a:solidFill>
                            <a:srgbClr val="008000"/>
                          </a:solidFill>
                          <a:effectLst/>
                          <a:latin typeface="Calibri"/>
                          <a:cs typeface="Calibri"/>
                        </a:rPr>
                        <a:t>-24.2%</a:t>
                      </a:r>
                      <a:endParaRPr lang="en-US" sz="1800" b="1" i="0" u="none" strike="noStrike" dirty="0">
                        <a:solidFill>
                          <a:srgbClr val="008000"/>
                        </a:solidFill>
                        <a:effectLst/>
                        <a:latin typeface="Calibri"/>
                        <a:cs typeface="Calibri"/>
                      </a:endParaRPr>
                    </a:p>
                  </a:txBody>
                  <a:tcPr marL="11013" marR="11013" marT="11013" marB="0" anchor="b"/>
                </a:tc>
                <a:extLst>
                  <a:ext uri="{0D108BD9-81ED-4DB2-BD59-A6C34878D82A}">
                    <a16:rowId xmlns:a16="http://schemas.microsoft.com/office/drawing/2014/main" xmlns="" val="10014"/>
                  </a:ext>
                </a:extLst>
              </a:tr>
            </a:tbl>
          </a:graphicData>
        </a:graphic>
      </p:graphicFrame>
      <p:sp>
        <p:nvSpPr>
          <p:cNvPr id="2" name="Slide Number Placeholder 1"/>
          <p:cNvSpPr>
            <a:spLocks noGrp="1"/>
          </p:cNvSpPr>
          <p:nvPr>
            <p:ph type="sldNum" sz="quarter" idx="12"/>
          </p:nvPr>
        </p:nvSpPr>
        <p:spPr/>
        <p:txBody>
          <a:bodyPr/>
          <a:lstStyle/>
          <a:p>
            <a:pPr>
              <a:defRPr/>
            </a:pPr>
            <a:fld id="{50AB251D-5C62-4000-9789-277DD10CAE08}" type="slidenum">
              <a:rPr lang="en-US" smtClean="0"/>
              <a:pPr>
                <a:defRPr/>
              </a:pPr>
              <a:t>73</a:t>
            </a:fld>
            <a:endParaRPr lang="en-US"/>
          </a:p>
        </p:txBody>
      </p:sp>
      <p:sp>
        <p:nvSpPr>
          <p:cNvPr id="3" name="TextBox 2"/>
          <p:cNvSpPr txBox="1"/>
          <p:nvPr/>
        </p:nvSpPr>
        <p:spPr>
          <a:xfrm>
            <a:off x="369643" y="6117350"/>
            <a:ext cx="7885813" cy="646331"/>
          </a:xfrm>
          <a:prstGeom prst="rect">
            <a:avLst/>
          </a:prstGeom>
          <a:noFill/>
        </p:spPr>
        <p:txBody>
          <a:bodyPr wrap="none" rtlCol="0">
            <a:spAutoFit/>
          </a:bodyPr>
          <a:lstStyle/>
          <a:p>
            <a:pPr marL="285750" indent="-285750">
              <a:buFont typeface="Arial" pitchFamily="34" charset="0"/>
              <a:buChar char="•"/>
            </a:pPr>
            <a:r>
              <a:rPr lang="en-US" sz="1800" dirty="0" smtClean="0">
                <a:latin typeface="Calibri" pitchFamily="34" charset="0"/>
              </a:rPr>
              <a:t>Statistics for each category are averages across top 10 products in the category</a:t>
            </a:r>
          </a:p>
          <a:p>
            <a:pPr marL="285750" indent="-285750">
              <a:buFont typeface="Arial" pitchFamily="34" charset="0"/>
              <a:buChar char="•"/>
            </a:pPr>
            <a:r>
              <a:rPr lang="en-US" sz="1800" dirty="0" smtClean="0">
                <a:latin typeface="Calibri" pitchFamily="34" charset="0"/>
              </a:rPr>
              <a:t>Before period is April 6-May 18, 2011; After period is August </a:t>
            </a:r>
            <a:r>
              <a:rPr lang="en-US" sz="1800" dirty="0">
                <a:latin typeface="Calibri" pitchFamily="34" charset="0"/>
              </a:rPr>
              <a:t>1</a:t>
            </a:r>
            <a:r>
              <a:rPr lang="en-US" sz="1800" dirty="0" smtClean="0">
                <a:latin typeface="Calibri" pitchFamily="34" charset="0"/>
              </a:rPr>
              <a:t>-September 20</a:t>
            </a:r>
            <a:endParaRPr lang="en-US" sz="1800" dirty="0">
              <a:latin typeface="Calibri" pitchFamily="34" charset="0"/>
            </a:endParaRPr>
          </a:p>
        </p:txBody>
      </p:sp>
      <p:sp>
        <p:nvSpPr>
          <p:cNvPr id="4" name="Oval 3"/>
          <p:cNvSpPr/>
          <p:nvPr/>
        </p:nvSpPr>
        <p:spPr>
          <a:xfrm>
            <a:off x="2459725" y="2891330"/>
            <a:ext cx="6567255" cy="691290"/>
          </a:xfrm>
          <a:prstGeom prst="ellipse">
            <a:avLst/>
          </a:prstGeom>
          <a:noFill/>
          <a:ln w="28575" cmpd="sng">
            <a:solidFill>
              <a:srgbClr val="2F73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44510" y="4120290"/>
            <a:ext cx="6567255" cy="691290"/>
          </a:xfrm>
          <a:prstGeom prst="ellipse">
            <a:avLst/>
          </a:prstGeom>
          <a:noFill/>
          <a:ln w="28575" cmpd="sng">
            <a:solidFill>
              <a:srgbClr val="2F73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421320" y="5387655"/>
            <a:ext cx="6567255" cy="691290"/>
          </a:xfrm>
          <a:prstGeom prst="ellipse">
            <a:avLst/>
          </a:prstGeom>
          <a:noFill/>
          <a:ln w="28575" cmpd="sng">
            <a:solidFill>
              <a:srgbClr val="2F73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382915" y="1700775"/>
            <a:ext cx="6567255" cy="691290"/>
          </a:xfrm>
          <a:prstGeom prst="ellipse">
            <a:avLst/>
          </a:prstGeom>
          <a:noFill/>
          <a:ln w="28575" cmpd="sng">
            <a:solidFill>
              <a:srgbClr val="2F73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29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68313" y="0"/>
            <a:ext cx="8229600" cy="765175"/>
          </a:xfrm>
        </p:spPr>
        <p:txBody>
          <a:bodyPr/>
          <a:lstStyle/>
          <a:p>
            <a:pPr eaLnBrk="1" hangingPunct="1"/>
            <a:r>
              <a:rPr lang="en-US" sz="3200" dirty="0" smtClean="0">
                <a:solidFill>
                  <a:srgbClr val="0070C0"/>
                </a:solidFill>
                <a:latin typeface="Calibri" pitchFamily="84" charset="0"/>
              </a:rPr>
              <a:t>Effect of Platform Change (Halo Reach only)</a:t>
            </a:r>
          </a:p>
        </p:txBody>
      </p:sp>
      <p:sp>
        <p:nvSpPr>
          <p:cNvPr id="2" name="Slide Number Placeholder 1"/>
          <p:cNvSpPr>
            <a:spLocks noGrp="1"/>
          </p:cNvSpPr>
          <p:nvPr>
            <p:ph type="sldNum" sz="quarter" idx="12"/>
          </p:nvPr>
        </p:nvSpPr>
        <p:spPr/>
        <p:txBody>
          <a:bodyPr/>
          <a:lstStyle/>
          <a:p>
            <a:pPr>
              <a:defRPr/>
            </a:pPr>
            <a:fld id="{BF4417BB-09BF-4888-A421-447E097BF797}" type="slidenum">
              <a:rPr lang="en-US" smtClean="0"/>
              <a:pPr>
                <a:defRPr/>
              </a:pPr>
              <a:t>74</a:t>
            </a:fld>
            <a:endParaRPr lang="en-US" dirty="0"/>
          </a:p>
        </p:txBody>
      </p:sp>
      <p:graphicFrame>
        <p:nvGraphicFramePr>
          <p:cNvPr id="4" name="Chart 3"/>
          <p:cNvGraphicFramePr>
            <a:graphicFrameLocks noGrp="1"/>
          </p:cNvGraphicFramePr>
          <p:nvPr>
            <p:extLst/>
          </p:nvPr>
        </p:nvGraphicFramePr>
        <p:xfrm>
          <a:off x="270639" y="855865"/>
          <a:ext cx="8333885" cy="5799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669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193829" y="0"/>
            <a:ext cx="8794745" cy="765175"/>
          </a:xfrm>
        </p:spPr>
        <p:txBody>
          <a:bodyPr/>
          <a:lstStyle/>
          <a:p>
            <a:pPr eaLnBrk="1" hangingPunct="1"/>
            <a:r>
              <a:rPr lang="en-US" sz="3200" dirty="0" smtClean="0">
                <a:solidFill>
                  <a:srgbClr val="0070C0"/>
                </a:solidFill>
                <a:latin typeface="Calibri" pitchFamily="84" charset="0"/>
              </a:rPr>
              <a:t>Effect of Platform Change (Halo Reach only)</a:t>
            </a:r>
          </a:p>
        </p:txBody>
      </p:sp>
      <p:sp>
        <p:nvSpPr>
          <p:cNvPr id="2" name="Slide Number Placeholder 1"/>
          <p:cNvSpPr>
            <a:spLocks noGrp="1"/>
          </p:cNvSpPr>
          <p:nvPr>
            <p:ph type="sldNum" sz="quarter" idx="12"/>
          </p:nvPr>
        </p:nvSpPr>
        <p:spPr/>
        <p:txBody>
          <a:bodyPr/>
          <a:lstStyle/>
          <a:p>
            <a:pPr>
              <a:defRPr/>
            </a:pPr>
            <a:fld id="{BF4417BB-09BF-4888-A421-447E097BF797}" type="slidenum">
              <a:rPr lang="en-US" smtClean="0"/>
              <a:pPr>
                <a:defRPr/>
              </a:pPr>
              <a:t>75</a:t>
            </a:fld>
            <a:endParaRPr lang="en-US"/>
          </a:p>
        </p:txBody>
      </p:sp>
      <p:graphicFrame>
        <p:nvGraphicFramePr>
          <p:cNvPr id="4" name="Chart 3"/>
          <p:cNvGraphicFramePr>
            <a:graphicFrameLocks noGrp="1"/>
          </p:cNvGraphicFramePr>
          <p:nvPr>
            <p:extLst/>
          </p:nvPr>
        </p:nvGraphicFramePr>
        <p:xfrm>
          <a:off x="385855" y="932675"/>
          <a:ext cx="8201443" cy="5607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832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68313" y="0"/>
            <a:ext cx="8229600" cy="765175"/>
          </a:xfrm>
        </p:spPr>
        <p:txBody>
          <a:bodyPr/>
          <a:lstStyle/>
          <a:p>
            <a:pPr eaLnBrk="1" hangingPunct="1"/>
            <a:r>
              <a:rPr lang="en-US" sz="3200" dirty="0" smtClean="0">
                <a:solidFill>
                  <a:srgbClr val="0070C0"/>
                </a:solidFill>
                <a:latin typeface="Calibri" pitchFamily="84" charset="0"/>
              </a:rPr>
              <a:t>Model: Consumer Search &amp; Choice</a:t>
            </a:r>
          </a:p>
        </p:txBody>
      </p:sp>
      <mc:AlternateContent xmlns:mc="http://schemas.openxmlformats.org/markup-compatibility/2006" xmlns:a14="http://schemas.microsoft.com/office/drawing/2010/main">
        <mc:Choice Requires="a14">
          <p:sp>
            <p:nvSpPr>
              <p:cNvPr id="25602" name="Rectangle 3"/>
              <p:cNvSpPr>
                <a:spLocks noGrp="1" noChangeArrowheads="1"/>
              </p:cNvSpPr>
              <p:nvPr>
                <p:ph type="body" idx="1"/>
              </p:nvPr>
            </p:nvSpPr>
            <p:spPr>
              <a:xfrm>
                <a:off x="179388" y="779055"/>
                <a:ext cx="8785225" cy="5670958"/>
              </a:xfrm>
            </p:spPr>
            <p:txBody>
              <a:bodyPr/>
              <a:lstStyle/>
              <a:p>
                <a:pPr marL="114300" indent="0" algn="just" eaLnBrk="1" hangingPunct="1">
                  <a:buNone/>
                </a:pPr>
                <a:endParaRPr lang="en-US" sz="2400" u="sng" dirty="0" smtClean="0">
                  <a:latin typeface="Calibri" pitchFamily="84" charset="0"/>
                </a:endParaRPr>
              </a:p>
              <a:p>
                <a:pPr marL="114300" indent="0" algn="just" eaLnBrk="1" hangingPunct="1">
                  <a:buNone/>
                </a:pPr>
                <a:r>
                  <a:rPr lang="en-US" sz="2400" u="sng" dirty="0" smtClean="0">
                    <a:latin typeface="Calibri" pitchFamily="84" charset="0"/>
                  </a:rPr>
                  <a:t>Consumer choice</a:t>
                </a:r>
              </a:p>
              <a:p>
                <a:pPr marL="685800" indent="-571500" algn="just" eaLnBrk="1" hangingPunct="1"/>
                <a:r>
                  <a:rPr lang="en-US" sz="2000" dirty="0" smtClean="0">
                    <a:latin typeface="Calibri" pitchFamily="84" charset="0"/>
                  </a:rPr>
                  <a:t>Given consideration set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𝐽</m:t>
                        </m:r>
                      </m:e>
                      <m:sub>
                        <m:r>
                          <a:rPr lang="en-US" sz="2000" b="0" i="1" smtClean="0">
                            <a:latin typeface="Cambria Math"/>
                          </a:rPr>
                          <m:t>𝑖</m:t>
                        </m:r>
                      </m:sub>
                    </m:sSub>
                  </m:oMath>
                </a14:m>
                <a:r>
                  <a:rPr lang="en-US" sz="2000" dirty="0" smtClean="0">
                    <a:latin typeface="Calibri" pitchFamily="84" charset="0"/>
                  </a:rPr>
                  <a:t>, consumer </a:t>
                </a:r>
                <a:r>
                  <a:rPr lang="en-US" sz="2000" i="1" dirty="0" err="1" smtClean="0">
                    <a:latin typeface="Calibri" pitchFamily="84" charset="0"/>
                  </a:rPr>
                  <a:t>i</a:t>
                </a:r>
                <a:r>
                  <a:rPr lang="en-US" sz="2000" i="1" dirty="0" smtClean="0">
                    <a:latin typeface="Calibri" pitchFamily="84" charset="0"/>
                  </a:rPr>
                  <a:t> </a:t>
                </a:r>
                <a:r>
                  <a:rPr lang="en-US" sz="2000" dirty="0" smtClean="0">
                    <a:latin typeface="Calibri" pitchFamily="84" charset="0"/>
                  </a:rPr>
                  <a:t>chooses according to a standard </a:t>
                </a:r>
                <a:r>
                  <a:rPr lang="en-US" sz="2000" dirty="0" err="1" smtClean="0">
                    <a:latin typeface="Calibri" pitchFamily="84" charset="0"/>
                  </a:rPr>
                  <a:t>logit</a:t>
                </a:r>
                <a:r>
                  <a:rPr lang="en-US" sz="2000" dirty="0" smtClean="0">
                    <a:latin typeface="Calibri" pitchFamily="84" charset="0"/>
                  </a:rPr>
                  <a:t> model, where the utility for good </a:t>
                </a:r>
                <a:r>
                  <a:rPr lang="en-US" sz="2000" i="1" dirty="0" smtClean="0">
                    <a:latin typeface="Calibri" pitchFamily="84" charset="0"/>
                  </a:rPr>
                  <a:t>j </a:t>
                </a:r>
                <a:r>
                  <a:rPr lang="en-US" sz="2000" dirty="0" smtClean="0">
                    <a:latin typeface="Calibri" pitchFamily="84" charset="0"/>
                  </a:rPr>
                  <a:t>is:</a:t>
                </a:r>
              </a:p>
              <a:p>
                <a:pPr marL="3314700" lvl="6" indent="-571500" algn="just"/>
                <a:endParaRPr lang="en-US" sz="1200" dirty="0">
                  <a:latin typeface="Calibri" pitchFamily="84" charset="0"/>
                </a:endParaRPr>
              </a:p>
              <a:p>
                <a:pPr marL="914400" lvl="2" indent="0" algn="ctr" eaLnBrk="1" hangingPunct="1">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𝛼</m:t>
                        </m:r>
                      </m:e>
                      <m:sub>
                        <m:r>
                          <a:rPr lang="en-US" b="0" i="1" smtClean="0">
                            <a:latin typeface="Cambria Math"/>
                          </a:rPr>
                          <m:t>0</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ea typeface="Cambria Math"/>
                          </a:rPr>
                          <m:t>𝛼</m:t>
                        </m:r>
                      </m:e>
                      <m:sub>
                        <m:r>
                          <a:rPr lang="en-US" b="0" i="1" smtClean="0">
                            <a:latin typeface="Cambria Math"/>
                          </a:rPr>
                          <m:t>1</m:t>
                        </m:r>
                      </m:sub>
                    </m:sSub>
                    <m:sSub>
                      <m:sSubPr>
                        <m:ctrlPr>
                          <a:rPr lang="en-US" i="1">
                            <a:latin typeface="Cambria Math" panose="02040503050406030204" pitchFamily="18" charset="0"/>
                          </a:rPr>
                        </m:ctrlPr>
                      </m:sSubPr>
                      <m:e>
                        <m:r>
                          <a:rPr lang="en-US" b="0" i="1" smtClean="0">
                            <a:latin typeface="Cambria Math"/>
                          </a:rPr>
                          <m:t>𝑝</m:t>
                        </m:r>
                      </m:e>
                      <m:sub>
                        <m:r>
                          <a:rPr lang="en-US" b="0" i="1" smtClean="0">
                            <a:latin typeface="Cambria Math"/>
                            <a:ea typeface="Cambria Math"/>
                          </a:rPr>
                          <m:t>𝑗</m:t>
                        </m:r>
                      </m:sub>
                    </m:sSub>
                  </m:oMath>
                </a14:m>
                <a:r>
                  <a:rPr lang="en-US" dirty="0" smtClean="0">
                    <a:latin typeface="Calibri" pitchFamily="84"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𝛼</m:t>
                        </m:r>
                      </m:e>
                      <m:sub>
                        <m:r>
                          <a:rPr lang="en-US" b="0" i="1" smtClean="0">
                            <a:latin typeface="Cambria Math"/>
                          </a:rPr>
                          <m:t>2</m:t>
                        </m:r>
                      </m:sub>
                    </m:sSub>
                    <m:sSub>
                      <m:sSubPr>
                        <m:ctrlPr>
                          <a:rPr lang="en-US" i="1">
                            <a:latin typeface="Cambria Math" panose="02040503050406030204" pitchFamily="18" charset="0"/>
                          </a:rPr>
                        </m:ctrlPr>
                      </m:sSubPr>
                      <m:e>
                        <m:r>
                          <a:rPr lang="en-US" b="0" i="1" smtClean="0">
                            <a:latin typeface="Cambria Math"/>
                          </a:rPr>
                          <m:t>𝑇𝑅𝑆</m:t>
                        </m:r>
                      </m:e>
                      <m:sub>
                        <m:r>
                          <a:rPr lang="en-US" b="0" i="1" smtClean="0">
                            <a:latin typeface="Cambria Math"/>
                          </a:rPr>
                          <m:t>𝑗</m:t>
                        </m:r>
                      </m:sub>
                    </m:sSub>
                  </m:oMath>
                </a14:m>
                <a:r>
                  <a:rPr lang="en-US" dirty="0" smtClean="0">
                    <a:latin typeface="Calibri" pitchFamily="84"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𝛼</m:t>
                        </m:r>
                      </m:e>
                      <m:sub>
                        <m:r>
                          <a:rPr lang="en-US" b="0" i="1" smtClean="0">
                            <a:latin typeface="Cambria Math"/>
                          </a:rPr>
                          <m:t>3</m:t>
                        </m:r>
                      </m:sub>
                    </m:sSub>
                    <m:sSub>
                      <m:sSubPr>
                        <m:ctrlPr>
                          <a:rPr lang="en-US" i="1" smtClean="0">
                            <a:latin typeface="Cambria Math" panose="02040503050406030204" pitchFamily="18" charset="0"/>
                          </a:rPr>
                        </m:ctrlPr>
                      </m:sSubPr>
                      <m:e>
                        <m:r>
                          <a:rPr lang="en-US" b="0" i="1" smtClean="0">
                            <a:latin typeface="Cambria Math"/>
                          </a:rPr>
                          <m:t>𝑝</m:t>
                        </m:r>
                      </m:e>
                      <m:sub>
                        <m:r>
                          <a:rPr lang="en-US" b="0" i="1" smtClean="0">
                            <a:latin typeface="Cambria Math"/>
                          </a:rPr>
                          <m:t>𝑗</m:t>
                        </m:r>
                      </m:sub>
                    </m:sSub>
                    <m:sSub>
                      <m:sSubPr>
                        <m:ctrlPr>
                          <a:rPr lang="en-US" i="1">
                            <a:latin typeface="Cambria Math" panose="02040503050406030204" pitchFamily="18" charset="0"/>
                          </a:rPr>
                        </m:ctrlPr>
                      </m:sSubPr>
                      <m:e>
                        <m:r>
                          <a:rPr lang="en-US" b="0" i="1" smtClean="0">
                            <a:latin typeface="Cambria Math"/>
                          </a:rPr>
                          <m:t>𝑇𝑅𝑆</m:t>
                        </m:r>
                      </m:e>
                      <m:sub>
                        <m:r>
                          <a:rPr lang="en-US" b="0" i="1" smtClean="0">
                            <a:latin typeface="Cambria Math"/>
                            <a:ea typeface="Cambria Math"/>
                          </a:rPr>
                          <m:t>𝑗</m:t>
                        </m:r>
                      </m:sub>
                    </m:sSub>
                  </m:oMath>
                </a14:m>
                <a:r>
                  <a:rPr lang="en-US" dirty="0" smtClean="0">
                    <a:latin typeface="Calibri" pitchFamily="84" charset="0"/>
                  </a:rPr>
                  <a:t>+</a:t>
                </a:r>
                <a14:m>
                  <m:oMath xmlns:m="http://schemas.openxmlformats.org/officeDocument/2006/math">
                    <m:sSub>
                      <m:sSubPr>
                        <m:ctrlPr>
                          <a:rPr lang="en-US" i="1">
                            <a:latin typeface="Cambria Math" panose="02040503050406030204" pitchFamily="18" charset="0"/>
                          </a:rPr>
                        </m:ctrlPr>
                      </m:sSubPr>
                      <m:e>
                        <m:r>
                          <a:rPr lang="en-US" i="1" smtClean="0">
                            <a:latin typeface="Cambria Math"/>
                            <a:ea typeface="Cambria Math"/>
                          </a:rPr>
                          <m:t>𝜀</m:t>
                        </m:r>
                      </m:e>
                      <m:sub>
                        <m:r>
                          <a:rPr lang="en-US" b="0" i="1" smtClean="0">
                            <a:latin typeface="Cambria Math"/>
                            <a:ea typeface="Cambria Math"/>
                          </a:rPr>
                          <m:t>𝑖𝑗</m:t>
                        </m:r>
                      </m:sub>
                    </m:sSub>
                  </m:oMath>
                </a14:m>
                <a:endParaRPr lang="en-US" dirty="0" smtClean="0">
                  <a:latin typeface="Calibri" pitchFamily="84" charset="0"/>
                </a:endParaRPr>
              </a:p>
              <a:p>
                <a:pPr marL="1943100" lvl="3" indent="-571500" algn="just" eaLnBrk="1" hangingPunct="1"/>
                <a:endParaRPr lang="en-US" sz="1200" dirty="0" smtClean="0">
                  <a:latin typeface="Calibri" pitchFamily="84" charset="0"/>
                </a:endParaRPr>
              </a:p>
              <a:p>
                <a:pPr marL="1943100" lvl="3" indent="-571500" algn="just" eaLnBrk="1" hangingPunct="1"/>
                <a:endParaRPr lang="en-US" sz="1200" dirty="0">
                  <a:latin typeface="Calibri" pitchFamily="84" charset="0"/>
                </a:endParaRPr>
              </a:p>
              <a:p>
                <a:pPr marL="114300" indent="0" algn="just" eaLnBrk="1" hangingPunct="1">
                  <a:buNone/>
                </a:pPr>
                <a:r>
                  <a:rPr lang="en-US" sz="2400" u="sng" dirty="0" smtClean="0">
                    <a:latin typeface="Calibri" pitchFamily="84" charset="0"/>
                  </a:rPr>
                  <a:t>Consideration set</a:t>
                </a:r>
              </a:p>
              <a:p>
                <a:pPr marL="685800" indent="-571500" algn="just" eaLnBrk="1" hangingPunct="1"/>
                <a:r>
                  <a:rPr lang="en-US" sz="2000" dirty="0" smtClean="0">
                    <a:latin typeface="Calibri" pitchFamily="84" charset="0"/>
                  </a:rPr>
                  <a:t>Size of </a:t>
                </a:r>
                <a:r>
                  <a:rPr lang="en-US" sz="2000" i="1" dirty="0">
                    <a:latin typeface="Calibri" pitchFamily="84" charset="0"/>
                  </a:rPr>
                  <a:t>i</a:t>
                </a:r>
                <a:r>
                  <a:rPr lang="en-US" sz="2000" i="1" dirty="0" smtClean="0">
                    <a:latin typeface="Calibri" pitchFamily="84" charset="0"/>
                  </a:rPr>
                  <a:t>’s </a:t>
                </a:r>
                <a:r>
                  <a:rPr lang="en-US" sz="2000" dirty="0" smtClean="0">
                    <a:latin typeface="Calibri" pitchFamily="84" charset="0"/>
                  </a:rPr>
                  <a:t>consideration set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a:rPr>
                          <m:t>𝐿</m:t>
                        </m:r>
                      </m:e>
                      <m:sub>
                        <m:r>
                          <a:rPr lang="en-US" sz="2000" i="1">
                            <a:latin typeface="Cambria Math"/>
                          </a:rPr>
                          <m:t>𝑖</m:t>
                        </m:r>
                      </m:sub>
                    </m:sSub>
                  </m:oMath>
                </a14:m>
                <a:r>
                  <a:rPr lang="en-US" sz="2000" dirty="0" smtClean="0">
                    <a:latin typeface="Calibri" pitchFamily="84" charset="0"/>
                  </a:rPr>
                  <a:t> is drawn from empirical distribution. Listings in the consideration set are drawn sequentially; </a:t>
                </a:r>
                <a:r>
                  <a:rPr lang="en-US" sz="2000" dirty="0">
                    <a:latin typeface="Calibri" pitchFamily="84" charset="0"/>
                  </a:rPr>
                  <a:t>l</a:t>
                </a:r>
                <a:r>
                  <a:rPr lang="en-US" sz="2000" dirty="0" smtClean="0">
                    <a:latin typeface="Calibri" pitchFamily="84" charset="0"/>
                  </a:rPr>
                  <a:t>isting </a:t>
                </a:r>
                <a:r>
                  <a:rPr lang="en-US" sz="2000" i="1" dirty="0" smtClean="0">
                    <a:latin typeface="Calibri" pitchFamily="84" charset="0"/>
                  </a:rPr>
                  <a:t>j </a:t>
                </a:r>
                <a:r>
                  <a:rPr lang="en-US" sz="2000" dirty="0" smtClean="0">
                    <a:latin typeface="Calibri" pitchFamily="84" charset="0"/>
                  </a:rPr>
                  <a:t>has sampling weight</a:t>
                </a:r>
              </a:p>
              <a:p>
                <a:pPr marL="4229100" lvl="8" indent="-571500" algn="just"/>
                <a:endParaRPr lang="en-US" sz="1200" dirty="0">
                  <a:latin typeface="Calibri" pitchFamily="84" charset="0"/>
                </a:endParaRPr>
              </a:p>
              <a:p>
                <a:pPr marL="514350" lvl="1" indent="0" algn="just" eaLnBrk="1" hangingPunct="1">
                  <a:buNone/>
                </a:pPr>
                <a:r>
                  <a:rPr lang="en-US" sz="2000" dirty="0">
                    <a:latin typeface="Calibri" pitchFamily="84" charset="0"/>
                  </a:rPr>
                  <a:t>	</a:t>
                </a:r>
                <a:r>
                  <a:rPr lang="en-US" sz="2000" dirty="0" smtClean="0">
                    <a:latin typeface="Calibri" pitchFamily="84" charset="0"/>
                  </a:rPr>
                  <a:t>		</a:t>
                </a:r>
                <a:r>
                  <a:rPr lang="en-US" sz="2000" dirty="0"/>
                  <a:t> </a:t>
                </a:r>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a:ea typeface="Cambria Math"/>
                          </a:rPr>
                          <m:t>𝜔</m:t>
                        </m:r>
                      </m:e>
                      <m:sub>
                        <m:r>
                          <a:rPr lang="en-US" sz="2400" i="1">
                            <a:latin typeface="Cambria Math"/>
                          </a:rPr>
                          <m:t>𝑗</m:t>
                        </m:r>
                      </m:sub>
                    </m:sSub>
                    <m:r>
                      <a:rPr lang="en-US" sz="2400" i="1">
                        <a:latin typeface="Cambria Math"/>
                      </a:rPr>
                      <m:t>=</m:t>
                    </m:r>
                    <m:r>
                      <a:rPr lang="en-US" sz="2400" b="0" i="1" smtClean="0">
                        <a:latin typeface="Cambria Math"/>
                      </a:rPr>
                      <m:t>𝑒𝑥𝑝</m:t>
                    </m:r>
                    <m:d>
                      <m:dPr>
                        <m:begChr m:val="["/>
                        <m:endChr m:val="]"/>
                        <m:ctrlPr>
                          <a:rPr lang="en-US" sz="2400" b="0" i="1" smtClean="0">
                            <a:latin typeface="Cambria Math" panose="02040503050406030204" pitchFamily="18" charset="0"/>
                          </a:rPr>
                        </m:ctrlPr>
                      </m:dPr>
                      <m:e>
                        <m:r>
                          <a:rPr lang="en-US" sz="2400" b="0" i="1" smtClean="0">
                            <a:latin typeface="Cambria Math"/>
                          </a:rPr>
                          <m:t>−</m:t>
                        </m:r>
                        <m:r>
                          <a:rPr lang="en-US" sz="2400" i="1">
                            <a:latin typeface="Cambria Math"/>
                            <a:ea typeface="Cambria Math"/>
                          </a:rPr>
                          <m:t>𝛾</m:t>
                        </m:r>
                        <m:d>
                          <m:dPr>
                            <m:ctrlPr>
                              <a:rPr lang="en-US" sz="2400" i="1" smtClean="0">
                                <a:latin typeface="Cambria Math" panose="02040503050406030204" pitchFamily="18" charset="0"/>
                                <a:ea typeface="Cambria Math"/>
                              </a:rPr>
                            </m:ctrlPr>
                          </m:dPr>
                          <m:e>
                            <m:f>
                              <m:fPr>
                                <m:ctrlPr>
                                  <a:rPr lang="en-US" sz="2400" i="1" smtClean="0">
                                    <a:latin typeface="Cambria Math" panose="02040503050406030204" pitchFamily="18" charset="0"/>
                                    <a:ea typeface="Cambria Math"/>
                                  </a:rPr>
                                </m:ctrlPr>
                              </m:fPr>
                              <m:num>
                                <m:sSub>
                                  <m:sSubPr>
                                    <m:ctrlPr>
                                      <a:rPr lang="en-US" sz="2400" i="1">
                                        <a:latin typeface="Cambria Math" panose="02040503050406030204" pitchFamily="18" charset="0"/>
                                      </a:rPr>
                                    </m:ctrlPr>
                                  </m:sSubPr>
                                  <m:e>
                                    <m:r>
                                      <a:rPr lang="en-US" sz="2400" i="1">
                                        <a:latin typeface="Cambria Math"/>
                                      </a:rPr>
                                      <m:t>𝑝</m:t>
                                    </m:r>
                                  </m:e>
                                  <m:sub>
                                    <m:r>
                                      <a:rPr lang="en-US" sz="2400" i="1">
                                        <a:latin typeface="Cambria Math"/>
                                        <a:ea typeface="Cambria Math"/>
                                      </a:rPr>
                                      <m:t>𝑗</m:t>
                                    </m:r>
                                  </m:sub>
                                </m:sSub>
                                <m:r>
                                  <a:rPr lang="en-US" sz="2400" b="0" i="1" smtClean="0">
                                    <a:latin typeface="Cambria Math"/>
                                    <a:ea typeface="Cambria Math"/>
                                  </a:rPr>
                                  <m:t>−</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𝑚𝑖𝑛</m:t>
                                    </m:r>
                                  </m:e>
                                  <m:sub>
                                    <m:r>
                                      <a:rPr lang="en-US" sz="2400" b="0" i="1" smtClean="0">
                                        <a:latin typeface="Cambria Math"/>
                                        <a:ea typeface="Cambria Math"/>
                                      </a:rPr>
                                      <m:t>𝑘</m:t>
                                    </m:r>
                                    <m:r>
                                      <a:rPr lang="en-US" sz="2400" b="0" i="1" smtClean="0">
                                        <a:latin typeface="Cambria Math"/>
                                        <a:ea typeface="Cambria Math"/>
                                      </a:rPr>
                                      <m:t>∈</m:t>
                                    </m:r>
                                    <m:r>
                                      <a:rPr lang="en-US" sz="2400" b="0" i="1" smtClean="0">
                                        <a:latin typeface="Cambria Math"/>
                                        <a:ea typeface="Cambria Math"/>
                                      </a:rPr>
                                      <m:t>𝐽</m:t>
                                    </m:r>
                                  </m:sub>
                                </m:sSub>
                                <m:d>
                                  <m:dPr>
                                    <m:ctrlPr>
                                      <a:rPr lang="en-US" sz="2400" b="0" i="1" smtClean="0">
                                        <a:latin typeface="Cambria Math" panose="02040503050406030204" pitchFamily="18" charset="0"/>
                                        <a:ea typeface="Cambria Math"/>
                                      </a:rPr>
                                    </m:ctrlPr>
                                  </m:dPr>
                                  <m:e>
                                    <m:sSub>
                                      <m:sSubPr>
                                        <m:ctrlPr>
                                          <a:rPr lang="en-US" sz="2400" i="1">
                                            <a:latin typeface="Cambria Math" panose="02040503050406030204" pitchFamily="18" charset="0"/>
                                          </a:rPr>
                                        </m:ctrlPr>
                                      </m:sSubPr>
                                      <m:e>
                                        <m:r>
                                          <a:rPr lang="en-US" sz="2400" i="1">
                                            <a:latin typeface="Cambria Math"/>
                                          </a:rPr>
                                          <m:t>𝑝</m:t>
                                        </m:r>
                                      </m:e>
                                      <m:sub>
                                        <m:r>
                                          <a:rPr lang="en-US" sz="2400" i="1">
                                            <a:latin typeface="Cambria Math"/>
                                          </a:rPr>
                                          <m:t>𝑘</m:t>
                                        </m:r>
                                      </m:sub>
                                    </m:sSub>
                                  </m:e>
                                </m:d>
                              </m:num>
                              <m:den>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𝑠𝑡𝑑</m:t>
                                    </m:r>
                                  </m:e>
                                  <m:sub>
                                    <m:r>
                                      <a:rPr lang="en-US" sz="2400" i="1">
                                        <a:latin typeface="Cambria Math"/>
                                        <a:ea typeface="Cambria Math"/>
                                      </a:rPr>
                                      <m:t>𝑘</m:t>
                                    </m:r>
                                    <m:r>
                                      <a:rPr lang="en-US" sz="2400" i="1">
                                        <a:latin typeface="Cambria Math"/>
                                        <a:ea typeface="Cambria Math"/>
                                      </a:rPr>
                                      <m:t>∈</m:t>
                                    </m:r>
                                    <m:r>
                                      <a:rPr lang="en-US" sz="2400" i="1">
                                        <a:latin typeface="Cambria Math"/>
                                        <a:ea typeface="Cambria Math"/>
                                      </a:rPr>
                                      <m:t>𝐽</m:t>
                                    </m:r>
                                  </m:sub>
                                </m:sSub>
                                <m:d>
                                  <m:dPr>
                                    <m:ctrlPr>
                                      <a:rPr lang="en-US" sz="2400" i="1">
                                        <a:latin typeface="Cambria Math" panose="02040503050406030204" pitchFamily="18" charset="0"/>
                                        <a:ea typeface="Cambria Math"/>
                                      </a:rPr>
                                    </m:ctrlPr>
                                  </m:dPr>
                                  <m:e>
                                    <m:sSub>
                                      <m:sSubPr>
                                        <m:ctrlPr>
                                          <a:rPr lang="en-US" sz="2400" i="1">
                                            <a:latin typeface="Cambria Math" panose="02040503050406030204" pitchFamily="18" charset="0"/>
                                          </a:rPr>
                                        </m:ctrlPr>
                                      </m:sSubPr>
                                      <m:e>
                                        <m:r>
                                          <a:rPr lang="en-US" sz="2400" i="1">
                                            <a:latin typeface="Cambria Math"/>
                                          </a:rPr>
                                          <m:t>𝑝</m:t>
                                        </m:r>
                                      </m:e>
                                      <m:sub>
                                        <m:r>
                                          <a:rPr lang="en-US" sz="2400" i="1">
                                            <a:latin typeface="Cambria Math"/>
                                          </a:rPr>
                                          <m:t>𝑘</m:t>
                                        </m:r>
                                      </m:sub>
                                    </m:sSub>
                                  </m:e>
                                </m:d>
                              </m:den>
                            </m:f>
                          </m:e>
                        </m:d>
                      </m:e>
                    </m:d>
                  </m:oMath>
                </a14:m>
                <a:endParaRPr lang="en-US" sz="2400" dirty="0">
                  <a:latin typeface="Calibri" pitchFamily="84" charset="0"/>
                </a:endParaRPr>
              </a:p>
              <a:p>
                <a:pPr marL="2628900" lvl="5" indent="-342900" algn="just"/>
                <a:endParaRPr lang="en-US" sz="1200" dirty="0" smtClean="0">
                  <a:latin typeface="Calibri" pitchFamily="84" charset="0"/>
                </a:endParaRPr>
              </a:p>
              <a:p>
                <a:pPr marL="857250" lvl="1" indent="-342900" algn="just" eaLnBrk="1" hangingPunct="1"/>
                <a:r>
                  <a:rPr lang="en-US" sz="2000" dirty="0" smtClean="0">
                    <a:latin typeface="Calibri" pitchFamily="84" charset="0"/>
                  </a:rPr>
                  <a:t>Gamma parameterizes price sensitivity: (</a:t>
                </a:r>
                <a14:m>
                  <m:oMath xmlns:m="http://schemas.openxmlformats.org/officeDocument/2006/math">
                    <m:r>
                      <a:rPr lang="en-US" sz="2000" i="1">
                        <a:latin typeface="Cambria Math"/>
                        <a:ea typeface="Cambria Math"/>
                      </a:rPr>
                      <m:t>𝛾</m:t>
                    </m:r>
                  </m:oMath>
                </a14:m>
                <a:r>
                  <a:rPr lang="en-US" sz="2000" dirty="0" smtClean="0">
                    <a:latin typeface="Calibri" pitchFamily="84" charset="0"/>
                  </a:rPr>
                  <a:t>=0 =&gt; price doesn’t matter). </a:t>
                </a:r>
              </a:p>
              <a:p>
                <a:pPr marL="114300" indent="0" algn="just" eaLnBrk="1" hangingPunct="1">
                  <a:buNone/>
                </a:pPr>
                <a:r>
                  <a:rPr lang="en-US" sz="1200" dirty="0" smtClean="0">
                    <a:latin typeface="Calibri" pitchFamily="84" charset="0"/>
                  </a:rPr>
                  <a:t>			</a:t>
                </a:r>
              </a:p>
            </p:txBody>
          </p:sp>
        </mc:Choice>
        <mc:Fallback xmlns="">
          <p:sp>
            <p:nvSpPr>
              <p:cNvPr id="25602" name="Rectangle 3"/>
              <p:cNvSpPr>
                <a:spLocks noGrp="1" noRot="1" noChangeAspect="1" noMove="1" noResize="1" noEditPoints="1" noAdjustHandles="1" noChangeArrowheads="1" noChangeShapeType="1" noTextEdit="1"/>
              </p:cNvSpPr>
              <p:nvPr>
                <p:ph type="body" idx="1"/>
              </p:nvPr>
            </p:nvSpPr>
            <p:spPr>
              <a:xfrm>
                <a:off x="179388" y="779055"/>
                <a:ext cx="8785225" cy="5670958"/>
              </a:xfrm>
              <a:blipFill rotWithShape="1">
                <a:blip r:embed="rId3"/>
                <a:stretch>
                  <a:fillRect r="-69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CA15A59B-7AD4-4443-A8F8-5017B8A6EC1B}" type="slidenum">
              <a:rPr lang="en-US" smtClean="0"/>
              <a:pPr>
                <a:defRPr/>
              </a:pPr>
              <a:t>76</a:t>
            </a:fld>
            <a:endParaRPr lang="en-US" dirty="0"/>
          </a:p>
        </p:txBody>
      </p:sp>
    </p:spTree>
    <p:extLst>
      <p:ext uri="{BB962C8B-B14F-4D97-AF65-F5344CB8AC3E}">
        <p14:creationId xmlns:p14="http://schemas.microsoft.com/office/powerpoint/2010/main" val="292114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468313" y="0"/>
            <a:ext cx="8229600" cy="765175"/>
          </a:xfrm>
        </p:spPr>
        <p:txBody>
          <a:bodyPr/>
          <a:lstStyle/>
          <a:p>
            <a:pPr eaLnBrk="1" hangingPunct="1"/>
            <a:r>
              <a:rPr lang="en-US" sz="3200" dirty="0" smtClean="0">
                <a:solidFill>
                  <a:srgbClr val="0070C0"/>
                </a:solidFill>
                <a:latin typeface="Calibri" pitchFamily="84" charset="0"/>
              </a:rPr>
              <a:t>Model: Price Competition</a:t>
            </a:r>
          </a:p>
        </p:txBody>
      </p:sp>
      <mc:AlternateContent xmlns:mc="http://schemas.openxmlformats.org/markup-compatibility/2006" xmlns:a14="http://schemas.microsoft.com/office/drawing/2010/main">
        <mc:Choice Requires="a14">
          <p:sp>
            <p:nvSpPr>
              <p:cNvPr id="169986" name="Rectangle 3"/>
              <p:cNvSpPr>
                <a:spLocks noGrp="1" noChangeArrowheads="1"/>
              </p:cNvSpPr>
              <p:nvPr>
                <p:ph type="body" idx="1"/>
              </p:nvPr>
            </p:nvSpPr>
            <p:spPr>
              <a:xfrm>
                <a:off x="179388" y="836613"/>
                <a:ext cx="8785225" cy="5329237"/>
              </a:xfrm>
            </p:spPr>
            <p:txBody>
              <a:bodyPr/>
              <a:lstStyle/>
              <a:p>
                <a:pPr eaLnBrk="1" hangingPunct="1">
                  <a:lnSpc>
                    <a:spcPct val="90000"/>
                  </a:lnSpc>
                </a:pPr>
                <a:r>
                  <a:rPr lang="en-US" sz="2400" dirty="0" smtClean="0">
                    <a:latin typeface="Calibri" pitchFamily="84" charset="0"/>
                  </a:rPr>
                  <a:t>Demand facing seller: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𝐷</m:t>
                        </m:r>
                      </m:e>
                      <m:sub>
                        <m:r>
                          <a:rPr lang="en-US" sz="2400" b="0" i="1" smtClean="0">
                            <a:latin typeface="Cambria Math"/>
                          </a:rPr>
                          <m:t>𝑗</m:t>
                        </m:r>
                      </m:sub>
                    </m:sSub>
                    <m:d>
                      <m:dPr>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a:rPr>
                              <m:t>𝑝</m:t>
                            </m:r>
                          </m:e>
                          <m:sub>
                            <m:r>
                              <a:rPr lang="en-US" sz="2400" i="1">
                                <a:latin typeface="Cambria Math"/>
                              </a:rPr>
                              <m:t>𝑗</m:t>
                            </m:r>
                          </m:sub>
                        </m:sSub>
                      </m:e>
                    </m:d>
                    <m:r>
                      <a:rPr lang="en-US" sz="2400" b="0" i="1" smtClean="0">
                        <a:latin typeface="Cambria Math"/>
                      </a:rPr>
                      <m:t>=</m:t>
                    </m:r>
                    <m:sSub>
                      <m:sSubPr>
                        <m:ctrlPr>
                          <a:rPr lang="en-US" sz="2400" i="1">
                            <a:latin typeface="Cambria Math" panose="02040503050406030204" pitchFamily="18" charset="0"/>
                          </a:rPr>
                        </m:ctrlPr>
                      </m:sSubPr>
                      <m:e>
                        <m:r>
                          <a:rPr lang="en-US" sz="2400" b="0" i="1" smtClean="0">
                            <a:latin typeface="Cambria Math"/>
                          </a:rPr>
                          <m:t>𝐴</m:t>
                        </m:r>
                      </m:e>
                      <m:sub>
                        <m:r>
                          <a:rPr lang="en-US" sz="2400" i="1">
                            <a:latin typeface="Cambria Math"/>
                          </a:rPr>
                          <m:t>𝑗</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𝑝</m:t>
                            </m:r>
                          </m:e>
                          <m:sub>
                            <m:r>
                              <a:rPr lang="en-US" sz="2400" i="1">
                                <a:latin typeface="Cambria Math"/>
                              </a:rPr>
                              <m:t>𝑗</m:t>
                            </m:r>
                          </m:sub>
                        </m:sSub>
                      </m:e>
                    </m:d>
                    <m:sSub>
                      <m:sSubPr>
                        <m:ctrlPr>
                          <a:rPr lang="en-US" sz="2400" i="1">
                            <a:latin typeface="Cambria Math" panose="02040503050406030204" pitchFamily="18" charset="0"/>
                          </a:rPr>
                        </m:ctrlPr>
                      </m:sSubPr>
                      <m:e>
                        <m:r>
                          <a:rPr lang="en-US" sz="2400" b="0" i="1" smtClean="0">
                            <a:latin typeface="Cambria Math"/>
                          </a:rPr>
                          <m:t>𝑄</m:t>
                        </m:r>
                      </m:e>
                      <m:sub>
                        <m:r>
                          <a:rPr lang="en-US" sz="2400" i="1">
                            <a:latin typeface="Cambria Math"/>
                          </a:rPr>
                          <m:t>𝑗</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𝑝</m:t>
                            </m:r>
                          </m:e>
                          <m:sub>
                            <m:r>
                              <a:rPr lang="en-US" sz="2400" i="1">
                                <a:latin typeface="Cambria Math"/>
                              </a:rPr>
                              <m:t>𝑗</m:t>
                            </m:r>
                          </m:sub>
                        </m:sSub>
                      </m:e>
                    </m:d>
                  </m:oMath>
                </a14:m>
                <a:endParaRPr lang="en-US" sz="2400" dirty="0" smtClean="0">
                  <a:latin typeface="Calibri" pitchFamily="84" charset="0"/>
                </a:endParaRPr>
              </a:p>
              <a:p>
                <a:pPr lvl="4" eaLnBrk="1" hangingPunct="1">
                  <a:lnSpc>
                    <a:spcPct val="90000"/>
                  </a:lnSpc>
                </a:pPr>
                <a:endParaRPr lang="en-US" sz="1200" i="1" dirty="0" smtClean="0">
                  <a:latin typeface="Cambria Math"/>
                </a:endParaRPr>
              </a:p>
              <a:p>
                <a:pPr lvl="1" eaLnBrk="1" hangingPunct="1">
                  <a:lnSpc>
                    <a:spcPct val="90000"/>
                  </a:lnSpc>
                </a:pP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𝐴</m:t>
                        </m:r>
                      </m:e>
                      <m:sub>
                        <m:r>
                          <a:rPr lang="en-US" sz="2000" i="1">
                            <a:latin typeface="Cambria Math"/>
                          </a:rPr>
                          <m:t>𝑗</m:t>
                        </m:r>
                      </m:sub>
                    </m:sSub>
                  </m:oMath>
                </a14:m>
                <a:r>
                  <a:rPr lang="en-US" sz="2000" dirty="0" smtClean="0">
                    <a:latin typeface="Calibri" pitchFamily="84" charset="0"/>
                  </a:rPr>
                  <a:t> is probability of making it into the consideration set</a:t>
                </a:r>
              </a:p>
              <a:p>
                <a:pPr lvl="1" eaLnBrk="1" hangingPunct="1">
                  <a:lnSpc>
                    <a:spcPct val="90000"/>
                  </a:lnSpc>
                </a:pP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a:rPr>
                          <m:t>𝑄</m:t>
                        </m:r>
                      </m:e>
                      <m:sub>
                        <m:r>
                          <a:rPr lang="en-US" sz="2000" i="1">
                            <a:latin typeface="Cambria Math"/>
                          </a:rPr>
                          <m:t>𝑗</m:t>
                        </m:r>
                      </m:sub>
                    </m:sSub>
                  </m:oMath>
                </a14:m>
                <a:r>
                  <a:rPr lang="en-US" sz="2000" dirty="0" smtClean="0">
                    <a:latin typeface="Calibri" pitchFamily="84" charset="0"/>
                  </a:rPr>
                  <a:t> is probability of being chosen given you are in</a:t>
                </a:r>
              </a:p>
              <a:p>
                <a:pPr lvl="1" eaLnBrk="1" hangingPunct="1">
                  <a:lnSpc>
                    <a:spcPct val="90000"/>
                  </a:lnSpc>
                </a:pPr>
                <a:r>
                  <a:rPr lang="en-US" sz="2000" dirty="0" smtClean="0">
                    <a:latin typeface="Calibri" pitchFamily="84" charset="0"/>
                  </a:rPr>
                  <a:t>Seller prices against full set of available offers in the period</a:t>
                </a:r>
                <a:endParaRPr lang="en-US" sz="2000" dirty="0">
                  <a:latin typeface="Calibri" pitchFamily="84" charset="0"/>
                </a:endParaRPr>
              </a:p>
              <a:p>
                <a:pPr lvl="1" eaLnBrk="1" hangingPunct="1">
                  <a:lnSpc>
                    <a:spcPct val="90000"/>
                  </a:lnSpc>
                </a:pPr>
                <a:endParaRPr lang="en-US" sz="2000" dirty="0" smtClean="0">
                  <a:latin typeface="Calibri" pitchFamily="84" charset="0"/>
                </a:endParaRPr>
              </a:p>
              <a:p>
                <a:pPr eaLnBrk="1" hangingPunct="1">
                  <a:lnSpc>
                    <a:spcPct val="90000"/>
                  </a:lnSpc>
                </a:pPr>
                <a:r>
                  <a:rPr lang="en-US" sz="2400" dirty="0" smtClean="0">
                    <a:latin typeface="Calibri" pitchFamily="84" charset="0"/>
                  </a:rPr>
                  <a:t>Pricing optimization</a:t>
                </a:r>
                <a:endParaRPr lang="en-US" sz="1600" dirty="0">
                  <a:latin typeface="Calibri" pitchFamily="84" charset="0"/>
                </a:endParaRPr>
              </a:p>
              <a:p>
                <a:pPr eaLnBrk="1" hangingPunct="1">
                  <a:lnSpc>
                    <a:spcPct val="90000"/>
                  </a:lnSpc>
                </a:pPr>
                <a:endParaRPr lang="en-US" sz="1600" dirty="0">
                  <a:latin typeface="Calibri" pitchFamily="84" charset="0"/>
                </a:endParaRPr>
              </a:p>
              <a:p>
                <a:pPr marL="0" indent="0" eaLnBrk="1" hangingPunct="1">
                  <a:lnSpc>
                    <a:spcPct val="90000"/>
                  </a:lnSpc>
                  <a:buNone/>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𝑝</m:t>
                              </m:r>
                            </m:e>
                            <m:sub>
                              <m:r>
                                <a:rPr lang="en-US" sz="2400" i="1">
                                  <a:latin typeface="Cambria Math"/>
                                </a:rPr>
                                <m:t>𝑗</m:t>
                              </m:r>
                            </m:sub>
                          </m:sSub>
                          <m:r>
                            <a:rPr lang="en-US" sz="2400" b="0" i="1" smtClean="0">
                              <a:latin typeface="Cambria Math"/>
                            </a:rPr>
                            <m:t>−</m:t>
                          </m:r>
                          <m:sSub>
                            <m:sSubPr>
                              <m:ctrlPr>
                                <a:rPr lang="en-US" sz="2400" i="1" smtClean="0">
                                  <a:latin typeface="Cambria Math" panose="02040503050406030204" pitchFamily="18" charset="0"/>
                                </a:rPr>
                              </m:ctrlPr>
                            </m:sSubPr>
                            <m:e>
                              <m:r>
                                <a:rPr lang="en-US" sz="2400" b="0" i="1" smtClean="0">
                                  <a:latin typeface="Cambria Math"/>
                                </a:rPr>
                                <m:t>𝑐</m:t>
                              </m:r>
                            </m:e>
                            <m:sub>
                              <m:r>
                                <a:rPr lang="en-US" sz="2400" i="1">
                                  <a:latin typeface="Cambria Math"/>
                                </a:rPr>
                                <m:t>𝑗</m:t>
                              </m:r>
                            </m:sub>
                          </m:sSub>
                        </m:num>
                        <m:den>
                          <m:sSub>
                            <m:sSubPr>
                              <m:ctrlPr>
                                <a:rPr lang="en-US" sz="2400" i="1">
                                  <a:latin typeface="Cambria Math" panose="02040503050406030204" pitchFamily="18" charset="0"/>
                                </a:rPr>
                              </m:ctrlPr>
                            </m:sSubPr>
                            <m:e>
                              <m:r>
                                <a:rPr lang="en-US" sz="2400" i="1">
                                  <a:latin typeface="Cambria Math"/>
                                </a:rPr>
                                <m:t>𝑝</m:t>
                              </m:r>
                            </m:e>
                            <m:sub>
                              <m:r>
                                <a:rPr lang="en-US" sz="2400" i="1">
                                  <a:latin typeface="Cambria Math"/>
                                </a:rPr>
                                <m:t>𝑗</m:t>
                              </m:r>
                            </m:sub>
                          </m:sSub>
                        </m:den>
                      </m:f>
                      <m:r>
                        <a:rPr lang="en-US" sz="2400" i="1">
                          <a:latin typeface="Cambria Math"/>
                        </a:rPr>
                        <m:t>=</m:t>
                      </m:r>
                      <m:f>
                        <m:fPr>
                          <m:ctrlPr>
                            <a:rPr lang="en-US" sz="2400" i="1" smtClean="0">
                              <a:latin typeface="Cambria Math" panose="02040503050406030204" pitchFamily="18" charset="0"/>
                            </a:rPr>
                          </m:ctrlPr>
                        </m:fPr>
                        <m:num>
                          <m:r>
                            <a:rPr lang="en-US" sz="2400" b="0" i="1" smtClean="0">
                              <a:latin typeface="Cambria Math"/>
                            </a:rPr>
                            <m:t>1</m:t>
                          </m:r>
                        </m:num>
                        <m:den>
                          <m:sSub>
                            <m:sSubPr>
                              <m:ctrlPr>
                                <a:rPr lang="en-US" sz="2400" i="1">
                                  <a:latin typeface="Cambria Math" panose="02040503050406030204" pitchFamily="18" charset="0"/>
                                </a:rPr>
                              </m:ctrlPr>
                            </m:sSubPr>
                            <m:e>
                              <m:r>
                                <a:rPr lang="en-US" sz="2400" i="1" smtClean="0">
                                  <a:latin typeface="Cambria Math"/>
                                  <a:ea typeface="Cambria Math"/>
                                </a:rPr>
                                <m:t>𝜂</m:t>
                              </m:r>
                            </m:e>
                            <m:sub>
                              <m:r>
                                <a:rPr lang="en-US" sz="2400" i="1">
                                  <a:latin typeface="Cambria Math"/>
                                </a:rPr>
                                <m:t>𝑗</m:t>
                              </m:r>
                              <m:r>
                                <a:rPr lang="en-US" sz="2400" b="0" i="1" smtClean="0">
                                  <a:latin typeface="Cambria Math"/>
                                </a:rPr>
                                <m:t>𝐷</m:t>
                              </m:r>
                            </m:sub>
                          </m:sSub>
                        </m:den>
                      </m:f>
                      <m:r>
                        <a:rPr lang="en-US" sz="2400" b="0" i="1" smtClean="0">
                          <a:latin typeface="Cambria Math"/>
                        </a:rPr>
                        <m:t>=</m:t>
                      </m:r>
                      <m:f>
                        <m:fPr>
                          <m:ctrlPr>
                            <a:rPr lang="en-US" sz="2400" i="1">
                              <a:latin typeface="Cambria Math" panose="02040503050406030204" pitchFamily="18" charset="0"/>
                            </a:rPr>
                          </m:ctrlPr>
                        </m:fPr>
                        <m:num>
                          <m:r>
                            <a:rPr lang="en-US" sz="2400" i="1">
                              <a:latin typeface="Cambria Math"/>
                            </a:rPr>
                            <m:t>1</m:t>
                          </m:r>
                        </m:num>
                        <m:den>
                          <m:sSub>
                            <m:sSubPr>
                              <m:ctrlPr>
                                <a:rPr lang="en-US" sz="2400" i="1">
                                  <a:latin typeface="Cambria Math" panose="02040503050406030204" pitchFamily="18" charset="0"/>
                                </a:rPr>
                              </m:ctrlPr>
                            </m:sSubPr>
                            <m:e>
                              <m:r>
                                <a:rPr lang="en-US" sz="2400" i="1">
                                  <a:latin typeface="Cambria Math"/>
                                  <a:ea typeface="Cambria Math"/>
                                </a:rPr>
                                <m:t>𝜂</m:t>
                              </m:r>
                            </m:e>
                            <m:sub>
                              <m:r>
                                <a:rPr lang="en-US" sz="2400" i="1">
                                  <a:latin typeface="Cambria Math"/>
                                </a:rPr>
                                <m:t>𝑗</m:t>
                              </m:r>
                              <m:r>
                                <a:rPr lang="en-US" sz="2400" b="0" i="1" smtClean="0">
                                  <a:latin typeface="Cambria Math"/>
                                </a:rPr>
                                <m:t>𝐴</m:t>
                              </m:r>
                            </m:sub>
                          </m:sSub>
                          <m:r>
                            <a:rPr lang="en-US" sz="2400" b="0" i="1" smtClean="0">
                              <a:latin typeface="Cambria Math"/>
                            </a:rPr>
                            <m:t>+</m:t>
                          </m:r>
                          <m:sSub>
                            <m:sSubPr>
                              <m:ctrlPr>
                                <a:rPr lang="en-US" sz="2400" i="1">
                                  <a:latin typeface="Cambria Math" panose="02040503050406030204" pitchFamily="18" charset="0"/>
                                </a:rPr>
                              </m:ctrlPr>
                            </m:sSubPr>
                            <m:e>
                              <m:r>
                                <a:rPr lang="en-US" sz="2400" i="1">
                                  <a:latin typeface="Cambria Math"/>
                                  <a:ea typeface="Cambria Math"/>
                                </a:rPr>
                                <m:t>𝜂</m:t>
                              </m:r>
                            </m:e>
                            <m:sub>
                              <m:r>
                                <a:rPr lang="en-US" sz="2400" i="1">
                                  <a:latin typeface="Cambria Math"/>
                                </a:rPr>
                                <m:t>𝑗</m:t>
                              </m:r>
                              <m:r>
                                <a:rPr lang="en-US" sz="2400" b="0" i="1" smtClean="0">
                                  <a:latin typeface="Cambria Math"/>
                                </a:rPr>
                                <m:t>𝑄</m:t>
                              </m:r>
                            </m:sub>
                          </m:sSub>
                        </m:den>
                      </m:f>
                    </m:oMath>
                  </m:oMathPara>
                </a14:m>
                <a:endParaRPr lang="en-US" sz="2400" dirty="0" smtClean="0">
                  <a:latin typeface="Calibri" pitchFamily="84" charset="0"/>
                </a:endParaRPr>
              </a:p>
              <a:p>
                <a:pPr eaLnBrk="1" hangingPunct="1">
                  <a:lnSpc>
                    <a:spcPct val="90000"/>
                  </a:lnSpc>
                </a:pPr>
                <a:endParaRPr lang="en-US" sz="2400" dirty="0">
                  <a:latin typeface="Calibri" pitchFamily="84" charset="0"/>
                </a:endParaRPr>
              </a:p>
              <a:p>
                <a:pPr eaLnBrk="1" hangingPunct="1">
                  <a:lnSpc>
                    <a:spcPct val="90000"/>
                  </a:lnSpc>
                </a:pPr>
                <a:r>
                  <a:rPr lang="en-US" sz="2400" dirty="0" smtClean="0">
                    <a:latin typeface="Calibri" pitchFamily="84" charset="0"/>
                  </a:rPr>
                  <a:t>Theory: search and price competition</a:t>
                </a:r>
              </a:p>
              <a:p>
                <a:pPr lvl="1" eaLnBrk="1" hangingPunct="1">
                  <a:lnSpc>
                    <a:spcPct val="90000"/>
                  </a:lnSpc>
                </a:pPr>
                <a:r>
                  <a:rPr lang="en-US" sz="2000" dirty="0" smtClean="0">
                    <a:latin typeface="Calibri" pitchFamily="84" charset="0"/>
                  </a:rPr>
                  <a:t>Stahl model: </a:t>
                </a:r>
                <a:r>
                  <a:rPr lang="en-US" sz="2000" dirty="0">
                    <a:latin typeface="Calibri" pitchFamily="84" charset="0"/>
                  </a:rPr>
                  <a:t>no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ea typeface="Cambria Math"/>
                          </a:rPr>
                          <m:t>𝜀</m:t>
                        </m:r>
                      </m:e>
                      <m:sub>
                        <m:r>
                          <a:rPr lang="en-US" sz="2000" i="1">
                            <a:latin typeface="Cambria Math"/>
                            <a:ea typeface="Cambria Math"/>
                          </a:rPr>
                          <m:t>𝑖𝑗</m:t>
                        </m:r>
                      </m:sub>
                    </m:sSub>
                  </m:oMath>
                </a14:m>
                <a:r>
                  <a:rPr lang="en-US" sz="2000" dirty="0" smtClean="0">
                    <a:latin typeface="Calibri" pitchFamily="84" charset="0"/>
                  </a:rPr>
                  <a: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a:rPr>
                          <m:t>𝑐</m:t>
                        </m:r>
                      </m:e>
                      <m:sub>
                        <m:r>
                          <a:rPr lang="en-US" sz="2000" i="1">
                            <a:latin typeface="Cambria Math"/>
                            <a:ea typeface="Cambria Math"/>
                          </a:rPr>
                          <m:t>𝑖</m:t>
                        </m:r>
                      </m:sub>
                    </m:sSub>
                    <m:r>
                      <a:rPr lang="en-US" sz="2000" b="0" i="1" smtClean="0">
                        <a:latin typeface="Cambria Math"/>
                        <a:ea typeface="Cambria Math"/>
                      </a:rPr>
                      <m:t>=</m:t>
                    </m:r>
                    <m:r>
                      <a:rPr lang="en-US" sz="2000" b="0" i="1" smtClean="0">
                        <a:latin typeface="Cambria Math"/>
                        <a:ea typeface="Cambria Math"/>
                      </a:rPr>
                      <m:t>𝑐</m:t>
                    </m:r>
                  </m:oMath>
                </a14:m>
                <a:r>
                  <a:rPr lang="en-US" sz="2000" dirty="0" smtClean="0">
                    <a:latin typeface="Calibri" pitchFamily="84" charset="0"/>
                  </a:rPr>
                  <a:t>, </a:t>
                </a:r>
                <a14:m>
                  <m:oMath xmlns:m="http://schemas.openxmlformats.org/officeDocument/2006/math">
                    <m:r>
                      <a:rPr lang="en-US" sz="2000" i="1">
                        <a:latin typeface="Cambria Math"/>
                        <a:ea typeface="Cambria Math"/>
                      </a:rPr>
                      <m:t>𝛾</m:t>
                    </m:r>
                  </m:oMath>
                </a14:m>
                <a:r>
                  <a:rPr lang="en-US" sz="2000" dirty="0" smtClean="0">
                    <a:latin typeface="Calibri" pitchFamily="84" charset="0"/>
                  </a:rPr>
                  <a:t> = 0,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𝐿</m:t>
                        </m:r>
                      </m:e>
                      <m:sub>
                        <m:r>
                          <a:rPr lang="en-US" sz="2000" i="1">
                            <a:latin typeface="Cambria Math"/>
                          </a:rPr>
                          <m:t>𝑖</m:t>
                        </m:r>
                      </m:sub>
                    </m:sSub>
                    <m:r>
                      <a:rPr lang="en-US" sz="2000" i="1">
                        <a:latin typeface="Cambria Math"/>
                      </a:rPr>
                      <m:t> </m:t>
                    </m:r>
                  </m:oMath>
                </a14:m>
                <a:r>
                  <a:rPr lang="en-US" sz="2000" dirty="0" smtClean="0">
                    <a:latin typeface="Calibri" pitchFamily="84" charset="0"/>
                  </a:rPr>
                  <a:t>=1 or |J| =&gt; mixed equilibrium</a:t>
                </a:r>
              </a:p>
              <a:p>
                <a:pPr lvl="1" eaLnBrk="1" hangingPunct="1">
                  <a:lnSpc>
                    <a:spcPct val="90000"/>
                  </a:lnSpc>
                </a:pPr>
                <a14:m>
                  <m:oMath xmlns:m="http://schemas.openxmlformats.org/officeDocument/2006/math">
                    <m:r>
                      <a:rPr lang="en-US" sz="2000" i="1">
                        <a:latin typeface="Cambria Math"/>
                        <a:ea typeface="Cambria Math"/>
                      </a:rPr>
                      <m:t>𝛾</m:t>
                    </m:r>
                  </m:oMath>
                </a14:m>
                <a:r>
                  <a:rPr lang="en-US" sz="2000" dirty="0" smtClean="0">
                    <a:latin typeface="Calibri" pitchFamily="84" charset="0"/>
                  </a:rPr>
                  <a:t>=0 =&gt; more choices leads to more price competition (as in Stahl model)</a:t>
                </a:r>
              </a:p>
              <a:p>
                <a:pPr lvl="1" eaLnBrk="1" hangingPunct="1">
                  <a:lnSpc>
                    <a:spcPct val="90000"/>
                  </a:lnSpc>
                </a:pPr>
                <a14:m>
                  <m:oMath xmlns:m="http://schemas.openxmlformats.org/officeDocument/2006/math">
                    <m:r>
                      <a:rPr lang="en-US" sz="2000" i="1">
                        <a:latin typeface="Cambria Math"/>
                        <a:ea typeface="Cambria Math"/>
                      </a:rPr>
                      <m:t>𝛾</m:t>
                    </m:r>
                  </m:oMath>
                </a14:m>
                <a:r>
                  <a:rPr lang="en-US" sz="2000" dirty="0" smtClean="0">
                    <a:latin typeface="Calibri" pitchFamily="84" charset="0"/>
                  </a:rPr>
                  <a:t>&gt;0 =&gt; restricted choice set can be pro-competitive</a:t>
                </a:r>
                <a:endParaRPr lang="en-US" sz="2400" dirty="0" smtClean="0">
                  <a:latin typeface="Calibri" pitchFamily="84" charset="0"/>
                </a:endParaRPr>
              </a:p>
              <a:p>
                <a:pPr eaLnBrk="1" hangingPunct="1">
                  <a:lnSpc>
                    <a:spcPct val="90000"/>
                  </a:lnSpc>
                </a:pPr>
                <a:endParaRPr lang="en-US" sz="1600" dirty="0" smtClean="0">
                  <a:latin typeface="Calibri" pitchFamily="84" charset="0"/>
                </a:endParaRPr>
              </a:p>
            </p:txBody>
          </p:sp>
        </mc:Choice>
        <mc:Fallback xmlns="">
          <p:sp>
            <p:nvSpPr>
              <p:cNvPr id="169986" name="Rectangle 3"/>
              <p:cNvSpPr>
                <a:spLocks noGrp="1" noRot="1" noChangeAspect="1" noMove="1" noResize="1" noEditPoints="1" noAdjustHandles="1" noChangeArrowheads="1" noChangeShapeType="1" noTextEdit="1"/>
              </p:cNvSpPr>
              <p:nvPr>
                <p:ph type="body" idx="1"/>
              </p:nvPr>
            </p:nvSpPr>
            <p:spPr>
              <a:xfrm>
                <a:off x="179388" y="836613"/>
                <a:ext cx="8785225" cy="5329237"/>
              </a:xfrm>
              <a:blipFill rotWithShape="0">
                <a:blip r:embed="rId3"/>
                <a:stretch>
                  <a:fillRect l="-1110" t="-1030" b="-125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CA15A59B-7AD4-4443-A8F8-5017B8A6EC1B}" type="slidenum">
              <a:rPr lang="en-US" smtClean="0"/>
              <a:pPr>
                <a:defRPr/>
              </a:pPr>
              <a:t>77</a:t>
            </a:fld>
            <a:endParaRPr lang="en-US"/>
          </a:p>
        </p:txBody>
      </p:sp>
    </p:spTree>
    <p:extLst>
      <p:ext uri="{BB962C8B-B14F-4D97-AF65-F5344CB8AC3E}">
        <p14:creationId xmlns:p14="http://schemas.microsoft.com/office/powerpoint/2010/main" val="52793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idx="4294967295"/>
          </p:nvPr>
        </p:nvSpPr>
        <p:spPr>
          <a:xfrm>
            <a:off x="539750" y="0"/>
            <a:ext cx="8229600" cy="908050"/>
          </a:xfrm>
        </p:spPr>
        <p:txBody>
          <a:bodyPr/>
          <a:lstStyle/>
          <a:p>
            <a:pPr eaLnBrk="1" hangingPunct="1"/>
            <a:r>
              <a:rPr lang="en-US" sz="3200" dirty="0" smtClean="0">
                <a:solidFill>
                  <a:srgbClr val="0070C0"/>
                </a:solidFill>
                <a:latin typeface="Calibri" pitchFamily="84" charset="0"/>
              </a:rPr>
              <a:t>Model Estimates (using “before” data)</a:t>
            </a:r>
          </a:p>
        </p:txBody>
      </p:sp>
      <p:sp>
        <p:nvSpPr>
          <p:cNvPr id="2" name="Slide Number Placeholder 1"/>
          <p:cNvSpPr>
            <a:spLocks noGrp="1"/>
          </p:cNvSpPr>
          <p:nvPr>
            <p:ph type="sldNum" sz="quarter" idx="12"/>
          </p:nvPr>
        </p:nvSpPr>
        <p:spPr/>
        <p:txBody>
          <a:bodyPr/>
          <a:lstStyle/>
          <a:p>
            <a:pPr>
              <a:defRPr/>
            </a:pPr>
            <a:fld id="{1D63896E-451B-46B6-BBA3-6724AC546F3B}" type="slidenum">
              <a:rPr lang="en-US" smtClean="0"/>
              <a:pPr>
                <a:defRPr/>
              </a:pPr>
              <a:t>78</a:t>
            </a:fld>
            <a:endParaRPr lang="en-US"/>
          </a:p>
        </p:txBody>
      </p:sp>
      <p:graphicFrame>
        <p:nvGraphicFramePr>
          <p:cNvPr id="3" name="Table 2"/>
          <p:cNvGraphicFramePr>
            <a:graphicFrameLocks noGrp="1"/>
          </p:cNvGraphicFramePr>
          <p:nvPr>
            <p:extLst/>
          </p:nvPr>
        </p:nvGraphicFramePr>
        <p:xfrm>
          <a:off x="1883650" y="1086295"/>
          <a:ext cx="5799155" cy="5107862"/>
        </p:xfrm>
        <a:graphic>
          <a:graphicData uri="http://schemas.openxmlformats.org/drawingml/2006/table">
            <a:tbl>
              <a:tblPr/>
              <a:tblGrid>
                <a:gridCol w="143189">
                  <a:extLst>
                    <a:ext uri="{9D8B030D-6E8A-4147-A177-3AD203B41FA5}">
                      <a16:colId xmlns:a16="http://schemas.microsoft.com/office/drawing/2014/main" xmlns="" val="20000"/>
                    </a:ext>
                  </a:extLst>
                </a:gridCol>
                <a:gridCol w="4133283">
                  <a:extLst>
                    <a:ext uri="{9D8B030D-6E8A-4147-A177-3AD203B41FA5}">
                      <a16:colId xmlns:a16="http://schemas.microsoft.com/office/drawing/2014/main" xmlns="" val="20001"/>
                    </a:ext>
                  </a:extLst>
                </a:gridCol>
                <a:gridCol w="1522683">
                  <a:extLst>
                    <a:ext uri="{9D8B030D-6E8A-4147-A177-3AD203B41FA5}">
                      <a16:colId xmlns:a16="http://schemas.microsoft.com/office/drawing/2014/main" xmlns="" val="20002"/>
                    </a:ext>
                  </a:extLst>
                </a:gridCol>
              </a:tblGrid>
              <a:tr h="302117">
                <a:tc gridSpan="2">
                  <a:txBody>
                    <a:bodyPr/>
                    <a:lstStyle/>
                    <a:p>
                      <a:pPr algn="l" fontAlgn="b"/>
                      <a:r>
                        <a:rPr lang="en-US" sz="1800" b="1" i="0" u="none" strike="noStrike" dirty="0">
                          <a:solidFill>
                            <a:srgbClr val="0000FF"/>
                          </a:solidFill>
                          <a:effectLst/>
                          <a:latin typeface="Calibri"/>
                        </a:rPr>
                        <a:t>Demand parameters</a:t>
                      </a:r>
                    </a:p>
                  </a:txBody>
                  <a:tcPr marL="12089" marR="12089" marT="12089" marB="0"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extLst>
                  <a:ext uri="{0D108BD9-81ED-4DB2-BD59-A6C34878D82A}">
                    <a16:rowId xmlns:a16="http://schemas.microsoft.com/office/drawing/2014/main" xmlns="" val="10000"/>
                  </a:ext>
                </a:extLst>
              </a:tr>
              <a:tr h="302117">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Constant</a:t>
                      </a:r>
                    </a:p>
                  </a:txBody>
                  <a:tcPr marL="12089" marR="12089" marT="12089"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5.58 (0.54)</a:t>
                      </a:r>
                    </a:p>
                  </a:txBody>
                  <a:tcPr marL="12089" marR="12089" marT="12089" marB="0" anchor="b">
                    <a:lnL>
                      <a:noFill/>
                    </a:lnL>
                    <a:lnR>
                      <a:noFill/>
                    </a:lnR>
                    <a:lnT>
                      <a:noFill/>
                    </a:lnT>
                    <a:lnB>
                      <a:noFill/>
                    </a:lnB>
                  </a:tcPr>
                </a:tc>
                <a:extLst>
                  <a:ext uri="{0D108BD9-81ED-4DB2-BD59-A6C34878D82A}">
                    <a16:rowId xmlns:a16="http://schemas.microsoft.com/office/drawing/2014/main" xmlns="" val="10001"/>
                  </a:ext>
                </a:extLst>
              </a:tr>
              <a:tr h="302117">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Price</a:t>
                      </a:r>
                    </a:p>
                  </a:txBody>
                  <a:tcPr marL="12089" marR="12089" marT="12089"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-0.25 (0.02)</a:t>
                      </a:r>
                    </a:p>
                  </a:txBody>
                  <a:tcPr marL="12089" marR="12089" marT="12089" marB="0" anchor="b">
                    <a:lnL>
                      <a:noFill/>
                    </a:lnL>
                    <a:lnR>
                      <a:noFill/>
                    </a:lnR>
                    <a:lnT>
                      <a:noFill/>
                    </a:lnT>
                    <a:lnB>
                      <a:noFill/>
                    </a:lnB>
                  </a:tcPr>
                </a:tc>
                <a:extLst>
                  <a:ext uri="{0D108BD9-81ED-4DB2-BD59-A6C34878D82A}">
                    <a16:rowId xmlns:a16="http://schemas.microsoft.com/office/drawing/2014/main" xmlns="" val="10002"/>
                  </a:ext>
                </a:extLst>
              </a:tr>
              <a:tr h="302117">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Top-Rated Seller (TRS)</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2.84 (1.34)</a:t>
                      </a:r>
                    </a:p>
                  </a:txBody>
                  <a:tcPr marL="12089" marR="12089" marT="12089" marB="0" anchor="b">
                    <a:lnL>
                      <a:noFill/>
                    </a:lnL>
                    <a:lnR>
                      <a:noFill/>
                    </a:lnR>
                    <a:lnT>
                      <a:noFill/>
                    </a:lnT>
                    <a:lnB>
                      <a:noFill/>
                    </a:lnB>
                  </a:tcPr>
                </a:tc>
                <a:extLst>
                  <a:ext uri="{0D108BD9-81ED-4DB2-BD59-A6C34878D82A}">
                    <a16:rowId xmlns:a16="http://schemas.microsoft.com/office/drawing/2014/main" xmlns="" val="10003"/>
                  </a:ext>
                </a:extLst>
              </a:tr>
              <a:tr h="302117">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Price*TRS</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-0.06 (0.04)</a:t>
                      </a:r>
                    </a:p>
                  </a:txBody>
                  <a:tcPr marL="12089" marR="12089" marT="12089" marB="0" anchor="b">
                    <a:lnL>
                      <a:noFill/>
                    </a:lnL>
                    <a:lnR>
                      <a:noFill/>
                    </a:lnR>
                    <a:lnT>
                      <a:noFill/>
                    </a:lnT>
                    <a:lnB>
                      <a:noFill/>
                    </a:lnB>
                  </a:tcPr>
                </a:tc>
                <a:extLst>
                  <a:ext uri="{0D108BD9-81ED-4DB2-BD59-A6C34878D82A}">
                    <a16:rowId xmlns:a16="http://schemas.microsoft.com/office/drawing/2014/main" xmlns="" val="10004"/>
                  </a:ext>
                </a:extLst>
              </a:tr>
              <a:tr h="474470">
                <a:tc gridSpan="2">
                  <a:txBody>
                    <a:bodyPr/>
                    <a:lstStyle/>
                    <a:p>
                      <a:pPr algn="l" fontAlgn="b"/>
                      <a:r>
                        <a:rPr lang="en-US" sz="1800" b="1" i="0" u="none" strike="noStrike" dirty="0">
                          <a:solidFill>
                            <a:srgbClr val="0000FF"/>
                          </a:solidFill>
                          <a:effectLst/>
                          <a:latin typeface="Calibri"/>
                        </a:rPr>
                        <a:t>Implied price </a:t>
                      </a:r>
                      <a:r>
                        <a:rPr lang="en-US" sz="1800" b="1" i="0" u="none" strike="noStrike" dirty="0" err="1">
                          <a:solidFill>
                            <a:srgbClr val="0000FF"/>
                          </a:solidFill>
                          <a:effectLst/>
                          <a:latin typeface="Calibri"/>
                        </a:rPr>
                        <a:t>elasticities</a:t>
                      </a:r>
                      <a:r>
                        <a:rPr lang="en-US" sz="1800" b="1" i="0" u="none" strike="noStrike" dirty="0">
                          <a:solidFill>
                            <a:srgbClr val="0000FF"/>
                          </a:solidFill>
                          <a:effectLst/>
                          <a:latin typeface="Calibri"/>
                        </a:rPr>
                        <a:t> ("supply side</a:t>
                      </a:r>
                      <a:r>
                        <a:rPr lang="en-US" sz="1800" b="1" i="0" u="none" strike="noStrike" dirty="0" smtClean="0">
                          <a:solidFill>
                            <a:srgbClr val="0000FF"/>
                          </a:solidFill>
                          <a:effectLst/>
                          <a:latin typeface="Calibri"/>
                        </a:rPr>
                        <a:t>")</a:t>
                      </a:r>
                      <a:endParaRPr lang="en-US" sz="1800" b="1" i="0" u="none" strike="noStrike" dirty="0">
                        <a:solidFill>
                          <a:srgbClr val="0000FF"/>
                        </a:solidFill>
                        <a:effectLst/>
                        <a:latin typeface="Calibri"/>
                      </a:endParaRPr>
                    </a:p>
                  </a:txBody>
                  <a:tcPr marL="12089" marR="12089" marT="12089" marB="0" anchor="b">
                    <a:lnL>
                      <a:noFill/>
                    </a:lnL>
                    <a:lnR>
                      <a:noFill/>
                    </a:lnR>
                    <a:lnT>
                      <a:noFill/>
                    </a:lnT>
                    <a:lnB>
                      <a:noFill/>
                    </a:lnB>
                  </a:tcPr>
                </a:tc>
                <a:tc hMerge="1">
                  <a:txBody>
                    <a:bodyPr/>
                    <a:lstStyle/>
                    <a:p>
                      <a:endParaRPr lang="en-US"/>
                    </a:p>
                  </a:txBody>
                  <a:tcPr/>
                </a:tc>
                <a:tc>
                  <a:txBody>
                    <a:bodyPr/>
                    <a:lstStyle/>
                    <a:p>
                      <a:pPr algn="ctr"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extLst>
                  <a:ext uri="{0D108BD9-81ED-4DB2-BD59-A6C34878D82A}">
                    <a16:rowId xmlns:a16="http://schemas.microsoft.com/office/drawing/2014/main" xmlns="" val="10005"/>
                  </a:ext>
                </a:extLst>
              </a:tr>
              <a:tr h="302117">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Average Own-Price Elasticity</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-10.97 </a:t>
                      </a:r>
                    </a:p>
                  </a:txBody>
                  <a:tcPr marL="12089" marR="12089" marT="12089" marB="0" anchor="b">
                    <a:lnL>
                      <a:noFill/>
                    </a:lnL>
                    <a:lnR>
                      <a:noFill/>
                    </a:lnR>
                    <a:lnT>
                      <a:noFill/>
                    </a:lnT>
                    <a:lnB>
                      <a:noFill/>
                    </a:lnB>
                  </a:tcPr>
                </a:tc>
                <a:extLst>
                  <a:ext uri="{0D108BD9-81ED-4DB2-BD59-A6C34878D82A}">
                    <a16:rowId xmlns:a16="http://schemas.microsoft.com/office/drawing/2014/main" xmlns="" val="10006"/>
                  </a:ext>
                </a:extLst>
              </a:tr>
              <a:tr h="302117">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Average Own-Price TRS Elasticity (Non-TRS)</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-10.09 </a:t>
                      </a:r>
                    </a:p>
                  </a:txBody>
                  <a:tcPr marL="12089" marR="12089" marT="12089" marB="0" anchor="b">
                    <a:lnL>
                      <a:noFill/>
                    </a:lnL>
                    <a:lnR>
                      <a:noFill/>
                    </a:lnR>
                    <a:lnT>
                      <a:noFill/>
                    </a:lnT>
                    <a:lnB>
                      <a:noFill/>
                    </a:lnB>
                  </a:tcPr>
                </a:tc>
                <a:extLst>
                  <a:ext uri="{0D108BD9-81ED-4DB2-BD59-A6C34878D82A}">
                    <a16:rowId xmlns:a16="http://schemas.microsoft.com/office/drawing/2014/main" xmlns="" val="10007"/>
                  </a:ext>
                </a:extLst>
              </a:tr>
              <a:tr h="302117">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Average Own-Price TRS Elasticity (TRS)</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-12.73 </a:t>
                      </a:r>
                    </a:p>
                  </a:txBody>
                  <a:tcPr marL="12089" marR="12089" marT="12089" marB="0" anchor="b">
                    <a:lnL>
                      <a:noFill/>
                    </a:lnL>
                    <a:lnR>
                      <a:noFill/>
                    </a:lnR>
                    <a:lnT>
                      <a:noFill/>
                    </a:lnT>
                    <a:lnB>
                      <a:noFill/>
                    </a:lnB>
                  </a:tcPr>
                </a:tc>
                <a:extLst>
                  <a:ext uri="{0D108BD9-81ED-4DB2-BD59-A6C34878D82A}">
                    <a16:rowId xmlns:a16="http://schemas.microsoft.com/office/drawing/2014/main" xmlns="" val="10008"/>
                  </a:ext>
                </a:extLst>
              </a:tr>
              <a:tr h="511545">
                <a:tc gridSpan="2">
                  <a:txBody>
                    <a:bodyPr/>
                    <a:lstStyle/>
                    <a:p>
                      <a:pPr algn="l" fontAlgn="b"/>
                      <a:r>
                        <a:rPr lang="en-US" sz="1800" b="1" i="0" u="none" strike="noStrike" dirty="0">
                          <a:solidFill>
                            <a:srgbClr val="0000FF"/>
                          </a:solidFill>
                          <a:effectLst/>
                          <a:latin typeface="Calibri"/>
                        </a:rPr>
                        <a:t>Pricing</a:t>
                      </a:r>
                    </a:p>
                  </a:txBody>
                  <a:tcPr marL="12089" marR="12089" marT="12089" marB="0" anchor="b">
                    <a:lnL>
                      <a:noFill/>
                    </a:lnL>
                    <a:lnR>
                      <a:noFill/>
                    </a:lnR>
                    <a:lnT>
                      <a:noFill/>
                    </a:lnT>
                    <a:lnB>
                      <a:noFill/>
                    </a:lnB>
                  </a:tcPr>
                </a:tc>
                <a:tc hMerge="1">
                  <a:txBody>
                    <a:bodyPr/>
                    <a:lstStyle/>
                    <a:p>
                      <a:endParaRPr lang="en-US"/>
                    </a:p>
                  </a:txBody>
                  <a:tcPr/>
                </a:tc>
                <a:tc>
                  <a:txBody>
                    <a:bodyPr/>
                    <a:lstStyle/>
                    <a:p>
                      <a:pPr algn="ctr"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extLst>
                  <a:ext uri="{0D108BD9-81ED-4DB2-BD59-A6C34878D82A}">
                    <a16:rowId xmlns:a16="http://schemas.microsoft.com/office/drawing/2014/main" xmlns="" val="10009"/>
                  </a:ext>
                </a:extLst>
              </a:tr>
              <a:tr h="302117">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Median Price - Cost (TRS)</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3.23</a:t>
                      </a:r>
                    </a:p>
                  </a:txBody>
                  <a:tcPr marL="12089" marR="12089" marT="12089" marB="0" anchor="b">
                    <a:lnL>
                      <a:noFill/>
                    </a:lnL>
                    <a:lnR>
                      <a:noFill/>
                    </a:lnR>
                    <a:lnT>
                      <a:noFill/>
                    </a:lnT>
                    <a:lnB>
                      <a:noFill/>
                    </a:lnB>
                  </a:tcPr>
                </a:tc>
                <a:extLst>
                  <a:ext uri="{0D108BD9-81ED-4DB2-BD59-A6C34878D82A}">
                    <a16:rowId xmlns:a16="http://schemas.microsoft.com/office/drawing/2014/main" xmlns="" val="10010"/>
                  </a:ext>
                </a:extLst>
              </a:tr>
              <a:tr h="302117">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Median Price - Cost (Non-TRS)</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4.06</a:t>
                      </a:r>
                    </a:p>
                  </a:txBody>
                  <a:tcPr marL="12089" marR="12089" marT="12089" marB="0" anchor="b">
                    <a:lnL>
                      <a:noFill/>
                    </a:lnL>
                    <a:lnR>
                      <a:noFill/>
                    </a:lnR>
                    <a:lnT>
                      <a:noFill/>
                    </a:lnT>
                    <a:lnB>
                      <a:noFill/>
                    </a:lnB>
                  </a:tcPr>
                </a:tc>
                <a:extLst>
                  <a:ext uri="{0D108BD9-81ED-4DB2-BD59-A6C34878D82A}">
                    <a16:rowId xmlns:a16="http://schemas.microsoft.com/office/drawing/2014/main" xmlns="" val="10011"/>
                  </a:ext>
                </a:extLst>
              </a:tr>
              <a:tr h="496443">
                <a:tc gridSpan="2">
                  <a:txBody>
                    <a:bodyPr/>
                    <a:lstStyle/>
                    <a:p>
                      <a:pPr algn="l" fontAlgn="b"/>
                      <a:r>
                        <a:rPr lang="en-US" sz="1800" b="1" i="0" u="none" strike="noStrike" dirty="0">
                          <a:solidFill>
                            <a:srgbClr val="0000FF"/>
                          </a:solidFill>
                          <a:effectLst/>
                          <a:latin typeface="Calibri"/>
                        </a:rPr>
                        <a:t>Purchase </a:t>
                      </a:r>
                      <a:r>
                        <a:rPr lang="en-US" sz="1800" b="1" i="0" u="none" strike="noStrike" dirty="0" smtClean="0">
                          <a:solidFill>
                            <a:srgbClr val="0000FF"/>
                          </a:solidFill>
                          <a:effectLst/>
                          <a:latin typeface="Calibri"/>
                        </a:rPr>
                        <a:t>Rates</a:t>
                      </a:r>
                      <a:endParaRPr lang="en-US" sz="1800" b="1" i="0" u="none" strike="noStrike" dirty="0">
                        <a:solidFill>
                          <a:srgbClr val="0000FF"/>
                        </a:solidFill>
                        <a:effectLst/>
                        <a:latin typeface="Calibri"/>
                      </a:endParaRPr>
                    </a:p>
                  </a:txBody>
                  <a:tcPr marL="12089" marR="12089" marT="12089" marB="0" anchor="b">
                    <a:lnL>
                      <a:noFill/>
                    </a:lnL>
                    <a:lnR>
                      <a:noFill/>
                    </a:lnR>
                    <a:lnT>
                      <a:noFill/>
                    </a:lnT>
                    <a:lnB>
                      <a:noFill/>
                    </a:lnB>
                  </a:tcPr>
                </a:tc>
                <a:tc hMerge="1">
                  <a:txBody>
                    <a:bodyPr/>
                    <a:lstStyle/>
                    <a:p>
                      <a:endParaRPr lang="en-US"/>
                    </a:p>
                  </a:txBody>
                  <a:tcPr/>
                </a:tc>
                <a:tc>
                  <a:txBody>
                    <a:bodyPr/>
                    <a:lstStyle/>
                    <a:p>
                      <a:pPr algn="ctr"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extLst>
                  <a:ext uri="{0D108BD9-81ED-4DB2-BD59-A6C34878D82A}">
                    <a16:rowId xmlns:a16="http://schemas.microsoft.com/office/drawing/2014/main" xmlns="" val="10012"/>
                  </a:ext>
                </a:extLst>
              </a:tr>
              <a:tr h="302117">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Observed</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0.103</a:t>
                      </a:r>
                    </a:p>
                  </a:txBody>
                  <a:tcPr marL="12089" marR="12089" marT="12089" marB="0" anchor="b">
                    <a:lnL>
                      <a:noFill/>
                    </a:lnL>
                    <a:lnR>
                      <a:noFill/>
                    </a:lnR>
                    <a:lnT>
                      <a:noFill/>
                    </a:lnT>
                    <a:lnB>
                      <a:noFill/>
                    </a:lnB>
                  </a:tcPr>
                </a:tc>
                <a:extLst>
                  <a:ext uri="{0D108BD9-81ED-4DB2-BD59-A6C34878D82A}">
                    <a16:rowId xmlns:a16="http://schemas.microsoft.com/office/drawing/2014/main" xmlns="" val="10013"/>
                  </a:ext>
                </a:extLst>
              </a:tr>
              <a:tr h="302117">
                <a:tc>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Predicted</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0.106</a:t>
                      </a:r>
                    </a:p>
                  </a:txBody>
                  <a:tcPr marL="12089" marR="12089" marT="12089" marB="0" anchor="b">
                    <a:lnL>
                      <a:noFill/>
                    </a:lnL>
                    <a:lnR>
                      <a:noFill/>
                    </a:lnR>
                    <a:lnT>
                      <a:noFill/>
                    </a:lnT>
                    <a:lnB>
                      <a:noFill/>
                    </a:lnB>
                  </a:tcPr>
                </a:tc>
                <a:extLst>
                  <a:ext uri="{0D108BD9-81ED-4DB2-BD59-A6C34878D82A}">
                    <a16:rowId xmlns:a16="http://schemas.microsoft.com/office/drawing/2014/main" xmlns="" val="10014"/>
                  </a:ext>
                </a:extLst>
              </a:tr>
            </a:tbl>
          </a:graphicData>
        </a:graphic>
      </p:graphicFrame>
      <p:sp>
        <p:nvSpPr>
          <p:cNvPr id="4" name="Oval 3"/>
          <p:cNvSpPr/>
          <p:nvPr/>
        </p:nvSpPr>
        <p:spPr>
          <a:xfrm>
            <a:off x="6223415" y="1931206"/>
            <a:ext cx="1382580" cy="460860"/>
          </a:xfrm>
          <a:prstGeom prst="ellipse">
            <a:avLst/>
          </a:prstGeom>
          <a:noFill/>
          <a:ln w="28575" cmpd="sng">
            <a:solidFill>
              <a:srgbClr val="2F73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185010" y="3044950"/>
            <a:ext cx="1497795" cy="1036935"/>
          </a:xfrm>
          <a:prstGeom prst="ellipse">
            <a:avLst/>
          </a:prstGeom>
          <a:noFill/>
          <a:ln w="28575" cmpd="sng">
            <a:solidFill>
              <a:srgbClr val="2F73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223415" y="4465935"/>
            <a:ext cx="1497795" cy="729695"/>
          </a:xfrm>
          <a:prstGeom prst="ellipse">
            <a:avLst/>
          </a:prstGeom>
          <a:noFill/>
          <a:ln w="28575" cmpd="sng">
            <a:solidFill>
              <a:srgbClr val="2F73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48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idx="4294967295"/>
          </p:nvPr>
        </p:nvSpPr>
        <p:spPr>
          <a:xfrm>
            <a:off x="539750" y="0"/>
            <a:ext cx="8229600" cy="908050"/>
          </a:xfrm>
        </p:spPr>
        <p:txBody>
          <a:bodyPr/>
          <a:lstStyle/>
          <a:p>
            <a:pPr eaLnBrk="1" hangingPunct="1"/>
            <a:r>
              <a:rPr lang="en-US" sz="3200" dirty="0" smtClean="0">
                <a:solidFill>
                  <a:srgbClr val="0070C0"/>
                </a:solidFill>
                <a:latin typeface="Calibri" pitchFamily="84" charset="0"/>
              </a:rPr>
              <a:t>Modeling the Platform Change</a:t>
            </a:r>
          </a:p>
        </p:txBody>
      </p:sp>
      <p:sp>
        <p:nvSpPr>
          <p:cNvPr id="2" name="Slide Number Placeholder 1"/>
          <p:cNvSpPr>
            <a:spLocks noGrp="1"/>
          </p:cNvSpPr>
          <p:nvPr>
            <p:ph type="sldNum" sz="quarter" idx="12"/>
          </p:nvPr>
        </p:nvSpPr>
        <p:spPr/>
        <p:txBody>
          <a:bodyPr/>
          <a:lstStyle/>
          <a:p>
            <a:pPr>
              <a:defRPr/>
            </a:pPr>
            <a:fld id="{1D63896E-451B-46B6-BBA3-6724AC546F3B}" type="slidenum">
              <a:rPr lang="en-US" smtClean="0"/>
              <a:pPr>
                <a:defRPr/>
              </a:pPr>
              <a:t>79</a:t>
            </a:fld>
            <a:endParaRPr lang="en-US"/>
          </a:p>
        </p:txBody>
      </p:sp>
      <p:graphicFrame>
        <p:nvGraphicFramePr>
          <p:cNvPr id="3" name="Table 2"/>
          <p:cNvGraphicFramePr>
            <a:graphicFrameLocks noGrp="1"/>
          </p:cNvGraphicFramePr>
          <p:nvPr>
            <p:extLst/>
          </p:nvPr>
        </p:nvGraphicFramePr>
        <p:xfrm>
          <a:off x="1077145" y="2353660"/>
          <a:ext cx="6912900" cy="4028463"/>
        </p:xfrm>
        <a:graphic>
          <a:graphicData uri="http://schemas.openxmlformats.org/drawingml/2006/table">
            <a:tbl>
              <a:tblPr/>
              <a:tblGrid>
                <a:gridCol w="115214">
                  <a:extLst>
                    <a:ext uri="{9D8B030D-6E8A-4147-A177-3AD203B41FA5}">
                      <a16:colId xmlns:a16="http://schemas.microsoft.com/office/drawing/2014/main" xmlns="" val="20000"/>
                    </a:ext>
                  </a:extLst>
                </a:gridCol>
                <a:gridCol w="271726">
                  <a:extLst>
                    <a:ext uri="{9D8B030D-6E8A-4147-A177-3AD203B41FA5}">
                      <a16:colId xmlns:a16="http://schemas.microsoft.com/office/drawing/2014/main" xmlns="" val="20001"/>
                    </a:ext>
                  </a:extLst>
                </a:gridCol>
                <a:gridCol w="3991230">
                  <a:extLst>
                    <a:ext uri="{9D8B030D-6E8A-4147-A177-3AD203B41FA5}">
                      <a16:colId xmlns:a16="http://schemas.microsoft.com/office/drawing/2014/main" xmlns="" val="20002"/>
                    </a:ext>
                  </a:extLst>
                </a:gridCol>
                <a:gridCol w="1267365">
                  <a:extLst>
                    <a:ext uri="{9D8B030D-6E8A-4147-A177-3AD203B41FA5}">
                      <a16:colId xmlns:a16="http://schemas.microsoft.com/office/drawing/2014/main" xmlns="" val="20003"/>
                    </a:ext>
                  </a:extLst>
                </a:gridCol>
                <a:gridCol w="1267365">
                  <a:extLst>
                    <a:ext uri="{9D8B030D-6E8A-4147-A177-3AD203B41FA5}">
                      <a16:colId xmlns:a16="http://schemas.microsoft.com/office/drawing/2014/main" xmlns="" val="20004"/>
                    </a:ext>
                  </a:extLst>
                </a:gridCol>
              </a:tblGrid>
              <a:tr h="314546">
                <a:tc gridSpan="2">
                  <a:txBody>
                    <a:bodyPr/>
                    <a:lstStyle/>
                    <a:p>
                      <a:pPr algn="ctr" fontAlgn="ctr"/>
                      <a:endParaRPr lang="en-US" sz="1800" b="0" i="0" u="none" strike="noStrike" dirty="0">
                        <a:solidFill>
                          <a:srgbClr val="000000"/>
                        </a:solidFill>
                        <a:effectLst/>
                        <a:latin typeface="Calibri"/>
                      </a:endParaRPr>
                    </a:p>
                  </a:txBody>
                  <a:tcPr marL="12089" marR="12089" marT="12089" marB="0" anchor="ctr">
                    <a:lnL>
                      <a:noFill/>
                    </a:lnL>
                    <a:lnR>
                      <a:noFill/>
                    </a:lnR>
                    <a:lnT>
                      <a:noFill/>
                    </a:lnT>
                    <a:lnB>
                      <a:noFill/>
                    </a:lnB>
                  </a:tcPr>
                </a:tc>
                <a:tc hMerge="1">
                  <a:txBody>
                    <a:bodyPr/>
                    <a:lstStyle/>
                    <a:p>
                      <a:endParaRPr lang="en-US"/>
                    </a:p>
                  </a:txBody>
                  <a:tcPr/>
                </a:tc>
                <a:tc>
                  <a:txBody>
                    <a:bodyPr/>
                    <a:lstStyle/>
                    <a:p>
                      <a:pPr algn="ctr" fontAlgn="ctr"/>
                      <a:endParaRPr lang="en-US" sz="1800" b="0" i="0" u="none" strike="noStrike" dirty="0">
                        <a:solidFill>
                          <a:srgbClr val="000000"/>
                        </a:solidFill>
                        <a:effectLst/>
                        <a:latin typeface="Calibri"/>
                      </a:endParaRPr>
                    </a:p>
                  </a:txBody>
                  <a:tcPr marL="12089" marR="12089" marT="12089" marB="0" anchor="ctr">
                    <a:lnL>
                      <a:noFill/>
                    </a:lnL>
                    <a:lnR>
                      <a:noFill/>
                    </a:lnR>
                    <a:lnT>
                      <a:noFill/>
                    </a:lnT>
                    <a:lnB>
                      <a:noFill/>
                    </a:lnB>
                  </a:tcPr>
                </a:tc>
                <a:tc>
                  <a:txBody>
                    <a:bodyPr/>
                    <a:lstStyle/>
                    <a:p>
                      <a:pPr algn="ctr" fontAlgn="ctr"/>
                      <a:r>
                        <a:rPr lang="en-US" sz="1800" b="1" i="0" u="none" strike="noStrike" dirty="0">
                          <a:solidFill>
                            <a:srgbClr val="000000"/>
                          </a:solidFill>
                          <a:effectLst/>
                          <a:latin typeface="Calibri"/>
                        </a:rPr>
                        <a:t>Before</a:t>
                      </a:r>
                    </a:p>
                  </a:txBody>
                  <a:tcPr marL="12089" marR="12089" marT="12089"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After</a:t>
                      </a:r>
                    </a:p>
                  </a:txBody>
                  <a:tcPr marL="12089" marR="12089" marT="12089" marB="0" anchor="ctr">
                    <a:lnL>
                      <a:noFill/>
                    </a:lnL>
                    <a:lnR>
                      <a:noFill/>
                    </a:lnR>
                    <a:lnT>
                      <a:noFill/>
                    </a:lnT>
                    <a:lnB>
                      <a:noFill/>
                    </a:lnB>
                  </a:tcPr>
                </a:tc>
                <a:extLst>
                  <a:ext uri="{0D108BD9-81ED-4DB2-BD59-A6C34878D82A}">
                    <a16:rowId xmlns:a16="http://schemas.microsoft.com/office/drawing/2014/main" xmlns="" val="10000"/>
                  </a:ext>
                </a:extLst>
              </a:tr>
              <a:tr h="314546">
                <a:tc gridSpan="2">
                  <a:txBody>
                    <a:bodyPr/>
                    <a:lstStyle/>
                    <a:p>
                      <a:pPr algn="ctr" fontAlgn="ctr"/>
                      <a:endParaRPr lang="en-US" sz="1800" b="0" i="0" u="none" strike="noStrike" dirty="0">
                        <a:solidFill>
                          <a:srgbClr val="000000"/>
                        </a:solidFill>
                        <a:effectLst/>
                        <a:latin typeface="Calibri"/>
                      </a:endParaRPr>
                    </a:p>
                  </a:txBody>
                  <a:tcPr marL="12089" marR="12089" marT="12089" marB="0" anchor="ctr">
                    <a:lnL>
                      <a:noFill/>
                    </a:lnL>
                    <a:lnR>
                      <a:noFill/>
                    </a:lnR>
                    <a:lnT>
                      <a:noFill/>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fontAlgn="ctr"/>
                      <a:endParaRPr lang="en-US" sz="1800" b="0" i="0" u="none" strike="noStrike" dirty="0">
                        <a:solidFill>
                          <a:srgbClr val="000000"/>
                        </a:solidFill>
                        <a:effectLst/>
                        <a:latin typeface="Calibri"/>
                      </a:endParaRPr>
                    </a:p>
                  </a:txBody>
                  <a:tcPr marL="12089" marR="12089" marT="12089"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a:t>
                      </a:r>
                      <a:r>
                        <a:rPr lang="en-US" sz="1800" b="1" i="0" u="none" strike="noStrike" dirty="0" smtClean="0">
                          <a:solidFill>
                            <a:srgbClr val="000000"/>
                          </a:solidFill>
                          <a:effectLst/>
                          <a:latin typeface="Calibri"/>
                        </a:rPr>
                        <a:t>estimated</a:t>
                      </a:r>
                      <a:r>
                        <a:rPr lang="en-US" sz="1800" b="1" i="0" u="none" strike="noStrike" dirty="0">
                          <a:solidFill>
                            <a:srgbClr val="000000"/>
                          </a:solidFill>
                          <a:effectLst/>
                          <a:latin typeface="Calibri"/>
                        </a:rPr>
                        <a:t>)</a:t>
                      </a:r>
                    </a:p>
                  </a:txBody>
                  <a:tcPr marL="12089" marR="12089" marT="12089"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(predicted)</a:t>
                      </a:r>
                    </a:p>
                  </a:txBody>
                  <a:tcPr marL="12089" marR="12089" marT="12089" marB="0" anchor="ctr">
                    <a:lnL>
                      <a:noFill/>
                    </a:lnL>
                    <a:lnR>
                      <a:noFill/>
                    </a:lnR>
                    <a:lnT>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1"/>
                  </a:ext>
                </a:extLst>
              </a:tr>
              <a:tr h="425356">
                <a:tc gridSpan="3">
                  <a:txBody>
                    <a:bodyPr/>
                    <a:lstStyle/>
                    <a:p>
                      <a:pPr algn="l" fontAlgn="b"/>
                      <a:r>
                        <a:rPr lang="en-US" sz="1800" b="1" i="0" u="none" strike="noStrike" dirty="0">
                          <a:solidFill>
                            <a:srgbClr val="0000FF"/>
                          </a:solidFill>
                          <a:effectLst/>
                          <a:latin typeface="Calibri"/>
                        </a:rPr>
                        <a:t>Implied price </a:t>
                      </a:r>
                      <a:r>
                        <a:rPr lang="en-US" sz="1800" b="1" i="0" u="none" strike="noStrike" dirty="0" err="1">
                          <a:solidFill>
                            <a:srgbClr val="0000FF"/>
                          </a:solidFill>
                          <a:effectLst/>
                          <a:latin typeface="Calibri"/>
                        </a:rPr>
                        <a:t>elasticities</a:t>
                      </a:r>
                      <a:r>
                        <a:rPr lang="en-US" sz="1800" b="1" i="0" u="none" strike="noStrike" dirty="0">
                          <a:solidFill>
                            <a:srgbClr val="0000FF"/>
                          </a:solidFill>
                          <a:effectLst/>
                          <a:latin typeface="Calibri"/>
                        </a:rPr>
                        <a:t> ("supply side</a:t>
                      </a:r>
                      <a:r>
                        <a:rPr lang="en-US" sz="1800" b="1" i="0" u="none" strike="noStrike" dirty="0" smtClean="0">
                          <a:solidFill>
                            <a:srgbClr val="0000FF"/>
                          </a:solidFill>
                          <a:effectLst/>
                          <a:latin typeface="Calibri"/>
                        </a:rPr>
                        <a:t>")</a:t>
                      </a:r>
                      <a:endParaRPr lang="en-US" sz="1800" b="1" i="0" u="none" strike="noStrike" dirty="0">
                        <a:solidFill>
                          <a:srgbClr val="0000FF"/>
                        </a:solidFill>
                        <a:effectLst/>
                        <a:latin typeface="Calibri"/>
                      </a:endParaRPr>
                    </a:p>
                  </a:txBody>
                  <a:tcPr marL="12089" marR="12089" marT="12089" marB="0" anchor="b">
                    <a:lnL>
                      <a:noFill/>
                    </a:lnL>
                    <a:lnR>
                      <a:noFill/>
                    </a:lnR>
                    <a:lnT w="12700" cap="flat" cmpd="sng" algn="ctr">
                      <a:solidFill>
                        <a:scrgbClr r="0" g="0" b="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800" b="0" i="0" u="none" strike="noStrike" dirty="0">
                        <a:solidFill>
                          <a:srgbClr val="000000"/>
                        </a:solidFill>
                        <a:effectLst/>
                        <a:latin typeface="Calibri"/>
                      </a:endParaRPr>
                    </a:p>
                  </a:txBody>
                  <a:tcPr marL="12089" marR="12089" marT="12089"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endParaRPr lang="en-US" sz="1800" b="0" i="0" u="none" strike="noStrike">
                        <a:solidFill>
                          <a:srgbClr val="000000"/>
                        </a:solidFill>
                        <a:effectLst/>
                        <a:latin typeface="Calibri"/>
                      </a:endParaRPr>
                    </a:p>
                  </a:txBody>
                  <a:tcPr marL="12089" marR="12089" marT="12089" marB="0" anchor="b">
                    <a:lnL>
                      <a:noFill/>
                    </a:lnL>
                    <a:lnR>
                      <a:noFill/>
                    </a:lnR>
                    <a:lnT w="12700" cap="flat" cmpd="sng" algn="ctr">
                      <a:solidFill>
                        <a:scrgbClr r="0" g="0" b="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314546">
                <a:tc>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gridSpan="2">
                  <a:txBody>
                    <a:bodyPr/>
                    <a:lstStyle/>
                    <a:p>
                      <a:pPr algn="l" fontAlgn="b"/>
                      <a:r>
                        <a:rPr lang="en-US" sz="1800" b="0" i="0" u="none" strike="noStrike" dirty="0">
                          <a:solidFill>
                            <a:srgbClr val="000000"/>
                          </a:solidFill>
                          <a:effectLst/>
                          <a:latin typeface="Calibri"/>
                        </a:rPr>
                        <a:t>Average Own-Price Elasticity</a:t>
                      </a:r>
                    </a:p>
                  </a:txBody>
                  <a:tcPr marL="12089" marR="12089" marT="12089"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-10.97 </a:t>
                      </a:r>
                    </a:p>
                  </a:txBody>
                  <a:tcPr marL="12089" marR="12089" marT="12089"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-13.13 </a:t>
                      </a:r>
                    </a:p>
                  </a:txBody>
                  <a:tcPr marL="12089" marR="12089" marT="12089" marB="0" anchor="b">
                    <a:lnL>
                      <a:noFill/>
                    </a:lnL>
                    <a:lnR>
                      <a:noFill/>
                    </a:lnR>
                    <a:lnT>
                      <a:noFill/>
                    </a:lnT>
                    <a:lnB>
                      <a:noFill/>
                    </a:lnB>
                  </a:tcPr>
                </a:tc>
                <a:extLst>
                  <a:ext uri="{0D108BD9-81ED-4DB2-BD59-A6C34878D82A}">
                    <a16:rowId xmlns:a16="http://schemas.microsoft.com/office/drawing/2014/main" xmlns="" val="10003"/>
                  </a:ext>
                </a:extLst>
              </a:tr>
              <a:tr h="314546">
                <a:tc>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gridSpan="2">
                  <a:txBody>
                    <a:bodyPr/>
                    <a:lstStyle/>
                    <a:p>
                      <a:pPr algn="l" fontAlgn="b"/>
                      <a:r>
                        <a:rPr lang="en-US" sz="1800" b="0" i="0" u="none" strike="noStrike" dirty="0">
                          <a:solidFill>
                            <a:srgbClr val="000000"/>
                          </a:solidFill>
                          <a:effectLst/>
                          <a:latin typeface="Calibri"/>
                        </a:rPr>
                        <a:t>Average Own-Price TRS Elasticity (Non-TRS)</a:t>
                      </a:r>
                    </a:p>
                  </a:txBody>
                  <a:tcPr marL="12089" marR="12089" marT="12089"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-10.09 </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-12.24 </a:t>
                      </a:r>
                    </a:p>
                  </a:txBody>
                  <a:tcPr marL="12089" marR="12089" marT="12089" marB="0" anchor="b">
                    <a:lnL>
                      <a:noFill/>
                    </a:lnL>
                    <a:lnR>
                      <a:noFill/>
                    </a:lnR>
                    <a:lnT>
                      <a:noFill/>
                    </a:lnT>
                    <a:lnB>
                      <a:noFill/>
                    </a:lnB>
                  </a:tcPr>
                </a:tc>
                <a:extLst>
                  <a:ext uri="{0D108BD9-81ED-4DB2-BD59-A6C34878D82A}">
                    <a16:rowId xmlns:a16="http://schemas.microsoft.com/office/drawing/2014/main" xmlns="" val="10004"/>
                  </a:ext>
                </a:extLst>
              </a:tr>
              <a:tr h="314546">
                <a:tc>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gridSpan="2">
                  <a:txBody>
                    <a:bodyPr/>
                    <a:lstStyle/>
                    <a:p>
                      <a:pPr algn="l" fontAlgn="b"/>
                      <a:r>
                        <a:rPr lang="en-US" sz="1800" b="0" i="0" u="none" strike="noStrike" dirty="0">
                          <a:solidFill>
                            <a:srgbClr val="000000"/>
                          </a:solidFill>
                          <a:effectLst/>
                          <a:latin typeface="Calibri"/>
                        </a:rPr>
                        <a:t>Average Own-Price TRS Elasticity (TRS)</a:t>
                      </a:r>
                    </a:p>
                  </a:txBody>
                  <a:tcPr marL="12089" marR="12089" marT="12089" marB="0" anchor="b">
                    <a:lnL>
                      <a:noFill/>
                    </a:lnL>
                    <a:lnR>
                      <a:noFill/>
                    </a:lnR>
                    <a:lnT>
                      <a:noFill/>
                    </a:lnT>
                    <a:lnB>
                      <a:noFill/>
                    </a:lnB>
                  </a:tcPr>
                </a:tc>
                <a:tc hMerge="1">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-12.73 </a:t>
                      </a:r>
                    </a:p>
                  </a:txBody>
                  <a:tcPr marL="12089" marR="12089" marT="12089"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-14.85 </a:t>
                      </a:r>
                    </a:p>
                  </a:txBody>
                  <a:tcPr marL="12089" marR="12089" marT="12089" marB="0" anchor="b">
                    <a:lnL>
                      <a:noFill/>
                    </a:lnL>
                    <a:lnR>
                      <a:noFill/>
                    </a:lnR>
                    <a:lnT>
                      <a:noFill/>
                    </a:lnT>
                    <a:lnB>
                      <a:noFill/>
                    </a:lnB>
                  </a:tcPr>
                </a:tc>
                <a:extLst>
                  <a:ext uri="{0D108BD9-81ED-4DB2-BD59-A6C34878D82A}">
                    <a16:rowId xmlns:a16="http://schemas.microsoft.com/office/drawing/2014/main" xmlns="" val="10005"/>
                  </a:ext>
                </a:extLst>
              </a:tr>
              <a:tr h="354891">
                <a:tc gridSpan="3">
                  <a:txBody>
                    <a:bodyPr/>
                    <a:lstStyle/>
                    <a:p>
                      <a:pPr algn="l" fontAlgn="b"/>
                      <a:r>
                        <a:rPr lang="en-US" sz="1800" b="1" i="0" u="none" strike="noStrike" dirty="0">
                          <a:solidFill>
                            <a:srgbClr val="0000FF"/>
                          </a:solidFill>
                          <a:effectLst/>
                          <a:latin typeface="Calibri"/>
                        </a:rPr>
                        <a:t>Pricing</a:t>
                      </a:r>
                    </a:p>
                  </a:txBody>
                  <a:tcPr marL="12089" marR="12089" marT="1208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extLst>
                  <a:ext uri="{0D108BD9-81ED-4DB2-BD59-A6C34878D82A}">
                    <a16:rowId xmlns:a16="http://schemas.microsoft.com/office/drawing/2014/main" xmlns="" val="10006"/>
                  </a:ext>
                </a:extLst>
              </a:tr>
              <a:tr h="314546">
                <a:tc>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gridSpan="2">
                  <a:txBody>
                    <a:bodyPr/>
                    <a:lstStyle/>
                    <a:p>
                      <a:pPr algn="l" fontAlgn="b"/>
                      <a:r>
                        <a:rPr lang="en-US" sz="1800" b="0" i="0" u="none" strike="noStrike" dirty="0">
                          <a:solidFill>
                            <a:srgbClr val="000000"/>
                          </a:solidFill>
                          <a:effectLst/>
                          <a:latin typeface="Calibri"/>
                        </a:rPr>
                        <a:t>Median Price - Cost (TRS)</a:t>
                      </a:r>
                    </a:p>
                  </a:txBody>
                  <a:tcPr marL="12089" marR="12089" marT="12089" marB="0" anchor="b">
                    <a:lnL>
                      <a:noFill/>
                    </a:lnL>
                    <a:lnR>
                      <a:noFill/>
                    </a:lnR>
                    <a:lnT>
                      <a:noFill/>
                    </a:lnT>
                    <a:lnB>
                      <a:noFill/>
                    </a:lnB>
                  </a:tcPr>
                </a:tc>
                <a:tc hMerge="1">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3.23</a:t>
                      </a:r>
                    </a:p>
                  </a:txBody>
                  <a:tcPr marL="12089" marR="12089" marT="12089"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2.70</a:t>
                      </a:r>
                    </a:p>
                  </a:txBody>
                  <a:tcPr marL="12089" marR="12089" marT="12089" marB="0" anchor="b">
                    <a:lnL>
                      <a:noFill/>
                    </a:lnL>
                    <a:lnR>
                      <a:noFill/>
                    </a:lnR>
                    <a:lnT>
                      <a:noFill/>
                    </a:lnT>
                    <a:lnB>
                      <a:noFill/>
                    </a:lnB>
                  </a:tcPr>
                </a:tc>
                <a:extLst>
                  <a:ext uri="{0D108BD9-81ED-4DB2-BD59-A6C34878D82A}">
                    <a16:rowId xmlns:a16="http://schemas.microsoft.com/office/drawing/2014/main" xmlns="" val="10007"/>
                  </a:ext>
                </a:extLst>
              </a:tr>
              <a:tr h="314546">
                <a:tc>
                  <a:txBody>
                    <a:bodyPr/>
                    <a:lstStyle/>
                    <a:p>
                      <a:pPr algn="l"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gridSpan="2">
                  <a:txBody>
                    <a:bodyPr/>
                    <a:lstStyle/>
                    <a:p>
                      <a:pPr algn="l" fontAlgn="b"/>
                      <a:r>
                        <a:rPr lang="en-US" sz="1800" b="0" i="0" u="none" strike="noStrike" dirty="0">
                          <a:solidFill>
                            <a:srgbClr val="000000"/>
                          </a:solidFill>
                          <a:effectLst/>
                          <a:latin typeface="Calibri"/>
                        </a:rPr>
                        <a:t>Median Price - Cost (Non-TRS)</a:t>
                      </a:r>
                    </a:p>
                  </a:txBody>
                  <a:tcPr marL="12089" marR="12089" marT="12089" marB="0" anchor="b">
                    <a:lnL>
                      <a:noFill/>
                    </a:lnL>
                    <a:lnR>
                      <a:noFill/>
                    </a:lnR>
                    <a:lnT>
                      <a:noFill/>
                    </a:lnT>
                    <a:lnB>
                      <a:noFill/>
                    </a:lnB>
                  </a:tcPr>
                </a:tc>
                <a:tc hMerge="1">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4.06</a:t>
                      </a:r>
                    </a:p>
                  </a:txBody>
                  <a:tcPr marL="12089" marR="12089" marT="12089"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3.23</a:t>
                      </a:r>
                    </a:p>
                  </a:txBody>
                  <a:tcPr marL="12089" marR="12089" marT="12089" marB="0" anchor="b">
                    <a:lnL>
                      <a:noFill/>
                    </a:lnL>
                    <a:lnR>
                      <a:noFill/>
                    </a:lnR>
                    <a:lnT>
                      <a:noFill/>
                    </a:lnT>
                    <a:lnB>
                      <a:noFill/>
                    </a:lnB>
                  </a:tcPr>
                </a:tc>
                <a:extLst>
                  <a:ext uri="{0D108BD9-81ED-4DB2-BD59-A6C34878D82A}">
                    <a16:rowId xmlns:a16="http://schemas.microsoft.com/office/drawing/2014/main" xmlns="" val="10008"/>
                  </a:ext>
                </a:extLst>
              </a:tr>
              <a:tr h="330224">
                <a:tc gridSpan="3">
                  <a:txBody>
                    <a:bodyPr/>
                    <a:lstStyle/>
                    <a:p>
                      <a:pPr algn="l" fontAlgn="b"/>
                      <a:r>
                        <a:rPr lang="en-US" sz="1800" b="1" i="0" u="none" strike="noStrike" dirty="0">
                          <a:solidFill>
                            <a:srgbClr val="0000FF"/>
                          </a:solidFill>
                          <a:effectLst/>
                          <a:latin typeface="Calibri"/>
                        </a:rPr>
                        <a:t>Purchase </a:t>
                      </a:r>
                      <a:r>
                        <a:rPr lang="en-US" sz="1800" b="1" i="0" u="none" strike="noStrike" dirty="0" smtClean="0">
                          <a:solidFill>
                            <a:srgbClr val="0000FF"/>
                          </a:solidFill>
                          <a:effectLst/>
                          <a:latin typeface="Calibri"/>
                        </a:rPr>
                        <a:t>Rates</a:t>
                      </a:r>
                      <a:endParaRPr lang="en-US" sz="1800" b="1" i="0" u="none" strike="noStrike" dirty="0">
                        <a:solidFill>
                          <a:srgbClr val="0000FF"/>
                        </a:solidFill>
                        <a:effectLst/>
                        <a:latin typeface="Calibri"/>
                      </a:endParaRPr>
                    </a:p>
                  </a:txBody>
                  <a:tcPr marL="12089" marR="12089" marT="1208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800" b="0" i="0" u="none" strike="noStrike" dirty="0">
                        <a:solidFill>
                          <a:srgbClr val="000000"/>
                        </a:solidFill>
                        <a:effectLst/>
                        <a:latin typeface="Calibri"/>
                      </a:endParaRPr>
                    </a:p>
                  </a:txBody>
                  <a:tcPr marL="12089" marR="12089" marT="12089"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extLst>
                  <a:ext uri="{0D108BD9-81ED-4DB2-BD59-A6C34878D82A}">
                    <a16:rowId xmlns:a16="http://schemas.microsoft.com/office/drawing/2014/main" xmlns="" val="10009"/>
                  </a:ext>
                </a:extLst>
              </a:tr>
              <a:tr h="314546">
                <a:tc>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gridSpan="2">
                  <a:txBody>
                    <a:bodyPr/>
                    <a:lstStyle/>
                    <a:p>
                      <a:pPr algn="l" fontAlgn="b"/>
                      <a:r>
                        <a:rPr lang="en-US" sz="1800" b="0" i="0" u="none" strike="noStrike" dirty="0">
                          <a:solidFill>
                            <a:srgbClr val="000000"/>
                          </a:solidFill>
                          <a:effectLst/>
                          <a:latin typeface="Calibri"/>
                        </a:rPr>
                        <a:t>Observed</a:t>
                      </a:r>
                    </a:p>
                  </a:txBody>
                  <a:tcPr marL="12089" marR="12089" marT="12089" marB="0" anchor="b">
                    <a:lnL>
                      <a:noFill/>
                    </a:lnL>
                    <a:lnR>
                      <a:noFill/>
                    </a:lnR>
                    <a:lnT>
                      <a:noFill/>
                    </a:lnT>
                    <a:lnB>
                      <a:noFill/>
                    </a:lnB>
                  </a:tcPr>
                </a:tc>
                <a:tc hMerge="1">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0.103</a:t>
                      </a: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0.130</a:t>
                      </a:r>
                    </a:p>
                  </a:txBody>
                  <a:tcPr marL="12089" marR="12089" marT="12089" marB="0" anchor="b">
                    <a:lnL>
                      <a:noFill/>
                    </a:lnL>
                    <a:lnR>
                      <a:noFill/>
                    </a:lnR>
                    <a:lnT>
                      <a:noFill/>
                    </a:lnT>
                    <a:lnB>
                      <a:noFill/>
                    </a:lnB>
                  </a:tcPr>
                </a:tc>
                <a:extLst>
                  <a:ext uri="{0D108BD9-81ED-4DB2-BD59-A6C34878D82A}">
                    <a16:rowId xmlns:a16="http://schemas.microsoft.com/office/drawing/2014/main" xmlns="" val="10010"/>
                  </a:ext>
                </a:extLst>
              </a:tr>
              <a:tr h="401624">
                <a:tc>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w="12700" cap="flat" cmpd="sng" algn="ctr">
                      <a:solidFill>
                        <a:scrgbClr r="0" g="0" b="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Calibri"/>
                        </a:rPr>
                        <a:t>Predicted</a:t>
                      </a:r>
                    </a:p>
                  </a:txBody>
                  <a:tcPr marL="12089" marR="12089" marT="12089" marB="0" anchor="ctr">
                    <a:lnL>
                      <a:noFill/>
                    </a:lnL>
                    <a:lnR>
                      <a:noFill/>
                    </a:lnR>
                    <a:lnT>
                      <a:noFill/>
                    </a:lnT>
                    <a:lnB w="12700" cap="flat" cmpd="sng" algn="ctr">
                      <a:solidFill>
                        <a:scrgbClr r="0" g="0" b="0"/>
                      </a:solidFill>
                      <a:prstDash val="solid"/>
                      <a:round/>
                      <a:headEnd type="none" w="med" len="med"/>
                      <a:tailEnd type="none" w="med" len="med"/>
                    </a:lnB>
                  </a:tcPr>
                </a:tc>
                <a:tc hMerge="1">
                  <a:txBody>
                    <a:bodyPr/>
                    <a:lstStyle/>
                    <a:p>
                      <a:pPr algn="l" fontAlgn="b"/>
                      <a:endParaRPr lang="en-US" sz="1800" b="0" i="0" u="none" strike="noStrike">
                        <a:solidFill>
                          <a:srgbClr val="000000"/>
                        </a:solidFill>
                        <a:effectLst/>
                        <a:latin typeface="Calibri"/>
                      </a:endParaRPr>
                    </a:p>
                  </a:txBody>
                  <a:tcPr marL="12089" marR="12089" marT="12089"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0.106</a:t>
                      </a:r>
                    </a:p>
                  </a:txBody>
                  <a:tcPr marL="12089" marR="12089" marT="12089"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0.123</a:t>
                      </a:r>
                    </a:p>
                  </a:txBody>
                  <a:tcPr marL="12089" marR="12089" marT="12089" marB="0" anchor="ctr">
                    <a:lnL>
                      <a:noFill/>
                    </a:lnL>
                    <a:lnR>
                      <a:noFill/>
                    </a:lnR>
                    <a:lnT>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5" name="Rectangle 3"/>
          <p:cNvSpPr txBox="1">
            <a:spLocks noChangeArrowheads="1"/>
          </p:cNvSpPr>
          <p:nvPr/>
        </p:nvSpPr>
        <p:spPr>
          <a:xfrm>
            <a:off x="179388" y="836614"/>
            <a:ext cx="8785225" cy="14018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000" dirty="0" smtClean="0">
                <a:latin typeface="Calibri" pitchFamily="84" charset="0"/>
              </a:rPr>
              <a:t>Fix the demand parameters and the cost distribution</a:t>
            </a:r>
          </a:p>
          <a:p>
            <a:pPr eaLnBrk="1" hangingPunct="1">
              <a:lnSpc>
                <a:spcPct val="90000"/>
              </a:lnSpc>
            </a:pPr>
            <a:r>
              <a:rPr lang="en-US" sz="2000" dirty="0" smtClean="0">
                <a:latin typeface="Calibri" pitchFamily="84" charset="0"/>
              </a:rPr>
              <a:t>Change L distribution to match empirical distribution (increased)</a:t>
            </a:r>
          </a:p>
          <a:p>
            <a:pPr eaLnBrk="1" hangingPunct="1">
              <a:lnSpc>
                <a:spcPct val="90000"/>
              </a:lnSpc>
            </a:pPr>
            <a:r>
              <a:rPr lang="en-US" sz="2000" dirty="0" smtClean="0">
                <a:latin typeface="Calibri" pitchFamily="84" charset="0"/>
              </a:rPr>
              <a:t>Adjust number of sellers on the platform (related?)</a:t>
            </a:r>
          </a:p>
          <a:p>
            <a:pPr eaLnBrk="1" hangingPunct="1">
              <a:lnSpc>
                <a:spcPct val="90000"/>
              </a:lnSpc>
            </a:pPr>
            <a:r>
              <a:rPr lang="en-US" sz="2000" dirty="0" smtClean="0">
                <a:latin typeface="Calibri" pitchFamily="84" charset="0"/>
              </a:rPr>
              <a:t>Increase gamma from 0 to 0.81</a:t>
            </a:r>
          </a:p>
        </p:txBody>
      </p:sp>
      <p:sp>
        <p:nvSpPr>
          <p:cNvPr id="6" name="Oval 5"/>
          <p:cNvSpPr/>
          <p:nvPr/>
        </p:nvSpPr>
        <p:spPr>
          <a:xfrm>
            <a:off x="5532125" y="3313784"/>
            <a:ext cx="2304300" cy="614481"/>
          </a:xfrm>
          <a:prstGeom prst="ellipse">
            <a:avLst/>
          </a:prstGeom>
          <a:noFill/>
          <a:ln w="28575" cmpd="sng">
            <a:solidFill>
              <a:srgbClr val="2F73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493720" y="4657960"/>
            <a:ext cx="2457920" cy="806505"/>
          </a:xfrm>
          <a:prstGeom prst="ellipse">
            <a:avLst/>
          </a:prstGeom>
          <a:noFill/>
          <a:ln w="28575" cmpd="sng">
            <a:solidFill>
              <a:srgbClr val="2F73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532125" y="5579680"/>
            <a:ext cx="2496325" cy="921719"/>
          </a:xfrm>
          <a:prstGeom prst="ellipse">
            <a:avLst/>
          </a:prstGeom>
          <a:noFill/>
          <a:ln w="28575" cmpd="sng">
            <a:solidFill>
              <a:srgbClr val="2F73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48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Stahl model with heterogeneous costs</a:t>
            </a:r>
            <a:endParaRPr lang="en-US" dirty="0"/>
          </a:p>
        </p:txBody>
      </p:sp>
      <p:sp>
        <p:nvSpPr>
          <p:cNvPr id="5" name="Content Placeholder 2"/>
          <p:cNvSpPr>
            <a:spLocks noGrp="1"/>
          </p:cNvSpPr>
          <p:nvPr>
            <p:ph idx="1"/>
          </p:nvPr>
        </p:nvSpPr>
        <p:spPr>
          <a:xfrm>
            <a:off x="457200" y="1600200"/>
            <a:ext cx="8229600" cy="4525963"/>
          </a:xfrm>
        </p:spPr>
        <p:txBody>
          <a:bodyPr>
            <a:normAutofit/>
          </a:bodyPr>
          <a:lstStyle/>
          <a:p>
            <a:r>
              <a:rPr lang="en-US" dirty="0" smtClean="0"/>
              <a:t>Behavior of model as fraction shoppers goes from zero to 1</a:t>
            </a:r>
          </a:p>
          <a:p>
            <a:pPr lvl="1"/>
            <a:r>
              <a:rPr lang="en-US" dirty="0" smtClean="0"/>
              <a:t>Results go from Monopoly to Bertrand (Diamond)</a:t>
            </a:r>
          </a:p>
          <a:p>
            <a:pPr lvl="1"/>
            <a:endParaRPr lang="en-US" dirty="0"/>
          </a:p>
          <a:p>
            <a:pPr lvl="1"/>
            <a:endParaRPr lang="en-US" dirty="0" smtClean="0"/>
          </a:p>
        </p:txBody>
      </p:sp>
    </p:spTree>
    <p:extLst>
      <p:ext uri="{BB962C8B-B14F-4D97-AF65-F5344CB8AC3E}">
        <p14:creationId xmlns:p14="http://schemas.microsoft.com/office/powerpoint/2010/main" val="27494654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idx="4294967295"/>
          </p:nvPr>
        </p:nvSpPr>
        <p:spPr>
          <a:xfrm>
            <a:off x="468313" y="0"/>
            <a:ext cx="8229600" cy="836613"/>
          </a:xfrm>
        </p:spPr>
        <p:txBody>
          <a:bodyPr/>
          <a:lstStyle/>
          <a:p>
            <a:pPr eaLnBrk="1" hangingPunct="1"/>
            <a:r>
              <a:rPr lang="en-US" sz="3200" dirty="0" smtClean="0">
                <a:solidFill>
                  <a:srgbClr val="0070C0"/>
                </a:solidFill>
                <a:latin typeface="Calibri" pitchFamily="84" charset="0"/>
              </a:rPr>
              <a:t>Increase in Price Elasticity of Demand</a:t>
            </a:r>
          </a:p>
        </p:txBody>
      </p:sp>
      <p:sp>
        <p:nvSpPr>
          <p:cNvPr id="2" name="Slide Number Placeholder 1"/>
          <p:cNvSpPr>
            <a:spLocks noGrp="1"/>
          </p:cNvSpPr>
          <p:nvPr>
            <p:ph type="sldNum" sz="quarter" idx="12"/>
          </p:nvPr>
        </p:nvSpPr>
        <p:spPr/>
        <p:txBody>
          <a:bodyPr/>
          <a:lstStyle/>
          <a:p>
            <a:pPr>
              <a:defRPr/>
            </a:pPr>
            <a:fld id="{1D63896E-451B-46B6-BBA3-6724AC546F3B}" type="slidenum">
              <a:rPr lang="en-US" smtClean="0"/>
              <a:pPr>
                <a:defRPr/>
              </a:pPr>
              <a:t>80</a:t>
            </a:fld>
            <a:endParaRPr lang="en-US"/>
          </a:p>
        </p:txBody>
      </p:sp>
      <p:graphicFrame>
        <p:nvGraphicFramePr>
          <p:cNvPr id="5" name="Chart 4"/>
          <p:cNvGraphicFramePr>
            <a:graphicFrameLocks noGrp="1"/>
          </p:cNvGraphicFramePr>
          <p:nvPr>
            <p:extLst/>
          </p:nvPr>
        </p:nvGraphicFramePr>
        <p:xfrm>
          <a:off x="270640" y="817460"/>
          <a:ext cx="8444268" cy="5837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049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idx="4294967295"/>
          </p:nvPr>
        </p:nvSpPr>
        <p:spPr>
          <a:xfrm>
            <a:off x="468313" y="0"/>
            <a:ext cx="8229600" cy="836613"/>
          </a:xfrm>
        </p:spPr>
        <p:txBody>
          <a:bodyPr/>
          <a:lstStyle/>
          <a:p>
            <a:pPr eaLnBrk="1" hangingPunct="1"/>
            <a:r>
              <a:rPr lang="en-US" sz="3200" dirty="0" smtClean="0">
                <a:solidFill>
                  <a:srgbClr val="0070C0"/>
                </a:solidFill>
                <a:latin typeface="Calibri" pitchFamily="84" charset="0"/>
              </a:rPr>
              <a:t>Evaluating the Platform Change</a:t>
            </a:r>
          </a:p>
        </p:txBody>
      </p:sp>
      <p:sp>
        <p:nvSpPr>
          <p:cNvPr id="2" name="Slide Number Placeholder 1"/>
          <p:cNvSpPr>
            <a:spLocks noGrp="1"/>
          </p:cNvSpPr>
          <p:nvPr>
            <p:ph type="sldNum" sz="quarter" idx="12"/>
          </p:nvPr>
        </p:nvSpPr>
        <p:spPr/>
        <p:txBody>
          <a:bodyPr/>
          <a:lstStyle/>
          <a:p>
            <a:pPr>
              <a:defRPr/>
            </a:pPr>
            <a:fld id="{1D63896E-451B-46B6-BBA3-6724AC546F3B}" type="slidenum">
              <a:rPr lang="en-US" smtClean="0"/>
              <a:pPr>
                <a:defRPr/>
              </a:pPr>
              <a:t>81</a:t>
            </a:fld>
            <a:endParaRPr lang="en-US"/>
          </a:p>
        </p:txBody>
      </p:sp>
      <p:graphicFrame>
        <p:nvGraphicFramePr>
          <p:cNvPr id="4" name="Chart 3"/>
          <p:cNvGraphicFramePr>
            <a:graphicFrameLocks noGrp="1"/>
          </p:cNvGraphicFramePr>
          <p:nvPr>
            <p:extLst/>
          </p:nvPr>
        </p:nvGraphicFramePr>
        <p:xfrm>
          <a:off x="237066" y="287866"/>
          <a:ext cx="8669867" cy="6282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150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68313" y="0"/>
            <a:ext cx="8229600" cy="765175"/>
          </a:xfrm>
        </p:spPr>
        <p:txBody>
          <a:bodyPr/>
          <a:lstStyle/>
          <a:p>
            <a:pPr eaLnBrk="1" hangingPunct="1"/>
            <a:r>
              <a:rPr lang="en-US" sz="3200" dirty="0" smtClean="0">
                <a:solidFill>
                  <a:srgbClr val="0070C0"/>
                </a:solidFill>
                <a:latin typeface="Calibri" pitchFamily="84" charset="0"/>
              </a:rPr>
              <a:t>Evaluating the Platform Change</a:t>
            </a:r>
          </a:p>
        </p:txBody>
      </p:sp>
      <p:sp>
        <p:nvSpPr>
          <p:cNvPr id="2" name="Slide Number Placeholder 1"/>
          <p:cNvSpPr>
            <a:spLocks noGrp="1"/>
          </p:cNvSpPr>
          <p:nvPr>
            <p:ph type="sldNum" sz="quarter" idx="12"/>
          </p:nvPr>
        </p:nvSpPr>
        <p:spPr/>
        <p:txBody>
          <a:bodyPr/>
          <a:lstStyle/>
          <a:p>
            <a:pPr>
              <a:defRPr/>
            </a:pPr>
            <a:fld id="{BF4417BB-09BF-4888-A421-447E097BF797}" type="slidenum">
              <a:rPr lang="en-US" smtClean="0"/>
              <a:pPr>
                <a:defRPr/>
              </a:pPr>
              <a:t>82</a:t>
            </a:fld>
            <a:endParaRPr lang="en-US"/>
          </a:p>
        </p:txBody>
      </p:sp>
      <p:graphicFrame>
        <p:nvGraphicFramePr>
          <p:cNvPr id="4" name="Table 3"/>
          <p:cNvGraphicFramePr>
            <a:graphicFrameLocks noGrp="1"/>
          </p:cNvGraphicFramePr>
          <p:nvPr>
            <p:extLst/>
          </p:nvPr>
        </p:nvGraphicFramePr>
        <p:xfrm>
          <a:off x="683616" y="2023160"/>
          <a:ext cx="7690479" cy="3119475"/>
        </p:xfrm>
        <a:graphic>
          <a:graphicData uri="http://schemas.openxmlformats.org/drawingml/2006/table">
            <a:tbl>
              <a:tblPr/>
              <a:tblGrid>
                <a:gridCol w="3291991">
                  <a:extLst>
                    <a:ext uri="{9D8B030D-6E8A-4147-A177-3AD203B41FA5}">
                      <a16:colId xmlns:a16="http://schemas.microsoft.com/office/drawing/2014/main" xmlns="" val="20000"/>
                    </a:ext>
                  </a:extLst>
                </a:gridCol>
                <a:gridCol w="1547039">
                  <a:extLst>
                    <a:ext uri="{9D8B030D-6E8A-4147-A177-3AD203B41FA5}">
                      <a16:colId xmlns:a16="http://schemas.microsoft.com/office/drawing/2014/main" xmlns="" val="20001"/>
                    </a:ext>
                  </a:extLst>
                </a:gridCol>
                <a:gridCol w="77788">
                  <a:extLst>
                    <a:ext uri="{9D8B030D-6E8A-4147-A177-3AD203B41FA5}">
                      <a16:colId xmlns:a16="http://schemas.microsoft.com/office/drawing/2014/main" xmlns="" val="20002"/>
                    </a:ext>
                  </a:extLst>
                </a:gridCol>
                <a:gridCol w="1544701">
                  <a:extLst>
                    <a:ext uri="{9D8B030D-6E8A-4147-A177-3AD203B41FA5}">
                      <a16:colId xmlns:a16="http://schemas.microsoft.com/office/drawing/2014/main" xmlns="" val="20003"/>
                    </a:ext>
                  </a:extLst>
                </a:gridCol>
                <a:gridCol w="1228960">
                  <a:extLst>
                    <a:ext uri="{9D8B030D-6E8A-4147-A177-3AD203B41FA5}">
                      <a16:colId xmlns:a16="http://schemas.microsoft.com/office/drawing/2014/main" xmlns="" val="20004"/>
                    </a:ext>
                  </a:extLst>
                </a:gridCol>
              </a:tblGrid>
              <a:tr h="714550">
                <a:tc>
                  <a:txBody>
                    <a:bodyPr/>
                    <a:lstStyle/>
                    <a:p>
                      <a:pPr algn="ctr" fontAlgn="ctr"/>
                      <a:endParaRPr lang="en-US" sz="1800" b="0" i="0" u="none" strike="noStrike" dirty="0">
                        <a:solidFill>
                          <a:srgbClr val="000000"/>
                        </a:solidFill>
                        <a:effectLst/>
                        <a:latin typeface="Calibri"/>
                      </a:endParaRPr>
                    </a:p>
                  </a:txBody>
                  <a:tcPr marL="12700" marR="12700" marT="1270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Median margin (</a:t>
                      </a:r>
                      <a:r>
                        <a:rPr lang="en-US" sz="1800" b="0" i="0" u="none" strike="noStrike" dirty="0" smtClean="0">
                          <a:solidFill>
                            <a:srgbClr val="000000"/>
                          </a:solidFill>
                          <a:effectLst/>
                          <a:latin typeface="Calibri"/>
                        </a:rPr>
                        <a:t>TRS) $US</a:t>
                      </a:r>
                      <a:endParaRPr lang="en-US" sz="1800" b="0" i="0" u="none" strike="noStrike" dirty="0">
                        <a:solidFill>
                          <a:srgbClr val="000000"/>
                        </a:solidFill>
                        <a:effectLst/>
                        <a:latin typeface="Calibri"/>
                      </a:endParaRPr>
                    </a:p>
                  </a:txBody>
                  <a:tcPr marL="12700" marR="12700" marT="1270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a:endParaRPr>
                    </a:p>
                  </a:txBody>
                  <a:tcPr marL="12700" marR="12700" marT="1270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Median margin </a:t>
                      </a:r>
                      <a:endParaRPr lang="en-US" sz="1800" b="0" i="0" u="none" strike="noStrike" dirty="0" smtClean="0">
                        <a:solidFill>
                          <a:srgbClr val="000000"/>
                        </a:solidFill>
                        <a:effectLst/>
                        <a:latin typeface="Calibri"/>
                      </a:endParaRPr>
                    </a:p>
                    <a:p>
                      <a:pPr algn="ctr" fontAlgn="ctr"/>
                      <a:r>
                        <a:rPr lang="en-US" sz="1800" b="0" i="0" u="none" strike="noStrike" dirty="0" smtClean="0">
                          <a:solidFill>
                            <a:srgbClr val="000000"/>
                          </a:solidFill>
                          <a:effectLst/>
                          <a:latin typeface="Calibri"/>
                        </a:rPr>
                        <a:t>(</a:t>
                      </a:r>
                      <a:r>
                        <a:rPr lang="en-US" sz="1800" b="0" i="0" u="none" strike="noStrike" dirty="0">
                          <a:solidFill>
                            <a:srgbClr val="000000"/>
                          </a:solidFill>
                          <a:effectLst/>
                          <a:latin typeface="Calibri"/>
                        </a:rPr>
                        <a:t>non-TRS</a:t>
                      </a:r>
                      <a:r>
                        <a:rPr lang="en-US" sz="1800" b="0" i="0" u="none" strike="noStrike" dirty="0" smtClean="0">
                          <a:solidFill>
                            <a:srgbClr val="000000"/>
                          </a:solidFill>
                          <a:effectLst/>
                          <a:latin typeface="Calibri"/>
                        </a:rPr>
                        <a:t>) $US</a:t>
                      </a:r>
                      <a:endParaRPr lang="en-US" sz="1800" b="0" i="0" u="none" strike="noStrike" dirty="0">
                        <a:solidFill>
                          <a:srgbClr val="000000"/>
                        </a:solidFill>
                        <a:effectLst/>
                        <a:latin typeface="Calibri"/>
                      </a:endParaRPr>
                    </a:p>
                  </a:txBody>
                  <a:tcPr marL="12700" marR="12700" marT="1270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Purchase </a:t>
                      </a:r>
                      <a:endParaRPr lang="en-US" sz="1800" b="0" i="0" u="none" strike="noStrike" dirty="0" smtClean="0">
                        <a:solidFill>
                          <a:srgbClr val="000000"/>
                        </a:solidFill>
                        <a:effectLst/>
                        <a:latin typeface="Calibri"/>
                      </a:endParaRPr>
                    </a:p>
                    <a:p>
                      <a:pPr algn="ctr" fontAlgn="ctr"/>
                      <a:r>
                        <a:rPr lang="en-US" sz="1800" b="0" i="0" u="none" strike="noStrike" dirty="0" smtClean="0">
                          <a:solidFill>
                            <a:srgbClr val="000000"/>
                          </a:solidFill>
                          <a:effectLst/>
                          <a:latin typeface="Calibri"/>
                        </a:rPr>
                        <a:t>rate</a:t>
                      </a:r>
                      <a:endParaRPr lang="en-US" sz="1800" b="0" i="0" u="none" strike="noStrike" dirty="0">
                        <a:solidFill>
                          <a:srgbClr val="000000"/>
                        </a:solidFill>
                        <a:effectLst/>
                        <a:latin typeface="Calibri"/>
                      </a:endParaRPr>
                    </a:p>
                  </a:txBody>
                  <a:tcPr marL="12700" marR="12700" marT="1270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2025">
                <a:tc>
                  <a:txBody>
                    <a:bodyPr/>
                    <a:lstStyle/>
                    <a:p>
                      <a:pPr algn="ctr" fontAlgn="b"/>
                      <a:endParaRPr lang="en-US" sz="1800" b="0" i="0" u="none" strike="noStrike" dirty="0">
                        <a:solidFill>
                          <a:srgbClr val="000000"/>
                        </a:solidFill>
                        <a:effectLst/>
                        <a:latin typeface="Calibri"/>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Calibri"/>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800" b="0" i="0" u="none" strike="noStrike" dirty="0">
                        <a:solidFill>
                          <a:srgbClr val="000000"/>
                        </a:solidFill>
                        <a:effectLst/>
                        <a:latin typeface="Calibri"/>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800" b="0" i="0" u="none" strike="noStrike" dirty="0">
                        <a:solidFill>
                          <a:srgbClr val="000000"/>
                        </a:solidFill>
                        <a:effectLst/>
                        <a:latin typeface="Calibri"/>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800" b="0" i="0" u="none" strike="noStrike" dirty="0">
                        <a:solidFill>
                          <a:srgbClr val="000000"/>
                        </a:solidFill>
                        <a:effectLst/>
                        <a:latin typeface="Calibri"/>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66177">
                <a:tc>
                  <a:txBody>
                    <a:bodyPr/>
                    <a:lstStyle/>
                    <a:p>
                      <a:pPr algn="l" fontAlgn="ctr"/>
                      <a:r>
                        <a:rPr lang="en-US" sz="1800" b="1" i="0" u="none" strike="noStrike" dirty="0" smtClean="0">
                          <a:solidFill>
                            <a:srgbClr val="000000"/>
                          </a:solidFill>
                          <a:effectLst/>
                          <a:latin typeface="Calibri"/>
                        </a:rPr>
                        <a:t>“Before” Design</a:t>
                      </a:r>
                      <a:endParaRPr lang="en-US" sz="1800" b="1" i="0" u="none" strike="noStrike" dirty="0">
                        <a:solidFill>
                          <a:srgbClr val="000000"/>
                        </a:solidFill>
                        <a:effectLst/>
                        <a:latin typeface="Calibri"/>
                      </a:endParaRPr>
                    </a:p>
                  </a:txBody>
                  <a:tcPr marL="12700" marR="12700" marT="12700" marB="0" anchor="ctr">
                    <a:lnL>
                      <a:noFill/>
                    </a:lnL>
                    <a:lnR>
                      <a:noFill/>
                    </a:lnR>
                    <a:lnT w="12700" cap="flat" cmpd="sng" algn="ctr">
                      <a:noFill/>
                      <a:prstDash val="solid"/>
                      <a:round/>
                      <a:headEnd type="none" w="med" len="med"/>
                      <a:tailEnd type="none" w="med" len="med"/>
                    </a:lnT>
                    <a:lnB>
                      <a:noFill/>
                    </a:lnB>
                  </a:tcPr>
                </a:tc>
                <a:tc>
                  <a:txBody>
                    <a:bodyPr/>
                    <a:lstStyle/>
                    <a:p>
                      <a:pPr algn="ctr" fontAlgn="b"/>
                      <a:r>
                        <a:rPr lang="en-US" sz="1800" b="1" i="0" u="none" strike="noStrike" dirty="0">
                          <a:solidFill>
                            <a:srgbClr val="000000"/>
                          </a:solidFill>
                          <a:effectLst/>
                          <a:latin typeface="Calibri"/>
                        </a:rPr>
                        <a:t>3.23</a:t>
                      </a:r>
                    </a:p>
                  </a:txBody>
                  <a:tcPr marL="12700" marR="12700" marT="12700" marB="0"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US" sz="1800" b="1" i="0" u="none" strike="noStrike" dirty="0">
                        <a:solidFill>
                          <a:srgbClr val="000000"/>
                        </a:solidFill>
                        <a:effectLst/>
                        <a:latin typeface="Calibri"/>
                      </a:endParaRPr>
                    </a:p>
                  </a:txBody>
                  <a:tcPr marL="12700" marR="12700" marT="1270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US" sz="1800" b="1" i="0" u="none" strike="noStrike" dirty="0">
                          <a:solidFill>
                            <a:srgbClr val="000000"/>
                          </a:solidFill>
                          <a:effectLst/>
                          <a:latin typeface="Calibri"/>
                        </a:rPr>
                        <a:t>4.06</a:t>
                      </a:r>
                    </a:p>
                  </a:txBody>
                  <a:tcPr marL="12700" marR="12700" marT="1270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US" sz="1800" b="1" i="0" u="none" strike="noStrike" dirty="0">
                          <a:solidFill>
                            <a:srgbClr val="000000"/>
                          </a:solidFill>
                          <a:effectLst/>
                          <a:latin typeface="Calibri"/>
                        </a:rPr>
                        <a:t>0.11</a:t>
                      </a:r>
                    </a:p>
                  </a:txBody>
                  <a:tcPr marL="12700" marR="12700" marT="12700"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02"/>
                  </a:ext>
                </a:extLst>
              </a:tr>
              <a:tr h="366177">
                <a:tc>
                  <a:txBody>
                    <a:bodyPr/>
                    <a:lstStyle/>
                    <a:p>
                      <a:pPr algn="l" fontAlgn="b"/>
                      <a:r>
                        <a:rPr lang="en-US" sz="1800" b="0" i="0" u="none" strike="noStrike" dirty="0">
                          <a:solidFill>
                            <a:srgbClr val="000000"/>
                          </a:solidFill>
                          <a:effectLst/>
                          <a:latin typeface="Calibri"/>
                        </a:rPr>
                        <a:t>Change in Size of Consideration Set</a:t>
                      </a:r>
                    </a:p>
                  </a:txBody>
                  <a:tcPr marL="12700" marR="12700" marT="1270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3.23</a:t>
                      </a:r>
                    </a:p>
                  </a:txBody>
                  <a:tcPr marL="12700" marR="12700" marT="1270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4.06</a:t>
                      </a:r>
                    </a:p>
                  </a:txBody>
                  <a:tcPr marL="12700" marR="12700" marT="1270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0.11</a:t>
                      </a:r>
                    </a:p>
                  </a:txBody>
                  <a:tcPr marL="12700" marR="12700" marT="12700" marB="0" anchor="b">
                    <a:lnL>
                      <a:noFill/>
                    </a:lnL>
                    <a:lnR>
                      <a:noFill/>
                    </a:lnR>
                    <a:lnT>
                      <a:noFill/>
                    </a:lnT>
                    <a:lnB>
                      <a:noFill/>
                    </a:lnB>
                  </a:tcPr>
                </a:tc>
                <a:extLst>
                  <a:ext uri="{0D108BD9-81ED-4DB2-BD59-A6C34878D82A}">
                    <a16:rowId xmlns:a16="http://schemas.microsoft.com/office/drawing/2014/main" xmlns="" val="10003"/>
                  </a:ext>
                </a:extLst>
              </a:tr>
              <a:tr h="366177">
                <a:tc>
                  <a:txBody>
                    <a:bodyPr/>
                    <a:lstStyle/>
                    <a:p>
                      <a:pPr algn="l" fontAlgn="b"/>
                      <a:r>
                        <a:rPr lang="en-US" sz="1800" b="1" i="0" u="none" strike="noStrike" dirty="0">
                          <a:solidFill>
                            <a:srgbClr val="3366FF"/>
                          </a:solidFill>
                          <a:effectLst/>
                          <a:latin typeface="Calibri"/>
                        </a:rPr>
                        <a:t>Change in Gamma</a:t>
                      </a: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3366FF"/>
                          </a:solidFill>
                          <a:effectLst/>
                          <a:latin typeface="Calibri"/>
                        </a:rPr>
                        <a:t>2.89</a:t>
                      </a:r>
                    </a:p>
                  </a:txBody>
                  <a:tcPr marL="12700" marR="12700" marT="12700" marB="0" anchor="b">
                    <a:lnL>
                      <a:noFill/>
                    </a:lnL>
                    <a:lnR>
                      <a:noFill/>
                    </a:lnR>
                    <a:lnT>
                      <a:noFill/>
                    </a:lnT>
                    <a:lnB>
                      <a:noFill/>
                    </a:lnB>
                  </a:tcPr>
                </a:tc>
                <a:tc>
                  <a:txBody>
                    <a:bodyPr/>
                    <a:lstStyle/>
                    <a:p>
                      <a:pPr algn="ctr" fontAlgn="b"/>
                      <a:endParaRPr lang="en-US" sz="1800" b="1" i="0" u="none" strike="noStrike" dirty="0">
                        <a:solidFill>
                          <a:srgbClr val="3366FF"/>
                        </a:solidFill>
                        <a:effectLst/>
                        <a:latin typeface="Calibri"/>
                      </a:endParaRP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3366FF"/>
                          </a:solidFill>
                          <a:effectLst/>
                          <a:latin typeface="Calibri"/>
                        </a:rPr>
                        <a:t>3.34</a:t>
                      </a: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3366FF"/>
                          </a:solidFill>
                          <a:effectLst/>
                          <a:latin typeface="Calibri"/>
                        </a:rPr>
                        <a:t>0.12</a:t>
                      </a:r>
                    </a:p>
                  </a:txBody>
                  <a:tcPr marL="12700" marR="12700" marT="12700" marB="0" anchor="b">
                    <a:lnL>
                      <a:noFill/>
                    </a:lnL>
                    <a:lnR>
                      <a:noFill/>
                    </a:lnR>
                    <a:lnT>
                      <a:noFill/>
                    </a:lnT>
                    <a:lnB>
                      <a:noFill/>
                    </a:lnB>
                  </a:tcPr>
                </a:tc>
                <a:extLst>
                  <a:ext uri="{0D108BD9-81ED-4DB2-BD59-A6C34878D82A}">
                    <a16:rowId xmlns:a16="http://schemas.microsoft.com/office/drawing/2014/main" xmlns="" val="10004"/>
                  </a:ext>
                </a:extLst>
              </a:tr>
              <a:tr h="366177">
                <a:tc>
                  <a:txBody>
                    <a:bodyPr/>
                    <a:lstStyle/>
                    <a:p>
                      <a:pPr algn="l" fontAlgn="b"/>
                      <a:r>
                        <a:rPr lang="en-US" sz="1800" b="0" i="0" u="none" strike="noStrike" dirty="0">
                          <a:solidFill>
                            <a:srgbClr val="000000"/>
                          </a:solidFill>
                          <a:effectLst/>
                          <a:latin typeface="Calibri"/>
                        </a:rPr>
                        <a:t>Change in Number of Sellers</a:t>
                      </a:r>
                    </a:p>
                  </a:txBody>
                  <a:tcPr marL="12700" marR="12700" marT="1270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3.23</a:t>
                      </a:r>
                    </a:p>
                  </a:txBody>
                  <a:tcPr marL="12700" marR="12700" marT="1270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4.06</a:t>
                      </a:r>
                    </a:p>
                  </a:txBody>
                  <a:tcPr marL="12700" marR="12700" marT="1270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0.11</a:t>
                      </a:r>
                    </a:p>
                  </a:txBody>
                  <a:tcPr marL="12700" marR="12700" marT="12700" marB="0" anchor="b">
                    <a:lnL>
                      <a:noFill/>
                    </a:lnL>
                    <a:lnR>
                      <a:noFill/>
                    </a:lnR>
                    <a:lnT>
                      <a:noFill/>
                    </a:lnT>
                    <a:lnB>
                      <a:noFill/>
                    </a:lnB>
                  </a:tcPr>
                </a:tc>
                <a:extLst>
                  <a:ext uri="{0D108BD9-81ED-4DB2-BD59-A6C34878D82A}">
                    <a16:rowId xmlns:a16="http://schemas.microsoft.com/office/drawing/2014/main" xmlns="" val="10005"/>
                  </a:ext>
                </a:extLst>
              </a:tr>
              <a:tr h="366177">
                <a:tc>
                  <a:txBody>
                    <a:bodyPr/>
                    <a:lstStyle/>
                    <a:p>
                      <a:pPr algn="l" fontAlgn="b"/>
                      <a:r>
                        <a:rPr lang="en-US" sz="1800" b="1" i="0" u="none" strike="noStrike" dirty="0" smtClean="0">
                          <a:solidFill>
                            <a:srgbClr val="000000"/>
                          </a:solidFill>
                          <a:effectLst/>
                          <a:latin typeface="Calibri"/>
                        </a:rPr>
                        <a:t>“After” Design</a:t>
                      </a:r>
                      <a:endParaRPr lang="en-US" sz="1800" b="1"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a:rPr>
                        <a:t>2.70</a:t>
                      </a:r>
                    </a:p>
                  </a:txBody>
                  <a:tcPr marL="12700" marR="12700" marT="1270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a:rPr>
                        <a:t>3.23</a:t>
                      </a:r>
                    </a:p>
                  </a:txBody>
                  <a:tcPr marL="12700" marR="12700" marT="1270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a:rPr>
                        <a:t>0.12</a:t>
                      </a:r>
                    </a:p>
                  </a:txBody>
                  <a:tcPr marL="12700" marR="12700" marT="12700" marB="0" anchor="b">
                    <a:lnL>
                      <a:noFill/>
                    </a:lnL>
                    <a:lnR>
                      <a:noFill/>
                    </a:lnR>
                    <a:lnT>
                      <a:noFill/>
                    </a:lnT>
                    <a:lnB>
                      <a:noFill/>
                    </a:lnB>
                  </a:tcPr>
                </a:tc>
                <a:extLst>
                  <a:ext uri="{0D108BD9-81ED-4DB2-BD59-A6C34878D82A}">
                    <a16:rowId xmlns:a16="http://schemas.microsoft.com/office/drawing/2014/main" xmlns="" val="10006"/>
                  </a:ext>
                </a:extLst>
              </a:tr>
              <a:tr h="199625">
                <a:tc>
                  <a:txBody>
                    <a:bodyPr/>
                    <a:lstStyle/>
                    <a:p>
                      <a:pPr algn="ctr" fontAlgn="b"/>
                      <a:r>
                        <a:rPr lang="en-US" sz="1800" b="0" i="0" u="none" strike="noStrike" dirty="0">
                          <a:solidFill>
                            <a:srgbClr val="000000"/>
                          </a:solidFill>
                          <a:effectLst/>
                          <a:latin typeface="Calibri"/>
                        </a:rPr>
                        <a:t> </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Calibri"/>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3" name="TextBox 2"/>
          <p:cNvSpPr txBox="1"/>
          <p:nvPr/>
        </p:nvSpPr>
        <p:spPr>
          <a:xfrm>
            <a:off x="462665" y="1124700"/>
            <a:ext cx="7673057" cy="430887"/>
          </a:xfrm>
          <a:prstGeom prst="rect">
            <a:avLst/>
          </a:prstGeom>
          <a:noFill/>
        </p:spPr>
        <p:txBody>
          <a:bodyPr wrap="none" rtlCol="0">
            <a:spAutoFit/>
          </a:bodyPr>
          <a:lstStyle/>
          <a:p>
            <a:r>
              <a:rPr lang="en-US" sz="2200" dirty="0" smtClean="0">
                <a:latin typeface="Calibri"/>
                <a:cs typeface="Calibri"/>
              </a:rPr>
              <a:t>Here, we calculate pricing equilibrium based on estimated model</a:t>
            </a:r>
            <a:endParaRPr lang="en-US" sz="2200" dirty="0">
              <a:latin typeface="Calibri"/>
              <a:cs typeface="Calibri"/>
            </a:endParaRPr>
          </a:p>
        </p:txBody>
      </p:sp>
    </p:spTree>
    <p:extLst>
      <p:ext uri="{BB962C8B-B14F-4D97-AF65-F5344CB8AC3E}">
        <p14:creationId xmlns:p14="http://schemas.microsoft.com/office/powerpoint/2010/main" val="2410978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95288" y="0"/>
            <a:ext cx="8229600" cy="836613"/>
          </a:xfrm>
        </p:spPr>
        <p:txBody>
          <a:bodyPr/>
          <a:lstStyle/>
          <a:p>
            <a:pPr eaLnBrk="1" hangingPunct="1"/>
            <a:r>
              <a:rPr lang="en-US" sz="3200" dirty="0">
                <a:solidFill>
                  <a:srgbClr val="0070C0"/>
                </a:solidFill>
                <a:latin typeface="Calibri" pitchFamily="84" charset="0"/>
              </a:rPr>
              <a:t>e</a:t>
            </a:r>
            <a:r>
              <a:rPr lang="en-US" sz="3200" dirty="0" smtClean="0">
                <a:solidFill>
                  <a:srgbClr val="0070C0"/>
                </a:solidFill>
                <a:latin typeface="Calibri" pitchFamily="84" charset="0"/>
              </a:rPr>
              <a:t>Bay’s A/B Test</a:t>
            </a:r>
          </a:p>
        </p:txBody>
      </p:sp>
      <p:sp>
        <p:nvSpPr>
          <p:cNvPr id="17410" name="Rectangle 3"/>
          <p:cNvSpPr>
            <a:spLocks noGrp="1" noChangeArrowheads="1"/>
          </p:cNvSpPr>
          <p:nvPr>
            <p:ph type="body" idx="1"/>
          </p:nvPr>
        </p:nvSpPr>
        <p:spPr>
          <a:xfrm>
            <a:off x="179512" y="1124744"/>
            <a:ext cx="8785225" cy="5040560"/>
          </a:xfrm>
        </p:spPr>
        <p:txBody>
          <a:bodyPr/>
          <a:lstStyle/>
          <a:p>
            <a:pPr algn="just" eaLnBrk="1" hangingPunct="1">
              <a:lnSpc>
                <a:spcPct val="90000"/>
              </a:lnSpc>
            </a:pPr>
            <a:endParaRPr lang="en-US" sz="2200" dirty="0" smtClean="0">
              <a:latin typeface="Calibri" pitchFamily="84" charset="0"/>
            </a:endParaRPr>
          </a:p>
          <a:p>
            <a:pPr algn="just" eaLnBrk="1" hangingPunct="1">
              <a:lnSpc>
                <a:spcPct val="90000"/>
              </a:lnSpc>
            </a:pPr>
            <a:endParaRPr lang="en-US" sz="2200" dirty="0" smtClean="0">
              <a:latin typeface="Calibri" pitchFamily="84" charset="0"/>
            </a:endParaRPr>
          </a:p>
          <a:p>
            <a:pPr lvl="1" algn="just" eaLnBrk="1" hangingPunct="1">
              <a:lnSpc>
                <a:spcPct val="90000"/>
              </a:lnSpc>
            </a:pPr>
            <a:endParaRPr lang="en-US" sz="1800" dirty="0" smtClean="0">
              <a:latin typeface="Calibri" pitchFamily="84" charset="0"/>
            </a:endParaRPr>
          </a:p>
          <a:p>
            <a:pPr algn="just" eaLnBrk="1" hangingPunct="1">
              <a:lnSpc>
                <a:spcPct val="90000"/>
              </a:lnSpc>
            </a:pPr>
            <a:endParaRPr lang="en-US" sz="2200" dirty="0">
              <a:latin typeface="Calibri" pitchFamily="84" charset="0"/>
            </a:endParaRPr>
          </a:p>
        </p:txBody>
      </p:sp>
      <p:sp>
        <p:nvSpPr>
          <p:cNvPr id="2" name="Slide Number Placeholder 1"/>
          <p:cNvSpPr>
            <a:spLocks noGrp="1"/>
          </p:cNvSpPr>
          <p:nvPr>
            <p:ph type="sldNum" sz="quarter" idx="12"/>
          </p:nvPr>
        </p:nvSpPr>
        <p:spPr/>
        <p:txBody>
          <a:bodyPr/>
          <a:lstStyle/>
          <a:p>
            <a:pPr>
              <a:defRPr/>
            </a:pPr>
            <a:fld id="{CA15A59B-7AD4-4443-A8F8-5017B8A6EC1B}" type="slidenum">
              <a:rPr lang="en-US" smtClean="0"/>
              <a:pPr>
                <a:defRPr/>
              </a:pPr>
              <a:t>83</a:t>
            </a:fld>
            <a:endParaRPr lang="en-US"/>
          </a:p>
        </p:txBody>
      </p:sp>
      <p:sp>
        <p:nvSpPr>
          <p:cNvPr id="5" name="Rectangle 3"/>
          <p:cNvSpPr txBox="1">
            <a:spLocks noChangeArrowheads="1"/>
          </p:cNvSpPr>
          <p:nvPr/>
        </p:nvSpPr>
        <p:spPr bwMode="auto">
          <a:xfrm>
            <a:off x="179388" y="836613"/>
            <a:ext cx="8785225" cy="5818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endParaRPr lang="en-US" sz="2400" dirty="0" smtClean="0">
              <a:latin typeface="Calibri" pitchFamily="84" charset="0"/>
            </a:endParaRPr>
          </a:p>
          <a:p>
            <a:pPr eaLnBrk="1" hangingPunct="1">
              <a:lnSpc>
                <a:spcPct val="90000"/>
              </a:lnSpc>
            </a:pPr>
            <a:r>
              <a:rPr lang="en-US" sz="2400" dirty="0" smtClean="0">
                <a:latin typeface="Calibri" pitchFamily="84" charset="0"/>
              </a:rPr>
              <a:t>eBay ran an A/B test in the summer of 2012 (8/6-26/2012)</a:t>
            </a:r>
          </a:p>
          <a:p>
            <a:pPr eaLnBrk="1" hangingPunct="1">
              <a:lnSpc>
                <a:spcPct val="90000"/>
              </a:lnSpc>
            </a:pPr>
            <a:endParaRPr lang="en-US" sz="2400" dirty="0" smtClean="0">
              <a:latin typeface="Calibri" pitchFamily="84" charset="0"/>
            </a:endParaRPr>
          </a:p>
          <a:p>
            <a:pPr eaLnBrk="1" hangingPunct="1">
              <a:lnSpc>
                <a:spcPct val="90000"/>
              </a:lnSpc>
            </a:pPr>
            <a:r>
              <a:rPr lang="en-US" sz="2400" dirty="0" smtClean="0">
                <a:latin typeface="Calibri" pitchFamily="84" charset="0"/>
              </a:rPr>
              <a:t>The test turned off (for the treated group) the most common way for a buyer to reach the product pages</a:t>
            </a:r>
          </a:p>
          <a:p>
            <a:pPr lvl="1" eaLnBrk="1" hangingPunct="1">
              <a:lnSpc>
                <a:spcPct val="90000"/>
              </a:lnSpc>
            </a:pPr>
            <a:r>
              <a:rPr lang="en-US" sz="2000" dirty="0" smtClean="0">
                <a:latin typeface="Calibri" pitchFamily="84" charset="0"/>
              </a:rPr>
              <a:t>Randomization at the user-session level</a:t>
            </a:r>
          </a:p>
          <a:p>
            <a:pPr eaLnBrk="1" hangingPunct="1">
              <a:lnSpc>
                <a:spcPct val="90000"/>
              </a:lnSpc>
            </a:pPr>
            <a:endParaRPr lang="en-US" sz="2400" dirty="0" smtClean="0">
              <a:latin typeface="Calibri" pitchFamily="84" charset="0"/>
            </a:endParaRPr>
          </a:p>
          <a:p>
            <a:pPr eaLnBrk="1" hangingPunct="1">
              <a:lnSpc>
                <a:spcPct val="90000"/>
              </a:lnSpc>
            </a:pPr>
            <a:r>
              <a:rPr lang="en-US" sz="2400" dirty="0" smtClean="0">
                <a:latin typeface="Calibri" pitchFamily="84" charset="0"/>
              </a:rPr>
              <a:t>The test had a treatment group and a control, each accounting for 10% of traffic</a:t>
            </a:r>
          </a:p>
          <a:p>
            <a:pPr eaLnBrk="1" hangingPunct="1">
              <a:lnSpc>
                <a:spcPct val="90000"/>
              </a:lnSpc>
            </a:pPr>
            <a:endParaRPr lang="en-US" sz="2400" dirty="0">
              <a:latin typeface="Calibri" pitchFamily="84" charset="0"/>
            </a:endParaRPr>
          </a:p>
          <a:p>
            <a:pPr eaLnBrk="1" hangingPunct="1">
              <a:lnSpc>
                <a:spcPct val="90000"/>
              </a:lnSpc>
            </a:pPr>
            <a:r>
              <a:rPr lang="en-US" sz="2400" dirty="0" smtClean="0">
                <a:latin typeface="Calibri" pitchFamily="84" charset="0"/>
              </a:rPr>
              <a:t>The test found that revenues were 1.5% higher across the site for the treatment group and 10% higher in the relevant categories, leading eBay to subsequently implement the treatment for the entire US site</a:t>
            </a:r>
            <a:endParaRPr lang="en-US" sz="2400" dirty="0">
              <a:latin typeface="Calibri" pitchFamily="84" charset="0"/>
            </a:endParaRPr>
          </a:p>
        </p:txBody>
      </p:sp>
    </p:spTree>
    <p:extLst>
      <p:ext uri="{BB962C8B-B14F-4D97-AF65-F5344CB8AC3E}">
        <p14:creationId xmlns:p14="http://schemas.microsoft.com/office/powerpoint/2010/main" val="220724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8313" y="0"/>
            <a:ext cx="822960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2"/>
                </a:solidFill>
                <a:latin typeface="Arial"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2"/>
                </a:solidFill>
                <a:latin typeface="Arial"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2"/>
                </a:solidFill>
                <a:latin typeface="Arial"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2"/>
                </a:solidFill>
                <a:latin typeface="Arial"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dirty="0" smtClean="0">
                <a:solidFill>
                  <a:srgbClr val="0070C0"/>
                </a:solidFill>
                <a:latin typeface="Calibri" pitchFamily="84" charset="0"/>
              </a:rPr>
              <a:t>A/B Experiment</a:t>
            </a:r>
          </a:p>
        </p:txBody>
      </p:sp>
      <p:pic>
        <p:nvPicPr>
          <p:cNvPr id="6" name="Picture 5"/>
          <p:cNvPicPr>
            <a:picLocks noChangeAspect="1"/>
          </p:cNvPicPr>
          <p:nvPr/>
        </p:nvPicPr>
        <p:blipFill>
          <a:blip r:embed="rId3"/>
          <a:stretch>
            <a:fillRect/>
          </a:stretch>
        </p:blipFill>
        <p:spPr>
          <a:xfrm>
            <a:off x="34372" y="1124700"/>
            <a:ext cx="8992608" cy="2462217"/>
          </a:xfrm>
          <a:prstGeom prst="rect">
            <a:avLst/>
          </a:prstGeom>
        </p:spPr>
      </p:pic>
      <p:sp>
        <p:nvSpPr>
          <p:cNvPr id="2" name="TextBox 1"/>
          <p:cNvSpPr txBox="1"/>
          <p:nvPr/>
        </p:nvSpPr>
        <p:spPr>
          <a:xfrm>
            <a:off x="2625676" y="4876800"/>
            <a:ext cx="3810000" cy="830997"/>
          </a:xfrm>
          <a:prstGeom prst="rect">
            <a:avLst/>
          </a:prstGeom>
          <a:noFill/>
        </p:spPr>
        <p:txBody>
          <a:bodyPr wrap="square" rtlCol="0">
            <a:spAutoFit/>
          </a:bodyPr>
          <a:lstStyle/>
          <a:p>
            <a:pPr algn="ctr"/>
            <a:r>
              <a:rPr lang="en-US" sz="2400" dirty="0" smtClean="0">
                <a:solidFill>
                  <a:srgbClr val="7030A0"/>
                </a:solidFill>
              </a:rPr>
              <a:t>Test cannot include price equilibrium effects</a:t>
            </a:r>
            <a:endParaRPr lang="en-US" sz="2400" dirty="0">
              <a:solidFill>
                <a:srgbClr val="7030A0"/>
              </a:solidFill>
            </a:endParaRPr>
          </a:p>
        </p:txBody>
      </p:sp>
    </p:spTree>
    <p:extLst>
      <p:ext uri="{BB962C8B-B14F-4D97-AF65-F5344CB8AC3E}">
        <p14:creationId xmlns:p14="http://schemas.microsoft.com/office/powerpoint/2010/main" val="38774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95288" y="0"/>
            <a:ext cx="8229600" cy="836613"/>
          </a:xfrm>
        </p:spPr>
        <p:txBody>
          <a:bodyPr/>
          <a:lstStyle/>
          <a:p>
            <a:pPr eaLnBrk="1" hangingPunct="1"/>
            <a:r>
              <a:rPr lang="en-US" sz="3200" dirty="0" smtClean="0">
                <a:solidFill>
                  <a:srgbClr val="0070C0"/>
                </a:solidFill>
                <a:latin typeface="Calibri" pitchFamily="84" charset="0"/>
              </a:rPr>
              <a:t>Conclusion</a:t>
            </a:r>
          </a:p>
        </p:txBody>
      </p:sp>
      <p:sp>
        <p:nvSpPr>
          <p:cNvPr id="17410" name="Rectangle 3"/>
          <p:cNvSpPr>
            <a:spLocks noGrp="1" noChangeArrowheads="1"/>
          </p:cNvSpPr>
          <p:nvPr>
            <p:ph type="body" idx="1"/>
          </p:nvPr>
        </p:nvSpPr>
        <p:spPr>
          <a:xfrm>
            <a:off x="179512" y="1124744"/>
            <a:ext cx="8785225" cy="5040560"/>
          </a:xfrm>
        </p:spPr>
        <p:txBody>
          <a:bodyPr/>
          <a:lstStyle/>
          <a:p>
            <a:pPr algn="just" eaLnBrk="1" hangingPunct="1">
              <a:lnSpc>
                <a:spcPct val="90000"/>
              </a:lnSpc>
            </a:pPr>
            <a:endParaRPr lang="en-US" sz="2200" dirty="0" smtClean="0">
              <a:latin typeface="Calibri" pitchFamily="84" charset="0"/>
            </a:endParaRPr>
          </a:p>
          <a:p>
            <a:pPr algn="just" eaLnBrk="1" hangingPunct="1">
              <a:lnSpc>
                <a:spcPct val="90000"/>
              </a:lnSpc>
            </a:pPr>
            <a:endParaRPr lang="en-US" sz="2200" dirty="0" smtClean="0">
              <a:latin typeface="Calibri" pitchFamily="84" charset="0"/>
            </a:endParaRPr>
          </a:p>
          <a:p>
            <a:pPr lvl="1" algn="just" eaLnBrk="1" hangingPunct="1">
              <a:lnSpc>
                <a:spcPct val="90000"/>
              </a:lnSpc>
            </a:pPr>
            <a:endParaRPr lang="en-US" sz="1800" dirty="0" smtClean="0">
              <a:latin typeface="Calibri" pitchFamily="84" charset="0"/>
            </a:endParaRPr>
          </a:p>
          <a:p>
            <a:pPr algn="just" eaLnBrk="1" hangingPunct="1">
              <a:lnSpc>
                <a:spcPct val="90000"/>
              </a:lnSpc>
            </a:pPr>
            <a:endParaRPr lang="en-US" sz="2200" dirty="0">
              <a:latin typeface="Calibri" pitchFamily="84" charset="0"/>
            </a:endParaRPr>
          </a:p>
        </p:txBody>
      </p:sp>
      <p:sp>
        <p:nvSpPr>
          <p:cNvPr id="2" name="Slide Number Placeholder 1"/>
          <p:cNvSpPr>
            <a:spLocks noGrp="1"/>
          </p:cNvSpPr>
          <p:nvPr>
            <p:ph type="sldNum" sz="quarter" idx="12"/>
          </p:nvPr>
        </p:nvSpPr>
        <p:spPr/>
        <p:txBody>
          <a:bodyPr/>
          <a:lstStyle/>
          <a:p>
            <a:pPr>
              <a:defRPr/>
            </a:pPr>
            <a:fld id="{CA15A59B-7AD4-4443-A8F8-5017B8A6EC1B}" type="slidenum">
              <a:rPr lang="en-US" smtClean="0"/>
              <a:pPr>
                <a:defRPr/>
              </a:pPr>
              <a:t>85</a:t>
            </a:fld>
            <a:endParaRPr lang="en-US"/>
          </a:p>
        </p:txBody>
      </p:sp>
      <p:sp>
        <p:nvSpPr>
          <p:cNvPr id="5" name="Rectangle 3"/>
          <p:cNvSpPr txBox="1">
            <a:spLocks noChangeArrowheads="1"/>
          </p:cNvSpPr>
          <p:nvPr/>
        </p:nvSpPr>
        <p:spPr bwMode="auto">
          <a:xfrm>
            <a:off x="179388" y="836613"/>
            <a:ext cx="8785225" cy="5818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endParaRPr lang="en-US" sz="2400" dirty="0" smtClean="0">
              <a:latin typeface="Calibri" pitchFamily="84" charset="0"/>
            </a:endParaRPr>
          </a:p>
          <a:p>
            <a:pPr eaLnBrk="1" hangingPunct="1">
              <a:lnSpc>
                <a:spcPct val="90000"/>
              </a:lnSpc>
            </a:pPr>
            <a:r>
              <a:rPr lang="en-US" sz="2400" dirty="0" smtClean="0">
                <a:latin typeface="Calibri" pitchFamily="84" charset="0"/>
              </a:rPr>
              <a:t>Internet markets for well-defined retail products should look pretty close to textbook Bertrand competition, but they don’t always ...</a:t>
            </a:r>
            <a:endParaRPr lang="en-US" sz="2400" dirty="0">
              <a:latin typeface="Calibri" pitchFamily="84" charset="0"/>
            </a:endParaRPr>
          </a:p>
          <a:p>
            <a:pPr lvl="4" eaLnBrk="1" hangingPunct="1">
              <a:lnSpc>
                <a:spcPct val="90000"/>
              </a:lnSpc>
            </a:pPr>
            <a:endParaRPr lang="en-US" sz="1200" dirty="0" smtClean="0">
              <a:latin typeface="Calibri" pitchFamily="84" charset="0"/>
            </a:endParaRPr>
          </a:p>
          <a:p>
            <a:pPr eaLnBrk="1" hangingPunct="1">
              <a:lnSpc>
                <a:spcPct val="90000"/>
              </a:lnSpc>
            </a:pPr>
            <a:r>
              <a:rPr lang="en-US" sz="2400" dirty="0">
                <a:latin typeface="Calibri" pitchFamily="84" charset="0"/>
              </a:rPr>
              <a:t>S</a:t>
            </a:r>
            <a:r>
              <a:rPr lang="en-US" sz="2400" dirty="0" smtClean="0">
                <a:latin typeface="Calibri" pitchFamily="84" charset="0"/>
              </a:rPr>
              <a:t>imple model that incorporates price search and potential seller differentiation as well as cost heterogeneity to try to explain observed outcomes, and analyze platform design</a:t>
            </a:r>
          </a:p>
          <a:p>
            <a:pPr lvl="1" eaLnBrk="1" hangingPunct="1">
              <a:lnSpc>
                <a:spcPct val="90000"/>
              </a:lnSpc>
            </a:pPr>
            <a:endParaRPr lang="en-US" sz="1200" dirty="0" smtClean="0">
              <a:latin typeface="Calibri" pitchFamily="84" charset="0"/>
            </a:endParaRPr>
          </a:p>
          <a:p>
            <a:pPr eaLnBrk="1" hangingPunct="1">
              <a:lnSpc>
                <a:spcPct val="90000"/>
              </a:lnSpc>
            </a:pPr>
            <a:r>
              <a:rPr lang="en-US" sz="2400" dirty="0" smtClean="0">
                <a:latin typeface="Calibri" pitchFamily="84" charset="0"/>
              </a:rPr>
              <a:t>Two main findings</a:t>
            </a:r>
          </a:p>
          <a:p>
            <a:pPr lvl="1" eaLnBrk="1" hangingPunct="1">
              <a:lnSpc>
                <a:spcPct val="90000"/>
              </a:lnSpc>
            </a:pPr>
            <a:r>
              <a:rPr lang="en-US" sz="2000" dirty="0" smtClean="0">
                <a:latin typeface="Calibri" pitchFamily="84" charset="0"/>
              </a:rPr>
              <a:t>Search frictions and perceived differentiation help explain existence of mark-up, but frictions don’t really explain wide price dispersion</a:t>
            </a:r>
          </a:p>
          <a:p>
            <a:pPr lvl="1" eaLnBrk="1" hangingPunct="1">
              <a:lnSpc>
                <a:spcPct val="90000"/>
              </a:lnSpc>
            </a:pPr>
            <a:r>
              <a:rPr lang="en-US" sz="2000" dirty="0">
                <a:latin typeface="Calibri" pitchFamily="84" charset="0"/>
              </a:rPr>
              <a:t>Search design can be important in creating price competition, by selecting choice sets and making “effective” demand more price </a:t>
            </a:r>
            <a:r>
              <a:rPr lang="en-US" sz="2000" dirty="0" smtClean="0">
                <a:latin typeface="Calibri" pitchFamily="84" charset="0"/>
              </a:rPr>
              <a:t>elastic</a:t>
            </a:r>
          </a:p>
          <a:p>
            <a:pPr marL="1371600" lvl="3" indent="0" eaLnBrk="1" hangingPunct="1">
              <a:lnSpc>
                <a:spcPct val="90000"/>
              </a:lnSpc>
              <a:buNone/>
            </a:pPr>
            <a:endParaRPr lang="en-US" sz="1200" dirty="0">
              <a:latin typeface="Calibri" pitchFamily="84" charset="0"/>
            </a:endParaRPr>
          </a:p>
        </p:txBody>
      </p:sp>
    </p:spTree>
    <p:extLst>
      <p:ext uri="{BB962C8B-B14F-4D97-AF65-F5344CB8AC3E}">
        <p14:creationId xmlns:p14="http://schemas.microsoft.com/office/powerpoint/2010/main" val="154680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Intermediation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81304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2800" dirty="0" smtClean="0"/>
              <a:t>The Economic Impact of Aggregators</a:t>
            </a:r>
            <a:endParaRPr lang="en-US" sz="2800" dirty="0"/>
          </a:p>
        </p:txBody>
      </p:sp>
      <p:sp>
        <p:nvSpPr>
          <p:cNvPr id="3" name="Content Placeholder 2"/>
          <p:cNvSpPr>
            <a:spLocks noGrp="1"/>
          </p:cNvSpPr>
          <p:nvPr>
            <p:ph sz="quarter" idx="1"/>
          </p:nvPr>
        </p:nvSpPr>
        <p:spPr>
          <a:xfrm>
            <a:off x="457200" y="1066800"/>
            <a:ext cx="8001000" cy="5638800"/>
          </a:xfrm>
        </p:spPr>
        <p:txBody>
          <a:bodyPr>
            <a:normAutofit fontScale="55000" lnSpcReduction="20000"/>
          </a:bodyPr>
          <a:lstStyle/>
          <a:p>
            <a:r>
              <a:rPr lang="en-US" dirty="0" smtClean="0"/>
              <a:t>Aggregators can substitute for the home page of a newspaper</a:t>
            </a:r>
          </a:p>
          <a:p>
            <a:pPr lvl="1"/>
            <a:r>
              <a:rPr lang="en-US" dirty="0" smtClean="0"/>
              <a:t>Google search sends users to GN instead of directly to news sites; readers also go to GN directly</a:t>
            </a:r>
          </a:p>
          <a:p>
            <a:pPr lvl="1"/>
            <a:r>
              <a:rPr lang="en-US" dirty="0" smtClean="0"/>
              <a:t>Less than half of GN visits result in visits to newspapers.</a:t>
            </a:r>
          </a:p>
          <a:p>
            <a:pPr lvl="1"/>
            <a:r>
              <a:rPr lang="en-US" dirty="0" smtClean="0"/>
              <a:t>Readers </a:t>
            </a:r>
            <a:r>
              <a:rPr lang="en-US" dirty="0"/>
              <a:t>can headlines &amp; read snippets without clicking on </a:t>
            </a:r>
            <a:r>
              <a:rPr lang="en-US" dirty="0" smtClean="0"/>
              <a:t>articles</a:t>
            </a:r>
          </a:p>
          <a:p>
            <a:pPr lvl="2"/>
            <a:r>
              <a:rPr lang="en-US" dirty="0" smtClean="0"/>
              <a:t>Fact: Over half of page views on Google news do </a:t>
            </a:r>
            <a:r>
              <a:rPr lang="en-US" i="1" dirty="0" smtClean="0"/>
              <a:t>not</a:t>
            </a:r>
            <a:r>
              <a:rPr lang="en-US" dirty="0" smtClean="0"/>
              <a:t> result in a visit to a news website</a:t>
            </a:r>
          </a:p>
          <a:p>
            <a:r>
              <a:rPr lang="en-US" dirty="0" smtClean="0"/>
              <a:t>Aggregators can complement newspapers</a:t>
            </a:r>
          </a:p>
          <a:p>
            <a:pPr lvl="1"/>
            <a:r>
              <a:rPr lang="en-US" dirty="0"/>
              <a:t>S</a:t>
            </a:r>
            <a:r>
              <a:rPr lang="en-US" dirty="0" smtClean="0"/>
              <a:t>end traffic to online news sites.  On the order of 10-15% comes from aggregators according to Murdoch</a:t>
            </a:r>
          </a:p>
          <a:p>
            <a:pPr lvl="1"/>
            <a:r>
              <a:rPr lang="en-US" dirty="0" smtClean="0"/>
              <a:t>But would users go to news outlets without Google News?</a:t>
            </a:r>
          </a:p>
          <a:p>
            <a:pPr lvl="1"/>
            <a:endParaRPr lang="en-US" dirty="0" smtClean="0"/>
          </a:p>
          <a:p>
            <a:r>
              <a:rPr lang="en-US" dirty="0" smtClean="0"/>
              <a:t>Changes in the composition of news consumption</a:t>
            </a:r>
          </a:p>
          <a:p>
            <a:pPr lvl="1"/>
            <a:r>
              <a:rPr lang="en-US" dirty="0" smtClean="0"/>
              <a:t>Reduces search costs</a:t>
            </a:r>
          </a:p>
          <a:p>
            <a:pPr lvl="2"/>
            <a:r>
              <a:rPr lang="en-US" dirty="0"/>
              <a:t>Makes users aware of new sites, potentially leading to long term </a:t>
            </a:r>
            <a:r>
              <a:rPr lang="en-US" dirty="0" smtClean="0"/>
              <a:t>loyalty</a:t>
            </a:r>
          </a:p>
          <a:p>
            <a:pPr lvl="1"/>
            <a:r>
              <a:rPr lang="en-US" dirty="0" smtClean="0"/>
              <a:t>Decrease concentration of browsing</a:t>
            </a:r>
          </a:p>
          <a:p>
            <a:pPr lvl="2"/>
            <a:r>
              <a:rPr lang="en-US" dirty="0" smtClean="0"/>
              <a:t>Fickle readers are less valuable (targeting, etc.)</a:t>
            </a:r>
          </a:p>
          <a:p>
            <a:pPr lvl="2"/>
            <a:r>
              <a:rPr lang="en-US" dirty="0" smtClean="0"/>
              <a:t>Leads to lower advertising prices (Athey, Gans and Calvano, 2011)</a:t>
            </a:r>
          </a:p>
          <a:p>
            <a:pPr lvl="1"/>
            <a:r>
              <a:rPr lang="en-US" dirty="0" smtClean="0"/>
              <a:t>Decrease visits to news outlet home pages </a:t>
            </a:r>
          </a:p>
          <a:p>
            <a:pPr lvl="1"/>
            <a:endParaRPr lang="en-US" dirty="0" smtClean="0"/>
          </a:p>
          <a:p>
            <a:r>
              <a:rPr lang="en-US" dirty="0" smtClean="0"/>
              <a:t>Curation role of newspapers declines</a:t>
            </a:r>
          </a:p>
          <a:p>
            <a:pPr lvl="1"/>
            <a:r>
              <a:rPr lang="en-US" dirty="0" smtClean="0"/>
              <a:t>Google news is a substitute for newspaper editors in terms of choosing which articles to highlight for users</a:t>
            </a:r>
          </a:p>
          <a:p>
            <a:pPr lvl="1"/>
            <a:endParaRPr lang="en-US" dirty="0"/>
          </a:p>
        </p:txBody>
      </p:sp>
    </p:spTree>
    <p:extLst>
      <p:ext uri="{BB962C8B-B14F-4D97-AF65-F5344CB8AC3E}">
        <p14:creationId xmlns:p14="http://schemas.microsoft.com/office/powerpoint/2010/main" val="1166005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Aggregators</a:t>
            </a:r>
            <a:endParaRPr lang="en-US" dirty="0"/>
          </a:p>
        </p:txBody>
      </p:sp>
      <p:sp>
        <p:nvSpPr>
          <p:cNvPr id="3" name="Content Placeholder 2"/>
          <p:cNvSpPr>
            <a:spLocks noGrp="1"/>
          </p:cNvSpPr>
          <p:nvPr>
            <p:ph idx="1"/>
          </p:nvPr>
        </p:nvSpPr>
        <p:spPr/>
        <p:txBody>
          <a:bodyPr/>
          <a:lstStyle/>
          <a:p>
            <a:r>
              <a:rPr lang="en-US" sz="2400" dirty="0" smtClean="0"/>
              <a:t>Aggregators (Athey, Mobius, &amp; Pal, 2016):</a:t>
            </a:r>
          </a:p>
          <a:p>
            <a:pPr lvl="1"/>
            <a:r>
              <a:rPr lang="en-US" sz="2000" dirty="0" smtClean="0"/>
              <a:t>Complement news overall in the short run</a:t>
            </a:r>
          </a:p>
          <a:p>
            <a:pPr lvl="2"/>
            <a:r>
              <a:rPr lang="en-US" sz="1600" dirty="0" smtClean="0"/>
              <a:t>See also </a:t>
            </a:r>
            <a:r>
              <a:rPr lang="en-US" sz="1600" dirty="0" err="1" smtClean="0"/>
              <a:t>Chiou</a:t>
            </a:r>
            <a:r>
              <a:rPr lang="en-US" sz="1600" dirty="0" smtClean="0"/>
              <a:t> and Tucker, 2012; </a:t>
            </a:r>
            <a:r>
              <a:rPr lang="en-US" sz="1600" dirty="0" err="1" smtClean="0"/>
              <a:t>Calzada</a:t>
            </a:r>
            <a:r>
              <a:rPr lang="en-US" sz="1600" dirty="0" smtClean="0"/>
              <a:t> &amp; Gil, 2016</a:t>
            </a:r>
          </a:p>
          <a:p>
            <a:pPr lvl="1"/>
            <a:r>
              <a:rPr lang="en-US" sz="2000" dirty="0" smtClean="0"/>
              <a:t>Substitute for large outlets</a:t>
            </a:r>
          </a:p>
          <a:p>
            <a:pPr lvl="1"/>
            <a:r>
              <a:rPr lang="en-US" sz="2000" dirty="0" smtClean="0"/>
              <a:t>Change the composition of browsing; users have a hard time finding substitutes for breaking, “scarce” news</a:t>
            </a:r>
          </a:p>
          <a:p>
            <a:pPr lvl="1"/>
            <a:r>
              <a:rPr lang="en-US" sz="2000" dirty="0" smtClean="0"/>
              <a:t>Affect distribution of browsing and thus ultimately the market structure for news</a:t>
            </a:r>
          </a:p>
          <a:p>
            <a:pPr lvl="1"/>
            <a:r>
              <a:rPr lang="en-US" sz="2000" dirty="0" smtClean="0"/>
              <a:t>Redistribute users</a:t>
            </a:r>
          </a:p>
          <a:p>
            <a:pPr lvl="2"/>
            <a:r>
              <a:rPr lang="en-US" sz="1800" dirty="0" smtClean="0"/>
              <a:t>To a much wider variety of outlets</a:t>
            </a:r>
          </a:p>
          <a:p>
            <a:pPr lvl="2"/>
            <a:r>
              <a:rPr lang="en-US" sz="1800" dirty="0" smtClean="0"/>
              <a:t>Away from large outlets and towards small outlets</a:t>
            </a:r>
          </a:p>
          <a:p>
            <a:r>
              <a:rPr lang="en-US" sz="2600" dirty="0" smtClean="0"/>
              <a:t>This is a theme for intermediaries: allows small firms to compete with large ones</a:t>
            </a:r>
          </a:p>
          <a:p>
            <a:pPr lvl="1"/>
            <a:r>
              <a:rPr lang="en-US" sz="2200" dirty="0" smtClean="0"/>
              <a:t>Welfare ambiguous</a:t>
            </a:r>
          </a:p>
        </p:txBody>
      </p:sp>
    </p:spTree>
    <p:extLst>
      <p:ext uri="{BB962C8B-B14F-4D97-AF65-F5344CB8AC3E}">
        <p14:creationId xmlns:p14="http://schemas.microsoft.com/office/powerpoint/2010/main" val="7475967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76200"/>
            <a:ext cx="6624003" cy="6161248"/>
          </a:xfrm>
          <a:prstGeom prst="rect">
            <a:avLst/>
          </a:prstGeom>
        </p:spPr>
      </p:pic>
      <p:sp>
        <p:nvSpPr>
          <p:cNvPr id="3" name="TextBox 2"/>
          <p:cNvSpPr txBox="1"/>
          <p:nvPr/>
        </p:nvSpPr>
        <p:spPr>
          <a:xfrm>
            <a:off x="5715000" y="6400800"/>
            <a:ext cx="3200400" cy="369332"/>
          </a:xfrm>
          <a:prstGeom prst="rect">
            <a:avLst/>
          </a:prstGeom>
          <a:noFill/>
        </p:spPr>
        <p:txBody>
          <a:bodyPr wrap="square" rtlCol="0">
            <a:spAutoFit/>
          </a:bodyPr>
          <a:lstStyle/>
          <a:p>
            <a:r>
              <a:rPr lang="en-US" dirty="0" smtClean="0"/>
              <a:t>Gentzkow and Shapiro, 2011</a:t>
            </a:r>
            <a:endParaRPr lang="en-US" dirty="0"/>
          </a:p>
        </p:txBody>
      </p:sp>
    </p:spTree>
    <p:extLst>
      <p:ext uri="{BB962C8B-B14F-4D97-AF65-F5344CB8AC3E}">
        <p14:creationId xmlns:p14="http://schemas.microsoft.com/office/powerpoint/2010/main" val="294982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Critiques and Directions on Price Dispersion Literature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Need both prices and quantities</a:t>
            </a:r>
          </a:p>
          <a:p>
            <a:pPr lvl="1"/>
            <a:r>
              <a:rPr lang="en-US" dirty="0" smtClean="0"/>
              <a:t>Supermarket data is suggestive</a:t>
            </a:r>
          </a:p>
          <a:p>
            <a:pPr lvl="2"/>
            <a:r>
              <a:rPr lang="en-US" dirty="0" smtClean="0"/>
              <a:t>Hi-lo pricing</a:t>
            </a:r>
          </a:p>
          <a:p>
            <a:pPr lvl="2"/>
            <a:r>
              <a:rPr lang="en-US" dirty="0" smtClean="0"/>
              <a:t>Very large fraction of sales occur at low prices</a:t>
            </a:r>
          </a:p>
          <a:p>
            <a:pPr lvl="1"/>
            <a:r>
              <a:rPr lang="en-US" dirty="0" err="1" smtClean="0"/>
              <a:t>Ghose</a:t>
            </a:r>
            <a:r>
              <a:rPr lang="en-US" dirty="0" smtClean="0"/>
              <a:t> &amp; Yao (2010) revisit</a:t>
            </a:r>
          </a:p>
          <a:p>
            <a:pPr lvl="2"/>
            <a:r>
              <a:rPr lang="en-US" dirty="0" smtClean="0"/>
              <a:t>Data from government procurement system with an offline and online component</a:t>
            </a:r>
          </a:p>
          <a:p>
            <a:r>
              <a:rPr lang="en-US" dirty="0" smtClean="0"/>
              <a:t>Need more work on “why”</a:t>
            </a:r>
          </a:p>
          <a:p>
            <a:pPr lvl="1"/>
            <a:r>
              <a:rPr lang="en-US" dirty="0" smtClean="0"/>
              <a:t>Ellison &amp; Ellison—information structure and search costs are endogenous</a:t>
            </a:r>
          </a:p>
          <a:p>
            <a:pPr lvl="1"/>
            <a:r>
              <a:rPr lang="en-US" dirty="0" err="1" smtClean="0"/>
              <a:t>Hossain</a:t>
            </a:r>
            <a:r>
              <a:rPr lang="en-US" dirty="0" smtClean="0"/>
              <a:t> &amp; Morgan: field experiments on bounded rationality</a:t>
            </a:r>
          </a:p>
          <a:p>
            <a:pPr lvl="1"/>
            <a:endParaRPr lang="en-US" dirty="0"/>
          </a:p>
        </p:txBody>
      </p:sp>
    </p:spTree>
    <p:extLst>
      <p:ext uri="{BB962C8B-B14F-4D97-AF65-F5344CB8AC3E}">
        <p14:creationId xmlns:p14="http://schemas.microsoft.com/office/powerpoint/2010/main" val="19157965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6800" y="1371600"/>
            <a:ext cx="7153624" cy="5646041"/>
          </a:xfrm>
          <a:prstGeom prst="rect">
            <a:avLst/>
          </a:prstGeom>
        </p:spPr>
      </p:pic>
      <p:pic>
        <p:nvPicPr>
          <p:cNvPr id="4" name="Picture 3"/>
          <p:cNvPicPr>
            <a:picLocks noChangeAspect="1"/>
          </p:cNvPicPr>
          <p:nvPr/>
        </p:nvPicPr>
        <p:blipFill>
          <a:blip r:embed="rId3"/>
          <a:stretch>
            <a:fillRect/>
          </a:stretch>
        </p:blipFill>
        <p:spPr>
          <a:xfrm>
            <a:off x="1066800" y="36652"/>
            <a:ext cx="7153624" cy="1682345"/>
          </a:xfrm>
          <a:prstGeom prst="rect">
            <a:avLst/>
          </a:prstGeom>
        </p:spPr>
      </p:pic>
      <p:sp>
        <p:nvSpPr>
          <p:cNvPr id="5" name="TextBox 4"/>
          <p:cNvSpPr txBox="1"/>
          <p:nvPr/>
        </p:nvSpPr>
        <p:spPr>
          <a:xfrm>
            <a:off x="6019800" y="36652"/>
            <a:ext cx="3200400" cy="369332"/>
          </a:xfrm>
          <a:prstGeom prst="rect">
            <a:avLst/>
          </a:prstGeom>
          <a:noFill/>
        </p:spPr>
        <p:txBody>
          <a:bodyPr wrap="square" rtlCol="0">
            <a:spAutoFit/>
          </a:bodyPr>
          <a:lstStyle/>
          <a:p>
            <a:r>
              <a:rPr lang="en-US" dirty="0" smtClean="0"/>
              <a:t>Gentzkow and Shapiro, 2011</a:t>
            </a:r>
            <a:endParaRPr lang="en-US" dirty="0"/>
          </a:p>
        </p:txBody>
      </p:sp>
    </p:spTree>
    <p:extLst>
      <p:ext uri="{BB962C8B-B14F-4D97-AF65-F5344CB8AC3E}">
        <p14:creationId xmlns:p14="http://schemas.microsoft.com/office/powerpoint/2010/main" val="38410469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15433"/>
            <a:ext cx="8102101" cy="6672476"/>
          </a:xfrm>
          <a:prstGeom prst="rect">
            <a:avLst/>
          </a:prstGeom>
        </p:spPr>
      </p:pic>
      <p:sp>
        <p:nvSpPr>
          <p:cNvPr id="3" name="TextBox 2"/>
          <p:cNvSpPr txBox="1"/>
          <p:nvPr/>
        </p:nvSpPr>
        <p:spPr>
          <a:xfrm>
            <a:off x="5257800" y="6324600"/>
            <a:ext cx="3200400" cy="369332"/>
          </a:xfrm>
          <a:prstGeom prst="rect">
            <a:avLst/>
          </a:prstGeom>
          <a:noFill/>
        </p:spPr>
        <p:txBody>
          <a:bodyPr wrap="square" rtlCol="0">
            <a:spAutoFit/>
          </a:bodyPr>
          <a:lstStyle/>
          <a:p>
            <a:r>
              <a:rPr lang="en-US" dirty="0" smtClean="0"/>
              <a:t>Gentzkow and Shapiro, 2011</a:t>
            </a:r>
            <a:endParaRPr lang="en-US" dirty="0"/>
          </a:p>
        </p:txBody>
      </p:sp>
    </p:spTree>
    <p:extLst>
      <p:ext uri="{BB962C8B-B14F-4D97-AF65-F5344CB8AC3E}">
        <p14:creationId xmlns:p14="http://schemas.microsoft.com/office/powerpoint/2010/main" val="29470834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708364" cy="445007"/>
          </a:xfrm>
        </p:spPr>
        <p:txBody>
          <a:bodyPr>
            <a:normAutofit fontScale="90000"/>
          </a:bodyPr>
          <a:lstStyle/>
          <a:p>
            <a:r>
              <a:rPr lang="en-US" dirty="0"/>
              <a:t>Political bias: </a:t>
            </a:r>
            <a:r>
              <a:rPr lang="en-US" dirty="0" smtClean="0"/>
              <a:t>potentially biased topics only</a:t>
            </a:r>
            <a:endParaRPr lang="en-US" dirty="0"/>
          </a:p>
        </p:txBody>
      </p:sp>
      <p:sp>
        <p:nvSpPr>
          <p:cNvPr id="5" name="TextBox 4"/>
          <p:cNvSpPr txBox="1"/>
          <p:nvPr/>
        </p:nvSpPr>
        <p:spPr>
          <a:xfrm>
            <a:off x="1619480" y="5633062"/>
            <a:ext cx="6180462" cy="507831"/>
          </a:xfrm>
          <a:prstGeom prst="rect">
            <a:avLst/>
          </a:prstGeom>
          <a:noFill/>
        </p:spPr>
        <p:txBody>
          <a:bodyPr wrap="square" rtlCol="0">
            <a:spAutoFit/>
          </a:bodyPr>
          <a:lstStyle/>
          <a:p>
            <a:r>
              <a:rPr lang="en-US" sz="1350" dirty="0"/>
              <a:t>Counterfactual: topic </a:t>
            </a:r>
            <a:r>
              <a:rPr lang="en-US" sz="1350" dirty="0" smtClean="0"/>
              <a:t>decomposition.  Green bars show what DN consumption would look like if topic mix was the same as SM.</a:t>
            </a:r>
            <a:endParaRPr lang="en-US" sz="135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19479" y="1643830"/>
            <a:ext cx="5128190" cy="3846143"/>
          </a:xfrm>
        </p:spPr>
      </p:pic>
      <p:sp>
        <p:nvSpPr>
          <p:cNvPr id="8" name="TextBox 7"/>
          <p:cNvSpPr txBox="1"/>
          <p:nvPr/>
        </p:nvSpPr>
        <p:spPr>
          <a:xfrm>
            <a:off x="4267200" y="6488668"/>
            <a:ext cx="4343400" cy="369332"/>
          </a:xfrm>
          <a:prstGeom prst="rect">
            <a:avLst/>
          </a:prstGeom>
          <a:noFill/>
        </p:spPr>
        <p:txBody>
          <a:bodyPr wrap="square" rtlCol="0">
            <a:spAutoFit/>
          </a:bodyPr>
          <a:lstStyle/>
          <a:p>
            <a:r>
              <a:rPr lang="en-US" dirty="0" smtClean="0"/>
              <a:t>Athey, Mobius &amp; Pal, 2014, pilot sample</a:t>
            </a:r>
            <a:endParaRPr lang="en-US" dirty="0"/>
          </a:p>
        </p:txBody>
      </p:sp>
    </p:spTree>
    <p:extLst>
      <p:ext uri="{BB962C8B-B14F-4D97-AF65-F5344CB8AC3E}">
        <p14:creationId xmlns:p14="http://schemas.microsoft.com/office/powerpoint/2010/main" val="28483461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131094"/>
            <a:ext cx="7708364" cy="445007"/>
          </a:xfrm>
        </p:spPr>
        <p:txBody>
          <a:bodyPr>
            <a:normAutofit fontScale="90000"/>
          </a:bodyPr>
          <a:lstStyle/>
          <a:p>
            <a:r>
              <a:rPr lang="en-US" dirty="0"/>
              <a:t>Political bias: </a:t>
            </a:r>
            <a:r>
              <a:rPr lang="en-US" dirty="0" smtClean="0"/>
              <a:t>conservatives only</a:t>
            </a:r>
            <a:endParaRPr lang="en-US" dirty="0"/>
          </a:p>
        </p:txBody>
      </p:sp>
      <p:sp>
        <p:nvSpPr>
          <p:cNvPr id="5" name="TextBox 4"/>
          <p:cNvSpPr txBox="1"/>
          <p:nvPr/>
        </p:nvSpPr>
        <p:spPr>
          <a:xfrm>
            <a:off x="1619480" y="5633062"/>
            <a:ext cx="6180462" cy="300082"/>
          </a:xfrm>
          <a:prstGeom prst="rect">
            <a:avLst/>
          </a:prstGeom>
          <a:noFill/>
        </p:spPr>
        <p:txBody>
          <a:bodyPr wrap="square" rtlCol="0">
            <a:spAutoFit/>
          </a:bodyPr>
          <a:lstStyle/>
          <a:p>
            <a:r>
              <a:rPr lang="en-US" sz="1350" dirty="0"/>
              <a:t>Counterfactual: topic decomposition</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19479" y="1681510"/>
            <a:ext cx="5128190" cy="3846143"/>
          </a:xfrm>
        </p:spPr>
      </p:pic>
      <p:sp>
        <p:nvSpPr>
          <p:cNvPr id="8" name="TextBox 7"/>
          <p:cNvSpPr txBox="1"/>
          <p:nvPr/>
        </p:nvSpPr>
        <p:spPr>
          <a:xfrm>
            <a:off x="4267200" y="6488668"/>
            <a:ext cx="4343400" cy="369332"/>
          </a:xfrm>
          <a:prstGeom prst="rect">
            <a:avLst/>
          </a:prstGeom>
          <a:noFill/>
        </p:spPr>
        <p:txBody>
          <a:bodyPr wrap="square" rtlCol="0">
            <a:spAutoFit/>
          </a:bodyPr>
          <a:lstStyle/>
          <a:p>
            <a:r>
              <a:rPr lang="en-US" dirty="0" smtClean="0"/>
              <a:t>Athey, Mobius &amp; Pal, 2014, pilot sample</a:t>
            </a:r>
            <a:endParaRPr lang="en-US" dirty="0"/>
          </a:p>
        </p:txBody>
      </p:sp>
    </p:spTree>
    <p:extLst>
      <p:ext uri="{BB962C8B-B14F-4D97-AF65-F5344CB8AC3E}">
        <p14:creationId xmlns:p14="http://schemas.microsoft.com/office/powerpoint/2010/main" val="11106686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131094"/>
            <a:ext cx="7708364" cy="445007"/>
          </a:xfrm>
        </p:spPr>
        <p:txBody>
          <a:bodyPr>
            <a:normAutofit fontScale="90000"/>
          </a:bodyPr>
          <a:lstStyle/>
          <a:p>
            <a:r>
              <a:rPr lang="en-US" dirty="0"/>
              <a:t>Political bias: </a:t>
            </a:r>
            <a:r>
              <a:rPr lang="en-US" dirty="0" smtClean="0"/>
              <a:t>liberals only</a:t>
            </a:r>
            <a:endParaRPr lang="en-US" dirty="0"/>
          </a:p>
        </p:txBody>
      </p:sp>
      <p:sp>
        <p:nvSpPr>
          <p:cNvPr id="5" name="TextBox 4"/>
          <p:cNvSpPr txBox="1"/>
          <p:nvPr/>
        </p:nvSpPr>
        <p:spPr>
          <a:xfrm>
            <a:off x="1619480" y="5633062"/>
            <a:ext cx="6180462" cy="300082"/>
          </a:xfrm>
          <a:prstGeom prst="rect">
            <a:avLst/>
          </a:prstGeom>
          <a:noFill/>
        </p:spPr>
        <p:txBody>
          <a:bodyPr wrap="square" rtlCol="0">
            <a:spAutoFit/>
          </a:bodyPr>
          <a:lstStyle/>
          <a:p>
            <a:r>
              <a:rPr lang="en-US" sz="1350" dirty="0"/>
              <a:t>Counterfactual: topic decomposition</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19480" y="1576102"/>
            <a:ext cx="5268655" cy="3951491"/>
          </a:xfrm>
        </p:spPr>
      </p:pic>
      <p:sp>
        <p:nvSpPr>
          <p:cNvPr id="7" name="TextBox 6"/>
          <p:cNvSpPr txBox="1"/>
          <p:nvPr/>
        </p:nvSpPr>
        <p:spPr>
          <a:xfrm>
            <a:off x="4267200" y="6488668"/>
            <a:ext cx="4343400" cy="369332"/>
          </a:xfrm>
          <a:prstGeom prst="rect">
            <a:avLst/>
          </a:prstGeom>
          <a:noFill/>
        </p:spPr>
        <p:txBody>
          <a:bodyPr wrap="square" rtlCol="0">
            <a:spAutoFit/>
          </a:bodyPr>
          <a:lstStyle/>
          <a:p>
            <a:r>
              <a:rPr lang="en-US" dirty="0" smtClean="0"/>
              <a:t>Athey, Mobius &amp; Pal, 2014, pilot sample</a:t>
            </a:r>
            <a:endParaRPr lang="en-US" dirty="0"/>
          </a:p>
        </p:txBody>
      </p:sp>
    </p:spTree>
    <p:extLst>
      <p:ext uri="{BB962C8B-B14F-4D97-AF65-F5344CB8AC3E}">
        <p14:creationId xmlns:p14="http://schemas.microsoft.com/office/powerpoint/2010/main" val="999245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bias: summary</a:t>
            </a:r>
            <a:endParaRPr lang="en-US" dirty="0"/>
          </a:p>
        </p:txBody>
      </p:sp>
      <p:sp>
        <p:nvSpPr>
          <p:cNvPr id="3" name="Content Placeholder 2"/>
          <p:cNvSpPr>
            <a:spLocks noGrp="1"/>
          </p:cNvSpPr>
          <p:nvPr>
            <p:ph idx="1"/>
          </p:nvPr>
        </p:nvSpPr>
        <p:spPr>
          <a:xfrm>
            <a:off x="472633" y="1295400"/>
            <a:ext cx="8229600" cy="4525963"/>
          </a:xfrm>
        </p:spPr>
        <p:txBody>
          <a:bodyPr/>
          <a:lstStyle/>
          <a:p>
            <a:pPr lvl="1"/>
            <a:endParaRPr lang="en-US" sz="2400" dirty="0" smtClean="0"/>
          </a:p>
          <a:p>
            <a:pPr lvl="1"/>
            <a:r>
              <a:rPr lang="en-US" sz="2400" dirty="0" smtClean="0"/>
              <a:t>SM is more biased than DN</a:t>
            </a:r>
          </a:p>
          <a:p>
            <a:pPr lvl="1"/>
            <a:r>
              <a:rPr lang="en-US" sz="2400" dirty="0" smtClean="0"/>
              <a:t>Particularly striking for conservatives and liberals</a:t>
            </a:r>
          </a:p>
          <a:p>
            <a:pPr lvl="1"/>
            <a:r>
              <a:rPr lang="en-US" sz="2400" dirty="0" smtClean="0"/>
              <a:t>Outlets vary a lot in their audience and coverage of topics</a:t>
            </a:r>
          </a:p>
          <a:p>
            <a:pPr lvl="1"/>
            <a:r>
              <a:rPr lang="en-US" sz="2400" dirty="0" smtClean="0"/>
              <a:t>We also have done additional analysis to show that political bias is more a function of topic than of outlet</a:t>
            </a:r>
          </a:p>
          <a:p>
            <a:pPr lvl="1"/>
            <a:endParaRPr lang="en-US" sz="2400" dirty="0" smtClean="0"/>
          </a:p>
          <a:p>
            <a:pPr lvl="1"/>
            <a:r>
              <a:rPr lang="en-US" sz="2400" dirty="0" smtClean="0"/>
              <a:t>Evidence in favor of “filter bubble”</a:t>
            </a:r>
            <a:endParaRPr lang="en-US" sz="2400" dirty="0"/>
          </a:p>
          <a:p>
            <a:pPr lvl="1"/>
            <a:r>
              <a:rPr lang="en-US" sz="2400" dirty="0" smtClean="0"/>
              <a:t>Need to account for limited set of articles potentially biased when analyzing the filter bubble</a:t>
            </a:r>
          </a:p>
          <a:p>
            <a:pPr lvl="1"/>
            <a:endParaRPr lang="en-US" sz="2400" dirty="0" smtClean="0"/>
          </a:p>
          <a:p>
            <a:pPr lvl="1"/>
            <a:endParaRPr lang="en-US" sz="2400" dirty="0"/>
          </a:p>
        </p:txBody>
      </p:sp>
    </p:spTree>
    <p:extLst>
      <p:ext uri="{BB962C8B-B14F-4D97-AF65-F5344CB8AC3E}">
        <p14:creationId xmlns:p14="http://schemas.microsoft.com/office/powerpoint/2010/main" val="1167742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4223</Words>
  <Application>Microsoft Office PowerPoint</Application>
  <PresentationFormat>On-screen Show (4:3)</PresentationFormat>
  <Paragraphs>779</Paragraphs>
  <Slides>95</Slides>
  <Notes>19</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4" baseType="lpstr">
      <vt:lpstr>ＭＳ Ｐゴシック</vt:lpstr>
      <vt:lpstr>Arial</vt:lpstr>
      <vt:lpstr>Calibri</vt:lpstr>
      <vt:lpstr>Cambria Math</vt:lpstr>
      <vt:lpstr>Symbol</vt:lpstr>
      <vt:lpstr>Wingdings</vt:lpstr>
      <vt:lpstr>Wingdings 3</vt:lpstr>
      <vt:lpstr>Default Design</vt:lpstr>
      <vt:lpstr>Equation</vt:lpstr>
      <vt:lpstr>Search and Information on the Internet</vt:lpstr>
      <vt:lpstr>Finding Information</vt:lpstr>
      <vt:lpstr>Some Themes</vt:lpstr>
      <vt:lpstr>Price search</vt:lpstr>
      <vt:lpstr>Diamond’s Search Model</vt:lpstr>
      <vt:lpstr>Stahl model with heterogeneous costs</vt:lpstr>
      <vt:lpstr>Stahl model with heterogeneous costs</vt:lpstr>
      <vt:lpstr>Stahl model with heterogeneous costs</vt:lpstr>
      <vt:lpstr>Critiques and Directions on Price Dispersion Literature</vt:lpstr>
      <vt:lpstr>PowerPoint Presentation</vt:lpstr>
      <vt:lpstr>PowerPoint Presentation</vt:lpstr>
      <vt:lpstr>Online v. Offline Internet Pricing</vt:lpstr>
      <vt:lpstr>Case Study: Books &amp; CDs</vt:lpstr>
      <vt:lpstr>PowerPoint Presentation</vt:lpstr>
      <vt:lpstr>PowerPoint Presentation</vt:lpstr>
      <vt:lpstr>Price Search Engines</vt:lpstr>
      <vt:lpstr>Bait and Switch</vt:lpstr>
      <vt:lpstr>PowerPoint Presentation</vt:lpstr>
      <vt:lpstr>PowerPoint Presentation</vt:lpstr>
      <vt:lpstr>PowerPoint Presentation</vt:lpstr>
      <vt:lpstr>Cross-price elasticities</vt:lpstr>
      <vt:lpstr>Behavioral economics</vt:lpstr>
      <vt:lpstr>Shrouded Attributes and Add-on Pricing</vt:lpstr>
      <vt:lpstr>Add-on Pricing: Theory</vt:lpstr>
      <vt:lpstr>Add-on Pricing: Price Discrimination Theory</vt:lpstr>
      <vt:lpstr>Future Research on Pricing?</vt:lpstr>
      <vt:lpstr>Consumer Search Using Web Browsing and Purchasing Behavior</vt:lpstr>
      <vt:lpstr>Consumer Search Findings</vt:lpstr>
      <vt:lpstr>No Recall</vt:lpstr>
      <vt:lpstr>Price Dependence: No relationship between number of searches and the price discovery pattern</vt:lpstr>
      <vt:lpstr>PowerPoint Presentation</vt:lpstr>
      <vt:lpstr>Structural Model</vt:lpstr>
      <vt:lpstr>PowerPoint Presentation</vt:lpstr>
      <vt:lpstr>PowerPoint Presentation</vt:lpstr>
      <vt:lpstr>Search Costs and the Design of Marketplaces and Platforms</vt:lpstr>
      <vt:lpstr>Platforms and Intermediation</vt:lpstr>
      <vt:lpstr>Auction-Based Platforms</vt:lpstr>
      <vt:lpstr>Theory</vt:lpstr>
      <vt:lpstr>How Much Does Position Matter in Internet Search?</vt:lpstr>
      <vt:lpstr>PowerPoint Presentation</vt:lpstr>
      <vt:lpstr>Decomposing Clicks-Through Rate Into Relevance and Position</vt:lpstr>
      <vt:lpstr>Prominence matters in Search: Policy</vt:lpstr>
      <vt:lpstr>PowerPoint Presentation</vt:lpstr>
      <vt:lpstr>Endogenous Clicking Behavior  and Market Design for Internet Search</vt:lpstr>
      <vt:lpstr>Balancing Constituents in Search Advertising: Endogenous Ad Clicking and Ad Footprint</vt:lpstr>
      <vt:lpstr>Athey-Ellison (2011) Results</vt:lpstr>
      <vt:lpstr>Balancing Constituents in Search Advertising: Endogenous Ad Clicking and Ad Footprint</vt:lpstr>
      <vt:lpstr>Balancing Constituents in Search Advertising: Long Run Participation Determined by Medium-Run Welfare</vt:lpstr>
      <vt:lpstr>Click-Weighting:  Tradeoffs Between Efficiency and Revenue</vt:lpstr>
      <vt:lpstr>Click-weighted generalized second-price auction</vt:lpstr>
      <vt:lpstr>PowerPoint Presentation</vt:lpstr>
      <vt:lpstr>A Structural Model for Counterfactual Analysis</vt:lpstr>
      <vt:lpstr>PowerPoint Presentation</vt:lpstr>
      <vt:lpstr>Reformulate Problem</vt:lpstr>
      <vt:lpstr>Estimates of AC(q), MC(q), and implied value for a high-value search phrase</vt:lpstr>
      <vt:lpstr>Counterfactual Analysis</vt:lpstr>
      <vt:lpstr>PowerPoint Presentation</vt:lpstr>
      <vt:lpstr>Search Frictions and Platform Design in Local Service Marketplaces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Model &amp; Counterfactuals</vt:lpstr>
      <vt:lpstr>Search on eBay</vt:lpstr>
      <vt:lpstr>Overview</vt:lpstr>
      <vt:lpstr>Different Approaches to Search Design</vt:lpstr>
      <vt:lpstr>PowerPoint Presentation</vt:lpstr>
      <vt:lpstr>PowerPoint Presentation</vt:lpstr>
      <vt:lpstr>PowerPoint Presentation</vt:lpstr>
      <vt:lpstr>Effect of Platform Change (Halo Reach only)</vt:lpstr>
      <vt:lpstr>Effect of Platform Change (Halo Reach only)</vt:lpstr>
      <vt:lpstr>Model: Consumer Search &amp; Choice</vt:lpstr>
      <vt:lpstr>Model: Price Competition</vt:lpstr>
      <vt:lpstr>Model Estimates (using “before” data)</vt:lpstr>
      <vt:lpstr>Modeling the Platform Change</vt:lpstr>
      <vt:lpstr>Increase in Price Elasticity of Demand</vt:lpstr>
      <vt:lpstr>Evaluating the Platform Change</vt:lpstr>
      <vt:lpstr>Evaluating the Platform Change</vt:lpstr>
      <vt:lpstr>eBay’s A/B Test</vt:lpstr>
      <vt:lpstr>PowerPoint Presentation</vt:lpstr>
      <vt:lpstr>Conclusion</vt:lpstr>
      <vt:lpstr>Information Intermediation</vt:lpstr>
      <vt:lpstr>The Economic Impact of Aggregators</vt:lpstr>
      <vt:lpstr>Summary: Aggregators</vt:lpstr>
      <vt:lpstr>PowerPoint Presentation</vt:lpstr>
      <vt:lpstr>PowerPoint Presentation</vt:lpstr>
      <vt:lpstr>PowerPoint Presentation</vt:lpstr>
      <vt:lpstr>Political bias: potentially biased topics only</vt:lpstr>
      <vt:lpstr>Political bias: conservatives only</vt:lpstr>
      <vt:lpstr>Political bias: liberals only</vt:lpstr>
      <vt:lpstr>Political bias: summary</vt:lpstr>
    </vt:vector>
  </TitlesOfParts>
  <Company>Stanford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Pricing</dc:title>
  <dc:creator>Susan Athey</dc:creator>
  <cp:lastModifiedBy>rshannon</cp:lastModifiedBy>
  <cp:revision>102</cp:revision>
  <dcterms:created xsi:type="dcterms:W3CDTF">2002-11-20T05:12:25Z</dcterms:created>
  <dcterms:modified xsi:type="dcterms:W3CDTF">2017-03-03T16:36:17Z</dcterms:modified>
</cp:coreProperties>
</file>