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0" r:id="rId4"/>
    <p:sldId id="257" r:id="rId5"/>
    <p:sldId id="262" r:id="rId6"/>
    <p:sldId id="258" r:id="rId7"/>
    <p:sldId id="261" r:id="rId8"/>
    <p:sldId id="260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74" r:id="rId17"/>
    <p:sldId id="271" r:id="rId18"/>
    <p:sldId id="275" r:id="rId19"/>
    <p:sldId id="276" r:id="rId20"/>
    <p:sldId id="277" r:id="rId21"/>
    <p:sldId id="278" r:id="rId22"/>
    <p:sldId id="269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118" d="100"/>
          <a:sy n="118" d="100"/>
        </p:scale>
        <p:origin x="-10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ADCB-04CA-41A4-8838-2DE777D1239B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A9F2-7019-4DD3-B7CC-CBFEF511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37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ADCB-04CA-41A4-8838-2DE777D1239B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A9F2-7019-4DD3-B7CC-CBFEF511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05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ADCB-04CA-41A4-8838-2DE777D1239B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A9F2-7019-4DD3-B7CC-CBFEF511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6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ADCB-04CA-41A4-8838-2DE777D1239B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A9F2-7019-4DD3-B7CC-CBFEF511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35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ADCB-04CA-41A4-8838-2DE777D1239B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A9F2-7019-4DD3-B7CC-CBFEF511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8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ADCB-04CA-41A4-8838-2DE777D1239B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A9F2-7019-4DD3-B7CC-CBFEF511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5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ADCB-04CA-41A4-8838-2DE777D1239B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A9F2-7019-4DD3-B7CC-CBFEF511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8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ADCB-04CA-41A4-8838-2DE777D1239B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A9F2-7019-4DD3-B7CC-CBFEF511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9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ADCB-04CA-41A4-8838-2DE777D1239B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A9F2-7019-4DD3-B7CC-CBFEF511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36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ADCB-04CA-41A4-8838-2DE777D1239B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A9F2-7019-4DD3-B7CC-CBFEF511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5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ADCB-04CA-41A4-8838-2DE777D1239B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A9F2-7019-4DD3-B7CC-CBFEF511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3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4ADCB-04CA-41A4-8838-2DE777D1239B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DA9F2-7019-4DD3-B7CC-CBFEF511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6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Has Moore’s Law Been Repealed? Empirical Analysis of Innovation in Semiconductors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Ken </a:t>
            </a:r>
            <a:r>
              <a:rPr lang="en-US" dirty="0" err="1"/>
              <a:t>Flamm</a:t>
            </a:r>
            <a:endParaRPr lang="en-US" dirty="0"/>
          </a:p>
          <a:p>
            <a:endParaRPr lang="en-US" dirty="0"/>
          </a:p>
          <a:p>
            <a:r>
              <a:rPr lang="en-US" dirty="0"/>
              <a:t>March 2017</a:t>
            </a:r>
          </a:p>
        </p:txBody>
      </p:sp>
    </p:spTree>
    <p:extLst>
      <p:ext uri="{BB962C8B-B14F-4D97-AF65-F5344CB8AC3E}">
        <p14:creationId xmlns:p14="http://schemas.microsoft.com/office/powerpoint/2010/main" val="2991110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938"/>
            <a:ext cx="10515600" cy="4351338"/>
          </a:xfrm>
        </p:spPr>
        <p:txBody>
          <a:bodyPr/>
          <a:lstStyle/>
          <a:p>
            <a:r>
              <a:rPr lang="en-US" dirty="0"/>
              <a:t>Faster ended in 2004</a:t>
            </a:r>
          </a:p>
          <a:p>
            <a:r>
              <a:rPr lang="en-US" dirty="0"/>
              <a:t>Lower power now requires tradeoffs</a:t>
            </a:r>
          </a:p>
          <a:p>
            <a:pPr lvl="1"/>
            <a:r>
              <a:rPr lang="en-US" dirty="0"/>
              <a:t>Don’t get it for free with smaller/denser any more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627" y="2623930"/>
            <a:ext cx="4946374" cy="42638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164526" y="3329609"/>
            <a:ext cx="21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Log(Processor Speed)</a:t>
            </a:r>
          </a:p>
        </p:txBody>
      </p:sp>
    </p:spTree>
    <p:extLst>
      <p:ext uri="{BB962C8B-B14F-4D97-AF65-F5344CB8AC3E}">
        <p14:creationId xmlns:p14="http://schemas.microsoft.com/office/powerpoint/2010/main" val="2733110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we see a deceleration in chip prices?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Memory chips</a:t>
            </a:r>
          </a:p>
          <a:p>
            <a:r>
              <a:rPr lang="en-US" dirty="0"/>
              <a:t>Micron Tech:</a:t>
            </a:r>
          </a:p>
          <a:p>
            <a:pPr marL="0" indent="0">
              <a:buNone/>
            </a:pPr>
            <a:r>
              <a:rPr lang="en-US" dirty="0"/>
              <a:t>--“technology-                                                                                                    driven growth                                                                                                         slows due to                                                                                              scaling limits”</a:t>
            </a:r>
          </a:p>
          <a:p>
            <a:pPr marL="0" indent="0">
              <a:buNone/>
            </a:pPr>
            <a:r>
              <a:rPr lang="en-US" dirty="0"/>
              <a:t>--16nm will be last</a:t>
            </a:r>
          </a:p>
          <a:p>
            <a:pPr marL="0" indent="0">
              <a:buNone/>
            </a:pPr>
            <a:r>
              <a:rPr lang="en-US" dirty="0"/>
              <a:t>technology node</a:t>
            </a:r>
          </a:p>
          <a:p>
            <a:pPr marL="0" indent="0">
              <a:buNone/>
            </a:pPr>
            <a:r>
              <a:rPr lang="en-US" dirty="0"/>
              <a:t>for flash memory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746" y="1371600"/>
            <a:ext cx="8132885" cy="5365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2333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Outsourced semiconductor manufacturing</a:t>
            </a:r>
            <a:br>
              <a:rPr lang="en-US" dirty="0"/>
            </a:br>
            <a:r>
              <a:rPr lang="en-US" dirty="0"/>
              <a:t>(1/4 – 1/3 </a:t>
            </a:r>
            <a:r>
              <a:rPr lang="en-US"/>
              <a:t>of industry output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Fabless design companies major players now in US chip industry</a:t>
            </a:r>
          </a:p>
          <a:p>
            <a:pPr lvl="1"/>
            <a:r>
              <a:rPr lang="en-US" dirty="0"/>
              <a:t>Qualcomm, Broadcom, </a:t>
            </a:r>
            <a:r>
              <a:rPr lang="en-US" dirty="0" err="1"/>
              <a:t>Nvidia</a:t>
            </a:r>
            <a:r>
              <a:rPr lang="en-US" dirty="0"/>
              <a:t>, AMD, etc.</a:t>
            </a:r>
          </a:p>
          <a:p>
            <a:pPr lvl="1"/>
            <a:r>
              <a:rPr lang="en-US" dirty="0"/>
              <a:t>Quality-adjusted price index for                                                                                                     chips fabricated at “foundries”</a:t>
            </a:r>
          </a:p>
          <a:p>
            <a:pPr lvl="1"/>
            <a:r>
              <a:rPr lang="en-US" dirty="0"/>
              <a:t>Byrne, </a:t>
            </a:r>
            <a:r>
              <a:rPr lang="en-US" dirty="0" err="1"/>
              <a:t>Kovak</a:t>
            </a:r>
            <a:r>
              <a:rPr lang="en-US" dirty="0"/>
              <a:t>, &amp; Michaels, 2016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281" y="2712721"/>
            <a:ext cx="4971732" cy="4073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2845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" y="365125"/>
            <a:ext cx="11274669" cy="1325563"/>
          </a:xfrm>
        </p:spPr>
        <p:txBody>
          <a:bodyPr>
            <a:normAutofit/>
          </a:bodyPr>
          <a:lstStyle/>
          <a:p>
            <a:r>
              <a:rPr lang="en-US" sz="3600" dirty="0"/>
              <a:t>Fabless Chip Designers Now Say Transistor Cost is Pretty Flat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7280" y="1320800"/>
            <a:ext cx="8168639" cy="553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36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Intel an Exception?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977" y="1450731"/>
            <a:ext cx="11764108" cy="50467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Reasons to think they could be:</a:t>
            </a:r>
          </a:p>
          <a:p>
            <a:pPr lvl="1"/>
            <a:r>
              <a:rPr lang="en-US" dirty="0"/>
              <a:t>Scale economies at company level</a:t>
            </a:r>
          </a:p>
          <a:p>
            <a:pPr lvl="2"/>
            <a:r>
              <a:rPr lang="en-US" dirty="0"/>
              <a:t>$5-$10B for a leading edge fab now</a:t>
            </a:r>
          </a:p>
          <a:p>
            <a:pPr lvl="2"/>
            <a:r>
              <a:rPr lang="en-US" dirty="0"/>
              <a:t>Only 4 companies in world currently investing in leading edge fab technology</a:t>
            </a:r>
          </a:p>
          <a:p>
            <a:pPr lvl="3"/>
            <a:r>
              <a:rPr lang="en-US" dirty="0"/>
              <a:t>Intel, Samsung, TSMC, Global Foundries</a:t>
            </a:r>
          </a:p>
          <a:p>
            <a:pPr lvl="3"/>
            <a:r>
              <a:rPr lang="en-US" dirty="0"/>
              <a:t>Latter two are “pure” foundries, aggregating outsourced designs of others</a:t>
            </a:r>
          </a:p>
          <a:p>
            <a:pPr lvl="2"/>
            <a:r>
              <a:rPr lang="en-US" dirty="0"/>
              <a:t>But we just saw what was happening to foundry prices, so not a good explanation</a:t>
            </a:r>
          </a:p>
          <a:p>
            <a:pPr lvl="1"/>
            <a:r>
              <a:rPr lang="en-US" dirty="0"/>
              <a:t>Scale economies at product level</a:t>
            </a:r>
          </a:p>
          <a:p>
            <a:pPr lvl="2"/>
            <a:r>
              <a:rPr lang="en-US" dirty="0"/>
              <a:t>Fixed design and photomask costs have increased exponentially at recent tech nodes</a:t>
            </a:r>
          </a:p>
          <a:p>
            <a:pPr lvl="2"/>
            <a:r>
              <a:rPr lang="en-US" dirty="0"/>
              <a:t>Fancy “computational lithography” with multiple photomask steps for single chip feature pattern</a:t>
            </a:r>
          </a:p>
          <a:p>
            <a:pPr lvl="3"/>
            <a:r>
              <a:rPr lang="en-US" dirty="0"/>
              <a:t>immersion in liquid, phase shift masks, computer modeling of lens system now required at recent tech nodes </a:t>
            </a:r>
          </a:p>
          <a:p>
            <a:pPr lvl="2"/>
            <a:r>
              <a:rPr lang="en-US" dirty="0"/>
              <a:t>Masks extremely expensive, twice as many process steps required at 22nm vs. 90nm (per Intel)</a:t>
            </a:r>
          </a:p>
          <a:p>
            <a:pPr lvl="2"/>
            <a:r>
              <a:rPr lang="en-US" dirty="0"/>
              <a:t>Intel has enormous volumes– maybe 300-400 million processors a year (in 2014) using a small number of basic designs/mask sets</a:t>
            </a:r>
          </a:p>
          <a:p>
            <a:pPr lvl="2"/>
            <a:r>
              <a:rPr lang="en-US" dirty="0"/>
              <a:t>Smaller fry do not have this advantage</a:t>
            </a:r>
          </a:p>
        </p:txBody>
      </p:sp>
    </p:spTree>
    <p:extLst>
      <p:ext uri="{BB962C8B-B14F-4D97-AF65-F5344CB8AC3E}">
        <p14:creationId xmlns:p14="http://schemas.microsoft.com/office/powerpoint/2010/main" val="2840736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Is Intel an Exception?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8729"/>
            <a:ext cx="10515600" cy="4351338"/>
          </a:xfrm>
        </p:spPr>
        <p:txBody>
          <a:bodyPr/>
          <a:lstStyle/>
          <a:p>
            <a:r>
              <a:rPr lang="en-US" dirty="0"/>
              <a:t>2012 Answer: Maybe not…</a:t>
            </a:r>
          </a:p>
          <a:p>
            <a:r>
              <a:rPr lang="en-US" dirty="0"/>
              <a:t>Fabrication cost per transistor per Intel Investor Meeting, 2012: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634" y="2554286"/>
            <a:ext cx="4869178" cy="35739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16" y="2306315"/>
            <a:ext cx="6334276" cy="436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99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713" y="0"/>
            <a:ext cx="10515600" cy="1325563"/>
          </a:xfrm>
        </p:spPr>
        <p:txBody>
          <a:bodyPr/>
          <a:lstStyle/>
          <a:p>
            <a:r>
              <a:rPr lang="en-US" dirty="0"/>
              <a:t>Is Intel an Exception?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69" y="1020555"/>
            <a:ext cx="10515600" cy="4351338"/>
          </a:xfrm>
        </p:spPr>
        <p:txBody>
          <a:bodyPr/>
          <a:lstStyle/>
          <a:p>
            <a:r>
              <a:rPr lang="en-US" dirty="0"/>
              <a:t>2015 Intel answer:  YES! </a:t>
            </a:r>
          </a:p>
          <a:p>
            <a:pPr lvl="1"/>
            <a:r>
              <a:rPr lang="en-US" dirty="0"/>
              <a:t>Can only speculate on reasons for restatement…?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68" y="1879217"/>
            <a:ext cx="5215794" cy="4899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122" y="799498"/>
            <a:ext cx="3992818" cy="59789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42583" y="447261"/>
            <a:ext cx="2943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Intel Investor Meeting, 2015:</a:t>
            </a:r>
          </a:p>
        </p:txBody>
      </p:sp>
    </p:spTree>
    <p:extLst>
      <p:ext uri="{BB962C8B-B14F-4D97-AF65-F5344CB8AC3E}">
        <p14:creationId xmlns:p14="http://schemas.microsoft.com/office/powerpoint/2010/main" val="3013109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976"/>
            <a:ext cx="10515600" cy="1325563"/>
          </a:xfrm>
        </p:spPr>
        <p:txBody>
          <a:bodyPr/>
          <a:lstStyle/>
          <a:p>
            <a:r>
              <a:rPr lang="en-US" dirty="0"/>
              <a:t>Is Intel an Exception?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4910871"/>
          </a:xfrm>
        </p:spPr>
        <p:txBody>
          <a:bodyPr/>
          <a:lstStyle/>
          <a:p>
            <a:r>
              <a:rPr lang="en-US" dirty="0"/>
              <a:t>Doesn’t look that way in Intel 1K tray price data sheets </a:t>
            </a:r>
          </a:p>
          <a:p>
            <a:r>
              <a:rPr lang="en-US" dirty="0"/>
              <a:t>If you take Intel tray chip prices and do a hedonic price regression on a very complete set of chip characteristics, you get something like: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974" y="2740549"/>
            <a:ext cx="5486400" cy="3901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9053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808" y="365125"/>
            <a:ext cx="11737730" cy="1325563"/>
          </a:xfrm>
        </p:spPr>
        <p:txBody>
          <a:bodyPr/>
          <a:lstStyle/>
          <a:p>
            <a:r>
              <a:rPr lang="en-US" dirty="0"/>
              <a:t>Similar Pattern in Other Processor Price Indexes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6638" y="1690688"/>
            <a:ext cx="7356232" cy="50266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396998" y="1757729"/>
            <a:ext cx="4078287" cy="3684588"/>
          </a:xfrm>
        </p:spPr>
        <p:txBody>
          <a:bodyPr/>
          <a:lstStyle/>
          <a:p>
            <a:r>
              <a:rPr lang="en-US" dirty="0"/>
              <a:t>Note: improved retail price indexes coming soon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5438" y="6321669"/>
            <a:ext cx="5527432" cy="395654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4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Counter-point (Byrne, </a:t>
            </a:r>
            <a:r>
              <a:rPr lang="en-US" dirty="0" err="1"/>
              <a:t>Oliner</a:t>
            </a:r>
            <a:r>
              <a:rPr lang="en-US" dirty="0"/>
              <a:t>, </a:t>
            </a:r>
            <a:r>
              <a:rPr lang="en-US" dirty="0" err="1"/>
              <a:t>Sichel</a:t>
            </a:r>
            <a:r>
              <a:rPr lang="en-US" dirty="0"/>
              <a:t>, 2015-6)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84169" cy="4351338"/>
          </a:xfrm>
        </p:spPr>
        <p:txBody>
          <a:bodyPr/>
          <a:lstStyle/>
          <a:p>
            <a:r>
              <a:rPr lang="en-US" dirty="0"/>
              <a:t>Intel list price data is unreliable after 2006</a:t>
            </a:r>
          </a:p>
          <a:p>
            <a:r>
              <a:rPr lang="en-US" dirty="0"/>
              <a:t>Trim post-introductory list price data after 2006, only use initial price</a:t>
            </a:r>
          </a:p>
          <a:p>
            <a:r>
              <a:rPr lang="en-US" dirty="0"/>
              <a:t>Use SPEC CPU Benchmark scores instead of detailed chip characteristics in hedonics</a:t>
            </a:r>
          </a:p>
          <a:p>
            <a:r>
              <a:rPr lang="en-US" dirty="0"/>
              <a:t>Get ~40% annual decline throughout post-2000 period</a:t>
            </a:r>
          </a:p>
        </p:txBody>
      </p:sp>
    </p:spTree>
    <p:extLst>
      <p:ext uri="{BB962C8B-B14F-4D97-AF65-F5344CB8AC3E}">
        <p14:creationId xmlns:p14="http://schemas.microsoft.com/office/powerpoint/2010/main" val="269765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Semiconductors are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Jorgenson, </a:t>
            </a:r>
            <a:r>
              <a:rPr lang="en-US" dirty="0" err="1"/>
              <a:t>Oliner</a:t>
            </a:r>
            <a:r>
              <a:rPr lang="en-US" dirty="0"/>
              <a:t>, </a:t>
            </a:r>
            <a:r>
              <a:rPr lang="en-US" dirty="0" err="1"/>
              <a:t>Sichel</a:t>
            </a:r>
            <a:r>
              <a:rPr lang="en-US" dirty="0"/>
              <a:t>, </a:t>
            </a:r>
            <a:r>
              <a:rPr lang="en-US" dirty="0" err="1"/>
              <a:t>Aizcorbe</a:t>
            </a:r>
            <a:r>
              <a:rPr lang="en-US" dirty="0"/>
              <a:t>, Byrne, </a:t>
            </a:r>
            <a:r>
              <a:rPr lang="en-US" dirty="0" err="1"/>
              <a:t>Corrado</a:t>
            </a:r>
            <a:r>
              <a:rPr lang="en-US" dirty="0"/>
              <a:t>, </a:t>
            </a:r>
            <a:r>
              <a:rPr lang="en-US" dirty="0" err="1"/>
              <a:t>Doms</a:t>
            </a:r>
            <a:r>
              <a:rPr lang="en-US" dirty="0"/>
              <a:t> etc.</a:t>
            </a:r>
          </a:p>
          <a:p>
            <a:r>
              <a:rPr lang="en-US" dirty="0"/>
              <a:t>Technological foundation of IT industries</a:t>
            </a:r>
          </a:p>
          <a:p>
            <a:r>
              <a:rPr lang="en-US" dirty="0"/>
              <a:t>Historically, measured poorly in official price indexes</a:t>
            </a:r>
          </a:p>
          <a:p>
            <a:r>
              <a:rPr lang="en-US" dirty="0"/>
              <a:t>Measurement situation got better for a while in late 1990s, early 2000s</a:t>
            </a:r>
          </a:p>
          <a:p>
            <a:r>
              <a:rPr lang="en-US" dirty="0"/>
              <a:t>Problem is now getting worse, not better</a:t>
            </a:r>
          </a:p>
          <a:p>
            <a:r>
              <a:rPr lang="en-US" dirty="0"/>
              <a:t>Private data is getting worse</a:t>
            </a:r>
          </a:p>
          <a:p>
            <a:r>
              <a:rPr lang="en-US" dirty="0"/>
              <a:t>US public data non-existent</a:t>
            </a:r>
          </a:p>
        </p:txBody>
      </p:sp>
    </p:spTree>
    <p:extLst>
      <p:ext uri="{BB962C8B-B14F-4D97-AF65-F5344CB8AC3E}">
        <p14:creationId xmlns:p14="http://schemas.microsoft.com/office/powerpoint/2010/main" val="502276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476" y="1"/>
            <a:ext cx="10515600" cy="755374"/>
          </a:xfrm>
        </p:spPr>
        <p:txBody>
          <a:bodyPr/>
          <a:lstStyle/>
          <a:p>
            <a:r>
              <a:rPr lang="en-US" dirty="0"/>
              <a:t>Counter-counter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5375"/>
            <a:ext cx="11713579" cy="4351338"/>
          </a:xfrm>
        </p:spPr>
        <p:txBody>
          <a:bodyPr/>
          <a:lstStyle/>
          <a:p>
            <a:r>
              <a:rPr lang="en-US" sz="2000" dirty="0"/>
              <a:t>No sudden change in Intel pricing practice after 2006</a:t>
            </a:r>
          </a:p>
          <a:p>
            <a:r>
              <a:rPr lang="en-US" sz="2000" dirty="0"/>
              <a:t>Break, if any, after 2010– coincided with Intel margin elevation effort</a:t>
            </a:r>
          </a:p>
          <a:p>
            <a:r>
              <a:rPr lang="en-US" sz="2000" dirty="0"/>
              <a:t>Can test econometrically by looking at relation between Intel list 1K tray and observed retail price, test for shift after 2006…</a:t>
            </a:r>
          </a:p>
          <a:p>
            <a:r>
              <a:rPr lang="en-US" sz="2000" dirty="0"/>
              <a:t>no shift, list prices look real</a:t>
            </a:r>
          </a:p>
          <a:p>
            <a:pPr marL="0" indent="0">
              <a:buNone/>
            </a:pPr>
            <a:r>
              <a:rPr lang="en-US" sz="1600" dirty="0"/>
              <a:t>Fraction of Intel Desktop Processor Prices Changing From One Price List to the Next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66217" y="2894730"/>
            <a:ext cx="5909994" cy="396326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6550700" y="2931043"/>
            <a:ext cx="5515403" cy="37281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78967" y="2525398"/>
            <a:ext cx="3440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Intel Investor Meeting, 2015:</a:t>
            </a:r>
          </a:p>
        </p:txBody>
      </p:sp>
    </p:spTree>
    <p:extLst>
      <p:ext uri="{BB962C8B-B14F-4D97-AF65-F5344CB8AC3E}">
        <p14:creationId xmlns:p14="http://schemas.microsoft.com/office/powerpoint/2010/main" val="4033954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CPU Quality Metrics?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Have recently been told that BOS ~ constant decline rate after 2000 is result of use of SPEC Benchmarks </a:t>
            </a:r>
            <a:r>
              <a:rPr lang="en-US" b="1" i="1" dirty="0"/>
              <a:t>instead</a:t>
            </a:r>
            <a:r>
              <a:rPr lang="en-US" dirty="0"/>
              <a:t> of CPU characteristics in hedonic model, not trimming of incumbent models from sample </a:t>
            </a:r>
          </a:p>
          <a:p>
            <a:r>
              <a:rPr lang="en-US" dirty="0"/>
              <a:t>But fundamental performance equation in computer architecture literature says benchmark performance should be well approximated by loglinear model using processor characteristics</a:t>
            </a:r>
          </a:p>
          <a:p>
            <a:pPr lvl="1"/>
            <a:r>
              <a:rPr lang="en-US" dirty="0"/>
              <a:t>Should include processor speed, # cores &amp; threads, </a:t>
            </a:r>
            <a:r>
              <a:rPr lang="en-US" dirty="0" err="1"/>
              <a:t>autoparallelization</a:t>
            </a:r>
            <a:r>
              <a:rPr lang="en-US" dirty="0"/>
              <a:t> used in compiler, possibly on-chip cache sizes</a:t>
            </a:r>
          </a:p>
          <a:p>
            <a:r>
              <a:rPr lang="en-US" dirty="0"/>
              <a:t> Alternative specifications should be nested and tested statistically</a:t>
            </a:r>
          </a:p>
          <a:p>
            <a:r>
              <a:rPr lang="en-US" dirty="0"/>
              <a:t>Estimation of time trend in SPEC CPU benchmarks shows decline in performance improvement rate after 2006 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autoparallelization</a:t>
            </a:r>
            <a:r>
              <a:rPr lang="en-US" dirty="0"/>
              <a:t> switch on in compiler used as control in estimating time trend)</a:t>
            </a:r>
          </a:p>
        </p:txBody>
      </p:sp>
    </p:spTree>
    <p:extLst>
      <p:ext uri="{BB962C8B-B14F-4D97-AF65-F5344CB8AC3E}">
        <p14:creationId xmlns:p14="http://schemas.microsoft.com/office/powerpoint/2010/main" val="750858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" y="-6717"/>
            <a:ext cx="6875585" cy="1325563"/>
          </a:xfrm>
        </p:spPr>
        <p:txBody>
          <a:bodyPr/>
          <a:lstStyle/>
          <a:p>
            <a:r>
              <a:rPr lang="en-US" dirty="0"/>
              <a:t>Desktop CPU Quality Metrics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415" y="31862"/>
            <a:ext cx="4208585" cy="6852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9715"/>
            <a:ext cx="8015251" cy="56182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873205" y="1018572"/>
            <a:ext cx="439838" cy="451413"/>
          </a:xfrm>
          <a:prstGeom prst="rect">
            <a:avLst/>
          </a:prstGeom>
          <a:solidFill>
            <a:srgbClr val="FF0000">
              <a:alpha val="1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873205" y="2176041"/>
            <a:ext cx="439838" cy="416688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873205" y="4653023"/>
            <a:ext cx="439838" cy="439838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949514"/>
            <a:ext cx="357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Ln(Median Intel Desktop CPU Score)</a:t>
            </a:r>
          </a:p>
        </p:txBody>
      </p:sp>
    </p:spTree>
    <p:extLst>
      <p:ext uri="{BB962C8B-B14F-4D97-AF65-F5344CB8AC3E}">
        <p14:creationId xmlns:p14="http://schemas.microsoft.com/office/powerpoint/2010/main" val="2827349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Clear evidence of slowdown in price declines for high volume chip types</a:t>
            </a:r>
          </a:p>
          <a:p>
            <a:r>
              <a:rPr lang="en-US" dirty="0"/>
              <a:t>This is NOT the end of innovation in semiconductors</a:t>
            </a:r>
          </a:p>
          <a:p>
            <a:pPr lvl="1"/>
            <a:r>
              <a:rPr lang="en-US" dirty="0"/>
              <a:t>Just an important general purpose manufacturing technology dynamic within semiconductors, delivered a 20-30% annual cost decline for 40 years</a:t>
            </a:r>
          </a:p>
          <a:p>
            <a:pPr lvl="1"/>
            <a:r>
              <a:rPr lang="en-US" dirty="0"/>
              <a:t>Current focus in memory chips is 3-D device manufacturing using present technology nodes</a:t>
            </a:r>
          </a:p>
          <a:p>
            <a:pPr lvl="1"/>
            <a:r>
              <a:rPr lang="en-US" dirty="0"/>
              <a:t>Focus in mobile chips is clever software/firmware to reduce power use, better device integration</a:t>
            </a:r>
          </a:p>
          <a:p>
            <a:r>
              <a:rPr lang="en-US" dirty="0"/>
              <a:t>Intel has doubled down on Moore’s Law, so debate goes on</a:t>
            </a:r>
          </a:p>
          <a:p>
            <a:r>
              <a:rPr lang="en-US" dirty="0"/>
              <a:t>Can Moore’s Law last </a:t>
            </a:r>
            <a:r>
              <a:rPr lang="en-US" strike="dblStrike" dirty="0"/>
              <a:t>forever</a:t>
            </a:r>
            <a:r>
              <a:rPr lang="en-US" dirty="0"/>
              <a:t> another decade?</a:t>
            </a:r>
          </a:p>
          <a:p>
            <a:r>
              <a:rPr lang="en-US" dirty="0" err="1"/>
              <a:t>Quoth</a:t>
            </a:r>
            <a:r>
              <a:rPr lang="en-US" dirty="0"/>
              <a:t> the raven: “Never Moore”</a:t>
            </a:r>
          </a:p>
          <a:p>
            <a:pPr lvl="1"/>
            <a:r>
              <a:rPr lang="en-US" dirty="0"/>
              <a:t>Apologies to Poe, couldn’t find a funny Moore cartoon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491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“Moore’s Law” is Industry Bumper Sticker for One Very Important Source of Technological Innovation in </a:t>
            </a:r>
            <a:r>
              <a:rPr lang="en-US" sz="3200" dirty="0" err="1"/>
              <a:t>Semconductor</a:t>
            </a:r>
            <a:r>
              <a:rPr lang="en-US" sz="3200" dirty="0"/>
              <a:t> Manufacturing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Refers to effect on manufacturing cost of regular, predictable adoption of new fabrication technology which shrank chip size as patterned on surface of silicon wafer</a:t>
            </a:r>
          </a:p>
          <a:p>
            <a:r>
              <a:rPr lang="en-US" dirty="0"/>
              <a:t>Predictably lowered cost per transistor by 20-30% annually for commodity chips</a:t>
            </a:r>
          </a:p>
          <a:p>
            <a:r>
              <a:rPr lang="en-US" dirty="0"/>
              <a:t>Lowered cost for most types of chips</a:t>
            </a:r>
          </a:p>
          <a:p>
            <a:pPr lvl="1"/>
            <a:r>
              <a:rPr lang="en-US" dirty="0"/>
              <a:t>Most chip designs eventually migrated to new technology eventually</a:t>
            </a:r>
          </a:p>
          <a:p>
            <a:r>
              <a:rPr lang="en-US" dirty="0"/>
              <a:t>Not the only source of innovation in semiconductor manufacturing</a:t>
            </a:r>
          </a:p>
          <a:p>
            <a:r>
              <a:rPr lang="en-US" dirty="0"/>
              <a:t>Additional innovation in semiconductor circuit design and functionality</a:t>
            </a:r>
          </a:p>
          <a:p>
            <a:r>
              <a:rPr lang="en-US" dirty="0"/>
              <a:t>Will discuss evidence suggesting Moore’s Law has recently slowed, and is effectively approaching end</a:t>
            </a:r>
          </a:p>
          <a:p>
            <a:r>
              <a:rPr lang="en-US" dirty="0"/>
              <a:t>Will link to available price data for industry</a:t>
            </a:r>
          </a:p>
        </p:txBody>
      </p:sp>
    </p:spTree>
    <p:extLst>
      <p:ext uri="{BB962C8B-B14F-4D97-AF65-F5344CB8AC3E}">
        <p14:creationId xmlns:p14="http://schemas.microsoft.com/office/powerpoint/2010/main" val="2658541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" y="0"/>
            <a:ext cx="11982450" cy="1325563"/>
          </a:xfrm>
        </p:spPr>
        <p:txBody>
          <a:bodyPr>
            <a:normAutofit/>
          </a:bodyPr>
          <a:lstStyle/>
          <a:p>
            <a:r>
              <a:rPr lang="en-US" sz="3300" b="1" dirty="0"/>
              <a:t>“Moore’s Law” is Shorthand for Economics of Semiconductor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977167"/>
            <a:ext cx="10515600" cy="4351338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mfg</a:t>
            </a:r>
            <a:r>
              <a:rPr lang="en-US" dirty="0"/>
              <a:t> cost: $/element          =      </a:t>
            </a:r>
            <a:r>
              <a:rPr lang="en-US" u="sng" dirty="0"/>
              <a:t>$ processing cost  </a:t>
            </a:r>
            <a:r>
              <a:rPr lang="en-US" dirty="0"/>
              <a:t>  x  </a:t>
            </a:r>
            <a:r>
              <a:rPr lang="en-US" u="sng" dirty="0"/>
              <a:t>silicon area</a:t>
            </a:r>
            <a:r>
              <a:rPr lang="en-US" dirty="0"/>
              <a:t>                     				   	 area yielded silicon      element </a:t>
            </a:r>
          </a:p>
          <a:p>
            <a:pPr lvl="1"/>
            <a:r>
              <a:rPr lang="en-US" dirty="0"/>
              <a:t>Intel’s 2015 version: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1952625"/>
            <a:ext cx="8439150" cy="4905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1602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Wafer Processing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1874282"/>
            <a:ext cx="10515600" cy="4351338"/>
          </a:xfrm>
        </p:spPr>
        <p:txBody>
          <a:bodyPr/>
          <a:lstStyle/>
          <a:p>
            <a:r>
              <a:rPr lang="en-US" dirty="0"/>
              <a:t>Chips are fabricated on                                                                          silicon wafers</a:t>
            </a:r>
          </a:p>
          <a:p>
            <a:r>
              <a:rPr lang="en-US" dirty="0"/>
              <a:t>Processing cost / area ≈ close                                                                       to constant, in historical long run</a:t>
            </a:r>
          </a:p>
          <a:p>
            <a:pPr lvl="1"/>
            <a:r>
              <a:rPr lang="en-US" dirty="0"/>
              <a:t>Index of patterning process is                                                                                                 “critical feature size”</a:t>
            </a:r>
          </a:p>
          <a:p>
            <a:pPr lvl="2"/>
            <a:r>
              <a:rPr lang="en-US" dirty="0"/>
              <a:t>Measured in nanometers (nm)</a:t>
            </a:r>
          </a:p>
          <a:p>
            <a:r>
              <a:rPr lang="en-US" dirty="0"/>
              <a:t>But 450mm wafers didn’t happen</a:t>
            </a:r>
          </a:p>
          <a:p>
            <a:r>
              <a:rPr lang="en-US" dirty="0"/>
              <a:t>Processing cost/ area increasing</a:t>
            </a:r>
          </a:p>
          <a:p>
            <a:pPr lvl="1"/>
            <a:r>
              <a:rPr lang="en-US" dirty="0"/>
              <a:t>Since 90nm technology “node”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00950" y="1504950"/>
            <a:ext cx="1715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Intel view, 2005: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914" y="1874282"/>
            <a:ext cx="6810086" cy="49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52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Silicon area/transistor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1778"/>
            <a:ext cx="10515600" cy="546002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Silicon wafer area/transistor ≈ 50% reduction every new process tech node</a:t>
            </a:r>
          </a:p>
          <a:p>
            <a:pPr lvl="1"/>
            <a:r>
              <a:rPr lang="en-US" dirty="0"/>
              <a:t>Every new process has “critical feature size” 30% smaller than last process</a:t>
            </a:r>
          </a:p>
          <a:p>
            <a:pPr lvl="2"/>
            <a:r>
              <a:rPr lang="en-US" dirty="0"/>
              <a:t>.7 x .7 = .49 ≈ .5</a:t>
            </a:r>
          </a:p>
          <a:p>
            <a:pPr lvl="1"/>
            <a:r>
              <a:rPr lang="en-US" dirty="0"/>
              <a:t>Double the density of electronics</a:t>
            </a:r>
          </a:p>
          <a:p>
            <a:r>
              <a:rPr lang="en-US" dirty="0"/>
              <a:t>New process (technology node)                                                                every  T every N years</a:t>
            </a:r>
          </a:p>
          <a:p>
            <a:pPr lvl="1"/>
            <a:r>
              <a:rPr lang="en-US" dirty="0"/>
              <a:t>N ≈ 3 prior to 1995</a:t>
            </a:r>
          </a:p>
          <a:p>
            <a:pPr lvl="1"/>
            <a:r>
              <a:rPr lang="en-US" dirty="0"/>
              <a:t>N≈ 2 1995+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5"/>
            <a:r>
              <a:rPr lang="en-US" dirty="0"/>
              <a:t>Intel slide, 2005</a:t>
            </a:r>
            <a:r>
              <a:rPr lang="en-US" dirty="0">
                <a:sym typeface="Wingdings" panose="05000000000000000000" pitchFamily="2" charset="2"/>
              </a:rPr>
              <a:t>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2-year cadence didn’t last forever!</a:t>
            </a:r>
          </a:p>
          <a:p>
            <a:pPr lvl="1"/>
            <a:r>
              <a:rPr lang="en-US" dirty="0"/>
              <a:t>N ≈ 3+,  2014+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011" y="2074985"/>
            <a:ext cx="6788990" cy="478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54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historical pattern</a:t>
            </a:r>
          </a:p>
          <a:p>
            <a:pPr lvl="1"/>
            <a:r>
              <a:rPr lang="en-US" dirty="0"/>
              <a:t>Last “reset” occurred at 130nm ~ 2002</a:t>
            </a:r>
          </a:p>
          <a:p>
            <a:r>
              <a:rPr lang="en-US" dirty="0"/>
              <a:t>Cost/transistor drops ≈ 21% annually when T=3</a:t>
            </a:r>
          </a:p>
          <a:p>
            <a:r>
              <a:rPr lang="en-US" dirty="0"/>
              <a:t>Drops faster at 29% annually when T=2</a:t>
            </a:r>
          </a:p>
        </p:txBody>
      </p:sp>
    </p:spTree>
    <p:extLst>
      <p:ext uri="{BB962C8B-B14F-4D97-AF65-F5344CB8AC3E}">
        <p14:creationId xmlns:p14="http://schemas.microsoft.com/office/powerpoint/2010/main" val="1829383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for Price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1390650"/>
            <a:ext cx="11353799" cy="5153025"/>
          </a:xfrm>
        </p:spPr>
        <p:txBody>
          <a:bodyPr>
            <a:normAutofit/>
          </a:bodyPr>
          <a:lstStyle/>
          <a:p>
            <a:r>
              <a:rPr lang="en-US" dirty="0"/>
              <a:t>One very simple way to think about it</a:t>
            </a:r>
          </a:p>
          <a:p>
            <a:r>
              <a:rPr lang="el-GR" dirty="0"/>
              <a:t>Δ</a:t>
            </a:r>
            <a:r>
              <a:rPr lang="en-US" dirty="0"/>
              <a:t>P = Pass-through rate x </a:t>
            </a:r>
            <a:r>
              <a:rPr lang="el-GR" dirty="0"/>
              <a:t>Δ</a:t>
            </a:r>
            <a:r>
              <a:rPr lang="en-US" dirty="0"/>
              <a:t>Cost</a:t>
            </a:r>
          </a:p>
          <a:p>
            <a:pPr lvl="1"/>
            <a:r>
              <a:rPr lang="en-US" dirty="0"/>
              <a:t>Pass-through = 1 in perfectly competitive industry</a:t>
            </a:r>
          </a:p>
          <a:p>
            <a:pPr lvl="1"/>
            <a:r>
              <a:rPr lang="en-US" dirty="0"/>
              <a:t>&lt; = &gt; 1 in imperfectly competitive industry</a:t>
            </a:r>
          </a:p>
          <a:p>
            <a:pPr lvl="1"/>
            <a:r>
              <a:rPr lang="en-US" dirty="0"/>
              <a:t>Frequently measure empirical pass-through rates around 1 in electronics industries</a:t>
            </a:r>
          </a:p>
          <a:p>
            <a:r>
              <a:rPr lang="en-US" dirty="0"/>
              <a:t>Benchmark ideal for “pretty competitive” industry: </a:t>
            </a:r>
          </a:p>
          <a:p>
            <a:pPr lvl="1"/>
            <a:r>
              <a:rPr lang="en-US" dirty="0"/>
              <a:t>Price decreases reflect cost declines</a:t>
            </a:r>
          </a:p>
          <a:p>
            <a:pPr lvl="1"/>
            <a:r>
              <a:rPr lang="en-US" dirty="0"/>
              <a:t>Pass-through close to 1 would imply 20-30% decline in price of given electronic circuit design if moved to to leading edge technology generation</a:t>
            </a:r>
          </a:p>
          <a:p>
            <a:pPr lvl="1"/>
            <a:r>
              <a:rPr lang="en-US" dirty="0"/>
              <a:t>Additional innovation would imply even larger declines in quality-adjusted prices</a:t>
            </a:r>
          </a:p>
          <a:p>
            <a:pPr lvl="1"/>
            <a:r>
              <a:rPr lang="en-US" dirty="0"/>
              <a:t>Moore’s Law as “floor” on average quality-adjusted price decline: 20-30%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2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wait, there’s more…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Pure reduction in manufacturing cost shouldn’t require any special quality adjustment in measuring price index, but…</a:t>
            </a:r>
          </a:p>
          <a:p>
            <a:r>
              <a:rPr lang="en-US" dirty="0"/>
              <a:t>Smaller transistors also switched faster</a:t>
            </a:r>
          </a:p>
          <a:p>
            <a:r>
              <a:rPr lang="en-US" dirty="0"/>
              <a:t>Smaller transistors also drew less power </a:t>
            </a:r>
          </a:p>
          <a:p>
            <a:r>
              <a:rPr lang="en-US" dirty="0"/>
              <a:t>Cheaper transistors and smaller size made it economic to add additional functionality to chip</a:t>
            </a:r>
          </a:p>
          <a:p>
            <a:r>
              <a:rPr lang="en-US" dirty="0"/>
              <a:t>Additional benefits add value, increase decline in quality-adjusted price, make quality-adjustment necessary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256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1310</Words>
  <Application>Microsoft Office PowerPoint</Application>
  <PresentationFormat>Custom</PresentationFormat>
  <Paragraphs>147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Has Moore’s Law Been Repealed? Empirical Analysis of Innovation in Semiconductors </vt:lpstr>
      <vt:lpstr>Semiconductors are important</vt:lpstr>
      <vt:lpstr>“Moore’s Law” is Industry Bumper Sticker for One Very Important Source of Technological Innovation in Semconductor Manufacturing</vt:lpstr>
      <vt:lpstr>“Moore’s Law” is Shorthand for Economics of Semiconductor Industry</vt:lpstr>
      <vt:lpstr>Wafer Processing Cost</vt:lpstr>
      <vt:lpstr>Silicon area/transistor</vt:lpstr>
      <vt:lpstr>Implications</vt:lpstr>
      <vt:lpstr>Implications for Price Measurements</vt:lpstr>
      <vt:lpstr>But wait, there’s more…</vt:lpstr>
      <vt:lpstr>And…</vt:lpstr>
      <vt:lpstr>Do we see a deceleration in chip prices?</vt:lpstr>
      <vt:lpstr>Outsourced semiconductor manufacturing (1/4 – 1/3 of industry output)</vt:lpstr>
      <vt:lpstr>Fabless Chip Designers Now Say Transistor Cost is Pretty Flat</vt:lpstr>
      <vt:lpstr>Is Intel an Exception?</vt:lpstr>
      <vt:lpstr>Is Intel an Exception?</vt:lpstr>
      <vt:lpstr>Is Intel an Exception?</vt:lpstr>
      <vt:lpstr>Is Intel an Exception?</vt:lpstr>
      <vt:lpstr>Similar Pattern in Other Processor Price Indexes</vt:lpstr>
      <vt:lpstr>Counter-point (Byrne, Oliner, Sichel, 2015-6)</vt:lpstr>
      <vt:lpstr>Counter-counter point</vt:lpstr>
      <vt:lpstr>What about CPU Quality Metrics?</vt:lpstr>
      <vt:lpstr>Desktop CPU Quality Metrics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 Moore’s Law Been Repealed? Empirical Analysis of Innovation in Semiconductors</dc:title>
  <dc:creator>kf</dc:creator>
  <cp:lastModifiedBy>maranjian</cp:lastModifiedBy>
  <cp:revision>43</cp:revision>
  <dcterms:created xsi:type="dcterms:W3CDTF">2017-03-10T01:36:25Z</dcterms:created>
  <dcterms:modified xsi:type="dcterms:W3CDTF">2017-03-17T15:20:40Z</dcterms:modified>
</cp:coreProperties>
</file>