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2" r:id="rId2"/>
    <p:sldId id="317" r:id="rId3"/>
    <p:sldId id="298" r:id="rId4"/>
    <p:sldId id="299" r:id="rId5"/>
    <p:sldId id="302" r:id="rId6"/>
    <p:sldId id="303" r:id="rId7"/>
    <p:sldId id="300" r:id="rId8"/>
    <p:sldId id="304" r:id="rId9"/>
    <p:sldId id="318" r:id="rId10"/>
    <p:sldId id="301" r:id="rId11"/>
    <p:sldId id="319" r:id="rId12"/>
    <p:sldId id="307" r:id="rId13"/>
    <p:sldId id="314" r:id="rId14"/>
    <p:sldId id="309" r:id="rId15"/>
    <p:sldId id="322" r:id="rId16"/>
    <p:sldId id="310" r:id="rId17"/>
    <p:sldId id="324" r:id="rId18"/>
    <p:sldId id="323" r:id="rId19"/>
    <p:sldId id="315" r:id="rId2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4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48" autoAdjust="0"/>
    <p:restoredTop sz="81107" autoAdjust="0"/>
  </p:normalViewPr>
  <p:slideViewPr>
    <p:cSldViewPr>
      <p:cViewPr>
        <p:scale>
          <a:sx n="75" d="100"/>
          <a:sy n="75" d="100"/>
        </p:scale>
        <p:origin x="-2628" y="-504"/>
      </p:cViewPr>
      <p:guideLst>
        <p:guide orient="horz" pos="624"/>
        <p:guide pos="57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75" d="100"/>
          <a:sy n="75" d="100"/>
        </p:scale>
        <p:origin x="-2890" y="461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EEB8E-9C25-43D8-B53A-B085A5F71839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08F87-6A8F-47BB-865A-E87493D41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00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F9B66D8-D586-6B46-ABB6-773E4FC7525F}" type="datetimeFigureOut">
              <a:rPr lang="en-US" smtClean="0"/>
              <a:t>3/17/2017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CEB353C-816D-A442-BDDB-FEC34ABCC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3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58950" y="539750"/>
            <a:ext cx="3028950" cy="2271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2150" y="3054350"/>
            <a:ext cx="5618480" cy="5410200"/>
          </a:xfrm>
        </p:spPr>
        <p:txBody>
          <a:bodyPr/>
          <a:lstStyle/>
          <a:p>
            <a:endParaRPr lang="en-US" sz="18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98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63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63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670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670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u="sng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670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944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2150" y="4502150"/>
            <a:ext cx="5618480" cy="3665458"/>
          </a:xfrm>
        </p:spPr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67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62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43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5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92275" y="1163638"/>
            <a:ext cx="3638550" cy="272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8350" y="4044950"/>
            <a:ext cx="5618480" cy="4441746"/>
          </a:xfrm>
        </p:spPr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09801"/>
            <a:ext cx="6400800" cy="685799"/>
          </a:xfrm>
        </p:spPr>
        <p:txBody>
          <a:bodyPr anchor="t"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3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7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9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2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858000" cy="91440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96200" y="6613525"/>
            <a:ext cx="990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655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3400" y="6340475"/>
            <a:ext cx="5334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5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30188" indent="-22225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•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87338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–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300"/>
        </a:spcBef>
        <a:spcAft>
          <a:spcPts val="60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2438400"/>
            <a:ext cx="8534400" cy="2286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BEAs ICT Prices:</a:t>
            </a:r>
            <a:br>
              <a:rPr lang="en-US" sz="4000" dirty="0" smtClean="0"/>
            </a:br>
            <a:r>
              <a:rPr lang="en-US" sz="4000" dirty="0" smtClean="0"/>
              <a:t>Historical Analysis and Future Plans</a:t>
            </a:r>
            <a:endParaRPr lang="en-US" sz="4000" dirty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23900" y="5181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267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bg1"/>
                </a:solidFill>
                <a:latin typeface="Constantia" pitchFamily="18" charset="0"/>
              </a:rPr>
              <a:t>Bob Kornfeld</a:t>
            </a:r>
            <a:endParaRPr lang="en-US" sz="2400" b="1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62000" y="5733949"/>
            <a:ext cx="7696200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267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Bureau of Economic Analysis</a:t>
            </a:r>
            <a:endParaRPr lang="en-US" sz="1600" dirty="0">
              <a:solidFill>
                <a:schemeClr val="bg1"/>
              </a:solidFill>
              <a:latin typeface="Constantia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March </a:t>
            </a:r>
            <a:r>
              <a:rPr lang="en-US" sz="1600" dirty="0">
                <a:solidFill>
                  <a:schemeClr val="bg1"/>
                </a:solidFill>
                <a:latin typeface="Constantia" pitchFamily="18" charset="0"/>
              </a:rPr>
              <a:t>4</a:t>
            </a:r>
            <a:r>
              <a:rPr lang="en-US" sz="1600" dirty="0" smtClean="0">
                <a:solidFill>
                  <a:schemeClr val="bg1"/>
                </a:solidFill>
                <a:latin typeface="Constantia" pitchFamily="18" charset="0"/>
              </a:rPr>
              <a:t>, 2014</a:t>
            </a:r>
            <a:endParaRPr lang="en-US" sz="1600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409700" y="4953000"/>
            <a:ext cx="6400800" cy="121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Ana Aizcorbe &amp; Dave Wasshausen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Conference on Research on Income and Wealth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Washington, DC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March10-11, 2017</a:t>
            </a:r>
          </a:p>
        </p:txBody>
      </p:sp>
    </p:spTree>
    <p:extLst>
      <p:ext uri="{BB962C8B-B14F-4D97-AF65-F5344CB8AC3E}">
        <p14:creationId xmlns:p14="http://schemas.microsoft.com/office/powerpoint/2010/main" val="335579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BEA Prepackaged Software Price Index</a:t>
            </a:r>
            <a:br>
              <a:rPr lang="en-US" altLang="en-US" sz="2800" dirty="0" smtClean="0"/>
            </a:br>
            <a:endParaRPr lang="en-US" altLang="en-US" sz="2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200" dirty="0" smtClean="0">
              <a:latin typeface="Trebuchet MS" pitchFamily="34" charset="0"/>
            </a:endParaRP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7612862" cy="475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51910"/>
            <a:ext cx="37719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72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BEA Custom Software: Price, Quantity &amp; Expenditure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200" dirty="0" smtClean="0">
              <a:latin typeface="Trebuchet MS" pitchFamily="34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660" y="1799513"/>
            <a:ext cx="6358679" cy="397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545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Looking Forward: Custom and OA Software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Almost $270 billion in fixed investment in 2015</a:t>
            </a:r>
          </a:p>
          <a:p>
            <a:r>
              <a:rPr lang="en-US" dirty="0" smtClean="0"/>
              <a:t>Prices primarily reflect input-costs</a:t>
            </a:r>
          </a:p>
          <a:p>
            <a:r>
              <a:rPr lang="en-US" dirty="0" smtClean="0"/>
              <a:t>Recently purchased an extensive database tracking prices, functionality, and quality</a:t>
            </a:r>
          </a:p>
          <a:p>
            <a:r>
              <a:rPr lang="en-US" dirty="0" smtClean="0"/>
              <a:t>8000 observations, spanning years 2006-2014</a:t>
            </a:r>
          </a:p>
          <a:p>
            <a:r>
              <a:rPr lang="en-US" dirty="0" smtClean="0"/>
              <a:t>Average annual rate of decline of price per FP is about 5%</a:t>
            </a:r>
          </a:p>
          <a:p>
            <a:pPr marL="7938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Looking Forward: Packaged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BEA adjustment is old and will be updated with the 2018 CR</a:t>
            </a:r>
          </a:p>
          <a:p>
            <a:endParaRPr lang="en-US" dirty="0" smtClean="0"/>
          </a:p>
          <a:p>
            <a:r>
              <a:rPr lang="en-US" dirty="0" smtClean="0"/>
              <a:t>Trade-offs between using aggregate vs detailed PPIs for software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Looking Forward: Communication </a:t>
            </a:r>
            <a:r>
              <a:rPr lang="en-US" dirty="0" err="1" smtClean="0"/>
              <a:t>Eq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to collaborate with FRB with an aim toward taking over selected FRB price indexes</a:t>
            </a:r>
          </a:p>
          <a:p>
            <a:endParaRPr lang="en-US" dirty="0" smtClean="0"/>
          </a:p>
          <a:p>
            <a:r>
              <a:rPr lang="en-US" dirty="0" smtClean="0"/>
              <a:t>As part of 2012 I-O Benchmark, update deflation-level categories to more closely align with current products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54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Looking Forward: Wireless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15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7086600" cy="4969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834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Looking Forward: Wireless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16</a:t>
            </a:fld>
            <a:endParaRPr lang="en-US"/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7712393" cy="4387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068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Looking Forward: Medical Equipment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6096000"/>
            <a:ext cx="5943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 Authors’ calculations based on ECRI data</a:t>
            </a:r>
            <a:endParaRPr lang="en-US" sz="1050" dirty="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81" y="1143000"/>
            <a:ext cx="6822961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507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Looking Forward: Medical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93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201080"/>
              </p:ext>
            </p:extLst>
          </p:nvPr>
        </p:nvGraphicFramePr>
        <p:xfrm>
          <a:off x="533401" y="1523995"/>
          <a:ext cx="7315200" cy="4419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633"/>
                <a:gridCol w="422987"/>
                <a:gridCol w="796212"/>
                <a:gridCol w="796212"/>
                <a:gridCol w="796212"/>
                <a:gridCol w="796212"/>
                <a:gridCol w="1206760"/>
                <a:gridCol w="1206760"/>
                <a:gridCol w="796212"/>
              </a:tblGrid>
              <a:tr h="298420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Price Change for Selected Imaging Equipment Categories vs Aggregate PPI, 2010-2016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(compound annual growth rates)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014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BLS Producer Price Indexes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2010-2016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X-Ray and </a:t>
                      </a:r>
                      <a:r>
                        <a:rPr lang="en-US" sz="1100" u="none" strike="noStrike" dirty="0" err="1">
                          <a:effectLst/>
                        </a:rPr>
                        <a:t>Electromedical</a:t>
                      </a:r>
                      <a:r>
                        <a:rPr lang="en-US" sz="1100" u="none" strike="noStrike" dirty="0">
                          <a:effectLst/>
                        </a:rPr>
                        <a:t> Equipment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-0.49%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Irradiation Equipment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0.08%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Electromedical Equipment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-0.58%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ECRI Matched Model Indexes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Scanning Systems, Magnetic Resonance Imaging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-18.99%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Scanning Systems, Computed Tomography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-23.03%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Radiographic Systems, Digital, Mammographic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-10.90%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Image Digitization Systems, Computed Radiography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-11.55%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84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Scanning Systems, Ultrasonic, Intravascular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-11.52%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6096000"/>
            <a:ext cx="5943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 Authors’ calculations based on  BLS PPIs and ECRI data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95262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Improving BEA ICT prices is a high priority</a:t>
            </a:r>
          </a:p>
          <a:p>
            <a:endParaRPr lang="en-US" dirty="0"/>
          </a:p>
          <a:p>
            <a:r>
              <a:rPr lang="en-US" dirty="0" smtClean="0"/>
              <a:t>Current and future activities:</a:t>
            </a:r>
          </a:p>
          <a:p>
            <a:pPr lvl="1"/>
            <a:r>
              <a:rPr lang="en-US" dirty="0" smtClean="0"/>
              <a:t>Research and development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Collaboration</a:t>
            </a:r>
          </a:p>
          <a:p>
            <a:pPr lvl="2"/>
            <a:r>
              <a:rPr lang="en-US" dirty="0" smtClean="0"/>
              <a:t>Efficient use of resources</a:t>
            </a:r>
          </a:p>
          <a:p>
            <a:pPr lvl="2"/>
            <a:r>
              <a:rPr lang="en-US" dirty="0" smtClean="0"/>
              <a:t>Joint products and papers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0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 ICT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Recent focus on harmonizing accounts with international guidelines and promoting international consistency</a:t>
            </a:r>
          </a:p>
          <a:p>
            <a:endParaRPr lang="en-US" dirty="0" smtClean="0"/>
          </a:p>
          <a:p>
            <a:r>
              <a:rPr lang="en-US" dirty="0" smtClean="0"/>
              <a:t>Renewed emphasis on improving quality adjusted prices for information and communication technology products.</a:t>
            </a:r>
          </a:p>
          <a:p>
            <a:pPr lvl="1"/>
            <a:r>
              <a:rPr lang="en-US" dirty="0"/>
              <a:t>Digital Economy work with NTIA and ESA</a:t>
            </a:r>
          </a:p>
          <a:p>
            <a:pPr lvl="2"/>
            <a:r>
              <a:rPr lang="en-US" dirty="0"/>
              <a:t>New funding from </a:t>
            </a:r>
            <a:r>
              <a:rPr lang="en-US" dirty="0" smtClean="0"/>
              <a:t>NTIA</a:t>
            </a:r>
          </a:p>
          <a:p>
            <a:pPr lvl="1"/>
            <a:r>
              <a:rPr lang="en-US" dirty="0"/>
              <a:t>Motivated by recent </a:t>
            </a:r>
            <a:r>
              <a:rPr lang="en-US" dirty="0" smtClean="0"/>
              <a:t>research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6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Historical Overview: BEA ICT Prices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BEA’s collaborative work with IBM 1980’s</a:t>
            </a:r>
          </a:p>
          <a:p>
            <a:pPr lvl="1">
              <a:defRPr/>
            </a:pPr>
            <a:r>
              <a:rPr lang="en-US" dirty="0" smtClean="0"/>
              <a:t>Experimental PPIs in the late 80’s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Semiconductors 1990’s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PCs late 1990’s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Photocopying equipment early 2000’s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Software early 2000’s</a:t>
            </a:r>
          </a:p>
          <a:p>
            <a:pPr lvl="1">
              <a:defRPr/>
            </a:pPr>
            <a:r>
              <a:rPr lang="en-US" dirty="0" smtClean="0"/>
              <a:t>Purchased and own-account (function points)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200" dirty="0" smtClean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32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BEA Computer Prices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200" dirty="0" smtClean="0">
              <a:latin typeface="Trebuchet MS" pitchFamily="34" charset="0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600" cy="3754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12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858000" cy="762000"/>
          </a:xfrm>
        </p:spPr>
        <p:txBody>
          <a:bodyPr>
            <a:normAutofit fontScale="90000"/>
          </a:bodyPr>
          <a:lstStyle/>
          <a:p>
            <a:r>
              <a:rPr lang="en-US" altLang="en-US" sz="2800" dirty="0" smtClean="0"/>
              <a:t>BEA Computer Prices: Historical Documentation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Improve documentation tracks</a:t>
            </a:r>
            <a:r>
              <a:rPr lang="en-US" sz="2400" dirty="0"/>
              <a:t>, by component, how BEA models changed over time, and when BEA adopts </a:t>
            </a:r>
            <a:r>
              <a:rPr lang="en-US" sz="2400" dirty="0" smtClean="0"/>
              <a:t>PPIs</a:t>
            </a:r>
            <a:endParaRPr lang="en-US" sz="2400" dirty="0"/>
          </a:p>
          <a:p>
            <a:r>
              <a:rPr lang="en-US" sz="2400" dirty="0" smtClean="0"/>
              <a:t>Original form of chosen equation for mainframes:</a:t>
            </a:r>
          </a:p>
          <a:p>
            <a:pPr marL="7938" indent="0">
              <a:buNone/>
            </a:pPr>
            <a:endParaRPr lang="en-US" sz="2400" dirty="0"/>
          </a:p>
          <a:p>
            <a:pPr marL="7938" indent="0">
              <a:buNone/>
            </a:pPr>
            <a:endParaRPr lang="en-US" sz="2400" dirty="0" smtClean="0"/>
          </a:p>
          <a:p>
            <a:r>
              <a:rPr lang="en-US" sz="2400" dirty="0" smtClean="0"/>
              <a:t>1996 Comprehensive Revision the model was modified as follows:</a:t>
            </a:r>
          </a:p>
          <a:p>
            <a:pPr marL="7938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sz="2400" dirty="0" smtClean="0"/>
              <a:t>PPI for large scale and mid-range fully incorporated 1998</a:t>
            </a:r>
          </a:p>
          <a:p>
            <a:pPr marL="7938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7938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1156776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648200"/>
            <a:ext cx="13153314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7626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BEA Multiuser Computers Price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6</a:t>
            </a:fld>
            <a:endParaRPr lang="en-US"/>
          </a:p>
        </p:txBody>
      </p:sp>
      <p:pic>
        <p:nvPicPr>
          <p:cNvPr id="307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7619999" cy="4580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81200"/>
            <a:ext cx="3944937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198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Communications Equipment Price Index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200" dirty="0" smtClean="0">
              <a:latin typeface="Trebuchet MS" pitchFamily="34" charset="0"/>
            </a:endParaRPr>
          </a:p>
        </p:txBody>
      </p:sp>
      <p:pic>
        <p:nvPicPr>
          <p:cNvPr id="205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229600" cy="4514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57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BEA Communications Equipment Price Index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200" dirty="0" smtClean="0">
              <a:latin typeface="Trebuchet MS" pitchFamily="34" charset="0"/>
            </a:endParaRPr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91" y="1447800"/>
            <a:ext cx="7695905" cy="449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11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086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BEA Software Price Indexes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3873746-3210-48A7-9EEE-B693148EEC44}" type="slidenum">
              <a:rPr lang="en-US" altLang="en-US" sz="1200" smtClean="0">
                <a:latin typeface="Trebuchet MS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200" dirty="0" smtClean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BEA adjustment for prepackaged software reflects historical differences between BEA hedonic and various matched-model price indexes.</a:t>
            </a:r>
          </a:p>
          <a:p>
            <a:r>
              <a:rPr lang="en-US" dirty="0" smtClean="0"/>
              <a:t>Input-cost measure includes compensation and intermediate inputs (including depreciation)</a:t>
            </a:r>
            <a:endParaRPr lang="en-US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38263"/>
            <a:ext cx="7589837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8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-PPT-ArtDeco-Style">
  <a:themeElements>
    <a:clrScheme name="BEA-Colors-2016 1">
      <a:dk1>
        <a:srgbClr val="000000"/>
      </a:dk1>
      <a:lt1>
        <a:srgbClr val="FFFFFF"/>
      </a:lt1>
      <a:dk2>
        <a:srgbClr val="004C97"/>
      </a:dk2>
      <a:lt2>
        <a:srgbClr val="FFE9C3"/>
      </a:lt2>
      <a:accent1>
        <a:srgbClr val="004C97"/>
      </a:accent1>
      <a:accent2>
        <a:srgbClr val="0097A9"/>
      </a:accent2>
      <a:accent3>
        <a:srgbClr val="2DCCD3"/>
      </a:accent3>
      <a:accent4>
        <a:srgbClr val="D86018"/>
      </a:accent4>
      <a:accent5>
        <a:srgbClr val="F2A900"/>
      </a:accent5>
      <a:accent6>
        <a:srgbClr val="9EA2A2"/>
      </a:accent6>
      <a:hlink>
        <a:srgbClr val="6CACE4"/>
      </a:hlink>
      <a:folHlink>
        <a:srgbClr val="B5255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2" id="{DBF52633-3455-B44F-8B2F-B841AE4E5D5D}" vid="{D50747F6-7093-5144-936F-CB3C0D1AC7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BEA-PPT-ArtDeco-Style</Template>
  <TotalTime>31745</TotalTime>
  <Words>536</Words>
  <Application>Microsoft Office PowerPoint</Application>
  <PresentationFormat>On-screen Show (4:3)</PresentationFormat>
  <Paragraphs>136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BEA-PPT-ArtDeco-Style</vt:lpstr>
      <vt:lpstr>BEAs ICT Prices: Historical Analysis and Future Plans</vt:lpstr>
      <vt:lpstr>BEA ICT Prices</vt:lpstr>
      <vt:lpstr>Historical Overview: BEA ICT Prices</vt:lpstr>
      <vt:lpstr>BEA Computer Prices</vt:lpstr>
      <vt:lpstr>BEA Computer Prices: Historical Documentation</vt:lpstr>
      <vt:lpstr>BEA Multiuser Computers Price Index</vt:lpstr>
      <vt:lpstr>Communications Equipment Price Index</vt:lpstr>
      <vt:lpstr>BEA Communications Equipment Price Index</vt:lpstr>
      <vt:lpstr>BEA Software Price Indexes</vt:lpstr>
      <vt:lpstr>BEA Prepackaged Software Price Index </vt:lpstr>
      <vt:lpstr>BEA Custom Software: Price, Quantity &amp; Expenditure</vt:lpstr>
      <vt:lpstr>Looking Forward: Custom and OA Software</vt:lpstr>
      <vt:lpstr>Looking Forward: Packaged Software</vt:lpstr>
      <vt:lpstr>Looking Forward: Communication Eq</vt:lpstr>
      <vt:lpstr>Looking Forward: Wireless Services</vt:lpstr>
      <vt:lpstr>Looking Forward: Wireless Services</vt:lpstr>
      <vt:lpstr>Looking Forward: Medical Equipment</vt:lpstr>
      <vt:lpstr>Looking Forward: Medical Equipment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 101</dc:title>
  <dc:creator>Windows User</dc:creator>
  <cp:lastModifiedBy>maranjian</cp:lastModifiedBy>
  <cp:revision>301</cp:revision>
  <cp:lastPrinted>2017-03-09T20:41:00Z</cp:lastPrinted>
  <dcterms:created xsi:type="dcterms:W3CDTF">2016-09-28T15:12:37Z</dcterms:created>
  <dcterms:modified xsi:type="dcterms:W3CDTF">2017-03-17T15:24:30Z</dcterms:modified>
</cp:coreProperties>
</file>