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04" r:id="rId1"/>
  </p:sldMasterIdLst>
  <p:notesMasterIdLst>
    <p:notesMasterId r:id="rId41"/>
  </p:notesMasterIdLst>
  <p:handoutMasterIdLst>
    <p:handoutMasterId r:id="rId42"/>
  </p:handoutMasterIdLst>
  <p:sldIdLst>
    <p:sldId id="256" r:id="rId2"/>
    <p:sldId id="490" r:id="rId3"/>
    <p:sldId id="508" r:id="rId4"/>
    <p:sldId id="509" r:id="rId5"/>
    <p:sldId id="510" r:id="rId6"/>
    <p:sldId id="511" r:id="rId7"/>
    <p:sldId id="512" r:id="rId8"/>
    <p:sldId id="543" r:id="rId9"/>
    <p:sldId id="513" r:id="rId10"/>
    <p:sldId id="528" r:id="rId11"/>
    <p:sldId id="514" r:id="rId12"/>
    <p:sldId id="522" r:id="rId13"/>
    <p:sldId id="520" r:id="rId14"/>
    <p:sldId id="515" r:id="rId15"/>
    <p:sldId id="516" r:id="rId16"/>
    <p:sldId id="524" r:id="rId17"/>
    <p:sldId id="517" r:id="rId18"/>
    <p:sldId id="547" r:id="rId19"/>
    <p:sldId id="521" r:id="rId20"/>
    <p:sldId id="518" r:id="rId21"/>
    <p:sldId id="533" r:id="rId22"/>
    <p:sldId id="529" r:id="rId23"/>
    <p:sldId id="530" r:id="rId24"/>
    <p:sldId id="531" r:id="rId25"/>
    <p:sldId id="538" r:id="rId26"/>
    <p:sldId id="532" r:id="rId27"/>
    <p:sldId id="534" r:id="rId28"/>
    <p:sldId id="536" r:id="rId29"/>
    <p:sldId id="548" r:id="rId30"/>
    <p:sldId id="549" r:id="rId31"/>
    <p:sldId id="552" r:id="rId32"/>
    <p:sldId id="551" r:id="rId33"/>
    <p:sldId id="554" r:id="rId34"/>
    <p:sldId id="553" r:id="rId35"/>
    <p:sldId id="544" r:id="rId36"/>
    <p:sldId id="545" r:id="rId37"/>
    <p:sldId id="546" r:id="rId38"/>
    <p:sldId id="446" r:id="rId39"/>
    <p:sldId id="347" r:id="rId40"/>
  </p:sldIdLst>
  <p:sldSz cx="9144000" cy="6858000" type="screen4x3"/>
  <p:notesSz cx="6858000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75815" autoAdjust="0"/>
  </p:normalViewPr>
  <p:slideViewPr>
    <p:cSldViewPr>
      <p:cViewPr>
        <p:scale>
          <a:sx n="93" d="100"/>
          <a:sy n="93" d="100"/>
        </p:scale>
        <p:origin x="-21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72098" cy="464998"/>
          </a:xfrm>
          <a:prstGeom prst="rect">
            <a:avLst/>
          </a:prstGeom>
        </p:spPr>
        <p:txBody>
          <a:bodyPr vert="horz" lIns="92384" tIns="46193" rIns="92384" bIns="46193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414" y="4"/>
            <a:ext cx="2972098" cy="464998"/>
          </a:xfrm>
          <a:prstGeom prst="rect">
            <a:avLst/>
          </a:prstGeom>
        </p:spPr>
        <p:txBody>
          <a:bodyPr vert="horz" lIns="92384" tIns="46193" rIns="92384" bIns="46193" rtlCol="0"/>
          <a:lstStyle>
            <a:lvl1pPr algn="r">
              <a:defRPr sz="1200"/>
            </a:lvl1pPr>
          </a:lstStyle>
          <a:p>
            <a:pPr>
              <a:defRPr/>
            </a:pPr>
            <a:fld id="{52444847-EB3C-420B-9C62-EA8F0237C510}" type="datetimeFigureOut">
              <a:rPr lang="en-US"/>
              <a:pPr>
                <a:defRPr/>
              </a:pPr>
              <a:t>3/17/2017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45742"/>
            <a:ext cx="2972098" cy="464998"/>
          </a:xfrm>
          <a:prstGeom prst="rect">
            <a:avLst/>
          </a:prstGeom>
        </p:spPr>
        <p:txBody>
          <a:bodyPr vert="horz" lIns="92384" tIns="46193" rIns="92384" bIns="4619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414" y="8845742"/>
            <a:ext cx="2972098" cy="464998"/>
          </a:xfrm>
          <a:prstGeom prst="rect">
            <a:avLst/>
          </a:prstGeom>
        </p:spPr>
        <p:txBody>
          <a:bodyPr vert="horz" lIns="92384" tIns="46193" rIns="92384" bIns="46193" rtlCol="0" anchor="b"/>
          <a:lstStyle>
            <a:lvl1pPr algn="r">
              <a:defRPr sz="1200"/>
            </a:lvl1pPr>
          </a:lstStyle>
          <a:p>
            <a:pPr>
              <a:defRPr/>
            </a:pPr>
            <a:fld id="{87BDDC3F-318D-421E-A430-5817116BD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645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4"/>
            <a:ext cx="2972098" cy="464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4" tIns="46193" rIns="92384" bIns="4619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14" y="4"/>
            <a:ext cx="2972098" cy="464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4" tIns="46193" rIns="92384" bIns="4619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6138" cy="3494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099" y="4423642"/>
            <a:ext cx="5485805" cy="418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4" tIns="46193" rIns="92384" bIns="461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45742"/>
            <a:ext cx="2972098" cy="464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4" tIns="46193" rIns="92384" bIns="4619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14" y="8845742"/>
            <a:ext cx="2972098" cy="464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4" tIns="46193" rIns="92384" bIns="4619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06A010C-86A4-48C7-AE26-AAEF4419F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3184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6A010C-86A4-48C7-AE26-AAEF4419FC5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524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6A010C-86A4-48C7-AE26-AAEF4419FC5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9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22325" lvl="3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3000" dirty="0" smtClean="0"/>
              <a:t>A new color toothpaste or the first 3-D printer?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3400" dirty="0" smtClean="0"/>
              <a:t>What respondents mean will affect interpretation of findings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6A010C-86A4-48C7-AE26-AAEF4419FC5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97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6A010C-86A4-48C7-AE26-AAEF4419FC5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26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6A010C-86A4-48C7-AE26-AAEF4419FC5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97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 smtClean="0"/>
              <a:t>45%--red,</a:t>
            </a:r>
            <a:r>
              <a:rPr lang="en-US" sz="1600" b="1" baseline="0" dirty="0" smtClean="0"/>
              <a:t> last two categories</a:t>
            </a:r>
          </a:p>
          <a:p>
            <a:r>
              <a:rPr lang="en-US" sz="1600" b="1" baseline="0" dirty="0" smtClean="0"/>
              <a:t>Less than 20% for last two categories for the black.</a:t>
            </a: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6A010C-86A4-48C7-AE26-AAEF4419FC5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74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 smtClean="0"/>
              <a:t>What about link between % of firms that develop new capabilities and the average % of sales due to innovation in the two types of industries?</a:t>
            </a:r>
          </a:p>
          <a:p>
            <a:pPr lvl="1"/>
            <a:r>
              <a:rPr lang="en-US" sz="1600" dirty="0" smtClean="0"/>
              <a:t>Innovation intensive: r = 0.45</a:t>
            </a:r>
          </a:p>
          <a:p>
            <a:pPr lvl="1"/>
            <a:r>
              <a:rPr lang="en-US" sz="1600" dirty="0" smtClean="0"/>
              <a:t>Not innovation intensive: r = -0.12</a:t>
            </a:r>
          </a:p>
          <a:p>
            <a:pPr lvl="1"/>
            <a:endParaRPr lang="en-US" sz="1600" dirty="0" smtClean="0"/>
          </a:p>
          <a:p>
            <a:pPr lvl="0" eaLnBrk="0" fontAlgn="base" hangingPunct="0"/>
            <a:r>
              <a:rPr lang="en-US" sz="1600" kern="1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Correls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. between </a:t>
            </a:r>
            <a:r>
              <a:rPr lang="en-US" sz="1600" u="sng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innovation rate 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and </a:t>
            </a:r>
            <a:r>
              <a:rPr lang="en-US" sz="1600" u="sng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Tech Rivals</a:t>
            </a:r>
            <a:endParaRPr lang="en-US" sz="16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111" charset="-128"/>
              <a:cs typeface="Arial" panose="020B0604020202020204" pitchFamily="34" charset="0"/>
            </a:endParaRPr>
          </a:p>
          <a:p>
            <a:pPr lvl="1" eaLnBrk="0" fontAlgn="base" hangingPunct="0"/>
            <a:r>
              <a:rPr lang="en-US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Innovation intensive </a:t>
            </a:r>
            <a:r>
              <a:rPr lang="en-US" sz="1600" kern="1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inds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: r = 0.39 (p=0.1194)</a:t>
            </a:r>
          </a:p>
          <a:p>
            <a:pPr lvl="1" eaLnBrk="0" fontAlgn="base" hangingPunct="0"/>
            <a:r>
              <a:rPr lang="en-US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Not innovation intensive: r = -0.07 (p=0.8080)</a:t>
            </a:r>
          </a:p>
          <a:p>
            <a:pPr lvl="0" eaLnBrk="0" fontAlgn="base" hangingPunct="0"/>
            <a:r>
              <a:rPr lang="en-US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What about link between % of firms that develop new capabilities and the average % of sales due to innovation in the two types of industries?</a:t>
            </a:r>
          </a:p>
          <a:p>
            <a:pPr lvl="1" eaLnBrk="0" fontAlgn="base" hangingPunct="0"/>
            <a:r>
              <a:rPr lang="en-US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Innovation intensive: r = 0.45 (p=0.0692)</a:t>
            </a:r>
          </a:p>
          <a:p>
            <a:pPr lvl="1" eaLnBrk="0" fontAlgn="base" hangingPunct="0"/>
            <a:r>
              <a:rPr lang="en-US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Not innovation intensive: r = -0.12 (p=0.6718)</a:t>
            </a:r>
          </a:p>
          <a:p>
            <a:r>
              <a:rPr lang="en-US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 </a:t>
            </a:r>
          </a:p>
          <a:p>
            <a:pPr lvl="1"/>
            <a:endParaRPr lang="en-US" sz="16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6A010C-86A4-48C7-AE26-AAEF4419FC5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36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Indicators already</a:t>
            </a:r>
            <a:r>
              <a:rPr lang="en-US" baseline="0" dirty="0" smtClean="0"/>
              <a:t> described.</a:t>
            </a:r>
          </a:p>
          <a:p>
            <a:r>
              <a:rPr lang="en-US" baseline="0" dirty="0" smtClean="0"/>
              <a:t>Some regressions.</a:t>
            </a:r>
          </a:p>
          <a:p>
            <a:r>
              <a:rPr lang="en-US" baseline="0" dirty="0" smtClean="0"/>
              <a:t>But key: Customers more, specialists less</a:t>
            </a:r>
          </a:p>
          <a:p>
            <a:r>
              <a:rPr lang="en-US" baseline="0" dirty="0" smtClean="0"/>
              <a:t>But suppliers </a:t>
            </a:r>
            <a:r>
              <a:rPr lang="en-US" baseline="0" dirty="0" err="1" smtClean="0"/>
              <a:t>ass’d</a:t>
            </a:r>
            <a:r>
              <a:rPr lang="en-US" baseline="0" dirty="0" smtClean="0"/>
              <a:t> less with new equip.</a:t>
            </a:r>
          </a:p>
          <a:p>
            <a:r>
              <a:rPr lang="en-US" baseline="0" dirty="0" smtClean="0"/>
              <a:t>And Patent high on Tech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6A010C-86A4-48C7-AE26-AAEF4419FC5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19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 smtClean="0"/>
              <a:t>CIS questions  </a:t>
            </a:r>
            <a:r>
              <a:rPr lang="en-US" sz="1200" dirty="0" smtClean="0"/>
              <a:t>(CIS, harmonized, July 2014)</a:t>
            </a:r>
          </a:p>
          <a:p>
            <a:r>
              <a:rPr lang="en-US" sz="2800" dirty="0" smtClean="0"/>
              <a:t>During the prior three years, 2012-2014, “did your enterprise introduce”: </a:t>
            </a:r>
          </a:p>
          <a:p>
            <a:pPr lvl="1"/>
            <a:r>
              <a:rPr lang="en-US" sz="2800" dirty="0" smtClean="0"/>
              <a:t>Product innovations: “New or significantly improved goods”</a:t>
            </a:r>
          </a:p>
          <a:p>
            <a:pPr lvl="1"/>
            <a:r>
              <a:rPr lang="en-US" sz="2800" dirty="0" smtClean="0"/>
              <a:t>Were any of your product innovations:</a:t>
            </a:r>
          </a:p>
          <a:p>
            <a:pPr lvl="2"/>
            <a:r>
              <a:rPr lang="en-US" sz="2800" dirty="0" smtClean="0"/>
              <a:t>“New to your market”</a:t>
            </a:r>
          </a:p>
          <a:p>
            <a:pPr lvl="2"/>
            <a:r>
              <a:rPr lang="en-US" sz="2800" dirty="0" smtClean="0"/>
              <a:t>“Only new to your enterprise”</a:t>
            </a:r>
          </a:p>
          <a:p>
            <a:pPr lvl="2"/>
            <a:r>
              <a:rPr lang="en-US" sz="2800" dirty="0" smtClean="0"/>
              <a:t>A “first” in your country, Europe or the world?”</a:t>
            </a:r>
          </a:p>
          <a:p>
            <a:endParaRPr lang="en-US" sz="1200" dirty="0" smtClean="0"/>
          </a:p>
          <a:p>
            <a:r>
              <a:rPr lang="en-US" smtClean="0"/>
              <a:t>So, question not framed in terms</a:t>
            </a:r>
            <a:r>
              <a:rPr lang="en-US" baseline="0" smtClean="0"/>
              <a:t> of firm as a whole.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6A010C-86A4-48C7-AE26-AAEF4419FC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9355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6A010C-86A4-48C7-AE26-AAEF4419FC5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66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E7C3EB-735C-419E-BB5B-FEA0198BD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C0689-5B09-4481-93F4-BEAC72F0E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5BFB7-A376-4E8B-8FBA-9F27938B9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5F0BB-F821-4BD2-B383-7896F4938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9204B-01C9-45E7-AC62-AE4226539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EBE35-1DFA-4A8A-841A-3D0FEB595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31FC5-DE56-4453-B232-1A18925B9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DE5ED-B552-46B0-9B6D-ABEA28EE4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F2E32-504D-4B22-BBBF-A3209C687D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47363-B740-49A9-B949-FC6D1A34B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FCA0E-DD98-4725-9260-7652FB064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5F11DEF7-6FBA-4043-852C-40ABE0EE3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0" r:id="rId2"/>
    <p:sldLayoutId id="2147483888" r:id="rId3"/>
    <p:sldLayoutId id="2147483881" r:id="rId4"/>
    <p:sldLayoutId id="2147483882" r:id="rId5"/>
    <p:sldLayoutId id="2147483883" r:id="rId6"/>
    <p:sldLayoutId id="2147483884" r:id="rId7"/>
    <p:sldLayoutId id="2147483889" r:id="rId8"/>
    <p:sldLayoutId id="2147483890" r:id="rId9"/>
    <p:sldLayoutId id="2147483885" r:id="rId10"/>
    <p:sldLayoutId id="214748388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971800"/>
            <a:ext cx="7467600" cy="3048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endParaRPr lang="en-US" sz="2400" b="1" dirty="0" smtClean="0"/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800" b="1" dirty="0" smtClean="0"/>
              <a:t>Wesley M. Cohen</a:t>
            </a:r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800" b="1" dirty="0" smtClean="0"/>
              <a:t>Duke University and NBER</a:t>
            </a:r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</a:pPr>
            <a:endParaRPr lang="en-US" sz="1800" b="1" dirty="0"/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800" b="1" dirty="0" smtClean="0"/>
              <a:t>You-Na Lee</a:t>
            </a:r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800" b="1" dirty="0" smtClean="0"/>
              <a:t>Georgia Tech</a:t>
            </a:r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</a:pPr>
            <a:endParaRPr lang="en-US" sz="1800" b="1" dirty="0"/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800" b="1" dirty="0" smtClean="0"/>
              <a:t>John P. Walsh</a:t>
            </a:r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800" b="1" dirty="0" smtClean="0"/>
              <a:t>Georgia Tech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US" sz="2400" b="1" dirty="0"/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000" b="1" dirty="0" smtClean="0"/>
              <a:t>NBER, Washington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000" b="1" dirty="0" smtClean="0"/>
              <a:t>March 10, 2017</a:t>
            </a:r>
            <a:endParaRPr lang="en-US" sz="1600" b="1" dirty="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066800"/>
            <a:ext cx="8610600" cy="1447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b="1" dirty="0" smtClean="0">
                <a:solidFill>
                  <a:srgbClr val="0070C0"/>
                </a:solidFill>
              </a:rPr>
              <a:t/>
            </a:r>
            <a:br>
              <a:rPr b="1" dirty="0" smtClean="0">
                <a:solidFill>
                  <a:srgbClr val="0070C0"/>
                </a:solidFill>
              </a:rPr>
            </a:br>
            <a:r>
              <a:rPr sz="3600" b="1" dirty="0" smtClean="0"/>
              <a:t/>
            </a:r>
            <a:br>
              <a:rPr sz="3600" b="1" dirty="0" smtClean="0"/>
            </a:br>
            <a:r>
              <a:rPr sz="3600" b="1" dirty="0" smtClean="0"/>
              <a:t>How innovative are innovators?</a:t>
            </a:r>
            <a:r>
              <a:rPr lang="en-US" sz="3600" b="1" dirty="0" smtClean="0"/>
              <a:t>—</a:t>
            </a:r>
            <a:r>
              <a:rPr sz="3600" b="1" dirty="0" smtClean="0"/>
              <a:t/>
            </a:r>
            <a:br>
              <a:rPr sz="3600" b="1" dirty="0" smtClean="0"/>
            </a:br>
            <a:r>
              <a:rPr lang="en-US" sz="3600" b="1" dirty="0" smtClean="0"/>
              <a:t>A multidimensional perspective</a:t>
            </a:r>
            <a:endParaRPr sz="31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CIS framing						`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38618"/>
            <a:ext cx="7772400" cy="4572000"/>
          </a:xfrm>
        </p:spPr>
        <p:txBody>
          <a:bodyPr/>
          <a:lstStyle/>
          <a:p>
            <a:r>
              <a:rPr lang="en-US" sz="2800" dirty="0" smtClean="0"/>
              <a:t>CIS asks questions about innovation at the firm level </a:t>
            </a:r>
          </a:p>
          <a:p>
            <a:r>
              <a:rPr lang="en-US" sz="2800" dirty="0" smtClean="0"/>
              <a:t>Revenues and innovation</a:t>
            </a:r>
          </a:p>
          <a:p>
            <a:pPr lvl="1"/>
            <a:r>
              <a:rPr lang="en-US" sz="2800" dirty="0"/>
              <a:t>What percent of </a:t>
            </a:r>
            <a:r>
              <a:rPr lang="en-US" sz="2800" dirty="0" smtClean="0"/>
              <a:t>the firm’s </a:t>
            </a:r>
            <a:r>
              <a:rPr lang="en-US" sz="2800" dirty="0"/>
              <a:t>total turnover in 2014 was from </a:t>
            </a:r>
            <a:r>
              <a:rPr lang="en-US" sz="2800" dirty="0" smtClean="0"/>
              <a:t>world-first </a:t>
            </a:r>
            <a:r>
              <a:rPr lang="en-US" sz="2800" dirty="0"/>
              <a:t>product innovations </a:t>
            </a:r>
            <a:r>
              <a:rPr lang="en-US" sz="2800" dirty="0" err="1"/>
              <a:t>intro’d</a:t>
            </a:r>
            <a:r>
              <a:rPr lang="en-US" sz="2800" dirty="0"/>
              <a:t> between 2012 and 2014</a:t>
            </a:r>
            <a:r>
              <a:rPr lang="en-US" sz="2800" dirty="0" smtClean="0"/>
              <a:t>”?</a:t>
            </a:r>
          </a:p>
          <a:p>
            <a:r>
              <a:rPr lang="en-US" sz="2800" dirty="0" smtClean="0"/>
              <a:t>Examples of other questions</a:t>
            </a:r>
            <a:endParaRPr lang="en-US" sz="2800" dirty="0"/>
          </a:p>
          <a:p>
            <a:pPr lvl="1"/>
            <a:r>
              <a:rPr lang="en-US" sz="2800" dirty="0" smtClean="0"/>
              <a:t>Types of partners</a:t>
            </a:r>
          </a:p>
          <a:p>
            <a:pPr lvl="1"/>
            <a:r>
              <a:rPr lang="en-US" sz="2800" dirty="0" smtClean="0"/>
              <a:t>Licensing</a:t>
            </a:r>
          </a:p>
          <a:p>
            <a:pPr lvl="1"/>
            <a:r>
              <a:rPr lang="en-US" sz="2800" dirty="0" smtClean="0"/>
              <a:t>Barriers to innovation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7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Approach II</a:t>
            </a:r>
            <a:r>
              <a:rPr lang="en-US" dirty="0" smtClean="0"/>
              <a:t>: Multidimensional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17638"/>
            <a:ext cx="8534400" cy="4572000"/>
          </a:xfrm>
        </p:spPr>
        <p:txBody>
          <a:bodyPr/>
          <a:lstStyle/>
          <a:p>
            <a:r>
              <a:rPr lang="en-US" dirty="0" smtClean="0"/>
              <a:t>Collect data on the characteristics of innovations per se.</a:t>
            </a:r>
          </a:p>
          <a:p>
            <a:r>
              <a:rPr lang="en-US" dirty="0" smtClean="0"/>
              <a:t>Why not just jump to outcomes?</a:t>
            </a:r>
          </a:p>
          <a:p>
            <a:r>
              <a:rPr lang="en-US" dirty="0" smtClean="0"/>
              <a:t>Useful for managers and policy makers to know what kinds of innovation are worth supporting.</a:t>
            </a:r>
          </a:p>
          <a:p>
            <a:r>
              <a:rPr lang="en-US" dirty="0" smtClean="0"/>
              <a:t>Poses question:</a:t>
            </a:r>
          </a:p>
          <a:p>
            <a:pPr lvl="1"/>
            <a:r>
              <a:rPr lang="en-US" dirty="0" smtClean="0"/>
              <a:t>What features to focus on?</a:t>
            </a:r>
          </a:p>
          <a:p>
            <a:pPr marL="319088" lvl="1" indent="0">
              <a:buNone/>
            </a:pPr>
            <a:r>
              <a:rPr lang="en-US" dirty="0" smtClean="0"/>
              <a:t>=&gt;</a:t>
            </a:r>
            <a:r>
              <a:rPr lang="en-US" b="1" u="sng" dirty="0" smtClean="0"/>
              <a:t>Those with potential social welfare impact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But mapping from features to impacts not  straightforward</a:t>
            </a:r>
          </a:p>
          <a:p>
            <a:pPr lvl="1"/>
            <a:r>
              <a:rPr lang="en-US" dirty="0" smtClean="0"/>
              <a:t>E.g., self-service shopping, high temperature superconducting materials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74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792162"/>
          </a:xfrm>
        </p:spPr>
        <p:txBody>
          <a:bodyPr/>
          <a:lstStyle/>
          <a:p>
            <a:r>
              <a:rPr lang="en-US" sz="4400" dirty="0" smtClean="0"/>
              <a:t>Data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14400"/>
            <a:ext cx="77724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Sample frame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Dun and Bradstreet, stratified by industry (28 3-4 digit NAICS in manufacturing and selected service </a:t>
            </a:r>
            <a:r>
              <a:rPr lang="en-US" dirty="0" err="1" smtClean="0"/>
              <a:t>inds</a:t>
            </a:r>
            <a:r>
              <a:rPr lang="en-US" dirty="0" smtClean="0"/>
              <a:t>., including software and engineering services), firm size (6 strata) and startup status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Sample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&gt;</a:t>
            </a:r>
            <a:r>
              <a:rPr lang="en-US" dirty="0" smtClean="0"/>
              <a:t> 22,000 firms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Oversampled large and startup firms and innovative industries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Phone survey: marketing or business </a:t>
            </a:r>
            <a:r>
              <a:rPr lang="en-US" dirty="0" err="1" smtClean="0"/>
              <a:t>mgrs</a:t>
            </a:r>
            <a:r>
              <a:rPr lang="en-US" dirty="0" smtClean="0"/>
              <a:t> (this is an innovation, not an R&amp;D, survey)</a:t>
            </a:r>
          </a:p>
          <a:p>
            <a:pPr eaLnBrk="1" hangingPunct="1">
              <a:lnSpc>
                <a:spcPct val="80000"/>
              </a:lnSpc>
            </a:pPr>
            <a:r>
              <a:rPr lang="en-US" b="1" dirty="0" smtClean="0"/>
              <a:t>6,685 responses (30.3% response rate)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For paper, excluded out of population and tiny firms (&lt; 10 employees) </a:t>
            </a:r>
            <a:r>
              <a:rPr lang="en-US" sz="2800" b="1" dirty="0" smtClean="0"/>
              <a:t>=&gt;</a:t>
            </a:r>
            <a:r>
              <a:rPr lang="en-US" dirty="0" smtClean="0"/>
              <a:t> </a:t>
            </a:r>
            <a:r>
              <a:rPr lang="en-US" b="1" dirty="0" smtClean="0"/>
              <a:t>5,871 in sample</a:t>
            </a:r>
            <a:r>
              <a:rPr lang="en-US" dirty="0" smtClean="0"/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Manufacturing sector: </a:t>
            </a:r>
            <a:r>
              <a:rPr lang="en-US" b="1" dirty="0"/>
              <a:t>5,157 </a:t>
            </a:r>
            <a:endParaRPr lang="en-US" b="1" dirty="0" smtClean="0"/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Selected service sector industries: </a:t>
            </a:r>
            <a:r>
              <a:rPr lang="en-US" b="1" dirty="0" smtClean="0"/>
              <a:t>714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9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Manufacturing</a:t>
            </a:r>
          </a:p>
          <a:p>
            <a:pPr lvl="1"/>
            <a:r>
              <a:rPr lang="en-US" sz="2800" dirty="0" smtClean="0"/>
              <a:t>New-to-the-firm: 42%</a:t>
            </a:r>
          </a:p>
          <a:p>
            <a:pPr lvl="1"/>
            <a:r>
              <a:rPr lang="en-US" sz="2800" dirty="0" smtClean="0"/>
              <a:t>New-to-the-market: 16%</a:t>
            </a:r>
          </a:p>
          <a:p>
            <a:r>
              <a:rPr lang="en-US" sz="2800" dirty="0" smtClean="0"/>
              <a:t>Selected service industries</a:t>
            </a:r>
          </a:p>
          <a:p>
            <a:pPr lvl="1"/>
            <a:r>
              <a:rPr lang="en-US" sz="2800" dirty="0" smtClean="0"/>
              <a:t>New-to-the-firm: 47%</a:t>
            </a:r>
          </a:p>
          <a:p>
            <a:pPr lvl="1"/>
            <a:r>
              <a:rPr lang="en-US" sz="2800" dirty="0" smtClean="0"/>
              <a:t>New-to-the-market: 18%</a:t>
            </a:r>
          </a:p>
          <a:p>
            <a:r>
              <a:rPr lang="en-US" sz="2800" dirty="0" smtClean="0"/>
              <a:t>In line with Germany and UK CIS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sz="2800" b="1" dirty="0" smtClean="0">
                <a:solidFill>
                  <a:srgbClr val="002060"/>
                </a:solidFill>
              </a:rPr>
              <a:t>But what do these numbers mean?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sz="2800" b="1" dirty="0">
                <a:solidFill>
                  <a:srgbClr val="002060"/>
                </a:solidFill>
              </a:rPr>
              <a:t>A</a:t>
            </a:r>
            <a:r>
              <a:rPr lang="en-US" sz="2800" b="1" dirty="0" smtClean="0">
                <a:solidFill>
                  <a:srgbClr val="002060"/>
                </a:solidFill>
              </a:rPr>
              <a:t>re the innovations important?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sz="2800" b="1" dirty="0" smtClean="0">
                <a:solidFill>
                  <a:srgbClr val="002060"/>
                </a:solidFill>
              </a:rPr>
              <a:t>In what sense?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048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250" y="-228600"/>
            <a:ext cx="7772400" cy="1143000"/>
          </a:xfrm>
        </p:spPr>
        <p:txBody>
          <a:bodyPr/>
          <a:lstStyle/>
          <a:p>
            <a:r>
              <a:rPr lang="en-US" dirty="0" smtClean="0"/>
              <a:t>A proposal: The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066800"/>
            <a:ext cx="7772400" cy="4572000"/>
          </a:xfrm>
        </p:spPr>
        <p:txBody>
          <a:bodyPr/>
          <a:lstStyle/>
          <a:p>
            <a:r>
              <a:rPr lang="en-US" dirty="0" smtClean="0"/>
              <a:t>Technological significance: How technologically different?</a:t>
            </a:r>
          </a:p>
          <a:p>
            <a:r>
              <a:rPr lang="en-US" dirty="0" smtClean="0"/>
              <a:t>Utility: How pervasive the need for this relative to current offerings?  How acute?</a:t>
            </a:r>
          </a:p>
          <a:p>
            <a:r>
              <a:rPr lang="en-US" dirty="0" smtClean="0"/>
              <a:t>Distance: Implementation gap; Innovation and innovating firm specific</a:t>
            </a:r>
          </a:p>
          <a:p>
            <a:r>
              <a:rPr lang="en-US" dirty="0" smtClean="0"/>
              <a:t>Uniqueness: Anyone else coming up with a similar idea?</a:t>
            </a:r>
          </a:p>
          <a:p>
            <a:r>
              <a:rPr lang="en-US" dirty="0" smtClean="0"/>
              <a:t>Replicability: How easy to knock off.</a:t>
            </a:r>
          </a:p>
          <a:p>
            <a:r>
              <a:rPr lang="en-US" dirty="0" smtClean="0"/>
              <a:t>Others?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=&gt;All of these can be argued to impact social welfare, but:  Do they?    How?   When? (i.e., under what conditions?)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9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250" y="304800"/>
            <a:ext cx="7772400" cy="1143000"/>
          </a:xfrm>
        </p:spPr>
        <p:txBody>
          <a:bodyPr/>
          <a:lstStyle/>
          <a:p>
            <a:r>
              <a:rPr lang="en-US" dirty="0" smtClean="0"/>
              <a:t>Construction of the survey-based measures of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85665" y="1418492"/>
            <a:ext cx="8007350" cy="4572000"/>
          </a:xfrm>
        </p:spPr>
        <p:txBody>
          <a:bodyPr/>
          <a:lstStyle/>
          <a:p>
            <a:r>
              <a:rPr lang="en-US" dirty="0" smtClean="0"/>
              <a:t>Technological significance</a:t>
            </a:r>
          </a:p>
          <a:p>
            <a:pPr lvl="1"/>
            <a:r>
              <a:rPr lang="en-US" dirty="0" smtClean="0"/>
              <a:t>Is there a patent on either the innovator’s innovation or, if acquired from the outside, did the outside entity have a patent? (PATENT)</a:t>
            </a:r>
          </a:p>
          <a:p>
            <a:r>
              <a:rPr lang="en-US" dirty="0" smtClean="0"/>
              <a:t>Utility: </a:t>
            </a:r>
          </a:p>
          <a:p>
            <a:pPr lvl="1"/>
            <a:r>
              <a:rPr lang="en-US" dirty="0" smtClean="0"/>
              <a:t>% business unit sales accounted for by the respondent’s most important product (INNO SALES)</a:t>
            </a:r>
          </a:p>
          <a:p>
            <a:r>
              <a:rPr lang="en-US" dirty="0" smtClean="0"/>
              <a:t>Distance:</a:t>
            </a:r>
          </a:p>
          <a:p>
            <a:pPr lvl="1"/>
            <a:r>
              <a:rPr lang="en-US" dirty="0" smtClean="0"/>
              <a:t>To commercialize the product, did the respondent:</a:t>
            </a:r>
          </a:p>
          <a:p>
            <a:pPr marL="776288" lvl="1" indent="-457200">
              <a:buFont typeface="+mj-lt"/>
              <a:buAutoNum type="arabicPeriod"/>
            </a:pPr>
            <a:r>
              <a:rPr lang="en-US" dirty="0" smtClean="0"/>
              <a:t>Develop new sales and distribution channels?</a:t>
            </a:r>
          </a:p>
          <a:p>
            <a:pPr marL="776288" lvl="1" indent="-457200">
              <a:buFont typeface="+mj-lt"/>
              <a:buAutoNum type="arabicPeriod"/>
            </a:pPr>
            <a:r>
              <a:rPr lang="en-US" dirty="0" smtClean="0"/>
              <a:t>Invest in new types of equipment or hire employees with distinct skills?</a:t>
            </a:r>
          </a:p>
          <a:p>
            <a:pPr marL="319088" lvl="1" indent="0">
              <a:buNone/>
            </a:pPr>
            <a:r>
              <a:rPr lang="en-US" dirty="0" smtClean="0"/>
              <a:t>      (Whether both reported: NEW CAPAB)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39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3250" y="1638300"/>
            <a:ext cx="8083550" cy="4572000"/>
          </a:xfrm>
        </p:spPr>
        <p:txBody>
          <a:bodyPr/>
          <a:lstStyle/>
          <a:p>
            <a:r>
              <a:rPr lang="en-US" dirty="0" smtClean="0"/>
              <a:t>Replicability:</a:t>
            </a:r>
          </a:p>
          <a:p>
            <a:pPr lvl="1"/>
            <a:r>
              <a:rPr lang="en-US" dirty="0" smtClean="0"/>
              <a:t>The number of firms that “have </a:t>
            </a:r>
            <a:r>
              <a:rPr lang="en-US" dirty="0" err="1" smtClean="0"/>
              <a:t>intro’d</a:t>
            </a:r>
            <a:r>
              <a:rPr lang="en-US" dirty="0" smtClean="0"/>
              <a:t> or are likely to introduce a competing innovation” (TECH RIVALS)</a:t>
            </a:r>
          </a:p>
          <a:p>
            <a:pPr lvl="2"/>
            <a:r>
              <a:rPr lang="en-US" sz="2400" dirty="0" smtClean="0"/>
              <a:t>A measure of the intensity of technological competition</a:t>
            </a:r>
          </a:p>
          <a:p>
            <a:r>
              <a:rPr lang="en-US" dirty="0" smtClean="0"/>
              <a:t>Other measures</a:t>
            </a:r>
          </a:p>
          <a:p>
            <a:pPr lvl="1"/>
            <a:r>
              <a:rPr lang="en-US" dirty="0" smtClean="0"/>
              <a:t>Innovation </a:t>
            </a:r>
            <a:r>
              <a:rPr lang="en-US" dirty="0"/>
              <a:t>rate: % of firms within an industry that </a:t>
            </a:r>
            <a:r>
              <a:rPr lang="en-US" dirty="0" smtClean="0"/>
              <a:t>introduced </a:t>
            </a:r>
            <a:r>
              <a:rPr lang="en-US" dirty="0"/>
              <a:t>a </a:t>
            </a:r>
            <a:r>
              <a:rPr lang="en-US" dirty="0" smtClean="0"/>
              <a:t>New-to-the-Market (NTM) innovation (INNO RATE)</a:t>
            </a:r>
            <a:endParaRPr lang="en-US" dirty="0"/>
          </a:p>
          <a:p>
            <a:pPr lvl="1"/>
            <a:r>
              <a:rPr lang="en-US" dirty="0" smtClean="0"/>
              <a:t>Imitation rate: % of firms that reported New-to-the Firm (NTF) innovation, but no NTM innovation  (IMIT RATE)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62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937" y="-152400"/>
            <a:ext cx="7772400" cy="1143000"/>
          </a:xfrm>
        </p:spPr>
        <p:txBody>
          <a:bodyPr/>
          <a:lstStyle/>
          <a:p>
            <a:r>
              <a:rPr lang="en-US" dirty="0" smtClean="0"/>
              <a:t>Bad news and good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020417"/>
            <a:ext cx="7772400" cy="4572000"/>
          </a:xfrm>
        </p:spPr>
        <p:txBody>
          <a:bodyPr/>
          <a:lstStyle/>
          <a:p>
            <a:r>
              <a:rPr lang="en-US" dirty="0" smtClean="0"/>
              <a:t>The survey not </a:t>
            </a:r>
            <a:r>
              <a:rPr lang="en-US" dirty="0"/>
              <a:t>designed for the purpose at </a:t>
            </a:r>
            <a:r>
              <a:rPr lang="en-US" dirty="0" smtClean="0"/>
              <a:t>hand, but to</a:t>
            </a:r>
            <a:r>
              <a:rPr lang="en-US" sz="2200" dirty="0" smtClean="0"/>
              <a:t> </a:t>
            </a:r>
            <a:r>
              <a:rPr lang="en-US" dirty="0"/>
              <a:t>characterize the “division of innovative labor”—the degree </a:t>
            </a:r>
            <a:r>
              <a:rPr lang="en-US" dirty="0" smtClean="0"/>
              <a:t>and nature of firms’ reliance on outside sources for their innovations.</a:t>
            </a:r>
            <a:endParaRPr lang="en-US" dirty="0"/>
          </a:p>
          <a:p>
            <a:r>
              <a:rPr lang="en-US" dirty="0" smtClean="0"/>
              <a:t>All but one of the measures conflate features of the innovation with realized or expected market payoffs to the innovation.</a:t>
            </a:r>
          </a:p>
          <a:p>
            <a:pPr lvl="1"/>
            <a:r>
              <a:rPr lang="en-US" sz="2000" dirty="0" smtClean="0"/>
              <a:t>So, can’ t cleanly address questions such as: what’s the effect of “distance” on economic return</a:t>
            </a:r>
            <a:r>
              <a:rPr lang="en-US" sz="2000" dirty="0"/>
              <a:t>.</a:t>
            </a:r>
            <a:endParaRPr lang="en-US" sz="2000" dirty="0" smtClean="0"/>
          </a:p>
          <a:p>
            <a:r>
              <a:rPr lang="en-US" u="sng" dirty="0" smtClean="0"/>
              <a:t>Upside: Most of the measures reflect realized or expected market outcomes tied to dimensions, providing basis for addressing the question of whether a reported innovations are economically important and in what sense.</a:t>
            </a: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13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543800" cy="4572000"/>
          </a:xfrm>
        </p:spPr>
        <p:txBody>
          <a:bodyPr/>
          <a:lstStyle/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marL="0" indent="0" algn="ctr">
              <a:buNone/>
            </a:pPr>
            <a:r>
              <a:rPr lang="en-US" sz="3600" b="1" dirty="0" smtClean="0"/>
              <a:t>Illustrative Application: </a:t>
            </a:r>
          </a:p>
          <a:p>
            <a:pPr marL="0" indent="0" algn="ctr">
              <a:buNone/>
            </a:pPr>
            <a:r>
              <a:rPr lang="en-US" sz="3600" b="1" dirty="0" smtClean="0"/>
              <a:t>Interpretability </a:t>
            </a:r>
            <a:r>
              <a:rPr lang="en-US" sz="3600" b="1" dirty="0" err="1" smtClean="0"/>
              <a:t>wrt</a:t>
            </a:r>
            <a:r>
              <a:rPr lang="en-US" sz="3600" b="1" dirty="0" smtClean="0"/>
              <a:t> Importance</a:t>
            </a:r>
            <a:endParaRPr lang="en-US" sz="3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2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228600"/>
            <a:ext cx="8083550" cy="1143000"/>
          </a:xfrm>
        </p:spPr>
        <p:txBody>
          <a:bodyPr/>
          <a:lstStyle/>
          <a:p>
            <a:r>
              <a:rPr lang="en-US" sz="3600" dirty="0" smtClean="0"/>
              <a:t>Tightening the screws: How important are the reported innovations in Mfg.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49315"/>
            <a:ext cx="7772400" cy="4572000"/>
          </a:xfrm>
        </p:spPr>
        <p:txBody>
          <a:bodyPr/>
          <a:lstStyle/>
          <a:p>
            <a:r>
              <a:rPr lang="en-US" sz="2800" dirty="0"/>
              <a:t>Recall unadjusted </a:t>
            </a:r>
            <a:r>
              <a:rPr lang="en-US" sz="2800" dirty="0" err="1" smtClean="0"/>
              <a:t>Inno</a:t>
            </a:r>
            <a:r>
              <a:rPr lang="en-US" sz="2800" dirty="0" smtClean="0"/>
              <a:t> Rate for Mfg.: </a:t>
            </a:r>
            <a:r>
              <a:rPr lang="en-US" sz="2800" b="1" u="sng" dirty="0" smtClean="0"/>
              <a:t>16</a:t>
            </a:r>
            <a:r>
              <a:rPr lang="en-US" sz="2800" b="1" u="sng" dirty="0"/>
              <a:t>%</a:t>
            </a:r>
          </a:p>
          <a:p>
            <a:r>
              <a:rPr lang="en-US" sz="2800" dirty="0" smtClean="0"/>
              <a:t>But only 8% of respondents report innovations garner at least 11% of </a:t>
            </a:r>
            <a:r>
              <a:rPr lang="en-US" sz="2800" dirty="0" err="1" smtClean="0"/>
              <a:t>b.u</a:t>
            </a:r>
            <a:r>
              <a:rPr lang="en-US" sz="2800" dirty="0" smtClean="0"/>
              <a:t>. sales</a:t>
            </a:r>
          </a:p>
          <a:p>
            <a:r>
              <a:rPr lang="en-US" sz="2800" dirty="0" smtClean="0"/>
              <a:t>Applying “distance” measure</a:t>
            </a:r>
          </a:p>
          <a:p>
            <a:pPr lvl="1"/>
            <a:r>
              <a:rPr lang="en-US" dirty="0" smtClean="0"/>
              <a:t>8% report innovations that required new equip/personnel capabilities</a:t>
            </a:r>
          </a:p>
          <a:p>
            <a:pPr lvl="1"/>
            <a:r>
              <a:rPr lang="en-US" sz="2600" dirty="0" smtClean="0"/>
              <a:t>6% report innovations requiring development of new sales and distribution channels</a:t>
            </a:r>
          </a:p>
          <a:p>
            <a:pPr lvl="1"/>
            <a:r>
              <a:rPr lang="en-US" sz="2600" dirty="0" smtClean="0"/>
              <a:t>4% report both capabilities are needed</a:t>
            </a:r>
          </a:p>
          <a:p>
            <a:pPr marL="593725" lvl="2" indent="0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72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662" y="0"/>
            <a:ext cx="7772400" cy="1143000"/>
          </a:xfrm>
        </p:spPr>
        <p:txBody>
          <a:bodyPr/>
          <a:lstStyle/>
          <a:p>
            <a:r>
              <a:rPr lang="en-US" dirty="0" smtClean="0"/>
              <a:t> Background and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143000"/>
            <a:ext cx="8077200" cy="4572000"/>
          </a:xfrm>
        </p:spPr>
        <p:txBody>
          <a:bodyPr/>
          <a:lstStyle/>
          <a:p>
            <a:r>
              <a:rPr lang="en-US" sz="2800" dirty="0" smtClean="0"/>
              <a:t>Background: Widespread and growing use of surveys to measure innovation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ajor effort to date: Europe’s Community Innovation Survey, w/ more recent NSF’s BRDIS effort</a:t>
            </a:r>
          </a:p>
          <a:p>
            <a:r>
              <a:rPr lang="en-US" sz="2800" dirty="0" smtClean="0"/>
              <a:t>Challenges of interpretation</a:t>
            </a:r>
          </a:p>
          <a:p>
            <a:pPr lvl="1"/>
            <a:r>
              <a:rPr lang="en-US" dirty="0" smtClean="0"/>
              <a:t>What do respondents mean when they report innovation? </a:t>
            </a:r>
            <a:r>
              <a:rPr lang="en-US" sz="2000" dirty="0" smtClean="0"/>
              <a:t>(New color toothpaste?  The first 3D </a:t>
            </a:r>
            <a:r>
              <a:rPr lang="en-US" sz="2000" smtClean="0"/>
              <a:t>printer?)</a:t>
            </a:r>
            <a:endParaRPr lang="en-US" dirty="0" smtClean="0"/>
          </a:p>
          <a:p>
            <a:pPr lvl="1"/>
            <a:r>
              <a:rPr lang="en-US" dirty="0" smtClean="0"/>
              <a:t>Are the reported innovations </a:t>
            </a:r>
            <a:r>
              <a:rPr lang="en-US" dirty="0"/>
              <a:t>important</a:t>
            </a:r>
            <a:r>
              <a:rPr lang="en-US" dirty="0" smtClean="0"/>
              <a:t>?—</a:t>
            </a:r>
          </a:p>
          <a:p>
            <a:pPr lvl="1"/>
            <a:r>
              <a:rPr lang="en-US" dirty="0" smtClean="0"/>
              <a:t>If important, in what sense?</a:t>
            </a:r>
          </a:p>
          <a:p>
            <a:pPr marL="0" indent="0">
              <a:buNone/>
            </a:pPr>
            <a:r>
              <a:rPr lang="en-US" dirty="0" smtClean="0"/>
              <a:t>=&gt; Can innovation surveys </a:t>
            </a:r>
            <a:r>
              <a:rPr lang="en-US" dirty="0"/>
              <a:t>achieve greater interpretability and </a:t>
            </a:r>
            <a:r>
              <a:rPr lang="en-US" dirty="0" smtClean="0"/>
              <a:t>precision?</a:t>
            </a:r>
          </a:p>
          <a:p>
            <a:pPr marL="0" indent="0">
              <a:buNone/>
            </a:pPr>
            <a:r>
              <a:rPr lang="en-US" dirty="0" smtClean="0"/>
              <a:t>=&gt; Can they be designed to provide </a:t>
            </a:r>
            <a:r>
              <a:rPr lang="en-US" dirty="0"/>
              <a:t>a</a:t>
            </a:r>
            <a:r>
              <a:rPr lang="en-US" dirty="0" smtClean="0"/>
              <a:t> basis for understanding impacts on social welfare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23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Correlations across measures at industry level </a:t>
            </a:r>
            <a:r>
              <a:rPr lang="en-US" sz="2400" dirty="0" smtClean="0"/>
              <a:t>(N=32 industries with GTE 10 innovator obs.)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799"/>
            <a:ext cx="4630723" cy="870857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285668"/>
              </p:ext>
            </p:extLst>
          </p:nvPr>
        </p:nvGraphicFramePr>
        <p:xfrm>
          <a:off x="354012" y="2171700"/>
          <a:ext cx="8789988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Worksheet" r:id="rId4" imgW="5219617" imgH="1836432" progId="Excel.Sheet.12">
                  <p:embed/>
                </p:oleObj>
              </mc:Choice>
              <mc:Fallback>
                <p:oleObj name="Worksheet" r:id="rId4" imgW="5219617" imgH="1836432" progId="Excel.Shee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2" y="2171700"/>
                        <a:ext cx="8789988" cy="3810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/>
          <p:cNvSpPr/>
          <p:nvPr/>
        </p:nvSpPr>
        <p:spPr>
          <a:xfrm>
            <a:off x="3962400" y="4434509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962400" y="3581400"/>
            <a:ext cx="533400" cy="495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181600" y="4343400"/>
            <a:ext cx="6858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905000" y="3657600"/>
            <a:ext cx="533400" cy="495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873320" y="3962399"/>
            <a:ext cx="555679" cy="49778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03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65" y="528919"/>
            <a:ext cx="8550689" cy="1143000"/>
          </a:xfrm>
        </p:spPr>
        <p:txBody>
          <a:bodyPr/>
          <a:lstStyle/>
          <a:p>
            <a:r>
              <a:rPr lang="en-US" dirty="0"/>
              <a:t>V</a:t>
            </a:r>
            <a:r>
              <a:rPr lang="en-US" dirty="0" smtClean="0"/>
              <a:t>ariation in characteristics of innovation across industries </a:t>
            </a:r>
            <a:br>
              <a:rPr lang="en-US" dirty="0" smtClean="0"/>
            </a:br>
            <a:r>
              <a:rPr lang="en-US" sz="2000" dirty="0" smtClean="0"/>
              <a:t>(%’s; blue=highest </a:t>
            </a:r>
            <a:r>
              <a:rPr lang="en-US" sz="2000" dirty="0" err="1" smtClean="0"/>
              <a:t>tercile</a:t>
            </a:r>
            <a:r>
              <a:rPr lang="en-US" sz="2000" dirty="0" smtClean="0"/>
              <a:t>; purple=lowest </a:t>
            </a:r>
            <a:r>
              <a:rPr lang="en-US" sz="2000" dirty="0" err="1" smtClean="0"/>
              <a:t>tercile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46050" y="1674025"/>
            <a:ext cx="8769350" cy="83899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051" y="2517232"/>
            <a:ext cx="8769350" cy="12165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3250" y="4228733"/>
            <a:ext cx="835522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All three chem. </a:t>
            </a:r>
            <a:r>
              <a:rPr lang="en-US" sz="2200" dirty="0" err="1" smtClean="0"/>
              <a:t>inds</a:t>
            </a:r>
            <a:r>
              <a:rPr lang="en-US" sz="2200" dirty="0" smtClean="0"/>
              <a:t>. GTE median </a:t>
            </a:r>
            <a:r>
              <a:rPr lang="en-US" sz="2200" dirty="0" err="1" smtClean="0"/>
              <a:t>wrt</a:t>
            </a:r>
            <a:r>
              <a:rPr lang="en-US" sz="2200" dirty="0" smtClean="0"/>
              <a:t> </a:t>
            </a:r>
            <a:r>
              <a:rPr lang="en-US" sz="2200" dirty="0" err="1" smtClean="0"/>
              <a:t>Inno</a:t>
            </a:r>
            <a:r>
              <a:rPr lang="en-US" sz="2200" dirty="0" smtClean="0"/>
              <a:t> Rate and patenting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Pharma stands out </a:t>
            </a:r>
            <a:r>
              <a:rPr lang="en-US" sz="2200" dirty="0" err="1" smtClean="0"/>
              <a:t>wrt</a:t>
            </a:r>
            <a:r>
              <a:rPr lang="en-US" sz="2200" dirty="0" smtClean="0"/>
              <a:t> Innovation Sales, versus </a:t>
            </a:r>
            <a:r>
              <a:rPr lang="en-US" sz="2200" dirty="0" err="1" smtClean="0"/>
              <a:t>Chems</a:t>
            </a:r>
            <a:r>
              <a:rPr lang="en-US" sz="2200" dirty="0" smtClean="0"/>
              <a:t> and Plastics that are both below median.</a:t>
            </a:r>
          </a:p>
          <a:p>
            <a:r>
              <a:rPr lang="en-US" sz="2200" dirty="0" smtClean="0"/>
              <a:t>=&gt;Suggests drug companies focused on blockbusters while other   </a:t>
            </a:r>
          </a:p>
          <a:p>
            <a:r>
              <a:rPr lang="en-US" sz="2200" dirty="0" smtClean="0"/>
              <a:t>    chemical industries pursue more incremental innovations.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All three are low </a:t>
            </a:r>
            <a:r>
              <a:rPr lang="en-US" sz="2200" dirty="0" err="1" smtClean="0"/>
              <a:t>wrt</a:t>
            </a:r>
            <a:r>
              <a:rPr lang="en-US" sz="2200" dirty="0" smtClean="0"/>
              <a:t> to investment in new capabilities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But medical equipment high on investment in new capabilities</a:t>
            </a:r>
            <a:endParaRPr lang="en-US" sz="2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049" y="3733800"/>
            <a:ext cx="8769351" cy="37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342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n-US" sz="4000" dirty="0" smtClean="0"/>
          </a:p>
          <a:p>
            <a:pPr marL="0" indent="0" algn="ctr">
              <a:buNone/>
            </a:pPr>
            <a:r>
              <a:rPr lang="en-US" sz="4000" b="1" dirty="0" smtClean="0"/>
              <a:t>More illustrative applications: </a:t>
            </a:r>
          </a:p>
          <a:p>
            <a:pPr marL="0" indent="0" algn="ctr">
              <a:buNone/>
            </a:pPr>
            <a:r>
              <a:rPr lang="en-US" sz="4000" b="1" dirty="0" smtClean="0"/>
              <a:t>Revealing patterns that suggest ideas and pose questions 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82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I: Value of innovation in services and </a:t>
            </a:r>
            <a:r>
              <a:rPr lang="en-US" dirty="0" err="1" smtClean="0"/>
              <a:t>mfg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40051"/>
            <a:ext cx="7772400" cy="4572000"/>
          </a:xfrm>
        </p:spPr>
        <p:txBody>
          <a:bodyPr/>
          <a:lstStyle/>
          <a:p>
            <a:r>
              <a:rPr lang="en-US" dirty="0" smtClean="0"/>
              <a:t>Innovation rates across </a:t>
            </a:r>
            <a:r>
              <a:rPr lang="en-US" dirty="0" err="1" smtClean="0"/>
              <a:t>mfg</a:t>
            </a:r>
            <a:r>
              <a:rPr lang="en-US" dirty="0" smtClean="0"/>
              <a:t> and service sectors similar: 16% and 18%</a:t>
            </a:r>
          </a:p>
          <a:p>
            <a:r>
              <a:rPr lang="en-US" dirty="0" smtClean="0"/>
              <a:t>But, avg. sales due to most important innovations differ sharply:</a:t>
            </a:r>
          </a:p>
          <a:p>
            <a:pPr lvl="1"/>
            <a:r>
              <a:rPr lang="en-US" dirty="0" smtClean="0"/>
              <a:t>19% (</a:t>
            </a:r>
            <a:r>
              <a:rPr lang="en-US" dirty="0" err="1" smtClean="0"/>
              <a:t>mfg</a:t>
            </a:r>
            <a:r>
              <a:rPr lang="en-US" dirty="0" smtClean="0"/>
              <a:t>) vs. 27% (service)</a:t>
            </a:r>
          </a:p>
          <a:p>
            <a:r>
              <a:rPr lang="en-US" dirty="0" smtClean="0"/>
              <a:t>=&gt; Higher incidence of high value innovations in services</a:t>
            </a:r>
          </a:p>
          <a:p>
            <a:pPr marL="0" indent="0">
              <a:buNone/>
            </a:pPr>
            <a:r>
              <a:rPr lang="en-US" sz="3200" b="1" dirty="0" smtClean="0"/>
              <a:t>Probing further by comparing </a:t>
            </a:r>
            <a:r>
              <a:rPr lang="en-US" sz="3200" b="1" dirty="0" err="1" smtClean="0"/>
              <a:t>mfg</a:t>
            </a:r>
            <a:r>
              <a:rPr lang="en-US" sz="3200" b="1" dirty="0" smtClean="0"/>
              <a:t> with software--</a:t>
            </a:r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319088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41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772400" cy="1143000"/>
          </a:xfrm>
        </p:spPr>
        <p:txBody>
          <a:bodyPr/>
          <a:lstStyle/>
          <a:p>
            <a:r>
              <a:rPr lang="en-US" sz="3200" b="1" dirty="0" smtClean="0"/>
              <a:t>Sales due to </a:t>
            </a:r>
            <a:r>
              <a:rPr lang="en-US" sz="3200" b="1" dirty="0"/>
              <a:t>innovation: </a:t>
            </a:r>
            <a:br>
              <a:rPr lang="en-US" sz="3200" b="1" dirty="0"/>
            </a:br>
            <a:r>
              <a:rPr lang="en-US" sz="3200" b="1" dirty="0"/>
              <a:t>% Business unit sales from focal </a:t>
            </a:r>
            <a:r>
              <a:rPr lang="en-US" sz="3200" b="1" dirty="0" smtClean="0"/>
              <a:t>innovation for </a:t>
            </a:r>
            <a:r>
              <a:rPr lang="en-US" sz="3200" b="1" dirty="0"/>
              <a:t>innovators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Mfg</a:t>
            </a:r>
            <a:r>
              <a:rPr lang="en-US" sz="2400" b="1" dirty="0" smtClean="0"/>
              <a:t> N = 929; SW N = 56)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364711" y="2057400"/>
            <a:ext cx="853440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3295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Same pattern when comparing SW with more innovation intensive </a:t>
            </a:r>
            <a:r>
              <a:rPr lang="en-US" sz="3200" dirty="0" err="1" smtClean="0"/>
              <a:t>mfg</a:t>
            </a:r>
            <a:r>
              <a:rPr lang="en-US" sz="3200" dirty="0" smtClean="0"/>
              <a:t> industries</a:t>
            </a:r>
            <a:endParaRPr lang="en-US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03250" y="1828800"/>
            <a:ext cx="8235950" cy="438149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754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76200"/>
            <a:ext cx="7772400" cy="1143000"/>
          </a:xfrm>
        </p:spPr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066800"/>
            <a:ext cx="7772400" cy="4572000"/>
          </a:xfrm>
        </p:spPr>
        <p:txBody>
          <a:bodyPr/>
          <a:lstStyle/>
          <a:p>
            <a:r>
              <a:rPr lang="en-US" dirty="0" smtClean="0"/>
              <a:t>Perhaps new SW products can reach a larger market than new manufactured products due to ability for SW to reach customers via the web, while commercializing a new manufactured product is more cumbersome.</a:t>
            </a:r>
          </a:p>
          <a:p>
            <a:r>
              <a:rPr lang="en-US" dirty="0" smtClean="0"/>
              <a:t>Within-industry correlations</a:t>
            </a:r>
          </a:p>
          <a:p>
            <a:pPr lvl="1"/>
            <a:r>
              <a:rPr lang="en-US" dirty="0" err="1" smtClean="0"/>
              <a:t>Inno</a:t>
            </a:r>
            <a:r>
              <a:rPr lang="en-US" dirty="0" smtClean="0"/>
              <a:t> Sales and New </a:t>
            </a:r>
            <a:r>
              <a:rPr lang="en-US" dirty="0" err="1" smtClean="0"/>
              <a:t>Capab</a:t>
            </a:r>
            <a:endParaRPr lang="en-US" dirty="0" smtClean="0"/>
          </a:p>
          <a:p>
            <a:pPr lvl="2"/>
            <a:r>
              <a:rPr lang="en-US" sz="2400" dirty="0" err="1" smtClean="0"/>
              <a:t>Mfg</a:t>
            </a:r>
            <a:r>
              <a:rPr lang="en-US" sz="2400" dirty="0" smtClean="0"/>
              <a:t>: r = 0.15</a:t>
            </a:r>
          </a:p>
          <a:p>
            <a:pPr lvl="2"/>
            <a:r>
              <a:rPr lang="en-US" sz="2400" dirty="0" smtClean="0"/>
              <a:t>Services: r = 0.30</a:t>
            </a:r>
          </a:p>
          <a:p>
            <a:pPr lvl="1"/>
            <a:r>
              <a:rPr lang="en-US" dirty="0" err="1" smtClean="0"/>
              <a:t>Inno</a:t>
            </a:r>
            <a:r>
              <a:rPr lang="en-US" dirty="0" smtClean="0"/>
              <a:t> Sales and development of new sales &amp; </a:t>
            </a:r>
            <a:r>
              <a:rPr lang="en-US" dirty="0" err="1" smtClean="0"/>
              <a:t>distn</a:t>
            </a:r>
            <a:r>
              <a:rPr lang="en-US" dirty="0" smtClean="0"/>
              <a:t> channels</a:t>
            </a:r>
          </a:p>
          <a:p>
            <a:pPr lvl="2"/>
            <a:r>
              <a:rPr lang="en-US" sz="2400" dirty="0" err="1" smtClean="0"/>
              <a:t>Mfg</a:t>
            </a:r>
            <a:r>
              <a:rPr lang="en-US" sz="2400" dirty="0" smtClean="0"/>
              <a:t>: r = 0.12</a:t>
            </a:r>
          </a:p>
          <a:p>
            <a:pPr lvl="2"/>
            <a:r>
              <a:rPr lang="en-US" sz="2400" dirty="0" smtClean="0"/>
              <a:t>Services: r = 0.43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41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152400"/>
            <a:ext cx="8458199" cy="1143000"/>
          </a:xfrm>
        </p:spPr>
        <p:txBody>
          <a:bodyPr/>
          <a:lstStyle/>
          <a:p>
            <a:r>
              <a:rPr lang="en-US" sz="3400" dirty="0" smtClean="0"/>
              <a:t>Illustration 2: Competition and innovation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219200"/>
            <a:ext cx="8001000" cy="4572000"/>
          </a:xfrm>
        </p:spPr>
        <p:txBody>
          <a:bodyPr/>
          <a:lstStyle/>
          <a:p>
            <a:r>
              <a:rPr lang="en-US" sz="2800" dirty="0" smtClean="0"/>
              <a:t>Proposal: Distinguish industries on basis of centrality of innovation to competition</a:t>
            </a:r>
          </a:p>
          <a:p>
            <a:pPr lvl="1"/>
            <a:r>
              <a:rPr lang="en-US" sz="2800" dirty="0" smtClean="0"/>
              <a:t>E.g., Is competition expressed mainly via innovation or largely via price or advertising?</a:t>
            </a:r>
          </a:p>
          <a:p>
            <a:r>
              <a:rPr lang="en-US" sz="2800" dirty="0" smtClean="0"/>
              <a:t>Empirical strategy: Divide the 32 </a:t>
            </a:r>
            <a:r>
              <a:rPr lang="en-US" sz="2800" dirty="0" err="1" smtClean="0"/>
              <a:t>mfg</a:t>
            </a:r>
            <a:r>
              <a:rPr lang="en-US" sz="2800" dirty="0" smtClean="0"/>
              <a:t> </a:t>
            </a:r>
            <a:r>
              <a:rPr lang="en-US" sz="2800" dirty="0" err="1" smtClean="0"/>
              <a:t>inds</a:t>
            </a:r>
            <a:r>
              <a:rPr lang="en-US" sz="2800" dirty="0" smtClean="0"/>
              <a:t> at median of % of sales due to NTF products.</a:t>
            </a:r>
          </a:p>
          <a:p>
            <a:r>
              <a:rPr lang="en-US" sz="2800" dirty="0" err="1" smtClean="0"/>
              <a:t>Correls</a:t>
            </a:r>
            <a:r>
              <a:rPr lang="en-US" sz="2800" dirty="0" smtClean="0"/>
              <a:t>. </a:t>
            </a:r>
            <a:r>
              <a:rPr lang="en-US" sz="2800" dirty="0"/>
              <a:t>b</a:t>
            </a:r>
            <a:r>
              <a:rPr lang="en-US" sz="2800" dirty="0" smtClean="0"/>
              <a:t>etween </a:t>
            </a:r>
            <a:r>
              <a:rPr lang="en-US" sz="2800" u="sng" dirty="0" smtClean="0"/>
              <a:t>innovation rate </a:t>
            </a:r>
            <a:r>
              <a:rPr lang="en-US" sz="2800" dirty="0" smtClean="0"/>
              <a:t>and </a:t>
            </a:r>
            <a:r>
              <a:rPr lang="en-US" sz="2800" u="sng" dirty="0" smtClean="0"/>
              <a:t>Tech Rivals</a:t>
            </a:r>
          </a:p>
          <a:p>
            <a:pPr lvl="1"/>
            <a:r>
              <a:rPr lang="en-US" sz="2800" dirty="0"/>
              <a:t>I</a:t>
            </a:r>
            <a:r>
              <a:rPr lang="en-US" sz="2800" dirty="0" smtClean="0"/>
              <a:t>nnovation intensive </a:t>
            </a:r>
            <a:r>
              <a:rPr lang="en-US" sz="2800" dirty="0" err="1" smtClean="0"/>
              <a:t>inds</a:t>
            </a:r>
            <a:r>
              <a:rPr lang="en-US" sz="2800" dirty="0" smtClean="0"/>
              <a:t>: r = 0.39</a:t>
            </a:r>
          </a:p>
          <a:p>
            <a:pPr lvl="1"/>
            <a:r>
              <a:rPr lang="en-US" sz="2800" dirty="0" smtClean="0"/>
              <a:t>Not innovation intensive: r = -0.07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00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 and innovation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26799"/>
            <a:ext cx="7772400" cy="4572000"/>
          </a:xfrm>
        </p:spPr>
        <p:txBody>
          <a:bodyPr/>
          <a:lstStyle/>
          <a:p>
            <a:r>
              <a:rPr lang="en-US" sz="2800" dirty="0"/>
              <a:t>In industries where firms compete mainly via innovation, </a:t>
            </a:r>
            <a:r>
              <a:rPr lang="en-US" sz="2800" dirty="0" smtClean="0"/>
              <a:t>perhaps </a:t>
            </a:r>
            <a:r>
              <a:rPr lang="en-US" sz="2800" dirty="0"/>
              <a:t>more “neck-and-neck” </a:t>
            </a:r>
            <a:r>
              <a:rPr lang="en-US" sz="2800" dirty="0" smtClean="0"/>
              <a:t>competition—Competition </a:t>
            </a:r>
            <a:r>
              <a:rPr lang="en-US" sz="2800" dirty="0"/>
              <a:t>stimulates innovation</a:t>
            </a:r>
          </a:p>
          <a:p>
            <a:r>
              <a:rPr lang="en-US" sz="2800" dirty="0"/>
              <a:t>Otherwise, little </a:t>
            </a:r>
            <a:r>
              <a:rPr lang="en-US" sz="2800" dirty="0" smtClean="0"/>
              <a:t>relationship</a:t>
            </a:r>
          </a:p>
          <a:p>
            <a:pPr marL="0" indent="0">
              <a:buNone/>
            </a:pPr>
            <a:r>
              <a:rPr lang="en-US" sz="2800" dirty="0" smtClean="0"/>
              <a:t>=&gt;Does the link between competition and innovation depend upon the </a:t>
            </a:r>
            <a:r>
              <a:rPr lang="en-US" sz="2800" u="sng" dirty="0" smtClean="0"/>
              <a:t>nature</a:t>
            </a:r>
            <a:r>
              <a:rPr lang="en-US" sz="2800" dirty="0" smtClean="0"/>
              <a:t> of competition within industries, and notably the importance of innovation for competition?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646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772400" cy="1143000"/>
          </a:xfrm>
        </p:spPr>
        <p:txBody>
          <a:bodyPr/>
          <a:lstStyle/>
          <a:p>
            <a:r>
              <a:rPr lang="en-US" sz="2800" dirty="0" smtClean="0"/>
              <a:t>Illustration 3: Innovation-level </a:t>
            </a:r>
            <a:r>
              <a:rPr lang="en-US" sz="2800" dirty="0"/>
              <a:t>indicators of value and the “importance” of outside sources in the </a:t>
            </a:r>
            <a:r>
              <a:rPr lang="en-US" sz="2800" dirty="0" err="1"/>
              <a:t>DoIL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72403"/>
            <a:ext cx="7772400" cy="4572000"/>
          </a:xfrm>
        </p:spPr>
        <p:txBody>
          <a:bodyPr/>
          <a:lstStyle/>
          <a:p>
            <a:r>
              <a:rPr lang="en-US" dirty="0" smtClean="0"/>
              <a:t>For companies that acquire their innovations from an outside source, Arora </a:t>
            </a:r>
            <a:r>
              <a:rPr lang="en-US" dirty="0"/>
              <a:t>et al. (2016) </a:t>
            </a:r>
            <a:r>
              <a:rPr lang="en-US" dirty="0" smtClean="0"/>
              <a:t>compares </a:t>
            </a:r>
            <a:r>
              <a:rPr lang="en-US" dirty="0"/>
              <a:t>the value of the </a:t>
            </a:r>
            <a:r>
              <a:rPr lang="en-US" dirty="0" smtClean="0"/>
              <a:t>innovation across sources</a:t>
            </a:r>
            <a:endParaRPr lang="en-US" dirty="0"/>
          </a:p>
          <a:p>
            <a:r>
              <a:rPr lang="en-US" dirty="0" smtClean="0"/>
              <a:t>Indicators of value (all dummies) </a:t>
            </a:r>
          </a:p>
          <a:p>
            <a:pPr lvl="1"/>
            <a:r>
              <a:rPr lang="en-US" dirty="0" smtClean="0"/>
              <a:t>NTM </a:t>
            </a:r>
            <a:r>
              <a:rPr lang="en-US" dirty="0"/>
              <a:t>Sales &gt; 50% of </a:t>
            </a:r>
            <a:r>
              <a:rPr lang="en-US" dirty="0" smtClean="0"/>
              <a:t>total </a:t>
            </a:r>
          </a:p>
          <a:p>
            <a:pPr lvl="1"/>
            <a:r>
              <a:rPr lang="en-US" dirty="0" smtClean="0"/>
              <a:t>New Equipment/Skills </a:t>
            </a:r>
          </a:p>
          <a:p>
            <a:pPr lvl="1"/>
            <a:r>
              <a:rPr lang="en-US" dirty="0" smtClean="0"/>
              <a:t>New Sales/Distribution </a:t>
            </a:r>
          </a:p>
          <a:p>
            <a:pPr lvl="1"/>
            <a:r>
              <a:rPr lang="en-US" dirty="0" smtClean="0"/>
              <a:t>Patent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05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40051"/>
            <a:ext cx="7772400" cy="4572000"/>
          </a:xfrm>
        </p:spPr>
        <p:txBody>
          <a:bodyPr/>
          <a:lstStyle/>
          <a:p>
            <a:r>
              <a:rPr lang="en-US" sz="2800" dirty="0" smtClean="0"/>
              <a:t>Where and how innovations surveys fit into the measurement of innovation.</a:t>
            </a:r>
          </a:p>
          <a:p>
            <a:r>
              <a:rPr lang="en-US" sz="2800" dirty="0" smtClean="0"/>
              <a:t>Our approach </a:t>
            </a:r>
          </a:p>
          <a:p>
            <a:pPr lvl="1"/>
            <a:r>
              <a:rPr lang="en-US" dirty="0" smtClean="0"/>
              <a:t>Focus on key characteristics of a specific innovation </a:t>
            </a:r>
          </a:p>
          <a:p>
            <a:r>
              <a:rPr lang="en-US" sz="2800" dirty="0" smtClean="0"/>
              <a:t>Data and </a:t>
            </a:r>
            <a:r>
              <a:rPr lang="en-US" sz="2800" smtClean="0"/>
              <a:t>descriptives</a:t>
            </a:r>
            <a:endParaRPr lang="en-US" sz="2800" dirty="0" smtClean="0"/>
          </a:p>
          <a:p>
            <a:r>
              <a:rPr lang="en-US" sz="2800" dirty="0" smtClean="0"/>
              <a:t>Illustrative applications of survey data that reflect this approach</a:t>
            </a:r>
          </a:p>
          <a:p>
            <a:pPr lvl="1"/>
            <a:r>
              <a:rPr lang="en-US" sz="2800" dirty="0" smtClean="0"/>
              <a:t>Interpretability</a:t>
            </a:r>
          </a:p>
          <a:p>
            <a:pPr lvl="1"/>
            <a:r>
              <a:rPr lang="en-US" sz="2800" dirty="0" smtClean="0"/>
              <a:t>Offering insights and raising 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991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250" y="274638"/>
            <a:ext cx="8083550" cy="1143000"/>
          </a:xfrm>
        </p:spPr>
        <p:txBody>
          <a:bodyPr/>
          <a:lstStyle/>
          <a:p>
            <a:r>
              <a:rPr lang="en-US" sz="3200" dirty="0"/>
              <a:t>Innovation-level indicators of value and the “importance” of outside sources in the </a:t>
            </a:r>
            <a:r>
              <a:rPr lang="en-US" sz="3200" dirty="0" err="1"/>
              <a:t>DoIL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23500"/>
            <a:ext cx="7772400" cy="457200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Calibri" panose="020F0502020204030204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smtClean="0">
                <a:solidFill>
                  <a:prstClr val="black"/>
                </a:solidFill>
                <a:latin typeface="+mj-lt"/>
              </a:rPr>
              <a:t>(Note: reference group is internally generated innovation)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+mj-lt"/>
              </a:rPr>
              <a:t>Across 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these measures of innovativeness, V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alue of </a:t>
            </a:r>
            <a:r>
              <a:rPr lang="en-US" dirty="0" err="1" smtClean="0">
                <a:solidFill>
                  <a:prstClr val="black"/>
                </a:solidFill>
                <a:latin typeface="+mj-lt"/>
              </a:rPr>
              <a:t>innovatons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+mj-lt"/>
              </a:rPr>
              <a:t>acq’d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 from Tech 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Specialists </a:t>
            </a:r>
            <a:r>
              <a:rPr lang="en-US" sz="2800" b="1" dirty="0">
                <a:solidFill>
                  <a:prstClr val="black"/>
                </a:solidFill>
                <a:latin typeface="+mj-lt"/>
              </a:rPr>
              <a:t>&gt;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C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ustomers </a:t>
            </a:r>
            <a:endParaRPr lang="en-US" dirty="0">
              <a:solidFill>
                <a:prstClr val="black"/>
              </a:solidFill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+mj-lt"/>
              </a:rPr>
              <a:t>Shows a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 benefit 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of linking innovation survey items to specific innovation</a:t>
            </a:r>
            <a:r>
              <a:rPr lang="en-US" dirty="0" smtClean="0">
                <a:solidFill>
                  <a:prstClr val="black"/>
                </a:solidFill>
                <a:latin typeface="+mj-lt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Calibri" panose="020F0502020204030204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18138"/>
            <a:ext cx="8153400" cy="229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6528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250" y="274638"/>
            <a:ext cx="8083550" cy="1143000"/>
          </a:xfrm>
        </p:spPr>
        <p:txBody>
          <a:bodyPr/>
          <a:lstStyle/>
          <a:p>
            <a:r>
              <a:rPr lang="en-US" sz="3200" dirty="0"/>
              <a:t>Innovation-level indicators of value and the “importance” of outside sources in the </a:t>
            </a:r>
            <a:r>
              <a:rPr lang="en-US" sz="3200" dirty="0" err="1"/>
              <a:t>DoIL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A</a:t>
            </a:r>
            <a:r>
              <a:rPr lang="en-US" dirty="0" smtClean="0">
                <a:solidFill>
                  <a:prstClr val="black"/>
                </a:solidFill>
              </a:rPr>
              <a:t>lso note that the empirical relationships with </a:t>
            </a:r>
            <a:r>
              <a:rPr lang="en-US" dirty="0">
                <a:solidFill>
                  <a:prstClr val="black"/>
                </a:solidFill>
              </a:rPr>
              <a:t>sources vary across dimensions.  </a:t>
            </a:r>
            <a:r>
              <a:rPr lang="en-US" dirty="0" smtClean="0">
                <a:solidFill>
                  <a:prstClr val="black"/>
                </a:solidFill>
              </a:rPr>
              <a:t>   </a:t>
            </a:r>
            <a:endParaRPr lang="en-US" dirty="0">
              <a:solidFill>
                <a:prstClr val="black"/>
              </a:solidFill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Tech specialists have </a:t>
            </a:r>
            <a:r>
              <a:rPr lang="en-US" dirty="0" smtClean="0">
                <a:solidFill>
                  <a:prstClr val="black"/>
                </a:solidFill>
              </a:rPr>
              <a:t>strong positive relationship with PATENT </a:t>
            </a:r>
            <a:r>
              <a:rPr lang="en-US" dirty="0">
                <a:solidFill>
                  <a:prstClr val="black"/>
                </a:solidFill>
              </a:rPr>
              <a:t>(Tech Sig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  <a:endParaRPr lang="en-US" dirty="0">
              <a:solidFill>
                <a:prstClr val="black"/>
              </a:solidFill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 In contrast, </a:t>
            </a:r>
            <a:r>
              <a:rPr lang="en-US" dirty="0" smtClean="0">
                <a:solidFill>
                  <a:prstClr val="black"/>
                </a:solidFill>
              </a:rPr>
              <a:t>suppliers </a:t>
            </a:r>
            <a:r>
              <a:rPr lang="en-US" dirty="0">
                <a:solidFill>
                  <a:prstClr val="black"/>
                </a:solidFill>
              </a:rPr>
              <a:t>have </a:t>
            </a:r>
            <a:r>
              <a:rPr lang="en-US" dirty="0" smtClean="0">
                <a:solidFill>
                  <a:prstClr val="black"/>
                </a:solidFill>
              </a:rPr>
              <a:t>strong </a:t>
            </a:r>
            <a:r>
              <a:rPr lang="en-US" dirty="0">
                <a:solidFill>
                  <a:prstClr val="black"/>
                </a:solidFill>
              </a:rPr>
              <a:t>negative </a:t>
            </a:r>
            <a:r>
              <a:rPr lang="en-US" dirty="0" smtClean="0">
                <a:solidFill>
                  <a:prstClr val="black"/>
                </a:solidFill>
              </a:rPr>
              <a:t>relationship with </a:t>
            </a:r>
            <a:r>
              <a:rPr lang="en-US" dirty="0">
                <a:solidFill>
                  <a:prstClr val="black"/>
                </a:solidFill>
              </a:rPr>
              <a:t>New Equipment/Skills (Distance)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82296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9642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835" y="-152400"/>
            <a:ext cx="7772400" cy="1143000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143000"/>
            <a:ext cx="7772400" cy="4572000"/>
          </a:xfrm>
        </p:spPr>
        <p:txBody>
          <a:bodyPr/>
          <a:lstStyle/>
          <a:p>
            <a:r>
              <a:rPr lang="en-US" dirty="0" smtClean="0"/>
              <a:t>Greater interpretability of  “innovation” and analytic opportunities possible with innovation surveys</a:t>
            </a:r>
          </a:p>
          <a:p>
            <a:r>
              <a:rPr lang="en-US" dirty="0" smtClean="0"/>
              <a:t>Proposed approach</a:t>
            </a:r>
          </a:p>
          <a:p>
            <a:pPr lvl="1"/>
            <a:r>
              <a:rPr lang="en-US" dirty="0" smtClean="0"/>
              <a:t>Focus on characteristics of a specific innovation in an identified line of business</a:t>
            </a:r>
          </a:p>
          <a:p>
            <a:pPr lvl="2"/>
            <a:r>
              <a:rPr lang="en-US" dirty="0" smtClean="0"/>
              <a:t>Measure the characteristics of the innovation that may affect social welfare.</a:t>
            </a:r>
          </a:p>
          <a:p>
            <a:r>
              <a:rPr lang="en-US" dirty="0" smtClean="0"/>
              <a:t>Such data improve interpretability and can fill an important gap </a:t>
            </a:r>
            <a:r>
              <a:rPr lang="en-US" dirty="0" err="1" smtClean="0"/>
              <a:t>wrt</a:t>
            </a:r>
            <a:r>
              <a:rPr lang="en-US" dirty="0" smtClean="0"/>
              <a:t> available measures, enabling novel analyses that promise to advance our understanding of innovation.</a:t>
            </a:r>
          </a:p>
          <a:p>
            <a:r>
              <a:rPr lang="en-US" dirty="0" smtClean="0"/>
              <a:t>Only a first step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93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n-US" sz="4000" b="1" dirty="0" smtClean="0"/>
          </a:p>
          <a:p>
            <a:pPr algn="ctr"/>
            <a:endParaRPr lang="en-US" sz="4000" b="1" dirty="0"/>
          </a:p>
          <a:p>
            <a:pPr marL="0" indent="0" algn="ctr">
              <a:buNone/>
            </a:pPr>
            <a:r>
              <a:rPr lang="en-US" sz="4000" b="1" dirty="0" smtClean="0"/>
              <a:t>Thank you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557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n-US" sz="4800" b="1" dirty="0" smtClean="0"/>
          </a:p>
          <a:p>
            <a:pPr algn="ctr"/>
            <a:endParaRPr lang="en-US" sz="4800" b="1" dirty="0"/>
          </a:p>
          <a:p>
            <a:pPr marL="0" indent="0" algn="ctr">
              <a:buNone/>
            </a:pPr>
            <a:r>
              <a:rPr lang="en-US" sz="4800" b="1" dirty="0" smtClean="0"/>
              <a:t>Extra slides</a:t>
            </a:r>
            <a:endParaRPr lang="en-US" sz="4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223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63" y="-152400"/>
            <a:ext cx="7772400" cy="1143000"/>
          </a:xfrm>
        </p:spPr>
        <p:txBody>
          <a:bodyPr/>
          <a:lstStyle/>
          <a:p>
            <a:r>
              <a:rPr lang="en-US" dirty="0" smtClean="0"/>
              <a:t>Comparison with CIS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066800"/>
            <a:ext cx="7772400" cy="4572000"/>
          </a:xfrm>
        </p:spPr>
        <p:txBody>
          <a:bodyPr/>
          <a:lstStyle/>
          <a:p>
            <a:r>
              <a:rPr lang="en-US" sz="2800" dirty="0" smtClean="0"/>
              <a:t>Both surveys start from similar definition of  innovation </a:t>
            </a:r>
          </a:p>
          <a:p>
            <a:r>
              <a:rPr lang="en-US" sz="2800" b="1" dirty="0" smtClean="0"/>
              <a:t>But,</a:t>
            </a:r>
            <a:r>
              <a:rPr lang="en-US" sz="2800" dirty="0" smtClean="0"/>
              <a:t> rather than focus on firm as a whole as does Oslo and CIS, </a:t>
            </a:r>
            <a:r>
              <a:rPr lang="en-US" sz="2800" dirty="0" err="1" smtClean="0"/>
              <a:t>DoIL</a:t>
            </a:r>
            <a:r>
              <a:rPr lang="en-US" sz="2800" dirty="0" smtClean="0"/>
              <a:t> survey focuses on: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ingle line of business </a:t>
            </a:r>
          </a:p>
          <a:p>
            <a:pPr lvl="1"/>
            <a:r>
              <a:rPr lang="en-US" sz="2300" b="1" u="sng" dirty="0" smtClean="0">
                <a:solidFill>
                  <a:srgbClr val="FF0000"/>
                </a:solidFill>
              </a:rPr>
              <a:t>The most important (NTM) innovation in that line of business</a:t>
            </a:r>
            <a:endParaRPr lang="en-US" sz="2300" b="1" u="sng" dirty="0">
              <a:solidFill>
                <a:srgbClr val="FF0000"/>
              </a:solidFill>
            </a:endParaRPr>
          </a:p>
          <a:p>
            <a:r>
              <a:rPr lang="en-US" sz="2800" b="1" dirty="0" smtClean="0"/>
              <a:t>Follow-on questions concern this “most important” innovation.</a:t>
            </a:r>
          </a:p>
          <a:p>
            <a:pPr marL="0" indent="0">
              <a:buNone/>
            </a:pPr>
            <a:r>
              <a:rPr lang="en-US" sz="2800" dirty="0" smtClean="0"/>
              <a:t>=&gt; Benefits </a:t>
            </a:r>
          </a:p>
          <a:p>
            <a:pPr lvl="1"/>
            <a:r>
              <a:rPr lang="en-US" sz="2600" dirty="0"/>
              <a:t>P</a:t>
            </a:r>
            <a:r>
              <a:rPr lang="en-US" sz="2600" dirty="0" smtClean="0"/>
              <a:t>recision</a:t>
            </a:r>
          </a:p>
          <a:p>
            <a:pPr lvl="1"/>
            <a:r>
              <a:rPr lang="en-US" sz="2600" b="1" dirty="0"/>
              <a:t>A</a:t>
            </a:r>
            <a:r>
              <a:rPr lang="en-US" sz="2600" b="1" dirty="0" smtClean="0"/>
              <a:t>llows for assessment of significance of the identified innovation </a:t>
            </a:r>
            <a:endParaRPr lang="en-US" sz="26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1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152400"/>
            <a:ext cx="7772400" cy="1143000"/>
          </a:xfrm>
        </p:spPr>
        <p:txBody>
          <a:bodyPr/>
          <a:lstStyle/>
          <a:p>
            <a:r>
              <a:rPr lang="en-US" sz="3600" dirty="0" smtClean="0"/>
              <a:t>Key CIS questions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2800" dirty="0" smtClean="0"/>
              <a:t>(CIS, harmonized, July 2014)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During the prior three years, 2012-2014, “did your enterprise introduce”: </a:t>
            </a:r>
          </a:p>
          <a:p>
            <a:pPr lvl="1"/>
            <a:r>
              <a:rPr lang="en-US" sz="3200" dirty="0" smtClean="0"/>
              <a:t>Product innovations: “New or significantly improved goods”</a:t>
            </a:r>
          </a:p>
          <a:p>
            <a:pPr lvl="1"/>
            <a:r>
              <a:rPr lang="en-US" sz="3200" dirty="0" smtClean="0"/>
              <a:t>Were any of your product innovations:</a:t>
            </a:r>
          </a:p>
          <a:p>
            <a:pPr lvl="2"/>
            <a:r>
              <a:rPr lang="en-US" sz="3000" dirty="0" smtClean="0"/>
              <a:t>“New to your market”</a:t>
            </a:r>
          </a:p>
          <a:p>
            <a:pPr lvl="2"/>
            <a:r>
              <a:rPr lang="en-US" sz="3000" dirty="0" smtClean="0"/>
              <a:t>“Only to your enterprise”</a:t>
            </a:r>
          </a:p>
          <a:p>
            <a:pPr lvl="2"/>
            <a:r>
              <a:rPr lang="en-US" sz="3000" dirty="0" smtClean="0"/>
              <a:t>A “first” in your country, Europe or the world?”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3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250" y="495300"/>
            <a:ext cx="8388350" cy="1143000"/>
          </a:xfrm>
        </p:spPr>
        <p:txBody>
          <a:bodyPr/>
          <a:lstStyle/>
          <a:p>
            <a:r>
              <a:rPr lang="en-US" sz="3200" dirty="0" smtClean="0"/>
              <a:t>Selected CIS estimates of innovation rates (~2007-2009) among mfg. firms, and </a:t>
            </a:r>
            <a:r>
              <a:rPr lang="en-US" sz="3200" dirty="0" err="1" smtClean="0"/>
              <a:t>DoIL</a:t>
            </a:r>
            <a:r>
              <a:rPr lang="en-US" sz="3200" dirty="0" smtClean="0"/>
              <a:t> survey estimates for U.S.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76400" y="1638300"/>
            <a:ext cx="7772400" cy="4572000"/>
          </a:xfrm>
        </p:spPr>
        <p:txBody>
          <a:bodyPr/>
          <a:lstStyle/>
          <a:p>
            <a:r>
              <a:rPr lang="en-US" sz="2800" b="1" dirty="0" smtClean="0"/>
              <a:t>New-to-the-firm</a:t>
            </a:r>
          </a:p>
          <a:p>
            <a:pPr lvl="1"/>
            <a:r>
              <a:rPr lang="en-US" sz="2800" dirty="0" smtClean="0"/>
              <a:t>Germany: 49%</a:t>
            </a:r>
          </a:p>
          <a:p>
            <a:pPr lvl="1"/>
            <a:r>
              <a:rPr lang="en-US" sz="2800" dirty="0" smtClean="0"/>
              <a:t>UK: 34%</a:t>
            </a:r>
          </a:p>
          <a:p>
            <a:pPr lvl="1"/>
            <a:r>
              <a:rPr lang="en-US" sz="2800" dirty="0" smtClean="0"/>
              <a:t>France: 28%</a:t>
            </a:r>
          </a:p>
          <a:p>
            <a:pPr lvl="1"/>
            <a:r>
              <a:rPr lang="en-US" sz="2800" dirty="0" err="1" smtClean="0"/>
              <a:t>DoIL</a:t>
            </a:r>
            <a:r>
              <a:rPr lang="en-US" sz="2800" dirty="0" smtClean="0"/>
              <a:t> for U.S.: 42%</a:t>
            </a:r>
          </a:p>
          <a:p>
            <a:r>
              <a:rPr lang="en-US" sz="2800" b="1" dirty="0" smtClean="0"/>
              <a:t>New-to-the-market innovation</a:t>
            </a:r>
          </a:p>
          <a:p>
            <a:pPr lvl="1"/>
            <a:r>
              <a:rPr lang="en-US" sz="2800" dirty="0" smtClean="0"/>
              <a:t>Germany: 23%</a:t>
            </a:r>
          </a:p>
          <a:p>
            <a:pPr lvl="1"/>
            <a:r>
              <a:rPr lang="en-US" sz="2800" dirty="0" smtClean="0"/>
              <a:t>UK: 17%</a:t>
            </a:r>
          </a:p>
          <a:p>
            <a:pPr lvl="1"/>
            <a:r>
              <a:rPr lang="en-US" sz="2800" dirty="0" smtClean="0"/>
              <a:t>France: 19%</a:t>
            </a:r>
          </a:p>
          <a:p>
            <a:pPr lvl="1"/>
            <a:r>
              <a:rPr lang="en-US" sz="2800" dirty="0" err="1" smtClean="0"/>
              <a:t>DoIL</a:t>
            </a:r>
            <a:r>
              <a:rPr lang="en-US" sz="2800" dirty="0" smtClean="0"/>
              <a:t> for U.S.:16%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12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8077200" cy="1143000"/>
          </a:xfrm>
        </p:spPr>
        <p:txBody>
          <a:bodyPr/>
          <a:lstStyle/>
          <a:p>
            <a:r>
              <a:rPr lang="en-US" sz="3200" dirty="0" smtClean="0"/>
              <a:t>Innovation rates across surveys: % of </a:t>
            </a:r>
            <a:r>
              <a:rPr lang="en-US" sz="3200" dirty="0" err="1" smtClean="0"/>
              <a:t>resps</a:t>
            </a:r>
            <a:r>
              <a:rPr lang="en-US" sz="3200" dirty="0" smtClean="0"/>
              <a:t>. introducing NTF or NTM </a:t>
            </a:r>
            <a:r>
              <a:rPr lang="en-US" sz="3200" dirty="0" err="1" smtClean="0"/>
              <a:t>innovs</a:t>
            </a:r>
            <a:r>
              <a:rPr lang="en-US" sz="3200" dirty="0" smtClean="0"/>
              <a:t>. </a:t>
            </a:r>
            <a:r>
              <a:rPr lang="en-US" sz="2400" dirty="0" smtClean="0"/>
              <a:t>(</a:t>
            </a:r>
            <a:r>
              <a:rPr lang="en-US" sz="2400" b="1" dirty="0" smtClean="0"/>
              <a:t>mfg only</a:t>
            </a:r>
            <a:r>
              <a:rPr lang="en-US" sz="2400" dirty="0" smtClean="0"/>
              <a:t>)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9128063"/>
              </p:ext>
            </p:extLst>
          </p:nvPr>
        </p:nvGraphicFramePr>
        <p:xfrm>
          <a:off x="914400" y="1371600"/>
          <a:ext cx="7315199" cy="305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1475"/>
                <a:gridCol w="1730334"/>
                <a:gridCol w="2053390"/>
              </a:tblGrid>
              <a:tr h="70485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Survey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NTF %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NTM/NTF %</a:t>
                      </a:r>
                      <a:endParaRPr lang="en-US" sz="2800" dirty="0"/>
                    </a:p>
                  </a:txBody>
                  <a:tcPr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"/>
                          <a:ea typeface="Calibri"/>
                          <a:cs typeface="Times New Roman"/>
                        </a:rPr>
                        <a:t>DoIL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"/>
                          <a:ea typeface="Calibri"/>
                          <a:cs typeface="Times New Roman"/>
                        </a:rPr>
                        <a:t> (2010)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Georgia"/>
                          <a:ea typeface="Times New Roman"/>
                          <a:cs typeface="Georgia"/>
                        </a:rPr>
                        <a:t>42</a:t>
                      </a:r>
                      <a:endParaRPr lang="en-US" sz="2800" dirty="0">
                        <a:effectLst/>
                        <a:latin typeface="Georgia"/>
                        <a:ea typeface="Calibri"/>
                        <a:cs typeface="Georg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Georgia"/>
                          <a:ea typeface="Calibri"/>
                          <a:cs typeface="Georgia"/>
                        </a:rPr>
                        <a:t>38</a:t>
                      </a:r>
                      <a:endParaRPr lang="en-US" sz="2800" dirty="0">
                        <a:effectLst/>
                        <a:latin typeface="Georgia"/>
                        <a:ea typeface="Calibri"/>
                        <a:cs typeface="Georgia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UK CIS (2009)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Georgia"/>
                          <a:ea typeface="Times New Roman"/>
                          <a:cs typeface="Georgia"/>
                        </a:rPr>
                        <a:t>34</a:t>
                      </a:r>
                      <a:endParaRPr lang="en-US" sz="2800" dirty="0">
                        <a:effectLst/>
                        <a:latin typeface="Georgia"/>
                        <a:ea typeface="Calibri"/>
                        <a:cs typeface="Georg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Georgia"/>
                          <a:ea typeface="Calibri"/>
                          <a:cs typeface="Georgia"/>
                        </a:rPr>
                        <a:t>51</a:t>
                      </a:r>
                      <a:endParaRPr lang="en-US" sz="2800" dirty="0">
                        <a:effectLst/>
                        <a:latin typeface="Georgia"/>
                        <a:ea typeface="Calibri"/>
                        <a:cs typeface="Georgia"/>
                      </a:endParaRPr>
                    </a:p>
                  </a:txBody>
                  <a:tcPr marL="68580" marR="68580" marT="0" marB="0"/>
                </a:tc>
              </a:tr>
              <a:tr h="704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German CIS (2009)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Georgia"/>
                          <a:ea typeface="Times New Roman"/>
                          <a:cs typeface="Georgia"/>
                        </a:rPr>
                        <a:t>49</a:t>
                      </a:r>
                      <a:endParaRPr lang="en-US" sz="2800" dirty="0">
                        <a:effectLst/>
                        <a:latin typeface="Georgia"/>
                        <a:ea typeface="Calibri"/>
                        <a:cs typeface="Georg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Georgia"/>
                          <a:ea typeface="Times New Roman"/>
                          <a:cs typeface="Georgia"/>
                        </a:rPr>
                        <a:t>45</a:t>
                      </a:r>
                      <a:endParaRPr lang="en-US" sz="2800" dirty="0">
                        <a:effectLst/>
                        <a:latin typeface="Georgia"/>
                        <a:ea typeface="Calibri"/>
                        <a:cs typeface="Georgia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4343400"/>
            <a:ext cx="7772400" cy="1981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*NTF – New to the Firm</a:t>
            </a:r>
          </a:p>
          <a:p>
            <a:r>
              <a:rPr lang="en-US" sz="2400" dirty="0" smtClean="0"/>
              <a:t>**NTM – New to the Market</a:t>
            </a:r>
          </a:p>
        </p:txBody>
      </p:sp>
    </p:spTree>
    <p:extLst>
      <p:ext uri="{BB962C8B-B14F-4D97-AF65-F5344CB8AC3E}">
        <p14:creationId xmlns:p14="http://schemas.microsoft.com/office/powerpoint/2010/main" val="397629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Validating Innovation Measures: </a:t>
            </a:r>
            <a:br>
              <a:rPr lang="en-US" sz="3200" dirty="0" smtClean="0"/>
            </a:br>
            <a:r>
              <a:rPr lang="en-US" sz="3200" dirty="0" smtClean="0"/>
              <a:t>Industry Correlations across Measures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192085"/>
              </p:ext>
            </p:extLst>
          </p:nvPr>
        </p:nvGraphicFramePr>
        <p:xfrm>
          <a:off x="457200" y="1371600"/>
          <a:ext cx="8229600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5908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External</a:t>
                      </a:r>
                      <a:r>
                        <a:rPr lang="en-US" baseline="0" dirty="0" smtClean="0"/>
                        <a:t> 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ACS NTF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ACS NTM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BRDIS NTF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.72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.76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Europe-wide </a:t>
                      </a:r>
                      <a:r>
                        <a:rPr lang="en-US" dirty="0" smtClean="0"/>
                        <a:t>CIS NTM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.71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.72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BRDIS</a:t>
                      </a:r>
                      <a:r>
                        <a:rPr lang="en-US" baseline="0" dirty="0" smtClean="0"/>
                        <a:t> R&amp;D Performers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.72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.72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CIS Innovative 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.70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.68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BRDIS RDI*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.59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.52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Rs’ any</a:t>
                      </a:r>
                      <a:r>
                        <a:rPr lang="en-US" baseline="0" dirty="0" smtClean="0"/>
                        <a:t> p</a:t>
                      </a:r>
                      <a:r>
                        <a:rPr lang="en-US" dirty="0" smtClean="0"/>
                        <a:t>atent</a:t>
                      </a:r>
                      <a:r>
                        <a:rPr lang="en-US" baseline="0" dirty="0" smtClean="0"/>
                        <a:t> application (PATSTAT)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.72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.74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Rs’</a:t>
                      </a:r>
                      <a:r>
                        <a:rPr lang="en-US" baseline="0" dirty="0" smtClean="0"/>
                        <a:t> patent count</a:t>
                      </a:r>
                    </a:p>
                    <a:p>
                      <a:r>
                        <a:rPr lang="en-US" baseline="0" dirty="0" smtClean="0"/>
                        <a:t>(PATSTAT)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.54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.47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Rs’ forward</a:t>
                      </a:r>
                      <a:r>
                        <a:rPr lang="en-US" baseline="0" dirty="0" smtClean="0"/>
                        <a:t> citation count</a:t>
                      </a:r>
                    </a:p>
                    <a:p>
                      <a:r>
                        <a:rPr lang="en-US" baseline="0" dirty="0" smtClean="0"/>
                        <a:t>(PATSTAT)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.56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.49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952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Where does an innovation survey fit in?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Conventionally employed data</a:t>
            </a:r>
          </a:p>
          <a:p>
            <a:pPr lvl="1"/>
            <a:r>
              <a:rPr lang="en-US" sz="2800" dirty="0" smtClean="0"/>
              <a:t>R&amp;D </a:t>
            </a:r>
          </a:p>
          <a:p>
            <a:pPr lvl="1"/>
            <a:r>
              <a:rPr lang="en-US" sz="2800" dirty="0" smtClean="0"/>
              <a:t>Patents</a:t>
            </a:r>
          </a:p>
          <a:p>
            <a:r>
              <a:rPr lang="en-US" sz="2800" b="1" dirty="0" smtClean="0"/>
              <a:t>Critical starting point: </a:t>
            </a:r>
            <a:r>
              <a:rPr lang="en-US" sz="2800" b="1" u="sng" dirty="0" smtClean="0"/>
              <a:t>Invention v. innovation</a:t>
            </a:r>
          </a:p>
          <a:p>
            <a:pPr lvl="1"/>
            <a:r>
              <a:rPr lang="en-US" sz="2800" dirty="0" smtClean="0"/>
              <a:t>Invention</a:t>
            </a:r>
          </a:p>
          <a:p>
            <a:pPr lvl="2"/>
            <a:r>
              <a:rPr lang="en-US" sz="2400" dirty="0" smtClean="0"/>
              <a:t>A discovery or creation of a novel artifact (tangible or intangible)</a:t>
            </a:r>
          </a:p>
          <a:p>
            <a:pPr lvl="1"/>
            <a:r>
              <a:rPr lang="en-US" sz="2800" dirty="0" smtClean="0"/>
              <a:t>Innovation</a:t>
            </a:r>
          </a:p>
          <a:p>
            <a:pPr lvl="2"/>
            <a:r>
              <a:rPr lang="en-US" sz="2400" dirty="0" smtClean="0"/>
              <a:t>Introduction to the market (i.e., commercialization) of a new product, process or service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62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91"/>
            <a:ext cx="7772400" cy="1143000"/>
          </a:xfrm>
        </p:spPr>
        <p:txBody>
          <a:bodyPr/>
          <a:lstStyle/>
          <a:p>
            <a:r>
              <a:rPr lang="en-US" dirty="0" smtClean="0"/>
              <a:t>R&amp;D						</a:t>
            </a:r>
            <a:r>
              <a:rPr lang="en-US" dirty="0"/>
              <a:t> </a:t>
            </a:r>
            <a:r>
              <a:rPr lang="en-US" dirty="0" smtClean="0"/>
              <a:t>      `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3250" y="1166191"/>
            <a:ext cx="8159750" cy="4572000"/>
          </a:xfrm>
        </p:spPr>
        <p:txBody>
          <a:bodyPr/>
          <a:lstStyle/>
          <a:p>
            <a:r>
              <a:rPr lang="en-US" sz="2800" dirty="0" smtClean="0"/>
              <a:t>Widely accessible source of audited/vetted data</a:t>
            </a:r>
          </a:p>
          <a:p>
            <a:r>
              <a:rPr lang="en-US" sz="2800" dirty="0" smtClean="0"/>
              <a:t>Measure </a:t>
            </a:r>
            <a:r>
              <a:rPr lang="en-US" sz="2800" dirty="0"/>
              <a:t>of a key input</a:t>
            </a:r>
          </a:p>
          <a:p>
            <a:pPr lvl="1"/>
            <a:r>
              <a:rPr lang="en-US" sz="2800" dirty="0" smtClean="0"/>
              <a:t>Limitations </a:t>
            </a:r>
          </a:p>
          <a:p>
            <a:pPr lvl="2"/>
            <a:r>
              <a:rPr lang="en-US" sz="2400" dirty="0"/>
              <a:t>I</a:t>
            </a:r>
            <a:r>
              <a:rPr lang="en-US" sz="2400" dirty="0" smtClean="0"/>
              <a:t>nputs internal to the firm other than R&amp;D</a:t>
            </a:r>
          </a:p>
          <a:p>
            <a:pPr lvl="3"/>
            <a:r>
              <a:rPr lang="en-US" sz="2400" dirty="0" smtClean="0"/>
              <a:t>Mansfield (1968): R&amp;D~50% of cost of innovation </a:t>
            </a:r>
          </a:p>
          <a:p>
            <a:pPr lvl="3"/>
            <a:r>
              <a:rPr lang="en-US" sz="2400" dirty="0" smtClean="0"/>
              <a:t>Process innovation due to learning by doing</a:t>
            </a:r>
            <a:endParaRPr lang="en-US" sz="2400" dirty="0"/>
          </a:p>
          <a:p>
            <a:pPr lvl="2"/>
            <a:r>
              <a:rPr lang="en-US" sz="2400" dirty="0" smtClean="0"/>
              <a:t>Flow vs. stock: Challenges in estimating the </a:t>
            </a:r>
            <a:r>
              <a:rPr lang="en-US" sz="2400" dirty="0"/>
              <a:t>knowledge stock</a:t>
            </a:r>
          </a:p>
          <a:p>
            <a:pPr lvl="2"/>
            <a:r>
              <a:rPr lang="en-US" sz="2400" dirty="0"/>
              <a:t>About half of firms’ innovations acquired from outside sources (Arora et al., 2016</a:t>
            </a:r>
            <a:r>
              <a:rPr lang="en-US" sz="2400" dirty="0" smtClean="0"/>
              <a:t>)</a:t>
            </a:r>
          </a:p>
          <a:p>
            <a:pPr lvl="2"/>
            <a:r>
              <a:rPr lang="en-US" sz="2400" dirty="0" smtClean="0"/>
              <a:t>Other issues </a:t>
            </a:r>
          </a:p>
          <a:p>
            <a:pPr lvl="3"/>
            <a:r>
              <a:rPr lang="en-US" sz="2400" dirty="0" smtClean="0"/>
              <a:t>Neglect of small firm R&amp;D </a:t>
            </a:r>
          </a:p>
          <a:p>
            <a:pPr lvl="3"/>
            <a:r>
              <a:rPr lang="en-US" sz="2400" dirty="0" smtClean="0"/>
              <a:t>R&amp;D spillovers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18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250" y="0"/>
            <a:ext cx="7772400" cy="1143000"/>
          </a:xfrm>
        </p:spPr>
        <p:txBody>
          <a:bodyPr/>
          <a:lstStyle/>
          <a:p>
            <a:r>
              <a:rPr lang="en-US" dirty="0" smtClean="0"/>
              <a:t>Patents							`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77957" y="1295400"/>
            <a:ext cx="7772400" cy="4572000"/>
          </a:xfrm>
        </p:spPr>
        <p:txBody>
          <a:bodyPr/>
          <a:lstStyle/>
          <a:p>
            <a:r>
              <a:rPr lang="en-US" dirty="0" smtClean="0"/>
              <a:t>Widely accessible, vetted and curated data</a:t>
            </a:r>
          </a:p>
          <a:p>
            <a:pPr lvl="1"/>
            <a:r>
              <a:rPr lang="en-US" dirty="0" smtClean="0"/>
              <a:t>Patent data lend themselves to creative use and measure construction; some of the measures resemble measures constructed in current paper </a:t>
            </a:r>
          </a:p>
          <a:p>
            <a:r>
              <a:rPr lang="en-US" dirty="0" smtClean="0"/>
              <a:t>A measure of invention, not innovation</a:t>
            </a:r>
          </a:p>
          <a:p>
            <a:r>
              <a:rPr lang="en-US" dirty="0" smtClean="0"/>
              <a:t>As a measure of invention?</a:t>
            </a:r>
          </a:p>
          <a:p>
            <a:pPr lvl="1"/>
            <a:r>
              <a:rPr lang="en-US" dirty="0" smtClean="0"/>
              <a:t>Patent propensity varies across industries and across firms within industries</a:t>
            </a:r>
          </a:p>
          <a:p>
            <a:r>
              <a:rPr lang="en-US" dirty="0" smtClean="0"/>
              <a:t>As a measure of innovation</a:t>
            </a:r>
          </a:p>
          <a:p>
            <a:pPr lvl="1"/>
            <a:r>
              <a:rPr lang="en-US" dirty="0" smtClean="0"/>
              <a:t>Relatively few patents are commercialized</a:t>
            </a:r>
          </a:p>
          <a:p>
            <a:pPr lvl="1"/>
            <a:r>
              <a:rPr lang="en-US" dirty="0" smtClean="0"/>
              <a:t>Correspondence between patents and innovations variable (e.g., complex v. discrete product industries)</a:t>
            </a:r>
          </a:p>
          <a:p>
            <a:pPr lvl="2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57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What do surveys bring to the measurement party?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17638"/>
            <a:ext cx="7772400" cy="4572000"/>
          </a:xfrm>
        </p:spPr>
        <p:txBody>
          <a:bodyPr/>
          <a:lstStyle/>
          <a:p>
            <a:r>
              <a:rPr lang="en-US" sz="2800" dirty="0" smtClean="0"/>
              <a:t>Types of surveys related to innovative activity</a:t>
            </a:r>
          </a:p>
          <a:p>
            <a:pPr lvl="1"/>
            <a:r>
              <a:rPr lang="en-US" dirty="0" smtClean="0"/>
              <a:t>R&amp;D and its correlates</a:t>
            </a:r>
          </a:p>
          <a:p>
            <a:pPr lvl="1"/>
            <a:r>
              <a:rPr lang="en-US" dirty="0" smtClean="0"/>
              <a:t>Surveys of inventors of patented inventions</a:t>
            </a:r>
          </a:p>
          <a:p>
            <a:pPr lvl="1"/>
            <a:r>
              <a:rPr lang="en-US" dirty="0" smtClean="0"/>
              <a:t>Surveys tracking innovation, notably the Community Innovation Survey (CIS)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sz="2800" dirty="0" smtClean="0"/>
              <a:t>We focus on the latter</a:t>
            </a:r>
          </a:p>
          <a:p>
            <a:r>
              <a:rPr lang="en-US" sz="2800" dirty="0" smtClean="0"/>
              <a:t>Argument</a:t>
            </a:r>
          </a:p>
          <a:p>
            <a:pPr lvl="1"/>
            <a:r>
              <a:rPr lang="en-US" sz="2800" dirty="0" smtClean="0"/>
              <a:t>Innovation surveys can fill an important hole (i.e., innovation) and complement the other types of data</a:t>
            </a:r>
            <a:endParaRPr lang="en-US" dirty="0"/>
          </a:p>
          <a:p>
            <a:pPr lvl="1"/>
            <a:r>
              <a:rPr lang="en-US" sz="2800" dirty="0" smtClean="0"/>
              <a:t>Another virtue: Innovation surveys are a more flexible vehicle (depending on timing)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77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n-US" sz="4400" b="1" dirty="0" smtClean="0"/>
          </a:p>
          <a:p>
            <a:pPr algn="ctr"/>
            <a:endParaRPr lang="en-US" sz="4400" b="1" dirty="0"/>
          </a:p>
          <a:p>
            <a:pPr marL="0" indent="0" algn="ctr">
              <a:buNone/>
            </a:pPr>
            <a:r>
              <a:rPr lang="en-US" sz="4400" b="1" dirty="0" smtClean="0"/>
              <a:t>Approach</a:t>
            </a:r>
            <a:endParaRPr lang="en-US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93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8001000" cy="1143000"/>
          </a:xfrm>
        </p:spPr>
        <p:txBody>
          <a:bodyPr/>
          <a:lstStyle/>
          <a:p>
            <a:r>
              <a:rPr lang="en-US" sz="2800" u="sng" dirty="0" smtClean="0"/>
              <a:t>Approach I</a:t>
            </a:r>
            <a:r>
              <a:rPr lang="en-US" sz="2800" dirty="0" smtClean="0"/>
              <a:t>: “Division </a:t>
            </a:r>
            <a:r>
              <a:rPr lang="en-US" sz="2800" dirty="0"/>
              <a:t>of Innovative Labor” (</a:t>
            </a:r>
            <a:r>
              <a:rPr lang="en-US" sz="2800" dirty="0" err="1"/>
              <a:t>DoIL</a:t>
            </a:r>
            <a:r>
              <a:rPr lang="en-US" sz="2800" dirty="0"/>
              <a:t>) innovation survey </a:t>
            </a:r>
            <a:r>
              <a:rPr lang="en-US" sz="2000" dirty="0"/>
              <a:t>(Arora, Cohen and Walsh, 2016</a:t>
            </a:r>
            <a:r>
              <a:rPr lang="en-US" sz="20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200" dirty="0" smtClean="0"/>
              <a:t>New-to-the-firm (</a:t>
            </a:r>
            <a:r>
              <a:rPr lang="en-US" sz="2200" b="1" dirty="0" smtClean="0"/>
              <a:t>NTF</a:t>
            </a:r>
            <a:r>
              <a:rPr lang="en-US" sz="2200" dirty="0" smtClean="0"/>
              <a:t>): </a:t>
            </a:r>
            <a:r>
              <a:rPr lang="en-US" sz="2200" dirty="0"/>
              <a:t>“In 2009, have you earned revenue from any new or significantly improved goods or services in [INDUSTRY] introduced since 2007, </a:t>
            </a:r>
            <a:r>
              <a:rPr lang="en-US" sz="2200" b="1" dirty="0"/>
              <a:t>where “new” means new to your firm</a:t>
            </a:r>
            <a:r>
              <a:rPr lang="en-US" sz="2200" dirty="0"/>
              <a:t>?”</a:t>
            </a:r>
          </a:p>
          <a:p>
            <a:pPr marL="0" indent="0">
              <a:buNone/>
            </a:pPr>
            <a:r>
              <a:rPr lang="en-US" sz="2200" dirty="0" smtClean="0"/>
              <a:t>=&gt; </a:t>
            </a:r>
            <a:r>
              <a:rPr lang="en-US" sz="2200" b="1" u="sng" dirty="0"/>
              <a:t>Respondent’s most important  innovation</a:t>
            </a:r>
          </a:p>
          <a:p>
            <a:pPr lvl="1"/>
            <a:r>
              <a:rPr lang="en-US" sz="2200" dirty="0">
                <a:solidFill>
                  <a:srgbClr val="0033CC"/>
                </a:solidFill>
              </a:rPr>
              <a:t>“Of all the new or significantly improved products or services you brought to market in [RESPONDENT INDUSTRY] during the three years, 2007-2009, </a:t>
            </a:r>
            <a:r>
              <a:rPr lang="en-US" sz="2200" b="1" dirty="0">
                <a:solidFill>
                  <a:srgbClr val="0033CC"/>
                </a:solidFill>
              </a:rPr>
              <a:t>think of the one that accounts for the most revenue.”</a:t>
            </a:r>
          </a:p>
          <a:p>
            <a:pPr lvl="1"/>
            <a:r>
              <a:rPr lang="en-US" sz="2200" dirty="0">
                <a:solidFill>
                  <a:srgbClr val="0033CC"/>
                </a:solidFill>
              </a:rPr>
              <a:t>“Did you introduce this innovation in your industry before any other company</a:t>
            </a:r>
            <a:r>
              <a:rPr lang="en-US" sz="2200" dirty="0" smtClean="0">
                <a:solidFill>
                  <a:srgbClr val="0033CC"/>
                </a:solidFill>
              </a:rPr>
              <a:t>?” (New-to-the-market, </a:t>
            </a:r>
            <a:r>
              <a:rPr lang="en-US" sz="2200" b="1" dirty="0" smtClean="0">
                <a:solidFill>
                  <a:srgbClr val="0033CC"/>
                </a:solidFill>
              </a:rPr>
              <a:t>NTM</a:t>
            </a:r>
            <a:r>
              <a:rPr lang="en-US" sz="2200" dirty="0" smtClean="0">
                <a:solidFill>
                  <a:srgbClr val="0033CC"/>
                </a:solidFill>
              </a:rPr>
              <a:t>) </a:t>
            </a:r>
            <a:endParaRPr lang="en-US" sz="2200" dirty="0">
              <a:solidFill>
                <a:srgbClr val="0033CC"/>
              </a:solidFill>
            </a:endParaRPr>
          </a:p>
          <a:p>
            <a:pPr marL="319088" lvl="1" indent="0">
              <a:buNone/>
            </a:pPr>
            <a:r>
              <a:rPr lang="en-US" sz="2200" dirty="0">
                <a:solidFill>
                  <a:srgbClr val="0033CC"/>
                </a:solidFill>
                <a:sym typeface="Wingdings"/>
              </a:rPr>
              <a:t>    </a:t>
            </a:r>
            <a:r>
              <a:rPr lang="en-US" sz="2200" dirty="0">
                <a:sym typeface="Wingdings"/>
              </a:rPr>
              <a:t> If YES, then respondent is </a:t>
            </a:r>
            <a:r>
              <a:rPr lang="en-US" sz="2200" dirty="0" smtClean="0">
                <a:sym typeface="Wingdings"/>
              </a:rPr>
              <a:t>an “</a:t>
            </a:r>
            <a:r>
              <a:rPr lang="en-US" sz="2200" b="1" dirty="0" smtClean="0">
                <a:sym typeface="Wingdings"/>
              </a:rPr>
              <a:t>innovator</a:t>
            </a:r>
            <a:r>
              <a:rPr lang="en-US" sz="2200" dirty="0" smtClean="0">
                <a:sym typeface="Wingdings"/>
              </a:rPr>
              <a:t>”</a:t>
            </a:r>
          </a:p>
          <a:p>
            <a:pPr lvl="1"/>
            <a:r>
              <a:rPr lang="en-US" sz="2200" dirty="0" smtClean="0">
                <a:sym typeface="Wingdings"/>
              </a:rPr>
              <a:t>Note focus on an </a:t>
            </a:r>
            <a:r>
              <a:rPr lang="en-US" sz="2200" u="sng" dirty="0" smtClean="0">
                <a:sym typeface="Wingdings"/>
              </a:rPr>
              <a:t>identified line of business (i.e., </a:t>
            </a:r>
            <a:r>
              <a:rPr lang="en-US" sz="2200" b="1" dirty="0" smtClean="0">
                <a:sym typeface="Wingdings"/>
              </a:rPr>
              <a:t>business unit)</a:t>
            </a:r>
            <a:endParaRPr lang="en-US" sz="22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5F0BB-F821-4BD2-B383-7896F49383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08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19774</TotalTime>
  <Words>2540</Words>
  <Application>Microsoft Office PowerPoint</Application>
  <PresentationFormat>On-screen Show (4:3)</PresentationFormat>
  <Paragraphs>390</Paragraphs>
  <Slides>39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Equity</vt:lpstr>
      <vt:lpstr>Worksheet</vt:lpstr>
      <vt:lpstr>  How innovative are innovators?— A multidimensional perspective</vt:lpstr>
      <vt:lpstr> Background and motivation</vt:lpstr>
      <vt:lpstr>Agenda</vt:lpstr>
      <vt:lpstr>Where does an innovation survey fit in?</vt:lpstr>
      <vt:lpstr>R&amp;D             `</vt:lpstr>
      <vt:lpstr>Patents       `</vt:lpstr>
      <vt:lpstr>What do surveys bring to the measurement party?</vt:lpstr>
      <vt:lpstr>PowerPoint Presentation</vt:lpstr>
      <vt:lpstr>Approach I: “Division of Innovative Labor” (DoIL) innovation survey (Arora, Cohen and Walsh, 2016)</vt:lpstr>
      <vt:lpstr>CIS framing      `</vt:lpstr>
      <vt:lpstr>Approach II: Multidimensional perspective</vt:lpstr>
      <vt:lpstr>Data</vt:lpstr>
      <vt:lpstr>Innovation rates</vt:lpstr>
      <vt:lpstr>A proposal: The dimensions</vt:lpstr>
      <vt:lpstr>Construction of the survey-based measures of dimensions</vt:lpstr>
      <vt:lpstr>Measures (cont.)</vt:lpstr>
      <vt:lpstr>Bad news and good news</vt:lpstr>
      <vt:lpstr>PowerPoint Presentation</vt:lpstr>
      <vt:lpstr>Tightening the screws: How important are the reported innovations in Mfg.</vt:lpstr>
      <vt:lpstr>Correlations across measures at industry level (N=32 industries with GTE 10 innovator obs.) </vt:lpstr>
      <vt:lpstr>Variation in characteristics of innovation across industries  (%’s; blue=highest tercile; purple=lowest tercile)</vt:lpstr>
      <vt:lpstr>PowerPoint Presentation</vt:lpstr>
      <vt:lpstr>Illustration I: Value of innovation in services and mfg</vt:lpstr>
      <vt:lpstr>Sales due to innovation:  % Business unit sales from focal innovation for innovators (Mfg N = 929; SW N = 56)</vt:lpstr>
      <vt:lpstr>Same pattern when comparing SW with more innovation intensive mfg industries</vt:lpstr>
      <vt:lpstr>Why?</vt:lpstr>
      <vt:lpstr>Illustration 2: Competition and innovation</vt:lpstr>
      <vt:lpstr>Competition and innovation (cont.)</vt:lpstr>
      <vt:lpstr>Illustration 3: Innovation-level indicators of value and the “importance” of outside sources in the DoIL</vt:lpstr>
      <vt:lpstr>Innovation-level indicators of value and the “importance” of outside sources in the DoIL</vt:lpstr>
      <vt:lpstr>Innovation-level indicators of value and the “importance” of outside sources in the DoIL</vt:lpstr>
      <vt:lpstr>Conclusions</vt:lpstr>
      <vt:lpstr>PowerPoint Presentation</vt:lpstr>
      <vt:lpstr>PowerPoint Presentation</vt:lpstr>
      <vt:lpstr>Comparison with CIS</vt:lpstr>
      <vt:lpstr>Key CIS questions  (CIS, harmonized, July 2014)</vt:lpstr>
      <vt:lpstr>Selected CIS estimates of innovation rates (~2007-2009) among mfg. firms, and DoIL survey estimates for U.S.</vt:lpstr>
      <vt:lpstr>Innovation rates across surveys: % of resps. introducing NTF or NTM innovs. (mfg only) </vt:lpstr>
      <vt:lpstr>Validating Innovation Measures:  Industry Correlations across Measures</vt:lpstr>
    </vt:vector>
  </TitlesOfParts>
  <Company>Fuqua School of Business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Division of Innovative Labor: Features, Determinants and Impacts on Innovative Performance</dc:title>
  <dc:creator>Wes Cohen</dc:creator>
  <cp:lastModifiedBy>maranjian</cp:lastModifiedBy>
  <cp:revision>1115</cp:revision>
  <cp:lastPrinted>2016-02-27T22:28:40Z</cp:lastPrinted>
  <dcterms:created xsi:type="dcterms:W3CDTF">2013-02-13T15:20:56Z</dcterms:created>
  <dcterms:modified xsi:type="dcterms:W3CDTF">2017-03-17T14:51:17Z</dcterms:modified>
</cp:coreProperties>
</file>