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0" r:id="rId3"/>
    <p:sldId id="300" r:id="rId4"/>
    <p:sldId id="301" r:id="rId5"/>
    <p:sldId id="302" r:id="rId6"/>
    <p:sldId id="309" r:id="rId7"/>
    <p:sldId id="303" r:id="rId8"/>
    <p:sldId id="305" r:id="rId9"/>
    <p:sldId id="299" r:id="rId10"/>
    <p:sldId id="307" r:id="rId11"/>
    <p:sldId id="310" r:id="rId12"/>
    <p:sldId id="311" r:id="rId13"/>
    <p:sldId id="312" r:id="rId14"/>
    <p:sldId id="31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398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448A9-9F83-A24C-ABFD-BA6990CEA124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09EBA-0697-8948-9C05-DBD00C3BB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58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7C3F878-F5E8-489B-AC8A-64F2A7E22C28}" type="datetimeFigureOut">
              <a:rPr lang="en-US" smtClean="0"/>
              <a:pPr/>
              <a:t>3/17/2017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3467"/>
            <a:ext cx="7543800" cy="129161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The Rise of Cloud Computing:  Minding Your P’s and Q’s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23067"/>
            <a:ext cx="6461760" cy="3526955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David Byrne, Federal Reserve Board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Carol </a:t>
            </a:r>
            <a:r>
              <a:rPr lang="en-US" b="1" dirty="0" err="1" smtClean="0">
                <a:solidFill>
                  <a:schemeClr val="tx1"/>
                </a:solidFill>
              </a:rPr>
              <a:t>Corrado</a:t>
            </a:r>
            <a:r>
              <a:rPr lang="en-US" b="1" dirty="0" smtClean="0">
                <a:solidFill>
                  <a:schemeClr val="tx1"/>
                </a:solidFill>
              </a:rPr>
              <a:t>, Conference Board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Dan Sichel, Wellesley College and NBER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March 11, 2017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CRIW/NBER Conference “Measuring and Accounting for Innovation in the 21</a:t>
            </a:r>
            <a:r>
              <a:rPr lang="en-US" b="1" baseline="30000" dirty="0" smtClean="0">
                <a:solidFill>
                  <a:schemeClr val="tx1"/>
                </a:solidFill>
              </a:rPr>
              <a:t>st</a:t>
            </a:r>
            <a:r>
              <a:rPr lang="en-US" b="1" dirty="0" smtClean="0">
                <a:solidFill>
                  <a:schemeClr val="tx1"/>
                </a:solidFill>
              </a:rPr>
              <a:t> Century”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14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3925774"/>
              </p:ext>
            </p:extLst>
          </p:nvPr>
        </p:nvGraphicFramePr>
        <p:xfrm>
          <a:off x="459748" y="737927"/>
          <a:ext cx="7555733" cy="4187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948"/>
                <a:gridCol w="2386856"/>
                <a:gridCol w="2436929"/>
              </a:tblGrid>
              <a:tr h="1371356">
                <a:tc gridSpan="3">
                  <a:txBody>
                    <a:bodyPr/>
                    <a:lstStyle/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2800" b="1" dirty="0" smtClean="0"/>
                        <a:t>Prices</a:t>
                      </a:r>
                      <a:r>
                        <a:rPr lang="en-US" sz="2800" b="1" baseline="0" dirty="0" smtClean="0"/>
                        <a:t> of AWS Cloud Service Products</a:t>
                      </a:r>
                    </a:p>
                    <a:p>
                      <a:pPr algn="ctr"/>
                      <a:r>
                        <a:rPr lang="en-US" sz="2800" b="1" baseline="0" dirty="0" smtClean="0"/>
                        <a:t>(percent change, annual rate)</a:t>
                      </a:r>
                      <a:endParaRPr lang="en-US" sz="2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5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2009:Q1-2013:Q4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2014:Q1-2016:Q4</a:t>
                      </a:r>
                      <a:endParaRPr lang="en-US" b="1" dirty="0"/>
                    </a:p>
                  </a:txBody>
                  <a:tcPr/>
                </a:tc>
              </a:tr>
              <a:tr h="788465"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Compute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-5.1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-10.5</a:t>
                      </a:r>
                      <a:endParaRPr lang="en-US" dirty="0"/>
                    </a:p>
                  </a:txBody>
                  <a:tcPr/>
                </a:tc>
              </a:tr>
              <a:tr h="788465"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Database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-3.3</a:t>
                      </a:r>
                      <a:r>
                        <a:rPr lang="en-US" baseline="30000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-22.6</a:t>
                      </a:r>
                      <a:endParaRPr lang="en-US" dirty="0"/>
                    </a:p>
                  </a:txBody>
                  <a:tcPr/>
                </a:tc>
              </a:tr>
              <a:tr h="788465"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Storage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-12.1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-25.1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3884" y="5077476"/>
            <a:ext cx="3225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/>
              <a:t>*</a:t>
            </a:r>
            <a:r>
              <a:rPr lang="en-US" dirty="0" smtClean="0"/>
              <a:t> Sample for RDS starts 2010:Q2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17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620000" cy="77591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b="1" dirty="0" smtClean="0"/>
              <a:t> Q’s for the Cloud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By many measures, cloud has exploded</a:t>
            </a:r>
          </a:p>
        </p:txBody>
      </p:sp>
    </p:spTree>
    <p:extLst>
      <p:ext uri="{BB962C8B-B14F-4D97-AF65-F5344CB8AC3E}">
        <p14:creationId xmlns:p14="http://schemas.microsoft.com/office/powerpoint/2010/main" val="463836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42474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200" b="1" dirty="0" smtClean="0"/>
              <a:t>Capital Expenditures by IT Service Providers has rocketed</a:t>
            </a:r>
            <a:endParaRPr lang="en-US" sz="3200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 t="6550" b="6550"/>
          <a:stretch>
            <a:fillRect/>
          </a:stretch>
        </p:blipFill>
        <p:spPr>
          <a:xfrm>
            <a:off x="457200" y="1600200"/>
            <a:ext cx="7620000" cy="370257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5885041"/>
            <a:ext cx="6768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Puzzling, given weak IT investment in official data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6526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7629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200" b="1" dirty="0" smtClean="0"/>
              <a:t>Possible Resolution: Own-Account Investment by IT Service Providers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Very large purchases of electronic components by IT service providers (</a:t>
            </a:r>
            <a:r>
              <a:rPr lang="en-US" sz="2800" b="1" dirty="0" smtClean="0">
                <a:solidFill>
                  <a:srgbClr val="0000FF"/>
                </a:solidFill>
              </a:rPr>
              <a:t>$58.6 billion in 2015</a:t>
            </a:r>
            <a:r>
              <a:rPr lang="en-US" sz="2800" dirty="0" smtClean="0"/>
              <a:t>)</a:t>
            </a:r>
          </a:p>
          <a:p>
            <a:endParaRPr lang="en-US" sz="2800" dirty="0" smtClean="0"/>
          </a:p>
          <a:p>
            <a:r>
              <a:rPr lang="en-US" sz="2800" dirty="0" smtClean="0"/>
              <a:t>Likely building own servers and equipment</a:t>
            </a:r>
          </a:p>
          <a:p>
            <a:endParaRPr lang="en-US" sz="2800" dirty="0" smtClean="0"/>
          </a:p>
          <a:p>
            <a:r>
              <a:rPr lang="en-US" sz="2800" dirty="0" smtClean="0"/>
              <a:t>If so, significant amount of own-account investment </a:t>
            </a:r>
          </a:p>
          <a:p>
            <a:endParaRPr lang="en-US" sz="2800" dirty="0" smtClean="0"/>
          </a:p>
          <a:p>
            <a:r>
              <a:rPr lang="en-US" sz="2800" dirty="0"/>
              <a:t>C</a:t>
            </a:r>
            <a:r>
              <a:rPr lang="en-US" sz="2800" dirty="0" smtClean="0"/>
              <a:t>ould amount to </a:t>
            </a:r>
            <a:r>
              <a:rPr lang="en-US" sz="2800" b="1" dirty="0" smtClean="0">
                <a:solidFill>
                  <a:srgbClr val="0000FF"/>
                </a:solidFill>
              </a:rPr>
              <a:t>$117 billion nominal in 2015</a:t>
            </a:r>
          </a:p>
          <a:p>
            <a:endParaRPr lang="en-US" sz="2800" dirty="0" smtClean="0"/>
          </a:p>
          <a:p>
            <a:r>
              <a:rPr lang="en-US" sz="2800" dirty="0" smtClean="0"/>
              <a:t>Would boost real GDP growth from 2005 to 2015 by </a:t>
            </a:r>
            <a:r>
              <a:rPr lang="en-US" sz="2800" b="1" dirty="0" smtClean="0">
                <a:solidFill>
                  <a:srgbClr val="0000FF"/>
                </a:solidFill>
              </a:rPr>
              <a:t>0.05 percentage point a yea</a:t>
            </a:r>
            <a:r>
              <a:rPr lang="en-US" sz="2800" dirty="0" smtClean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302405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620000" cy="68183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b="1" dirty="0"/>
              <a:t>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Developing nomenclature and classification for cloud is important</a:t>
            </a:r>
          </a:p>
          <a:p>
            <a:endParaRPr lang="en-US" sz="2800" dirty="0" smtClean="0"/>
          </a:p>
          <a:p>
            <a:r>
              <a:rPr lang="en-US" sz="2800" dirty="0" smtClean="0"/>
              <a:t>Prices for cloud service products have fallen rapidly, especially since 2014</a:t>
            </a:r>
          </a:p>
          <a:p>
            <a:endParaRPr lang="en-US" sz="2800" dirty="0" smtClean="0"/>
          </a:p>
          <a:p>
            <a:pPr lvl="1"/>
            <a:r>
              <a:rPr lang="en-US" sz="2600" dirty="0" smtClean="0"/>
              <a:t>Provides additional evidence that innovation in tech sector continues to be very rapid</a:t>
            </a:r>
          </a:p>
          <a:p>
            <a:endParaRPr lang="en-US" sz="2800" dirty="0" smtClean="0"/>
          </a:p>
          <a:p>
            <a:r>
              <a:rPr lang="en-US" sz="2800" dirty="0" smtClean="0"/>
              <a:t>GDP may be missing significant amount of own-account investment in ICT by cloud service providers</a:t>
            </a:r>
          </a:p>
        </p:txBody>
      </p:sp>
    </p:spTree>
    <p:extLst>
      <p:ext uri="{BB962C8B-B14F-4D97-AF65-F5344CB8AC3E}">
        <p14:creationId xmlns:p14="http://schemas.microsoft.com/office/powerpoint/2010/main" val="408992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7629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b="1" dirty="0" smtClean="0"/>
              <a:t>Our paper in 17-syllable Haiku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n-US" sz="2800" dirty="0" smtClean="0"/>
          </a:p>
          <a:p>
            <a:pPr marL="114300" indent="0">
              <a:buNone/>
            </a:pPr>
            <a:r>
              <a:rPr lang="en-US" sz="2800" dirty="0" smtClean="0"/>
              <a:t>Cloud </a:t>
            </a:r>
            <a:r>
              <a:rPr lang="en-US" sz="2800" dirty="0"/>
              <a:t>grows super fast</a:t>
            </a:r>
          </a:p>
          <a:p>
            <a:pPr marL="114300" indent="0">
              <a:buNone/>
            </a:pPr>
            <a:r>
              <a:rPr lang="en-US" sz="2800" dirty="0"/>
              <a:t>H</a:t>
            </a:r>
            <a:r>
              <a:rPr lang="en-US" sz="2800" dirty="0" smtClean="0"/>
              <a:t>ard </a:t>
            </a:r>
            <a:r>
              <a:rPr lang="en-US" sz="2800" dirty="0"/>
              <a:t>to measure </a:t>
            </a:r>
            <a:r>
              <a:rPr lang="en-US" sz="2800" dirty="0" smtClean="0"/>
              <a:t>P’s </a:t>
            </a:r>
            <a:r>
              <a:rPr lang="en-US" sz="2800" dirty="0"/>
              <a:t>and </a:t>
            </a:r>
            <a:r>
              <a:rPr lang="en-US" sz="2800" dirty="0" smtClean="0"/>
              <a:t>Q’s</a:t>
            </a:r>
          </a:p>
          <a:p>
            <a:pPr marL="114300" indent="0">
              <a:buNone/>
            </a:pPr>
            <a:r>
              <a:rPr lang="en-US" sz="2800" dirty="0" smtClean="0"/>
              <a:t>Let </a:t>
            </a:r>
            <a:r>
              <a:rPr lang="en-US" sz="2800" dirty="0"/>
              <a:t>us not miss it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11931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78121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b="1" dirty="0" smtClean="0"/>
              <a:t>Summary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6109"/>
            <a:ext cx="7620000" cy="4684691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National accountants and economists need to get a handle on nomenclature and classifications for cloud.  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rices of cloud service products have been falling rapidly, especially since the beginning of 2014</a:t>
            </a:r>
          </a:p>
          <a:p>
            <a:endParaRPr lang="en-US" dirty="0" smtClean="0"/>
          </a:p>
          <a:p>
            <a:r>
              <a:rPr lang="en-US" dirty="0" smtClean="0"/>
              <a:t>GDP may be missing some cloud-related investment  </a:t>
            </a:r>
          </a:p>
        </p:txBody>
      </p:sp>
    </p:spTree>
    <p:extLst>
      <p:ext uri="{BB962C8B-B14F-4D97-AF65-F5344CB8AC3E}">
        <p14:creationId xmlns:p14="http://schemas.microsoft.com/office/powerpoint/2010/main" val="3404876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620000" cy="74455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b="1" dirty="0" smtClean="0"/>
              <a:t>Definition of the Cloud (NIST, 2011)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4152"/>
            <a:ext cx="7620000" cy="5036648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marL="114300" indent="0">
              <a:buNone/>
            </a:pPr>
            <a:r>
              <a:rPr lang="en-US" sz="2800" dirty="0" smtClean="0"/>
              <a:t>Cloud </a:t>
            </a:r>
            <a:r>
              <a:rPr lang="en-US" sz="2800" dirty="0"/>
              <a:t>computing is a model for </a:t>
            </a:r>
            <a:r>
              <a:rPr lang="en-US" sz="2800" dirty="0" smtClean="0"/>
              <a:t>enabling</a:t>
            </a:r>
          </a:p>
          <a:p>
            <a:pPr marL="114300" indent="0">
              <a:buNone/>
            </a:pPr>
            <a:endParaRPr lang="en-US" sz="2800" dirty="0" smtClean="0"/>
          </a:p>
          <a:p>
            <a:pPr marL="11430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ubiquitous,</a:t>
            </a:r>
          </a:p>
          <a:p>
            <a:pPr marL="11430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convenient</a:t>
            </a:r>
            <a:r>
              <a:rPr lang="en-US" sz="2800" dirty="0"/>
              <a:t>, </a:t>
            </a:r>
            <a:endParaRPr lang="en-US" sz="2800" dirty="0" smtClean="0"/>
          </a:p>
          <a:p>
            <a:pPr marL="11430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on</a:t>
            </a:r>
            <a:r>
              <a:rPr lang="en-US" sz="2800" dirty="0"/>
              <a:t>-</a:t>
            </a:r>
            <a:r>
              <a:rPr lang="en-US" sz="2800" dirty="0" smtClean="0"/>
              <a:t>demand</a:t>
            </a:r>
          </a:p>
          <a:p>
            <a:pPr marL="114300" indent="0">
              <a:buNone/>
            </a:pPr>
            <a:endParaRPr lang="en-US" sz="2800" dirty="0" smtClean="0"/>
          </a:p>
          <a:p>
            <a:pPr marL="114300" indent="0">
              <a:buNone/>
            </a:pPr>
            <a:r>
              <a:rPr lang="en-US" sz="2800" dirty="0" smtClean="0"/>
              <a:t>network access</a:t>
            </a:r>
          </a:p>
          <a:p>
            <a:pPr marL="114300" indent="0">
              <a:buNone/>
            </a:pPr>
            <a:endParaRPr lang="en-US" sz="2800" dirty="0" smtClean="0"/>
          </a:p>
          <a:p>
            <a:pPr marL="114300" indent="0">
              <a:buNone/>
            </a:pPr>
            <a:r>
              <a:rPr lang="en-US" sz="2800" dirty="0" smtClean="0"/>
              <a:t>to </a:t>
            </a:r>
            <a:r>
              <a:rPr lang="en-US" sz="2800" dirty="0"/>
              <a:t>a shared pool of configurable computing </a:t>
            </a:r>
            <a:r>
              <a:rPr lang="en-US" sz="2800" dirty="0" smtClean="0"/>
              <a:t>resources</a:t>
            </a:r>
          </a:p>
          <a:p>
            <a:pPr marL="114300" indent="0">
              <a:buNone/>
            </a:pPr>
            <a:endParaRPr lang="en-US" sz="2800" dirty="0"/>
          </a:p>
          <a:p>
            <a:pPr marL="114300" indent="0">
              <a:buNone/>
            </a:pPr>
            <a:r>
              <a:rPr lang="en-US" sz="2800" dirty="0" smtClean="0"/>
              <a:t>that </a:t>
            </a:r>
            <a:r>
              <a:rPr lang="en-US" sz="2800" dirty="0"/>
              <a:t>can be rapidly provisioned and released </a:t>
            </a:r>
            <a:r>
              <a:rPr lang="mr-IN" sz="2800" dirty="0" smtClean="0"/>
              <a:t>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02428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0135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200" b="1" dirty="0" smtClean="0"/>
              <a:t>Classifications: Cloud Service Products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Infrastructure as a service (</a:t>
            </a:r>
            <a:r>
              <a:rPr lang="en-US" b="1" dirty="0" err="1" smtClean="0">
                <a:solidFill>
                  <a:srgbClr val="0000FF"/>
                </a:solidFill>
              </a:rPr>
              <a:t>IaaS</a:t>
            </a:r>
            <a:r>
              <a:rPr lang="en-US" b="1" dirty="0" smtClean="0">
                <a:solidFill>
                  <a:srgbClr val="0000FF"/>
                </a:solidFill>
              </a:rPr>
              <a:t>)</a:t>
            </a:r>
          </a:p>
          <a:p>
            <a:pPr lvl="1"/>
            <a:endParaRPr lang="en-US" dirty="0"/>
          </a:p>
          <a:p>
            <a:r>
              <a:rPr lang="en-US" b="1" dirty="0" smtClean="0">
                <a:solidFill>
                  <a:srgbClr val="0000FF"/>
                </a:solidFill>
              </a:rPr>
              <a:t>Platform as a service (</a:t>
            </a:r>
            <a:r>
              <a:rPr lang="en-US" b="1" dirty="0" err="1" smtClean="0">
                <a:solidFill>
                  <a:srgbClr val="0000FF"/>
                </a:solidFill>
              </a:rPr>
              <a:t>PaaS</a:t>
            </a:r>
            <a:r>
              <a:rPr lang="en-US" b="1" dirty="0" smtClean="0">
                <a:solidFill>
                  <a:srgbClr val="0000FF"/>
                </a:solidFill>
              </a:rPr>
              <a:t>)</a:t>
            </a:r>
          </a:p>
          <a:p>
            <a:pPr lvl="1"/>
            <a:endParaRPr lang="en-US" dirty="0"/>
          </a:p>
          <a:p>
            <a:r>
              <a:rPr lang="en-US" b="1" dirty="0" smtClean="0">
                <a:solidFill>
                  <a:srgbClr val="0000FF"/>
                </a:solidFill>
              </a:rPr>
              <a:t>Function as service (</a:t>
            </a:r>
            <a:r>
              <a:rPr lang="en-US" b="1" dirty="0" err="1" smtClean="0">
                <a:solidFill>
                  <a:srgbClr val="0000FF"/>
                </a:solidFill>
              </a:rPr>
              <a:t>FaaS</a:t>
            </a:r>
            <a:r>
              <a:rPr lang="en-US" b="1" dirty="0" smtClean="0">
                <a:solidFill>
                  <a:srgbClr val="0000FF"/>
                </a:solidFill>
              </a:rPr>
              <a:t>)</a:t>
            </a:r>
          </a:p>
          <a:p>
            <a:pPr lvl="1"/>
            <a:endParaRPr lang="en-US" dirty="0"/>
          </a:p>
          <a:p>
            <a:r>
              <a:rPr lang="en-US" b="1" dirty="0" smtClean="0">
                <a:solidFill>
                  <a:srgbClr val="0000FF"/>
                </a:solidFill>
              </a:rPr>
              <a:t>Software as a service (</a:t>
            </a:r>
            <a:r>
              <a:rPr lang="en-US" b="1" dirty="0" err="1" smtClean="0">
                <a:solidFill>
                  <a:srgbClr val="0000FF"/>
                </a:solidFill>
              </a:rPr>
              <a:t>SaaS</a:t>
            </a:r>
            <a:r>
              <a:rPr lang="en-US" b="1" dirty="0" smtClean="0">
                <a:solidFill>
                  <a:srgbClr val="0000FF"/>
                </a:solidFill>
              </a:rPr>
              <a:t>)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Focusing on business purchases so mostly intermediate input of purchased services</a:t>
            </a:r>
          </a:p>
        </p:txBody>
      </p:sp>
    </p:spTree>
    <p:extLst>
      <p:ext uri="{BB962C8B-B14F-4D97-AF65-F5344CB8AC3E}">
        <p14:creationId xmlns:p14="http://schemas.microsoft.com/office/powerpoint/2010/main" val="1245123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8567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b="1" dirty="0" smtClean="0"/>
              <a:t>P’s and Q’s of the Cloud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3200" dirty="0" smtClean="0"/>
              <a:t>Start with P’s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8429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620000" cy="69751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b="1" dirty="0" smtClean="0"/>
              <a:t>Data for Prices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112"/>
            <a:ext cx="7620000" cy="508368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Collected </a:t>
            </a:r>
            <a:r>
              <a:rPr lang="en-US" b="1" dirty="0" smtClean="0">
                <a:solidFill>
                  <a:srgbClr val="FF0000"/>
                </a:solidFill>
              </a:rPr>
              <a:t>prices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0000"/>
                </a:solidFill>
              </a:rPr>
              <a:t>characteristics </a:t>
            </a:r>
            <a:r>
              <a:rPr lang="en-US" dirty="0" smtClean="0"/>
              <a:t>for cloud service products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b="1" dirty="0" smtClean="0"/>
              <a:t>Products</a:t>
            </a:r>
            <a:endParaRPr lang="en-US" b="1" i="1" dirty="0" smtClean="0"/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Compute</a:t>
            </a:r>
            <a:r>
              <a:rPr lang="en-US" dirty="0" smtClean="0"/>
              <a:t> (renting virtual machines)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Storage</a:t>
            </a:r>
            <a:r>
              <a:rPr lang="en-US" dirty="0" smtClean="0"/>
              <a:t> (renting storage in the cloud)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Database</a:t>
            </a:r>
            <a:r>
              <a:rPr lang="en-US" dirty="0" smtClean="0"/>
              <a:t> (running user-developed applications on database software in cloud)</a:t>
            </a:r>
          </a:p>
          <a:p>
            <a:pPr lvl="1"/>
            <a:endParaRPr lang="en-US" dirty="0"/>
          </a:p>
          <a:p>
            <a:r>
              <a:rPr lang="en-US" b="1" dirty="0" smtClean="0"/>
              <a:t>Vendors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Amazon Web Services (AWS)</a:t>
            </a:r>
            <a:r>
              <a:rPr lang="en-US" dirty="0"/>
              <a:t>, began posting prices </a:t>
            </a:r>
            <a:r>
              <a:rPr lang="en-US" dirty="0" smtClean="0"/>
              <a:t>2009</a:t>
            </a:r>
            <a:endParaRPr lang="en-US" dirty="0"/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Microsoft Azure</a:t>
            </a:r>
            <a:r>
              <a:rPr lang="en-US" dirty="0"/>
              <a:t>, began posting prices early </a:t>
            </a:r>
            <a:r>
              <a:rPr lang="en-US" dirty="0" smtClean="0"/>
              <a:t>2014</a:t>
            </a:r>
            <a:endParaRPr lang="en-US" dirty="0"/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Google Cloud</a:t>
            </a:r>
            <a:r>
              <a:rPr lang="en-US" dirty="0"/>
              <a:t>, began posting prices late </a:t>
            </a:r>
            <a:r>
              <a:rPr lang="en-US" dirty="0" smtClean="0"/>
              <a:t>2014</a:t>
            </a:r>
          </a:p>
          <a:p>
            <a:pPr lvl="1"/>
            <a:endParaRPr lang="en-US" dirty="0" smtClean="0"/>
          </a:p>
          <a:p>
            <a:pPr marL="342900" lvl="1">
              <a:buClr>
                <a:schemeClr val="accent1"/>
              </a:buClr>
            </a:pPr>
            <a:r>
              <a:rPr lang="en-US" b="1" dirty="0"/>
              <a:t>Web scraped </a:t>
            </a:r>
            <a:r>
              <a:rPr lang="en-US" dirty="0"/>
              <a:t>using Web Archive (“</a:t>
            </a:r>
            <a:r>
              <a:rPr lang="en-US" dirty="0" err="1"/>
              <a:t>Wayback</a:t>
            </a:r>
            <a:r>
              <a:rPr lang="en-US" dirty="0"/>
              <a:t>” Machine)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6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620000" cy="68183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b="1" dirty="0" smtClean="0"/>
              <a:t>Data for Prices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3391"/>
            <a:ext cx="7620000" cy="5024012"/>
          </a:xfrm>
        </p:spPr>
        <p:txBody>
          <a:bodyPr/>
          <a:lstStyle/>
          <a:p>
            <a:r>
              <a:rPr lang="en-US" dirty="0" smtClean="0"/>
              <a:t>For AWS from 2009:Q1 to 2016:Q4</a:t>
            </a:r>
          </a:p>
          <a:p>
            <a:endParaRPr lang="en-US" dirty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730241"/>
              </p:ext>
            </p:extLst>
          </p:nvPr>
        </p:nvGraphicFramePr>
        <p:xfrm>
          <a:off x="931513" y="2122727"/>
          <a:ext cx="6832134" cy="3347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8197"/>
                <a:gridCol w="3753937"/>
              </a:tblGrid>
              <a:tr h="527178">
                <a:tc>
                  <a:txBody>
                    <a:bodyPr/>
                    <a:lstStyle/>
                    <a:p>
                      <a:r>
                        <a:rPr lang="en-US" dirty="0" smtClean="0"/>
                        <a:t>Product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Price observations</a:t>
                      </a:r>
                      <a:endParaRPr lang="en-US" dirty="0"/>
                    </a:p>
                  </a:txBody>
                  <a:tcPr/>
                </a:tc>
              </a:tr>
              <a:tr h="940052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Compute (EC2)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mtClean="0"/>
                    </a:p>
                    <a:p>
                      <a:pPr algn="ctr"/>
                      <a:r>
                        <a:rPr lang="en-US" smtClean="0"/>
                        <a:t>4,079</a:t>
                      </a:r>
                      <a:endParaRPr lang="en-US" dirty="0"/>
                    </a:p>
                  </a:txBody>
                  <a:tcPr/>
                </a:tc>
              </a:tr>
              <a:tr h="940052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Database (RDS)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mtClean="0"/>
                    </a:p>
                    <a:p>
                      <a:pPr algn="ctr"/>
                      <a:r>
                        <a:rPr lang="en-US" smtClean="0"/>
                        <a:t>5,340</a:t>
                      </a:r>
                      <a:endParaRPr lang="en-US" dirty="0"/>
                    </a:p>
                  </a:txBody>
                  <a:tcPr/>
                </a:tc>
              </a:tr>
              <a:tr h="940052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Storage (S3)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445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4473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7629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b="1" dirty="0"/>
              <a:t> </a:t>
            </a:r>
            <a:r>
              <a:rPr lang="en-US" sz="3600" b="1" dirty="0" smtClean="0"/>
              <a:t>Methodology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b="1" dirty="0" smtClean="0">
                <a:solidFill>
                  <a:srgbClr val="0000FF"/>
                </a:solidFill>
              </a:rPr>
              <a:t>Compute and Database:</a:t>
            </a:r>
          </a:p>
          <a:p>
            <a:pPr lvl="1"/>
            <a:r>
              <a:rPr lang="en-US" sz="2600" dirty="0" smtClean="0"/>
              <a:t>Hedonic adjacent-quarter regressions</a:t>
            </a:r>
          </a:p>
          <a:p>
            <a:pPr lvl="1"/>
            <a:endParaRPr lang="en-US" sz="2600" dirty="0"/>
          </a:p>
          <a:p>
            <a:r>
              <a:rPr lang="en-US" sz="2800" b="1" dirty="0" smtClean="0">
                <a:solidFill>
                  <a:srgbClr val="0000FF"/>
                </a:solidFill>
              </a:rPr>
              <a:t>Storage:</a:t>
            </a:r>
          </a:p>
          <a:p>
            <a:pPr lvl="1"/>
            <a:r>
              <a:rPr lang="en-US" sz="2600" dirty="0" smtClean="0"/>
              <a:t>Matched-model</a:t>
            </a:r>
          </a:p>
        </p:txBody>
      </p:sp>
    </p:spTree>
    <p:extLst>
      <p:ext uri="{BB962C8B-B14F-4D97-AF65-F5344CB8AC3E}">
        <p14:creationId xmlns:p14="http://schemas.microsoft.com/office/powerpoint/2010/main" val="38962994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4663</TotalTime>
  <Words>467</Words>
  <Application>Microsoft Office PowerPoint</Application>
  <PresentationFormat>On-screen Show (4:3)</PresentationFormat>
  <Paragraphs>131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Adjacency</vt:lpstr>
      <vt:lpstr>The Rise of Cloud Computing:  Minding Your P’s and Q’s</vt:lpstr>
      <vt:lpstr>Our paper in 17-syllable Haiku</vt:lpstr>
      <vt:lpstr>Summary</vt:lpstr>
      <vt:lpstr>Definition of the Cloud (NIST, 2011)</vt:lpstr>
      <vt:lpstr>Classifications: Cloud Service Products</vt:lpstr>
      <vt:lpstr>P’s and Q’s of the Cloud</vt:lpstr>
      <vt:lpstr>Data for Prices</vt:lpstr>
      <vt:lpstr>Data for Prices</vt:lpstr>
      <vt:lpstr> Methodology</vt:lpstr>
      <vt:lpstr>PowerPoint Presentation</vt:lpstr>
      <vt:lpstr> Q’s for the Cloud</vt:lpstr>
      <vt:lpstr>Capital Expenditures by IT Service Providers has rocketed</vt:lpstr>
      <vt:lpstr>Possible Resolution: Own-Account Investment by IT Service Providers</vt:lpstr>
      <vt:lpstr> Conclusion</vt:lpstr>
    </vt:vector>
  </TitlesOfParts>
  <Company>Wellesley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and Labor Market Regulations, Production Prices, Wages, and Productivity Gilbert Cette, Jimmy Lopez, and Jacques Mairesse</dc:title>
  <dc:creator>dsichel Sichel</dc:creator>
  <cp:lastModifiedBy>maranjian</cp:lastModifiedBy>
  <cp:revision>206</cp:revision>
  <cp:lastPrinted>2017-02-20T23:58:51Z</cp:lastPrinted>
  <dcterms:created xsi:type="dcterms:W3CDTF">2016-01-01T20:51:18Z</dcterms:created>
  <dcterms:modified xsi:type="dcterms:W3CDTF">2017-03-17T15:23:33Z</dcterms:modified>
</cp:coreProperties>
</file>