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703" r:id="rId4"/>
  </p:sldMasterIdLst>
  <p:notesMasterIdLst>
    <p:notesMasterId r:id="rId37"/>
  </p:notesMasterIdLst>
  <p:handoutMasterIdLst>
    <p:handoutMasterId r:id="rId38"/>
  </p:handoutMasterIdLst>
  <p:sldIdLst>
    <p:sldId id="404" r:id="rId5"/>
    <p:sldId id="665" r:id="rId6"/>
    <p:sldId id="643" r:id="rId7"/>
    <p:sldId id="645" r:id="rId8"/>
    <p:sldId id="646" r:id="rId9"/>
    <p:sldId id="649" r:id="rId10"/>
    <p:sldId id="668" r:id="rId11"/>
    <p:sldId id="648" r:id="rId12"/>
    <p:sldId id="650" r:id="rId13"/>
    <p:sldId id="651" r:id="rId14"/>
    <p:sldId id="652" r:id="rId15"/>
    <p:sldId id="666" r:id="rId16"/>
    <p:sldId id="667" r:id="rId17"/>
    <p:sldId id="669" r:id="rId18"/>
    <p:sldId id="647" r:id="rId19"/>
    <p:sldId id="653" r:id="rId20"/>
    <p:sldId id="657" r:id="rId21"/>
    <p:sldId id="658" r:id="rId22"/>
    <p:sldId id="659" r:id="rId23"/>
    <p:sldId id="660" r:id="rId24"/>
    <p:sldId id="661" r:id="rId25"/>
    <p:sldId id="662" r:id="rId26"/>
    <p:sldId id="670" r:id="rId27"/>
    <p:sldId id="673" r:id="rId28"/>
    <p:sldId id="674" r:id="rId29"/>
    <p:sldId id="675" r:id="rId30"/>
    <p:sldId id="676" r:id="rId31"/>
    <p:sldId id="677" r:id="rId32"/>
    <p:sldId id="678" r:id="rId33"/>
    <p:sldId id="681" r:id="rId34"/>
    <p:sldId id="664" r:id="rId35"/>
    <p:sldId id="364" r:id="rId36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6600"/>
    <a:srgbClr val="99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3103" autoAdjust="0"/>
  </p:normalViewPr>
  <p:slideViewPr>
    <p:cSldViewPr>
      <p:cViewPr varScale="1">
        <p:scale>
          <a:sx n="117" d="100"/>
          <a:sy n="117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688"/>
    </p:cViewPr>
  </p:sorterViewPr>
  <p:notesViewPr>
    <p:cSldViewPr>
      <p:cViewPr varScale="1">
        <p:scale>
          <a:sx n="55" d="100"/>
          <a:sy n="55" d="100"/>
        </p:scale>
        <p:origin x="-1878" y="-84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Household Innovation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Von Hippel</c:v>
                </c:pt>
                <c:pt idx="1">
                  <c:v>MZ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16000000</c:v>
                </c:pt>
                <c:pt idx="1">
                  <c:v>8500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E9-4BBB-AB14-5B959CB3A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367232"/>
        <c:axId val="150385408"/>
      </c:barChart>
      <c:catAx>
        <c:axId val="1503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85408"/>
        <c:crosses val="autoZero"/>
        <c:auto val="1"/>
        <c:lblAlgn val="ctr"/>
        <c:lblOffset val="100"/>
        <c:noMultiLvlLbl val="0"/>
      </c:catAx>
      <c:valAx>
        <c:axId val="15038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Household Innovation Expenditures</c:v>
                </c:pt>
                <c:pt idx="1">
                  <c:v>Patented Household Innovation Revenues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E9-4BBB-AB14-5B959CB3A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957504"/>
        <c:axId val="133959040"/>
      </c:barChart>
      <c:catAx>
        <c:axId val="1339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59040"/>
        <c:crosses val="autoZero"/>
        <c:auto val="1"/>
        <c:lblAlgn val="ctr"/>
        <c:lblOffset val="100"/>
        <c:noMultiLvlLbl val="0"/>
      </c:catAx>
      <c:valAx>
        <c:axId val="13395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5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14066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3" rIns="93122" bIns="46563" numCol="1" anchor="t" anchorCtr="0" compatLnSpc="1">
            <a:prstTxWarp prst="textNoShape">
              <a:avLst/>
            </a:prstTxWarp>
          </a:bodyPr>
          <a:lstStyle>
            <a:lvl1pPr defTabSz="931771">
              <a:defRPr sz="1300" b="0"/>
            </a:lvl1pPr>
          </a:lstStyle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775" y="3"/>
            <a:ext cx="3014065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3" rIns="93122" bIns="46563" numCol="1" anchor="t" anchorCtr="0" compatLnSpc="1">
            <a:prstTxWarp prst="textNoShape">
              <a:avLst/>
            </a:prstTxWarp>
          </a:bodyPr>
          <a:lstStyle>
            <a:lvl1pPr algn="r" defTabSz="931771">
              <a:defRPr sz="1300" b="0"/>
            </a:lvl1pPr>
          </a:lstStyle>
          <a:p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262"/>
            <a:ext cx="3014066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3" rIns="93122" bIns="46563" numCol="1" anchor="b" anchorCtr="0" compatLnSpc="1">
            <a:prstTxWarp prst="textNoShape">
              <a:avLst/>
            </a:prstTxWarp>
          </a:bodyPr>
          <a:lstStyle>
            <a:lvl1pPr defTabSz="931771">
              <a:defRPr sz="1300" b="0"/>
            </a:lvl1pPr>
          </a:lstStyle>
          <a:p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775" y="8844262"/>
            <a:ext cx="3014065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3" rIns="93122" bIns="46563" numCol="1" anchor="b" anchorCtr="0" compatLnSpc="1">
            <a:prstTxWarp prst="textNoShape">
              <a:avLst/>
            </a:prstTxWarp>
          </a:bodyPr>
          <a:lstStyle>
            <a:lvl1pPr algn="r" defTabSz="931771">
              <a:defRPr sz="1300" b="0"/>
            </a:lvl1pPr>
          </a:lstStyle>
          <a:p>
            <a:fld id="{9891ECC5-C76B-490A-8A28-54D438C548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7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14066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3" rIns="93122" bIns="46563" numCol="1" anchor="t" anchorCtr="0" compatLnSpc="1">
            <a:prstTxWarp prst="textNoShape">
              <a:avLst/>
            </a:prstTxWarp>
          </a:bodyPr>
          <a:lstStyle>
            <a:lvl1pPr defTabSz="931771">
              <a:defRPr sz="1300"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775" y="3"/>
            <a:ext cx="3014065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3" rIns="93122" bIns="46563" numCol="1" anchor="t" anchorCtr="0" compatLnSpc="1">
            <a:prstTxWarp prst="textNoShape">
              <a:avLst/>
            </a:prstTxWarp>
          </a:bodyPr>
          <a:lstStyle>
            <a:lvl1pPr algn="r" defTabSz="931771">
              <a:defRPr sz="1300"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709" y="4422133"/>
            <a:ext cx="5101422" cy="41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3" rIns="93122" bIns="46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262"/>
            <a:ext cx="3014066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3" rIns="93122" bIns="46563" numCol="1" anchor="b" anchorCtr="0" compatLnSpc="1">
            <a:prstTxWarp prst="textNoShape">
              <a:avLst/>
            </a:prstTxWarp>
          </a:bodyPr>
          <a:lstStyle>
            <a:lvl1pPr defTabSz="931771">
              <a:defRPr sz="1300"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775" y="8844262"/>
            <a:ext cx="3014065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3" rIns="93122" bIns="46563" numCol="1" anchor="b" anchorCtr="0" compatLnSpc="1">
            <a:prstTxWarp prst="textNoShape">
              <a:avLst/>
            </a:prstTxWarp>
          </a:bodyPr>
          <a:lstStyle>
            <a:lvl1pPr algn="r" defTabSz="931771">
              <a:defRPr sz="1300" b="0"/>
            </a:lvl1pPr>
          </a:lstStyle>
          <a:p>
            <a:fld id="{67418731-836D-4E05-8E0A-48235BE3B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F3E4F-F151-4E0F-90C2-B2E0E9334EE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9" y="4422133"/>
            <a:ext cx="6342063" cy="4566815"/>
          </a:xfrm>
          <a:noFill/>
          <a:ln/>
        </p:spPr>
        <p:txBody>
          <a:bodyPr lIns="93121" tIns="46560" rIns="93121" bIns="46560"/>
          <a:lstStyle/>
          <a:p>
            <a:pPr marL="183600" indent="-183600"/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82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F3E4F-F151-4E0F-90C2-B2E0E9334EE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9" y="4422133"/>
            <a:ext cx="6342063" cy="4566815"/>
          </a:xfrm>
          <a:noFill/>
          <a:ln/>
        </p:spPr>
        <p:txBody>
          <a:bodyPr lIns="93121" tIns="46560" rIns="93121" bIns="46560"/>
          <a:lstStyle/>
          <a:p>
            <a:pPr marL="183600" indent="-183600"/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6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Out of sample tests show method works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test the predictive capability of</a:t>
            </a:r>
            <a:r>
              <a:rPr lang="en-US" baseline="0" dirty="0"/>
              <a:t> the model and evaluate the skewness of entrepreneurial growth potential, compare estimated probabilities of growth outcomes to realized ones (in a ten-fold cross </a:t>
            </a:r>
            <a:r>
              <a:rPr lang="en-US" baseline="0" dirty="0" smtClean="0"/>
              <a:t>validation </a:t>
            </a:r>
            <a:r>
              <a:rPr lang="en-US" b="1" baseline="0" dirty="0" smtClean="0"/>
              <a:t>in out of sample test</a:t>
            </a:r>
            <a:br>
              <a:rPr lang="en-US" b="1" baseline="0" dirty="0" smtClean="0"/>
            </a:br>
            <a:endParaRPr lang="en-US" b="1" baseline="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65-72% </a:t>
            </a:r>
            <a:r>
              <a:rPr lang="en-US" baseline="0" dirty="0"/>
              <a:t>of realized growth events fall within top 5% of the model’s estimated entrepreneurial quality distribution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51% </a:t>
            </a:r>
            <a:r>
              <a:rPr lang="en-US" baseline="0" dirty="0"/>
              <a:t>of realized growth events fall within top 1% of the distribution of </a:t>
            </a:r>
            <a:r>
              <a:rPr lang="en-US" baseline="0" dirty="0" smtClean="0"/>
              <a:t>EQ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10-80% in top 10% of the distribution</a:t>
            </a:r>
            <a:endParaRPr lang="en-US" baseline="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Model highly predictive.  EQ highly skewed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endParaRPr lang="en-US" baseline="0" dirty="0" smtClean="0"/>
          </a:p>
          <a:p>
            <a:pPr marL="183394" lvl="0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Characteristics are highly predictive of a very rare outcome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Show skewed nature of growth outcome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Indicate that distribution of initial quality is itself skewed from the start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(It is not that all firms start out equal and some happen to grow) [[growth potential is a key dimension of heterogeneity among newly founded firms]]]</a:t>
            </a:r>
            <a:endParaRPr lang="en-US" baseline="0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268A3-CB16-9D48-BA04-8439AABA5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6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F3E4F-F151-4E0F-90C2-B2E0E9334EE8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9" y="4422133"/>
            <a:ext cx="6342063" cy="4566815"/>
          </a:xfrm>
          <a:noFill/>
          <a:ln/>
        </p:spPr>
        <p:txBody>
          <a:bodyPr lIns="93121" tIns="46560" rIns="93121" bIns="46560"/>
          <a:lstStyle/>
          <a:p>
            <a:pPr marL="183600" indent="-183600"/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06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F3E4F-F151-4E0F-90C2-B2E0E9334EE8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9" y="4422133"/>
            <a:ext cx="6342063" cy="4566815"/>
          </a:xfrm>
          <a:noFill/>
          <a:ln/>
        </p:spPr>
        <p:txBody>
          <a:bodyPr lIns="93121" tIns="46560" rIns="93121" bIns="46560"/>
          <a:lstStyle/>
          <a:p>
            <a:pPr marL="183600" indent="-183600"/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0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F3E4F-F151-4E0F-90C2-B2E0E9334EE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9" y="4422133"/>
            <a:ext cx="6342063" cy="4566815"/>
          </a:xfrm>
          <a:noFill/>
          <a:ln/>
        </p:spPr>
        <p:txBody>
          <a:bodyPr lIns="93121" tIns="46560" rIns="93121" bIns="46560"/>
          <a:lstStyle/>
          <a:p>
            <a:pPr marL="183600" indent="-183600"/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8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6038" y="4567119"/>
            <a:ext cx="5805148" cy="43254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Politicians love patents</a:t>
            </a:r>
            <a:r>
              <a:rPr lang="en-US" baseline="0" dirty="0" smtClean="0"/>
              <a:t> …e.g. Abe Lincoln had a patent!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790C6-57A1-4E65-8EE6-7D42DDEC0FC5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F3E4F-F151-4E0F-90C2-B2E0E9334EE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9" y="4422133"/>
            <a:ext cx="6342063" cy="4566815"/>
          </a:xfrm>
          <a:noFill/>
          <a:ln/>
        </p:spPr>
        <p:txBody>
          <a:bodyPr lIns="93121" tIns="46560" rIns="93121" bIns="46560"/>
          <a:lstStyle/>
          <a:p>
            <a:pPr marL="183600" indent="-183600"/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3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F3E4F-F151-4E0F-90C2-B2E0E9334EE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9" y="4422133"/>
            <a:ext cx="6342063" cy="4566815"/>
          </a:xfrm>
          <a:noFill/>
          <a:ln/>
        </p:spPr>
        <p:txBody>
          <a:bodyPr lIns="93121" tIns="46560" rIns="93121" bIns="46560"/>
          <a:lstStyle/>
          <a:p>
            <a:pPr marL="183600" indent="-183600"/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2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F3E4F-F151-4E0F-90C2-B2E0E9334EE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9" y="4422133"/>
            <a:ext cx="6342063" cy="4566815"/>
          </a:xfrm>
          <a:noFill/>
          <a:ln/>
        </p:spPr>
        <p:txBody>
          <a:bodyPr lIns="93121" tIns="46560" rIns="93121" bIns="46560"/>
          <a:lstStyle/>
          <a:p>
            <a:pPr marL="183600" indent="-183600"/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7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F3E4F-F151-4E0F-90C2-B2E0E9334EE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9" y="4422133"/>
            <a:ext cx="6342063" cy="4566815"/>
          </a:xfrm>
          <a:noFill/>
          <a:ln/>
        </p:spPr>
        <p:txBody>
          <a:bodyPr lIns="93121" tIns="46560" rIns="93121" bIns="46560"/>
          <a:lstStyle/>
          <a:p>
            <a:pPr marL="183600" indent="-183600"/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1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F3E4F-F151-4E0F-90C2-B2E0E9334EE8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9" y="4422133"/>
            <a:ext cx="6342063" cy="4566815"/>
          </a:xfrm>
          <a:noFill/>
          <a:ln/>
        </p:spPr>
        <p:txBody>
          <a:bodyPr lIns="93121" tIns="46560" rIns="93121" bIns="46560"/>
          <a:lstStyle/>
          <a:p>
            <a:pPr marL="183600" indent="-183600"/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26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F3E4F-F151-4E0F-90C2-B2E0E9334EE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9" y="4422133"/>
            <a:ext cx="6342063" cy="4566815"/>
          </a:xfrm>
          <a:noFill/>
          <a:ln/>
        </p:spPr>
        <p:txBody>
          <a:bodyPr lIns="93121" tIns="46560" rIns="93121" bIns="46560"/>
          <a:lstStyle/>
          <a:p>
            <a:pPr marL="183600" indent="-183600"/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90C2-A97A-481E-BF0E-805CECF06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2DA71-073C-46D7-9A60-3B8E12269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F0778-88D5-440E-99B9-0EE935454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F3D204-63C5-4C8E-9E7D-4311E7C7C5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B839A4-7237-4240-AD5D-43B17B85F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AF6CDE-ACDF-490E-9A2C-BA6B0ADD8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5"/>
          <p:cNvSpPr>
            <a:spLocks noChangeArrowheads="1"/>
          </p:cNvSpPr>
          <p:nvPr/>
        </p:nvSpPr>
        <p:spPr bwMode="auto">
          <a:xfrm rot="16200000">
            <a:off x="3200400" y="-1600200"/>
            <a:ext cx="2743200" cy="91440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</p:spPr>
        <p:txBody>
          <a:bodyPr wrap="none" lIns="72939" tIns="36469" rIns="72939" bIns="36469" anchor="ctr"/>
          <a:lstStyle/>
          <a:p>
            <a:pPr eaLnBrk="0" hangingPunct="0">
              <a:buFont typeface="Symbol" pitchFamily="18" charset="2"/>
              <a:buChar char="·"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81"/>
          <p:cNvSpPr>
            <a:spLocks noChangeArrowheads="1"/>
          </p:cNvSpPr>
          <p:nvPr/>
        </p:nvSpPr>
        <p:spPr bwMode="auto">
          <a:xfrm>
            <a:off x="8527806" y="6620235"/>
            <a:ext cx="389197" cy="24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27" tIns="41013" rIns="82027" bIns="41013" anchor="b">
            <a:spAutoFit/>
          </a:bodyPr>
          <a:lstStyle/>
          <a:p>
            <a:pPr algn="r" defTabSz="812106" eaLnBrk="0" hangingPunct="0">
              <a:buFont typeface="Symbol" pitchFamily="18" charset="2"/>
              <a:buChar char="·"/>
            </a:pPr>
            <a:fld id="{F6A573C2-9D67-451C-8A40-5C7099FF2534}" type="slidenum">
              <a:rPr lang="en-US" sz="1000" b="0">
                <a:solidFill>
                  <a:srgbClr val="D3D3D3"/>
                </a:solidFill>
                <a:latin typeface="Arial" charset="0"/>
              </a:rPr>
              <a:pPr algn="r" defTabSz="812106" eaLnBrk="0" hangingPunct="0">
                <a:buFont typeface="Symbol" pitchFamily="18" charset="2"/>
                <a:buChar char="·"/>
              </a:pPr>
              <a:t>‹#›</a:t>
            </a:fld>
            <a:endParaRPr lang="en-US" sz="1000" b="0" dirty="0">
              <a:solidFill>
                <a:srgbClr val="D3D3D3"/>
              </a:solidFill>
              <a:latin typeface="Arial" charset="0"/>
            </a:endParaRPr>
          </a:p>
        </p:txBody>
      </p:sp>
      <p:pic>
        <p:nvPicPr>
          <p:cNvPr id="6" name="Picture 8" descr="MIT_dom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96" y="2557463"/>
            <a:ext cx="4149725" cy="830262"/>
          </a:xfrm>
          <a:ln/>
        </p:spPr>
        <p:txBody>
          <a:bodyPr anchor="ctr"/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4733925"/>
            <a:ext cx="6940550" cy="419100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69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4572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31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54" indent="0">
              <a:buNone/>
              <a:defRPr sz="1800"/>
            </a:lvl2pPr>
            <a:lvl3pPr marL="913306" indent="0">
              <a:buNone/>
              <a:defRPr sz="1600"/>
            </a:lvl3pPr>
            <a:lvl4pPr marL="1369960" indent="0">
              <a:buNone/>
              <a:defRPr sz="1400"/>
            </a:lvl4pPr>
            <a:lvl5pPr marL="1826611" indent="0">
              <a:buNone/>
              <a:defRPr sz="1400"/>
            </a:lvl5pPr>
            <a:lvl6pPr marL="2283266" indent="0">
              <a:buNone/>
              <a:defRPr sz="1400"/>
            </a:lvl6pPr>
            <a:lvl7pPr marL="2739917" indent="0">
              <a:buNone/>
              <a:defRPr sz="1400"/>
            </a:lvl7pPr>
            <a:lvl8pPr marL="3196573" indent="0">
              <a:buNone/>
              <a:defRPr sz="1400"/>
            </a:lvl8pPr>
            <a:lvl9pPr marL="365321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465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59" y="1520846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520846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7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4" indent="0">
              <a:buNone/>
              <a:defRPr sz="2000" b="1"/>
            </a:lvl2pPr>
            <a:lvl3pPr marL="913306" indent="0">
              <a:buNone/>
              <a:defRPr sz="1800" b="1"/>
            </a:lvl3pPr>
            <a:lvl4pPr marL="1369960" indent="0">
              <a:buNone/>
              <a:defRPr sz="1600" b="1"/>
            </a:lvl4pPr>
            <a:lvl5pPr marL="1826611" indent="0">
              <a:buNone/>
              <a:defRPr sz="1600" b="1"/>
            </a:lvl5pPr>
            <a:lvl6pPr marL="2283266" indent="0">
              <a:buNone/>
              <a:defRPr sz="1600" b="1"/>
            </a:lvl6pPr>
            <a:lvl7pPr marL="2739917" indent="0">
              <a:buNone/>
              <a:defRPr sz="1600" b="1"/>
            </a:lvl7pPr>
            <a:lvl8pPr marL="3196573" indent="0">
              <a:buNone/>
              <a:defRPr sz="1600" b="1"/>
            </a:lvl8pPr>
            <a:lvl9pPr marL="36532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4" indent="0">
              <a:buNone/>
              <a:defRPr sz="2000" b="1"/>
            </a:lvl2pPr>
            <a:lvl3pPr marL="913306" indent="0">
              <a:buNone/>
              <a:defRPr sz="1800" b="1"/>
            </a:lvl3pPr>
            <a:lvl4pPr marL="1369960" indent="0">
              <a:buNone/>
              <a:defRPr sz="1600" b="1"/>
            </a:lvl4pPr>
            <a:lvl5pPr marL="1826611" indent="0">
              <a:buNone/>
              <a:defRPr sz="1600" b="1"/>
            </a:lvl5pPr>
            <a:lvl6pPr marL="2283266" indent="0">
              <a:buNone/>
              <a:defRPr sz="1600" b="1"/>
            </a:lvl6pPr>
            <a:lvl7pPr marL="2739917" indent="0">
              <a:buNone/>
              <a:defRPr sz="1600" b="1"/>
            </a:lvl7pPr>
            <a:lvl8pPr marL="3196573" indent="0">
              <a:buNone/>
              <a:defRPr sz="1600" b="1"/>
            </a:lvl8pPr>
            <a:lvl9pPr marL="36532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2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9E2D1-7C2F-47B3-98E5-25AE78CDB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4572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554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6835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54" indent="0">
              <a:buNone/>
              <a:defRPr sz="1200"/>
            </a:lvl2pPr>
            <a:lvl3pPr marL="913306" indent="0">
              <a:buNone/>
              <a:defRPr sz="1000"/>
            </a:lvl3pPr>
            <a:lvl4pPr marL="1369960" indent="0">
              <a:buNone/>
              <a:defRPr sz="900"/>
            </a:lvl4pPr>
            <a:lvl5pPr marL="1826611" indent="0">
              <a:buNone/>
              <a:defRPr sz="900"/>
            </a:lvl5pPr>
            <a:lvl6pPr marL="2283266" indent="0">
              <a:buNone/>
              <a:defRPr sz="900"/>
            </a:lvl6pPr>
            <a:lvl7pPr marL="2739917" indent="0">
              <a:buNone/>
              <a:defRPr sz="900"/>
            </a:lvl7pPr>
            <a:lvl8pPr marL="3196573" indent="0">
              <a:buNone/>
              <a:defRPr sz="900"/>
            </a:lvl8pPr>
            <a:lvl9pPr marL="365321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682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7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54" indent="0">
              <a:buNone/>
              <a:defRPr sz="2800"/>
            </a:lvl2pPr>
            <a:lvl3pPr marL="913306" indent="0">
              <a:buNone/>
              <a:defRPr sz="2400"/>
            </a:lvl3pPr>
            <a:lvl4pPr marL="1369960" indent="0">
              <a:buNone/>
              <a:defRPr sz="2000"/>
            </a:lvl4pPr>
            <a:lvl5pPr marL="1826611" indent="0">
              <a:buNone/>
              <a:defRPr sz="2000"/>
            </a:lvl5pPr>
            <a:lvl6pPr marL="2283266" indent="0">
              <a:buNone/>
              <a:defRPr sz="2000"/>
            </a:lvl6pPr>
            <a:lvl7pPr marL="2739917" indent="0">
              <a:buNone/>
              <a:defRPr sz="2000"/>
            </a:lvl7pPr>
            <a:lvl8pPr marL="3196573" indent="0">
              <a:buNone/>
              <a:defRPr sz="2000"/>
            </a:lvl8pPr>
            <a:lvl9pPr marL="365321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54" indent="0">
              <a:buNone/>
              <a:defRPr sz="1200"/>
            </a:lvl2pPr>
            <a:lvl3pPr marL="913306" indent="0">
              <a:buNone/>
              <a:defRPr sz="1000"/>
            </a:lvl3pPr>
            <a:lvl4pPr marL="1369960" indent="0">
              <a:buNone/>
              <a:defRPr sz="900"/>
            </a:lvl4pPr>
            <a:lvl5pPr marL="1826611" indent="0">
              <a:buNone/>
              <a:defRPr sz="900"/>
            </a:lvl5pPr>
            <a:lvl6pPr marL="2283266" indent="0">
              <a:buNone/>
              <a:defRPr sz="900"/>
            </a:lvl6pPr>
            <a:lvl7pPr marL="2739917" indent="0">
              <a:buNone/>
              <a:defRPr sz="900"/>
            </a:lvl7pPr>
            <a:lvl8pPr marL="3196573" indent="0">
              <a:buNone/>
              <a:defRPr sz="900"/>
            </a:lvl8pPr>
            <a:lvl9pPr marL="365321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5770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76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46" y="304800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304800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2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55638" y="1520846"/>
            <a:ext cx="7940675" cy="357187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1190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25425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1636734"/>
            <a:ext cx="7940675" cy="35718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40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8305807" y="6327782"/>
          <a:ext cx="4540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9" r:id="rId3" imgW="1283400" imgH="1301040" progId="">
                  <p:embed/>
                </p:oleObj>
              </mc:Choice>
              <mc:Fallback>
                <p:oleObj r:id="rId3" imgW="1283400" imgH="1301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7" y="6327782"/>
                        <a:ext cx="4540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657352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2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28605" y="6172204"/>
            <a:ext cx="2133600" cy="476250"/>
          </a:xfrm>
          <a:prstGeom prst="rect">
            <a:avLst/>
          </a:prstGeom>
        </p:spPr>
        <p:txBody>
          <a:bodyPr lIns="91328" tIns="45665" rIns="91328" bIns="456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0" hangingPunct="0">
              <a:buFont typeface="Symbol" pitchFamily="18" charset="2"/>
              <a:buChar char="·"/>
              <a:defRPr/>
            </a:pPr>
            <a:fld id="{0AD86AEB-BA9E-4EF5-A108-8222E3E2E4C1}" type="slidenum">
              <a:rPr lang="en-US" sz="1400" b="0">
                <a:solidFill>
                  <a:srgbClr val="000000"/>
                </a:solidFill>
              </a:rPr>
              <a:pPr eaLnBrk="0" hangingPunct="0">
                <a:buFont typeface="Symbol" pitchFamily="18" charset="2"/>
                <a:buChar char="·"/>
                <a:defRPr/>
              </a:pPr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8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3838" y="207968"/>
            <a:ext cx="260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75000"/>
              </a:spcBef>
              <a:buFont typeface="Symbol" pitchFamily="18" charset="2"/>
              <a:buChar char="·"/>
            </a:pPr>
            <a:r>
              <a:rPr lang="en-US" sz="3600" dirty="0">
                <a:solidFill>
                  <a:srgbClr val="3CC7FE"/>
                </a:solidFill>
                <a:latin typeface="Verdana" pitchFamily="34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0318"/>
            <a:ext cx="7556313" cy="99508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5" y="6423026"/>
            <a:ext cx="2133600" cy="365125"/>
          </a:xfrm>
          <a:prstGeom prst="rect">
            <a:avLst/>
          </a:prstGeom>
        </p:spPr>
        <p:txBody>
          <a:bodyPr lIns="91360" tIns="45681" rIns="91360" bIns="45681"/>
          <a:lstStyle>
            <a:lvl1pPr>
              <a:defRPr/>
            </a:lvl1pPr>
          </a:lstStyle>
          <a:p>
            <a:pPr eaLnBrk="0" hangingPunct="0">
              <a:spcBef>
                <a:spcPct val="75000"/>
              </a:spcBef>
              <a:buFont typeface="Symbol" pitchFamily="18" charset="2"/>
              <a:buChar char="·"/>
              <a:defRPr/>
            </a:pPr>
            <a:fld id="{2BD27E58-F965-4D8E-84CF-90BF149FF3DB}" type="datetimeFigureOut">
              <a:rPr lang="en-US" sz="1400" b="0">
                <a:solidFill>
                  <a:srgbClr val="000000"/>
                </a:solidFill>
                <a:latin typeface="Verdana" pitchFamily="34" charset="0"/>
              </a:rPr>
              <a:pPr eaLnBrk="0" hangingPunct="0">
                <a:spcBef>
                  <a:spcPct val="75000"/>
                </a:spcBef>
                <a:buFont typeface="Symbol" pitchFamily="18" charset="2"/>
                <a:buChar char="·"/>
                <a:defRPr/>
              </a:pPr>
              <a:t>4/7/2017</a:t>
            </a:fld>
            <a:endParaRPr lang="en-US" sz="14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28" y="6423026"/>
            <a:ext cx="3532187" cy="365125"/>
          </a:xfrm>
          <a:prstGeom prst="rect">
            <a:avLst/>
          </a:prstGeom>
        </p:spPr>
        <p:txBody>
          <a:bodyPr lIns="91360" tIns="45681" rIns="91360" bIns="45681"/>
          <a:lstStyle>
            <a:lvl1pPr>
              <a:defRPr/>
            </a:lvl1pPr>
          </a:lstStyle>
          <a:p>
            <a:pPr eaLnBrk="0" hangingPunct="0">
              <a:spcBef>
                <a:spcPct val="75000"/>
              </a:spcBef>
              <a:buFont typeface="Symbol" pitchFamily="18" charset="2"/>
              <a:buChar char="·"/>
              <a:defRPr/>
            </a:pPr>
            <a:endParaRPr lang="en-US" sz="14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94196" y="6400800"/>
            <a:ext cx="555625" cy="365125"/>
          </a:xfrm>
          <a:prstGeom prst="rect">
            <a:avLst/>
          </a:prstGeom>
        </p:spPr>
        <p:txBody>
          <a:bodyPr lIns="91360" tIns="45681" rIns="91360" bIns="45681"/>
          <a:lstStyle>
            <a:lvl1pPr>
              <a:defRPr/>
            </a:lvl1pPr>
          </a:lstStyle>
          <a:p>
            <a:pPr eaLnBrk="0" hangingPunct="0">
              <a:spcBef>
                <a:spcPct val="75000"/>
              </a:spcBef>
              <a:buFont typeface="Symbol" pitchFamily="18" charset="2"/>
              <a:buChar char="·"/>
              <a:defRPr/>
            </a:pPr>
            <a:fld id="{CE1257B4-A1EA-49D6-8F80-AD0F4450D551}" type="slidenum">
              <a:rPr lang="en-US" sz="1400" b="0">
                <a:solidFill>
                  <a:srgbClr val="000000"/>
                </a:solidFill>
                <a:latin typeface="Verdana" pitchFamily="34" charset="0"/>
              </a:rPr>
              <a:pPr eaLnBrk="0" hangingPunct="0">
                <a:spcBef>
                  <a:spcPct val="75000"/>
                </a:spcBef>
                <a:buFont typeface="Symbol" pitchFamily="18" charset="2"/>
                <a:buChar char="·"/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8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F9EBD-10EB-4554-95A5-0FAE1BE75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2933700" y="1447800"/>
            <a:ext cx="518160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Option 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933700" y="2997199"/>
            <a:ext cx="5195888" cy="2717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4134" y="64009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234" y="6400955"/>
            <a:ext cx="612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-101600" y="67736"/>
            <a:ext cx="30353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6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2400"/>
            <a:ext cx="2806700" cy="5638800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2933700" y="1447800"/>
            <a:ext cx="5181600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Option 1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933700" y="2997199"/>
            <a:ext cx="5195888" cy="29406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4134" y="64009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234" y="6400955"/>
            <a:ext cx="612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74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52500" y="1447800"/>
            <a:ext cx="3869871" cy="755426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2286162"/>
            <a:ext cx="3870325" cy="324815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="1" baseline="0"/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904883"/>
            <a:ext cx="3869871" cy="28101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43488" y="1447801"/>
            <a:ext cx="3071812" cy="3876554"/>
          </a:xfrm>
          <a:prstGeom prst="rect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228600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 placeholder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4134" y="64009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234" y="6400955"/>
            <a:ext cx="612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 Title Optional</a:t>
            </a:r>
          </a:p>
        </p:txBody>
      </p:sp>
    </p:spTree>
    <p:extLst>
      <p:ext uri="{BB962C8B-B14F-4D97-AF65-F5344CB8AC3E}">
        <p14:creationId xmlns:p14="http://schemas.microsoft.com/office/powerpoint/2010/main" val="85202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952500" y="1447801"/>
            <a:ext cx="7162800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Option 1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418744"/>
            <a:ext cx="7162800" cy="32962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4134" y="64009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234" y="6400955"/>
            <a:ext cx="612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 Title Optional</a:t>
            </a:r>
          </a:p>
        </p:txBody>
      </p:sp>
    </p:spTree>
    <p:extLst>
      <p:ext uri="{BB962C8B-B14F-4D97-AF65-F5344CB8AC3E}">
        <p14:creationId xmlns:p14="http://schemas.microsoft.com/office/powerpoint/2010/main" val="51288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952500" y="1447801"/>
            <a:ext cx="7162800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Option 2a</a:t>
            </a: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4775200" y="0"/>
            <a:ext cx="4368800" cy="24257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418744"/>
            <a:ext cx="7162800" cy="32962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4134" y="64009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234" y="6400955"/>
            <a:ext cx="612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 Title Optional</a:t>
            </a:r>
          </a:p>
        </p:txBody>
      </p:sp>
      <p:sp>
        <p:nvSpPr>
          <p:cNvPr id="25" name="Oval 24"/>
          <p:cNvSpPr/>
          <p:nvPr userDrawn="1"/>
        </p:nvSpPr>
        <p:spPr>
          <a:xfrm>
            <a:off x="8128684" y="268182"/>
            <a:ext cx="556566" cy="556566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8243888" y="401287"/>
            <a:ext cx="304800" cy="2667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843910" y="393627"/>
            <a:ext cx="22585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3969762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O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4775200" y="0"/>
            <a:ext cx="4368800" cy="24257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130234" y="264139"/>
            <a:ext cx="556566" cy="556566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8243417" y="429550"/>
            <a:ext cx="330200" cy="279400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418744"/>
            <a:ext cx="7162800" cy="32962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 Title Optional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843910" y="393627"/>
            <a:ext cx="22585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649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Option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952500" y="1447801"/>
            <a:ext cx="7162800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Option 2c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130234" y="264139"/>
            <a:ext cx="556566" cy="5565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3417" y="378023"/>
            <a:ext cx="330200" cy="279400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418744"/>
            <a:ext cx="7162800" cy="32962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 Title Optional</a:t>
            </a:r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4775200" y="0"/>
            <a:ext cx="4368800" cy="2425700"/>
          </a:xfrm>
          <a:prstGeom prst="rtTriangle">
            <a:avLst/>
          </a:prstGeom>
          <a:solidFill>
            <a:srgbClr val="95D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130234" y="264139"/>
            <a:ext cx="556566" cy="556566"/>
          </a:xfrm>
          <a:prstGeom prst="ellipse">
            <a:avLst/>
          </a:prstGeom>
          <a:solidFill>
            <a:srgbClr val="95D51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3417" y="402625"/>
            <a:ext cx="330200" cy="2794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5843910" y="393627"/>
            <a:ext cx="22585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082676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Option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952500" y="1447801"/>
            <a:ext cx="7162800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Option 2c</a:t>
            </a: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4775200" y="0"/>
            <a:ext cx="4368800" cy="2425700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130234" y="264139"/>
            <a:ext cx="556566" cy="5565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3417" y="378023"/>
            <a:ext cx="330200" cy="279400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418744"/>
            <a:ext cx="7162800" cy="32962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 Title Optional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843910" y="393627"/>
            <a:ext cx="22585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4208938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862933"/>
            <a:ext cx="8229600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90247"/>
            <a:ext cx="8229600" cy="14233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Presentation/Section Title Optional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378285"/>
            <a:ext cx="8229600" cy="324815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SUB-HEADING 1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8591"/>
            <a:ext cx="8229600" cy="1916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521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862933"/>
            <a:ext cx="4334719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90247"/>
            <a:ext cx="4334719" cy="14233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Presentation/Section Title Optional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378285"/>
            <a:ext cx="4334719" cy="324815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SUB-HEADING 1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8591"/>
            <a:ext cx="4334719" cy="1916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043488" y="862932"/>
            <a:ext cx="3643312" cy="4852067"/>
          </a:xfrm>
          <a:prstGeom prst="rect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228600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22599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1EC0C-A87F-4229-9D9F-261EDD6AA6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_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862933"/>
            <a:ext cx="8229600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90247"/>
            <a:ext cx="8229600" cy="14233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Presentation/Section Title Optional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378285"/>
            <a:ext cx="8229600" cy="324815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SUB-HEADING 1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8591"/>
            <a:ext cx="8229600" cy="1916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8130234" y="264139"/>
            <a:ext cx="556566" cy="5565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3417" y="378023"/>
            <a:ext cx="330200" cy="2794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8128684" y="268182"/>
            <a:ext cx="556566" cy="556566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8243888" y="401287"/>
            <a:ext cx="304800" cy="2667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843910" y="393627"/>
            <a:ext cx="22585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971247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 wPic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862933"/>
            <a:ext cx="4334719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90247"/>
            <a:ext cx="4334719" cy="14233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Presentation/Section Title Optional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378285"/>
            <a:ext cx="4334719" cy="324815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SUB-HEADING 1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8591"/>
            <a:ext cx="4334719" cy="1916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043488" y="862932"/>
            <a:ext cx="3643312" cy="4852067"/>
          </a:xfrm>
          <a:prstGeom prst="rect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228600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 placeholder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8128684" y="268182"/>
            <a:ext cx="556566" cy="556566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8243888" y="401287"/>
            <a:ext cx="304800" cy="2667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843910" y="393627"/>
            <a:ext cx="22585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85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2534252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1 column_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862933"/>
            <a:ext cx="8229600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90247"/>
            <a:ext cx="8229600" cy="14233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Presentation/Section Title Optional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378285"/>
            <a:ext cx="8229600" cy="324815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SUB-HEADING 1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8591"/>
            <a:ext cx="8229600" cy="1916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8130234" y="264139"/>
            <a:ext cx="556566" cy="556566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8243417" y="429550"/>
            <a:ext cx="330200" cy="2794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843910" y="393627"/>
            <a:ext cx="22585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43B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3570349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1 column wPic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862933"/>
            <a:ext cx="4334719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90247"/>
            <a:ext cx="4334719" cy="14233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Presentation/Section Title Optional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378285"/>
            <a:ext cx="4334719" cy="324815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SUB-HEADING 1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8591"/>
            <a:ext cx="4334719" cy="1916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043488" y="862932"/>
            <a:ext cx="3643312" cy="4852067"/>
          </a:xfrm>
          <a:prstGeom prst="rect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228600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 placeholder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130234" y="264139"/>
            <a:ext cx="556566" cy="556566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8243417" y="429550"/>
            <a:ext cx="330200" cy="279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843910" y="393627"/>
            <a:ext cx="22585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43B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1712319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1 column_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862933"/>
            <a:ext cx="8229600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90247"/>
            <a:ext cx="8229600" cy="14233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Presentation/Section Title Optional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378285"/>
            <a:ext cx="8229600" cy="324815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SUB-HEADING 1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8591"/>
            <a:ext cx="8229600" cy="1916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130234" y="264139"/>
            <a:ext cx="556566" cy="556566"/>
          </a:xfrm>
          <a:prstGeom prst="ellipse">
            <a:avLst/>
          </a:prstGeom>
          <a:solidFill>
            <a:srgbClr val="95D51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3417" y="378023"/>
            <a:ext cx="330200" cy="2794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843910" y="393627"/>
            <a:ext cx="22585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6D61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751133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1 column wPic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862933"/>
            <a:ext cx="4334719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90247"/>
            <a:ext cx="4334719" cy="14233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Presentation/Section Title Optional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378285"/>
            <a:ext cx="4334719" cy="324815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SUB-HEADING 1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8591"/>
            <a:ext cx="4334719" cy="1916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043488" y="862932"/>
            <a:ext cx="3643312" cy="4852067"/>
          </a:xfrm>
          <a:prstGeom prst="rect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228600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 placeholder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8130234" y="264139"/>
            <a:ext cx="556566" cy="556566"/>
          </a:xfrm>
          <a:prstGeom prst="ellipse">
            <a:avLst/>
          </a:prstGeom>
          <a:solidFill>
            <a:srgbClr val="95D51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3417" y="378023"/>
            <a:ext cx="330200" cy="2794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843910" y="393627"/>
            <a:ext cx="22585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6D61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559768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1 column_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862933"/>
            <a:ext cx="8229600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90247"/>
            <a:ext cx="8229600" cy="14233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Presentation/Section Title Optional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378285"/>
            <a:ext cx="8229600" cy="324815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SUB-HEADING 1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8591"/>
            <a:ext cx="8229600" cy="1916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8130234" y="264139"/>
            <a:ext cx="556566" cy="5565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3417" y="378023"/>
            <a:ext cx="330200" cy="279400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856790" y="412862"/>
            <a:ext cx="2250294" cy="330200"/>
          </a:xfrm>
          <a:prstGeom prst="rect">
            <a:avLst/>
          </a:prstGeom>
        </p:spPr>
        <p:txBody>
          <a:bodyPr/>
          <a:lstStyle>
            <a:lvl1pPr marL="11112" indent="0" algn="r">
              <a:buNone/>
              <a:defRPr sz="1400" b="1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032516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1 column wPic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862933"/>
            <a:ext cx="4334719" cy="827314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90247"/>
            <a:ext cx="4334719" cy="14233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434"/>
            <a:ext cx="3468688" cy="330200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Presentation/Section Title Optional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378285"/>
            <a:ext cx="4334719" cy="324815"/>
          </a:xfrm>
          <a:prstGeom prst="rect">
            <a:avLst/>
          </a:prstGeom>
        </p:spPr>
        <p:txBody>
          <a:bodyPr/>
          <a:lstStyle>
            <a:lvl1pPr marL="11112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SUB-HEADING 1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8591"/>
            <a:ext cx="4334719" cy="1916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043488" y="862932"/>
            <a:ext cx="3643312" cy="4852067"/>
          </a:xfrm>
          <a:prstGeom prst="rect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228600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 placeholder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130234" y="264139"/>
            <a:ext cx="556566" cy="5565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3417" y="378023"/>
            <a:ext cx="330200" cy="279400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56790" y="412862"/>
            <a:ext cx="2250294" cy="330200"/>
          </a:xfrm>
          <a:prstGeom prst="rect">
            <a:avLst/>
          </a:prstGeom>
        </p:spPr>
        <p:txBody>
          <a:bodyPr/>
          <a:lstStyle>
            <a:lvl1pPr marL="11112" indent="0" algn="r">
              <a:buNone/>
              <a:defRPr sz="1400" b="1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357936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457200"/>
            <a:ext cx="8229600" cy="5257799"/>
          </a:xfrm>
          <a:prstGeom prst="rect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228600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 placeholder</a:t>
            </a:r>
          </a:p>
        </p:txBody>
      </p:sp>
    </p:spTree>
    <p:extLst>
      <p:ext uri="{BB962C8B-B14F-4D97-AF65-F5344CB8AC3E}">
        <p14:creationId xmlns:p14="http://schemas.microsoft.com/office/powerpoint/2010/main" val="8906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ic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457201"/>
            <a:ext cx="8229600" cy="4311569"/>
          </a:xfrm>
          <a:prstGeom prst="rect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228600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 placeholder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905115"/>
            <a:ext cx="8229600" cy="80988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velecto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ommodistius</a:t>
            </a:r>
            <a:r>
              <a:rPr lang="en-US" dirty="0"/>
              <a:t>, </a:t>
            </a:r>
            <a:r>
              <a:rPr lang="en-US" dirty="0" err="1"/>
              <a:t>natem</a:t>
            </a:r>
            <a:r>
              <a:rPr lang="en-US" dirty="0"/>
              <a:t> </a:t>
            </a:r>
            <a:r>
              <a:rPr lang="en-US" dirty="0" err="1"/>
              <a:t>intin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ad </a:t>
            </a:r>
            <a:r>
              <a:rPr lang="en-US" dirty="0" err="1"/>
              <a:t>ea</a:t>
            </a:r>
            <a:r>
              <a:rPr lang="en-US" dirty="0"/>
              <a:t> ab is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fugia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as </a:t>
            </a:r>
            <a:r>
              <a:rPr lang="en-US" dirty="0" err="1"/>
              <a:t>illendelit</a:t>
            </a:r>
            <a:r>
              <a:rPr lang="en-US" dirty="0"/>
              <a:t> et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voluptint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ommoluptas</a:t>
            </a:r>
            <a:r>
              <a:rPr lang="en-US" dirty="0"/>
              <a:t> 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eaquo</a:t>
            </a:r>
            <a:r>
              <a:rPr lang="en-US" dirty="0"/>
              <a:t> </a:t>
            </a:r>
            <a:r>
              <a:rPr lang="en-US" dirty="0" err="1"/>
              <a:t>eommoluptas</a:t>
            </a:r>
            <a:r>
              <a:rPr lang="en-US" dirty="0"/>
              <a:t> </a:t>
            </a:r>
            <a:r>
              <a:rPr lang="en-US" dirty="0" err="1"/>
              <a:t>doluptat</a:t>
            </a:r>
            <a:r>
              <a:rPr lang="en-US" dirty="0"/>
              <a:t> </a:t>
            </a:r>
            <a:r>
              <a:rPr lang="en-US" dirty="0" err="1"/>
              <a:t>recus</a:t>
            </a:r>
            <a:r>
              <a:rPr lang="en-US" dirty="0"/>
              <a:t> </a:t>
            </a:r>
            <a:r>
              <a:rPr lang="en-US" dirty="0" err="1"/>
              <a:t>etu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37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0ADE4-B7B6-4E24-B9F2-E3AC77A2F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819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04" y="6302897"/>
            <a:ext cx="25177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C90C1-EECD-0942-AB89-48BC016F9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@MIT_REAP</a:t>
            </a:r>
          </a:p>
        </p:txBody>
      </p:sp>
    </p:spTree>
    <p:extLst>
      <p:ext uri="{BB962C8B-B14F-4D97-AF65-F5344CB8AC3E}">
        <p14:creationId xmlns:p14="http://schemas.microsoft.com/office/powerpoint/2010/main" val="176336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66A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A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38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180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58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641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397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207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944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B42C3-53D7-4288-ADAF-A75CFD12B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521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596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1182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0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DE41-C7AB-4491-8964-87F390794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4EB1C-C190-4412-B7F0-51BEC672B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E31E9-A34F-48B9-8DAB-02484D7E9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10C96D2-C268-4FE1-9A2F-B84CDFE019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304800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27" tIns="41013" rIns="82027" bIns="410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6278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</p:spPr>
        <p:txBody>
          <a:bodyPr wrap="none" lIns="91328" tIns="45665" rIns="91328" bIns="45665" anchor="ctr"/>
          <a:lstStyle/>
          <a:p>
            <a:pPr eaLnBrk="0" hangingPunct="0">
              <a:buFont typeface="Symbol" pitchFamily="18" charset="2"/>
              <a:buChar char="·"/>
            </a:pP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6282"/>
          <p:cNvSpPr>
            <a:spLocks noChangeArrowheads="1"/>
          </p:cNvSpPr>
          <p:nvPr/>
        </p:nvSpPr>
        <p:spPr bwMode="auto">
          <a:xfrm>
            <a:off x="8527806" y="6620235"/>
            <a:ext cx="389197" cy="24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27" tIns="41013" rIns="82027" bIns="41013" anchor="b">
            <a:spAutoFit/>
          </a:bodyPr>
          <a:lstStyle/>
          <a:p>
            <a:pPr algn="r" defTabSz="812106" eaLnBrk="0" hangingPunct="0">
              <a:buFont typeface="Symbol" pitchFamily="18" charset="2"/>
              <a:buChar char="·"/>
            </a:pPr>
            <a:fld id="{BC6B7E4B-E697-49F5-A710-EA0824804306}" type="slidenum">
              <a:rPr lang="en-US" sz="1000" b="0">
                <a:solidFill>
                  <a:srgbClr val="D3D3D3"/>
                </a:solidFill>
                <a:latin typeface="Arial" charset="0"/>
              </a:rPr>
              <a:pPr algn="r" defTabSz="812106" eaLnBrk="0" hangingPunct="0">
                <a:buFont typeface="Symbol" pitchFamily="18" charset="2"/>
                <a:buChar char="·"/>
              </a:pPr>
              <a:t>‹#›</a:t>
            </a:fld>
            <a:endParaRPr lang="en-US" sz="1000" b="0" dirty="0">
              <a:solidFill>
                <a:srgbClr val="D3D3D3"/>
              </a:solidFill>
              <a:latin typeface="Arial" charset="0"/>
            </a:endParaRPr>
          </a:p>
        </p:txBody>
      </p:sp>
      <p:sp>
        <p:nvSpPr>
          <p:cNvPr id="1029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40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27" tIns="41013" rIns="82027" bIns="41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47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8121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8121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2pPr>
      <a:lvl3pPr algn="l" defTabSz="8121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3pPr>
      <a:lvl4pPr algn="l" defTabSz="8121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4pPr>
      <a:lvl5pPr algn="l" defTabSz="81210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5pPr>
      <a:lvl6pPr marL="456654" algn="l" defTabSz="81341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3306" algn="l" defTabSz="81341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69960" algn="l" defTabSz="81341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6611" algn="l" defTabSz="81341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750" indent="-234750" algn="l" defTabSz="812106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2597" indent="-115788" algn="l" defTabSz="812106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12033" indent="1588" algn="l" defTabSz="812106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1466" indent="115788" algn="l" defTabSz="812106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02004" indent="222059" algn="l" defTabSz="812106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59694" algn="l" defTabSz="813411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6344" algn="l" defTabSz="813411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3002" algn="l" defTabSz="813411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29655" algn="l" defTabSz="813411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913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6" algn="l" defTabSz="913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60" algn="l" defTabSz="913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11" algn="l" defTabSz="913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66" algn="l" defTabSz="913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17" algn="l" defTabSz="913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3" algn="l" defTabSz="913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14" algn="l" defTabSz="913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937812"/>
            <a:ext cx="9144000" cy="91054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96374" y="6069265"/>
            <a:ext cx="1854200" cy="6223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4134" y="64009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234" y="6400955"/>
            <a:ext cx="612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979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131"/>
            <a:ext cx="9144000" cy="8846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9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1748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1848">
          <p15:clr>
            <a:srgbClr val="F26B43"/>
          </p15:clr>
        </p15:guide>
        <p15:guide id="6" pos="600">
          <p15:clr>
            <a:srgbClr val="F26B43"/>
          </p15:clr>
        </p15:guide>
        <p15:guide id="7" pos="5112">
          <p15:clr>
            <a:srgbClr val="F26B43"/>
          </p15:clr>
        </p15:guide>
        <p15:guide id="8" orient="horz" pos="912">
          <p15:clr>
            <a:srgbClr val="F26B43"/>
          </p15:clr>
        </p15:guide>
        <p15:guide id="9" orient="horz" pos="36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799"/>
            <a:ext cx="8229600" cy="697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C87A-0F53-134B-BA66-D4935906EBB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AFB9-B299-604A-ADC7-3690D2D6F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76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hyperlink" Target="http://images.google.com/imgres?imgurl=http://www.bosticlincolncenter.com/images/AbrahamLincoln.JPG&amp;imgrefurl=http://reticenciasdigitais.blogspot.com/2008/06/kennedy-x-lincoln.html&amp;usg=__EsKHbwbbNLswtZTT3J_haLlpF_k=&amp;h=720&amp;w=547&amp;sz=40&amp;hl=en&amp;start=4&amp;sig2=cbAUlwFm8ITclGK833jrbw&amp;um=1&amp;tbnid=uZD6mpSWgkhU1M:&amp;tbnh=140&amp;tbnw=106&amp;ei=ZK2VScngJ5C2MeiM-IUM&amp;prev=/images?q=abrahan+Lincoln&amp;um=1&amp;hl=en&amp;rls=com.microsoft:*:IE-SearchBox&amp;rlz=1I7GGIK_en&amp;sa=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7803"/>
            <a:ext cx="7772400" cy="5940088"/>
          </a:xfr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Measuring the Impact of Household Innovation using Administrative Data </a:t>
            </a: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Miranda and </a:t>
            </a:r>
            <a:r>
              <a:rPr lang="en-US" sz="2400" dirty="0" err="1" smtClean="0">
                <a:solidFill>
                  <a:schemeClr val="accent2"/>
                </a:solidFill>
              </a:rPr>
              <a:t>Zolas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/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The Link between University R&amp;D, Human Capital and Business Startups </a:t>
            </a: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400" dirty="0" err="1" smtClean="0">
                <a:solidFill>
                  <a:schemeClr val="accent2"/>
                </a:solidFill>
              </a:rPr>
              <a:t>Goldschlag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Jarmin</a:t>
            </a:r>
            <a:r>
              <a:rPr lang="en-US" sz="2400" dirty="0" smtClean="0">
                <a:solidFill>
                  <a:schemeClr val="accent2"/>
                </a:solidFill>
              </a:rPr>
              <a:t>, Lane, and </a:t>
            </a:r>
            <a:r>
              <a:rPr lang="en-US" sz="2400" dirty="0" err="1" smtClean="0">
                <a:solidFill>
                  <a:schemeClr val="accent2"/>
                </a:solidFill>
              </a:rPr>
              <a:t>Zolas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NBER-CRIW Conference: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Measuring and Accounting for Innovation in the 21</a:t>
            </a:r>
            <a:r>
              <a:rPr lang="en-US" sz="2400" baseline="30000" dirty="0" smtClean="0">
                <a:solidFill>
                  <a:schemeClr val="accent2"/>
                </a:solidFill>
              </a:rPr>
              <a:t>st</a:t>
            </a:r>
            <a:r>
              <a:rPr lang="en-US" sz="2400" dirty="0" smtClean="0">
                <a:solidFill>
                  <a:schemeClr val="accent2"/>
                </a:solidFill>
              </a:rPr>
              <a:t> Century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/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Discussant:  Scott Stern, MIT, HBS and NBER</a:t>
            </a:r>
            <a:r>
              <a:rPr lang="en-US" sz="3200" dirty="0" smtClean="0">
                <a:solidFill>
                  <a:schemeClr val="accent2"/>
                </a:solidFill>
              </a:rPr>
              <a:t/>
            </a:r>
            <a:br>
              <a:rPr lang="en-US" sz="3200" dirty="0" smtClean="0">
                <a:solidFill>
                  <a:schemeClr val="accent2"/>
                </a:solidFill>
              </a:rPr>
            </a:b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46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5334000" cy="3733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758126"/>
            <a:ext cx="5029200" cy="30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1041"/>
            <a:ext cx="7772400" cy="584775"/>
          </a:xfr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Key Comments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b="0" dirty="0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52400" y="8382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b="0" dirty="0" smtClean="0"/>
              <a:t> Do Household Innovators Patent (and if not, why not)?</a:t>
            </a:r>
          </a:p>
          <a:p>
            <a:pPr>
              <a:buFontTx/>
              <a:buChar char="•"/>
            </a:pPr>
            <a:endParaRPr lang="en-US" sz="2800" b="0" dirty="0" smtClean="0"/>
          </a:p>
          <a:p>
            <a:pPr>
              <a:buFontTx/>
              <a:buChar char="•"/>
            </a:pPr>
            <a:endParaRPr lang="en-US" sz="2800" b="0" dirty="0"/>
          </a:p>
          <a:p>
            <a:pPr>
              <a:buFontTx/>
              <a:buChar char="•"/>
            </a:pPr>
            <a:r>
              <a:rPr lang="en-US" sz="2800" b="0" dirty="0" smtClean="0"/>
              <a:t> The Low Returns to Household Innovation Patenting</a:t>
            </a:r>
          </a:p>
          <a:p>
            <a:pPr>
              <a:buFontTx/>
              <a:buChar char="•"/>
            </a:pPr>
            <a:endParaRPr lang="en-US" sz="2800" b="0" dirty="0" smtClean="0"/>
          </a:p>
          <a:p>
            <a:pPr>
              <a:buFontTx/>
              <a:buChar char="•"/>
            </a:pPr>
            <a:endParaRPr lang="en-US" sz="2800" b="0" dirty="0" smtClean="0"/>
          </a:p>
          <a:p>
            <a:pPr>
              <a:buFontTx/>
              <a:buChar char="•"/>
            </a:pPr>
            <a:r>
              <a:rPr lang="en-US" sz="2800" b="0" dirty="0" smtClean="0"/>
              <a:t> Household Innovation or Innovation Contracting?</a:t>
            </a:r>
          </a:p>
        </p:txBody>
      </p:sp>
    </p:spTree>
    <p:extLst>
      <p:ext uri="{BB962C8B-B14F-4D97-AF65-F5344CB8AC3E}">
        <p14:creationId xmlns:p14="http://schemas.microsoft.com/office/powerpoint/2010/main" val="29113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Taken literally, less than 1 in 2000 household innovations (which </a:t>
            </a:r>
            <a:r>
              <a:rPr lang="en-US" sz="3200" dirty="0" err="1" smtClean="0">
                <a:solidFill>
                  <a:schemeClr val="accent2"/>
                </a:solidFill>
              </a:rPr>
              <a:t>EvH</a:t>
            </a:r>
            <a:r>
              <a:rPr lang="en-US" sz="3200" dirty="0" smtClean="0">
                <a:solidFill>
                  <a:schemeClr val="accent2"/>
                </a:solidFill>
              </a:rPr>
              <a:t> takes as a conservative estimate) are patented….</a:t>
            </a:r>
            <a:endParaRPr lang="en-US" sz="32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589625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253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Taken literally,  the ROI on Household Innovation is   -50%, with more than $16B of effort and less than $8B in revenue….</a:t>
            </a:r>
            <a:endParaRPr lang="en-US" sz="32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932684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77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077200" cy="517374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b="0" kern="0" dirty="0" smtClean="0">
                <a:solidFill>
                  <a:schemeClr val="accent2"/>
                </a:solidFill>
              </a:rPr>
              <a:t>Is this just a form of technical consulting?</a:t>
            </a:r>
          </a:p>
          <a:p>
            <a:r>
              <a:rPr lang="en-US" sz="3200" b="0" kern="0" dirty="0" smtClean="0">
                <a:solidFill>
                  <a:schemeClr val="accent2"/>
                </a:solidFill>
              </a:rPr>
              <a:t>Particularly for the older (semi-retired?)….</a:t>
            </a:r>
            <a:br>
              <a:rPr lang="en-US" sz="3200" b="0" kern="0" dirty="0" smtClean="0">
                <a:solidFill>
                  <a:schemeClr val="accent2"/>
                </a:solidFill>
              </a:rPr>
            </a:br>
            <a:endParaRPr lang="en-US" sz="3200" b="0" kern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8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7803"/>
            <a:ext cx="7772400" cy="5940088"/>
          </a:xfr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accent2">
                    <a:alpha val="27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alpha val="27000"/>
                  </a:schemeClr>
                </a:solidFill>
              </a:rPr>
              <a:t>Measuring the Impact of Household Innovation </a:t>
            </a:r>
            <a:r>
              <a:rPr lang="en-US" sz="2800" dirty="0" smtClean="0">
                <a:solidFill>
                  <a:schemeClr val="accent2">
                    <a:alpha val="27000"/>
                  </a:schemeClr>
                </a:solidFill>
              </a:rPr>
              <a:t>Using </a:t>
            </a:r>
            <a:r>
              <a:rPr lang="en-US" sz="2800" dirty="0">
                <a:solidFill>
                  <a:schemeClr val="accent2">
                    <a:alpha val="27000"/>
                  </a:schemeClr>
                </a:solidFill>
              </a:rPr>
              <a:t>Administrative Data </a:t>
            </a:r>
            <a:r>
              <a:rPr lang="en-US" sz="2800" dirty="0" smtClean="0">
                <a:solidFill>
                  <a:schemeClr val="accent2">
                    <a:alpha val="27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alpha val="27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alpha val="27000"/>
                  </a:schemeClr>
                </a:solidFill>
              </a:rPr>
              <a:t>Miranda and </a:t>
            </a:r>
            <a:r>
              <a:rPr lang="en-US" sz="2400" dirty="0" err="1" smtClean="0">
                <a:solidFill>
                  <a:schemeClr val="accent2">
                    <a:alpha val="27000"/>
                  </a:schemeClr>
                </a:solidFill>
              </a:rPr>
              <a:t>Zolas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/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The Link between University R&amp;D, Human Capital and Business Startups </a:t>
            </a: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400" dirty="0" err="1" smtClean="0">
                <a:solidFill>
                  <a:schemeClr val="accent2"/>
                </a:solidFill>
              </a:rPr>
              <a:t>Goldschlag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Jarmin</a:t>
            </a:r>
            <a:r>
              <a:rPr lang="en-US" sz="2400" dirty="0" smtClean="0">
                <a:solidFill>
                  <a:schemeClr val="accent2"/>
                </a:solidFill>
              </a:rPr>
              <a:t>, Lane, and </a:t>
            </a:r>
            <a:r>
              <a:rPr lang="en-US" sz="2400" dirty="0" err="1" smtClean="0">
                <a:solidFill>
                  <a:schemeClr val="accent2"/>
                </a:solidFill>
              </a:rPr>
              <a:t>Zolas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>NBER-CRIW </a:t>
            </a:r>
            <a:r>
              <a:rPr lang="en-US" sz="2400" dirty="0" smtClean="0">
                <a:solidFill>
                  <a:schemeClr val="accent2">
                    <a:alpha val="25000"/>
                  </a:schemeClr>
                </a:solidFill>
              </a:rPr>
              <a:t>Conference</a:t>
            </a: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>:</a:t>
            </a:r>
            <a:b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>Measuring and Accounting for Innovation in the 21</a:t>
            </a:r>
            <a:r>
              <a:rPr lang="en-US" sz="2400" baseline="30000" dirty="0" smtClean="0">
                <a:solidFill>
                  <a:schemeClr val="accent2">
                    <a:alpha val="19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> Century</a:t>
            </a:r>
            <a:b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alpha val="19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2">
                    <a:alpha val="19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alpha val="19000"/>
                  </a:schemeClr>
                </a:solidFill>
              </a:rPr>
              <a:t>Discussant:  Scott Stern, MIT and NBER</a:t>
            </a:r>
            <a:r>
              <a:rPr lang="en-US" sz="3600" dirty="0" smtClean="0">
                <a:solidFill>
                  <a:schemeClr val="accent2">
                    <a:alpha val="19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alpha val="19000"/>
                  </a:schemeClr>
                </a:solidFill>
              </a:rPr>
            </a:br>
            <a:endParaRPr lang="en-US" sz="3200" dirty="0">
              <a:solidFill>
                <a:schemeClr val="accent2">
                  <a:alpha val="19000"/>
                </a:schemeClr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46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precisionir.com/wp-content/uploads/2013/11/google-logo-370x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37" y="1295400"/>
            <a:ext cx="35242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-static.zdnet.com/i/story/60/01/029634/akamai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6" y="2209800"/>
            <a:ext cx="3198427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6/64/Cisco_logo.svg/800px-Cisco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3886200" cy="218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biogen.com/content/dam/corporate/en_us/images/global-elements/logo-biog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28098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07367" y="389784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b="0" kern="0" dirty="0" smtClean="0">
                <a:solidFill>
                  <a:schemeClr val="accent2"/>
                </a:solidFill>
              </a:rPr>
              <a:t>University Research and Growth Entrepreneurship</a:t>
            </a:r>
            <a:endParaRPr lang="en-US" sz="1600" b="0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en/thumb/9/93/Netscape_Navigator.png/250px-Netscape_Navig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3812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thocp.net/biographies/pictures/andreessen_marc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17716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lifesciencesfoundation.org/content/media/2011/06/30/1999_Bob_Swanson_passes_www.flickr.com_Genentech1_Herb_Boyer_and_Bob_Swanson_Founders_of_Genentech.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974415" cy="210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donate.kidney.org/images/cvupload/26/990/cv_26_67354796680720626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57" y="4219575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68593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b="0" kern="0" dirty="0" smtClean="0">
                <a:solidFill>
                  <a:schemeClr val="accent2"/>
                </a:solidFill>
              </a:rPr>
              <a:t>The Special Role of Research-Trained Human Capital</a:t>
            </a:r>
            <a:endParaRPr lang="en-US" sz="1600" b="0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68593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b="0" kern="0" dirty="0" smtClean="0">
                <a:solidFill>
                  <a:schemeClr val="accent2"/>
                </a:solidFill>
              </a:rPr>
              <a:t>Though….</a:t>
            </a:r>
            <a:endParaRPr lang="en-US" sz="1600" b="0" kern="0" dirty="0">
              <a:solidFill>
                <a:schemeClr val="accent2"/>
              </a:solidFill>
            </a:endParaRPr>
          </a:p>
        </p:txBody>
      </p:sp>
      <p:pic>
        <p:nvPicPr>
          <p:cNvPr id="246792" name="Picture 8" descr="https://c1.staticflickr.com/4/3836/14654529795_360400b38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2" y="1371600"/>
            <a:ext cx="790513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9" y="4675739"/>
            <a:ext cx="5667866" cy="230821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189" y="152400"/>
            <a:ext cx="906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b="0" kern="0" dirty="0" smtClean="0">
                <a:solidFill>
                  <a:schemeClr val="accent2"/>
                </a:solidFill>
              </a:rPr>
              <a:t>Long line of research about the role of STEM background, science and engineering knowledge, and university ecosystems in growth start-ups….</a:t>
            </a:r>
            <a:endParaRPr lang="en-US" sz="1600" b="0" kern="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752600"/>
            <a:ext cx="4073724" cy="27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4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https://funnytimes.com/wp-content/uploads/1999/11/199911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1925"/>
            <a:ext cx="9144001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13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1041"/>
            <a:ext cx="7772400" cy="584775"/>
          </a:xfr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The GLJZ Approach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9144000" cy="5410200"/>
          </a:xfrm>
        </p:spPr>
        <p:txBody>
          <a:bodyPr/>
          <a:lstStyle/>
          <a:p>
            <a:pPr marL="452438" indent="-452438">
              <a:lnSpc>
                <a:spcPct val="150000"/>
              </a:lnSpc>
            </a:pPr>
            <a:endParaRPr lang="en-US" sz="2500" dirty="0"/>
          </a:p>
          <a:p>
            <a:pPr marL="452438" indent="-452438">
              <a:lnSpc>
                <a:spcPct val="150000"/>
              </a:lnSpc>
            </a:pPr>
            <a:endParaRPr lang="en-US" sz="2100" dirty="0"/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b="0" dirty="0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52400" y="685800"/>
            <a:ext cx="8991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 dirty="0" smtClean="0"/>
              <a:t> Combine Startup Firm History Film (an age0 version of the LBD) with the detailed administrative records from UMETRICS, which records all payments made to workers at 14 large research universities</a:t>
            </a:r>
          </a:p>
          <a:p>
            <a:pPr>
              <a:buFontTx/>
              <a:buChar char="•"/>
            </a:pPr>
            <a:endParaRPr lang="en-US" b="0" dirty="0"/>
          </a:p>
          <a:p>
            <a:pPr>
              <a:buFontTx/>
              <a:buChar char="•"/>
            </a:pPr>
            <a:r>
              <a:rPr lang="en-US" b="0" dirty="0" smtClean="0"/>
              <a:t> For each worker, create flags for whether they worked in R&amp;D-active, high-tech, university, or university-research-grant (UMETRICS).</a:t>
            </a:r>
          </a:p>
          <a:p>
            <a:pPr>
              <a:buFontTx/>
              <a:buChar char="•"/>
            </a:pPr>
            <a:endParaRPr lang="en-US" b="0" dirty="0" smtClean="0"/>
          </a:p>
          <a:p>
            <a:pPr>
              <a:buFontTx/>
              <a:buChar char="•"/>
            </a:pPr>
            <a:r>
              <a:rPr lang="en-US" b="0" dirty="0" smtClean="0"/>
              <a:t>Estimate whether all workers (whether in UMETRICS or not) are research-grant-funded, using UMETRICS sample as training with machine learning methods</a:t>
            </a:r>
          </a:p>
          <a:p>
            <a:pPr lvl="1">
              <a:buFontTx/>
              <a:buChar char="•"/>
            </a:pPr>
            <a:r>
              <a:rPr lang="en-US" b="0" dirty="0" smtClean="0"/>
              <a:t>Comparison of logistic, decision tree, and random forest</a:t>
            </a:r>
          </a:p>
          <a:p>
            <a:pPr lvl="1">
              <a:buFontTx/>
              <a:buChar char="•"/>
            </a:pPr>
            <a:endParaRPr lang="en-US" b="0" dirty="0"/>
          </a:p>
          <a:p>
            <a:pPr>
              <a:buFontTx/>
              <a:buChar char="•"/>
            </a:pPr>
            <a:r>
              <a:rPr lang="en-US" b="0" dirty="0" smtClean="0"/>
              <a:t> Characterize the research-oriented human capital of start-up employees, and link research-oriented human capital measures to firm survivability and growth</a:t>
            </a:r>
          </a:p>
        </p:txBody>
      </p:sp>
    </p:spTree>
    <p:extLst>
      <p:ext uri="{BB962C8B-B14F-4D97-AF65-F5344CB8AC3E}">
        <p14:creationId xmlns:p14="http://schemas.microsoft.com/office/powerpoint/2010/main" val="10091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797104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25898" cy="63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1041"/>
            <a:ext cx="7772400" cy="584775"/>
          </a:xfr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Key Comments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b="0" dirty="0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52400" y="8382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b="0" dirty="0" smtClean="0"/>
              <a:t> What are we trying to explain?</a:t>
            </a:r>
          </a:p>
          <a:p>
            <a:pPr>
              <a:buFontTx/>
              <a:buChar char="•"/>
            </a:pPr>
            <a:endParaRPr lang="en-US" sz="2800" b="0" dirty="0"/>
          </a:p>
          <a:p>
            <a:pPr>
              <a:buFontTx/>
              <a:buChar char="•"/>
            </a:pPr>
            <a:r>
              <a:rPr lang="en-US" sz="2800" b="0" dirty="0" smtClean="0"/>
              <a:t> The Promise and Perils of Predictive Analytics and Machine Learning on Administrative Datasets</a:t>
            </a:r>
          </a:p>
          <a:p>
            <a:pPr>
              <a:buFontTx/>
              <a:buChar char="•"/>
            </a:pPr>
            <a:endParaRPr lang="en-US" sz="2800" b="0" dirty="0" smtClean="0"/>
          </a:p>
          <a:p>
            <a:pPr>
              <a:buFontTx/>
              <a:buChar char="•"/>
            </a:pPr>
            <a:r>
              <a:rPr lang="en-US" sz="2800" b="0" dirty="0"/>
              <a:t> </a:t>
            </a:r>
            <a:r>
              <a:rPr lang="en-US" sz="2800" b="0" dirty="0" smtClean="0"/>
              <a:t>Human capital or university-based entrepreneurial ecosystems?</a:t>
            </a:r>
          </a:p>
        </p:txBody>
      </p:sp>
    </p:spTree>
    <p:extLst>
      <p:ext uri="{BB962C8B-B14F-4D97-AF65-F5344CB8AC3E}">
        <p14:creationId xmlns:p14="http://schemas.microsoft.com/office/powerpoint/2010/main" val="42918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1041"/>
            <a:ext cx="7772400" cy="584775"/>
          </a:xfr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What are we trying to explain?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b="0" dirty="0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52400" y="838200"/>
            <a:ext cx="8305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 dirty="0" smtClean="0"/>
              <a:t> Massive body of research emphasizing the role of human capital (and STEM or engineering orientation) in high-potential start-up firms</a:t>
            </a:r>
          </a:p>
          <a:p>
            <a:pPr lvl="1">
              <a:buFontTx/>
              <a:buChar char="•"/>
            </a:pPr>
            <a:r>
              <a:rPr lang="en-US" b="0" dirty="0"/>
              <a:t> </a:t>
            </a:r>
            <a:r>
              <a:rPr lang="en-US" sz="2000" b="0" dirty="0" smtClean="0"/>
              <a:t>Stanford Project on Emerging Companies (SPEC; , MIT Alumni </a:t>
            </a:r>
            <a:r>
              <a:rPr lang="en-US" sz="2000" b="0" dirty="0" err="1" smtClean="0"/>
              <a:t>Suryey</a:t>
            </a:r>
            <a:r>
              <a:rPr lang="en-US" sz="2000" b="0" dirty="0" smtClean="0"/>
              <a:t> (e.g., </a:t>
            </a:r>
            <a:r>
              <a:rPr lang="en-US" sz="2000" b="0" dirty="0" err="1" smtClean="0"/>
              <a:t>Eesley</a:t>
            </a:r>
            <a:r>
              <a:rPr lang="en-US" sz="2000" b="0" dirty="0" smtClean="0"/>
              <a:t>, Roberts, and Hsu), numerous European surveys, </a:t>
            </a:r>
            <a:r>
              <a:rPr lang="en-US" sz="2000" b="0" dirty="0" err="1" smtClean="0"/>
              <a:t>Zucker</a:t>
            </a:r>
            <a:r>
              <a:rPr lang="en-US" sz="2000" b="0" dirty="0" smtClean="0"/>
              <a:t> and Darby, etc.</a:t>
            </a:r>
          </a:p>
          <a:p>
            <a:pPr>
              <a:buFontTx/>
              <a:buChar char="•"/>
            </a:pPr>
            <a:endParaRPr lang="en-US" b="0" dirty="0" smtClean="0"/>
          </a:p>
          <a:p>
            <a:pPr>
              <a:buFontTx/>
              <a:buChar char="•"/>
            </a:pPr>
            <a:r>
              <a:rPr lang="en-US" b="0" dirty="0" smtClean="0"/>
              <a:t>Also a massive body of research on academic </a:t>
            </a:r>
            <a:r>
              <a:rPr lang="en-US" b="0" dirty="0" err="1" smtClean="0"/>
              <a:t>entrepeneurship</a:t>
            </a:r>
            <a:r>
              <a:rPr lang="en-US" b="0" dirty="0" smtClean="0"/>
              <a:t> and technology transfer from universities</a:t>
            </a:r>
          </a:p>
          <a:p>
            <a:pPr lvl="1">
              <a:buFontTx/>
              <a:buChar char="•"/>
            </a:pPr>
            <a:r>
              <a:rPr lang="en-US" sz="2000" b="0" dirty="0"/>
              <a:t> </a:t>
            </a:r>
            <a:r>
              <a:rPr lang="en-US" sz="2000" b="0" dirty="0" smtClean="0"/>
              <a:t>Shane, </a:t>
            </a:r>
            <a:r>
              <a:rPr lang="en-US" sz="2000" b="0" dirty="0" err="1" smtClean="0"/>
              <a:t>Thursby</a:t>
            </a:r>
            <a:r>
              <a:rPr lang="en-US" sz="2000" b="0" dirty="0" smtClean="0"/>
              <a:t> and </a:t>
            </a:r>
            <a:r>
              <a:rPr lang="en-US" sz="2000" b="0" dirty="0" err="1" smtClean="0"/>
              <a:t>Thursby</a:t>
            </a:r>
            <a:r>
              <a:rPr lang="en-US" sz="2000" b="0" dirty="0" smtClean="0"/>
              <a:t>, Feldman, Murray, Powell, etc…..</a:t>
            </a:r>
          </a:p>
          <a:p>
            <a:pPr lvl="1"/>
            <a:endParaRPr lang="en-US" b="0" dirty="0"/>
          </a:p>
          <a:p>
            <a:pPr>
              <a:buFontTx/>
              <a:buChar char="•"/>
            </a:pPr>
            <a:r>
              <a:rPr lang="en-US" b="0" dirty="0" smtClean="0"/>
              <a:t> The paper is simultaneously about incorporating indicators of STEM/R&amp;D orientation into start-up employment composition (which might be useful), or specifically about impact of research training (UMETRICS)….</a:t>
            </a:r>
          </a:p>
        </p:txBody>
      </p:sp>
    </p:spTree>
    <p:extLst>
      <p:ext uri="{BB962C8B-B14F-4D97-AF65-F5344CB8AC3E}">
        <p14:creationId xmlns:p14="http://schemas.microsoft.com/office/powerpoint/2010/main" val="18404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041"/>
            <a:ext cx="9144000" cy="584775"/>
          </a:xfr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The Promise and Perils of ML on Admin Datasets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b="0" dirty="0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52400" y="838200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 dirty="0"/>
              <a:t> </a:t>
            </a:r>
            <a:r>
              <a:rPr lang="en-US" b="0" dirty="0" smtClean="0"/>
              <a:t>This paper is among the first government projects to attempt to specifically use recent (and rapidly emerging) advances in predictive analytics / machine learning to “fill in” a </a:t>
            </a:r>
            <a:r>
              <a:rPr lang="en-US" b="0" dirty="0" err="1" smtClean="0"/>
              <a:t>regressor</a:t>
            </a:r>
            <a:r>
              <a:rPr lang="en-US" b="0" dirty="0" smtClean="0"/>
              <a:t> (“research-trained”) that is only observed for a portion of the sample.  This is very promising!</a:t>
            </a:r>
          </a:p>
          <a:p>
            <a:pPr>
              <a:buFontTx/>
              <a:buChar char="•"/>
            </a:pPr>
            <a:endParaRPr lang="en-US" b="0" dirty="0"/>
          </a:p>
          <a:p>
            <a:pPr>
              <a:buFontTx/>
              <a:buChar char="•"/>
            </a:pPr>
            <a:r>
              <a:rPr lang="en-US" b="0" dirty="0" smtClean="0"/>
              <a:t> But, predictive analytics models (in general) and ML models in particular are a tool and need to be wielded carefully </a:t>
            </a:r>
          </a:p>
          <a:p>
            <a:pPr>
              <a:buFontTx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08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0084" y="231820"/>
            <a:ext cx="7363716" cy="94506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1"/>
                </a:solidFill>
                <a:cs typeface="Arial" panose="020B0604020202020204" pitchFamily="34" charset="0"/>
              </a:rPr>
              <a:t>Three Steps to Measuring Entrepreneurial Quality (at or near the time of founding)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4294967295"/>
          </p:nvPr>
        </p:nvSpPr>
        <p:spPr>
          <a:xfrm>
            <a:off x="472163" y="1314397"/>
            <a:ext cx="2410716" cy="627074"/>
          </a:xfrm>
          <a:prstGeom prst="rect">
            <a:avLst/>
          </a:prstGeom>
        </p:spPr>
        <p:txBody>
          <a:bodyPr/>
          <a:lstStyle/>
          <a:p>
            <a:pPr marL="11112" indent="0" algn="ctr">
              <a:buNone/>
            </a:pPr>
            <a:r>
              <a:rPr lang="en-US" sz="2000" dirty="0">
                <a:solidFill>
                  <a:srgbClr val="C43B78"/>
                </a:solidFill>
              </a:rPr>
              <a:t>Business Registrations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374" y="2343592"/>
            <a:ext cx="2800436" cy="7716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0" dirty="0">
                <a:solidFill>
                  <a:srgbClr val="C43B78"/>
                </a:solidFill>
              </a:rPr>
              <a:t>“Digital Signatures” of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0" dirty="0">
                <a:solidFill>
                  <a:srgbClr val="C43B78"/>
                </a:solidFill>
              </a:rPr>
              <a:t>Growth Potential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587184" y="3482182"/>
            <a:ext cx="1970791" cy="145749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43B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“Success” outcomes can be mapped to initial “digital signatures”</a:t>
            </a:r>
          </a:p>
        </p:txBody>
      </p:sp>
      <p:pic>
        <p:nvPicPr>
          <p:cNvPr id="11" name="Picture 10" descr="Screen Shot 2014-03-12 at 12.47.2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7" y="1978977"/>
            <a:ext cx="2418352" cy="985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25015"/>
          <a:stretch/>
        </p:blipFill>
        <p:spPr>
          <a:xfrm>
            <a:off x="4561175" y="3115211"/>
            <a:ext cx="1968359" cy="1106258"/>
          </a:xfrm>
          <a:prstGeom prst="rect">
            <a:avLst/>
          </a:prstGeom>
        </p:spPr>
      </p:pic>
      <p:pic>
        <p:nvPicPr>
          <p:cNvPr id="13" name="Picture 12" descr="Screen Shot 2015-09-16 at 11.18.35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93" y="3115211"/>
            <a:ext cx="1596880" cy="1106258"/>
          </a:xfrm>
          <a:prstGeom prst="rect">
            <a:avLst/>
          </a:prstGeom>
        </p:spPr>
      </p:pic>
      <p:pic>
        <p:nvPicPr>
          <p:cNvPr id="14" name="Picture 2" descr="https://images-na.ssl-images-amazon.com/images/G/01/SellerCentral/legal/amazon-logo_bla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34" y="4944699"/>
            <a:ext cx="1970791" cy="9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10" name="Picture 2" descr="https://media.licdn.com/mpr/mpr/shrinknp_200_200/AAEAAQAAAAAAAAc1AAAAJDE5NTJlYzcwLTZlYTMtNGI3NS1hNDExLTI0NDE4YmVhNDAyN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42" y="115906"/>
            <a:ext cx="1198491" cy="11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@MIT_REAP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47BA7-7C7A-EC4C-8E30-AA7AAE7BA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B7C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B7C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1" y="115910"/>
          <a:ext cx="9144000" cy="58434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346916">
                  <a:extLst>
                    <a:ext uri="{9D8B030D-6E8A-4147-A177-3AD203B41FA5}">
                      <a16:colId xmlns:a16="http://schemas.microsoft.com/office/drawing/2014/main" xmlns="" val="2566076760"/>
                    </a:ext>
                  </a:extLst>
                </a:gridCol>
                <a:gridCol w="3797084">
                  <a:extLst>
                    <a:ext uri="{9D8B030D-6E8A-4147-A177-3AD203B41FA5}">
                      <a16:colId xmlns:a16="http://schemas.microsoft.com/office/drawing/2014/main" xmlns="" val="3644999660"/>
                    </a:ext>
                  </a:extLst>
                </a:gridCol>
              </a:tblGrid>
              <a:tr h="131351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How do</a:t>
                      </a:r>
                      <a:r>
                        <a:rPr lang="en-US" sz="2300" b="1" baseline="0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 the “digital signatures” of companies predict growth?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(NB:  Prediction NOT causal)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>
                    <a:solidFill>
                      <a:srgbClr val="FA8A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6086143"/>
                  </a:ext>
                </a:extLst>
              </a:tr>
              <a:tr h="747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</a:endParaRPr>
                    </a:p>
                  </a:txBody>
                  <a:tcPr marL="49154" marR="49154" marT="0" marB="0" anchor="ctr">
                    <a:solidFill>
                      <a:srgbClr val="FA8A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Change in the Probability of Growth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/>
                </a:tc>
                <a:extLst>
                  <a:ext uri="{0D108BD9-81ED-4DB2-BD59-A6C34878D82A}">
                    <a16:rowId xmlns:a16="http://schemas.microsoft.com/office/drawing/2014/main" xmlns="" val="2938773146"/>
                  </a:ext>
                </a:extLst>
              </a:tr>
              <a:tr h="373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Has Short Name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>
                    <a:solidFill>
                      <a:srgbClr val="FA8A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248%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/>
                </a:tc>
                <a:extLst>
                  <a:ext uri="{0D108BD9-81ED-4DB2-BD59-A6C34878D82A}">
                    <a16:rowId xmlns:a16="http://schemas.microsoft.com/office/drawing/2014/main" xmlns="" val="2239445411"/>
                  </a:ext>
                </a:extLst>
              </a:tr>
              <a:tr h="373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Firm Named after Founder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>
                    <a:solidFill>
                      <a:srgbClr val="FA8A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-70%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/>
                </a:tc>
                <a:extLst>
                  <a:ext uri="{0D108BD9-81ED-4DB2-BD59-A6C34878D82A}">
                    <a16:rowId xmlns:a16="http://schemas.microsoft.com/office/drawing/2014/main" xmlns="" val="332648996"/>
                  </a:ext>
                </a:extLst>
              </a:tr>
              <a:tr h="373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Corporation (Not Partnership or LLC)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>
                    <a:solidFill>
                      <a:srgbClr val="FA8A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405%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/>
                </a:tc>
                <a:extLst>
                  <a:ext uri="{0D108BD9-81ED-4DB2-BD59-A6C34878D82A}">
                    <a16:rowId xmlns:a16="http://schemas.microsoft.com/office/drawing/2014/main" xmlns="" val="1685207448"/>
                  </a:ext>
                </a:extLst>
              </a:tr>
              <a:tr h="373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Trademark in First Year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>
                    <a:solidFill>
                      <a:srgbClr val="FA8A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501%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/>
                </a:tc>
                <a:extLst>
                  <a:ext uri="{0D108BD9-81ED-4DB2-BD59-A6C34878D82A}">
                    <a16:rowId xmlns:a16="http://schemas.microsoft.com/office/drawing/2014/main" xmlns="" val="280273494"/>
                  </a:ext>
                </a:extLst>
              </a:tr>
              <a:tr h="577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Patent and No Delaware Registration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>
                    <a:solidFill>
                      <a:srgbClr val="FA8A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3,534%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/>
                </a:tc>
                <a:extLst>
                  <a:ext uri="{0D108BD9-81ED-4DB2-BD59-A6C34878D82A}">
                    <a16:rowId xmlns:a16="http://schemas.microsoft.com/office/drawing/2014/main" xmlns="" val="1565609157"/>
                  </a:ext>
                </a:extLst>
              </a:tr>
              <a:tr h="5773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No Patent and Delaware Registration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>
                    <a:solidFill>
                      <a:srgbClr val="FA8A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4,470%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/>
                </a:tc>
                <a:extLst>
                  <a:ext uri="{0D108BD9-81ED-4DB2-BD59-A6C34878D82A}">
                    <a16:rowId xmlns:a16="http://schemas.microsoft.com/office/drawing/2014/main" xmlns="" val="3154400547"/>
                  </a:ext>
                </a:extLst>
              </a:tr>
              <a:tr h="373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Both Patent and Delaware Reg.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>
                    <a:solidFill>
                      <a:srgbClr val="FA8A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19,640%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/>
                </a:tc>
                <a:extLst>
                  <a:ext uri="{0D108BD9-81ED-4DB2-BD59-A6C34878D82A}">
                    <a16:rowId xmlns:a16="http://schemas.microsoft.com/office/drawing/2014/main" xmlns="" val="2597449446"/>
                  </a:ext>
                </a:extLst>
              </a:tr>
              <a:tr h="373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Sectoral Controls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>
                    <a:solidFill>
                      <a:srgbClr val="FA8A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Included 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/>
                </a:tc>
                <a:extLst>
                  <a:ext uri="{0D108BD9-81ED-4DB2-BD59-A6C34878D82A}">
                    <a16:rowId xmlns:a16="http://schemas.microsoft.com/office/drawing/2014/main" xmlns="" val="3461734108"/>
                  </a:ext>
                </a:extLst>
              </a:tr>
              <a:tr h="373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State Controls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>
                    <a:solidFill>
                      <a:srgbClr val="FA8A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2061"/>
                          </a:solidFill>
                          <a:effectLst/>
                          <a:latin typeface="+mn-lt"/>
                        </a:rPr>
                        <a:t>Included</a:t>
                      </a:r>
                      <a:endParaRPr lang="en-US" sz="2300" b="1" dirty="0">
                        <a:solidFill>
                          <a:srgbClr val="002061"/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9154" marR="49154" marT="0" marB="0" anchor="ctr"/>
                </a:tc>
                <a:extLst>
                  <a:ext uri="{0D108BD9-81ED-4DB2-BD59-A6C34878D82A}">
                    <a16:rowId xmlns:a16="http://schemas.microsoft.com/office/drawing/2014/main" xmlns="" val="399474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6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999" y="331566"/>
            <a:ext cx="6926580" cy="59988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EF8706"/>
                </a:solidFill>
              </a:rPr>
              <a:t>A New View of the </a:t>
            </a:r>
            <a:r>
              <a:rPr lang="en-US" sz="4400" dirty="0" smtClean="0">
                <a:solidFill>
                  <a:srgbClr val="EF8706"/>
                </a:solidFill>
              </a:rPr>
              <a:t>Skew</a:t>
            </a:r>
            <a:endParaRPr lang="en-US" sz="4400" dirty="0">
              <a:solidFill>
                <a:srgbClr val="EF8706"/>
              </a:solidFill>
            </a:endParaRPr>
          </a:p>
        </p:txBody>
      </p:sp>
      <p:pic>
        <p:nvPicPr>
          <p:cNvPr id="5" name="Picture 4" descr="Macintosh HD:Users:jorgeg:Dropbox (MIT):Measuring High Growth Entrepreneurship:Kauffman Paper Drafts:AER Version:Final Figures:Images:10 Fold Tes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5" y="1461880"/>
            <a:ext cx="7230035" cy="531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06" y="6267493"/>
            <a:ext cx="1277794" cy="5143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5649" y="1183967"/>
            <a:ext cx="8839200" cy="25400"/>
          </a:xfrm>
          <a:prstGeom prst="line">
            <a:avLst/>
          </a:prstGeom>
          <a:ln w="38100">
            <a:solidFill>
              <a:srgbClr val="EA3A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6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041"/>
            <a:ext cx="9144000" cy="584775"/>
          </a:xfr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The Promise and Perils of ML on Admin Datasets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b="0" dirty="0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04800" y="687993"/>
            <a:ext cx="83058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 dirty="0"/>
              <a:t> </a:t>
            </a:r>
            <a:r>
              <a:rPr lang="en-US" b="0" dirty="0" smtClean="0"/>
              <a:t>This paper is among the first government projects to attempt to specifically use recent (and rapidly emerging) advances in predictive analytics / machine learning to “fill in” a </a:t>
            </a:r>
            <a:r>
              <a:rPr lang="en-US" b="0" dirty="0" err="1" smtClean="0"/>
              <a:t>regressor</a:t>
            </a:r>
            <a:r>
              <a:rPr lang="en-US" b="0" dirty="0" smtClean="0"/>
              <a:t> (“research-trained”) that is only observed for a portion of the sample.  This is very promising!</a:t>
            </a:r>
          </a:p>
          <a:p>
            <a:pPr>
              <a:buFontTx/>
              <a:buChar char="•"/>
            </a:pPr>
            <a:endParaRPr lang="en-US" b="0" dirty="0"/>
          </a:p>
          <a:p>
            <a:pPr>
              <a:buFontTx/>
              <a:buChar char="•"/>
            </a:pPr>
            <a:r>
              <a:rPr lang="en-US" b="0" dirty="0" smtClean="0"/>
              <a:t> But, predictive analytics models (in general) and ML models in particular are a tool and need to be wielded carefully</a:t>
            </a:r>
          </a:p>
          <a:p>
            <a:pPr>
              <a:buFontTx/>
              <a:buChar char="•"/>
            </a:pPr>
            <a:endParaRPr lang="en-US" b="0" dirty="0"/>
          </a:p>
          <a:p>
            <a:pPr>
              <a:buFontTx/>
              <a:buChar char="•"/>
            </a:pPr>
            <a:r>
              <a:rPr lang="en-US" b="0" dirty="0"/>
              <a:t> </a:t>
            </a:r>
            <a:r>
              <a:rPr lang="en-US" b="0" dirty="0" smtClean="0"/>
              <a:t>In the present case, we have a proprietary dataset (UMETRICS) on an admittedly non-random sample of universities for only a limited number of years</a:t>
            </a:r>
          </a:p>
          <a:p>
            <a:pPr lvl="1">
              <a:buFontTx/>
              <a:buChar char="•"/>
            </a:pPr>
            <a:r>
              <a:rPr lang="en-US" sz="2000" b="0" dirty="0"/>
              <a:t> </a:t>
            </a:r>
            <a:r>
              <a:rPr lang="en-US" sz="2000" b="0" dirty="0" smtClean="0"/>
              <a:t>Is this the “right” training sample for a population-level predictive analytic of “research-trained” (and what exactly does this mean in any case)?</a:t>
            </a:r>
          </a:p>
          <a:p>
            <a:pPr lvl="1">
              <a:buFontTx/>
              <a:buChar char="•"/>
            </a:pPr>
            <a:r>
              <a:rPr lang="en-US" sz="2000" b="0" dirty="0" smtClean="0"/>
              <a:t> Relatively low power in prediction and as an explanatory variable reduce confidence in potential for identifying distinctive signature</a:t>
            </a:r>
          </a:p>
        </p:txBody>
      </p:sp>
    </p:spTree>
    <p:extLst>
      <p:ext uri="{BB962C8B-B14F-4D97-AF65-F5344CB8AC3E}">
        <p14:creationId xmlns:p14="http://schemas.microsoft.com/office/powerpoint/2010/main" val="33787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7803"/>
            <a:ext cx="7772400" cy="5940088"/>
          </a:xfr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Measuring the Impact of Household Innovation </a:t>
            </a:r>
            <a:r>
              <a:rPr lang="en-US" sz="2800" dirty="0" smtClean="0">
                <a:solidFill>
                  <a:schemeClr val="accent2"/>
                </a:solidFill>
              </a:rPr>
              <a:t>Using </a:t>
            </a:r>
            <a:r>
              <a:rPr lang="en-US" sz="2800" dirty="0">
                <a:solidFill>
                  <a:schemeClr val="accent2"/>
                </a:solidFill>
              </a:rPr>
              <a:t>Administrative Data </a:t>
            </a: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Miranda and </a:t>
            </a:r>
            <a:r>
              <a:rPr lang="en-US" sz="2400" dirty="0" err="1" smtClean="0">
                <a:solidFill>
                  <a:schemeClr val="accent2"/>
                </a:solidFill>
              </a:rPr>
              <a:t>Zolas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/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>
                    <a:alpha val="19000"/>
                  </a:schemeClr>
                </a:solidFill>
              </a:rPr>
              <a:t>The Link between University R&amp;D, Human Capital and Business Startups </a:t>
            </a:r>
            <a:r>
              <a:rPr lang="en-US" sz="2800" dirty="0" smtClean="0">
                <a:solidFill>
                  <a:schemeClr val="accent2">
                    <a:alpha val="19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alpha val="19000"/>
                  </a:schemeClr>
                </a:solidFill>
              </a:rPr>
            </a:br>
            <a:r>
              <a:rPr lang="en-US" sz="2400" dirty="0" err="1" smtClean="0">
                <a:solidFill>
                  <a:schemeClr val="accent2">
                    <a:alpha val="19000"/>
                  </a:schemeClr>
                </a:solidFill>
              </a:rPr>
              <a:t>Goldschlag</a:t>
            </a: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alpha val="19000"/>
                  </a:schemeClr>
                </a:solidFill>
              </a:rPr>
              <a:t>Jarmin</a:t>
            </a: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>, Lane, and </a:t>
            </a:r>
            <a:r>
              <a:rPr lang="en-US" sz="2400" dirty="0" err="1" smtClean="0">
                <a:solidFill>
                  <a:schemeClr val="accent2">
                    <a:alpha val="19000"/>
                  </a:schemeClr>
                </a:solidFill>
              </a:rPr>
              <a:t>Zolas</a:t>
            </a: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>NBER-CRIW </a:t>
            </a:r>
            <a:r>
              <a:rPr lang="en-US" sz="2400" dirty="0" smtClean="0">
                <a:solidFill>
                  <a:schemeClr val="accent2">
                    <a:alpha val="25000"/>
                  </a:schemeClr>
                </a:solidFill>
              </a:rPr>
              <a:t>Conference</a:t>
            </a: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>:</a:t>
            </a:r>
            <a:b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>Measuring and Accounting for Innovation in the 21</a:t>
            </a:r>
            <a:r>
              <a:rPr lang="en-US" sz="2400" baseline="30000" dirty="0" smtClean="0">
                <a:solidFill>
                  <a:schemeClr val="accent2">
                    <a:alpha val="19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  <a:t> Century</a:t>
            </a:r>
            <a:br>
              <a:rPr lang="en-US" sz="2400" dirty="0" smtClean="0">
                <a:solidFill>
                  <a:schemeClr val="accent2">
                    <a:alpha val="19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alpha val="19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2">
                    <a:alpha val="19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alpha val="19000"/>
                  </a:schemeClr>
                </a:solidFill>
              </a:rPr>
              <a:t>Discussant:  Scott Stern, MIT and NBER</a:t>
            </a:r>
            <a:r>
              <a:rPr lang="en-US" sz="3600" dirty="0" smtClean="0">
                <a:solidFill>
                  <a:schemeClr val="accent2">
                    <a:alpha val="19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alpha val="19000"/>
                  </a:schemeClr>
                </a:solidFill>
              </a:rPr>
            </a:br>
            <a:endParaRPr lang="en-US" sz="3200" dirty="0">
              <a:solidFill>
                <a:schemeClr val="accent2">
                  <a:alpha val="19000"/>
                </a:schemeClr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46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237565"/>
            <a:ext cx="7619999" cy="6975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Is this directly about “research-trained” or about university entrepreneurial ecosystems?</a:t>
            </a:r>
            <a:endParaRPr lang="en-US" sz="2800" dirty="0"/>
          </a:p>
        </p:txBody>
      </p:sp>
      <p:pic>
        <p:nvPicPr>
          <p:cNvPr id="6" name="E31069CE-61DB-4C3C-8067-45E015135368" descr="89A28160-7729-4B70-A39D-8EFBB19B3A28@hs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015971" cy="188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40" y="2895600"/>
            <a:ext cx="4869574" cy="356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6" name="Picture 2" descr="http://www.cbs.dk/files/cbs.dk/styles/medium/public/bm0108_nr4_valentina_tartari_6008_filter_0.jpg?itok=Up_KW_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3" y="237565"/>
            <a:ext cx="1381473" cy="13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59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951"/>
            <a:ext cx="7772400" cy="769441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9144000" cy="5410200"/>
          </a:xfrm>
        </p:spPr>
        <p:txBody>
          <a:bodyPr/>
          <a:lstStyle/>
          <a:p>
            <a:pPr marL="452438" indent="-452438">
              <a:lnSpc>
                <a:spcPct val="150000"/>
              </a:lnSpc>
            </a:pPr>
            <a:endParaRPr lang="en-US" sz="2500" dirty="0"/>
          </a:p>
          <a:p>
            <a:pPr marL="452438" indent="-452438">
              <a:lnSpc>
                <a:spcPct val="150000"/>
              </a:lnSpc>
            </a:pPr>
            <a:endParaRPr lang="en-US" sz="2100" dirty="0"/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b="0" dirty="0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266700" y="1096476"/>
            <a:ext cx="8610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 dirty="0" smtClean="0"/>
              <a:t> These two papers take advantage of the extension of large administrative datasets connecting innovation inputs and outputs to business activity to offer large-scale evidence on the role of household innovation and the research human capital of start-ups respectively</a:t>
            </a:r>
          </a:p>
          <a:p>
            <a:pPr>
              <a:buFontTx/>
              <a:buChar char="•"/>
            </a:pPr>
            <a:endParaRPr lang="en-US" b="0" dirty="0"/>
          </a:p>
          <a:p>
            <a:pPr>
              <a:buFontTx/>
              <a:buChar char="•"/>
            </a:pPr>
            <a:r>
              <a:rPr lang="en-US" b="0" dirty="0" smtClean="0"/>
              <a:t> On household innovation, a promising approach (trace it through patenting by individuals with non-employee businesses!) yields a TINY level of activity and also a low level of impact</a:t>
            </a:r>
          </a:p>
          <a:p>
            <a:pPr>
              <a:buFontTx/>
              <a:buChar char="•"/>
            </a:pPr>
            <a:endParaRPr lang="en-US" b="0" dirty="0" smtClean="0"/>
          </a:p>
          <a:p>
            <a:pPr>
              <a:buFontTx/>
              <a:buChar char="•"/>
            </a:pPr>
            <a:r>
              <a:rPr lang="en-US" b="0" dirty="0"/>
              <a:t> </a:t>
            </a:r>
            <a:r>
              <a:rPr lang="en-US" b="0" dirty="0" smtClean="0"/>
              <a:t>On research human capital, work is at an early stage, and question is how to tightly link indicators of research orientation to meaningful distinctions among firms and in terms of performance….</a:t>
            </a:r>
          </a:p>
        </p:txBody>
      </p:sp>
    </p:spTree>
    <p:extLst>
      <p:ext uri="{BB962C8B-B14F-4D97-AF65-F5344CB8AC3E}">
        <p14:creationId xmlns:p14="http://schemas.microsoft.com/office/powerpoint/2010/main" val="26830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06588"/>
            <a:ext cx="5257800" cy="1143000"/>
          </a:xfrm>
        </p:spPr>
        <p:txBody>
          <a:bodyPr/>
          <a:lstStyle/>
          <a:p>
            <a:r>
              <a:rPr lang="en-US" sz="3600" dirty="0" smtClean="0"/>
              <a:t>From User Innovation to Household Innovation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08898" name="Picture 2" descr="Eric Von Hip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0"/>
            <a:ext cx="1866900" cy="200977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393" y="152400"/>
            <a:ext cx="3031456" cy="2168333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6" name="Picture 2" descr="http://www.kayak.yk.ca/images/2008Rode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20733"/>
            <a:ext cx="3504912" cy="22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quencer_v2x_dev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7" y="5219371"/>
            <a:ext cx="35528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086600" y="2009776"/>
            <a:ext cx="2057400" cy="31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1800" b="0" kern="0" dirty="0" smtClean="0"/>
              <a:t>Eric von Hippel</a:t>
            </a:r>
            <a:endParaRPr lang="en-US" sz="3200" b="0" kern="0" dirty="0"/>
          </a:p>
        </p:txBody>
      </p:sp>
    </p:spTree>
    <p:extLst>
      <p:ext uri="{BB962C8B-B14F-4D97-AF65-F5344CB8AC3E}">
        <p14:creationId xmlns:p14="http://schemas.microsoft.com/office/powerpoint/2010/main" val="236434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35" y="762000"/>
            <a:ext cx="7442965" cy="5975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093" y="304800"/>
            <a:ext cx="1502238" cy="17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9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https://www-tc.pbs.org/wgbh/nova/next/wp-content/uploads/2016/04/dark-matter-sky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848600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116951"/>
            <a:ext cx="7772400" cy="769441"/>
          </a:xfrm>
          <a:prstGeom prst="rect">
            <a:avLst/>
          </a:prstGeom>
        </p:spPr>
        <p:txBody>
          <a:bodyPr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0" kern="0" dirty="0" smtClean="0">
                <a:solidFill>
                  <a:schemeClr val="accent2"/>
                </a:solidFill>
              </a:rPr>
              <a:t>Dark Matter?</a:t>
            </a:r>
            <a:endParaRPr lang="en-US" sz="2800" b="0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7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239000" cy="1143000"/>
          </a:xfrm>
        </p:spPr>
        <p:txBody>
          <a:bodyPr/>
          <a:lstStyle/>
          <a:p>
            <a:r>
              <a:rPr lang="en-US" dirty="0" smtClean="0"/>
              <a:t>Abraham Lincoln, A Patented Household Innovator!</a:t>
            </a:r>
          </a:p>
        </p:txBody>
      </p:sp>
      <p:pic>
        <p:nvPicPr>
          <p:cNvPr id="7171" name="Picture 1" descr="Scale Model of Abraham Lincoln's Pat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867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4495800" y="1963738"/>
            <a:ext cx="46482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0000"/>
                </a:solidFill>
                <a:latin typeface="Times New Roman" charset="0"/>
              </a:rPr>
              <a:t>Before then any man might instantly use what another had invented; so that the inventor had no special advantage from his own invention. The patent system changed this; secured to the inventor, for a limited time, the exclusive use of his invention; and thereby added the fuel of interest to the fire of genius, in the discovery and production of new and useful things.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charset="0"/>
              </a:rPr>
              <a:t>Abraham Lincoln, 1859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 charset="0"/>
              </a:rPr>
            </a:b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381000" y="4800600"/>
            <a:ext cx="396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Patent 6469,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Device to Lift Boats over Shoals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7174" name="Picture 3" descr="http://tbn2.google.com/images?q=tbn:uZD6mpSWgkhU1M:http://www.bosticlincolncenter.com/images/AbrahamLincol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-3587"/>
            <a:ext cx="1514139" cy="181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25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1041"/>
            <a:ext cx="7772400" cy="584775"/>
          </a:xfr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The Miranda-</a:t>
            </a:r>
            <a:r>
              <a:rPr lang="en-US" sz="3200" dirty="0" err="1" smtClean="0">
                <a:solidFill>
                  <a:schemeClr val="accent2"/>
                </a:solidFill>
              </a:rPr>
              <a:t>Zolas</a:t>
            </a:r>
            <a:r>
              <a:rPr lang="en-US" sz="3200" dirty="0" smtClean="0">
                <a:solidFill>
                  <a:schemeClr val="accent2"/>
                </a:solidFill>
              </a:rPr>
              <a:t> Approach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9144000" cy="5410200"/>
          </a:xfrm>
        </p:spPr>
        <p:txBody>
          <a:bodyPr/>
          <a:lstStyle/>
          <a:p>
            <a:pPr marL="452438" indent="-452438">
              <a:lnSpc>
                <a:spcPct val="150000"/>
              </a:lnSpc>
            </a:pPr>
            <a:endParaRPr lang="en-US" sz="2500" dirty="0"/>
          </a:p>
          <a:p>
            <a:pPr marL="452438" indent="-452438">
              <a:lnSpc>
                <a:spcPct val="150000"/>
              </a:lnSpc>
            </a:pPr>
            <a:endParaRPr lang="en-US" sz="2100" dirty="0"/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b="0" dirty="0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52400" y="685800"/>
            <a:ext cx="8610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 dirty="0" smtClean="0"/>
              <a:t> Create a systematic link between measured household innovation (independent inventors and patents held by nonemployee businesses), inventor characteristics, and business dynamics</a:t>
            </a:r>
          </a:p>
          <a:p>
            <a:pPr>
              <a:buFontTx/>
              <a:buChar char="•"/>
            </a:pPr>
            <a:endParaRPr lang="en-US" b="0" dirty="0" smtClean="0"/>
          </a:p>
          <a:p>
            <a:pPr>
              <a:buFontTx/>
              <a:buChar char="•"/>
            </a:pPr>
            <a:r>
              <a:rPr lang="en-US" b="0" dirty="0" smtClean="0"/>
              <a:t> Estimate three overall measures</a:t>
            </a:r>
          </a:p>
          <a:p>
            <a:pPr lvl="1">
              <a:buFontTx/>
              <a:buChar char="•"/>
            </a:pPr>
            <a:r>
              <a:rPr lang="en-US" b="0" dirty="0" smtClean="0"/>
              <a:t>Incidence rate of “patented” household innovation</a:t>
            </a:r>
          </a:p>
          <a:p>
            <a:pPr lvl="1">
              <a:buFontTx/>
              <a:buChar char="•"/>
            </a:pPr>
            <a:r>
              <a:rPr lang="en-US" b="0" dirty="0" smtClean="0"/>
              <a:t>Nature and demographics of such innovation</a:t>
            </a:r>
          </a:p>
          <a:p>
            <a:pPr lvl="1">
              <a:buFontTx/>
              <a:buChar char="•"/>
            </a:pPr>
            <a:r>
              <a:rPr lang="en-US" b="0" dirty="0" smtClean="0"/>
              <a:t>Innovation impact in terms of citation and revenue</a:t>
            </a:r>
          </a:p>
          <a:p>
            <a:pPr lvl="1">
              <a:buFontTx/>
              <a:buChar char="•"/>
            </a:pPr>
            <a:endParaRPr lang="en-US" b="0" dirty="0"/>
          </a:p>
          <a:p>
            <a:pPr>
              <a:buFontTx/>
              <a:buChar char="•"/>
            </a:pPr>
            <a:r>
              <a:rPr lang="en-US" b="0" dirty="0" smtClean="0"/>
              <a:t>Key Findings (as emphasized by author)</a:t>
            </a:r>
          </a:p>
          <a:p>
            <a:pPr lvl="1">
              <a:buFontTx/>
              <a:buChar char="•"/>
            </a:pPr>
            <a:r>
              <a:rPr lang="en-US" b="0" dirty="0" smtClean="0"/>
              <a:t>Patented household innovation is a meaningful phenomena</a:t>
            </a:r>
          </a:p>
          <a:p>
            <a:pPr lvl="1">
              <a:buFontTx/>
              <a:buChar char="•"/>
            </a:pPr>
            <a:r>
              <a:rPr lang="en-US" b="0" dirty="0" smtClean="0"/>
              <a:t>Household innovators are US-born, and tend to either be old or very young</a:t>
            </a:r>
          </a:p>
          <a:p>
            <a:pPr lvl="1">
              <a:buFontTx/>
              <a:buChar char="•"/>
            </a:pPr>
            <a:r>
              <a:rPr lang="en-US" b="0" dirty="0" smtClean="0"/>
              <a:t>Impactful (but not too impactful) innovation</a:t>
            </a:r>
          </a:p>
          <a:p>
            <a:pPr lvl="1">
              <a:buFontTx/>
              <a:buChar char="•"/>
            </a:pPr>
            <a:r>
              <a:rPr lang="en-US" b="0" dirty="0" smtClean="0"/>
              <a:t>Modest revenue per patent for nonemployee businesses (~ $10K), aggregating to ~$8B of overall revenue</a:t>
            </a:r>
          </a:p>
        </p:txBody>
      </p:sp>
    </p:spTree>
    <p:extLst>
      <p:ext uri="{BB962C8B-B14F-4D97-AF65-F5344CB8AC3E}">
        <p14:creationId xmlns:p14="http://schemas.microsoft.com/office/powerpoint/2010/main" val="16869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" y="304800"/>
            <a:ext cx="913373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MBA_Sloan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IT REAP with Footer">
  <a:themeElements>
    <a:clrScheme name="MIT REAP 2">
      <a:dk1>
        <a:srgbClr val="666A87"/>
      </a:dk1>
      <a:lt1>
        <a:srgbClr val="FFFFFF"/>
      </a:lt1>
      <a:dk2>
        <a:srgbClr val="27285C"/>
      </a:dk2>
      <a:lt2>
        <a:srgbClr val="FFFFFF"/>
      </a:lt2>
      <a:accent1>
        <a:srgbClr val="E00E7E"/>
      </a:accent1>
      <a:accent2>
        <a:srgbClr val="C21978"/>
      </a:accent2>
      <a:accent3>
        <a:srgbClr val="8C256B"/>
      </a:accent3>
      <a:accent4>
        <a:srgbClr val="642A61"/>
      </a:accent4>
      <a:accent5>
        <a:srgbClr val="7B7C7E"/>
      </a:accent5>
      <a:accent6>
        <a:srgbClr val="7B7C7E"/>
      </a:accent6>
      <a:hlink>
        <a:srgbClr val="E00E7E"/>
      </a:hlink>
      <a:folHlink>
        <a:srgbClr val="8C25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___MITREAP_PPT" id="{49F1C476-1624-40C9-B31B-8C3759E4C447}" vid="{D6A628E6-0627-4D08-8EC7-ECE1265491B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55966</TotalTime>
  <Words>1217</Words>
  <Application>Microsoft Office PowerPoint</Application>
  <PresentationFormat>On-screen Show (4:3)</PresentationFormat>
  <Paragraphs>144</Paragraphs>
  <Slides>32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Default Design</vt:lpstr>
      <vt:lpstr>EMBA_Sloan</vt:lpstr>
      <vt:lpstr>MIT REAP with Footer</vt:lpstr>
      <vt:lpstr>Office Theme</vt:lpstr>
      <vt:lpstr> Measuring the Impact of Household Innovation using Administrative Data  Miranda and Zolas   The Link between University R&amp;D, Human Capital and Business Startups  Goldschlag, Jarmin, Lane, and Zolas  NBER-CRIW Conference: Measuring and Accounting for Innovation in the 21st Century  Discussant:  Scott Stern, MIT, HBS and NBER </vt:lpstr>
      <vt:lpstr>PowerPoint Presentation</vt:lpstr>
      <vt:lpstr> Measuring the Impact of Household Innovation Using Administrative Data  Miranda and Zolas   The Link between University R&amp;D, Human Capital and Business Startups  Goldschlag, Jarmin, Lane, and Zolas  NBER-CRIW Conference: Measuring and Accounting for Innovation in the 21st Century  Discussant:  Scott Stern, MIT and NBER </vt:lpstr>
      <vt:lpstr>From User Innovation to Household Innovation…</vt:lpstr>
      <vt:lpstr>PowerPoint Presentation</vt:lpstr>
      <vt:lpstr>PowerPoint Presentation</vt:lpstr>
      <vt:lpstr>Abraham Lincoln, A Patented Household Innovator!</vt:lpstr>
      <vt:lpstr>The Miranda-Zolas Approach</vt:lpstr>
      <vt:lpstr>PowerPoint Presentation</vt:lpstr>
      <vt:lpstr>PowerPoint Presentation</vt:lpstr>
      <vt:lpstr>Key Comments</vt:lpstr>
      <vt:lpstr>Taken literally, less than 1 in 2000 household innovations (which EvH takes as a conservative estimate) are patented….</vt:lpstr>
      <vt:lpstr>Taken literally,  the ROI on Household Innovation is   -50%, with more than $16B of effort and less than $8B in revenue….</vt:lpstr>
      <vt:lpstr>PowerPoint Presentation</vt:lpstr>
      <vt:lpstr> Measuring the Impact of Household Innovation Using Administrative Data  Miranda and Zolas   The Link between University R&amp;D, Human Capital and Business Startups  Goldschlag, Jarmin, Lane, and Zolas  NBER-CRIW Conference: Measuring and Accounting for Innovation in the 21st Century  Discussant:  Scott Stern, MIT and NBER </vt:lpstr>
      <vt:lpstr>PowerPoint Presentation</vt:lpstr>
      <vt:lpstr>PowerPoint Presentation</vt:lpstr>
      <vt:lpstr>PowerPoint Presentation</vt:lpstr>
      <vt:lpstr>PowerPoint Presentation</vt:lpstr>
      <vt:lpstr>The GLJZ Approach</vt:lpstr>
      <vt:lpstr>PowerPoint Presentation</vt:lpstr>
      <vt:lpstr>PowerPoint Presentation</vt:lpstr>
      <vt:lpstr>Key Comments</vt:lpstr>
      <vt:lpstr>What are we trying to explain?</vt:lpstr>
      <vt:lpstr>The Promise and Perils of ML on Admin Datasets</vt:lpstr>
      <vt:lpstr>Three Steps to Measuring Entrepreneurial Quality (at or near the time of founding)</vt:lpstr>
      <vt:lpstr>PowerPoint Presentation</vt:lpstr>
      <vt:lpstr>A New View of the Skew</vt:lpstr>
      <vt:lpstr>The Promise and Perils of ML on Admin Datasets</vt:lpstr>
      <vt:lpstr>PowerPoint Presentation</vt:lpstr>
      <vt:lpstr>Summary</vt:lpstr>
      <vt:lpstr>Thank you!</vt:lpstr>
    </vt:vector>
  </TitlesOfParts>
  <Company>Kellogg School of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#2</dc:title>
  <dc:creator>Ben Jones</dc:creator>
  <cp:lastModifiedBy>maranjian</cp:lastModifiedBy>
  <cp:revision>685</cp:revision>
  <cp:lastPrinted>2017-04-07T19:17:45Z</cp:lastPrinted>
  <dcterms:created xsi:type="dcterms:W3CDTF">2001-12-27T09:49:05Z</dcterms:created>
  <dcterms:modified xsi:type="dcterms:W3CDTF">2017-04-07T19:18:36Z</dcterms:modified>
</cp:coreProperties>
</file>