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00" r:id="rId1"/>
  </p:sldMasterIdLst>
  <p:notesMasterIdLst>
    <p:notesMasterId r:id="rId19"/>
  </p:notesMasterIdLst>
  <p:sldIdLst>
    <p:sldId id="256" r:id="rId2"/>
    <p:sldId id="262" r:id="rId3"/>
    <p:sldId id="258" r:id="rId4"/>
    <p:sldId id="259" r:id="rId5"/>
    <p:sldId id="260" r:id="rId6"/>
    <p:sldId id="265" r:id="rId7"/>
    <p:sldId id="261" r:id="rId8"/>
    <p:sldId id="266" r:id="rId9"/>
    <p:sldId id="274" r:id="rId10"/>
    <p:sldId id="267" r:id="rId11"/>
    <p:sldId id="275" r:id="rId12"/>
    <p:sldId id="268" r:id="rId13"/>
    <p:sldId id="272" r:id="rId14"/>
    <p:sldId id="269" r:id="rId15"/>
    <p:sldId id="273" r:id="rId16"/>
    <p:sldId id="271" r:id="rId17"/>
    <p:sldId id="270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B23D02"/>
    <a:srgbClr val="82045E"/>
    <a:srgbClr val="488225"/>
    <a:srgbClr val="000000"/>
    <a:srgbClr val="271D6C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howGuides="1">
      <p:cViewPr>
        <p:scale>
          <a:sx n="125" d="100"/>
          <a:sy n="125" d="100"/>
        </p:scale>
        <p:origin x="-118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A08AD-76A4-4511-99CA-69523C175F3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0EB3E8B-7145-486B-8C65-50C0883AEB56}">
      <dgm:prSet phldrT="[Tekst]"/>
      <dgm:spPr/>
      <dgm:t>
        <a:bodyPr/>
        <a:lstStyle/>
        <a:p>
          <a:r>
            <a:rPr lang="nl-NL" dirty="0"/>
            <a:t>Adoption of new </a:t>
          </a:r>
          <a:r>
            <a:rPr lang="nl-NL" dirty="0" err="1"/>
            <a:t>technology</a:t>
          </a:r>
          <a:endParaRPr lang="nl-NL" dirty="0"/>
        </a:p>
      </dgm:t>
    </dgm:pt>
    <dgm:pt modelId="{892F5447-A937-47AC-BDA1-F6069156618D}" type="parTrans" cxnId="{CB919EF9-63E8-4CFD-9B4B-971B97FC7A38}">
      <dgm:prSet/>
      <dgm:spPr/>
      <dgm:t>
        <a:bodyPr/>
        <a:lstStyle/>
        <a:p>
          <a:endParaRPr lang="nl-NL"/>
        </a:p>
      </dgm:t>
    </dgm:pt>
    <dgm:pt modelId="{B67F9C52-1F07-4549-966B-5A942CDC7242}" type="sibTrans" cxnId="{CB919EF9-63E8-4CFD-9B4B-971B97FC7A38}">
      <dgm:prSet/>
      <dgm:spPr/>
      <dgm:t>
        <a:bodyPr/>
        <a:lstStyle/>
        <a:p>
          <a:endParaRPr lang="nl-NL"/>
        </a:p>
      </dgm:t>
    </dgm:pt>
    <dgm:pt modelId="{BE746298-54E5-4EA3-8066-8C5D410F9A28}">
      <dgm:prSet phldrT="[Tekst]"/>
      <dgm:spPr/>
      <dgm:t>
        <a:bodyPr/>
        <a:lstStyle/>
        <a:p>
          <a:r>
            <a:rPr lang="nl-NL" dirty="0"/>
            <a:t>Knowledge </a:t>
          </a:r>
          <a:r>
            <a:rPr lang="nl-NL" dirty="0" err="1"/>
            <a:t>generation</a:t>
          </a:r>
          <a:endParaRPr lang="nl-NL" dirty="0"/>
        </a:p>
      </dgm:t>
    </dgm:pt>
    <dgm:pt modelId="{C1CCA362-6E41-4390-8B11-4B6E91579FD6}" type="parTrans" cxnId="{11E65ABF-5A89-45B3-8417-A1FDA72AF6D0}">
      <dgm:prSet/>
      <dgm:spPr/>
      <dgm:t>
        <a:bodyPr/>
        <a:lstStyle/>
        <a:p>
          <a:endParaRPr lang="nl-NL"/>
        </a:p>
      </dgm:t>
    </dgm:pt>
    <dgm:pt modelId="{3DA81DBA-597E-490F-8C7B-5556F0CC4F20}" type="sibTrans" cxnId="{11E65ABF-5A89-45B3-8417-A1FDA72AF6D0}">
      <dgm:prSet/>
      <dgm:spPr/>
      <dgm:t>
        <a:bodyPr/>
        <a:lstStyle/>
        <a:p>
          <a:endParaRPr lang="nl-NL"/>
        </a:p>
      </dgm:t>
    </dgm:pt>
    <dgm:pt modelId="{A8F88664-E916-438D-9B54-C5FE522803FE}">
      <dgm:prSet phldrT="[Tekst]"/>
      <dgm:spPr/>
      <dgm:t>
        <a:bodyPr/>
        <a:lstStyle/>
        <a:p>
          <a:r>
            <a:rPr lang="nl-NL" dirty="0"/>
            <a:t>Performance change</a:t>
          </a:r>
        </a:p>
      </dgm:t>
    </dgm:pt>
    <dgm:pt modelId="{E5144FA2-B488-4AAD-B9DA-6466C815A949}" type="parTrans" cxnId="{199E0E77-53C5-46CD-ABC8-F1D58BCFD904}">
      <dgm:prSet/>
      <dgm:spPr/>
      <dgm:t>
        <a:bodyPr/>
        <a:lstStyle/>
        <a:p>
          <a:endParaRPr lang="nl-NL"/>
        </a:p>
      </dgm:t>
    </dgm:pt>
    <dgm:pt modelId="{A821DB97-7683-4306-9919-4614ECAD3DCF}" type="sibTrans" cxnId="{199E0E77-53C5-46CD-ABC8-F1D58BCFD904}">
      <dgm:prSet/>
      <dgm:spPr/>
      <dgm:t>
        <a:bodyPr/>
        <a:lstStyle/>
        <a:p>
          <a:endParaRPr lang="nl-NL"/>
        </a:p>
      </dgm:t>
    </dgm:pt>
    <dgm:pt modelId="{4BBEB4B3-603F-4CF9-8ACC-0371C1ED7CB2}" type="pres">
      <dgm:prSet presAssocID="{186A08AD-76A4-4511-99CA-69523C175F3F}" presName="linearFlow" presStyleCnt="0">
        <dgm:presLayoutVars>
          <dgm:dir/>
          <dgm:resizeHandles val="exact"/>
        </dgm:presLayoutVars>
      </dgm:prSet>
      <dgm:spPr/>
    </dgm:pt>
    <dgm:pt modelId="{F9716989-1DAA-43F4-ABB3-2C044BD194A5}" type="pres">
      <dgm:prSet presAssocID="{80EB3E8B-7145-486B-8C65-50C0883AEB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CBC06-06AC-4BB3-B1B9-E8409711AD1A}" type="pres">
      <dgm:prSet presAssocID="{B67F9C52-1F07-4549-966B-5A942CDC7242}" presName="spacerL" presStyleCnt="0"/>
      <dgm:spPr/>
    </dgm:pt>
    <dgm:pt modelId="{D1548FFD-7402-4315-9ED4-6316980F588A}" type="pres">
      <dgm:prSet presAssocID="{B67F9C52-1F07-4549-966B-5A942CDC724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530E86A-BCCE-411C-BAD7-4327AD3F5305}" type="pres">
      <dgm:prSet presAssocID="{B67F9C52-1F07-4549-966B-5A942CDC7242}" presName="spacerR" presStyleCnt="0"/>
      <dgm:spPr/>
    </dgm:pt>
    <dgm:pt modelId="{D21997F4-C7E0-4DB0-AEDC-84BBAAC5B939}" type="pres">
      <dgm:prSet presAssocID="{BE746298-54E5-4EA3-8066-8C5D410F9A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37CDE-1EE8-4FCC-8205-83273568BCAA}" type="pres">
      <dgm:prSet presAssocID="{3DA81DBA-597E-490F-8C7B-5556F0CC4F20}" presName="spacerL" presStyleCnt="0"/>
      <dgm:spPr/>
    </dgm:pt>
    <dgm:pt modelId="{6B5D8EB9-F892-4A5C-891A-E08DEC6E7D84}" type="pres">
      <dgm:prSet presAssocID="{3DA81DBA-597E-490F-8C7B-5556F0CC4F2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E151C86-842E-4C29-98D9-62535D87AFB9}" type="pres">
      <dgm:prSet presAssocID="{3DA81DBA-597E-490F-8C7B-5556F0CC4F20}" presName="spacerR" presStyleCnt="0"/>
      <dgm:spPr/>
    </dgm:pt>
    <dgm:pt modelId="{A495DE96-EB81-4E06-BC97-7FD6606BBED7}" type="pres">
      <dgm:prSet presAssocID="{A8F88664-E916-438D-9B54-C5FE522803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9E0E77-53C5-46CD-ABC8-F1D58BCFD904}" srcId="{186A08AD-76A4-4511-99CA-69523C175F3F}" destId="{A8F88664-E916-438D-9B54-C5FE522803FE}" srcOrd="2" destOrd="0" parTransId="{E5144FA2-B488-4AAD-B9DA-6466C815A949}" sibTransId="{A821DB97-7683-4306-9919-4614ECAD3DCF}"/>
    <dgm:cxn modelId="{CB919EF9-63E8-4CFD-9B4B-971B97FC7A38}" srcId="{186A08AD-76A4-4511-99CA-69523C175F3F}" destId="{80EB3E8B-7145-486B-8C65-50C0883AEB56}" srcOrd="0" destOrd="0" parTransId="{892F5447-A937-47AC-BDA1-F6069156618D}" sibTransId="{B67F9C52-1F07-4549-966B-5A942CDC7242}"/>
    <dgm:cxn modelId="{1E315257-A413-446F-9685-72E0F7F93206}" type="presOf" srcId="{186A08AD-76A4-4511-99CA-69523C175F3F}" destId="{4BBEB4B3-603F-4CF9-8ACC-0371C1ED7CB2}" srcOrd="0" destOrd="0" presId="urn:microsoft.com/office/officeart/2005/8/layout/equation1"/>
    <dgm:cxn modelId="{F0BB920F-CABD-448F-AA92-F95CAA7149E7}" type="presOf" srcId="{A8F88664-E916-438D-9B54-C5FE522803FE}" destId="{A495DE96-EB81-4E06-BC97-7FD6606BBED7}" srcOrd="0" destOrd="0" presId="urn:microsoft.com/office/officeart/2005/8/layout/equation1"/>
    <dgm:cxn modelId="{5B5A84AE-770A-4AAD-8A64-F2F9BFE589F6}" type="presOf" srcId="{BE746298-54E5-4EA3-8066-8C5D410F9A28}" destId="{D21997F4-C7E0-4DB0-AEDC-84BBAAC5B939}" srcOrd="0" destOrd="0" presId="urn:microsoft.com/office/officeart/2005/8/layout/equation1"/>
    <dgm:cxn modelId="{B6F5B278-3962-4783-8C30-A2B961F2527F}" type="presOf" srcId="{80EB3E8B-7145-486B-8C65-50C0883AEB56}" destId="{F9716989-1DAA-43F4-ABB3-2C044BD194A5}" srcOrd="0" destOrd="0" presId="urn:microsoft.com/office/officeart/2005/8/layout/equation1"/>
    <dgm:cxn modelId="{11E65ABF-5A89-45B3-8417-A1FDA72AF6D0}" srcId="{186A08AD-76A4-4511-99CA-69523C175F3F}" destId="{BE746298-54E5-4EA3-8066-8C5D410F9A28}" srcOrd="1" destOrd="0" parTransId="{C1CCA362-6E41-4390-8B11-4B6E91579FD6}" sibTransId="{3DA81DBA-597E-490F-8C7B-5556F0CC4F20}"/>
    <dgm:cxn modelId="{6E63E53E-C2D9-4E87-96EC-569A1FAFEADB}" type="presOf" srcId="{B67F9C52-1F07-4549-966B-5A942CDC7242}" destId="{D1548FFD-7402-4315-9ED4-6316980F588A}" srcOrd="0" destOrd="0" presId="urn:microsoft.com/office/officeart/2005/8/layout/equation1"/>
    <dgm:cxn modelId="{EA83E61F-CE10-460D-9AA2-2729DE5D66B7}" type="presOf" srcId="{3DA81DBA-597E-490F-8C7B-5556F0CC4F20}" destId="{6B5D8EB9-F892-4A5C-891A-E08DEC6E7D84}" srcOrd="0" destOrd="0" presId="urn:microsoft.com/office/officeart/2005/8/layout/equation1"/>
    <dgm:cxn modelId="{1B74D2D3-3464-4A93-8D0B-6E9E79294D50}" type="presParOf" srcId="{4BBEB4B3-603F-4CF9-8ACC-0371C1ED7CB2}" destId="{F9716989-1DAA-43F4-ABB3-2C044BD194A5}" srcOrd="0" destOrd="0" presId="urn:microsoft.com/office/officeart/2005/8/layout/equation1"/>
    <dgm:cxn modelId="{BAB1E22A-30F0-421D-8C62-EBDDA2422DBA}" type="presParOf" srcId="{4BBEB4B3-603F-4CF9-8ACC-0371C1ED7CB2}" destId="{454CBC06-06AC-4BB3-B1B9-E8409711AD1A}" srcOrd="1" destOrd="0" presId="urn:microsoft.com/office/officeart/2005/8/layout/equation1"/>
    <dgm:cxn modelId="{056B3DB3-EFA4-45A9-ABC2-3394630720A7}" type="presParOf" srcId="{4BBEB4B3-603F-4CF9-8ACC-0371C1ED7CB2}" destId="{D1548FFD-7402-4315-9ED4-6316980F588A}" srcOrd="2" destOrd="0" presId="urn:microsoft.com/office/officeart/2005/8/layout/equation1"/>
    <dgm:cxn modelId="{68DCD9CD-615B-49C9-91E2-26672BC505DB}" type="presParOf" srcId="{4BBEB4B3-603F-4CF9-8ACC-0371C1ED7CB2}" destId="{9530E86A-BCCE-411C-BAD7-4327AD3F5305}" srcOrd="3" destOrd="0" presId="urn:microsoft.com/office/officeart/2005/8/layout/equation1"/>
    <dgm:cxn modelId="{F8A24EA1-074A-4454-BCFE-BD28D777AD8C}" type="presParOf" srcId="{4BBEB4B3-603F-4CF9-8ACC-0371C1ED7CB2}" destId="{D21997F4-C7E0-4DB0-AEDC-84BBAAC5B939}" srcOrd="4" destOrd="0" presId="urn:microsoft.com/office/officeart/2005/8/layout/equation1"/>
    <dgm:cxn modelId="{7F9C253C-E19E-437B-9A77-585B5F0E25E3}" type="presParOf" srcId="{4BBEB4B3-603F-4CF9-8ACC-0371C1ED7CB2}" destId="{FB337CDE-1EE8-4FCC-8205-83273568BCAA}" srcOrd="5" destOrd="0" presId="urn:microsoft.com/office/officeart/2005/8/layout/equation1"/>
    <dgm:cxn modelId="{5EABF429-74B9-410A-BAA7-DAFFBC9B2628}" type="presParOf" srcId="{4BBEB4B3-603F-4CF9-8ACC-0371C1ED7CB2}" destId="{6B5D8EB9-F892-4A5C-891A-E08DEC6E7D84}" srcOrd="6" destOrd="0" presId="urn:microsoft.com/office/officeart/2005/8/layout/equation1"/>
    <dgm:cxn modelId="{BA8E547A-ED0A-432E-ADE6-77C076E906B5}" type="presParOf" srcId="{4BBEB4B3-603F-4CF9-8ACC-0371C1ED7CB2}" destId="{CE151C86-842E-4C29-98D9-62535D87AFB9}" srcOrd="7" destOrd="0" presId="urn:microsoft.com/office/officeart/2005/8/layout/equation1"/>
    <dgm:cxn modelId="{6ADF5AF9-4BBA-45C8-B62C-2AF888839879}" type="presParOf" srcId="{4BBEB4B3-603F-4CF9-8ACC-0371C1ED7CB2}" destId="{A495DE96-EB81-4E06-BC97-7FD6606BBED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16989-1DAA-43F4-ABB3-2C044BD194A5}">
      <dsp:nvSpPr>
        <dsp:cNvPr id="0" name=""/>
        <dsp:cNvSpPr/>
      </dsp:nvSpPr>
      <dsp:spPr>
        <a:xfrm>
          <a:off x="1277" y="1129047"/>
          <a:ext cx="1693193" cy="1693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/>
            <a:t>Adoption of new </a:t>
          </a:r>
          <a:r>
            <a:rPr lang="nl-NL" sz="1700" kern="1200" dirty="0" err="1"/>
            <a:t>technology</a:t>
          </a:r>
          <a:endParaRPr lang="nl-NL" sz="1700" kern="1200" dirty="0"/>
        </a:p>
      </dsp:txBody>
      <dsp:txXfrm>
        <a:off x="249239" y="1377009"/>
        <a:ext cx="1197269" cy="1197269"/>
      </dsp:txXfrm>
    </dsp:sp>
    <dsp:sp modelId="{D1548FFD-7402-4315-9ED4-6316980F588A}">
      <dsp:nvSpPr>
        <dsp:cNvPr id="0" name=""/>
        <dsp:cNvSpPr/>
      </dsp:nvSpPr>
      <dsp:spPr>
        <a:xfrm>
          <a:off x="1831957" y="1484617"/>
          <a:ext cx="982052" cy="98205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1962128" y="1860154"/>
        <a:ext cx="721710" cy="230978"/>
      </dsp:txXfrm>
    </dsp:sp>
    <dsp:sp modelId="{D21997F4-C7E0-4DB0-AEDC-84BBAAC5B939}">
      <dsp:nvSpPr>
        <dsp:cNvPr id="0" name=""/>
        <dsp:cNvSpPr/>
      </dsp:nvSpPr>
      <dsp:spPr>
        <a:xfrm>
          <a:off x="2951497" y="1129047"/>
          <a:ext cx="1693193" cy="1693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/>
            <a:t>Knowledge </a:t>
          </a:r>
          <a:r>
            <a:rPr lang="nl-NL" sz="1700" kern="1200" dirty="0" err="1"/>
            <a:t>generation</a:t>
          </a:r>
          <a:endParaRPr lang="nl-NL" sz="1700" kern="1200" dirty="0"/>
        </a:p>
      </dsp:txBody>
      <dsp:txXfrm>
        <a:off x="3199459" y="1377009"/>
        <a:ext cx="1197269" cy="1197269"/>
      </dsp:txXfrm>
    </dsp:sp>
    <dsp:sp modelId="{6B5D8EB9-F892-4A5C-891A-E08DEC6E7D84}">
      <dsp:nvSpPr>
        <dsp:cNvPr id="0" name=""/>
        <dsp:cNvSpPr/>
      </dsp:nvSpPr>
      <dsp:spPr>
        <a:xfrm>
          <a:off x="4782177" y="1484617"/>
          <a:ext cx="982052" cy="98205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4912348" y="1686920"/>
        <a:ext cx="721710" cy="577446"/>
      </dsp:txXfrm>
    </dsp:sp>
    <dsp:sp modelId="{A495DE96-EB81-4E06-BC97-7FD6606BBED7}">
      <dsp:nvSpPr>
        <dsp:cNvPr id="0" name=""/>
        <dsp:cNvSpPr/>
      </dsp:nvSpPr>
      <dsp:spPr>
        <a:xfrm>
          <a:off x="5901717" y="1129047"/>
          <a:ext cx="1693193" cy="1693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/>
            <a:t>Performance change</a:t>
          </a:r>
        </a:p>
      </dsp:txBody>
      <dsp:txXfrm>
        <a:off x="6149679" y="1377009"/>
        <a:ext cx="1197269" cy="119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E180-6544-43C2-B32F-23307011F640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A34C-D2C2-434F-B3C4-15FBF8DA41E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655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29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162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395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0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01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8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8410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22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195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14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1" name="Afgeronde rechthoek 30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32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506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68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om</a:t>
            </a:r>
            <a:r>
              <a:rPr lang="en-US" noProof="0" dirty="0"/>
              <a:t> de </a:t>
            </a:r>
            <a:r>
              <a:rPr lang="en-US" noProof="0" dirty="0" err="1"/>
              <a:t>stijl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om</a:t>
            </a:r>
            <a:r>
              <a:rPr lang="en-US" noProof="0" dirty="0"/>
              <a:t> de </a:t>
            </a:r>
            <a:r>
              <a:rPr lang="en-US" noProof="0" dirty="0" err="1"/>
              <a:t>modelstijlen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sz="2400" b="0" i="0" u="none" strike="noStrike" baseline="30000" noProof="0" dirty="0">
              <a:solidFill>
                <a:srgbClr val="000000"/>
              </a:solidFill>
              <a:latin typeface="Corbel"/>
            </a:endParaRPr>
          </a:p>
          <a:p>
            <a:pPr lvl="4"/>
            <a:endParaRPr lang="en-US" noProof="0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Rond hoek zelfde zijde rechthoek 22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1400" b="0" dirty="0"/>
              <a:t>CRIW: </a:t>
            </a:r>
            <a:r>
              <a:rPr lang="nl-NL" sz="1400" b="0" dirty="0" err="1"/>
              <a:t>Measuring</a:t>
            </a:r>
            <a:r>
              <a:rPr lang="nl-NL" sz="1400" b="0" dirty="0"/>
              <a:t> </a:t>
            </a:r>
            <a:r>
              <a:rPr lang="nl-NL" sz="1400" b="0" dirty="0" err="1"/>
              <a:t>and</a:t>
            </a:r>
            <a:r>
              <a:rPr lang="nl-NL" sz="1400" b="0" dirty="0"/>
              <a:t> accounting </a:t>
            </a:r>
            <a:r>
              <a:rPr lang="nl-NL" sz="1400" b="0" dirty="0" err="1"/>
              <a:t>for</a:t>
            </a:r>
            <a:r>
              <a:rPr lang="nl-NL" sz="1400" b="0" dirty="0"/>
              <a:t> </a:t>
            </a:r>
            <a:r>
              <a:rPr lang="nl-NL" sz="1400" b="0" dirty="0" err="1"/>
              <a:t>innovation</a:t>
            </a:r>
            <a:r>
              <a:rPr lang="nl-NL" sz="1400" b="0" dirty="0"/>
              <a:t> in the 21st </a:t>
            </a:r>
            <a:r>
              <a:rPr lang="nl-NL" sz="1400" b="0" dirty="0" err="1"/>
              <a:t>century</a:t>
            </a:r>
            <a:endParaRPr lang="nl-NL" sz="1400" b="0" dirty="0"/>
          </a:p>
          <a:p>
            <a:r>
              <a:rPr lang="nl-NL" sz="1400" b="0" dirty="0" err="1"/>
              <a:t>March</a:t>
            </a:r>
            <a:r>
              <a:rPr lang="nl-NL" sz="1400" b="0" dirty="0"/>
              <a:t> 10-11 2017, Washington, DC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400" dirty="0"/>
              <a:t>ICT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innovation</a:t>
            </a:r>
            <a:r>
              <a:rPr lang="nl-NL" sz="2400" dirty="0"/>
              <a:t>: a </a:t>
            </a:r>
            <a:r>
              <a:rPr lang="nl-NL" sz="2400" dirty="0" err="1"/>
              <a:t>work</a:t>
            </a:r>
            <a:r>
              <a:rPr lang="nl-NL" sz="2400" dirty="0"/>
              <a:t> in </a:t>
            </a:r>
            <a:r>
              <a:rPr lang="nl-NL" sz="2400" dirty="0" err="1"/>
              <a:t>progress</a:t>
            </a:r>
            <a:endParaRPr lang="nl-NL" sz="3600" dirty="0"/>
          </a:p>
          <a:p>
            <a:pPr algn="r"/>
            <a:r>
              <a:rPr lang="nl-NL" sz="1600" b="0" dirty="0"/>
              <a:t>Pierre Mohnen, Michael Polder, George van Leeuwen</a:t>
            </a:r>
          </a:p>
        </p:txBody>
      </p:sp>
    </p:spTree>
    <p:extLst>
      <p:ext uri="{BB962C8B-B14F-4D97-AF65-F5344CB8AC3E}">
        <p14:creationId xmlns:p14="http://schemas.microsoft.com/office/powerpoint/2010/main" val="163747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: </a:t>
            </a:r>
            <a:r>
              <a:rPr lang="nl-NL" dirty="0" err="1"/>
              <a:t>work</a:t>
            </a:r>
            <a:r>
              <a:rPr lang="nl-NL" dirty="0"/>
              <a:t> in </a:t>
            </a:r>
            <a:r>
              <a:rPr lang="nl-NL" dirty="0" err="1"/>
              <a:t>progress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jdelijke aanduiding voor inhoud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Productivity</a:t>
                </a:r>
              </a:p>
              <a:p>
                <a:r>
                  <a:rPr lang="nl-NL" dirty="0" err="1"/>
                  <a:t>Complementarity</a:t>
                </a:r>
                <a:r>
                  <a:rPr lang="nl-NL" dirty="0"/>
                  <a:t>: </a:t>
                </a:r>
                <a:r>
                  <a:rPr lang="nl-NL" dirty="0" err="1"/>
                  <a:t>increased</a:t>
                </a:r>
                <a:r>
                  <a:rPr lang="nl-NL" dirty="0"/>
                  <a:t> returns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simultaneous</a:t>
                </a:r>
                <a:r>
                  <a:rPr lang="nl-NL" dirty="0"/>
                  <a:t> adoption</a:t>
                </a:r>
              </a:p>
              <a:p>
                <a:r>
                  <a:rPr lang="nl-NL" dirty="0" err="1"/>
                  <a:t>Production</a:t>
                </a:r>
                <a:r>
                  <a:rPr lang="nl-NL" dirty="0"/>
                  <a:t> </a:t>
                </a:r>
                <a:r>
                  <a:rPr lang="nl-NL" dirty="0" err="1"/>
                  <a:t>function</a:t>
                </a:r>
                <a:r>
                  <a:rPr lang="nl-NL" dirty="0"/>
                  <a:t> </a:t>
                </a:r>
                <a:r>
                  <a:rPr lang="nl-NL" dirty="0" err="1"/>
                  <a:t>estimation</a:t>
                </a:r>
                <a:r>
                  <a:rPr lang="nl-NL" dirty="0"/>
                  <a:t> (Ackerberg et al)</a:t>
                </a:r>
              </a:p>
              <a:p>
                <a:endParaRPr lang="nl-NL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𝑌</m:t>
                      </m:r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r>
                        <a:rPr lang="nl-NL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();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:endParaRPr lang="nl-NL" dirty="0"/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nl-NL" dirty="0"/>
                  <a:t> = (</a:t>
                </a:r>
                <a:r>
                  <a:rPr lang="nl-NL" dirty="0" err="1"/>
                  <a:t>lagged</a:t>
                </a:r>
                <a:r>
                  <a:rPr lang="nl-NL" dirty="0"/>
                  <a:t>) </a:t>
                </a:r>
                <a:r>
                  <a:rPr lang="nl-NL" dirty="0" err="1"/>
                  <a:t>dummies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combinations</a:t>
                </a:r>
                <a:r>
                  <a:rPr lang="nl-NL" dirty="0"/>
                  <a:t> of </a:t>
                </a:r>
                <a:r>
                  <a:rPr lang="nl-NL" dirty="0" err="1"/>
                  <a:t>innovations</a:t>
                </a:r>
                <a:endParaRPr lang="nl-NL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nl-NL" dirty="0"/>
                  <a:t> = </a:t>
                </a:r>
                <a:r>
                  <a:rPr lang="nl-NL" dirty="0" err="1"/>
                  <a:t>unobserved</a:t>
                </a:r>
                <a:r>
                  <a:rPr lang="nl-NL" dirty="0"/>
                  <a:t> </a:t>
                </a:r>
                <a:r>
                  <a:rPr lang="nl-NL" dirty="0" err="1"/>
                  <a:t>productivity</a:t>
                </a:r>
                <a:endParaRPr lang="nl-NL" dirty="0"/>
              </a:p>
            </p:txBody>
          </p:sp>
        </mc:Choice>
        <mc:Fallback xmlns="">
          <p:sp>
            <p:nvSpPr>
              <p:cNvPr id="5" name="Tijdelijke aanduiding voor inhoud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4" t="-772" b="-108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732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: </a:t>
            </a:r>
            <a:r>
              <a:rPr lang="nl-NL" dirty="0" err="1"/>
              <a:t>work</a:t>
            </a:r>
            <a:r>
              <a:rPr lang="nl-NL" dirty="0"/>
              <a:t> in </a:t>
            </a:r>
            <a:r>
              <a:rPr lang="nl-NL" dirty="0" err="1"/>
              <a:t>progress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11</a:t>
            </a:fld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2843808" y="220486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Group = (ICT, R&amp;D, ORG)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----------------------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</a:t>
            </a:r>
            <a:r>
              <a:rPr lang="nl-NL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group</a:t>
            </a: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|    </a:t>
            </a:r>
            <a:r>
              <a:rPr lang="nl-NL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med</a:t>
            </a: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(lp)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----------+-----------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   000 |   52.86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   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001 |   53.68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   010 |   61.07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   100 |   65.44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011 |   63.22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   101 |   64.42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   110 |   69.05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   111 |   68.14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65758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: </a:t>
            </a:r>
            <a:r>
              <a:rPr lang="nl-NL" dirty="0" err="1"/>
              <a:t>work</a:t>
            </a:r>
            <a:r>
              <a:rPr lang="nl-NL" dirty="0"/>
              <a:t> in </a:t>
            </a:r>
            <a:r>
              <a:rPr lang="nl-NL" dirty="0" err="1"/>
              <a:t>progress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12</a:t>
            </a:fld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694395"/>
              </p:ext>
            </p:extLst>
          </p:nvPr>
        </p:nvGraphicFramePr>
        <p:xfrm>
          <a:off x="539553" y="1788378"/>
          <a:ext cx="7488831" cy="4232910"/>
        </p:xfrm>
        <a:graphic>
          <a:graphicData uri="http://schemas.openxmlformats.org/drawingml/2006/table">
            <a:tbl>
              <a:tblPr/>
              <a:tblGrid>
                <a:gridCol w="2376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9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29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3293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manufacturing (N = 1770)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services (N = 2509)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I)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Production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function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Constant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3,001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3,001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Labour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0,786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II)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Innovation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(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prod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,</a:t>
                      </a:r>
                      <a:r>
                        <a:rPr lang="nl-NL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</a:t>
                      </a:r>
                      <a:r>
                        <a:rPr lang="nl-NL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proc</a:t>
                      </a:r>
                      <a:r>
                        <a:rPr lang="nl-NL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, </a:t>
                      </a:r>
                      <a:r>
                        <a:rPr lang="nl-NL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org</a:t>
                      </a:r>
                      <a:r>
                        <a:rPr lang="nl-NL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, </a:t>
                      </a:r>
                      <a:r>
                        <a:rPr lang="nl-NL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ec</a:t>
                      </a:r>
                      <a:r>
                        <a:rPr lang="nl-NL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)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d0001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-0,009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-0,002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d0010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d0011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-0,110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-0,026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d0100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-0,072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-0,018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d0101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-0,032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d0110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-0,171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-0,099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d0111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0,159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d1000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d1001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-0,025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d1010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d1011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d1100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-0,022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d1101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d1110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d1111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0,202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5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: </a:t>
            </a:r>
            <a:r>
              <a:rPr lang="nl-NL" dirty="0" err="1"/>
              <a:t>work</a:t>
            </a:r>
            <a:r>
              <a:rPr lang="nl-NL" dirty="0"/>
              <a:t> in </a:t>
            </a:r>
            <a:r>
              <a:rPr lang="nl-NL" dirty="0" err="1"/>
              <a:t>progress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13</a:t>
            </a:fld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9354"/>
              </p:ext>
            </p:extLst>
          </p:nvPr>
        </p:nvGraphicFramePr>
        <p:xfrm>
          <a:off x="539552" y="1988840"/>
          <a:ext cx="8136907" cy="3528393"/>
        </p:xfrm>
        <a:graphic>
          <a:graphicData uri="http://schemas.openxmlformats.org/drawingml/2006/table">
            <a:tbl>
              <a:tblPr/>
              <a:tblGrid>
                <a:gridCol w="1574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3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3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36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36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Manufacturing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process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organizational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e-commerce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process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organizational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n.s.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e-commerce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n.s.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process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organizational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e-commerce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process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SUBS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organizational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e-commerce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SUBS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594000" y="5805264"/>
            <a:ext cx="556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Kodde-Palm test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complementarity</a:t>
            </a:r>
            <a:r>
              <a:rPr lang="nl-NL" dirty="0"/>
              <a:t>/</a:t>
            </a:r>
            <a:r>
              <a:rPr lang="nl-NL" dirty="0" err="1"/>
              <a:t>substitutability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894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Wrap</a:t>
            </a:r>
            <a:r>
              <a:rPr lang="nl-NL" dirty="0"/>
              <a:t> up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nl-NL" dirty="0"/>
              <a:t>We </a:t>
            </a:r>
            <a:r>
              <a:rPr lang="nl-NL" dirty="0" err="1"/>
              <a:t>find</a:t>
            </a:r>
            <a:r>
              <a:rPr lang="nl-NL" dirty="0"/>
              <a:t> significant </a:t>
            </a:r>
            <a:r>
              <a:rPr lang="nl-NL" dirty="0" err="1"/>
              <a:t>complementarities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firm</a:t>
            </a:r>
            <a:r>
              <a:rPr lang="nl-NL" dirty="0"/>
              <a:t>-level </a:t>
            </a:r>
            <a:r>
              <a:rPr lang="nl-NL" dirty="0" err="1"/>
              <a:t>between</a:t>
            </a:r>
            <a:r>
              <a:rPr lang="nl-NL" dirty="0"/>
              <a:t> different types of </a:t>
            </a:r>
            <a:r>
              <a:rPr lang="nl-NL" dirty="0" err="1"/>
              <a:t>innovation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ICT,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nl-NL" dirty="0"/>
              <a:t>… </a:t>
            </a:r>
            <a:r>
              <a:rPr lang="nl-NL" dirty="0" err="1"/>
              <a:t>both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adoption stage </a:t>
            </a:r>
            <a:r>
              <a:rPr lang="nl-NL" dirty="0" err="1"/>
              <a:t>and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performance </a:t>
            </a:r>
            <a:r>
              <a:rPr lang="nl-NL" dirty="0" err="1"/>
              <a:t>equation</a:t>
            </a:r>
            <a:endParaRPr lang="nl-NL" dirty="0"/>
          </a:p>
          <a:p>
            <a:pPr marL="0" indent="0">
              <a:lnSpc>
                <a:spcPct val="134000"/>
              </a:lnSpc>
              <a:buNone/>
            </a:pPr>
            <a:r>
              <a:rPr lang="nl-NL" dirty="0"/>
              <a:t>… </a:t>
            </a:r>
            <a:r>
              <a:rPr lang="nl-NL" dirty="0" err="1"/>
              <a:t>both</a:t>
            </a:r>
            <a:r>
              <a:rPr lang="nl-NL" dirty="0"/>
              <a:t> in manufacturing </a:t>
            </a:r>
            <a:r>
              <a:rPr lang="nl-NL" dirty="0" err="1"/>
              <a:t>and</a:t>
            </a:r>
            <a:r>
              <a:rPr lang="nl-NL" dirty="0"/>
              <a:t> in services</a:t>
            </a:r>
          </a:p>
          <a:p>
            <a:pPr marL="0" indent="0">
              <a:lnSpc>
                <a:spcPct val="134000"/>
              </a:lnSpc>
              <a:buNone/>
            </a:pPr>
            <a:endParaRPr lang="nl-NL" dirty="0"/>
          </a:p>
          <a:p>
            <a:pPr marL="0" indent="0">
              <a:lnSpc>
                <a:spcPct val="134000"/>
              </a:lnSpc>
              <a:buNone/>
            </a:pPr>
            <a:r>
              <a:rPr lang="nl-NL" dirty="0"/>
              <a:t>Next we want </a:t>
            </a:r>
            <a:r>
              <a:rPr lang="nl-NL" dirty="0" err="1"/>
              <a:t>to</a:t>
            </a:r>
            <a:endParaRPr lang="nl-NL" dirty="0"/>
          </a:p>
          <a:p>
            <a:pPr>
              <a:lnSpc>
                <a:spcPct val="134000"/>
              </a:lnSpc>
            </a:pPr>
            <a:r>
              <a:rPr lang="nl-NL" dirty="0" err="1"/>
              <a:t>Work</a:t>
            </a:r>
            <a:r>
              <a:rPr lang="nl-NL" dirty="0"/>
              <a:t> on performance </a:t>
            </a:r>
            <a:r>
              <a:rPr lang="nl-NL" dirty="0" err="1"/>
              <a:t>equation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ICT/R&amp;D/ORG model</a:t>
            </a:r>
          </a:p>
          <a:p>
            <a:pPr>
              <a:lnSpc>
                <a:spcPct val="134000"/>
              </a:lnSpc>
            </a:pPr>
            <a:r>
              <a:rPr lang="nl-NL" dirty="0" err="1"/>
              <a:t>Work</a:t>
            </a:r>
            <a:r>
              <a:rPr lang="nl-NL" dirty="0"/>
              <a:t> on </a:t>
            </a:r>
            <a:r>
              <a:rPr lang="nl-NL" dirty="0" err="1"/>
              <a:t>integrated</a:t>
            </a:r>
            <a:r>
              <a:rPr lang="nl-NL" dirty="0"/>
              <a:t> model</a:t>
            </a:r>
          </a:p>
          <a:p>
            <a:pPr>
              <a:lnSpc>
                <a:spcPct val="134000"/>
              </a:lnSpc>
            </a:pPr>
            <a:r>
              <a:rPr lang="nl-NL" dirty="0"/>
              <a:t>Look at </a:t>
            </a:r>
            <a:r>
              <a:rPr lang="nl-NL" dirty="0" err="1"/>
              <a:t>ways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software investment (data </a:t>
            </a:r>
            <a:r>
              <a:rPr lang="nl-NL" dirty="0" err="1"/>
              <a:t>for</a:t>
            </a:r>
            <a:r>
              <a:rPr lang="nl-NL" dirty="0"/>
              <a:t> more recent </a:t>
            </a:r>
            <a:r>
              <a:rPr lang="nl-NL" dirty="0" err="1"/>
              <a:t>years</a:t>
            </a:r>
            <a:r>
              <a:rPr lang="nl-NL" dirty="0"/>
              <a:t>)</a:t>
            </a:r>
          </a:p>
          <a:p>
            <a:pPr>
              <a:lnSpc>
                <a:spcPct val="134000"/>
              </a:lnSpc>
            </a:pPr>
            <a:r>
              <a:rPr lang="nl-NL" dirty="0"/>
              <a:t>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682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Frequencies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Group (</a:t>
            </a:r>
            <a:r>
              <a:rPr lang="nl-NL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mfg</a:t>
            </a: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ICT, R&amp;D, ORG      </a:t>
            </a:r>
            <a:r>
              <a:rPr lang="nl-NL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     Percent        Cum.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------------+-----------------------------------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0 |      1,555       23.19       23.19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1 |        436        6.50       29.69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10 |      1,321       19.70       49.39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11 |      1,357       20.24       69.62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100 |        406        6.05       75.68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101 |        156        2.33       78.00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110 |        651        9.71       87.71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111 |        824       12.29      100.00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------------+-----------------------------------</a:t>
            </a:r>
          </a:p>
          <a:p>
            <a:pPr marL="0" indent="0">
              <a:buNone/>
            </a:pPr>
            <a:r>
              <a:rPr lang="nl-NL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Total |      6,706      100.00</a:t>
            </a:r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67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Preliminary </a:t>
            </a:r>
            <a:r>
              <a:rPr lang="nl-NL" dirty="0" err="1"/>
              <a:t>results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16</a:t>
            </a:fld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64309"/>
              </p:ext>
            </p:extLst>
          </p:nvPr>
        </p:nvGraphicFramePr>
        <p:xfrm>
          <a:off x="467544" y="1844820"/>
          <a:ext cx="8136903" cy="3998947"/>
        </p:xfrm>
        <a:graphic>
          <a:graphicData uri="http://schemas.openxmlformats.org/drawingml/2006/table">
            <a:tbl>
              <a:tblPr/>
              <a:tblGrid>
                <a:gridCol w="1964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598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Manufacturing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E-COMMERCE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organizational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e-commerce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broadband intensity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R&amp;D performer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E-COMMERCE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innovation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innovation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organizational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e-commerce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broadband intensity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-0,054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R&amp;D performer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24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Preliminary </a:t>
            </a:r>
            <a:r>
              <a:rPr lang="nl-NL" dirty="0" err="1"/>
              <a:t>results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17</a:t>
            </a:fld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82166"/>
              </p:ext>
            </p:extLst>
          </p:nvPr>
        </p:nvGraphicFramePr>
        <p:xfrm>
          <a:off x="467544" y="1844824"/>
          <a:ext cx="8136903" cy="3998947"/>
        </p:xfrm>
        <a:graphic>
          <a:graphicData uri="http://schemas.openxmlformats.org/drawingml/2006/table">
            <a:tbl>
              <a:tblPr/>
              <a:tblGrid>
                <a:gridCol w="1964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149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598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Manufacturing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E-COMMERCE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organizational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e-commerce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broadband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intensity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R&amp;D performer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E-COMMERCE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organizational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e-commerce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broadband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intensity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-0,054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880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R&amp;D performer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86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</a:t>
            </a:r>
          </a:p>
        </p:txBody>
      </p:sp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850734"/>
              </p:ext>
            </p:extLst>
          </p:nvPr>
        </p:nvGraphicFramePr>
        <p:xfrm>
          <a:off x="917575" y="2070100"/>
          <a:ext cx="7596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648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Productivity </a:t>
            </a:r>
            <a:r>
              <a:rPr lang="nl-NL" dirty="0" err="1"/>
              <a:t>literature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 err="1"/>
              <a:t>Growth</a:t>
            </a:r>
            <a:r>
              <a:rPr lang="nl-NL" sz="1800" dirty="0"/>
              <a:t> accounting </a:t>
            </a:r>
            <a:r>
              <a:rPr lang="nl-NL" sz="1800" dirty="0" err="1"/>
              <a:t>literature</a:t>
            </a:r>
            <a:r>
              <a:rPr lang="nl-NL" sz="1800" dirty="0"/>
              <a:t> </a:t>
            </a:r>
          </a:p>
          <a:p>
            <a:pPr lvl="1"/>
            <a:r>
              <a:rPr lang="nl-NL" sz="1600" dirty="0"/>
              <a:t>ICT (</a:t>
            </a:r>
            <a:r>
              <a:rPr lang="nl-NL" sz="1600" dirty="0" err="1"/>
              <a:t>Jorgenson</a:t>
            </a:r>
            <a:r>
              <a:rPr lang="nl-NL" sz="1600" dirty="0"/>
              <a:t>, Van Ark et al)</a:t>
            </a:r>
          </a:p>
          <a:p>
            <a:pPr lvl="1"/>
            <a:r>
              <a:rPr lang="nl-NL" sz="1600" dirty="0"/>
              <a:t>R&amp;D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intangibles</a:t>
            </a:r>
            <a:r>
              <a:rPr lang="nl-NL" sz="1600" dirty="0"/>
              <a:t> (CHS)</a:t>
            </a:r>
          </a:p>
          <a:p>
            <a:endParaRPr lang="nl-NL" sz="1800" dirty="0"/>
          </a:p>
          <a:p>
            <a:r>
              <a:rPr lang="nl-NL" sz="1800" dirty="0" err="1"/>
              <a:t>Firm</a:t>
            </a:r>
            <a:r>
              <a:rPr lang="nl-NL" sz="1800" dirty="0"/>
              <a:t>-level </a:t>
            </a:r>
            <a:r>
              <a:rPr lang="nl-NL" sz="1800" dirty="0" err="1"/>
              <a:t>evidence</a:t>
            </a:r>
            <a:r>
              <a:rPr lang="nl-NL" sz="1800" dirty="0"/>
              <a:t>:</a:t>
            </a:r>
          </a:p>
          <a:p>
            <a:pPr lvl="1"/>
            <a:r>
              <a:rPr lang="nl-NL" sz="1600" dirty="0"/>
              <a:t>ICT, </a:t>
            </a:r>
            <a:r>
              <a:rPr lang="nl-NL" sz="1600" dirty="0" err="1">
                <a:sym typeface="Wingdings" pitchFamily="2" charset="2"/>
              </a:rPr>
              <a:t>organizational</a:t>
            </a:r>
            <a:r>
              <a:rPr lang="nl-NL" sz="1600" dirty="0">
                <a:sym typeface="Wingdings" pitchFamily="2" charset="2"/>
              </a:rPr>
              <a:t> </a:t>
            </a:r>
            <a:r>
              <a:rPr lang="nl-NL" sz="1600" dirty="0" err="1">
                <a:sym typeface="Wingdings" pitchFamily="2" charset="2"/>
              </a:rPr>
              <a:t>practices</a:t>
            </a:r>
            <a:r>
              <a:rPr lang="nl-NL" sz="1600" dirty="0">
                <a:sym typeface="Wingdings" pitchFamily="2" charset="2"/>
              </a:rPr>
              <a:t>, human </a:t>
            </a:r>
            <a:r>
              <a:rPr lang="nl-NL" sz="1600" dirty="0" err="1">
                <a:sym typeface="Wingdings" pitchFamily="2" charset="2"/>
              </a:rPr>
              <a:t>capital</a:t>
            </a:r>
            <a:r>
              <a:rPr lang="nl-NL" sz="1600" dirty="0">
                <a:sym typeface="Wingdings" pitchFamily="2" charset="2"/>
              </a:rPr>
              <a:t> (</a:t>
            </a:r>
            <a:r>
              <a:rPr lang="nl-NL" sz="1600" dirty="0" err="1">
                <a:sym typeface="Wingdings" pitchFamily="2" charset="2"/>
              </a:rPr>
              <a:t>Brynjolfsson</a:t>
            </a:r>
            <a:r>
              <a:rPr lang="nl-NL" sz="1600" dirty="0">
                <a:sym typeface="Wingdings" pitchFamily="2" charset="2"/>
              </a:rPr>
              <a:t>, </a:t>
            </a:r>
            <a:r>
              <a:rPr lang="nl-NL" sz="1600" dirty="0" err="1">
                <a:sym typeface="Wingdings" pitchFamily="2" charset="2"/>
              </a:rPr>
              <a:t>Bresnahan</a:t>
            </a:r>
            <a:r>
              <a:rPr lang="nl-NL" sz="1600" dirty="0">
                <a:sym typeface="Wingdings" pitchFamily="2" charset="2"/>
              </a:rPr>
              <a:t>)</a:t>
            </a:r>
          </a:p>
          <a:p>
            <a:pPr lvl="1"/>
            <a:r>
              <a:rPr lang="nl-NL" sz="1600" dirty="0">
                <a:sym typeface="Wingdings" pitchFamily="2" charset="2"/>
              </a:rPr>
              <a:t>R&amp;D, </a:t>
            </a:r>
            <a:r>
              <a:rPr lang="nl-NL" sz="1600" dirty="0" err="1">
                <a:sym typeface="Wingdings" pitchFamily="2" charset="2"/>
              </a:rPr>
              <a:t>innovation</a:t>
            </a:r>
            <a:r>
              <a:rPr lang="nl-NL" sz="1600" dirty="0">
                <a:sym typeface="Wingdings" pitchFamily="2" charset="2"/>
              </a:rPr>
              <a:t> (</a:t>
            </a:r>
            <a:r>
              <a:rPr lang="nl-NL" sz="1600" dirty="0" err="1">
                <a:sym typeface="Wingdings" pitchFamily="2" charset="2"/>
              </a:rPr>
              <a:t>Griliches</a:t>
            </a:r>
            <a:r>
              <a:rPr lang="nl-NL" sz="1600" dirty="0">
                <a:sym typeface="Wingdings" pitchFamily="2" charset="2"/>
              </a:rPr>
              <a:t>, CDM)</a:t>
            </a:r>
          </a:p>
          <a:p>
            <a:pPr lvl="1"/>
            <a:endParaRPr lang="nl-NL" sz="1800" dirty="0"/>
          </a:p>
          <a:p>
            <a:pPr marL="274320" lvl="1">
              <a:buFont typeface="Corbel" pitchFamily="34" charset="0"/>
              <a:buChar char="–"/>
            </a:pPr>
            <a:r>
              <a:rPr lang="nl-NL" sz="1800" dirty="0" err="1"/>
              <a:t>Not</a:t>
            </a:r>
            <a:r>
              <a:rPr lang="nl-NL" sz="1800" dirty="0"/>
              <a:t> </a:t>
            </a:r>
            <a:r>
              <a:rPr lang="nl-NL" sz="1800" dirty="0" err="1"/>
              <a:t>much</a:t>
            </a:r>
            <a:r>
              <a:rPr lang="nl-NL" sz="1800" dirty="0"/>
              <a:t> </a:t>
            </a:r>
            <a:r>
              <a:rPr lang="nl-NL" sz="1800" dirty="0" err="1"/>
              <a:t>evidence</a:t>
            </a:r>
            <a:r>
              <a:rPr lang="nl-NL" sz="1800" dirty="0"/>
              <a:t> on ICT </a:t>
            </a:r>
            <a:r>
              <a:rPr lang="nl-NL" sz="1800" dirty="0">
                <a:sym typeface="Wingdings" pitchFamily="2" charset="2"/>
              </a:rPr>
              <a:t>vis-à-vis </a:t>
            </a:r>
            <a:r>
              <a:rPr lang="nl-NL" sz="1800" dirty="0" err="1">
                <a:sym typeface="Wingdings" pitchFamily="2" charset="2"/>
              </a:rPr>
              <a:t>innovation</a:t>
            </a:r>
            <a:r>
              <a:rPr lang="nl-NL" sz="1800" dirty="0">
                <a:sym typeface="Wingdings" pitchFamily="2" charset="2"/>
              </a:rPr>
              <a:t> (</a:t>
            </a:r>
            <a:r>
              <a:rPr lang="nl-NL" sz="1800" u="sng" dirty="0" err="1">
                <a:sym typeface="Wingdings" pitchFamily="2" charset="2"/>
              </a:rPr>
              <a:t>technological</a:t>
            </a:r>
            <a:r>
              <a:rPr lang="nl-NL" sz="1800" dirty="0">
                <a:sym typeface="Wingdings" pitchFamily="2" charset="2"/>
              </a:rPr>
              <a:t> </a:t>
            </a:r>
            <a:r>
              <a:rPr lang="nl-NL" sz="1800" dirty="0" err="1">
                <a:sym typeface="Wingdings" pitchFamily="2" charset="2"/>
              </a:rPr>
              <a:t>and</a:t>
            </a:r>
            <a:r>
              <a:rPr lang="nl-NL" sz="1800" dirty="0">
                <a:sym typeface="Wingdings" pitchFamily="2" charset="2"/>
              </a:rPr>
              <a:t> non-</a:t>
            </a:r>
            <a:r>
              <a:rPr lang="nl-NL" sz="1800" dirty="0" err="1">
                <a:sym typeface="Wingdings" pitchFamily="2" charset="2"/>
              </a:rPr>
              <a:t>technological</a:t>
            </a:r>
            <a:r>
              <a:rPr lang="nl-NL" sz="1800" dirty="0">
                <a:sym typeface="Wingdings" pitchFamily="2" charset="2"/>
              </a:rPr>
              <a:t>)</a:t>
            </a:r>
          </a:p>
          <a:p>
            <a:pPr marL="548640" lvl="2">
              <a:buFont typeface="Corbel" pitchFamily="34" charset="0"/>
              <a:buChar char="–"/>
            </a:pPr>
            <a:r>
              <a:rPr lang="nl-NL" sz="1600" dirty="0" err="1"/>
              <a:t>interaction</a:t>
            </a:r>
            <a:r>
              <a:rPr lang="nl-NL" sz="1600" dirty="0"/>
              <a:t> </a:t>
            </a:r>
            <a:r>
              <a:rPr lang="nl-NL" sz="1600" dirty="0" err="1"/>
              <a:t>between</a:t>
            </a:r>
            <a:r>
              <a:rPr lang="nl-NL" sz="1600" dirty="0"/>
              <a:t> ICT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intangibles</a:t>
            </a:r>
            <a:r>
              <a:rPr lang="nl-NL" sz="1600" dirty="0"/>
              <a:t>: </a:t>
            </a:r>
            <a:r>
              <a:rPr lang="nl-NL" sz="1600" dirty="0" err="1"/>
              <a:t>Corrado</a:t>
            </a:r>
            <a:r>
              <a:rPr lang="nl-NL" sz="1600" dirty="0"/>
              <a:t>, </a:t>
            </a:r>
            <a:r>
              <a:rPr lang="nl-NL" sz="1600" dirty="0" err="1"/>
              <a:t>Haskel</a:t>
            </a:r>
            <a:r>
              <a:rPr lang="nl-NL" sz="1600" dirty="0"/>
              <a:t>, Jona-</a:t>
            </a:r>
            <a:r>
              <a:rPr lang="nl-NL" sz="1600" dirty="0" err="1"/>
              <a:t>Lasinio</a:t>
            </a:r>
            <a:endParaRPr lang="nl-NL" sz="1600" dirty="0"/>
          </a:p>
          <a:p>
            <a:pPr marL="548640" lvl="2">
              <a:buFont typeface="Corbel" pitchFamily="34" charset="0"/>
              <a:buChar char="–"/>
            </a:pPr>
            <a:r>
              <a:rPr lang="nl-NL" sz="1600" b="1" dirty="0" err="1"/>
              <a:t>Firm</a:t>
            </a:r>
            <a:r>
              <a:rPr lang="nl-NL" sz="1600" b="1" dirty="0"/>
              <a:t>-level </a:t>
            </a:r>
            <a:r>
              <a:rPr lang="nl-NL" sz="1600" b="1" dirty="0" err="1"/>
              <a:t>evidence</a:t>
            </a:r>
            <a:r>
              <a:rPr lang="nl-NL" sz="1600" b="1" dirty="0"/>
              <a:t>? </a:t>
            </a:r>
          </a:p>
          <a:p>
            <a:endParaRPr lang="nl-NL" sz="1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10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Complementarity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Activities are complements if doing (more of) any one of them increases the returns to doing (more of) the others</a:t>
            </a:r>
            <a:r>
              <a:rPr lang="nl-NL" dirty="0"/>
              <a:t> (</a:t>
            </a:r>
            <a:r>
              <a:rPr lang="nl-NL" dirty="0" err="1"/>
              <a:t>Milgrom</a:t>
            </a:r>
            <a:r>
              <a:rPr lang="nl-NL" dirty="0"/>
              <a:t>-Roberts)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en-US" dirty="0"/>
              <a:t>R&amp;D and innovation is about generating knowledge </a:t>
            </a:r>
          </a:p>
          <a:p>
            <a:pPr marL="0" indent="0" algn="ctr">
              <a:buNone/>
            </a:pPr>
            <a:r>
              <a:rPr lang="en-US" dirty="0">
                <a:sym typeface="Wingdings" panose="05000000000000000000" pitchFamily="2" charset="2"/>
              </a:rPr>
              <a:t>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ICT is about gathering, documenting and sharing information 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Where</a:t>
            </a:r>
            <a:r>
              <a:rPr lang="nl-NL" dirty="0"/>
              <a:t> does </a:t>
            </a:r>
            <a:r>
              <a:rPr lang="nl-NL" dirty="0" err="1"/>
              <a:t>this</a:t>
            </a:r>
            <a:r>
              <a:rPr lang="nl-NL" dirty="0"/>
              <a:t> show up?</a:t>
            </a:r>
          </a:p>
          <a:p>
            <a:pPr lvl="1"/>
            <a:r>
              <a:rPr lang="nl-NL" sz="2000" dirty="0"/>
              <a:t>(</a:t>
            </a:r>
            <a:r>
              <a:rPr lang="nl-NL" sz="2000" dirty="0" err="1"/>
              <a:t>Combinations</a:t>
            </a:r>
            <a:r>
              <a:rPr lang="nl-NL" sz="2000" dirty="0"/>
              <a:t> of) business </a:t>
            </a:r>
            <a:r>
              <a:rPr lang="nl-NL" sz="2000" dirty="0" err="1"/>
              <a:t>practices</a:t>
            </a:r>
            <a:endParaRPr lang="nl-NL" sz="2000" dirty="0"/>
          </a:p>
          <a:p>
            <a:pPr lvl="2"/>
            <a:r>
              <a:rPr lang="nl-NL" sz="2000" dirty="0"/>
              <a:t>Adoption</a:t>
            </a:r>
          </a:p>
          <a:p>
            <a:pPr lvl="2"/>
            <a:r>
              <a:rPr lang="nl-NL" sz="2000" dirty="0"/>
              <a:t>Performance </a:t>
            </a:r>
            <a:r>
              <a:rPr lang="nl-NL" sz="2000" dirty="0" err="1"/>
              <a:t>effects</a:t>
            </a:r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98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sources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5</a:t>
            </a:fld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39958"/>
              </p:ext>
            </p:extLst>
          </p:nvPr>
        </p:nvGraphicFramePr>
        <p:xfrm>
          <a:off x="971600" y="2060848"/>
          <a:ext cx="7560840" cy="33843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8437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1600" b="0" i="1" dirty="0" err="1">
                          <a:solidFill>
                            <a:schemeClr val="tx2"/>
                          </a:solidFill>
                        </a:rPr>
                        <a:t>Innovation</a:t>
                      </a: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1600" b="0" i="1" dirty="0" err="1">
                          <a:solidFill>
                            <a:schemeClr val="tx2"/>
                          </a:solidFill>
                        </a:rPr>
                        <a:t>and</a:t>
                      </a: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 R&amp;D</a:t>
                      </a:r>
                      <a:r>
                        <a:rPr lang="nl-NL" sz="1600" b="0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600" b="0" i="1" baseline="0" dirty="0">
                          <a:solidFill>
                            <a:schemeClr val="tx2"/>
                          </a:solidFill>
                        </a:rPr>
                        <a:t>(e.g. product, </a:t>
                      </a:r>
                      <a:r>
                        <a:rPr lang="nl-NL" sz="1600" b="0" i="1" baseline="0" dirty="0" err="1">
                          <a:solidFill>
                            <a:schemeClr val="tx2"/>
                          </a:solidFill>
                        </a:rPr>
                        <a:t>process</a:t>
                      </a:r>
                      <a:r>
                        <a:rPr lang="nl-NL" sz="1600" b="0" i="1" baseline="0" dirty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nl-NL" sz="1600" b="0" i="1" baseline="0" dirty="0" err="1">
                          <a:solidFill>
                            <a:schemeClr val="tx2"/>
                          </a:solidFill>
                        </a:rPr>
                        <a:t>organizational</a:t>
                      </a:r>
                      <a:r>
                        <a:rPr lang="nl-NL" sz="1600" b="0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1600" b="0" i="1" baseline="0" dirty="0" err="1">
                          <a:solidFill>
                            <a:schemeClr val="tx2"/>
                          </a:solidFill>
                        </a:rPr>
                        <a:t>innovation</a:t>
                      </a:r>
                      <a:r>
                        <a:rPr lang="nl-NL" sz="1600" b="0" i="1" baseline="0" dirty="0">
                          <a:solidFill>
                            <a:schemeClr val="tx2"/>
                          </a:solidFill>
                        </a:rPr>
                        <a:t>; R&amp;D </a:t>
                      </a:r>
                      <a:r>
                        <a:rPr lang="nl-NL" sz="1600" b="0" i="1" baseline="0" dirty="0" err="1">
                          <a:solidFill>
                            <a:schemeClr val="tx2"/>
                          </a:solidFill>
                        </a:rPr>
                        <a:t>expenditures</a:t>
                      </a:r>
                      <a:r>
                        <a:rPr lang="nl-NL" sz="1600" b="0" i="1" baseline="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nl-NL" sz="1600" b="0" i="1" dirty="0">
                        <a:solidFill>
                          <a:schemeClr val="tx2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nl-NL" sz="1600" b="0" i="1" dirty="0">
                        <a:solidFill>
                          <a:schemeClr val="tx2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nl-NL" sz="1600" b="0" i="1" dirty="0" err="1">
                          <a:solidFill>
                            <a:schemeClr val="tx2"/>
                          </a:solidFill>
                        </a:rPr>
                        <a:t>Supplementary</a:t>
                      </a: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 R&amp;D information</a:t>
                      </a:r>
                    </a:p>
                    <a:p>
                      <a:pPr marL="0" indent="0">
                        <a:buNone/>
                      </a:pPr>
                      <a:endParaRPr lang="nl-NL" sz="1600" b="0" i="1" dirty="0">
                        <a:solidFill>
                          <a:schemeClr val="tx2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ICT investment (hardware)</a:t>
                      </a:r>
                    </a:p>
                    <a:p>
                      <a:pPr marL="0" indent="0">
                        <a:buNone/>
                      </a:pPr>
                      <a:endParaRPr lang="nl-NL" sz="1600" b="0" i="1" dirty="0">
                        <a:solidFill>
                          <a:schemeClr val="tx2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ICT </a:t>
                      </a:r>
                      <a:r>
                        <a:rPr lang="nl-NL" sz="1600" b="0" i="1" dirty="0" err="1">
                          <a:solidFill>
                            <a:schemeClr val="tx2"/>
                          </a:solidFill>
                        </a:rPr>
                        <a:t>usage</a:t>
                      </a: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 variables 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(e.g. </a:t>
                      </a:r>
                      <a:r>
                        <a:rPr lang="nl-NL" sz="1600" b="0" i="1" dirty="0" err="1">
                          <a:solidFill>
                            <a:schemeClr val="tx2"/>
                          </a:solidFill>
                        </a:rPr>
                        <a:t>broadband</a:t>
                      </a: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, e-commerce)</a:t>
                      </a:r>
                    </a:p>
                    <a:p>
                      <a:pPr marL="0" indent="0">
                        <a:buNone/>
                      </a:pPr>
                      <a:endParaRPr lang="nl-NL" sz="1600" b="0" i="1" dirty="0">
                        <a:solidFill>
                          <a:schemeClr val="tx2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nl-NL" sz="1600" b="0" i="1" dirty="0" err="1">
                          <a:solidFill>
                            <a:schemeClr val="tx2"/>
                          </a:solidFill>
                        </a:rPr>
                        <a:t>Production</a:t>
                      </a: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1600" b="0" i="1" dirty="0" err="1">
                          <a:solidFill>
                            <a:schemeClr val="tx2"/>
                          </a:solidFill>
                        </a:rPr>
                        <a:t>structure</a:t>
                      </a: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nl-NL" sz="1600" b="0" i="1" dirty="0" err="1">
                          <a:solidFill>
                            <a:schemeClr val="tx2"/>
                          </a:solidFill>
                        </a:rPr>
                        <a:t>employment</a:t>
                      </a: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nl-NL" sz="1600" b="0" i="1" dirty="0" err="1">
                          <a:solidFill>
                            <a:schemeClr val="tx2"/>
                          </a:solidFill>
                        </a:rPr>
                        <a:t>capital</a:t>
                      </a: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 proxy, </a:t>
                      </a:r>
                      <a:r>
                        <a:rPr lang="nl-NL" sz="1600" b="0" i="1" dirty="0" err="1">
                          <a:solidFill>
                            <a:schemeClr val="tx2"/>
                          </a:solidFill>
                        </a:rPr>
                        <a:t>wages</a:t>
                      </a:r>
                      <a:r>
                        <a:rPr lang="nl-NL" sz="1600" b="0" i="1" dirty="0">
                          <a:solidFill>
                            <a:schemeClr val="tx2"/>
                          </a:solidFill>
                        </a:rPr>
                        <a:t> etc.)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tx2"/>
                          </a:solidFill>
                        </a:rPr>
                        <a:t>Community </a:t>
                      </a:r>
                      <a:r>
                        <a:rPr lang="nl-NL" sz="1600" b="0" dirty="0" err="1">
                          <a:solidFill>
                            <a:schemeClr val="tx2"/>
                          </a:solidFill>
                        </a:rPr>
                        <a:t>Innovation</a:t>
                      </a:r>
                      <a:r>
                        <a:rPr lang="nl-NL" sz="1600" b="0" dirty="0">
                          <a:solidFill>
                            <a:schemeClr val="tx2"/>
                          </a:solidFill>
                        </a:rPr>
                        <a:t> Survey</a:t>
                      </a:r>
                    </a:p>
                    <a:p>
                      <a:endParaRPr lang="nl-NL" sz="1600" b="0" dirty="0">
                        <a:solidFill>
                          <a:schemeClr val="tx2"/>
                        </a:solidFill>
                      </a:endParaRPr>
                    </a:p>
                    <a:p>
                      <a:endParaRPr lang="nl-NL" sz="1600" b="0" dirty="0">
                        <a:solidFill>
                          <a:schemeClr val="tx2"/>
                        </a:solidFill>
                      </a:endParaRPr>
                    </a:p>
                    <a:p>
                      <a:endParaRPr lang="nl-NL" sz="1600" b="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sz="1600" b="0" dirty="0">
                          <a:solidFill>
                            <a:schemeClr val="tx2"/>
                          </a:solidFill>
                        </a:rPr>
                        <a:t>R&amp;D survey</a:t>
                      </a:r>
                    </a:p>
                    <a:p>
                      <a:endParaRPr lang="nl-NL" sz="1600" b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tx2"/>
                          </a:solidFill>
                        </a:rPr>
                        <a:t>Investment survey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tx2"/>
                          </a:solidFill>
                        </a:rPr>
                        <a:t>Enterprise ICT </a:t>
                      </a:r>
                      <a:r>
                        <a:rPr lang="nl-NL" sz="1600" b="0" dirty="0" err="1">
                          <a:solidFill>
                            <a:schemeClr val="tx2"/>
                          </a:solidFill>
                        </a:rPr>
                        <a:t>usage</a:t>
                      </a:r>
                      <a:r>
                        <a:rPr lang="nl-NL" sz="1600" b="0" dirty="0">
                          <a:solidFill>
                            <a:schemeClr val="tx2"/>
                          </a:solidFill>
                        </a:rPr>
                        <a:t> survey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 err="1">
                          <a:solidFill>
                            <a:schemeClr val="tx2"/>
                          </a:solidFill>
                        </a:rPr>
                        <a:t>Structural</a:t>
                      </a:r>
                      <a:r>
                        <a:rPr lang="nl-NL" sz="1600" b="0" dirty="0">
                          <a:solidFill>
                            <a:schemeClr val="tx2"/>
                          </a:solidFill>
                        </a:rPr>
                        <a:t> Business </a:t>
                      </a:r>
                      <a:r>
                        <a:rPr lang="nl-NL" sz="1600" b="0" dirty="0" err="1">
                          <a:solidFill>
                            <a:schemeClr val="tx2"/>
                          </a:solidFill>
                        </a:rPr>
                        <a:t>Statistics</a:t>
                      </a:r>
                      <a:r>
                        <a:rPr lang="nl-NL" sz="1600" b="0" dirty="0">
                          <a:solidFill>
                            <a:schemeClr val="tx2"/>
                          </a:solidFill>
                        </a:rPr>
                        <a:t> (SBS)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50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Operationalization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Different </a:t>
            </a:r>
            <a:r>
              <a:rPr lang="nl-NL" dirty="0" err="1"/>
              <a:t>measures</a:t>
            </a:r>
            <a:r>
              <a:rPr lang="nl-NL" dirty="0"/>
              <a:t> of ICT</a:t>
            </a:r>
          </a:p>
          <a:p>
            <a:r>
              <a:rPr lang="nl-NL" dirty="0"/>
              <a:t>Different </a:t>
            </a:r>
            <a:r>
              <a:rPr lang="nl-NL" dirty="0" err="1"/>
              <a:t>measures</a:t>
            </a:r>
            <a:r>
              <a:rPr lang="nl-NL" dirty="0"/>
              <a:t> of </a:t>
            </a:r>
            <a:r>
              <a:rPr lang="nl-NL" dirty="0" err="1"/>
              <a:t>knowledge</a:t>
            </a:r>
            <a:endParaRPr lang="nl-NL" dirty="0"/>
          </a:p>
          <a:p>
            <a:r>
              <a:rPr lang="nl-NL" dirty="0" err="1"/>
              <a:t>Note</a:t>
            </a:r>
            <a:r>
              <a:rPr lang="nl-NL" dirty="0"/>
              <a:t>: </a:t>
            </a:r>
            <a:r>
              <a:rPr lang="nl-NL" dirty="0" err="1"/>
              <a:t>mostly</a:t>
            </a:r>
            <a:r>
              <a:rPr lang="nl-NL" dirty="0"/>
              <a:t> </a:t>
            </a:r>
            <a:r>
              <a:rPr lang="nl-NL" dirty="0" err="1"/>
              <a:t>binary</a:t>
            </a:r>
            <a:r>
              <a:rPr lang="nl-NL" dirty="0"/>
              <a:t> variables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Work</a:t>
            </a:r>
            <a:r>
              <a:rPr lang="nl-NL" dirty="0"/>
              <a:t> in </a:t>
            </a:r>
            <a:r>
              <a:rPr lang="nl-NL" dirty="0" err="1"/>
              <a:t>progress</a:t>
            </a:r>
            <a:r>
              <a:rPr lang="nl-NL" dirty="0"/>
              <a:t>: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6</a:t>
            </a:fld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58867"/>
              </p:ext>
            </p:extLst>
          </p:nvPr>
        </p:nvGraphicFramePr>
        <p:xfrm>
          <a:off x="1403648" y="4293096"/>
          <a:ext cx="6096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3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innovation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Product,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process</a:t>
                      </a:r>
                      <a:r>
                        <a:rPr lang="nl-NL" baseline="0" dirty="0"/>
                        <a:t>, </a:t>
                      </a:r>
                      <a:r>
                        <a:rPr lang="nl-NL" baseline="0" dirty="0" err="1"/>
                        <a:t>organizational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innovation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E-commerce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R&amp;D, </a:t>
                      </a:r>
                      <a:r>
                        <a:rPr lang="nl-NL" dirty="0" err="1"/>
                        <a:t>organizational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innovation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ICT hardware</a:t>
                      </a:r>
                      <a:r>
                        <a:rPr lang="nl-NL" baseline="0" dirty="0"/>
                        <a:t> investment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69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: </a:t>
            </a:r>
            <a:r>
              <a:rPr lang="nl-NL" dirty="0" err="1"/>
              <a:t>work</a:t>
            </a:r>
            <a:r>
              <a:rPr lang="nl-NL" dirty="0"/>
              <a:t> in </a:t>
            </a:r>
            <a:r>
              <a:rPr lang="nl-NL" dirty="0" err="1"/>
              <a:t>progress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jdelijke aanduiding voor inhoud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Adoption stage</a:t>
                </a:r>
              </a:p>
              <a:p>
                <a:r>
                  <a:rPr lang="nl-NL" dirty="0" err="1"/>
                  <a:t>Complementarity</a:t>
                </a:r>
                <a:r>
                  <a:rPr lang="nl-NL" dirty="0"/>
                  <a:t>: adoption of </a:t>
                </a:r>
                <a:r>
                  <a:rPr lang="nl-NL" i="1" dirty="0"/>
                  <a:t>x</a:t>
                </a:r>
                <a:r>
                  <a:rPr lang="nl-NL" dirty="0"/>
                  <a:t> </a:t>
                </a:r>
                <a:r>
                  <a:rPr lang="nl-NL" dirty="0" err="1"/>
                  <a:t>increases</a:t>
                </a:r>
                <a:r>
                  <a:rPr lang="nl-NL" dirty="0"/>
                  <a:t> the </a:t>
                </a:r>
                <a:r>
                  <a:rPr lang="nl-NL" dirty="0" err="1"/>
                  <a:t>probability</a:t>
                </a:r>
                <a:r>
                  <a:rPr lang="nl-NL" dirty="0"/>
                  <a:t> of adoption in </a:t>
                </a:r>
                <a:r>
                  <a:rPr lang="nl-NL" i="1" dirty="0"/>
                  <a:t>y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vice</a:t>
                </a:r>
                <a:r>
                  <a:rPr lang="nl-NL" dirty="0"/>
                  <a:t> versa</a:t>
                </a:r>
                <a:endParaRPr lang="nl-NL" i="1" dirty="0"/>
              </a:p>
              <a:p>
                <a:endParaRPr lang="nl-NL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r>
                        <a:rPr lang="nl-NL" b="0" i="1" smtClean="0">
                          <a:latin typeface="Cambria Math"/>
                        </a:rPr>
                        <m:t>𝑓</m:t>
                      </m:r>
                      <m:r>
                        <a:rPr lang="nl-NL" b="0" i="1" smtClean="0">
                          <a:latin typeface="Cambria Math"/>
                        </a:rPr>
                        <m:t>(</m:t>
                      </m:r>
                      <m:r>
                        <a:rPr lang="nl-NL" b="0" i="1" smtClean="0">
                          <a:latin typeface="Cambria Math"/>
                        </a:rPr>
                        <m:t>𝑦</m:t>
                      </m:r>
                      <m:r>
                        <a:rPr lang="nl-NL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nl-NL" i="1">
                          <a:latin typeface="Cambria Math"/>
                        </a:rPr>
                        <m:t>=</m:t>
                      </m:r>
                      <m:r>
                        <a:rPr lang="nl-NL" i="1">
                          <a:latin typeface="Cambria Math"/>
                        </a:rPr>
                        <m:t>𝑓</m:t>
                      </m:r>
                      <m:r>
                        <a:rPr lang="nl-NL" i="1">
                          <a:latin typeface="Cambria Math"/>
                        </a:rPr>
                        <m:t>(</m:t>
                      </m:r>
                      <m:r>
                        <a:rPr lang="nl-NL" b="0" i="1" smtClean="0">
                          <a:latin typeface="Cambria Math"/>
                        </a:rPr>
                        <m:t>𝑥</m:t>
                      </m:r>
                      <m:r>
                        <a:rPr lang="nl-NL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l-NL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r>
                  <a:rPr lang="nl-NL" dirty="0" err="1"/>
                  <a:t>Simultaneous</a:t>
                </a:r>
                <a:r>
                  <a:rPr lang="nl-NL" dirty="0"/>
                  <a:t> multivariate </a:t>
                </a:r>
                <a:r>
                  <a:rPr lang="nl-NL" dirty="0" err="1"/>
                  <a:t>probit</a:t>
                </a:r>
                <a:r>
                  <a:rPr lang="nl-NL" dirty="0"/>
                  <a:t> model (</a:t>
                </a:r>
                <a:r>
                  <a:rPr lang="nl-NL" dirty="0" err="1"/>
                  <a:t>mvp</a:t>
                </a:r>
                <a:r>
                  <a:rPr lang="nl-NL" dirty="0"/>
                  <a:t>)</a:t>
                </a:r>
              </a:p>
              <a:p>
                <a:pPr lvl="1"/>
                <a:r>
                  <a:rPr lang="nl-NL" sz="2000" dirty="0">
                    <a:solidFill>
                      <a:schemeClr val="bg1">
                        <a:lumMod val="65000"/>
                      </a:schemeClr>
                    </a:solidFill>
                  </a:rPr>
                  <a:t>(See </a:t>
                </a:r>
                <a:r>
                  <a:rPr lang="nl-NL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also</a:t>
                </a:r>
                <a:r>
                  <a:rPr lang="nl-NL" sz="20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nl-NL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Mohnen</a:t>
                </a:r>
                <a:r>
                  <a:rPr lang="nl-NL" sz="20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nl-NL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and</a:t>
                </a:r>
                <a:r>
                  <a:rPr lang="nl-NL" sz="2000" dirty="0">
                    <a:solidFill>
                      <a:schemeClr val="bg1">
                        <a:lumMod val="65000"/>
                      </a:schemeClr>
                    </a:solidFill>
                  </a:rPr>
                  <a:t> Van Leeuwen, 2016, EINT)</a:t>
                </a:r>
              </a:p>
            </p:txBody>
          </p:sp>
        </mc:Choice>
        <mc:Fallback xmlns="">
          <p:sp>
            <p:nvSpPr>
              <p:cNvPr id="5" name="Tijdelijke aanduiding voor inhoud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4" t="-77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989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Preliminary </a:t>
            </a:r>
            <a:r>
              <a:rPr lang="nl-NL" dirty="0" err="1"/>
              <a:t>results</a:t>
            </a:r>
            <a:r>
              <a:rPr lang="nl-NL" dirty="0"/>
              <a:t> (</a:t>
            </a:r>
            <a:r>
              <a:rPr lang="nl-NL" dirty="0" err="1"/>
              <a:t>mfg</a:t>
            </a:r>
            <a:r>
              <a:rPr lang="nl-NL" dirty="0"/>
              <a:t>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8</a:t>
            </a:fld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39552" y="1836688"/>
            <a:ext cx="6768752" cy="47782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MVP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Lewbel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model N = 3 (SML, # draws = 50)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obs   =       6706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Wald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chi2(30)   =    1230.12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likelihood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-13030.94               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chi2     =     0.0000</a:t>
            </a:r>
          </a:p>
          <a:p>
            <a:endParaRPr lang="nl-NL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Y1 = ICT; Y2 = R&amp;D; Y3 = ORGANIZATIONAL INNOVATION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|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P&gt;|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 [95%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Interval]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y1           |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  .0356443   .0162173     2.20   0.028      .003859    .0674296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exp_status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.3413278   .0478612     7.13   0.000     .2475216     .435134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.0007395   .0012508     0.59   0.554     -.001712     .003191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y2           |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  .1922355   .0142526    13.49   0.000     .1643009    .2201701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exp_status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 .640274   .0344079    18.61   0.000     .5728358    .7077121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-.000081   .0010327    -0.08   0.938    -.0021049     .001943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y3           |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  .1281188   .0092554    13.84   0.000     .1099786     .146259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exp_status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.1474136   .0269518     5.47   0.000     .0945892    .2002381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-.0015371   .0007902    -1.95   0.052    -.0030859    .0000116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/alfa21 |   .2618777   .0235034    11.14   0.000      .215812    .3079434</a:t>
            </a:r>
          </a:p>
          <a:p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/alfa31 |   .1315966   .0179423     7.33   0.000     .0964304    .1667629</a:t>
            </a:r>
          </a:p>
          <a:p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/alfa32 |    .280353   .0154398    18.16   0.000     .2500915    .3106145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7951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Preliminary </a:t>
            </a:r>
            <a:r>
              <a:rPr lang="nl-NL" dirty="0" err="1"/>
              <a:t>results</a:t>
            </a:r>
            <a:r>
              <a:rPr lang="nl-NL" dirty="0"/>
              <a:t> (</a:t>
            </a:r>
            <a:r>
              <a:rPr lang="nl-NL" dirty="0" err="1"/>
              <a:t>serv</a:t>
            </a:r>
            <a:r>
              <a:rPr lang="nl-NL" dirty="0"/>
              <a:t>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9</a:t>
            </a:fld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39552" y="1783987"/>
            <a:ext cx="6768752" cy="51013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MVP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Lewbel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model N = 3 (SML, # draws = 50)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obs   =      10668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Wald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chi2(30)   =    1473.34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likelihood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-23473.66               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chi2     =     0.0000</a:t>
            </a:r>
          </a:p>
          <a:p>
            <a:endParaRPr lang="nl-NL" sz="105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Y1 = ICT; Y2 = R&amp;D; Y3 = ORGANIZATIONAL INNOVATION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|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P&gt;|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  [95%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Interval]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y1           |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lnwp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-.0263083   .0119708    -2.20   0.028    -.0497707   -.0028459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exp_status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.4478155   .0263014    17.03   0.000     .3962657    .4993653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-.0005292   .0009858    -0.54   0.591    -.0024613     .001403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y2           |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lnwp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.1319428   .0087358    15.10   0.000     .1148209    .1490647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exp_status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.2991051   .0192576    15.53   0.000     .2613609    .3368494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-.0018788   .0007305    -2.57   0.010    -.0033105   -.0004472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y3           |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lnwp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.0896821    .007694    11.66   0.000     .0746022     .104762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exp_status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 .1169285   .0149301     7.83   0.000      .087666     .146191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-.0017695   .0005155    -3.43   0.001    -.0027798   -.0007592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_</a:t>
            </a:r>
            <a:r>
              <a:rPr lang="nl-NL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 -.3533053   .0527545    -6.70   0.000    -.4567021   -.2499084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/alfa21 |   .3291984   .0164247    20.04   0.000     .2970066    .3613901</a:t>
            </a:r>
          </a:p>
          <a:p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/alfa31 |   .1925714   .0145139    13.27   0.000     .1641247    .2210181</a:t>
            </a:r>
          </a:p>
          <a:p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nl-NL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/alfa32 |   .3910813   .0121002    32.32   0.000     .3673653    .4147972</a:t>
            </a:r>
          </a:p>
          <a:p>
            <a:r>
              <a:rPr lang="nl-NL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700230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oranje EN">
  <a:themeElements>
    <a:clrScheme name="CBS_4">
      <a:dk1>
        <a:srgbClr val="B23D02"/>
      </a:dk1>
      <a:lt1>
        <a:srgbClr val="FFFFFF"/>
      </a:lt1>
      <a:dk2>
        <a:srgbClr val="000000"/>
      </a:dk2>
      <a:lt2>
        <a:srgbClr val="D8D8D8"/>
      </a:lt2>
      <a:accent1>
        <a:srgbClr val="E94C0A"/>
      </a:accent1>
      <a:accent2>
        <a:srgbClr val="00A1CD"/>
      </a:accent2>
      <a:accent3>
        <a:srgbClr val="0058B8"/>
      </a:accent3>
      <a:accent4>
        <a:srgbClr val="53A31D"/>
      </a:accent4>
      <a:accent5>
        <a:srgbClr val="AF0E80"/>
      </a:accent5>
      <a:accent6>
        <a:srgbClr val="FFCC00"/>
      </a:accent6>
      <a:hlink>
        <a:srgbClr val="B23D02"/>
      </a:hlink>
      <a:folHlink>
        <a:srgbClr val="B23D02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BS Powerpoint oranje 140312 - EN.potx [Alleen-lezen]" id="{AA24D3BA-A4F9-49DB-AA58-1A327FAFCAFA}" vid="{03CADCD2-E1F2-400A-8DAF-9E5D8D7ED35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oranje EN</Template>
  <TotalTime>2750</TotalTime>
  <Words>1513</Words>
  <Application>Microsoft Office PowerPoint</Application>
  <PresentationFormat>On-screen Show (4:3)</PresentationFormat>
  <Paragraphs>551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CBS Powerpoint oranje EN</vt:lpstr>
      <vt:lpstr>PowerPoint Presentation</vt:lpstr>
      <vt:lpstr>Background</vt:lpstr>
      <vt:lpstr>Productivity literature</vt:lpstr>
      <vt:lpstr>Complementarity</vt:lpstr>
      <vt:lpstr>Data sources</vt:lpstr>
      <vt:lpstr>Operationalization</vt:lpstr>
      <vt:lpstr>Model and results: work in progress</vt:lpstr>
      <vt:lpstr>Preliminary results (mfg)</vt:lpstr>
      <vt:lpstr>Preliminary results (serv)</vt:lpstr>
      <vt:lpstr>Model and results: work in progress</vt:lpstr>
      <vt:lpstr>Model and results: work in progress</vt:lpstr>
      <vt:lpstr>Model and results: work in progress</vt:lpstr>
      <vt:lpstr>Model and results: work in progress</vt:lpstr>
      <vt:lpstr>Wrap up and to do</vt:lpstr>
      <vt:lpstr>Frequencies</vt:lpstr>
      <vt:lpstr>Preliminary results</vt:lpstr>
      <vt:lpstr>Preliminary results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Polder, dr. J.M.</dc:creator>
  <cp:lastModifiedBy>maranjian</cp:lastModifiedBy>
  <cp:revision>43</cp:revision>
  <dcterms:created xsi:type="dcterms:W3CDTF">2017-03-06T14:55:43Z</dcterms:created>
  <dcterms:modified xsi:type="dcterms:W3CDTF">2017-03-17T15:15:06Z</dcterms:modified>
</cp:coreProperties>
</file>