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9" r:id="rId3"/>
    <p:sldId id="259" r:id="rId4"/>
    <p:sldId id="270" r:id="rId5"/>
    <p:sldId id="272" r:id="rId6"/>
    <p:sldId id="262" r:id="rId7"/>
    <p:sldId id="263" r:id="rId8"/>
    <p:sldId id="274" r:id="rId9"/>
    <p:sldId id="275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642" y="8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</a:rPr>
              <a:t>Stock</a:t>
            </a:r>
            <a:r>
              <a:rPr lang="en-US" sz="1600" b="1" baseline="0" dirty="0">
                <a:solidFill>
                  <a:sysClr val="windowText" lastClr="000000"/>
                </a:solidFill>
              </a:rPr>
              <a:t> price </a:t>
            </a:r>
            <a:r>
              <a:rPr lang="en-US" sz="1600" b="1" baseline="0" dirty="0" err="1">
                <a:solidFill>
                  <a:sysClr val="windowText" lastClr="000000"/>
                </a:solidFill>
              </a:rPr>
              <a:t>informativeness</a:t>
            </a:r>
            <a:r>
              <a:rPr lang="en-US" sz="1600" b="1" baseline="0" dirty="0">
                <a:solidFill>
                  <a:sysClr val="windowText" lastClr="000000"/>
                </a:solidFill>
              </a:rPr>
              <a:t> with respect to future earnings: largest 1,000 firms</a:t>
            </a:r>
            <a:endParaRPr lang="en-US" sz="16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'[Price informativeness wrt earnings vs cash flows.xlsx]Earnings'!$A$150:$A$156</c:f>
              <c:strCache>
                <c:ptCount val="7"/>
                <c:pt idx="0">
                  <c:v>1950-58</c:v>
                </c:pt>
                <c:pt idx="1">
                  <c:v>1959-67</c:v>
                </c:pt>
                <c:pt idx="2">
                  <c:v>1968-76</c:v>
                </c:pt>
                <c:pt idx="3">
                  <c:v>1977-85</c:v>
                </c:pt>
                <c:pt idx="4">
                  <c:v>1986-94</c:v>
                </c:pt>
                <c:pt idx="5">
                  <c:v>1995-03</c:v>
                </c:pt>
                <c:pt idx="6">
                  <c:v>2004-12</c:v>
                </c:pt>
              </c:strCache>
            </c:strRef>
          </c:cat>
          <c:val>
            <c:numRef>
              <c:f>'[Price informativeness wrt earnings vs cash flows.xlsx]Earnings'!$F$150:$F$156</c:f>
              <c:numCache>
                <c:formatCode>General</c:formatCode>
                <c:ptCount val="7"/>
                <c:pt idx="0">
                  <c:v>1.8151999999999998E-2</c:v>
                </c:pt>
                <c:pt idx="1">
                  <c:v>1.8479555555555558E-2</c:v>
                </c:pt>
                <c:pt idx="2">
                  <c:v>1.532688888888889E-2</c:v>
                </c:pt>
                <c:pt idx="3">
                  <c:v>1.4460666666666665E-2</c:v>
                </c:pt>
                <c:pt idx="4">
                  <c:v>1.0800111111111111E-2</c:v>
                </c:pt>
                <c:pt idx="5">
                  <c:v>8.340499999999999E-3</c:v>
                </c:pt>
                <c:pt idx="6">
                  <c:v>7.2891111111111117E-3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5B-47F3-9657-6D0C8CA41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970624"/>
        <c:axId val="310977288"/>
      </c:lineChart>
      <c:catAx>
        <c:axId val="3109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977288"/>
        <c:crosses val="autoZero"/>
        <c:auto val="1"/>
        <c:lblAlgn val="ctr"/>
        <c:lblOffset val="100"/>
        <c:noMultiLvlLbl val="0"/>
      </c:catAx>
      <c:valAx>
        <c:axId val="310977288"/>
        <c:scaling>
          <c:orientation val="minMax"/>
          <c:min val="6.0000000000000019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97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3/8/2017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3/8/2017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B046-F3B5-4364-B7CD-CA17E71DF405}" type="datetime1">
              <a:rPr lang="en-US" smtClean="0"/>
              <a:t>3/8/2017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DE11-E0E8-4A82-BBEE-E3B01DFC6E03}" type="datetime1">
              <a:rPr lang="en-US" smtClean="0"/>
              <a:t>3/8/2017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2346-CC13-409D-B514-889820293E38}" type="datetime1">
              <a:rPr lang="en-US" smtClean="0"/>
              <a:t>3/8/2017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DE66-1C89-431C-85E2-5FE41AC311E2}" type="datetime1">
              <a:rPr lang="en-US" smtClean="0"/>
              <a:t>3/8/2017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13D2-4F87-4442-8867-909844B45D86}" type="datetime1">
              <a:rPr lang="en-US" smtClean="0"/>
              <a:t>3/8/2017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8141-CA70-44D2-A5A7-7244DB201A7E}" type="datetime1">
              <a:rPr lang="en-US" smtClean="0"/>
              <a:t>3/8/2017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59FE-F285-4421-94AC-E1B43CC2CD86}" type="datetime1">
              <a:rPr lang="en-US" smtClean="0"/>
              <a:t>3/8/2017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F692-B96E-4641-B751-D1BE76748AD2}" type="datetime1">
              <a:rPr lang="en-US" smtClean="0"/>
              <a:t>3/8/2017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E92E-D8A8-4BD3-A5BE-8F3C9709FB72}" type="datetime1">
              <a:rPr lang="en-US" smtClean="0"/>
              <a:t>3/8/2017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22FA-FEC0-4D3B-B402-8642BB7CCEA1}" type="datetime1">
              <a:rPr lang="en-US" smtClean="0"/>
              <a:t>3/8/2017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9A17549-3EEF-454B-9B6E-848CCB936DC3}" type="datetime1">
              <a:rPr lang="en-US" smtClean="0"/>
              <a:t>3/8/2017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440" y="304800"/>
            <a:ext cx="12038013" cy="2514600"/>
          </a:xfrm>
        </p:spPr>
        <p:txBody>
          <a:bodyPr/>
          <a:lstStyle/>
          <a:p>
            <a:pPr algn="ctr"/>
            <a:r>
              <a:rPr lang="en-US" sz="4500" b="1" dirty="0" smtClean="0"/>
              <a:t>Accounting’s Relevance Lost</a:t>
            </a:r>
            <a:br>
              <a:rPr lang="en-US" sz="4500" b="1" dirty="0" smtClean="0"/>
            </a:br>
            <a:r>
              <a:rPr lang="en-US" sz="4500" b="1" dirty="0" smtClean="0"/>
              <a:t>and</a:t>
            </a:r>
            <a:br>
              <a:rPr lang="en-US" sz="4500" b="1" dirty="0" smtClean="0"/>
            </a:br>
            <a:r>
              <a:rPr lang="en-US" sz="4500" b="1" dirty="0" smtClean="0"/>
              <a:t>Implications for Innovation Measurement</a:t>
            </a:r>
            <a:endParaRPr lang="en-US" sz="4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4612" y="3962400"/>
            <a:ext cx="43434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Baruch Lev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blev@stern.nyu.edu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212" y="588782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March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601200" cy="7239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End of Accounting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95012" y="6400800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3212" y="990600"/>
            <a:ext cx="377318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8100"/>
            <a:ext cx="10363202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 Fast Declining Association Between Corporate Market Values and Key Financial Variables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95011" y="6432843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2812" y="1295400"/>
            <a:ext cx="9982199" cy="49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18812" y="6398900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0412" y="2357"/>
            <a:ext cx="10287002" cy="1143000"/>
          </a:xfrm>
        </p:spPr>
        <p:txBody>
          <a:bodyPr/>
          <a:lstStyle/>
          <a:p>
            <a:pPr algn="ctr"/>
            <a:r>
              <a:rPr lang="en-US" b="1" dirty="0" smtClean="0"/>
              <a:t>More Bad News: Financial Reports Provide a Negligible Portion of Investors’ Information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65" y="1239393"/>
            <a:ext cx="10151896" cy="515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76200"/>
            <a:ext cx="9753600" cy="1066800"/>
          </a:xfrm>
        </p:spPr>
        <p:txBody>
          <a:bodyPr/>
          <a:lstStyle/>
          <a:p>
            <a:pPr algn="ctr"/>
            <a:r>
              <a:rPr lang="en-US" b="1" dirty="0" smtClean="0"/>
              <a:t>Intangibles Are A Major Culprit in Accounting’s Loss of Relevance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42612" y="6477000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849" y="1295400"/>
            <a:ext cx="9448800" cy="54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5498"/>
            <a:ext cx="11580812" cy="1213701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Accounting’s Loss of Relevance Has Serious Capital Market and Economic Consequences: Investors Uncertainty on the Rise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41023" y="6400800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3" y="1295400"/>
            <a:ext cx="94488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95012" y="6349425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79612" y="3048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And Share Price </a:t>
            </a:r>
            <a:r>
              <a:rPr lang="en-US" sz="3200" b="1" dirty="0" err="1" smtClean="0"/>
              <a:t>Informativeness</a:t>
            </a:r>
            <a:r>
              <a:rPr lang="en-US" sz="3200" b="1" dirty="0" smtClean="0"/>
              <a:t> Declining</a:t>
            </a:r>
            <a:endParaRPr lang="en-US" sz="32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588849"/>
              </p:ext>
            </p:extLst>
          </p:nvPr>
        </p:nvGraphicFramePr>
        <p:xfrm>
          <a:off x="1141412" y="1143000"/>
          <a:ext cx="9677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5012" y="6477457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6212" y="308078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Do Financial Reports Say About Innovation?</a:t>
            </a:r>
          </a:p>
          <a:p>
            <a:pPr algn="ctr"/>
            <a:r>
              <a:rPr lang="en-US" sz="3200" b="1" dirty="0" smtClean="0"/>
              <a:t>Practically Nothing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712" y="1495308"/>
            <a:ext cx="110109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/>
              <a:t>The only innovation input disclosed in the income statement is R&amp;D, but it’s so opaque and ill-defined that it increases investors’ uncertainty.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/>
              <a:t>All other innovation inputs (IT, brand enhancement, employee training) are buried in cost of sales and SG&amp;A.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/>
              <a:t>Acquired intangibles (patents, brands, in-process R&amp;D) are capitalized and reported on the balance sheet.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/>
              <a:t>No information about innovation outputs.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/>
              <a:t>Certain innovation-related information is provided outside the accounting system in conference calls and investors’ meetings (pharma product pipeline, innovation revenues).</a:t>
            </a:r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76200"/>
            <a:ext cx="96012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R&amp;D Enhancing Investors’ Uncertainty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7797" y="6477000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62042"/>
              </p:ext>
            </p:extLst>
          </p:nvPr>
        </p:nvGraphicFramePr>
        <p:xfrm>
          <a:off x="2322512" y="533400"/>
          <a:ext cx="7391400" cy="645833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106356">
                  <a:extLst>
                    <a:ext uri="{9D8B030D-6E8A-4147-A177-3AD203B41FA5}">
                      <a16:colId xmlns:a16="http://schemas.microsoft.com/office/drawing/2014/main" xmlns="" val="2409151953"/>
                    </a:ext>
                  </a:extLst>
                </a:gridCol>
                <a:gridCol w="1321261">
                  <a:extLst>
                    <a:ext uri="{9D8B030D-6E8A-4147-A177-3AD203B41FA5}">
                      <a16:colId xmlns:a16="http://schemas.microsoft.com/office/drawing/2014/main" xmlns="" val="3019206747"/>
                    </a:ext>
                  </a:extLst>
                </a:gridCol>
                <a:gridCol w="1321261">
                  <a:extLst>
                    <a:ext uri="{9D8B030D-6E8A-4147-A177-3AD203B41FA5}">
                      <a16:colId xmlns:a16="http://schemas.microsoft.com/office/drawing/2014/main" xmlns="" val="1279851363"/>
                    </a:ext>
                  </a:extLst>
                </a:gridCol>
                <a:gridCol w="1321261">
                  <a:extLst>
                    <a:ext uri="{9D8B030D-6E8A-4147-A177-3AD203B41FA5}">
                      <a16:colId xmlns:a16="http://schemas.microsoft.com/office/drawing/2014/main" xmlns="" val="1297098310"/>
                    </a:ext>
                  </a:extLst>
                </a:gridCol>
                <a:gridCol w="1321261">
                  <a:extLst>
                    <a:ext uri="{9D8B030D-6E8A-4147-A177-3AD203B41FA5}">
                      <a16:colId xmlns:a16="http://schemas.microsoft.com/office/drawing/2014/main" xmlns="" val="815500290"/>
                    </a:ext>
                  </a:extLst>
                </a:gridCol>
              </a:tblGrid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(4)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3889803053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VARIABLES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Real_Vol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Real_Vol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Imp_Vol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Imp_Vol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1724354726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3804632460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0.385***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0.234***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0.270***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0.080**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3283358922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(0.033)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(0.041)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(0.034)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(0.034)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2966653464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PostAIPA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0.020**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207940432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(0.009)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(0.009)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3290737558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PostAIPA#RD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-0.166***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-0.101***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-0.100***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-0.129***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4181125277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(0.038)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(0.039)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(0.037)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(0.041)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1286788700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CAPX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0.129**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0.132***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0.204***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2973323324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(0.056)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(0.065)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(0.047)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(0.050)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68321818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Size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-0.060***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-0.035***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-0.049***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-0.016***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1908511032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3793081725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-0.034***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-0.097***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-0.034***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-0.103***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1533585705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(0.004)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(0.014)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(0.004)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2542461979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Leverage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0.081***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0.075***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0.026*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0.045***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2011443360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(0.021)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(0.014)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571716757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-0.151***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-0.132***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-0.133***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-0.115***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569236145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(0.019)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(0.022)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(0.017)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4107971547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0.109***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0.063***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0.086***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0.045***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2573136971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3410786747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TobinQ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-0.009***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0.004***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1979279222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1165066181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LnAF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0.031***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0.017***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651878191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(0.004)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4249804709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-0.170***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-0.116***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-0.138***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-0.104***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3094004069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(0.015)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2281116075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-0.012***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-0.016***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-0.017***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4253166589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(0.004)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(0.004)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(0.003)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2300380776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992091458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Fix Effects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FF48, Year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Firm, Year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FF48, Year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Firm, Year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3845267314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Observations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16,597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16,597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10,264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10,264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795116852"/>
                  </a:ext>
                </a:extLst>
              </a:tr>
              <a:tr h="19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R-squared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0.844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717" marR="33717" marT="0" marB="0"/>
                </a:tc>
                <a:extLst>
                  <a:ext uri="{0D108BD9-81ED-4DB2-BD59-A6C34878D82A}">
                    <a16:rowId xmlns:a16="http://schemas.microsoft.com/office/drawing/2014/main" xmlns="" val="3732906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1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111</TotalTime>
  <Words>542</Words>
  <Application>Microsoft Office PowerPoint</Application>
  <PresentationFormat>Custom</PresentationFormat>
  <Paragraphs>199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SimSun</vt:lpstr>
      <vt:lpstr>Arial</vt:lpstr>
      <vt:lpstr>Calibri</vt:lpstr>
      <vt:lpstr>Palatino Linotype</vt:lpstr>
      <vt:lpstr>Times New Roman</vt:lpstr>
      <vt:lpstr>Wingdings</vt:lpstr>
      <vt:lpstr>Watercolor_16x9</vt:lpstr>
      <vt:lpstr>Accounting’s Relevance Lost and Implications for Innovation Measurement</vt:lpstr>
      <vt:lpstr>The End of Accounting</vt:lpstr>
      <vt:lpstr>The Fast Declining Association Between Corporate Market Values and Key Financial Variables</vt:lpstr>
      <vt:lpstr>More Bad News: Financial Reports Provide a Negligible Portion of Investors’ Information</vt:lpstr>
      <vt:lpstr>Intangibles Are A Major Culprit in Accounting’s Loss of Relevance</vt:lpstr>
      <vt:lpstr>Accounting’s Loss of Relevance Has Serious Capital Market and Economic Consequences: Investors Uncertainty on the Rise</vt:lpstr>
      <vt:lpstr>PowerPoint Presentation</vt:lpstr>
      <vt:lpstr>PowerPoint Presentation</vt:lpstr>
      <vt:lpstr>R&amp;D Enhancing Investors’ Uncertainty</vt:lpstr>
    </vt:vector>
  </TitlesOfParts>
  <Company>NYU Stern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Accounting’s Relevance Lost and Implications for Innovation Measurement</dc:title>
  <dc:creator>Stern User</dc:creator>
  <cp:lastModifiedBy>cbeck</cp:lastModifiedBy>
  <cp:revision>14</cp:revision>
  <dcterms:created xsi:type="dcterms:W3CDTF">2017-03-07T19:13:28Z</dcterms:created>
  <dcterms:modified xsi:type="dcterms:W3CDTF">2017-03-08T14:37:46Z</dcterms:modified>
</cp:coreProperties>
</file>