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76" r:id="rId3"/>
    <p:sldId id="277" r:id="rId4"/>
    <p:sldId id="278" r:id="rId5"/>
    <p:sldId id="279" r:id="rId6"/>
    <p:sldId id="285" r:id="rId7"/>
    <p:sldId id="274" r:id="rId8"/>
    <p:sldId id="275" r:id="rId9"/>
    <p:sldId id="272" r:id="rId10"/>
    <p:sldId id="284" r:id="rId11"/>
    <p:sldId id="280" r:id="rId12"/>
    <p:sldId id="281" r:id="rId13"/>
    <p:sldId id="287" r:id="rId14"/>
    <p:sldId id="286" r:id="rId15"/>
    <p:sldId id="27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88662" autoAdjust="0"/>
  </p:normalViewPr>
  <p:slideViewPr>
    <p:cSldViewPr snapToGrid="0">
      <p:cViewPr>
        <p:scale>
          <a:sx n="83" d="100"/>
          <a:sy n="83" d="100"/>
        </p:scale>
        <p:origin x="-1350" y="-522"/>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7DAD1C1-09EC-49D1-9B7C-96171DC1BD42}" type="datetimeFigureOut">
              <a:rPr lang="en-GB" smtClean="0"/>
              <a:t>17/03/2017</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D2C6C0-B303-4519-8C4B-77845F0305EB}" type="slidenum">
              <a:rPr lang="en-GB" smtClean="0"/>
              <a:t>‹#›</a:t>
            </a:fld>
            <a:endParaRPr lang="en-GB"/>
          </a:p>
        </p:txBody>
      </p:sp>
    </p:spTree>
    <p:extLst>
      <p:ext uri="{BB962C8B-B14F-4D97-AF65-F5344CB8AC3E}">
        <p14:creationId xmlns:p14="http://schemas.microsoft.com/office/powerpoint/2010/main" val="15269805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528A26-B19A-405D-91BB-E160770B3935}" type="datetimeFigureOut">
              <a:rPr lang="en-US" smtClean="0"/>
              <a:t>3/17/2017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7A7729-40F3-41B6-B18E-8C424240A7E9}" type="slidenum">
              <a:rPr lang="en-US" smtClean="0"/>
              <a:t>‹#›</a:t>
            </a:fld>
            <a:endParaRPr lang="en-US"/>
          </a:p>
        </p:txBody>
      </p:sp>
    </p:spTree>
    <p:extLst>
      <p:ext uri="{BB962C8B-B14F-4D97-AF65-F5344CB8AC3E}">
        <p14:creationId xmlns:p14="http://schemas.microsoft.com/office/powerpoint/2010/main" val="5579008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“GK p.632</a:t>
            </a:r>
            <a:r>
              <a:rPr lang="en-GB" baseline="0" dirty="0" smtClean="0"/>
              <a:t>.  </a:t>
            </a:r>
            <a:r>
              <a:rPr lang="en-GB" sz="1200" b="0" i="0" u="none" strike="noStrike" kern="1200" baseline="0" dirty="0" smtClean="0">
                <a:solidFill>
                  <a:schemeClr val="tx1"/>
                </a:solidFill>
                <a:latin typeface="+mn-lt"/>
                <a:ea typeface="+mn-ea"/>
                <a:cs typeface="+mn-cs"/>
              </a:rPr>
              <a:t>The central issue, of course, is what determines Pt, the probability of entry. Our hypothesis is that it basically depends upon the ways in which returns can be maximised on a component of organisation capital, namely, information on new product technology. We distinguish organisation capital from human capital in that the returns to the latter can be appropriated by the individual employees who possess such capital. In contrast, organisation capital belongs to the firm either because it has legal title to it, as in the case of a patent, or because it depends upon the interdependent actions or information of more than one employee. Information on new product technology may take a wide variety of forms, including knowledge and skills relating to production processes and market characteristics for the new product. </a:t>
            </a:r>
            <a:endParaRPr lang="en-GB" dirty="0"/>
          </a:p>
        </p:txBody>
      </p:sp>
      <p:sp>
        <p:nvSpPr>
          <p:cNvPr id="4" name="Slide Number Placeholder 3"/>
          <p:cNvSpPr>
            <a:spLocks noGrp="1"/>
          </p:cNvSpPr>
          <p:nvPr>
            <p:ph type="sldNum" sz="quarter" idx="10"/>
          </p:nvPr>
        </p:nvSpPr>
        <p:spPr/>
        <p:txBody>
          <a:bodyPr/>
          <a:lstStyle/>
          <a:p>
            <a:fld id="{747A7729-40F3-41B6-B18E-8C424240A7E9}" type="slidenum">
              <a:rPr lang="en-US" smtClean="0"/>
              <a:t>15</a:t>
            </a:fld>
            <a:endParaRPr lang="en-US"/>
          </a:p>
        </p:txBody>
      </p:sp>
    </p:spTree>
    <p:extLst>
      <p:ext uri="{BB962C8B-B14F-4D97-AF65-F5344CB8AC3E}">
        <p14:creationId xmlns:p14="http://schemas.microsoft.com/office/powerpoint/2010/main" val="2266690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239E8F0-2812-41B1-8CDD-A8BA32A2AE07}" type="datetimeFigureOut">
              <a:rPr lang="en-US" smtClean="0"/>
              <a:t>3/17/2017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C68B8E-325D-4C62-9040-AAC7C7C02F16}" type="slidenum">
              <a:rPr lang="en-US" smtClean="0"/>
              <a:t>‹#›</a:t>
            </a:fld>
            <a:endParaRPr lang="en-US"/>
          </a:p>
        </p:txBody>
      </p:sp>
    </p:spTree>
    <p:extLst>
      <p:ext uri="{BB962C8B-B14F-4D97-AF65-F5344CB8AC3E}">
        <p14:creationId xmlns:p14="http://schemas.microsoft.com/office/powerpoint/2010/main" val="1692236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39E8F0-2812-41B1-8CDD-A8BA32A2AE07}" type="datetimeFigureOut">
              <a:rPr lang="en-US" smtClean="0"/>
              <a:t>3/17/2017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C68B8E-325D-4C62-9040-AAC7C7C02F16}" type="slidenum">
              <a:rPr lang="en-US" smtClean="0"/>
              <a:t>‹#›</a:t>
            </a:fld>
            <a:endParaRPr lang="en-US"/>
          </a:p>
        </p:txBody>
      </p:sp>
    </p:spTree>
    <p:extLst>
      <p:ext uri="{BB962C8B-B14F-4D97-AF65-F5344CB8AC3E}">
        <p14:creationId xmlns:p14="http://schemas.microsoft.com/office/powerpoint/2010/main" val="4254113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39E8F0-2812-41B1-8CDD-A8BA32A2AE07}" type="datetimeFigureOut">
              <a:rPr lang="en-US" smtClean="0"/>
              <a:t>3/17/2017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C68B8E-325D-4C62-9040-AAC7C7C02F16}" type="slidenum">
              <a:rPr lang="en-US" smtClean="0"/>
              <a:t>‹#›</a:t>
            </a:fld>
            <a:endParaRPr lang="en-US"/>
          </a:p>
        </p:txBody>
      </p:sp>
    </p:spTree>
    <p:extLst>
      <p:ext uri="{BB962C8B-B14F-4D97-AF65-F5344CB8AC3E}">
        <p14:creationId xmlns:p14="http://schemas.microsoft.com/office/powerpoint/2010/main" val="558418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39E8F0-2812-41B1-8CDD-A8BA32A2AE07}" type="datetimeFigureOut">
              <a:rPr lang="en-US" smtClean="0"/>
              <a:t>3/17/2017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C68B8E-325D-4C62-9040-AAC7C7C02F16}" type="slidenum">
              <a:rPr lang="en-US" smtClean="0"/>
              <a:t>‹#›</a:t>
            </a:fld>
            <a:endParaRPr lang="en-US"/>
          </a:p>
        </p:txBody>
      </p:sp>
    </p:spTree>
    <p:extLst>
      <p:ext uri="{BB962C8B-B14F-4D97-AF65-F5344CB8AC3E}">
        <p14:creationId xmlns:p14="http://schemas.microsoft.com/office/powerpoint/2010/main" val="3171719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39E8F0-2812-41B1-8CDD-A8BA32A2AE07}" type="datetimeFigureOut">
              <a:rPr lang="en-US" smtClean="0"/>
              <a:t>3/17/2017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C68B8E-325D-4C62-9040-AAC7C7C02F16}" type="slidenum">
              <a:rPr lang="en-US" smtClean="0"/>
              <a:t>‹#›</a:t>
            </a:fld>
            <a:endParaRPr lang="en-US"/>
          </a:p>
        </p:txBody>
      </p:sp>
    </p:spTree>
    <p:extLst>
      <p:ext uri="{BB962C8B-B14F-4D97-AF65-F5344CB8AC3E}">
        <p14:creationId xmlns:p14="http://schemas.microsoft.com/office/powerpoint/2010/main" val="201001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239E8F0-2812-41B1-8CDD-A8BA32A2AE07}" type="datetimeFigureOut">
              <a:rPr lang="en-US" smtClean="0"/>
              <a:t>3/17/2017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C68B8E-325D-4C62-9040-AAC7C7C02F16}" type="slidenum">
              <a:rPr lang="en-US" smtClean="0"/>
              <a:t>‹#›</a:t>
            </a:fld>
            <a:endParaRPr lang="en-US"/>
          </a:p>
        </p:txBody>
      </p:sp>
    </p:spTree>
    <p:extLst>
      <p:ext uri="{BB962C8B-B14F-4D97-AF65-F5344CB8AC3E}">
        <p14:creationId xmlns:p14="http://schemas.microsoft.com/office/powerpoint/2010/main" val="450512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239E8F0-2812-41B1-8CDD-A8BA32A2AE07}" type="datetimeFigureOut">
              <a:rPr lang="en-US" smtClean="0"/>
              <a:t>3/17/2017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C68B8E-325D-4C62-9040-AAC7C7C02F16}" type="slidenum">
              <a:rPr lang="en-US" smtClean="0"/>
              <a:t>‹#›</a:t>
            </a:fld>
            <a:endParaRPr lang="en-US"/>
          </a:p>
        </p:txBody>
      </p:sp>
    </p:spTree>
    <p:extLst>
      <p:ext uri="{BB962C8B-B14F-4D97-AF65-F5344CB8AC3E}">
        <p14:creationId xmlns:p14="http://schemas.microsoft.com/office/powerpoint/2010/main" val="25204819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239E8F0-2812-41B1-8CDD-A8BA32A2AE07}" type="datetimeFigureOut">
              <a:rPr lang="en-US" smtClean="0"/>
              <a:t>3/17/2017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C68B8E-325D-4C62-9040-AAC7C7C02F16}" type="slidenum">
              <a:rPr lang="en-US" smtClean="0"/>
              <a:t>‹#›</a:t>
            </a:fld>
            <a:endParaRPr lang="en-US"/>
          </a:p>
        </p:txBody>
      </p:sp>
    </p:spTree>
    <p:extLst>
      <p:ext uri="{BB962C8B-B14F-4D97-AF65-F5344CB8AC3E}">
        <p14:creationId xmlns:p14="http://schemas.microsoft.com/office/powerpoint/2010/main" val="3402050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9E8F0-2812-41B1-8CDD-A8BA32A2AE07}" type="datetimeFigureOut">
              <a:rPr lang="en-US" smtClean="0"/>
              <a:t>3/17/2017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C68B8E-325D-4C62-9040-AAC7C7C02F16}" type="slidenum">
              <a:rPr lang="en-US" smtClean="0"/>
              <a:t>‹#›</a:t>
            </a:fld>
            <a:endParaRPr lang="en-US"/>
          </a:p>
        </p:txBody>
      </p:sp>
    </p:spTree>
    <p:extLst>
      <p:ext uri="{BB962C8B-B14F-4D97-AF65-F5344CB8AC3E}">
        <p14:creationId xmlns:p14="http://schemas.microsoft.com/office/powerpoint/2010/main" val="1261479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39E8F0-2812-41B1-8CDD-A8BA32A2AE07}" type="datetimeFigureOut">
              <a:rPr lang="en-US" smtClean="0"/>
              <a:t>3/17/2017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C68B8E-325D-4C62-9040-AAC7C7C02F16}" type="slidenum">
              <a:rPr lang="en-US" smtClean="0"/>
              <a:t>‹#›</a:t>
            </a:fld>
            <a:endParaRPr lang="en-US"/>
          </a:p>
        </p:txBody>
      </p:sp>
    </p:spTree>
    <p:extLst>
      <p:ext uri="{BB962C8B-B14F-4D97-AF65-F5344CB8AC3E}">
        <p14:creationId xmlns:p14="http://schemas.microsoft.com/office/powerpoint/2010/main" val="416153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39E8F0-2812-41B1-8CDD-A8BA32A2AE07}" type="datetimeFigureOut">
              <a:rPr lang="en-US" smtClean="0"/>
              <a:t>3/17/2017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C68B8E-325D-4C62-9040-AAC7C7C02F16}" type="slidenum">
              <a:rPr lang="en-US" smtClean="0"/>
              <a:t>‹#›</a:t>
            </a:fld>
            <a:endParaRPr lang="en-US"/>
          </a:p>
        </p:txBody>
      </p:sp>
    </p:spTree>
    <p:extLst>
      <p:ext uri="{BB962C8B-B14F-4D97-AF65-F5344CB8AC3E}">
        <p14:creationId xmlns:p14="http://schemas.microsoft.com/office/powerpoint/2010/main" val="2615936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9E8F0-2812-41B1-8CDD-A8BA32A2AE07}" type="datetimeFigureOut">
              <a:rPr lang="en-US" smtClean="0"/>
              <a:t>3/17/2017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C68B8E-325D-4C62-9040-AAC7C7C02F16}" type="slidenum">
              <a:rPr lang="en-US" smtClean="0"/>
              <a:t>‹#›</a:t>
            </a:fld>
            <a:endParaRPr lang="en-US"/>
          </a:p>
        </p:txBody>
      </p:sp>
    </p:spTree>
    <p:extLst>
      <p:ext uri="{BB962C8B-B14F-4D97-AF65-F5344CB8AC3E}">
        <p14:creationId xmlns:p14="http://schemas.microsoft.com/office/powerpoint/2010/main" val="29137945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conference.nber.org/confer/2017/CRIWs17/Paunov_Guellec.pdf" TargetMode="External"/><Relationship Id="rId2" Type="http://schemas.openxmlformats.org/officeDocument/2006/relationships/hyperlink" Target="http://conference.nber.org/confer/2017/CRIWs17/program.html" TargetMode="External"/><Relationship Id="rId1" Type="http://schemas.openxmlformats.org/officeDocument/2006/relationships/slideLayout" Target="../slideLayouts/slideLayout1.xml"/><Relationship Id="rId4" Type="http://schemas.openxmlformats.org/officeDocument/2006/relationships/hyperlink" Target="http://conference.nber.org/confer/2017/CRIWs17/Foster_Grim_Haltiwanger_Wolf.pdf"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66179" y="2307009"/>
            <a:ext cx="11369509" cy="2642813"/>
          </a:xfrm>
        </p:spPr>
        <p:txBody>
          <a:bodyPr>
            <a:normAutofit fontScale="90000"/>
          </a:bodyPr>
          <a:lstStyle/>
          <a:p>
            <a:r>
              <a:rPr lang="en-GB" sz="4900" dirty="0" smtClean="0"/>
              <a:t>Discussion,  </a:t>
            </a:r>
            <a:r>
              <a:rPr lang="en-GB" sz="4900" dirty="0" smtClean="0">
                <a:hlinkClick r:id="rId2"/>
              </a:rPr>
              <a:t>2017 CRIW conference</a:t>
            </a:r>
            <a:r>
              <a:rPr lang="en-GB" sz="4900" dirty="0" smtClean="0"/>
              <a:t/>
            </a:r>
            <a:br>
              <a:rPr lang="en-GB" sz="4900" dirty="0" smtClean="0"/>
            </a:br>
            <a:r>
              <a:rPr lang="en-US" sz="4800" dirty="0">
                <a:hlinkClick r:id="rId2"/>
              </a:rPr>
              <a:t>Measuring and Accounting for Innovation in the 21st </a:t>
            </a:r>
            <a:r>
              <a:rPr lang="en-US" sz="4800" dirty="0" smtClean="0">
                <a:hlinkClick r:id="rId2"/>
              </a:rPr>
              <a:t>Century</a:t>
            </a:r>
            <a:r>
              <a:rPr lang="en-GB" sz="4900" dirty="0"/>
              <a:t/>
            </a:r>
            <a:br>
              <a:rPr lang="en-GB" sz="4900" dirty="0"/>
            </a:br>
            <a:r>
              <a:rPr lang="en-GB" dirty="0" smtClean="0"/>
              <a:t/>
            </a:r>
            <a:br>
              <a:rPr lang="en-GB" dirty="0" smtClean="0"/>
            </a:br>
            <a:r>
              <a:rPr lang="en-GB" sz="2000" dirty="0" smtClean="0"/>
              <a:t>Papers by:</a:t>
            </a:r>
            <a:br>
              <a:rPr lang="en-GB" sz="2000" dirty="0" smtClean="0"/>
            </a:br>
            <a:r>
              <a:rPr lang="en-GB" sz="2000" dirty="0" smtClean="0"/>
              <a:t> </a:t>
            </a:r>
            <a:br>
              <a:rPr lang="en-GB" sz="2000" dirty="0" smtClean="0"/>
            </a:br>
            <a:r>
              <a:rPr lang="en-GB" sz="2000" dirty="0" smtClean="0"/>
              <a:t>Dominique </a:t>
            </a:r>
            <a:r>
              <a:rPr lang="en-GB" sz="2000" dirty="0" err="1"/>
              <a:t>Guellec</a:t>
            </a:r>
            <a:r>
              <a:rPr lang="en-GB" sz="2000" dirty="0" smtClean="0"/>
              <a:t>, Caroline </a:t>
            </a:r>
            <a:r>
              <a:rPr lang="en-GB" sz="2000" dirty="0" err="1"/>
              <a:t>Paunov</a:t>
            </a:r>
            <a:r>
              <a:rPr lang="en-GB" sz="2000" dirty="0" smtClean="0"/>
              <a:t>,</a:t>
            </a:r>
            <a:r>
              <a:rPr lang="en-GB" sz="2000" dirty="0"/>
              <a:t/>
            </a:r>
            <a:br>
              <a:rPr lang="en-GB" sz="2000" dirty="0"/>
            </a:br>
            <a:r>
              <a:rPr lang="en-GB" sz="2000" i="1" dirty="0">
                <a:hlinkClick r:id="rId3"/>
              </a:rPr>
              <a:t>Digital Innovation and the Distribution of </a:t>
            </a:r>
            <a:r>
              <a:rPr lang="en-GB" sz="2000" i="1" dirty="0" smtClean="0">
                <a:hlinkClick r:id="rId3"/>
              </a:rPr>
              <a:t>Income</a:t>
            </a:r>
            <a:r>
              <a:rPr lang="en-GB" sz="2000" i="1" dirty="0" smtClean="0"/>
              <a:t/>
            </a:r>
            <a:br>
              <a:rPr lang="en-GB" sz="2000" i="1" dirty="0" smtClean="0"/>
            </a:br>
            <a:r>
              <a:rPr lang="en-GB" sz="2000" i="1" dirty="0" smtClean="0"/>
              <a:t/>
            </a:r>
            <a:br>
              <a:rPr lang="en-GB" sz="2000" i="1" dirty="0" smtClean="0"/>
            </a:br>
            <a:r>
              <a:rPr lang="en-GB" sz="2200" dirty="0" smtClean="0"/>
              <a:t>Lu</a:t>
            </a:r>
            <a:r>
              <a:rPr lang="en-GB" sz="2200" dirty="0" smtClean="0">
                <a:ea typeface="Times New Roman" panose="02020603050405020304" pitchFamily="18" charset="0"/>
              </a:rPr>
              <a:t>cia </a:t>
            </a:r>
            <a:r>
              <a:rPr lang="en-GB" sz="2200" dirty="0">
                <a:ea typeface="Times New Roman" panose="02020603050405020304" pitchFamily="18" charset="0"/>
              </a:rPr>
              <a:t>Foster, </a:t>
            </a:r>
            <a:r>
              <a:rPr lang="en-GB" sz="2200" dirty="0" smtClean="0">
                <a:ea typeface="Times New Roman" panose="02020603050405020304" pitchFamily="18" charset="0"/>
              </a:rPr>
              <a:t>Cheryl </a:t>
            </a:r>
            <a:r>
              <a:rPr lang="en-GB" sz="2200" dirty="0">
                <a:ea typeface="Times New Roman" panose="02020603050405020304" pitchFamily="18" charset="0"/>
              </a:rPr>
              <a:t>Grim, </a:t>
            </a:r>
            <a:r>
              <a:rPr lang="en-GB" sz="2200" dirty="0" smtClean="0">
                <a:ea typeface="Times New Roman" panose="02020603050405020304" pitchFamily="18" charset="0"/>
              </a:rPr>
              <a:t>John </a:t>
            </a:r>
            <a:r>
              <a:rPr lang="en-GB" sz="2200" dirty="0" err="1">
                <a:ea typeface="Times New Roman" panose="02020603050405020304" pitchFamily="18" charset="0"/>
              </a:rPr>
              <a:t>Haltiwanger</a:t>
            </a:r>
            <a:r>
              <a:rPr lang="en-GB" sz="2200" dirty="0">
                <a:ea typeface="Times New Roman" panose="02020603050405020304" pitchFamily="18" charset="0"/>
              </a:rPr>
              <a:t>, </a:t>
            </a:r>
            <a:r>
              <a:rPr lang="en-GB" sz="2200" dirty="0" err="1" smtClean="0">
                <a:ea typeface="Times New Roman" panose="02020603050405020304" pitchFamily="18" charset="0"/>
              </a:rPr>
              <a:t>Zoltan</a:t>
            </a:r>
            <a:r>
              <a:rPr lang="en-GB" sz="2200" dirty="0" smtClean="0">
                <a:ea typeface="Times New Roman" panose="02020603050405020304" pitchFamily="18" charset="0"/>
              </a:rPr>
              <a:t> Wolf</a:t>
            </a:r>
            <a:r>
              <a:rPr lang="en-GB" sz="2200" dirty="0">
                <a:ea typeface="Times New Roman" panose="02020603050405020304" pitchFamily="18" charset="0"/>
              </a:rPr>
              <a:t/>
            </a:r>
            <a:br>
              <a:rPr lang="en-GB" sz="2200" dirty="0">
                <a:ea typeface="Times New Roman" panose="02020603050405020304" pitchFamily="18" charset="0"/>
              </a:rPr>
            </a:br>
            <a:r>
              <a:rPr lang="en-GB" sz="2200" i="1" dirty="0">
                <a:ea typeface="Times New Roman" panose="02020603050405020304" pitchFamily="18" charset="0"/>
                <a:hlinkClick r:id="rId4"/>
              </a:rPr>
              <a:t>Innovation, Productivity Growth and Productivity </a:t>
            </a:r>
            <a:r>
              <a:rPr lang="en-GB" sz="2200" i="1" dirty="0" smtClean="0">
                <a:ea typeface="Times New Roman" panose="02020603050405020304" pitchFamily="18" charset="0"/>
                <a:hlinkClick r:id="rId4"/>
              </a:rPr>
              <a:t>Dispersion</a:t>
            </a:r>
            <a:endParaRPr lang="en-US" dirty="0"/>
          </a:p>
        </p:txBody>
      </p:sp>
      <p:sp>
        <p:nvSpPr>
          <p:cNvPr id="3" name="Subtitle 2"/>
          <p:cNvSpPr>
            <a:spLocks noGrp="1"/>
          </p:cNvSpPr>
          <p:nvPr>
            <p:ph type="subTitle" idx="1"/>
          </p:nvPr>
        </p:nvSpPr>
        <p:spPr>
          <a:xfrm>
            <a:off x="1524000" y="5034346"/>
            <a:ext cx="9144000" cy="1655762"/>
          </a:xfrm>
        </p:spPr>
        <p:txBody>
          <a:bodyPr/>
          <a:lstStyle/>
          <a:p>
            <a:endParaRPr lang="en-GB" dirty="0" smtClean="0"/>
          </a:p>
          <a:p>
            <a:r>
              <a:rPr lang="en-GB" dirty="0" smtClean="0"/>
              <a:t>Discussion by Jonathan Haskel, Imperial College Business School</a:t>
            </a:r>
          </a:p>
        </p:txBody>
      </p:sp>
    </p:spTree>
    <p:extLst>
      <p:ext uri="{BB962C8B-B14F-4D97-AF65-F5344CB8AC3E}">
        <p14:creationId xmlns:p14="http://schemas.microsoft.com/office/powerpoint/2010/main" val="30666233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Spares</a:t>
            </a:r>
            <a:endParaRPr lang="en-US" dirty="0"/>
          </a:p>
        </p:txBody>
      </p:sp>
      <p:sp>
        <p:nvSpPr>
          <p:cNvPr id="4" name="Rectangle 3"/>
          <p:cNvSpPr/>
          <p:nvPr/>
        </p:nvSpPr>
        <p:spPr>
          <a:xfrm>
            <a:off x="3048000" y="3105835"/>
            <a:ext cx="6096000" cy="646331"/>
          </a:xfrm>
          <a:prstGeom prst="rect">
            <a:avLst/>
          </a:prstGeom>
        </p:spPr>
        <p:txBody>
          <a:bodyPr>
            <a:spAutoFit/>
          </a:bodyPr>
          <a:lstStyle/>
          <a:p>
            <a:r>
              <a:rPr lang="en-GB" dirty="0">
                <a:ea typeface="Times New Roman" panose="02020603050405020304" pitchFamily="18" charset="0"/>
              </a:rPr>
              <a:t>Foster, Grim, </a:t>
            </a:r>
            <a:r>
              <a:rPr lang="en-GB" dirty="0" err="1">
                <a:ea typeface="Times New Roman" panose="02020603050405020304" pitchFamily="18" charset="0"/>
              </a:rPr>
              <a:t>Haltiwanger</a:t>
            </a:r>
            <a:r>
              <a:rPr lang="en-GB" dirty="0">
                <a:ea typeface="Times New Roman" panose="02020603050405020304" pitchFamily="18" charset="0"/>
              </a:rPr>
              <a:t>, Wolf “Innovation, Productivity Growth and Productivity Dispersion”</a:t>
            </a:r>
            <a:endParaRPr lang="en-US" dirty="0"/>
          </a:p>
        </p:txBody>
      </p:sp>
    </p:spTree>
    <p:extLst>
      <p:ext uri="{BB962C8B-B14F-4D97-AF65-F5344CB8AC3E}">
        <p14:creationId xmlns:p14="http://schemas.microsoft.com/office/powerpoint/2010/main" val="2438781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Classic model where </a:t>
            </a:r>
            <a:r>
              <a:rPr lang="en-GB" dirty="0"/>
              <a:t>the industry is not the market: </a:t>
            </a:r>
            <a:r>
              <a:rPr lang="en-GB" dirty="0" err="1"/>
              <a:t>Heckscher</a:t>
            </a:r>
            <a:r>
              <a:rPr lang="en-GB" dirty="0"/>
              <a:t>–Ohlin</a:t>
            </a:r>
            <a:endParaRPr lang="en-US" dirty="0"/>
          </a:p>
        </p:txBody>
      </p:sp>
      <p:sp>
        <p:nvSpPr>
          <p:cNvPr id="5" name="Content Placeholder 4"/>
          <p:cNvSpPr>
            <a:spLocks noGrp="1"/>
          </p:cNvSpPr>
          <p:nvPr>
            <p:ph sz="half" idx="2"/>
          </p:nvPr>
        </p:nvSpPr>
        <p:spPr>
          <a:xfrm>
            <a:off x="5859623" y="1825624"/>
            <a:ext cx="6008915" cy="4855094"/>
          </a:xfrm>
        </p:spPr>
        <p:txBody>
          <a:bodyPr>
            <a:normAutofit fontScale="92500" lnSpcReduction="10000"/>
          </a:bodyPr>
          <a:lstStyle/>
          <a:p>
            <a:pPr>
              <a:lnSpc>
                <a:spcPct val="80000"/>
              </a:lnSpc>
            </a:pPr>
            <a:r>
              <a:rPr lang="en-GB" dirty="0" err="1" smtClean="0"/>
              <a:t>Ind</a:t>
            </a:r>
            <a:r>
              <a:rPr lang="en-GB" dirty="0" smtClean="0"/>
              <a:t> A is cap intensive, L lab </a:t>
            </a:r>
            <a:r>
              <a:rPr lang="en-GB" dirty="0" err="1" smtClean="0"/>
              <a:t>inten</a:t>
            </a:r>
            <a:endParaRPr lang="en-GB" dirty="0" smtClean="0"/>
          </a:p>
          <a:p>
            <a:pPr>
              <a:lnSpc>
                <a:spcPct val="80000"/>
              </a:lnSpc>
            </a:pPr>
            <a:r>
              <a:rPr lang="en-GB" dirty="0" smtClean="0"/>
              <a:t>Unit value isoquant in A shifts in when</a:t>
            </a:r>
          </a:p>
          <a:p>
            <a:pPr lvl="1">
              <a:lnSpc>
                <a:spcPct val="80000"/>
              </a:lnSpc>
            </a:pPr>
            <a:r>
              <a:rPr lang="en-GB" dirty="0" smtClean="0"/>
              <a:t>Price of cap </a:t>
            </a:r>
            <a:r>
              <a:rPr lang="en-GB" dirty="0" err="1" smtClean="0"/>
              <a:t>inten</a:t>
            </a:r>
            <a:r>
              <a:rPr lang="en-GB" dirty="0" smtClean="0"/>
              <a:t> goods rises (e.g. Asia make T shirts)</a:t>
            </a:r>
          </a:p>
          <a:p>
            <a:pPr lvl="1">
              <a:lnSpc>
                <a:spcPct val="80000"/>
              </a:lnSpc>
            </a:pPr>
            <a:r>
              <a:rPr lang="en-GB" dirty="0" smtClean="0"/>
              <a:t>Technology of cap </a:t>
            </a:r>
            <a:r>
              <a:rPr lang="en-GB" dirty="0" err="1" smtClean="0"/>
              <a:t>inten</a:t>
            </a:r>
            <a:r>
              <a:rPr lang="en-GB" dirty="0" smtClean="0"/>
              <a:t> improves (e.g. TFP rise)</a:t>
            </a:r>
          </a:p>
          <a:p>
            <a:pPr>
              <a:lnSpc>
                <a:spcPct val="80000"/>
              </a:lnSpc>
            </a:pPr>
            <a:r>
              <a:rPr lang="en-GB" dirty="0" smtClean="0"/>
              <a:t>Wages fall, cap rental rises to restore zero-profit equilibrium</a:t>
            </a:r>
          </a:p>
          <a:p>
            <a:pPr>
              <a:lnSpc>
                <a:spcPct val="80000"/>
              </a:lnSpc>
            </a:pPr>
            <a:r>
              <a:rPr lang="en-GB" dirty="0" smtClean="0"/>
              <a:t>Wage inequality depends on sector bias, not factor bias</a:t>
            </a:r>
          </a:p>
          <a:p>
            <a:pPr>
              <a:lnSpc>
                <a:spcPct val="80000"/>
              </a:lnSpc>
            </a:pPr>
            <a:r>
              <a:rPr lang="en-GB" dirty="0" smtClean="0"/>
              <a:t>Overturn sector/factor bias?</a:t>
            </a:r>
          </a:p>
          <a:p>
            <a:pPr lvl="1">
              <a:lnSpc>
                <a:spcPct val="80000"/>
              </a:lnSpc>
            </a:pPr>
            <a:r>
              <a:rPr lang="en-GB" dirty="0" smtClean="0"/>
              <a:t>Within-industry frictions =&gt; rent-sharing</a:t>
            </a:r>
          </a:p>
          <a:p>
            <a:pPr lvl="1">
              <a:lnSpc>
                <a:spcPct val="80000"/>
              </a:lnSpc>
            </a:pPr>
            <a:r>
              <a:rPr lang="en-GB" dirty="0" smtClean="0"/>
              <a:t>Talent/task complementarity differs across industries</a:t>
            </a:r>
          </a:p>
          <a:p>
            <a:pPr lvl="1"/>
            <a:endParaRPr lang="en-US" dirty="0"/>
          </a:p>
        </p:txBody>
      </p:sp>
      <p:pic>
        <p:nvPicPr>
          <p:cNvPr id="8" name="Picture 7"/>
          <p:cNvPicPr>
            <a:picLocks noChangeAspect="1"/>
          </p:cNvPicPr>
          <p:nvPr/>
        </p:nvPicPr>
        <p:blipFill>
          <a:blip r:embed="rId2"/>
          <a:stretch>
            <a:fillRect/>
          </a:stretch>
        </p:blipFill>
        <p:spPr>
          <a:xfrm>
            <a:off x="266620" y="1825624"/>
            <a:ext cx="5829380" cy="4192457"/>
          </a:xfrm>
          <a:prstGeom prst="rect">
            <a:avLst/>
          </a:prstGeom>
        </p:spPr>
      </p:pic>
      <p:sp>
        <p:nvSpPr>
          <p:cNvPr id="6" name="TextBox 5"/>
          <p:cNvSpPr txBox="1"/>
          <p:nvPr/>
        </p:nvSpPr>
        <p:spPr>
          <a:xfrm>
            <a:off x="497720" y="6418247"/>
            <a:ext cx="5286132" cy="369332"/>
          </a:xfrm>
          <a:prstGeom prst="rect">
            <a:avLst/>
          </a:prstGeom>
          <a:noFill/>
        </p:spPr>
        <p:txBody>
          <a:bodyPr wrap="square" rtlCol="0">
            <a:spAutoFit/>
          </a:bodyPr>
          <a:lstStyle/>
          <a:p>
            <a:r>
              <a:rPr lang="en-US" dirty="0" smtClean="0"/>
              <a:t>Source: Haskel, Lawrence, </a:t>
            </a:r>
            <a:r>
              <a:rPr lang="en-US" dirty="0" err="1" smtClean="0"/>
              <a:t>Leamer</a:t>
            </a:r>
            <a:r>
              <a:rPr lang="en-US" dirty="0" smtClean="0"/>
              <a:t>, Slaughter, 2012</a:t>
            </a:r>
            <a:endParaRPr lang="en-US" dirty="0"/>
          </a:p>
        </p:txBody>
      </p:sp>
    </p:spTree>
    <p:extLst>
      <p:ext uri="{BB962C8B-B14F-4D97-AF65-F5344CB8AC3E}">
        <p14:creationId xmlns:p14="http://schemas.microsoft.com/office/powerpoint/2010/main" val="31338418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Richer </a:t>
            </a:r>
            <a:r>
              <a:rPr lang="en-GB" dirty="0" err="1" smtClean="0"/>
              <a:t>Heckscher</a:t>
            </a:r>
            <a:r>
              <a:rPr lang="en-GB" dirty="0" smtClean="0"/>
              <a:t>–Ohlin model </a:t>
            </a:r>
            <a:r>
              <a:rPr lang="en-GB" sz="2400" dirty="0" smtClean="0"/>
              <a:t>(</a:t>
            </a:r>
            <a:r>
              <a:rPr lang="en-GB" sz="2400" dirty="0" err="1" smtClean="0"/>
              <a:t>Leamer</a:t>
            </a:r>
            <a:r>
              <a:rPr lang="en-GB" sz="2400" dirty="0" smtClean="0"/>
              <a:t>, 1995, </a:t>
            </a:r>
            <a:r>
              <a:rPr lang="en-GB" sz="2400" dirty="0" err="1" smtClean="0"/>
              <a:t>Haskel</a:t>
            </a:r>
            <a:r>
              <a:rPr lang="en-GB" sz="2400" dirty="0" smtClean="0"/>
              <a:t>, Lawrence, </a:t>
            </a:r>
            <a:r>
              <a:rPr lang="en-GB" sz="2400" dirty="0" err="1" smtClean="0"/>
              <a:t>Leamer</a:t>
            </a:r>
            <a:r>
              <a:rPr lang="en-GB" sz="2400" dirty="0" smtClean="0"/>
              <a:t>, Slaughter JEP 2012)</a:t>
            </a:r>
            <a:endParaRPr lang="en-US" sz="2400" dirty="0"/>
          </a:p>
        </p:txBody>
      </p:sp>
      <p:sp>
        <p:nvSpPr>
          <p:cNvPr id="5" name="Content Placeholder 4"/>
          <p:cNvSpPr>
            <a:spLocks noGrp="1"/>
          </p:cNvSpPr>
          <p:nvPr>
            <p:ph sz="half" idx="2"/>
          </p:nvPr>
        </p:nvSpPr>
        <p:spPr>
          <a:xfrm>
            <a:off x="5859623" y="1825624"/>
            <a:ext cx="6008915" cy="4855094"/>
          </a:xfrm>
        </p:spPr>
        <p:txBody>
          <a:bodyPr>
            <a:normAutofit fontScale="77500" lnSpcReduction="20000"/>
          </a:bodyPr>
          <a:lstStyle/>
          <a:p>
            <a:r>
              <a:rPr lang="en-GB" dirty="0" smtClean="0"/>
              <a:t>Talented workers are more productive working in cap intensive industry (Actors or musicians  in movies or bands v actors/musicians waiting on tables)</a:t>
            </a:r>
          </a:p>
          <a:p>
            <a:pPr lvl="1"/>
            <a:r>
              <a:rPr lang="en-GB" dirty="0" smtClean="0"/>
              <a:t>Talent level A (high) earn high w since highly productivity</a:t>
            </a:r>
          </a:p>
          <a:p>
            <a:pPr lvl="1"/>
            <a:r>
              <a:rPr lang="en-GB" dirty="0" smtClean="0"/>
              <a:t>Talent B (med) earn same in Hollywood or on tables</a:t>
            </a:r>
          </a:p>
          <a:p>
            <a:pPr lvl="1"/>
            <a:r>
              <a:rPr lang="en-GB" dirty="0" smtClean="0"/>
              <a:t>Talent C (low) not talented enough be profitable in </a:t>
            </a:r>
            <a:r>
              <a:rPr lang="en-GB" dirty="0" err="1" smtClean="0"/>
              <a:t>Hollywoood</a:t>
            </a:r>
            <a:r>
              <a:rPr lang="en-GB" dirty="0" smtClean="0"/>
              <a:t>)</a:t>
            </a:r>
          </a:p>
          <a:p>
            <a:r>
              <a:rPr lang="en-GB" dirty="0"/>
              <a:t> </a:t>
            </a:r>
            <a:r>
              <a:rPr lang="en-GB" dirty="0" smtClean="0"/>
              <a:t>Computers/technical change (= econ forces underlying creative destruction) effect depends on how affects talent/capital complementarity</a:t>
            </a:r>
          </a:p>
          <a:p>
            <a:pPr lvl="1"/>
            <a:r>
              <a:rPr lang="en-GB" dirty="0" smtClean="0"/>
              <a:t>Mixing desk: brings A closer to  B =&gt;  equality</a:t>
            </a:r>
          </a:p>
          <a:p>
            <a:pPr lvl="1"/>
            <a:r>
              <a:rPr lang="en-GB" dirty="0" smtClean="0"/>
              <a:t>Microphone: A further from B =&gt; inequality</a:t>
            </a:r>
          </a:p>
          <a:p>
            <a:r>
              <a:rPr lang="en-GB" dirty="0" smtClean="0"/>
              <a:t>Empirical implications of ICT depend on</a:t>
            </a:r>
          </a:p>
          <a:p>
            <a:pPr lvl="1"/>
            <a:r>
              <a:rPr lang="en-GB" dirty="0" smtClean="0"/>
              <a:t>Sector bias as before</a:t>
            </a:r>
          </a:p>
          <a:p>
            <a:pPr lvl="1"/>
            <a:r>
              <a:rPr lang="en-GB" dirty="0" smtClean="0"/>
              <a:t>Skill </a:t>
            </a:r>
            <a:r>
              <a:rPr lang="en-GB" dirty="0" err="1" smtClean="0"/>
              <a:t>complimentarity</a:t>
            </a:r>
            <a:r>
              <a:rPr lang="en-GB" dirty="0" smtClean="0"/>
              <a:t> etc. </a:t>
            </a:r>
            <a:endParaRPr lang="en-US" dirty="0"/>
          </a:p>
        </p:txBody>
      </p:sp>
      <p:pic>
        <p:nvPicPr>
          <p:cNvPr id="4" name="Picture 3"/>
          <p:cNvPicPr>
            <a:picLocks noChangeAspect="1"/>
          </p:cNvPicPr>
          <p:nvPr/>
        </p:nvPicPr>
        <p:blipFill>
          <a:blip r:embed="rId2"/>
          <a:stretch>
            <a:fillRect/>
          </a:stretch>
        </p:blipFill>
        <p:spPr>
          <a:xfrm>
            <a:off x="0" y="1825624"/>
            <a:ext cx="6029325" cy="4429125"/>
          </a:xfrm>
          <a:prstGeom prst="rect">
            <a:avLst/>
          </a:prstGeom>
        </p:spPr>
      </p:pic>
      <p:sp>
        <p:nvSpPr>
          <p:cNvPr id="3" name="TextBox 2"/>
          <p:cNvSpPr txBox="1"/>
          <p:nvPr/>
        </p:nvSpPr>
        <p:spPr>
          <a:xfrm>
            <a:off x="497720" y="6418247"/>
            <a:ext cx="5286132" cy="369332"/>
          </a:xfrm>
          <a:prstGeom prst="rect">
            <a:avLst/>
          </a:prstGeom>
          <a:noFill/>
        </p:spPr>
        <p:txBody>
          <a:bodyPr wrap="square" rtlCol="0">
            <a:spAutoFit/>
          </a:bodyPr>
          <a:lstStyle/>
          <a:p>
            <a:r>
              <a:rPr lang="en-US" dirty="0" smtClean="0"/>
              <a:t>Source: Haskel, Lawrence, </a:t>
            </a:r>
            <a:r>
              <a:rPr lang="en-US" dirty="0" err="1" smtClean="0"/>
              <a:t>Leamer</a:t>
            </a:r>
            <a:r>
              <a:rPr lang="en-US" dirty="0" smtClean="0"/>
              <a:t>, Slaughter, 2012</a:t>
            </a:r>
            <a:endParaRPr lang="en-US" dirty="0"/>
          </a:p>
        </p:txBody>
      </p:sp>
    </p:spTree>
    <p:extLst>
      <p:ext uri="{BB962C8B-B14F-4D97-AF65-F5344CB8AC3E}">
        <p14:creationId xmlns:p14="http://schemas.microsoft.com/office/powerpoint/2010/main" val="18237040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Other comments</a:t>
            </a:r>
            <a:endParaRPr lang="en-US" dirty="0"/>
          </a:p>
        </p:txBody>
      </p:sp>
      <p:sp>
        <p:nvSpPr>
          <p:cNvPr id="6" name="Content Placeholder 5"/>
          <p:cNvSpPr>
            <a:spLocks noGrp="1"/>
          </p:cNvSpPr>
          <p:nvPr>
            <p:ph idx="1"/>
          </p:nvPr>
        </p:nvSpPr>
        <p:spPr/>
        <p:txBody>
          <a:bodyPr/>
          <a:lstStyle/>
          <a:p>
            <a:r>
              <a:rPr lang="en-US" dirty="0" smtClean="0"/>
              <a:t>Would help reader to state equations estimated</a:t>
            </a:r>
          </a:p>
          <a:p>
            <a:r>
              <a:rPr lang="en-US" dirty="0" smtClean="0"/>
              <a:t>Information asymmetry/attribution bias for managers discussed in Haskel/Westlake</a:t>
            </a:r>
          </a:p>
          <a:p>
            <a:r>
              <a:rPr lang="en-US" dirty="0" smtClean="0"/>
              <a:t>Policy issues very very hard. Agree that anti-trust is not well worked out in this area. </a:t>
            </a:r>
          </a:p>
          <a:p>
            <a:r>
              <a:rPr lang="en-US" dirty="0" smtClean="0"/>
              <a:t>Sutton.  If fixed costs are high, but market size is large, many firms might have a go.  Are we sure that concentration is necessarily high?</a:t>
            </a:r>
            <a:endParaRPr lang="en-US" dirty="0"/>
          </a:p>
        </p:txBody>
      </p:sp>
    </p:spTree>
    <p:extLst>
      <p:ext uri="{BB962C8B-B14F-4D97-AF65-F5344CB8AC3E}">
        <p14:creationId xmlns:p14="http://schemas.microsoft.com/office/powerpoint/2010/main" val="35280922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ea typeface="Times New Roman" panose="02020603050405020304" pitchFamily="18" charset="0"/>
              </a:rPr>
              <a:t>Foster, Grim, </a:t>
            </a:r>
            <a:r>
              <a:rPr lang="en-GB" dirty="0" err="1">
                <a:ea typeface="Times New Roman" panose="02020603050405020304" pitchFamily="18" charset="0"/>
              </a:rPr>
              <a:t>Haltiwanger</a:t>
            </a:r>
            <a:r>
              <a:rPr lang="en-GB" dirty="0">
                <a:ea typeface="Times New Roman" panose="02020603050405020304" pitchFamily="18" charset="0"/>
              </a:rPr>
              <a:t>, Wolf “Innovation, Productivity Growth and Productivity Dispersion”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Productivity spreads, growth and innovation </a:t>
            </a:r>
          </a:p>
          <a:p>
            <a:r>
              <a:rPr lang="en-US" dirty="0" smtClean="0"/>
              <a:t>Uses economy-wide firm-level data to study entry, exit, productivity growth and productivity dispersion</a:t>
            </a:r>
          </a:p>
          <a:p>
            <a:r>
              <a:rPr lang="en-US" dirty="0" smtClean="0"/>
              <a:t>Very nice motivation: </a:t>
            </a:r>
            <a:r>
              <a:rPr lang="en-US" dirty="0" err="1" smtClean="0"/>
              <a:t>Gort</a:t>
            </a:r>
            <a:r>
              <a:rPr lang="en-US" dirty="0" smtClean="0"/>
              <a:t>/</a:t>
            </a:r>
            <a:r>
              <a:rPr lang="en-US" dirty="0" err="1" smtClean="0"/>
              <a:t>Klepper</a:t>
            </a:r>
            <a:r>
              <a:rPr lang="en-US" dirty="0" smtClean="0"/>
              <a:t> story </a:t>
            </a:r>
          </a:p>
          <a:p>
            <a:pPr lvl="1"/>
            <a:r>
              <a:rPr lang="en-US" dirty="0" smtClean="0"/>
              <a:t>Entry of new firms to disrupt/innovation in a sector e.g. cars in 20</a:t>
            </a:r>
            <a:r>
              <a:rPr lang="en-US" baseline="30000" dirty="0" smtClean="0"/>
              <a:t>th</a:t>
            </a:r>
            <a:r>
              <a:rPr lang="en-US" dirty="0" smtClean="0"/>
              <a:t> </a:t>
            </a:r>
            <a:r>
              <a:rPr lang="en-US" dirty="0" err="1" smtClean="0"/>
              <a:t>Centry</a:t>
            </a:r>
            <a:r>
              <a:rPr lang="en-US" dirty="0" smtClean="0"/>
              <a:t>,, information</a:t>
            </a:r>
          </a:p>
          <a:p>
            <a:pPr lvl="1"/>
            <a:r>
              <a:rPr lang="en-US" dirty="0" smtClean="0"/>
              <a:t>Stage 1</a:t>
            </a:r>
            <a:r>
              <a:rPr lang="en-US" dirty="0"/>
              <a:t>: entry with no settled technology or business model =&gt; </a:t>
            </a:r>
            <a:endParaRPr lang="en-US" dirty="0" smtClean="0"/>
          </a:p>
          <a:p>
            <a:pPr lvl="2"/>
            <a:r>
              <a:rPr lang="en-US" dirty="0" smtClean="0"/>
              <a:t>wide productivity spread</a:t>
            </a:r>
          </a:p>
          <a:p>
            <a:pPr lvl="2"/>
            <a:r>
              <a:rPr lang="en-US" dirty="0" smtClean="0"/>
              <a:t>Prod growth might slow until winning technology emerges</a:t>
            </a:r>
          </a:p>
          <a:p>
            <a:pPr lvl="2"/>
            <a:r>
              <a:rPr lang="en-US" dirty="0" smtClean="0"/>
              <a:t>Productivity/market share covariance term ?</a:t>
            </a:r>
          </a:p>
          <a:p>
            <a:pPr lvl="1"/>
            <a:r>
              <a:rPr lang="en-US" dirty="0"/>
              <a:t>Stage </a:t>
            </a:r>
            <a:r>
              <a:rPr lang="en-US" dirty="0" smtClean="0"/>
              <a:t>2: exit</a:t>
            </a:r>
            <a:endParaRPr lang="en-US" dirty="0"/>
          </a:p>
          <a:p>
            <a:pPr lvl="2"/>
            <a:r>
              <a:rPr lang="en-US" dirty="0" smtClean="0"/>
              <a:t>Narrower productivity </a:t>
            </a:r>
            <a:r>
              <a:rPr lang="en-US" dirty="0"/>
              <a:t>spread</a:t>
            </a:r>
          </a:p>
          <a:p>
            <a:pPr lvl="2"/>
            <a:r>
              <a:rPr lang="en-US" dirty="0"/>
              <a:t>Prod growth </a:t>
            </a:r>
            <a:r>
              <a:rPr lang="en-US" dirty="0" smtClean="0"/>
              <a:t>rises as winning </a:t>
            </a:r>
            <a:r>
              <a:rPr lang="en-US" dirty="0"/>
              <a:t>technology emerges</a:t>
            </a:r>
          </a:p>
          <a:p>
            <a:pPr lvl="2"/>
            <a:r>
              <a:rPr lang="en-US" dirty="0"/>
              <a:t>Productivity/market share covariance </a:t>
            </a:r>
            <a:r>
              <a:rPr lang="en-US" dirty="0" smtClean="0"/>
              <a:t>term rises as low market share </a:t>
            </a:r>
            <a:r>
              <a:rPr lang="en-US" dirty="0" err="1" smtClean="0"/>
              <a:t>exitors</a:t>
            </a:r>
            <a:r>
              <a:rPr lang="en-US" dirty="0" smtClean="0"/>
              <a:t> leave</a:t>
            </a:r>
            <a:endParaRPr lang="en-US" dirty="0"/>
          </a:p>
          <a:p>
            <a:pPr marL="914400" lvl="2" indent="0">
              <a:buNone/>
            </a:pPr>
            <a:endParaRPr lang="en-US" dirty="0" smtClean="0"/>
          </a:p>
          <a:p>
            <a:pPr lvl="2"/>
            <a:endParaRPr lang="en-US" dirty="0"/>
          </a:p>
        </p:txBody>
      </p:sp>
    </p:spTree>
    <p:extLst>
      <p:ext uri="{BB962C8B-B14F-4D97-AF65-F5344CB8AC3E}">
        <p14:creationId xmlns:p14="http://schemas.microsoft.com/office/powerpoint/2010/main" val="20137136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err="1" smtClean="0"/>
              <a:t>Gort</a:t>
            </a:r>
            <a:r>
              <a:rPr lang="en-GB" dirty="0" smtClean="0"/>
              <a:t>/</a:t>
            </a:r>
            <a:r>
              <a:rPr lang="en-GB" dirty="0" err="1" smtClean="0"/>
              <a:t>Klepper</a:t>
            </a:r>
            <a:r>
              <a:rPr lang="en-GB" dirty="0" smtClean="0"/>
              <a:t> “Time Paths in the Diffusion of Product Innovations” EJ 1982</a:t>
            </a:r>
            <a:endParaRPr lang="en-GB" dirty="0"/>
          </a:p>
        </p:txBody>
      </p:sp>
      <p:sp>
        <p:nvSpPr>
          <p:cNvPr id="6" name="Content Placeholder 5"/>
          <p:cNvSpPr>
            <a:spLocks noGrp="1"/>
          </p:cNvSpPr>
          <p:nvPr>
            <p:ph sz="half" idx="2"/>
          </p:nvPr>
        </p:nvSpPr>
        <p:spPr>
          <a:xfrm>
            <a:off x="6105563" y="1718528"/>
            <a:ext cx="5340455" cy="4997952"/>
          </a:xfrm>
        </p:spPr>
        <p:txBody>
          <a:bodyPr>
            <a:normAutofit fontScale="77500" lnSpcReduction="20000"/>
          </a:bodyPr>
          <a:lstStyle/>
          <a:p>
            <a:r>
              <a:rPr lang="en-GB" dirty="0" smtClean="0"/>
              <a:t>Evolutionary theory of new products</a:t>
            </a:r>
          </a:p>
          <a:p>
            <a:r>
              <a:rPr lang="en-GB" dirty="0" smtClean="0"/>
              <a:t>I. commercialisation of new product by few producers</a:t>
            </a:r>
          </a:p>
          <a:p>
            <a:r>
              <a:rPr lang="en-GB" dirty="0" smtClean="0"/>
              <a:t>II. Entry, copying</a:t>
            </a:r>
          </a:p>
          <a:p>
            <a:r>
              <a:rPr lang="en-GB" dirty="0" smtClean="0"/>
              <a:t>III.  Net entry low/zero</a:t>
            </a:r>
          </a:p>
          <a:p>
            <a:r>
              <a:rPr lang="en-GB" dirty="0" smtClean="0"/>
              <a:t>IV. Exit</a:t>
            </a:r>
          </a:p>
          <a:p>
            <a:r>
              <a:rPr lang="en-GB" dirty="0" smtClean="0"/>
              <a:t>V. mature prod market</a:t>
            </a:r>
          </a:p>
          <a:p>
            <a:r>
              <a:rPr lang="en-GB" dirty="0" smtClean="0"/>
              <a:t>Theory: Innovation </a:t>
            </a:r>
            <a:r>
              <a:rPr lang="en-GB" dirty="0"/>
              <a:t>throughout, but </a:t>
            </a:r>
            <a:r>
              <a:rPr lang="en-GB" dirty="0" smtClean="0"/>
              <a:t>character changes</a:t>
            </a:r>
            <a:r>
              <a:rPr lang="en-GB" dirty="0"/>
              <a:t>. </a:t>
            </a:r>
          </a:p>
          <a:p>
            <a:pPr lvl="1"/>
            <a:r>
              <a:rPr lang="en-GB" dirty="0" smtClean="0"/>
              <a:t>Stages I: </a:t>
            </a:r>
            <a:r>
              <a:rPr lang="en-GB" dirty="0"/>
              <a:t>internal </a:t>
            </a:r>
            <a:r>
              <a:rPr lang="en-GB" dirty="0" smtClean="0"/>
              <a:t>learning-by-doing from </a:t>
            </a:r>
            <a:r>
              <a:rPr lang="en-GB" dirty="0"/>
              <a:t>few incumbents</a:t>
            </a:r>
          </a:p>
          <a:p>
            <a:pPr lvl="1"/>
            <a:r>
              <a:rPr lang="en-GB" dirty="0" smtClean="0"/>
              <a:t>Stage II: external info e.g. firms in related markets, supply chain etc.</a:t>
            </a:r>
          </a:p>
          <a:p>
            <a:pPr lvl="1"/>
            <a:r>
              <a:rPr lang="en-GB" dirty="0" smtClean="0"/>
              <a:t>Stage III+: back to internal learning.  Tech change slows down as innovations are more “minor” e.g. minor modifications of products</a:t>
            </a:r>
            <a:endParaRPr lang="en-GB" dirty="0"/>
          </a:p>
        </p:txBody>
      </p:sp>
      <p:pic>
        <p:nvPicPr>
          <p:cNvPr id="7" name="Picture 6"/>
          <p:cNvPicPr>
            <a:picLocks noChangeAspect="1"/>
          </p:cNvPicPr>
          <p:nvPr/>
        </p:nvPicPr>
        <p:blipFill>
          <a:blip r:embed="rId3"/>
          <a:stretch>
            <a:fillRect/>
          </a:stretch>
        </p:blipFill>
        <p:spPr>
          <a:xfrm>
            <a:off x="240856" y="2089331"/>
            <a:ext cx="5573296" cy="3527698"/>
          </a:xfrm>
          <a:prstGeom prst="rect">
            <a:avLst/>
          </a:prstGeom>
        </p:spPr>
      </p:pic>
    </p:spTree>
    <p:extLst>
      <p:ext uri="{BB962C8B-B14F-4D97-AF65-F5344CB8AC3E}">
        <p14:creationId xmlns:p14="http://schemas.microsoft.com/office/powerpoint/2010/main" val="3881852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err="1" smtClean="0"/>
              <a:t>Guellec</a:t>
            </a:r>
            <a:r>
              <a:rPr lang="en-US" sz="4000" dirty="0" smtClean="0"/>
              <a:t>/</a:t>
            </a:r>
            <a:r>
              <a:rPr lang="en-US" sz="4000" dirty="0" err="1" smtClean="0"/>
              <a:t>Paunov</a:t>
            </a:r>
            <a:r>
              <a:rPr lang="en-US" sz="4000" dirty="0" smtClean="0"/>
              <a:t> “Digital innovation and the distribution of income”</a:t>
            </a:r>
            <a:endParaRPr lang="en-US" sz="4000" dirty="0"/>
          </a:p>
        </p:txBody>
      </p:sp>
      <p:sp>
        <p:nvSpPr>
          <p:cNvPr id="3" name="Content Placeholder 2"/>
          <p:cNvSpPr>
            <a:spLocks noGrp="1"/>
          </p:cNvSpPr>
          <p:nvPr>
            <p:ph idx="1"/>
          </p:nvPr>
        </p:nvSpPr>
        <p:spPr>
          <a:xfrm>
            <a:off x="838199" y="1825624"/>
            <a:ext cx="11072761" cy="5032375"/>
          </a:xfrm>
        </p:spPr>
        <p:txBody>
          <a:bodyPr>
            <a:normAutofit fontScale="77500" lnSpcReduction="20000"/>
          </a:bodyPr>
          <a:lstStyle/>
          <a:p>
            <a:r>
              <a:rPr lang="en-US" dirty="0" smtClean="0"/>
              <a:t>Paper wide-ranging on key issue of inequality and innovation.  Sketches a model, reviews data and discusses policy	</a:t>
            </a:r>
          </a:p>
          <a:p>
            <a:r>
              <a:rPr lang="en-US" dirty="0" smtClean="0"/>
              <a:t>Model sketch: blend of Rosen superstar plus rent-sharing</a:t>
            </a:r>
          </a:p>
          <a:p>
            <a:pPr lvl="1"/>
            <a:r>
              <a:rPr lang="en-US" dirty="0" smtClean="0"/>
              <a:t>Digital innovation has large fixed costs &amp; ability to scale/build networks</a:t>
            </a:r>
          </a:p>
          <a:p>
            <a:pPr lvl="1"/>
            <a:r>
              <a:rPr lang="en-US" dirty="0" smtClean="0"/>
              <a:t>=&gt; industries get concentrated + monopoly rents + high risk </a:t>
            </a:r>
            <a:r>
              <a:rPr lang="en-US" dirty="0" err="1" smtClean="0"/>
              <a:t>premia</a:t>
            </a:r>
            <a:endParaRPr lang="en-US" dirty="0" smtClean="0"/>
          </a:p>
          <a:p>
            <a:pPr lvl="1"/>
            <a:r>
              <a:rPr lang="en-US" dirty="0" smtClean="0"/>
              <a:t>Twists demand to top earners/rent-sharing for top earners =&gt; high incomes at the top</a:t>
            </a:r>
          </a:p>
          <a:p>
            <a:r>
              <a:rPr lang="en-US" dirty="0" smtClean="0"/>
              <a:t>Data: mix of </a:t>
            </a:r>
            <a:r>
              <a:rPr lang="en-US" dirty="0" err="1" smtClean="0"/>
              <a:t>Compustat</a:t>
            </a:r>
            <a:r>
              <a:rPr lang="en-US" dirty="0" smtClean="0"/>
              <a:t> firm-level + STAN industry-level data</a:t>
            </a:r>
          </a:p>
          <a:p>
            <a:r>
              <a:rPr lang="en-US" dirty="0" smtClean="0"/>
              <a:t>Studies (a) </a:t>
            </a:r>
            <a:r>
              <a:rPr lang="en-US" dirty="0" err="1" smtClean="0"/>
              <a:t>labour</a:t>
            </a:r>
            <a:r>
              <a:rPr lang="en-US" dirty="0" smtClean="0"/>
              <a:t> shares of value added and (b) wages of top executives</a:t>
            </a:r>
          </a:p>
          <a:p>
            <a:pPr lvl="1"/>
            <a:r>
              <a:rPr lang="en-US" dirty="0" smtClean="0"/>
              <a:t>Concentration (share of sales in industry) is higher in ICT-intensive </a:t>
            </a:r>
            <a:r>
              <a:rPr lang="en-US" dirty="0" err="1" smtClean="0"/>
              <a:t>inds</a:t>
            </a:r>
            <a:r>
              <a:rPr lang="en-US" dirty="0" smtClean="0"/>
              <a:t> relative to heavy industry (Fig 7)</a:t>
            </a:r>
          </a:p>
          <a:p>
            <a:pPr lvl="1"/>
            <a:r>
              <a:rPr lang="en-US" dirty="0" smtClean="0"/>
              <a:t>Time series correlation between US profit rates (</a:t>
            </a:r>
            <a:r>
              <a:rPr lang="en-US" dirty="0" err="1" smtClean="0"/>
              <a:t>Compustat</a:t>
            </a:r>
            <a:r>
              <a:rPr lang="en-US" dirty="0" smtClean="0"/>
              <a:t>) and pre-tax share of top 1% </a:t>
            </a:r>
          </a:p>
          <a:p>
            <a:pPr lvl="1"/>
            <a:r>
              <a:rPr lang="en-US" dirty="0" smtClean="0"/>
              <a:t>US </a:t>
            </a:r>
            <a:r>
              <a:rPr lang="en-US" dirty="0" err="1" smtClean="0"/>
              <a:t>labour</a:t>
            </a:r>
            <a:r>
              <a:rPr lang="en-US" dirty="0" smtClean="0"/>
              <a:t> share fallen by more in high R&amp;D intensity industries (figure 15)</a:t>
            </a:r>
          </a:p>
          <a:p>
            <a:pPr lvl="1"/>
            <a:r>
              <a:rPr lang="en-US" dirty="0" smtClean="0"/>
              <a:t>Country-</a:t>
            </a:r>
            <a:r>
              <a:rPr lang="en-US" dirty="0" err="1" smtClean="0"/>
              <a:t>ind</a:t>
            </a:r>
            <a:r>
              <a:rPr lang="en-US" dirty="0" smtClean="0"/>
              <a:t>-year data: </a:t>
            </a:r>
            <a:r>
              <a:rPr lang="en-US" dirty="0" err="1" smtClean="0"/>
              <a:t>labour</a:t>
            </a:r>
            <a:r>
              <a:rPr lang="en-US" dirty="0" smtClean="0"/>
              <a:t> share falling by more in patent-intensive </a:t>
            </a:r>
            <a:r>
              <a:rPr lang="en-US" dirty="0" err="1" smtClean="0"/>
              <a:t>inds</a:t>
            </a:r>
            <a:r>
              <a:rPr lang="en-US" dirty="0" smtClean="0"/>
              <a:t> (table 1)</a:t>
            </a:r>
          </a:p>
          <a:p>
            <a:pPr lvl="1"/>
            <a:r>
              <a:rPr lang="en-US" dirty="0" smtClean="0"/>
              <a:t>Firm-year-industry data: executive pay higher in high </a:t>
            </a:r>
            <a:r>
              <a:rPr lang="en-US" dirty="0" err="1" smtClean="0"/>
              <a:t>Herfindahl</a:t>
            </a:r>
            <a:r>
              <a:rPr lang="en-US" dirty="0" smtClean="0"/>
              <a:t> </a:t>
            </a:r>
            <a:r>
              <a:rPr lang="en-US" dirty="0" err="1" smtClean="0"/>
              <a:t>inds</a:t>
            </a:r>
            <a:r>
              <a:rPr lang="en-US" dirty="0" smtClean="0"/>
              <a:t> and high creative destruction </a:t>
            </a:r>
            <a:r>
              <a:rPr lang="en-US" dirty="0" err="1" smtClean="0"/>
              <a:t>inds</a:t>
            </a:r>
            <a:endParaRPr lang="en-US" dirty="0" smtClean="0"/>
          </a:p>
          <a:p>
            <a:r>
              <a:rPr lang="en-US" dirty="0" smtClean="0"/>
              <a:t>Policy</a:t>
            </a:r>
          </a:p>
          <a:p>
            <a:pPr lvl="1"/>
            <a:r>
              <a:rPr lang="en-US" dirty="0" smtClean="0"/>
              <a:t>Hard to tax mobile intangible capital</a:t>
            </a:r>
          </a:p>
          <a:p>
            <a:pPr lvl="1"/>
            <a:r>
              <a:rPr lang="en-US" dirty="0" smtClean="0"/>
              <a:t>Do some innovation policies </a:t>
            </a:r>
            <a:r>
              <a:rPr lang="en-US" dirty="0" err="1" smtClean="0"/>
              <a:t>favour</a:t>
            </a:r>
            <a:r>
              <a:rPr lang="en-US" dirty="0" smtClean="0"/>
              <a:t> incumbents?  E.g. R&amp;D tax credits</a:t>
            </a:r>
          </a:p>
          <a:p>
            <a:pPr lvl="1"/>
            <a:r>
              <a:rPr lang="en-US" dirty="0" smtClean="0"/>
              <a:t>Review competition policy in network industries</a:t>
            </a:r>
          </a:p>
          <a:p>
            <a:pPr lvl="1"/>
            <a:endParaRPr lang="en-US" dirty="0" smtClean="0"/>
          </a:p>
          <a:p>
            <a:pPr lvl="1"/>
            <a:endParaRPr lang="en-US" dirty="0" smtClean="0"/>
          </a:p>
          <a:p>
            <a:endParaRPr lang="en-US" dirty="0"/>
          </a:p>
        </p:txBody>
      </p:sp>
    </p:spTree>
    <p:extLst>
      <p:ext uri="{BB962C8B-B14F-4D97-AF65-F5344CB8AC3E}">
        <p14:creationId xmlns:p14="http://schemas.microsoft.com/office/powerpoint/2010/main" val="218718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Overall comments</a:t>
            </a:r>
            <a:endParaRPr lang="en-US" dirty="0"/>
          </a:p>
        </p:txBody>
      </p:sp>
      <p:sp>
        <p:nvSpPr>
          <p:cNvPr id="3" name="Content Placeholder 2"/>
          <p:cNvSpPr>
            <a:spLocks noGrp="1"/>
          </p:cNvSpPr>
          <p:nvPr>
            <p:ph idx="1"/>
          </p:nvPr>
        </p:nvSpPr>
        <p:spPr/>
        <p:txBody>
          <a:bodyPr>
            <a:normAutofit/>
          </a:bodyPr>
          <a:lstStyle/>
          <a:p>
            <a:r>
              <a:rPr lang="en-US" dirty="0" smtClean="0"/>
              <a:t>Thrust of paper seems right (to me): namely </a:t>
            </a:r>
          </a:p>
          <a:p>
            <a:pPr lvl="1"/>
            <a:r>
              <a:rPr lang="en-US" dirty="0" smtClean="0"/>
              <a:t>Under-reporting of intangibles </a:t>
            </a:r>
            <a:r>
              <a:rPr lang="en-US" sz="1800" dirty="0" smtClean="0"/>
              <a:t>(Lev, 2001)</a:t>
            </a:r>
          </a:p>
          <a:p>
            <a:pPr lvl="1"/>
            <a:r>
              <a:rPr lang="en-US" dirty="0" smtClean="0"/>
              <a:t>transition of economy from tangible to ICT to intangible </a:t>
            </a:r>
            <a:r>
              <a:rPr lang="en-US" sz="1800" dirty="0" smtClean="0"/>
              <a:t>(</a:t>
            </a:r>
            <a:r>
              <a:rPr lang="en-US" sz="1800" dirty="0" err="1" smtClean="0"/>
              <a:t>Machlup</a:t>
            </a:r>
            <a:r>
              <a:rPr lang="en-US" sz="1800" dirty="0" smtClean="0"/>
              <a:t>, 1962, Nakamura, 2001,  </a:t>
            </a:r>
            <a:r>
              <a:rPr lang="en-US" sz="1800" dirty="0" err="1" smtClean="0"/>
              <a:t>Corrado</a:t>
            </a:r>
            <a:r>
              <a:rPr lang="en-US" sz="1800" dirty="0" smtClean="0"/>
              <a:t>, </a:t>
            </a:r>
            <a:r>
              <a:rPr lang="en-US" sz="1800" dirty="0" err="1" smtClean="0"/>
              <a:t>Hulten</a:t>
            </a:r>
            <a:r>
              <a:rPr lang="en-US" sz="1800" dirty="0" smtClean="0"/>
              <a:t>, </a:t>
            </a:r>
            <a:r>
              <a:rPr lang="en-US" sz="1800" dirty="0" err="1" smtClean="0"/>
              <a:t>Sichel</a:t>
            </a:r>
            <a:r>
              <a:rPr lang="en-US" sz="1800" dirty="0" smtClean="0"/>
              <a:t>, 2005, 2009)</a:t>
            </a:r>
          </a:p>
          <a:p>
            <a:pPr lvl="1"/>
            <a:r>
              <a:rPr lang="en-US" dirty="0" smtClean="0"/>
              <a:t>Consequences of that shift for income inequality via scale properties of intangibles and the </a:t>
            </a:r>
            <a:r>
              <a:rPr lang="en-US" dirty="0" err="1" smtClean="0"/>
              <a:t>labour</a:t>
            </a:r>
            <a:r>
              <a:rPr lang="en-US" dirty="0" smtClean="0"/>
              <a:t>/task types this asset is a sub/comp to </a:t>
            </a:r>
            <a:r>
              <a:rPr lang="en-US" sz="1800" dirty="0" smtClean="0"/>
              <a:t>(</a:t>
            </a:r>
            <a:r>
              <a:rPr lang="en-US" sz="1800" dirty="0" err="1" smtClean="0"/>
              <a:t>Autor</a:t>
            </a:r>
            <a:r>
              <a:rPr lang="en-US" sz="1800" dirty="0" smtClean="0"/>
              <a:t>, 2016, Haskel, Lawrence, </a:t>
            </a:r>
            <a:r>
              <a:rPr lang="en-US" sz="1800" dirty="0" err="1" smtClean="0"/>
              <a:t>Leamer</a:t>
            </a:r>
            <a:r>
              <a:rPr lang="en-US" sz="1800" dirty="0" smtClean="0"/>
              <a:t>, Slaughter, JEP, 2012, Haskel and Westlake, 2017) </a:t>
            </a:r>
          </a:p>
          <a:p>
            <a:r>
              <a:rPr lang="en-US" dirty="0" smtClean="0"/>
              <a:t>But needs some clarification </a:t>
            </a:r>
          </a:p>
          <a:p>
            <a:pPr lvl="1"/>
            <a:r>
              <a:rPr lang="en-US" dirty="0" smtClean="0"/>
              <a:t>Measurement </a:t>
            </a:r>
            <a:endParaRPr lang="en-US" dirty="0"/>
          </a:p>
          <a:p>
            <a:pPr lvl="1"/>
            <a:r>
              <a:rPr lang="en-US" dirty="0"/>
              <a:t>Theory </a:t>
            </a:r>
          </a:p>
          <a:p>
            <a:pPr lvl="1"/>
            <a:r>
              <a:rPr lang="en-US" dirty="0"/>
              <a:t>Empirical work</a:t>
            </a:r>
          </a:p>
        </p:txBody>
      </p:sp>
    </p:spTree>
    <p:extLst>
      <p:ext uri="{BB962C8B-B14F-4D97-AF65-F5344CB8AC3E}">
        <p14:creationId xmlns:p14="http://schemas.microsoft.com/office/powerpoint/2010/main" val="2840335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Overall comments, </a:t>
            </a:r>
            <a:r>
              <a:rPr lang="en-US" dirty="0" err="1" smtClean="0"/>
              <a:t>contd</a:t>
            </a:r>
            <a:endParaRPr lang="en-US" dirty="0"/>
          </a:p>
        </p:txBody>
      </p:sp>
      <p:sp>
        <p:nvSpPr>
          <p:cNvPr id="3" name="Content Placeholder 2"/>
          <p:cNvSpPr>
            <a:spLocks noGrp="1"/>
          </p:cNvSpPr>
          <p:nvPr>
            <p:ph idx="1"/>
          </p:nvPr>
        </p:nvSpPr>
        <p:spPr/>
        <p:txBody>
          <a:bodyPr>
            <a:normAutofit/>
          </a:bodyPr>
          <a:lstStyle/>
          <a:p>
            <a:r>
              <a:rPr lang="en-US" dirty="0" smtClean="0"/>
              <a:t>Measurement</a:t>
            </a:r>
          </a:p>
          <a:p>
            <a:pPr lvl="1"/>
            <a:r>
              <a:rPr lang="en-US" dirty="0" smtClean="0"/>
              <a:t>Paper asserts </a:t>
            </a:r>
            <a:r>
              <a:rPr lang="en-US" dirty="0" err="1" smtClean="0"/>
              <a:t>labour</a:t>
            </a:r>
            <a:r>
              <a:rPr lang="en-US" dirty="0" smtClean="0"/>
              <a:t> and capital shares affected by ICT/intangibles.  But need to acknowledge that such shares depend on how intangibles are incorporated or not into value added.  Perhaps add discussion e.g. following CHS? </a:t>
            </a:r>
            <a:endParaRPr lang="en-US" dirty="0"/>
          </a:p>
          <a:p>
            <a:pPr lvl="1"/>
            <a:r>
              <a:rPr lang="en-US" dirty="0" smtClean="0"/>
              <a:t>Effect on firm profit rates: if profit rate is profit flow as a proportion of firm capital, need to understand how </a:t>
            </a:r>
            <a:r>
              <a:rPr lang="en-US" dirty="0" err="1" smtClean="0"/>
              <a:t>Compustat</a:t>
            </a:r>
            <a:r>
              <a:rPr lang="en-US" dirty="0" smtClean="0"/>
              <a:t> does and doesn’t measure intangible capital. Perhaps add discussion of asymmetric treatment (Lev, </a:t>
            </a:r>
            <a:r>
              <a:rPr lang="en-US" dirty="0" err="1" smtClean="0"/>
              <a:t>Hao</a:t>
            </a:r>
            <a:r>
              <a:rPr lang="en-US" dirty="0" smtClean="0"/>
              <a:t>/</a:t>
            </a:r>
            <a:r>
              <a:rPr lang="en-US" dirty="0" err="1" smtClean="0"/>
              <a:t>Hulten</a:t>
            </a:r>
            <a:r>
              <a:rPr lang="en-US" dirty="0" smtClean="0"/>
              <a:t>, </a:t>
            </a:r>
            <a:r>
              <a:rPr lang="en-US" dirty="0" err="1" smtClean="0"/>
              <a:t>Corrado</a:t>
            </a:r>
            <a:r>
              <a:rPr lang="en-US" dirty="0" smtClean="0"/>
              <a:t>/</a:t>
            </a:r>
            <a:r>
              <a:rPr lang="en-US" dirty="0" err="1" smtClean="0"/>
              <a:t>Hulten</a:t>
            </a:r>
            <a:r>
              <a:rPr lang="en-US" dirty="0" smtClean="0"/>
              <a:t>) </a:t>
            </a:r>
          </a:p>
          <a:p>
            <a:r>
              <a:rPr lang="en-US" dirty="0" smtClean="0"/>
              <a:t>Theory and data</a:t>
            </a:r>
          </a:p>
          <a:p>
            <a:pPr lvl="1"/>
            <a:r>
              <a:rPr lang="en-US" dirty="0" smtClean="0"/>
              <a:t>Theory needs to address scope of market competition for </a:t>
            </a:r>
            <a:r>
              <a:rPr lang="en-US" dirty="0" err="1" smtClean="0"/>
              <a:t>labour</a:t>
            </a:r>
            <a:r>
              <a:rPr lang="en-US" dirty="0" smtClean="0"/>
              <a:t> and how ICT/intangibles and </a:t>
            </a:r>
            <a:r>
              <a:rPr lang="en-US" dirty="0" err="1" smtClean="0"/>
              <a:t>labour</a:t>
            </a:r>
            <a:r>
              <a:rPr lang="en-US" dirty="0" smtClean="0"/>
              <a:t> types complement/substitute each other</a:t>
            </a:r>
          </a:p>
          <a:p>
            <a:pPr lvl="1"/>
            <a:endParaRPr lang="en-US" dirty="0" smtClean="0"/>
          </a:p>
        </p:txBody>
      </p:sp>
    </p:spTree>
    <p:extLst>
      <p:ext uri="{BB962C8B-B14F-4D97-AF65-F5344CB8AC3E}">
        <p14:creationId xmlns:p14="http://schemas.microsoft.com/office/powerpoint/2010/main" val="437248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Overall comments, </a:t>
            </a:r>
            <a:r>
              <a:rPr lang="en-US" dirty="0" err="1" smtClean="0"/>
              <a:t>contd</a:t>
            </a:r>
            <a:endParaRPr lang="en-US" dirty="0"/>
          </a:p>
        </p:txBody>
      </p:sp>
      <p:sp>
        <p:nvSpPr>
          <p:cNvPr id="3" name="Content Placeholder 2"/>
          <p:cNvSpPr>
            <a:spLocks noGrp="1"/>
          </p:cNvSpPr>
          <p:nvPr>
            <p:ph idx="1"/>
          </p:nvPr>
        </p:nvSpPr>
        <p:spPr>
          <a:xfrm>
            <a:off x="838199" y="1412538"/>
            <a:ext cx="10883259" cy="5150947"/>
          </a:xfrm>
        </p:spPr>
        <p:txBody>
          <a:bodyPr>
            <a:normAutofit fontScale="92500" lnSpcReduction="10000"/>
          </a:bodyPr>
          <a:lstStyle/>
          <a:p>
            <a:pPr marL="0" indent="0">
              <a:buNone/>
            </a:pPr>
            <a:endParaRPr lang="en-US" dirty="0" smtClean="0"/>
          </a:p>
          <a:p>
            <a:pPr lvl="1"/>
            <a:r>
              <a:rPr lang="en-US" dirty="0" smtClean="0"/>
              <a:t>Correlations reported are between wages in firm </a:t>
            </a:r>
            <a:r>
              <a:rPr lang="en-US" dirty="0" err="1" smtClean="0"/>
              <a:t>i</a:t>
            </a:r>
            <a:r>
              <a:rPr lang="en-US" dirty="0" smtClean="0"/>
              <a:t> and conditions in that firm’s industry </a:t>
            </a:r>
          </a:p>
          <a:p>
            <a:pPr lvl="1"/>
            <a:r>
              <a:rPr lang="en-US" dirty="0" smtClean="0"/>
              <a:t>Theory needs to address scope of market competition for </a:t>
            </a:r>
            <a:r>
              <a:rPr lang="en-US" dirty="0" err="1" smtClean="0"/>
              <a:t>labour</a:t>
            </a:r>
            <a:r>
              <a:rPr lang="en-US" dirty="0" smtClean="0"/>
              <a:t> and how intangibles and </a:t>
            </a:r>
            <a:r>
              <a:rPr lang="en-US" dirty="0" err="1" smtClean="0"/>
              <a:t>labour</a:t>
            </a:r>
            <a:r>
              <a:rPr lang="en-US" dirty="0" smtClean="0"/>
              <a:t> types complement/substitute each other</a:t>
            </a:r>
          </a:p>
          <a:p>
            <a:pPr lvl="2"/>
            <a:r>
              <a:rPr lang="en-US" dirty="0" smtClean="0"/>
              <a:t>Competition: is the industry the market?  Are wages of finance professors high because wages in the education industry are high?  So not sure how to interpret a relation between a CEO in firm </a:t>
            </a:r>
            <a:r>
              <a:rPr lang="en-US" dirty="0" err="1" smtClean="0"/>
              <a:t>i</a:t>
            </a:r>
            <a:r>
              <a:rPr lang="en-US" dirty="0" smtClean="0"/>
              <a:t> and their own industry?  Not sure also what </a:t>
            </a:r>
            <a:r>
              <a:rPr lang="en-US" dirty="0" err="1" smtClean="0"/>
              <a:t>Herfindahl</a:t>
            </a:r>
            <a:r>
              <a:rPr lang="en-US" dirty="0" smtClean="0"/>
              <a:t> means in an SIC?   So should you be studying factor bias or sector bias?</a:t>
            </a:r>
          </a:p>
          <a:p>
            <a:pPr lvl="2"/>
            <a:r>
              <a:rPr lang="en-US" dirty="0" smtClean="0"/>
              <a:t>Relation between ICT/intangibles and workers.  HLLS: “in the music industry is ICT more like a microphone or a mixing desk?”</a:t>
            </a:r>
          </a:p>
          <a:p>
            <a:pPr lvl="3"/>
            <a:r>
              <a:rPr lang="en-US" dirty="0" smtClean="0"/>
              <a:t>HLLS.  Talent in the acting and coffee shop industries. Talented workers working with ICT/intangibles are more productive in acting than talented workers coffee shops.   So market size or microphones </a:t>
            </a:r>
            <a:r>
              <a:rPr lang="en-US" dirty="0" err="1" smtClean="0"/>
              <a:t>favour</a:t>
            </a:r>
            <a:r>
              <a:rPr lang="en-US" dirty="0" smtClean="0"/>
              <a:t> the talented, but not all actor wages rise.</a:t>
            </a:r>
          </a:p>
          <a:p>
            <a:pPr lvl="3"/>
            <a:r>
              <a:rPr lang="en-US" dirty="0" err="1" smtClean="0"/>
              <a:t>Autor</a:t>
            </a:r>
            <a:r>
              <a:rPr lang="en-US" dirty="0" smtClean="0"/>
              <a:t>.  Output depends on tasks.  Tasks can be helped or replaced by ICT e.g. ICT replaces routine tasks but makes non-routine more productive (repetitive assembly v research).  But then workers of different skills sort into tasks.  If skilled are more productive in all tasks they might start doing medium level tasks, so wages might in fact rise?  Still the case that although car assembly can be automated, </a:t>
            </a:r>
            <a:r>
              <a:rPr lang="en-US" dirty="0" err="1" smtClean="0"/>
              <a:t>labour</a:t>
            </a:r>
            <a:r>
              <a:rPr lang="en-US" dirty="0" smtClean="0"/>
              <a:t> does the task in India.</a:t>
            </a:r>
          </a:p>
          <a:p>
            <a:pPr lvl="1"/>
            <a:endParaRPr lang="en-US" dirty="0" smtClean="0"/>
          </a:p>
        </p:txBody>
      </p:sp>
    </p:spTree>
    <p:extLst>
      <p:ext uri="{BB962C8B-B14F-4D97-AF65-F5344CB8AC3E}">
        <p14:creationId xmlns:p14="http://schemas.microsoft.com/office/powerpoint/2010/main" val="1466403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ea typeface="Times New Roman" panose="02020603050405020304" pitchFamily="18" charset="0"/>
              </a:rPr>
              <a:t>Foster, Grim, </a:t>
            </a:r>
            <a:r>
              <a:rPr lang="en-GB" dirty="0" err="1">
                <a:ea typeface="Times New Roman" panose="02020603050405020304" pitchFamily="18" charset="0"/>
              </a:rPr>
              <a:t>Haltiwanger</a:t>
            </a:r>
            <a:r>
              <a:rPr lang="en-GB" dirty="0">
                <a:ea typeface="Times New Roman" panose="02020603050405020304" pitchFamily="18" charset="0"/>
              </a:rPr>
              <a:t>, Wolf “Innovation, Productivity Growth and Productivity Dispersion”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Productivity spreads, growth and innovation </a:t>
            </a:r>
          </a:p>
          <a:p>
            <a:r>
              <a:rPr lang="en-US" dirty="0" smtClean="0"/>
              <a:t>Uses economy-wide firm-level data to study entry, exit, productivity growth and productivity dispersion</a:t>
            </a:r>
          </a:p>
          <a:p>
            <a:r>
              <a:rPr lang="en-US" dirty="0" smtClean="0"/>
              <a:t>Data are LBD + revenue information (merger of business register data for firms/</a:t>
            </a:r>
            <a:r>
              <a:rPr lang="en-US" dirty="0" err="1" smtClean="0"/>
              <a:t>estabs</a:t>
            </a:r>
            <a:r>
              <a:rPr lang="en-US" dirty="0" smtClean="0"/>
              <a:t> with revenue information at tax reporting unit level);  productivity is real gross revenue per employee.  </a:t>
            </a:r>
          </a:p>
          <a:p>
            <a:r>
              <a:rPr lang="en-US" dirty="0" smtClean="0"/>
              <a:t>Can measure start-up rates (share of employment of young or brand new firms)</a:t>
            </a:r>
          </a:p>
          <a:p>
            <a:r>
              <a:rPr lang="en-US" dirty="0" smtClean="0"/>
              <a:t>Innovation= rise in entry and young firm activity</a:t>
            </a:r>
          </a:p>
          <a:p>
            <a:r>
              <a:rPr lang="en-US" dirty="0" smtClean="0"/>
              <a:t>Hi-tech and non-tech (STEM intensive and not, roughly ICT intensive plus biotech)</a:t>
            </a:r>
          </a:p>
          <a:p>
            <a:r>
              <a:rPr lang="en-US" dirty="0"/>
              <a:t>M</a:t>
            </a:r>
            <a:r>
              <a:rPr lang="en-US" dirty="0" smtClean="0"/>
              <a:t>otivation: </a:t>
            </a:r>
            <a:r>
              <a:rPr lang="en-US" dirty="0" err="1" smtClean="0"/>
              <a:t>Gort</a:t>
            </a:r>
            <a:r>
              <a:rPr lang="en-US" dirty="0" smtClean="0"/>
              <a:t> and </a:t>
            </a:r>
            <a:r>
              <a:rPr lang="en-US" dirty="0" err="1" smtClean="0"/>
              <a:t>Klepper</a:t>
            </a:r>
            <a:r>
              <a:rPr lang="en-US" dirty="0" smtClean="0"/>
              <a:t>, Economic Journal 1982 (very widely cited)</a:t>
            </a:r>
          </a:p>
          <a:p>
            <a:pPr lvl="2"/>
            <a:endParaRPr lang="en-US" dirty="0"/>
          </a:p>
        </p:txBody>
      </p:sp>
    </p:spTree>
    <p:extLst>
      <p:ext uri="{BB962C8B-B14F-4D97-AF65-F5344CB8AC3E}">
        <p14:creationId xmlns:p14="http://schemas.microsoft.com/office/powerpoint/2010/main" val="3128997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GB" dirty="0" smtClean="0"/>
              <a:t>US tire industry as illustration of </a:t>
            </a:r>
            <a:r>
              <a:rPr lang="en-GB" dirty="0" err="1" smtClean="0"/>
              <a:t>Gort</a:t>
            </a:r>
            <a:r>
              <a:rPr lang="en-GB" dirty="0" smtClean="0"/>
              <a:t>/</a:t>
            </a:r>
            <a:r>
              <a:rPr lang="en-GB" dirty="0" err="1" smtClean="0"/>
              <a:t>Klepper</a:t>
            </a:r>
            <a:r>
              <a:rPr lang="en-GB" dirty="0" smtClean="0"/>
              <a:t> data (</a:t>
            </a:r>
            <a:r>
              <a:rPr lang="en-GB" dirty="0" err="1" smtClean="0"/>
              <a:t>Jovanovic</a:t>
            </a:r>
            <a:r>
              <a:rPr lang="en-GB" dirty="0"/>
              <a:t>/MacDonald (JPE, 1994</a:t>
            </a:r>
            <a:r>
              <a:rPr lang="en-GB" dirty="0" smtClean="0"/>
              <a:t>))</a:t>
            </a:r>
            <a:endParaRPr lang="en-GB" dirty="0"/>
          </a:p>
        </p:txBody>
      </p:sp>
      <p:sp>
        <p:nvSpPr>
          <p:cNvPr id="6" name="Content Placeholder 5"/>
          <p:cNvSpPr>
            <a:spLocks noGrp="1"/>
          </p:cNvSpPr>
          <p:nvPr>
            <p:ph sz="half" idx="2"/>
          </p:nvPr>
        </p:nvSpPr>
        <p:spPr>
          <a:xfrm>
            <a:off x="6802734" y="1801014"/>
            <a:ext cx="4859373" cy="4692507"/>
          </a:xfrm>
        </p:spPr>
        <p:txBody>
          <a:bodyPr>
            <a:normAutofit fontScale="77500" lnSpcReduction="20000"/>
          </a:bodyPr>
          <a:lstStyle/>
          <a:p>
            <a:r>
              <a:rPr lang="en-GB" dirty="0" smtClean="0"/>
              <a:t>Common feature across  industries: large entry then shakeout of firms</a:t>
            </a:r>
          </a:p>
          <a:p>
            <a:r>
              <a:rPr lang="en-GB" dirty="0" smtClean="0"/>
              <a:t>Why is there a shakeout?</a:t>
            </a:r>
          </a:p>
          <a:p>
            <a:pPr lvl="1"/>
            <a:r>
              <a:rPr lang="en-GB" dirty="0" err="1" smtClean="0"/>
              <a:t>Gort</a:t>
            </a:r>
            <a:r>
              <a:rPr lang="en-GB" dirty="0" smtClean="0"/>
              <a:t>/</a:t>
            </a:r>
            <a:r>
              <a:rPr lang="en-GB" dirty="0" err="1" smtClean="0"/>
              <a:t>Klepper</a:t>
            </a:r>
            <a:r>
              <a:rPr lang="en-GB" dirty="0" smtClean="0"/>
              <a:t>: just before shakeout, innovation rises and laggards cannot imitate leaders, they exit</a:t>
            </a:r>
          </a:p>
          <a:p>
            <a:pPr lvl="1"/>
            <a:r>
              <a:rPr lang="en-GB" dirty="0" err="1" smtClean="0"/>
              <a:t>Jovanovic</a:t>
            </a:r>
            <a:r>
              <a:rPr lang="en-GB" dirty="0" smtClean="0"/>
              <a:t>/</a:t>
            </a:r>
            <a:r>
              <a:rPr lang="en-GB" dirty="0" err="1" smtClean="0"/>
              <a:t>MacD</a:t>
            </a:r>
            <a:r>
              <a:rPr lang="en-GB" dirty="0" smtClean="0"/>
              <a:t>: technical innovation lowers costs but increases optimal scale (else no shakeout)</a:t>
            </a:r>
          </a:p>
          <a:p>
            <a:r>
              <a:rPr lang="en-GB" dirty="0" err="1" smtClean="0"/>
              <a:t>Gort</a:t>
            </a:r>
            <a:r>
              <a:rPr lang="en-GB" dirty="0" smtClean="0"/>
              <a:t>/</a:t>
            </a:r>
            <a:r>
              <a:rPr lang="en-GB" dirty="0" err="1" smtClean="0"/>
              <a:t>Klepper</a:t>
            </a:r>
            <a:r>
              <a:rPr lang="en-GB" dirty="0" smtClean="0"/>
              <a:t> didn’t have broad data and couldn’t study prod dispersion and growth.  Paper uses wide database for “tech” and “non-tech” industries</a:t>
            </a:r>
          </a:p>
          <a:p>
            <a:r>
              <a:rPr lang="en-GB" dirty="0" smtClean="0"/>
              <a:t>Idea: look for episodes of entry/young firm activity, then study subsequent prod dispersion and growth</a:t>
            </a:r>
            <a:endParaRPr lang="en-GB" dirty="0"/>
          </a:p>
        </p:txBody>
      </p:sp>
      <p:pic>
        <p:nvPicPr>
          <p:cNvPr id="7" name="Picture 6"/>
          <p:cNvPicPr>
            <a:picLocks noChangeAspect="1"/>
          </p:cNvPicPr>
          <p:nvPr/>
        </p:nvPicPr>
        <p:blipFill>
          <a:blip r:embed="rId2"/>
          <a:stretch>
            <a:fillRect/>
          </a:stretch>
        </p:blipFill>
        <p:spPr>
          <a:xfrm>
            <a:off x="184653" y="1801015"/>
            <a:ext cx="6155857" cy="4842674"/>
          </a:xfrm>
          <a:prstGeom prst="rect">
            <a:avLst/>
          </a:prstGeom>
        </p:spPr>
      </p:pic>
    </p:spTree>
    <p:extLst>
      <p:ext uri="{BB962C8B-B14F-4D97-AF65-F5344CB8AC3E}">
        <p14:creationId xmlns:p14="http://schemas.microsoft.com/office/powerpoint/2010/main" val="32104917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Findings</a:t>
            </a:r>
            <a:endParaRPr lang="en-GB" dirty="0"/>
          </a:p>
        </p:txBody>
      </p:sp>
      <p:sp>
        <p:nvSpPr>
          <p:cNvPr id="6" name="Content Placeholder 5"/>
          <p:cNvSpPr>
            <a:spLocks noGrp="1"/>
          </p:cNvSpPr>
          <p:nvPr>
            <p:ph sz="half" idx="2"/>
          </p:nvPr>
        </p:nvSpPr>
        <p:spPr>
          <a:xfrm>
            <a:off x="6059657" y="1147461"/>
            <a:ext cx="5799521" cy="5400723"/>
          </a:xfrm>
        </p:spPr>
        <p:txBody>
          <a:bodyPr>
            <a:normAutofit fontScale="77500" lnSpcReduction="20000"/>
          </a:bodyPr>
          <a:lstStyle/>
          <a:p>
            <a:r>
              <a:rPr lang="en-GB" dirty="0" smtClean="0"/>
              <a:t>Coefficients from regression of prod dispersion and growth on entry by high-tech and non-tech</a:t>
            </a:r>
          </a:p>
          <a:p>
            <a:pPr lvl="1"/>
            <a:r>
              <a:rPr lang="en-GB" dirty="0" smtClean="0"/>
              <a:t>First years after entry dispersion </a:t>
            </a:r>
            <a:r>
              <a:rPr lang="en-GB" dirty="0" smtClean="0">
                <a:sym typeface="Symbol" panose="05050102010706020507" pitchFamily="18" charset="2"/>
              </a:rPr>
              <a:t>, growth </a:t>
            </a:r>
          </a:p>
          <a:p>
            <a:pPr lvl="1"/>
            <a:r>
              <a:rPr lang="en-GB" dirty="0" smtClean="0">
                <a:sym typeface="Symbol" panose="05050102010706020507" pitchFamily="18" charset="2"/>
              </a:rPr>
              <a:t>Later years, </a:t>
            </a:r>
            <a:r>
              <a:rPr lang="en-GB" dirty="0"/>
              <a:t>dispersion </a:t>
            </a:r>
            <a:r>
              <a:rPr lang="en-GB" dirty="0" smtClean="0">
                <a:sym typeface="Symbol" panose="05050102010706020507" pitchFamily="18" charset="2"/>
              </a:rPr>
              <a:t>, growth</a:t>
            </a:r>
            <a:r>
              <a:rPr lang="en-GB" dirty="0">
                <a:sym typeface="Symbol" panose="05050102010706020507" pitchFamily="18" charset="2"/>
              </a:rPr>
              <a:t> </a:t>
            </a:r>
            <a:r>
              <a:rPr lang="en-GB" dirty="0" smtClean="0">
                <a:sym typeface="Symbol" panose="05050102010706020507" pitchFamily="18" charset="2"/>
              </a:rPr>
              <a:t></a:t>
            </a:r>
          </a:p>
          <a:p>
            <a:r>
              <a:rPr lang="en-GB" dirty="0" smtClean="0">
                <a:sym typeface="Symbol" panose="05050102010706020507" pitchFamily="18" charset="2"/>
              </a:rPr>
              <a:t>Notes</a:t>
            </a:r>
          </a:p>
          <a:p>
            <a:pPr lvl="1"/>
            <a:r>
              <a:rPr lang="en-GB" dirty="0" smtClean="0">
                <a:sym typeface="Symbol" panose="05050102010706020507" pitchFamily="18" charset="2"/>
              </a:rPr>
              <a:t>Effect on prod growth takes time to work through</a:t>
            </a:r>
          </a:p>
          <a:p>
            <a:pPr lvl="1"/>
            <a:r>
              <a:rPr lang="en-GB" dirty="0" smtClean="0">
                <a:sym typeface="Symbol" panose="05050102010706020507" pitchFamily="18" charset="2"/>
              </a:rPr>
              <a:t>True also in non-tech industries</a:t>
            </a:r>
          </a:p>
          <a:p>
            <a:pPr lvl="1"/>
            <a:r>
              <a:rPr lang="en-GB" dirty="0" err="1" smtClean="0">
                <a:sym typeface="Symbol" panose="05050102010706020507" pitchFamily="18" charset="2"/>
              </a:rPr>
              <a:t>Olley-Pakes</a:t>
            </a:r>
            <a:r>
              <a:rPr lang="en-GB" dirty="0" smtClean="0">
                <a:sym typeface="Symbol" panose="05050102010706020507" pitchFamily="18" charset="2"/>
              </a:rPr>
              <a:t> style decompositions indicate falling covariance terms 1990s to 2013</a:t>
            </a:r>
          </a:p>
          <a:p>
            <a:r>
              <a:rPr lang="en-GB" dirty="0" smtClean="0">
                <a:sym typeface="Symbol" panose="05050102010706020507" pitchFamily="18" charset="2"/>
              </a:rPr>
              <a:t>Story</a:t>
            </a:r>
          </a:p>
          <a:p>
            <a:pPr lvl="1"/>
            <a:r>
              <a:rPr lang="en-GB" dirty="0" smtClean="0">
                <a:sym typeface="Symbol" panose="05050102010706020507" pitchFamily="18" charset="2"/>
              </a:rPr>
              <a:t>1990s: high productivity growth.  Data show much entry, rising dispersion, large contribution of reallocation</a:t>
            </a:r>
          </a:p>
          <a:p>
            <a:pPr lvl="1"/>
            <a:r>
              <a:rPr lang="en-GB" dirty="0" smtClean="0">
                <a:sym typeface="Symbol" panose="05050102010706020507" pitchFamily="18" charset="2"/>
              </a:rPr>
              <a:t>2000s: lower prod growth.  Entry fell, reallocation declined. </a:t>
            </a:r>
          </a:p>
          <a:p>
            <a:pPr lvl="1"/>
            <a:r>
              <a:rPr lang="en-GB" dirty="0" smtClean="0">
                <a:sym typeface="Symbol" panose="05050102010706020507" pitchFamily="18" charset="2"/>
              </a:rPr>
              <a:t>Anomaly: in 2000s, prod dispersion carries on rising</a:t>
            </a:r>
          </a:p>
          <a:p>
            <a:pPr lvl="1"/>
            <a:r>
              <a:rPr lang="en-GB" dirty="0" smtClean="0">
                <a:sym typeface="Symbol" panose="05050102010706020507" pitchFamily="18" charset="2"/>
              </a:rPr>
              <a:t>Discussion: what models might help understand this?</a:t>
            </a:r>
            <a:endParaRPr lang="en-GB" dirty="0">
              <a:sym typeface="Symbol" panose="05050102010706020507" pitchFamily="18" charset="2"/>
            </a:endParaRPr>
          </a:p>
          <a:p>
            <a:pPr lvl="1"/>
            <a:endParaRPr lang="en-GB" dirty="0" smtClean="0">
              <a:sym typeface="Symbol" panose="05050102010706020507" pitchFamily="18" charset="2"/>
            </a:endParaRPr>
          </a:p>
          <a:p>
            <a:pPr lvl="1"/>
            <a:endParaRPr lang="en-GB" dirty="0"/>
          </a:p>
        </p:txBody>
      </p:sp>
      <p:pic>
        <p:nvPicPr>
          <p:cNvPr id="3" name="Picture 2"/>
          <p:cNvPicPr>
            <a:picLocks noChangeAspect="1"/>
          </p:cNvPicPr>
          <p:nvPr/>
        </p:nvPicPr>
        <p:blipFill>
          <a:blip r:embed="rId2"/>
          <a:stretch>
            <a:fillRect/>
          </a:stretch>
        </p:blipFill>
        <p:spPr>
          <a:xfrm>
            <a:off x="283051" y="1690687"/>
            <a:ext cx="5534316" cy="4461665"/>
          </a:xfrm>
          <a:prstGeom prst="rect">
            <a:avLst/>
          </a:prstGeom>
        </p:spPr>
      </p:pic>
    </p:spTree>
    <p:extLst>
      <p:ext uri="{BB962C8B-B14F-4D97-AF65-F5344CB8AC3E}">
        <p14:creationId xmlns:p14="http://schemas.microsoft.com/office/powerpoint/2010/main" val="4044377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Comments</a:t>
            </a:r>
            <a:endParaRPr lang="en-GB" dirty="0"/>
          </a:p>
        </p:txBody>
      </p:sp>
      <p:sp>
        <p:nvSpPr>
          <p:cNvPr id="3" name="Content Placeholder 2"/>
          <p:cNvSpPr>
            <a:spLocks noGrp="1"/>
          </p:cNvSpPr>
          <p:nvPr>
            <p:ph idx="1"/>
          </p:nvPr>
        </p:nvSpPr>
        <p:spPr>
          <a:xfrm>
            <a:off x="852207" y="1487326"/>
            <a:ext cx="10838647" cy="5259753"/>
          </a:xfrm>
        </p:spPr>
        <p:txBody>
          <a:bodyPr>
            <a:normAutofit fontScale="70000" lnSpcReduction="20000"/>
          </a:bodyPr>
          <a:lstStyle/>
          <a:p>
            <a:r>
              <a:rPr lang="en-GB" dirty="0" smtClean="0"/>
              <a:t>“Chicken and egg” questions (p.20 of paper): innovation, prod growth/entry/exit/reallocation all jointly determined</a:t>
            </a:r>
          </a:p>
          <a:p>
            <a:pPr lvl="1"/>
            <a:r>
              <a:rPr lang="en-GB" dirty="0" smtClean="0"/>
              <a:t>GK informal model is a mix of external shocks to innovative opportunities plus knowledge </a:t>
            </a:r>
            <a:r>
              <a:rPr lang="en-GB" dirty="0" err="1" smtClean="0"/>
              <a:t>spillovers</a:t>
            </a:r>
            <a:r>
              <a:rPr lang="en-GB" dirty="0" smtClean="0"/>
              <a:t> plus internal dynamics that affect productivity.  </a:t>
            </a:r>
          </a:p>
          <a:p>
            <a:pPr lvl="1"/>
            <a:r>
              <a:rPr lang="en-GB" dirty="0" smtClean="0"/>
              <a:t>Paper here studies response to entry wave.</a:t>
            </a:r>
          </a:p>
          <a:p>
            <a:pPr lvl="1"/>
            <a:r>
              <a:rPr lang="en-GB" dirty="0" smtClean="0"/>
              <a:t>Raises question of what drives the process?  An exogenous scientific discovery, say from public sector, then commercialised?  Some clarification of what, if any, the external shocks that drive these industry dynamics might be.</a:t>
            </a:r>
          </a:p>
          <a:p>
            <a:pPr lvl="1"/>
            <a:r>
              <a:rPr lang="en-GB" dirty="0" smtClean="0"/>
              <a:t>Revisit GK discussion: nature of innovation changes in their model? </a:t>
            </a:r>
          </a:p>
          <a:p>
            <a:pPr lvl="2"/>
            <a:r>
              <a:rPr lang="en-GB" dirty="0" smtClean="0"/>
              <a:t>Stages </a:t>
            </a:r>
            <a:r>
              <a:rPr lang="en-GB" dirty="0"/>
              <a:t>I: internal learning-by-doing from few incumbents</a:t>
            </a:r>
          </a:p>
          <a:p>
            <a:pPr lvl="2"/>
            <a:r>
              <a:rPr lang="en-GB" dirty="0"/>
              <a:t>Stage II: external info e.g. firms in related markets, supply chain etc.</a:t>
            </a:r>
          </a:p>
          <a:p>
            <a:pPr lvl="2"/>
            <a:r>
              <a:rPr lang="en-GB" dirty="0"/>
              <a:t>Stage III+: back to internal learning.  Tech change slows down as innovations are more “minor” e.g. minor modifications of </a:t>
            </a:r>
            <a:r>
              <a:rPr lang="en-GB" dirty="0" smtClean="0"/>
              <a:t>products</a:t>
            </a:r>
          </a:p>
          <a:p>
            <a:r>
              <a:rPr lang="en-GB" dirty="0" smtClean="0"/>
              <a:t>Heterogeneity in the dataset?  </a:t>
            </a:r>
          </a:p>
          <a:p>
            <a:pPr lvl="1"/>
            <a:r>
              <a:rPr lang="en-GB" dirty="0" smtClean="0"/>
              <a:t>How </a:t>
            </a:r>
            <a:r>
              <a:rPr lang="en-GB" dirty="0"/>
              <a:t>industry-specific is the innovation/prod growth/prod dispersion nexus?  </a:t>
            </a:r>
            <a:r>
              <a:rPr lang="en-GB" dirty="0" smtClean="0"/>
              <a:t>Do we have way of expressing that heterogeneity, if any, in a useful way?</a:t>
            </a:r>
          </a:p>
          <a:p>
            <a:pPr lvl="1"/>
            <a:r>
              <a:rPr lang="en-GB" dirty="0" smtClean="0"/>
              <a:t>Is </a:t>
            </a:r>
            <a:r>
              <a:rPr lang="en-GB" dirty="0"/>
              <a:t>the industry the right unit for analysis or the market</a:t>
            </a:r>
            <a:r>
              <a:rPr lang="en-GB" dirty="0" smtClean="0"/>
              <a:t>? Are industry dynamics the same as market dynamics?</a:t>
            </a:r>
          </a:p>
          <a:p>
            <a:r>
              <a:rPr lang="en-GB" dirty="0" smtClean="0"/>
              <a:t>Most business start-ups don’t do patent, R&amp;D </a:t>
            </a:r>
            <a:r>
              <a:rPr lang="en-GB" dirty="0" err="1" smtClean="0"/>
              <a:t>etc</a:t>
            </a:r>
            <a:r>
              <a:rPr lang="en-GB" dirty="0" smtClean="0"/>
              <a:t>, so invisible to usual measures.  Do we need a time use survey for firms?  Look at financial market data e.g. borrowing as indicator of entrepreneurship?</a:t>
            </a:r>
          </a:p>
          <a:p>
            <a:r>
              <a:rPr lang="en-GB" dirty="0" smtClean="0"/>
              <a:t>What do we make of the current productivity slowdown? Clarify (for me) the change in post Great Recession behaviour.  Are the lags from the “innovation shock” to productivity growth getting longer: or wide dispersion lasts for longer?  </a:t>
            </a:r>
          </a:p>
        </p:txBody>
      </p:sp>
    </p:spTree>
    <p:extLst>
      <p:ext uri="{BB962C8B-B14F-4D97-AF65-F5344CB8AC3E}">
        <p14:creationId xmlns:p14="http://schemas.microsoft.com/office/powerpoint/2010/main" val="31442811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3327</TotalTime>
  <Words>1806</Words>
  <Application>Microsoft Office PowerPoint</Application>
  <PresentationFormat>Custom</PresentationFormat>
  <Paragraphs>142</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Discussion,  2017 CRIW conference Measuring and Accounting for Innovation in the 21st Century  Papers by:   Dominique Guellec, Caroline Paunov, Digital Innovation and the Distribution of Income  Lucia Foster, Cheryl Grim, John Haltiwanger, Zoltan Wolf Innovation, Productivity Growth and Productivity Dispersion</vt:lpstr>
      <vt:lpstr>Guellec/Paunov “Digital innovation and the distribution of income”</vt:lpstr>
      <vt:lpstr>Overall comments</vt:lpstr>
      <vt:lpstr>Overall comments, contd</vt:lpstr>
      <vt:lpstr>Overall comments, contd</vt:lpstr>
      <vt:lpstr>Foster, Grim, Haltiwanger, Wolf “Innovation, Productivity Growth and Productivity Dispersion”</vt:lpstr>
      <vt:lpstr>US tire industry as illustration of Gort/Klepper data (Jovanovic/MacDonald (JPE, 1994))</vt:lpstr>
      <vt:lpstr>Findings</vt:lpstr>
      <vt:lpstr>Comments</vt:lpstr>
      <vt:lpstr>Spares</vt:lpstr>
      <vt:lpstr>Classic model where the industry is not the market: Heckscher–Ohlin</vt:lpstr>
      <vt:lpstr>Richer Heckscher–Ohlin model (Leamer, 1995, Haskel, Lawrence, Leamer, Slaughter JEP 2012)</vt:lpstr>
      <vt:lpstr>Other comments</vt:lpstr>
      <vt:lpstr>Foster, Grim, Haltiwanger, Wolf “Innovation, Productivity Growth and Productivity Dispersion”</vt:lpstr>
      <vt:lpstr>Gort/Klepper “Time Paths in the Diffusion of Product Innovations” EJ 1982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Donald</dc:creator>
  <cp:lastModifiedBy>maranjian</cp:lastModifiedBy>
  <cp:revision>105</cp:revision>
  <cp:lastPrinted>2017-03-06T17:29:53Z</cp:lastPrinted>
  <dcterms:created xsi:type="dcterms:W3CDTF">2017-01-23T17:35:22Z</dcterms:created>
  <dcterms:modified xsi:type="dcterms:W3CDTF">2017-03-17T14:50:10Z</dcterms:modified>
</cp:coreProperties>
</file>