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62" r:id="rId2"/>
    <p:sldId id="292" r:id="rId3"/>
    <p:sldId id="293" r:id="rId4"/>
    <p:sldId id="272" r:id="rId5"/>
    <p:sldId id="263" r:id="rId6"/>
    <p:sldId id="288" r:id="rId7"/>
    <p:sldId id="286" r:id="rId8"/>
    <p:sldId id="287" r:id="rId9"/>
    <p:sldId id="274" r:id="rId10"/>
    <p:sldId id="285" r:id="rId11"/>
    <p:sldId id="265" r:id="rId12"/>
    <p:sldId id="289" r:id="rId13"/>
    <p:sldId id="275" r:id="rId14"/>
    <p:sldId id="276" r:id="rId15"/>
    <p:sldId id="277" r:id="rId16"/>
    <p:sldId id="278" r:id="rId17"/>
    <p:sldId id="279" r:id="rId18"/>
    <p:sldId id="280" r:id="rId19"/>
    <p:sldId id="281" r:id="rId20"/>
    <p:sldId id="291" r:id="rId21"/>
    <p:sldId id="282" r:id="rId22"/>
    <p:sldId id="290" r:id="rId23"/>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624" userDrawn="1">
          <p15:clr>
            <a:srgbClr val="A4A3A4"/>
          </p15:clr>
        </p15:guide>
        <p15:guide id="2" pos="57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9650"/>
    <p:restoredTop sz="76909" autoAdjust="0"/>
  </p:normalViewPr>
  <p:slideViewPr>
    <p:cSldViewPr>
      <p:cViewPr>
        <p:scale>
          <a:sx n="100" d="100"/>
          <a:sy n="100" d="100"/>
        </p:scale>
        <p:origin x="-1908" y="18"/>
      </p:cViewPr>
      <p:guideLst>
        <p:guide orient="horz" pos="624"/>
        <p:guide pos="576"/>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6F9B66D8-D586-6B46-ABB6-773E4FC7525F}" type="datetimeFigureOut">
              <a:rPr lang="en-US" smtClean="0"/>
              <a:t>3/17/2017</a:t>
            </a:fld>
            <a:endParaRPr lang="en-US"/>
          </a:p>
        </p:txBody>
      </p:sp>
      <p:sp>
        <p:nvSpPr>
          <p:cNvPr id="4" name="Slide Image Placeholder 3"/>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5CEB353C-816D-A442-BDDB-FEC34ABCCCAA}" type="slidenum">
              <a:rPr lang="en-US" smtClean="0"/>
              <a:t>‹#›</a:t>
            </a:fld>
            <a:endParaRPr lang="en-US"/>
          </a:p>
        </p:txBody>
      </p:sp>
    </p:spTree>
    <p:extLst>
      <p:ext uri="{BB962C8B-B14F-4D97-AF65-F5344CB8AC3E}">
        <p14:creationId xmlns:p14="http://schemas.microsoft.com/office/powerpoint/2010/main" val="19504355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unctad.org/en/PublicationsLibrary/tn_unctad_ict4d03_en.pdf"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Briefly explain what BEA is.</a:t>
            </a:r>
          </a:p>
          <a:p>
            <a:r>
              <a:rPr lang="en-US" baseline="0" dirty="0" smtClean="0"/>
              <a:t>I am going to discuss is the development of a statistical product that is a compliment to BEA’s standard presentation of international trade in services.</a:t>
            </a:r>
            <a:endParaRPr lang="en-US" dirty="0" smtClean="0"/>
          </a:p>
          <a:p>
            <a:endParaRPr lang="en-US" dirty="0" smtClean="0"/>
          </a:p>
          <a:p>
            <a:r>
              <a:rPr lang="en-US" dirty="0" smtClean="0"/>
              <a:t>This topic was the subject of a </a:t>
            </a:r>
            <a:r>
              <a:rPr lang="en-US" baseline="0" dirty="0" smtClean="0"/>
              <a:t>May 2016 Survey of Current Business Article, but statistics have since been refined and revised.</a:t>
            </a:r>
          </a:p>
        </p:txBody>
      </p:sp>
      <p:sp>
        <p:nvSpPr>
          <p:cNvPr id="4" name="Slide Number Placeholder 3"/>
          <p:cNvSpPr>
            <a:spLocks noGrp="1"/>
          </p:cNvSpPr>
          <p:nvPr>
            <p:ph type="sldNum" sz="quarter" idx="10"/>
          </p:nvPr>
        </p:nvSpPr>
        <p:spPr/>
        <p:txBody>
          <a:bodyPr/>
          <a:lstStyle/>
          <a:p>
            <a:pPr>
              <a:defRPr/>
            </a:pPr>
            <a:fld id="{094623F9-7E4B-48BA-82BF-84DD50C31A6D}" type="slidenum">
              <a:rPr lang="en-US" smtClean="0"/>
              <a:pPr>
                <a:defRPr/>
              </a:pPr>
              <a:t>1</a:t>
            </a:fld>
            <a:endParaRPr lang="en-US"/>
          </a:p>
        </p:txBody>
      </p:sp>
    </p:spTree>
    <p:extLst>
      <p:ext uri="{BB962C8B-B14F-4D97-AF65-F5344CB8AC3E}">
        <p14:creationId xmlns:p14="http://schemas.microsoft.com/office/powerpoint/2010/main" val="21064806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3237">
              <a:defRPr/>
            </a:pPr>
            <a:r>
              <a:rPr lang="en-US" dirty="0" smtClean="0"/>
              <a:t>*****Slides 4-9 are animations</a:t>
            </a:r>
            <a:r>
              <a:rPr lang="en-US" baseline="0" dirty="0" smtClean="0"/>
              <a:t> of the same slide*****</a:t>
            </a:r>
            <a:endParaRPr lang="en-US" dirty="0" smtClean="0"/>
          </a:p>
          <a:p>
            <a:endParaRPr lang="en-US" dirty="0" smtClean="0"/>
          </a:p>
          <a:p>
            <a:r>
              <a:rPr lang="en-US" baseline="0" dirty="0" smtClean="0"/>
              <a:t>Challenge in taking these series back to 1999: certain components within the category technical, trade-related, and other business services (architectural and engineering, industrial engineering, training, and other business services n.i.e.), a subcategory of other business services were not separately collected until 2006.  I estimated them using their share of the set of all categories of technical, trade-related, and other business services that were not individually published pre-2006. </a:t>
            </a:r>
          </a:p>
          <a:p>
            <a:r>
              <a:rPr lang="en-US" baseline="0" dirty="0" smtClean="0"/>
              <a:t>Less detail is available by country/affiliation, especially prior to 2006, so the country-level estimates were only taken back to 2006.  For country level estimates, some services types are not separately available in BEA’s published data (“other” technical trade-related and other business services includes two services types that are potentially ICT-enabled and three that are not), so a slightly different definition was used to estimate potentially ICT-enabled services for 2006-2012.  Starting in 2013, we began calculating potentially ICT-enabled services by country/affiliation using the same definition as for all countries.</a:t>
            </a:r>
            <a:endParaRPr lang="en-US" dirty="0" smtClean="0"/>
          </a:p>
          <a:p>
            <a:endParaRPr lang="en-US" dirty="0" smtClean="0"/>
          </a:p>
          <a:p>
            <a:r>
              <a:rPr lang="en-US" dirty="0" smtClean="0"/>
              <a:t>Potentially ICT-enabled</a:t>
            </a:r>
            <a:r>
              <a:rPr lang="en-US" baseline="0" dirty="0" smtClean="0"/>
              <a:t> services include those categories in green and some of the services types included in other business services (R&amp;D; professional and management consulting; architectural and engineering; industrial engineering; training services; and other business services n.i.e.).</a:t>
            </a:r>
          </a:p>
          <a:p>
            <a:endParaRPr lang="en-US" baseline="0" dirty="0" smtClean="0"/>
          </a:p>
          <a:p>
            <a:pPr defTabSz="933237">
              <a:defRPr/>
            </a:pPr>
            <a:r>
              <a:rPr lang="en-US" dirty="0" smtClean="0"/>
              <a:t>Potentially</a:t>
            </a:r>
            <a:r>
              <a:rPr lang="en-US" baseline="0" dirty="0" smtClean="0"/>
              <a:t> ICT-enabled services include ICT services.</a:t>
            </a:r>
            <a:endParaRPr lang="en-US" dirty="0" smtClean="0"/>
          </a:p>
        </p:txBody>
      </p:sp>
      <p:sp>
        <p:nvSpPr>
          <p:cNvPr id="4" name="Slide Number Placeholder 3"/>
          <p:cNvSpPr>
            <a:spLocks noGrp="1"/>
          </p:cNvSpPr>
          <p:nvPr>
            <p:ph type="sldNum" sz="quarter" idx="10"/>
          </p:nvPr>
        </p:nvSpPr>
        <p:spPr/>
        <p:txBody>
          <a:bodyPr/>
          <a:lstStyle/>
          <a:p>
            <a:fld id="{5CEB353C-816D-A442-BDDB-FEC34ABCCCAA}" type="slidenum">
              <a:rPr lang="en-US" smtClean="0"/>
              <a:t>10</a:t>
            </a:fld>
            <a:endParaRPr lang="en-US"/>
          </a:p>
        </p:txBody>
      </p:sp>
    </p:spTree>
    <p:extLst>
      <p:ext uri="{BB962C8B-B14F-4D97-AF65-F5344CB8AC3E}">
        <p14:creationId xmlns:p14="http://schemas.microsoft.com/office/powerpoint/2010/main" val="147923432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As of 2016, these measures of trade in services are part of BEA’s official trade in services statistics. </a:t>
            </a:r>
            <a:r>
              <a:rPr lang="en-US" dirty="0" smtClean="0"/>
              <a:t>Data available</a:t>
            </a:r>
            <a:r>
              <a:rPr lang="en-US" baseline="0" dirty="0" smtClean="0"/>
              <a:t> on BEA’s website. </a:t>
            </a:r>
            <a:endParaRPr lang="en-US" dirty="0" smtClean="0"/>
          </a:p>
          <a:p>
            <a:endParaRPr lang="en-US" dirty="0" smtClean="0"/>
          </a:p>
          <a:p>
            <a:r>
              <a:rPr lang="en-US" dirty="0" smtClean="0"/>
              <a:t>*Potentially</a:t>
            </a:r>
            <a:r>
              <a:rPr lang="en-US" baseline="0" dirty="0" smtClean="0"/>
              <a:t> ICT-enabled services include ICT services.</a:t>
            </a:r>
          </a:p>
          <a:p>
            <a:endParaRPr lang="en-US" baseline="0" dirty="0" smtClean="0"/>
          </a:p>
          <a:p>
            <a:r>
              <a:rPr lang="en-US" dirty="0" smtClean="0"/>
              <a:t>Potentially</a:t>
            </a:r>
            <a:r>
              <a:rPr lang="en-US" baseline="0" dirty="0" smtClean="0"/>
              <a:t> ICT-enabled services &gt; not </a:t>
            </a:r>
            <a:r>
              <a:rPr lang="en-US" dirty="0" smtClean="0"/>
              <a:t>potentially</a:t>
            </a:r>
            <a:r>
              <a:rPr lang="en-US" baseline="0" dirty="0" smtClean="0"/>
              <a:t> ICT-enabled services in 2015 for exports, and &lt; for imports.</a:t>
            </a:r>
          </a:p>
          <a:p>
            <a:endParaRPr lang="en-US" baseline="0" dirty="0" smtClean="0"/>
          </a:p>
          <a:p>
            <a:r>
              <a:rPr lang="en-US" baseline="0" dirty="0" smtClean="0"/>
              <a:t>The U.S. surplus in potentially ICT-enabled services &gt; surplus in not </a:t>
            </a:r>
            <a:r>
              <a:rPr lang="en-US" dirty="0" smtClean="0"/>
              <a:t>potentially</a:t>
            </a:r>
            <a:r>
              <a:rPr lang="en-US" baseline="0" dirty="0" smtClean="0"/>
              <a:t> ICT-enabled services.</a:t>
            </a:r>
            <a:endParaRPr lang="en-US" dirty="0"/>
          </a:p>
        </p:txBody>
      </p:sp>
      <p:sp>
        <p:nvSpPr>
          <p:cNvPr id="4" name="Slide Number Placeholder 3"/>
          <p:cNvSpPr>
            <a:spLocks noGrp="1"/>
          </p:cNvSpPr>
          <p:nvPr>
            <p:ph type="sldNum" sz="quarter" idx="10"/>
          </p:nvPr>
        </p:nvSpPr>
        <p:spPr/>
        <p:txBody>
          <a:bodyPr/>
          <a:lstStyle/>
          <a:p>
            <a:pPr>
              <a:defRPr/>
            </a:pPr>
            <a:fld id="{094623F9-7E4B-48BA-82BF-84DD50C31A6D}" type="slidenum">
              <a:rPr lang="en-US" smtClean="0"/>
              <a:pPr>
                <a:defRPr/>
              </a:pPr>
              <a:t>11</a:t>
            </a:fld>
            <a:endParaRPr lang="en-US"/>
          </a:p>
        </p:txBody>
      </p:sp>
    </p:spTree>
    <p:extLst>
      <p:ext uri="{BB962C8B-B14F-4D97-AF65-F5344CB8AC3E}">
        <p14:creationId xmlns:p14="http://schemas.microsoft.com/office/powerpoint/2010/main" val="26315967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3237">
              <a:defRPr/>
            </a:pPr>
            <a:r>
              <a:rPr lang="en-US" baseline="0" dirty="0" smtClean="0"/>
              <a:t>Different mix of components in exports vs. imports.</a:t>
            </a:r>
          </a:p>
          <a:p>
            <a:endParaRPr lang="en-US" dirty="0" smtClean="0"/>
          </a:p>
          <a:p>
            <a:r>
              <a:rPr lang="en-US" dirty="0" smtClean="0"/>
              <a:t>Category</a:t>
            </a:r>
            <a:r>
              <a:rPr lang="en-US" baseline="0" dirty="0" smtClean="0"/>
              <a:t> ranks:</a:t>
            </a:r>
          </a:p>
          <a:p>
            <a:r>
              <a:rPr lang="en-US" baseline="0" dirty="0" smtClean="0"/>
              <a:t>Exports – CIP-computer software, computer services, telecom</a:t>
            </a:r>
          </a:p>
          <a:p>
            <a:r>
              <a:rPr lang="en-US" baseline="0" dirty="0" smtClean="0"/>
              <a:t>Imports – Computer services, CIP-computer software, telecom</a:t>
            </a:r>
          </a:p>
        </p:txBody>
      </p:sp>
      <p:sp>
        <p:nvSpPr>
          <p:cNvPr id="4" name="Slide Number Placeholder 3"/>
          <p:cNvSpPr>
            <a:spLocks noGrp="1"/>
          </p:cNvSpPr>
          <p:nvPr>
            <p:ph type="sldNum" sz="quarter" idx="10"/>
          </p:nvPr>
        </p:nvSpPr>
        <p:spPr/>
        <p:txBody>
          <a:bodyPr/>
          <a:lstStyle/>
          <a:p>
            <a:fld id="{5CEB353C-816D-A442-BDDB-FEC34ABCCCAA}" type="slidenum">
              <a:rPr lang="en-US" smtClean="0"/>
              <a:t>12</a:t>
            </a:fld>
            <a:endParaRPr lang="en-US"/>
          </a:p>
        </p:txBody>
      </p:sp>
    </p:spTree>
    <p:extLst>
      <p:ext uri="{BB962C8B-B14F-4D97-AF65-F5344CB8AC3E}">
        <p14:creationId xmlns:p14="http://schemas.microsoft.com/office/powerpoint/2010/main" val="5214448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3237">
              <a:defRPr/>
            </a:pPr>
            <a:r>
              <a:rPr lang="en-US" baseline="0" dirty="0" smtClean="0"/>
              <a:t>Different mix of components in exports vs. imports.</a:t>
            </a:r>
          </a:p>
          <a:p>
            <a:pPr defTabSz="933237">
              <a:defRPr/>
            </a:pPr>
            <a:endParaRPr lang="en-US" baseline="0" dirty="0" smtClean="0"/>
          </a:p>
          <a:p>
            <a:r>
              <a:rPr lang="en-US" dirty="0" smtClean="0"/>
              <a:t>Category</a:t>
            </a:r>
            <a:r>
              <a:rPr lang="en-US" baseline="0" dirty="0" smtClean="0"/>
              <a:t> ranks:</a:t>
            </a:r>
          </a:p>
          <a:p>
            <a:r>
              <a:rPr lang="en-US" baseline="0" dirty="0" smtClean="0"/>
              <a:t>Exports – CIP, OBS, Financial, Telecom, Insurance</a:t>
            </a:r>
          </a:p>
          <a:p>
            <a:r>
              <a:rPr lang="en-US" baseline="0" dirty="0" smtClean="0"/>
              <a:t>Imports – OBS, Insurance, CIP, Telecom, Financial</a:t>
            </a:r>
          </a:p>
          <a:p>
            <a:endParaRPr lang="en-US" baseline="0" dirty="0" smtClean="0"/>
          </a:p>
        </p:txBody>
      </p:sp>
      <p:sp>
        <p:nvSpPr>
          <p:cNvPr id="4" name="Slide Number Placeholder 3"/>
          <p:cNvSpPr>
            <a:spLocks noGrp="1"/>
          </p:cNvSpPr>
          <p:nvPr>
            <p:ph type="sldNum" sz="quarter" idx="10"/>
          </p:nvPr>
        </p:nvSpPr>
        <p:spPr/>
        <p:txBody>
          <a:bodyPr/>
          <a:lstStyle/>
          <a:p>
            <a:fld id="{5CEB353C-816D-A442-BDDB-FEC34ABCCCAA}" type="slidenum">
              <a:rPr lang="en-US" smtClean="0"/>
              <a:t>13</a:t>
            </a:fld>
            <a:endParaRPr lang="en-US"/>
          </a:p>
        </p:txBody>
      </p:sp>
    </p:spTree>
    <p:extLst>
      <p:ext uri="{BB962C8B-B14F-4D97-AF65-F5344CB8AC3E}">
        <p14:creationId xmlns:p14="http://schemas.microsoft.com/office/powerpoint/2010/main" val="5214448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For this and the next slide:</a:t>
            </a:r>
          </a:p>
          <a:p>
            <a:r>
              <a:rPr lang="en-US" dirty="0" smtClean="0"/>
              <a:t>Data for 1996-2006 are estimated using published data under a slightly different definition than for</a:t>
            </a:r>
            <a:r>
              <a:rPr lang="en-US" baseline="0" dirty="0" smtClean="0"/>
              <a:t> the years 2007-2015.  For ICT services, the value of computer services was estimated based on its share of total CIP in 2006.  For potentially ICT-enabled services, values within “technical, trade-related, and other business services” are estimated based on their share of total “technical, trade-related, and other business services” less operating leasing in 2006.</a:t>
            </a:r>
            <a:endParaRPr lang="en-US" dirty="0" smtClean="0"/>
          </a:p>
          <a:p>
            <a:endParaRPr lang="en-US" dirty="0" smtClean="0"/>
          </a:p>
          <a:p>
            <a:r>
              <a:rPr lang="en-US" dirty="0" smtClean="0"/>
              <a:t>Exports of ICT services increased XXX.</a:t>
            </a:r>
          </a:p>
          <a:p>
            <a:endParaRPr lang="en-US" dirty="0" smtClean="0"/>
          </a:p>
          <a:p>
            <a:r>
              <a:rPr lang="en-US" dirty="0" smtClean="0"/>
              <a:t>Exports of potentially ICT-enabled services</a:t>
            </a:r>
            <a:r>
              <a:rPr lang="en-US" baseline="0" dirty="0" smtClean="0"/>
              <a:t> sur</a:t>
            </a:r>
            <a:r>
              <a:rPr lang="en-US" dirty="0" smtClean="0"/>
              <a:t>passed</a:t>
            </a:r>
            <a:r>
              <a:rPr lang="en-US" baseline="0" dirty="0" smtClean="0"/>
              <a:t> exports of not potentially ICT-enabled services in 2006.</a:t>
            </a:r>
          </a:p>
          <a:p>
            <a:endParaRPr lang="en-US" baseline="0" dirty="0" smtClean="0"/>
          </a:p>
          <a:p>
            <a:r>
              <a:rPr lang="en-US" baseline="0" dirty="0" smtClean="0"/>
              <a:t>Exports of potentially ICT-enabled services have increased nearly 250 percent since 1999 while exports of all other services have increased 125 percent.  Potentially ICT-enabled trade has possibly grown faster due to improvements in ICT technology.</a:t>
            </a:r>
            <a:endParaRPr lang="en-US" dirty="0" smtClean="0"/>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5CEB353C-816D-A442-BDDB-FEC34ABCCCAA}" type="slidenum">
              <a:rPr lang="en-US" smtClean="0"/>
              <a:t>14</a:t>
            </a:fld>
            <a:endParaRPr lang="en-US"/>
          </a:p>
        </p:txBody>
      </p:sp>
    </p:spTree>
    <p:extLst>
      <p:ext uri="{BB962C8B-B14F-4D97-AF65-F5344CB8AC3E}">
        <p14:creationId xmlns:p14="http://schemas.microsoft.com/office/powerpoint/2010/main" val="74844943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3237">
              <a:defRPr/>
            </a:pPr>
            <a:r>
              <a:rPr lang="en-US" dirty="0" smtClean="0"/>
              <a:t>Imports of potentially ICT-enabled services passed</a:t>
            </a:r>
            <a:r>
              <a:rPr lang="en-US" baseline="0" dirty="0" smtClean="0"/>
              <a:t> exports of not potentially ICT-enabled services in 2009, but were lower once again since 2010.</a:t>
            </a:r>
          </a:p>
          <a:p>
            <a:pPr defTabSz="933237">
              <a:defRPr/>
            </a:pPr>
            <a:endParaRPr lang="en-US" baseline="0" dirty="0" smtClean="0"/>
          </a:p>
          <a:p>
            <a:pPr defTabSz="933237">
              <a:defRPr/>
            </a:pPr>
            <a:r>
              <a:rPr lang="en-US" baseline="0" dirty="0" smtClean="0"/>
              <a:t>Imports of potentially ICT-enabled services have increased more than 250 percent since 1999 while exports of all other services have increased ~180 percent.</a:t>
            </a:r>
            <a:endParaRPr lang="en-US" dirty="0" smtClean="0"/>
          </a:p>
        </p:txBody>
      </p:sp>
      <p:sp>
        <p:nvSpPr>
          <p:cNvPr id="4" name="Slide Number Placeholder 3"/>
          <p:cNvSpPr>
            <a:spLocks noGrp="1"/>
          </p:cNvSpPr>
          <p:nvPr>
            <p:ph type="sldNum" sz="quarter" idx="10"/>
          </p:nvPr>
        </p:nvSpPr>
        <p:spPr/>
        <p:txBody>
          <a:bodyPr/>
          <a:lstStyle/>
          <a:p>
            <a:fld id="{5CEB353C-816D-A442-BDDB-FEC34ABCCCAA}" type="slidenum">
              <a:rPr lang="en-US" smtClean="0"/>
              <a:t>15</a:t>
            </a:fld>
            <a:endParaRPr lang="en-US"/>
          </a:p>
        </p:txBody>
      </p:sp>
    </p:spTree>
    <p:extLst>
      <p:ext uri="{BB962C8B-B14F-4D97-AF65-F5344CB8AC3E}">
        <p14:creationId xmlns:p14="http://schemas.microsoft.com/office/powerpoint/2010/main" val="74844943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Exports-</a:t>
            </a:r>
            <a:r>
              <a:rPr lang="en-US" baseline="0" dirty="0" smtClean="0"/>
              <a:t>  Nearly equal shares of the increase from OBS (30%), Financial (29%), and CIP (27%).  </a:t>
            </a:r>
          </a:p>
          <a:p>
            <a:r>
              <a:rPr lang="en-US" baseline="0" dirty="0" smtClean="0"/>
              <a:t>Financial and insurance services each grew more than 400%.</a:t>
            </a:r>
          </a:p>
          <a:p>
            <a:endParaRPr lang="en-US" baseline="0" dirty="0" smtClean="0"/>
          </a:p>
          <a:p>
            <a:r>
              <a:rPr lang="en-US" baseline="0" dirty="0" smtClean="0"/>
              <a:t>Imports- Largest contributors to the increase: OBS (40%), Insurance (22%), CIP (15%).  </a:t>
            </a:r>
          </a:p>
          <a:p>
            <a:r>
              <a:rPr lang="en-US" baseline="0" dirty="0" smtClean="0"/>
              <a:t>Insurance services grew more than 400%; OBS grew nearly 350%.</a:t>
            </a:r>
            <a:endParaRPr lang="en-US" dirty="0"/>
          </a:p>
        </p:txBody>
      </p:sp>
      <p:sp>
        <p:nvSpPr>
          <p:cNvPr id="4" name="Slide Number Placeholder 3"/>
          <p:cNvSpPr>
            <a:spLocks noGrp="1"/>
          </p:cNvSpPr>
          <p:nvPr>
            <p:ph type="sldNum" sz="quarter" idx="10"/>
          </p:nvPr>
        </p:nvSpPr>
        <p:spPr/>
        <p:txBody>
          <a:bodyPr/>
          <a:lstStyle/>
          <a:p>
            <a:fld id="{5CEB353C-816D-A442-BDDB-FEC34ABCCCAA}" type="slidenum">
              <a:rPr lang="en-US" smtClean="0"/>
              <a:t>16</a:t>
            </a:fld>
            <a:endParaRPr lang="en-US"/>
          </a:p>
        </p:txBody>
      </p:sp>
    </p:spTree>
    <p:extLst>
      <p:ext uri="{BB962C8B-B14F-4D97-AF65-F5344CB8AC3E}">
        <p14:creationId xmlns:p14="http://schemas.microsoft.com/office/powerpoint/2010/main" val="8322464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3237">
              <a:defRPr/>
            </a:pPr>
            <a:r>
              <a:rPr lang="en-US" dirty="0" smtClean="0"/>
              <a:t>For this slide and</a:t>
            </a:r>
            <a:r>
              <a:rPr lang="en-US" baseline="0" dirty="0" smtClean="0"/>
              <a:t> the next slide:</a:t>
            </a:r>
          </a:p>
          <a:p>
            <a:pPr defTabSz="933237">
              <a:defRPr/>
            </a:pPr>
            <a:endParaRPr lang="en-US" dirty="0" smtClean="0"/>
          </a:p>
          <a:p>
            <a:pPr defTabSz="933237">
              <a:defRPr/>
            </a:pPr>
            <a:r>
              <a:rPr lang="en-US" dirty="0" smtClean="0"/>
              <a:t>Data for 2006-2012 are dashed because they are estimated based on published data using a slightly different definition than for</a:t>
            </a:r>
            <a:r>
              <a:rPr lang="en-US" baseline="0" dirty="0" smtClean="0"/>
              <a:t> the years 2013-2015.  These values include all of the services type “other technical, trade-related, and other business services,” when only part of it is considered potentially ICT-enabled.  </a:t>
            </a:r>
          </a:p>
          <a:p>
            <a:pPr defTabSz="933237">
              <a:defRPr/>
            </a:pPr>
            <a:endParaRPr lang="en-US" dirty="0" smtClean="0"/>
          </a:p>
          <a:p>
            <a:pPr defTabSz="933237">
              <a:defRPr/>
            </a:pPr>
            <a:r>
              <a:rPr lang="en-US" dirty="0" smtClean="0"/>
              <a:t>In the</a:t>
            </a:r>
            <a:r>
              <a:rPr lang="en-US" baseline="0" dirty="0" smtClean="0"/>
              <a:t> years 2013-2015, the solid lines represent unsuppressed estimates using the preferred definition.  T</a:t>
            </a:r>
            <a:r>
              <a:rPr lang="en-US" dirty="0" smtClean="0"/>
              <a:t>he</a:t>
            </a:r>
            <a:r>
              <a:rPr lang="en-US" baseline="0" dirty="0" smtClean="0"/>
              <a:t> d</a:t>
            </a:r>
            <a:r>
              <a:rPr lang="en-US" dirty="0" smtClean="0"/>
              <a:t>otted lines are lower and</a:t>
            </a:r>
            <a:r>
              <a:rPr lang="en-US" baseline="0" dirty="0" smtClean="0"/>
              <a:t> upper bounds that establish a range of values around the true value of potentially ICT-enabled services that uses that same definition.</a:t>
            </a:r>
            <a:endParaRPr lang="en-US" dirty="0" smtClean="0"/>
          </a:p>
          <a:p>
            <a:pPr defTabSz="933237">
              <a:defRPr/>
            </a:pPr>
            <a:r>
              <a:rPr lang="en-US" dirty="0" smtClean="0"/>
              <a:t>Many</a:t>
            </a:r>
            <a:r>
              <a:rPr lang="en-US" baseline="0" dirty="0" smtClean="0"/>
              <a:t> of the regional estimates are suppressed in BEA’s official statistics in 2013-2015 to avoid the disclosure of data of individual companies.  For these cases, I estimated lower and upper bounds based on the unsuppressed data.  </a:t>
            </a:r>
          </a:p>
          <a:p>
            <a:pPr defTabSz="933237">
              <a:defRPr/>
            </a:pPr>
            <a:endParaRPr lang="en-US" dirty="0" smtClean="0"/>
          </a:p>
          <a:p>
            <a:r>
              <a:rPr lang="en-US" dirty="0" smtClean="0"/>
              <a:t>The</a:t>
            </a:r>
            <a:r>
              <a:rPr lang="en-US" baseline="0" dirty="0" smtClean="0"/>
              <a:t> largest contributors to the increase were Europe (38%), Latin America and OWH (29-31%), and Asia and Pacific (24%).</a:t>
            </a:r>
            <a:endParaRPr lang="en-US" dirty="0" smtClean="0"/>
          </a:p>
          <a:p>
            <a:r>
              <a:rPr lang="en-US" smtClean="0"/>
              <a:t>Latin </a:t>
            </a:r>
            <a:r>
              <a:rPr lang="en-US" dirty="0" smtClean="0"/>
              <a:t>America’s Increase in 2013 was mostly due to an increase in financial</a:t>
            </a:r>
            <a:r>
              <a:rPr lang="en-US" baseline="0" dirty="0" smtClean="0"/>
              <a:t> services.  CIP, telecom, and PMC also had large increases.</a:t>
            </a:r>
            <a:endParaRPr lang="en-US" dirty="0"/>
          </a:p>
        </p:txBody>
      </p:sp>
      <p:sp>
        <p:nvSpPr>
          <p:cNvPr id="4" name="Slide Number Placeholder 3"/>
          <p:cNvSpPr>
            <a:spLocks noGrp="1"/>
          </p:cNvSpPr>
          <p:nvPr>
            <p:ph type="sldNum" sz="quarter" idx="10"/>
          </p:nvPr>
        </p:nvSpPr>
        <p:spPr/>
        <p:txBody>
          <a:bodyPr/>
          <a:lstStyle/>
          <a:p>
            <a:fld id="{5CEB353C-816D-A442-BDDB-FEC34ABCCCAA}" type="slidenum">
              <a:rPr lang="en-US" smtClean="0"/>
              <a:t>17</a:t>
            </a:fld>
            <a:endParaRPr lang="en-US"/>
          </a:p>
        </p:txBody>
      </p:sp>
    </p:spTree>
    <p:extLst>
      <p:ext uri="{BB962C8B-B14F-4D97-AF65-F5344CB8AC3E}">
        <p14:creationId xmlns:p14="http://schemas.microsoft.com/office/powerpoint/2010/main" val="243834675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largest contributors to the increase were Europe (37%), Asia and Pacific (33%), and Latin America and OWH (21%).</a:t>
            </a:r>
            <a:endParaRPr lang="en-US" dirty="0" smtClean="0"/>
          </a:p>
          <a:p>
            <a:endParaRPr lang="en-US" dirty="0"/>
          </a:p>
        </p:txBody>
      </p:sp>
      <p:sp>
        <p:nvSpPr>
          <p:cNvPr id="4" name="Slide Number Placeholder 3"/>
          <p:cNvSpPr>
            <a:spLocks noGrp="1"/>
          </p:cNvSpPr>
          <p:nvPr>
            <p:ph type="sldNum" sz="quarter" idx="10"/>
          </p:nvPr>
        </p:nvSpPr>
        <p:spPr/>
        <p:txBody>
          <a:bodyPr/>
          <a:lstStyle/>
          <a:p>
            <a:fld id="{5CEB353C-816D-A442-BDDB-FEC34ABCCCAA}" type="slidenum">
              <a:rPr lang="en-US" smtClean="0"/>
              <a:t>18</a:t>
            </a:fld>
            <a:endParaRPr lang="en-US"/>
          </a:p>
        </p:txBody>
      </p:sp>
    </p:spTree>
    <p:extLst>
      <p:ext uri="{BB962C8B-B14F-4D97-AF65-F5344CB8AC3E}">
        <p14:creationId xmlns:p14="http://schemas.microsoft.com/office/powerpoint/2010/main" val="273668829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This</a:t>
            </a:r>
            <a:r>
              <a:rPr lang="en-US" baseline="0" dirty="0" smtClean="0"/>
              <a:t> slide is just used to show that the (D)’s are filled in on the next two slides*****</a:t>
            </a:r>
            <a:endParaRPr lang="en-US" dirty="0" smtClean="0"/>
          </a:p>
          <a:p>
            <a:endParaRPr lang="en-US" dirty="0" smtClean="0"/>
          </a:p>
          <a:p>
            <a:r>
              <a:rPr lang="en-US" dirty="0" smtClean="0"/>
              <a:t>Many</a:t>
            </a:r>
            <a:r>
              <a:rPr lang="en-US" baseline="0" dirty="0" smtClean="0"/>
              <a:t> of the country-level estimates are suppressed in BEA’s official statistics in 2015 to avoid the disclosure of data of individual companies (the cells with “(D)”’s here).  I made some estimates of the values based on the unsuppressed data (next slide)…</a:t>
            </a:r>
            <a:endParaRPr lang="en-US" dirty="0"/>
          </a:p>
        </p:txBody>
      </p:sp>
      <p:sp>
        <p:nvSpPr>
          <p:cNvPr id="4" name="Slide Number Placeholder 3"/>
          <p:cNvSpPr>
            <a:spLocks noGrp="1"/>
          </p:cNvSpPr>
          <p:nvPr>
            <p:ph type="sldNum" sz="quarter" idx="10"/>
          </p:nvPr>
        </p:nvSpPr>
        <p:spPr/>
        <p:txBody>
          <a:bodyPr/>
          <a:lstStyle/>
          <a:p>
            <a:fld id="{5CEB353C-816D-A442-BDDB-FEC34ABCCCAA}" type="slidenum">
              <a:rPr lang="en-US" smtClean="0"/>
              <a:t>19</a:t>
            </a:fld>
            <a:endParaRPr lang="en-US"/>
          </a:p>
        </p:txBody>
      </p:sp>
    </p:spTree>
    <p:extLst>
      <p:ext uri="{BB962C8B-B14F-4D97-AF65-F5344CB8AC3E}">
        <p14:creationId xmlns:p14="http://schemas.microsoft.com/office/powerpoint/2010/main" val="29748962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BEA’s trade in services initiative </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  - the impetus for constructing the data set we will discuss today</a:t>
            </a:r>
            <a:endParaRPr lang="en-US" dirty="0" smtClean="0"/>
          </a:p>
          <a:p>
            <a:r>
              <a:rPr lang="en-US" dirty="0" smtClean="0"/>
              <a:t>Measuring “digital” trade</a:t>
            </a:r>
          </a:p>
          <a:p>
            <a:r>
              <a:rPr lang="en-US" baseline="0" dirty="0" smtClean="0"/>
              <a:t>  - importance and challenges</a:t>
            </a:r>
            <a:endParaRPr lang="en-US" dirty="0" smtClean="0"/>
          </a:p>
          <a:p>
            <a:r>
              <a:rPr lang="en-US" dirty="0" smtClean="0"/>
              <a:t>BEA’s approach</a:t>
            </a:r>
          </a:p>
          <a:p>
            <a:pPr defTabSz="933237">
              <a:defRPr/>
            </a:pPr>
            <a:r>
              <a:rPr lang="en-US" dirty="0" smtClean="0"/>
              <a:t>  - adopting practical</a:t>
            </a:r>
            <a:r>
              <a:rPr lang="en-US" baseline="0" dirty="0" smtClean="0"/>
              <a:t> suggestion from the statistical community and calculating </a:t>
            </a:r>
            <a:r>
              <a:rPr lang="en-US" dirty="0" smtClean="0"/>
              <a:t>ICT and potentially ICT-enabled services </a:t>
            </a:r>
          </a:p>
          <a:p>
            <a:r>
              <a:rPr lang="en-US" dirty="0" smtClean="0"/>
              <a:t>ICT and potentially ICT-enabled services dataset</a:t>
            </a:r>
          </a:p>
          <a:p>
            <a:r>
              <a:rPr lang="en-US" baseline="0" dirty="0" smtClean="0"/>
              <a:t>  - Results of our application of calculating ICT and potentially ICT enabled services. I’ll present the series for:</a:t>
            </a:r>
          </a:p>
          <a:p>
            <a:pPr lvl="1"/>
            <a:r>
              <a:rPr lang="en-US" dirty="0" smtClean="0"/>
              <a:t>Exports, imports, and trade balance</a:t>
            </a:r>
          </a:p>
          <a:p>
            <a:pPr lvl="1"/>
            <a:r>
              <a:rPr lang="en-US" dirty="0" smtClean="0"/>
              <a:t>By service</a:t>
            </a:r>
            <a:r>
              <a:rPr lang="en-US" baseline="0" dirty="0" smtClean="0"/>
              <a:t> type</a:t>
            </a:r>
            <a:endParaRPr lang="en-US" dirty="0" smtClean="0"/>
          </a:p>
          <a:p>
            <a:pPr lvl="1"/>
            <a:r>
              <a:rPr lang="en-US" dirty="0" smtClean="0"/>
              <a:t>By region and by country</a:t>
            </a:r>
          </a:p>
          <a:p>
            <a:r>
              <a:rPr lang="en-US" dirty="0" smtClean="0"/>
              <a:t>Conclusion</a:t>
            </a:r>
          </a:p>
          <a:p>
            <a:r>
              <a:rPr lang="en-US" dirty="0" smtClean="0"/>
              <a:t>  -</a:t>
            </a:r>
            <a:r>
              <a:rPr lang="en-US" baseline="0" dirty="0" smtClean="0"/>
              <a:t> overall takeaways for these data</a:t>
            </a:r>
            <a:endParaRPr lang="en-US" dirty="0" smtClean="0"/>
          </a:p>
          <a:p>
            <a:r>
              <a:rPr lang="en-US" dirty="0" smtClean="0"/>
              <a:t> </a:t>
            </a:r>
            <a:r>
              <a:rPr lang="en-US" baseline="0" dirty="0" smtClean="0"/>
              <a:t> - possible research applications</a:t>
            </a:r>
            <a:endParaRPr lang="en-US" dirty="0" smtClean="0"/>
          </a:p>
        </p:txBody>
      </p:sp>
      <p:sp>
        <p:nvSpPr>
          <p:cNvPr id="4" name="Slide Number Placeholder 3"/>
          <p:cNvSpPr>
            <a:spLocks noGrp="1"/>
          </p:cNvSpPr>
          <p:nvPr>
            <p:ph type="sldNum" sz="quarter" idx="10"/>
          </p:nvPr>
        </p:nvSpPr>
        <p:spPr/>
        <p:txBody>
          <a:bodyPr/>
          <a:lstStyle/>
          <a:p>
            <a:fld id="{5CEB353C-816D-A442-BDDB-FEC34ABCCCAA}" type="slidenum">
              <a:rPr lang="en-US" smtClean="0"/>
              <a:t>2</a:t>
            </a:fld>
            <a:endParaRPr lang="en-US"/>
          </a:p>
        </p:txBody>
      </p:sp>
    </p:spTree>
    <p:extLst>
      <p:ext uri="{BB962C8B-B14F-4D97-AF65-F5344CB8AC3E}">
        <p14:creationId xmlns:p14="http://schemas.microsoft.com/office/powerpoint/2010/main" val="197509188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For</a:t>
            </a:r>
            <a:r>
              <a:rPr lang="en-US" baseline="0" dirty="0" smtClean="0"/>
              <a:t> those countries that had suppressed values in 2015, I calculated a lower bound estimate that is the sum of the components of potentially ICT-enabled services that are not suppressed.</a:t>
            </a:r>
          </a:p>
          <a:p>
            <a:endParaRPr lang="en-US" baseline="0" dirty="0" smtClean="0"/>
          </a:p>
          <a:p>
            <a:r>
              <a:rPr lang="en-US" baseline="0" dirty="0" smtClean="0"/>
              <a:t>In the right-hand columns of each panel are potentially ICT-enabled services’ share of total trade in services. Certain countries trade very intensely in potentially ICT-enabled services.  For exports, Ireland and UK Islands, Caribbean and for imports, Bermuda and India.</a:t>
            </a:r>
            <a:endParaRPr lang="en-US" dirty="0"/>
          </a:p>
        </p:txBody>
      </p:sp>
      <p:sp>
        <p:nvSpPr>
          <p:cNvPr id="4" name="Slide Number Placeholder 3"/>
          <p:cNvSpPr>
            <a:spLocks noGrp="1"/>
          </p:cNvSpPr>
          <p:nvPr>
            <p:ph type="sldNum" sz="quarter" idx="10"/>
          </p:nvPr>
        </p:nvSpPr>
        <p:spPr/>
        <p:txBody>
          <a:bodyPr/>
          <a:lstStyle/>
          <a:p>
            <a:fld id="{5CEB353C-816D-A442-BDDB-FEC34ABCCCAA}" type="slidenum">
              <a:rPr lang="en-US" smtClean="0"/>
              <a:t>20</a:t>
            </a:fld>
            <a:endParaRPr lang="en-US"/>
          </a:p>
        </p:txBody>
      </p:sp>
    </p:spTree>
    <p:extLst>
      <p:ext uri="{BB962C8B-B14F-4D97-AF65-F5344CB8AC3E}">
        <p14:creationId xmlns:p14="http://schemas.microsoft.com/office/powerpoint/2010/main" val="297489621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3237">
              <a:defRPr/>
            </a:pPr>
            <a:r>
              <a:rPr lang="en-US" baseline="0" dirty="0" smtClean="0"/>
              <a:t>Improvements in and increased use of ICT services may have contributed to higher growth f</a:t>
            </a:r>
            <a:r>
              <a:rPr lang="en-US" dirty="0" smtClean="0"/>
              <a:t>or some</a:t>
            </a:r>
            <a:r>
              <a:rPr lang="en-US" baseline="0" dirty="0" smtClean="0"/>
              <a:t> countries. </a:t>
            </a:r>
          </a:p>
          <a:p>
            <a:pPr defTabSz="933237">
              <a:defRPr/>
            </a:pPr>
            <a:endParaRPr lang="en-US" baseline="0" dirty="0" smtClean="0"/>
          </a:p>
          <a:p>
            <a:endParaRPr lang="en-US" dirty="0" smtClean="0"/>
          </a:p>
        </p:txBody>
      </p:sp>
      <p:sp>
        <p:nvSpPr>
          <p:cNvPr id="4" name="Slide Number Placeholder 3"/>
          <p:cNvSpPr>
            <a:spLocks noGrp="1"/>
          </p:cNvSpPr>
          <p:nvPr>
            <p:ph type="sldNum" sz="quarter" idx="10"/>
          </p:nvPr>
        </p:nvSpPr>
        <p:spPr/>
        <p:txBody>
          <a:bodyPr/>
          <a:lstStyle/>
          <a:p>
            <a:fld id="{5CEB353C-816D-A442-BDDB-FEC34ABCCCAA}" type="slidenum">
              <a:rPr lang="en-US" smtClean="0"/>
              <a:t>21</a:t>
            </a:fld>
            <a:endParaRPr lang="en-US"/>
          </a:p>
        </p:txBody>
      </p:sp>
    </p:spTree>
    <p:extLst>
      <p:ext uri="{BB962C8B-B14F-4D97-AF65-F5344CB8AC3E}">
        <p14:creationId xmlns:p14="http://schemas.microsoft.com/office/powerpoint/2010/main" val="297489621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3237">
              <a:defRPr/>
            </a:pPr>
            <a:r>
              <a:rPr lang="en-US" dirty="0" smtClean="0"/>
              <a:t>Reminder that we are not looking</a:t>
            </a:r>
            <a:r>
              <a:rPr lang="en-US" baseline="0" dirty="0" smtClean="0"/>
              <a:t> at the value of trade that </a:t>
            </a:r>
            <a:r>
              <a:rPr lang="en-US" i="1" baseline="0" dirty="0" smtClean="0"/>
              <a:t>is </a:t>
            </a:r>
            <a:r>
              <a:rPr lang="en-US" i="0" baseline="0" dirty="0" smtClean="0"/>
              <a:t>traded digitally, but the value of trade that we think </a:t>
            </a:r>
            <a:r>
              <a:rPr lang="en-US" i="1" baseline="0" dirty="0" smtClean="0"/>
              <a:t>could be predominantly </a:t>
            </a:r>
            <a:r>
              <a:rPr lang="en-US" i="0" baseline="0" dirty="0" smtClean="0"/>
              <a:t>traded digitally.</a:t>
            </a:r>
            <a:endParaRPr lang="en-US" dirty="0" smtClean="0"/>
          </a:p>
          <a:p>
            <a:pPr defTabSz="933237">
              <a:defRPr/>
            </a:pPr>
            <a:endParaRPr lang="en-US" dirty="0" smtClean="0"/>
          </a:p>
          <a:p>
            <a:pPr defTabSz="933237">
              <a:defRPr/>
            </a:pPr>
            <a:r>
              <a:rPr lang="en-US" dirty="0" smtClean="0"/>
              <a:t>Popular concern - In particular, researchers</a:t>
            </a:r>
            <a:r>
              <a:rPr lang="en-US" baseline="0" dirty="0" smtClean="0"/>
              <a:t> and policymakers are concerned that ICT is enabling offshoring ICT-enabled services, which may decrease U.S. employment</a:t>
            </a:r>
          </a:p>
          <a:p>
            <a:pPr defTabSz="933237">
              <a:defRPr/>
            </a:pPr>
            <a:r>
              <a:rPr lang="en-US" baseline="0" dirty="0" smtClean="0"/>
              <a:t> - BEA’s estimates of potentially ICT-enabled services show that the United States runs a surplus in ICT and potentially ICT-enabled trade</a:t>
            </a:r>
          </a:p>
          <a:p>
            <a:pPr defTabSz="933237">
              <a:defRPr/>
            </a:pPr>
            <a:r>
              <a:rPr lang="en-US" baseline="0" dirty="0" smtClean="0"/>
              <a:t> - Research has shown that factors other than wages or availability of specialized labor attract ICT and ICT-enabled services (e.g. </a:t>
            </a:r>
            <a:r>
              <a:rPr lang="en-US" baseline="0" dirty="0" err="1" smtClean="0"/>
              <a:t>Doh</a:t>
            </a:r>
            <a:r>
              <a:rPr lang="en-US" baseline="0" dirty="0" smtClean="0"/>
              <a:t> et al. (2009))</a:t>
            </a:r>
            <a:endParaRPr lang="en-US" dirty="0" smtClean="0"/>
          </a:p>
        </p:txBody>
      </p:sp>
      <p:sp>
        <p:nvSpPr>
          <p:cNvPr id="4" name="Slide Number Placeholder 3"/>
          <p:cNvSpPr>
            <a:spLocks noGrp="1"/>
          </p:cNvSpPr>
          <p:nvPr>
            <p:ph type="sldNum" sz="quarter" idx="10"/>
          </p:nvPr>
        </p:nvSpPr>
        <p:spPr/>
        <p:txBody>
          <a:bodyPr/>
          <a:lstStyle/>
          <a:p>
            <a:fld id="{5CEB353C-816D-A442-BDDB-FEC34ABCCCAA}" type="slidenum">
              <a:rPr lang="en-US" smtClean="0"/>
              <a:t>22</a:t>
            </a:fld>
            <a:endParaRPr lang="en-US"/>
          </a:p>
        </p:txBody>
      </p:sp>
    </p:spTree>
    <p:extLst>
      <p:ext uri="{BB962C8B-B14F-4D97-AF65-F5344CB8AC3E}">
        <p14:creationId xmlns:p14="http://schemas.microsoft.com/office/powerpoint/2010/main" val="19750918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3237">
              <a:defRPr/>
            </a:pPr>
            <a:r>
              <a:rPr lang="en-US" baseline="0" dirty="0" smtClean="0"/>
              <a:t>Before we begin, briefly explain part of the motivation for producing the dataset we are discussing today…</a:t>
            </a:r>
          </a:p>
          <a:p>
            <a:pPr defTabSz="933237">
              <a:defRPr/>
            </a:pPr>
            <a:endParaRPr lang="en-US" baseline="0" dirty="0" smtClean="0"/>
          </a:p>
          <a:p>
            <a:pPr defTabSz="933237">
              <a:defRPr/>
            </a:pPr>
            <a:r>
              <a:rPr lang="en-US" baseline="0" dirty="0" smtClean="0"/>
              <a:t>In FY 2016, BEA received approval for additional funding to expand the detail it publishes for its trade in services statistics.</a:t>
            </a:r>
          </a:p>
          <a:p>
            <a:pPr defTabSz="933237">
              <a:defRPr/>
            </a:pPr>
            <a:r>
              <a:rPr lang="en-US" baseline="0" dirty="0" smtClean="0"/>
              <a:t>…</a:t>
            </a:r>
          </a:p>
          <a:p>
            <a:pPr defTabSz="933237">
              <a:defRPr/>
            </a:pPr>
            <a:r>
              <a:rPr lang="en-US" baseline="0" dirty="0" smtClean="0"/>
              <a:t>BEA is currently considering ways that it can expand detail further and eliciting feedback from stakeholders.  BEA has already redesigned its primary trade in service survey to collect more detailed information on trade in intellectual property.</a:t>
            </a:r>
          </a:p>
          <a:p>
            <a:pPr defTabSz="933237">
              <a:defRPr/>
            </a:pPr>
            <a:endParaRPr lang="en-US" baseline="0" dirty="0" smtClean="0"/>
          </a:p>
          <a:p>
            <a:pPr defTabSz="933237">
              <a:defRPr/>
            </a:pPr>
            <a:r>
              <a:rPr lang="en-US" baseline="0" dirty="0" smtClean="0"/>
              <a:t>One of the possibilities BEA is looking into is to see whether it would be possible to </a:t>
            </a:r>
            <a:r>
              <a:rPr lang="en-US" sz="1200" kern="1200" dirty="0" smtClean="0">
                <a:solidFill>
                  <a:schemeClr val="tx1"/>
                </a:solidFill>
                <a:effectLst/>
                <a:latin typeface="+mn-lt"/>
                <a:ea typeface="+mn-ea"/>
                <a:cs typeface="+mn-cs"/>
              </a:rPr>
              <a:t>collect information on companies that could help us determine what proportion of services are delivered digitally rather than just having the potential to be delivered digitally?  This could mean</a:t>
            </a:r>
            <a:r>
              <a:rPr lang="en-US" sz="1200" kern="1200" baseline="0" dirty="0" smtClean="0">
                <a:solidFill>
                  <a:schemeClr val="tx1"/>
                </a:solidFill>
                <a:effectLst/>
                <a:latin typeface="+mn-lt"/>
                <a:ea typeface="+mn-ea"/>
                <a:cs typeface="+mn-cs"/>
              </a:rPr>
              <a:t> redesigning our surveys to collect this information, finding an outside data source, or developing alternative estimation techniques.  </a:t>
            </a:r>
            <a:endParaRPr lang="en-US" dirty="0"/>
          </a:p>
        </p:txBody>
      </p:sp>
      <p:sp>
        <p:nvSpPr>
          <p:cNvPr id="4" name="Slide Number Placeholder 3"/>
          <p:cNvSpPr>
            <a:spLocks noGrp="1"/>
          </p:cNvSpPr>
          <p:nvPr>
            <p:ph type="sldNum" sz="quarter" idx="10"/>
          </p:nvPr>
        </p:nvSpPr>
        <p:spPr/>
        <p:txBody>
          <a:bodyPr/>
          <a:lstStyle/>
          <a:p>
            <a:fld id="{5CEB353C-816D-A442-BDDB-FEC34ABCCCAA}" type="slidenum">
              <a:rPr lang="en-US" smtClean="0"/>
              <a:t>3</a:t>
            </a:fld>
            <a:endParaRPr lang="en-US"/>
          </a:p>
        </p:txBody>
      </p:sp>
    </p:spTree>
    <p:extLst>
      <p:ext uri="{BB962C8B-B14F-4D97-AF65-F5344CB8AC3E}">
        <p14:creationId xmlns:p14="http://schemas.microsoft.com/office/powerpoint/2010/main" val="19750918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3237">
              <a:defRPr/>
            </a:pPr>
            <a:r>
              <a:rPr lang="en-US" dirty="0" smtClean="0"/>
              <a:t>More</a:t>
            </a:r>
            <a:r>
              <a:rPr lang="en-US" baseline="0" dirty="0" smtClean="0"/>
              <a:t> important</a:t>
            </a:r>
          </a:p>
          <a:p>
            <a:pPr defTabSz="933237">
              <a:defRPr/>
            </a:pPr>
            <a:r>
              <a:rPr lang="en-US" baseline="0" dirty="0" smtClean="0"/>
              <a:t> - Services have become more tradable electronically as information and communications technologies (ICT) have improved </a:t>
            </a:r>
          </a:p>
          <a:p>
            <a:pPr defTabSz="933237">
              <a:defRPr/>
            </a:pPr>
            <a:r>
              <a:rPr lang="en-US" baseline="0" dirty="0" smtClean="0"/>
              <a:t> - Potentially helps to link economies in global value chains.  (ICT services may have enabled services trade to a point where companies establish foreign operations with which they trade in GVCs.) </a:t>
            </a:r>
          </a:p>
          <a:p>
            <a:pPr defTabSz="933237">
              <a:defRPr/>
            </a:pPr>
            <a:r>
              <a:rPr lang="en-US" baseline="0" dirty="0" smtClean="0"/>
              <a:t> - Governments are developing policies to regulate digital trade that may inhibit trade, e.g. localization requirements</a:t>
            </a:r>
          </a:p>
          <a:p>
            <a:pPr defTabSz="933237">
              <a:defRPr/>
            </a:pPr>
            <a:r>
              <a:rPr lang="en-US" baseline="0" dirty="0" smtClean="0"/>
              <a:t> - BEA has received requests from data users to estimate “digital” trade in services</a:t>
            </a:r>
            <a:endParaRPr lang="en-US" dirty="0" smtClean="0"/>
          </a:p>
          <a:p>
            <a:pPr defTabSz="933237">
              <a:defRPr/>
            </a:pPr>
            <a:endParaRPr lang="en-US" dirty="0" smtClean="0"/>
          </a:p>
          <a:p>
            <a:pPr defTabSz="933237">
              <a:defRPr/>
            </a:pPr>
            <a:r>
              <a:rPr lang="en-US" dirty="0" smtClean="0"/>
              <a:t>In particular, many</a:t>
            </a:r>
            <a:r>
              <a:rPr lang="en-US" baseline="0" dirty="0" smtClean="0"/>
              <a:t> are concerned that ICT is enabling offshoring ICT-enabled services, which may decrease U.S. employment</a:t>
            </a:r>
          </a:p>
          <a:p>
            <a:pPr defTabSz="933237">
              <a:defRPr/>
            </a:pPr>
            <a:r>
              <a:rPr lang="en-US" baseline="0" dirty="0" smtClean="0"/>
              <a:t> - In the conclusion to this presentation we’ll see how BEA’s measure of “digital” trade that we are discussing here may shed light on this concern</a:t>
            </a:r>
            <a:endParaRPr lang="en-US" dirty="0" smtClean="0"/>
          </a:p>
          <a:p>
            <a:pPr defTabSz="933237">
              <a:defRPr/>
            </a:pPr>
            <a:endParaRPr lang="en-US" dirty="0" smtClean="0"/>
          </a:p>
          <a:p>
            <a:pPr defTabSz="933237">
              <a:defRPr/>
            </a:pPr>
            <a:r>
              <a:rPr lang="en-US" dirty="0" smtClean="0"/>
              <a:t>Challenges</a:t>
            </a:r>
          </a:p>
          <a:p>
            <a:pPr defTabSz="933237">
              <a:defRPr/>
            </a:pPr>
            <a:r>
              <a:rPr lang="en-US" dirty="0" smtClean="0"/>
              <a:t>  Definitions</a:t>
            </a:r>
          </a:p>
          <a:p>
            <a:pPr marL="641600" lvl="1" indent="-174982" defTabSz="933237">
              <a:buFont typeface="Arial" panose="020B0604020202020204" pitchFamily="34" charset="0"/>
              <a:buChar char="•"/>
              <a:defRPr/>
            </a:pPr>
            <a:r>
              <a:rPr lang="en-US" dirty="0" smtClean="0"/>
              <a:t>Digital trade</a:t>
            </a:r>
          </a:p>
          <a:p>
            <a:pPr marL="641600" lvl="1" indent="-174982" defTabSz="933237">
              <a:buFont typeface="Arial" panose="020B0604020202020204" pitchFamily="34" charset="0"/>
              <a:buChar char="•"/>
              <a:defRPr/>
            </a:pPr>
            <a:r>
              <a:rPr lang="en-US" dirty="0" smtClean="0"/>
              <a:t>Digitally</a:t>
            </a:r>
            <a:r>
              <a:rPr lang="en-US" baseline="0" dirty="0" smtClean="0"/>
              <a:t>-enabled trade</a:t>
            </a:r>
          </a:p>
          <a:p>
            <a:pPr marL="641600" lvl="1" indent="-174982" defTabSz="933237">
              <a:buFont typeface="Arial" panose="020B0604020202020204" pitchFamily="34" charset="0"/>
              <a:buChar char="•"/>
              <a:defRPr/>
            </a:pPr>
            <a:r>
              <a:rPr lang="en-US" baseline="0" dirty="0" smtClean="0"/>
              <a:t>Digitally-intensive trade</a:t>
            </a:r>
            <a:endParaRPr lang="en-US" dirty="0" smtClean="0"/>
          </a:p>
          <a:p>
            <a:pPr marL="641600" lvl="1" indent="-174982" defTabSz="933237">
              <a:buFont typeface="Arial" panose="020B0604020202020204" pitchFamily="34" charset="0"/>
              <a:buChar char="•"/>
              <a:defRPr/>
            </a:pPr>
            <a:r>
              <a:rPr lang="en-US" dirty="0" smtClean="0"/>
              <a:t>Cross-border e-commerce</a:t>
            </a:r>
          </a:p>
          <a:p>
            <a:pPr marL="641600" lvl="1" indent="-174982" defTabSz="933237">
              <a:buFont typeface="Arial" panose="020B0604020202020204" pitchFamily="34" charset="0"/>
              <a:buChar char="•"/>
              <a:defRPr/>
            </a:pPr>
            <a:r>
              <a:rPr lang="en-US" dirty="0" smtClean="0"/>
              <a:t>ICT (Information and Communications Technology)-enabled</a:t>
            </a:r>
            <a:r>
              <a:rPr lang="en-US" baseline="0" dirty="0" smtClean="0"/>
              <a:t> trade in services</a:t>
            </a:r>
          </a:p>
          <a:p>
            <a:pPr marL="641600" lvl="1" indent="-174982" defTabSz="933237">
              <a:buFont typeface="Arial" panose="020B0604020202020204" pitchFamily="34" charset="0"/>
              <a:buChar char="•"/>
              <a:defRPr/>
            </a:pPr>
            <a:r>
              <a:rPr lang="en-US" baseline="0" dirty="0" smtClean="0"/>
              <a:t>The DOC has recognized the need for standardizing these definitions and to develop comparable statistics</a:t>
            </a:r>
            <a:endParaRPr lang="en-US" dirty="0" smtClean="0"/>
          </a:p>
          <a:p>
            <a:r>
              <a:rPr lang="en-US" dirty="0" smtClean="0"/>
              <a:t>  Measurement</a:t>
            </a:r>
          </a:p>
          <a:p>
            <a:pPr marL="641600" lvl="1" indent="-174982">
              <a:buFont typeface="Arial" panose="020B0604020202020204" pitchFamily="34" charset="0"/>
              <a:buChar char="•"/>
            </a:pPr>
            <a:r>
              <a:rPr lang="en-US" dirty="0" smtClean="0"/>
              <a:t>BEA</a:t>
            </a:r>
            <a:r>
              <a:rPr lang="en-US" baseline="0" dirty="0" smtClean="0"/>
              <a:t> does not currently collect data on how services are delivered (explain briefly that much of BEA’s services trade data are estimated based on survey responses from companies engaged in trade)</a:t>
            </a:r>
          </a:p>
          <a:p>
            <a:r>
              <a:rPr lang="en-US" baseline="0" dirty="0" smtClean="0"/>
              <a:t>  Companies may not be able to report well </a:t>
            </a:r>
          </a:p>
          <a:p>
            <a:pPr marL="641600" lvl="1" indent="-174982">
              <a:buFont typeface="Arial" panose="020B0604020202020204" pitchFamily="34" charset="0"/>
              <a:buChar char="•"/>
            </a:pPr>
            <a:r>
              <a:rPr lang="en-US" baseline="0" dirty="0" smtClean="0"/>
              <a:t>Companies may not be able to report mode of delivery well, especially because some services are delivered via multiple modes</a:t>
            </a:r>
            <a:endParaRPr lang="en-US" dirty="0"/>
          </a:p>
        </p:txBody>
      </p:sp>
      <p:sp>
        <p:nvSpPr>
          <p:cNvPr id="4" name="Slide Number Placeholder 3"/>
          <p:cNvSpPr>
            <a:spLocks noGrp="1"/>
          </p:cNvSpPr>
          <p:nvPr>
            <p:ph type="sldNum" sz="quarter" idx="10"/>
          </p:nvPr>
        </p:nvSpPr>
        <p:spPr/>
        <p:txBody>
          <a:bodyPr/>
          <a:lstStyle/>
          <a:p>
            <a:fld id="{5CEB353C-816D-A442-BDDB-FEC34ABCCCAA}" type="slidenum">
              <a:rPr lang="en-US" smtClean="0"/>
              <a:t>4</a:t>
            </a:fld>
            <a:endParaRPr lang="en-US"/>
          </a:p>
        </p:txBody>
      </p:sp>
    </p:spTree>
    <p:extLst>
      <p:ext uri="{BB962C8B-B14F-4D97-AF65-F5344CB8AC3E}">
        <p14:creationId xmlns:p14="http://schemas.microsoft.com/office/powerpoint/2010/main" val="19750918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3237" eaLnBrk="0" fontAlgn="base" hangingPunct="0">
              <a:spcBef>
                <a:spcPct val="30000"/>
              </a:spcBef>
              <a:spcAft>
                <a:spcPct val="0"/>
              </a:spcAft>
              <a:defRPr/>
            </a:pPr>
            <a:r>
              <a:rPr lang="en-US" dirty="0">
                <a:latin typeface="Arial" charset="0"/>
              </a:rPr>
              <a:t>The statistical community has offered a solution that will shed light on the value of “digital” trade that takes advantage of the data that BEA does collect.</a:t>
            </a:r>
          </a:p>
          <a:p>
            <a:pPr defTabSz="933237" eaLnBrk="0" fontAlgn="base" hangingPunct="0">
              <a:spcBef>
                <a:spcPct val="30000"/>
              </a:spcBef>
              <a:spcAft>
                <a:spcPct val="0"/>
              </a:spcAft>
              <a:defRPr/>
            </a:pPr>
            <a:endParaRPr lang="en-US" dirty="0">
              <a:latin typeface="Arial" charset="0"/>
            </a:endParaRPr>
          </a:p>
          <a:p>
            <a:pPr defTabSz="933237" eaLnBrk="0" fontAlgn="base" hangingPunct="0">
              <a:spcBef>
                <a:spcPct val="30000"/>
              </a:spcBef>
              <a:spcAft>
                <a:spcPct val="0"/>
              </a:spcAft>
              <a:defRPr/>
            </a:pPr>
            <a:r>
              <a:rPr lang="en-US" dirty="0">
                <a:latin typeface="Arial" charset="0"/>
              </a:rPr>
              <a:t>United Nations Commission on Trade and Development (UNCTAD) commissioned a report from an interagency group (</a:t>
            </a:r>
            <a:r>
              <a:rPr lang="en-US" dirty="0" smtClean="0"/>
              <a:t>Partnership on Measuring ICT for Development and its Task Group on Measuring Trade in ICT Services and ICT-enabled Services (</a:t>
            </a:r>
            <a:r>
              <a:rPr lang="en-US" dirty="0" err="1" smtClean="0"/>
              <a:t>TGServ</a:t>
            </a:r>
            <a:r>
              <a:rPr lang="en-US" dirty="0" smtClean="0"/>
              <a:t>). </a:t>
            </a:r>
            <a:r>
              <a:rPr lang="en-US" dirty="0" err="1" smtClean="0"/>
              <a:t>TGServ</a:t>
            </a:r>
            <a:r>
              <a:rPr lang="en-US" dirty="0" smtClean="0"/>
              <a:t> members are: UNCTAD, UNSD, WTO, OECD, UNESCWA, ITU and World Bank.)  </a:t>
            </a:r>
            <a:endParaRPr lang="en-US" dirty="0">
              <a:latin typeface="Arial" charset="0"/>
            </a:endParaRPr>
          </a:p>
          <a:p>
            <a:pPr defTabSz="933237" eaLnBrk="0" fontAlgn="base" hangingPunct="0">
              <a:spcBef>
                <a:spcPct val="30000"/>
              </a:spcBef>
              <a:spcAft>
                <a:spcPct val="0"/>
              </a:spcAft>
              <a:defRPr/>
            </a:pPr>
            <a:endParaRPr lang="en-US" dirty="0">
              <a:latin typeface="Arial" charset="0"/>
            </a:endParaRPr>
          </a:p>
          <a:p>
            <a:pPr defTabSz="933237" eaLnBrk="0" fontAlgn="base" hangingPunct="0">
              <a:spcBef>
                <a:spcPct val="30000"/>
              </a:spcBef>
              <a:spcAft>
                <a:spcPct val="0"/>
              </a:spcAft>
              <a:defRPr/>
            </a:pPr>
            <a:r>
              <a:rPr lang="en-US" dirty="0">
                <a:latin typeface="Arial" charset="0"/>
              </a:rPr>
              <a:t>The report provided guidance on how statistical agencies should produce internationally comparable statistics on ICT and ICT-enabled services has been developed by the United Nations Conference on Trade and Development (UNCTAD) Task Group on Measuring Trade in ICT Services and ICT-Enabled Services.  The task group’s October 2015 report is the first to offer a detailed classification of ICT-enabled services based on existing international statistical guidelines for compiling trade in services statistics, including the United Nations’ Manual on Statistics of International Trade in Services (MSITS) and the International Monetary Fund’s Balance of Payments and International Investment Position Manual, 6th edition.</a:t>
            </a:r>
            <a:r>
              <a:rPr lang="en-US" dirty="0" smtClean="0">
                <a:effectLst/>
              </a:rPr>
              <a:t> </a:t>
            </a:r>
          </a:p>
          <a:p>
            <a:pPr defTabSz="933237" eaLnBrk="0" fontAlgn="base" hangingPunct="0">
              <a:spcBef>
                <a:spcPct val="30000"/>
              </a:spcBef>
              <a:spcAft>
                <a:spcPct val="0"/>
              </a:spcAft>
              <a:defRPr/>
            </a:pPr>
            <a:endParaRPr lang="en-US" dirty="0">
              <a:latin typeface="Arial" charset="0"/>
            </a:endParaRPr>
          </a:p>
          <a:p>
            <a:pPr defTabSz="933237" eaLnBrk="0" fontAlgn="base" hangingPunct="0">
              <a:spcBef>
                <a:spcPct val="30000"/>
              </a:spcBef>
              <a:spcAft>
                <a:spcPct val="0"/>
              </a:spcAft>
              <a:defRPr/>
            </a:pPr>
            <a:r>
              <a:rPr lang="en-US" dirty="0">
                <a:latin typeface="Arial" charset="0"/>
              </a:rPr>
              <a:t>The definitions are from International Trade in ICT Services and ICT-Enabled Services:  Proposed Indicators from the Partnership on Measuring ICT for Development.  (United Nations Conference on Trade and Development (UNCTAD) Division on Technology and Logistics, Science, Technology and ICT Branch, ICT Analysis Section, October 2015).  </a:t>
            </a:r>
            <a:r>
              <a:rPr lang="en-US" u="sng" dirty="0">
                <a:latin typeface="Arial" charset="0"/>
                <a:hlinkClick r:id="rId3"/>
              </a:rPr>
              <a:t>http://unctad.org/en/PublicationsLibrary/tn_unctad_ict4d03_en.pdf</a:t>
            </a:r>
            <a:r>
              <a:rPr lang="en-US" dirty="0">
                <a:latin typeface="Arial" charset="0"/>
              </a:rPr>
              <a:t>    </a:t>
            </a:r>
          </a:p>
          <a:p>
            <a:endParaRPr lang="en-US" dirty="0" smtClean="0"/>
          </a:p>
          <a:p>
            <a:r>
              <a:rPr lang="en-US" dirty="0">
                <a:latin typeface="Arial" charset="0"/>
              </a:rPr>
              <a:t>Unlike with ICT services, it is not possible to separately identify ICT-enabled services using the EBOPS 2010 classification because the EBOPS classification system is based on the types of services traded and not the mode of delivery of the service.  UNCTAD therefore recommends measuring a related concept, </a:t>
            </a:r>
            <a:r>
              <a:rPr lang="en-US" i="1" dirty="0">
                <a:latin typeface="Arial" charset="0"/>
              </a:rPr>
              <a:t>potentially</a:t>
            </a:r>
            <a:r>
              <a:rPr lang="en-US" dirty="0">
                <a:latin typeface="Arial" charset="0"/>
              </a:rPr>
              <a:t> ICT-enabled services, which includes services types that </a:t>
            </a:r>
            <a:r>
              <a:rPr lang="en-US" i="1" dirty="0">
                <a:latin typeface="Arial" charset="0"/>
              </a:rPr>
              <a:t>can</a:t>
            </a:r>
            <a:r>
              <a:rPr lang="en-US" dirty="0">
                <a:latin typeface="Arial" charset="0"/>
              </a:rPr>
              <a:t> </a:t>
            </a:r>
            <a:r>
              <a:rPr lang="en-US" i="1" dirty="0">
                <a:latin typeface="Arial" charset="0"/>
              </a:rPr>
              <a:t>be predominantly </a:t>
            </a:r>
            <a:r>
              <a:rPr lang="en-US" dirty="0">
                <a:latin typeface="Arial" charset="0"/>
              </a:rPr>
              <a:t>delivered remotely over ICT networks, a subset of which are </a:t>
            </a:r>
            <a:r>
              <a:rPr lang="en-US" i="1" dirty="0">
                <a:latin typeface="Arial" charset="0"/>
              </a:rPr>
              <a:t>actually</a:t>
            </a:r>
            <a:r>
              <a:rPr lang="en-US" dirty="0">
                <a:latin typeface="Arial" charset="0"/>
              </a:rPr>
              <a:t> delivered via that method. </a:t>
            </a:r>
          </a:p>
        </p:txBody>
      </p:sp>
      <p:sp>
        <p:nvSpPr>
          <p:cNvPr id="4" name="Slide Number Placeholder 3"/>
          <p:cNvSpPr>
            <a:spLocks noGrp="1"/>
          </p:cNvSpPr>
          <p:nvPr>
            <p:ph type="sldNum" sz="quarter" idx="10"/>
          </p:nvPr>
        </p:nvSpPr>
        <p:spPr/>
        <p:txBody>
          <a:bodyPr/>
          <a:lstStyle/>
          <a:p>
            <a:pPr>
              <a:defRPr/>
            </a:pPr>
            <a:fld id="{094623F9-7E4B-48BA-82BF-84DD50C31A6D}" type="slidenum">
              <a:rPr lang="en-US" smtClean="0"/>
              <a:pPr>
                <a:defRPr/>
              </a:pPr>
              <a:t>5</a:t>
            </a:fld>
            <a:endParaRPr lang="en-US"/>
          </a:p>
        </p:txBody>
      </p:sp>
    </p:spTree>
    <p:extLst>
      <p:ext uri="{BB962C8B-B14F-4D97-AF65-F5344CB8AC3E}">
        <p14:creationId xmlns:p14="http://schemas.microsoft.com/office/powerpoint/2010/main" val="33270455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*****Slides 4-9 are animations</a:t>
            </a:r>
            <a:r>
              <a:rPr lang="en-US" baseline="0" dirty="0" smtClean="0"/>
              <a:t> of the same slide*****</a:t>
            </a:r>
            <a:endParaRPr lang="en-US" dirty="0" smtClean="0"/>
          </a:p>
          <a:p>
            <a:endParaRPr lang="en-US" dirty="0" smtClean="0"/>
          </a:p>
          <a:p>
            <a:r>
              <a:rPr lang="en-US" dirty="0" smtClean="0"/>
              <a:t>BEA publishes</a:t>
            </a:r>
            <a:r>
              <a:rPr lang="en-US" baseline="0" dirty="0" smtClean="0"/>
              <a:t> 9 broad categories of services.</a:t>
            </a:r>
          </a:p>
        </p:txBody>
      </p:sp>
      <p:sp>
        <p:nvSpPr>
          <p:cNvPr id="4" name="Slide Number Placeholder 3"/>
          <p:cNvSpPr>
            <a:spLocks noGrp="1"/>
          </p:cNvSpPr>
          <p:nvPr>
            <p:ph type="sldNum" sz="quarter" idx="10"/>
          </p:nvPr>
        </p:nvSpPr>
        <p:spPr/>
        <p:txBody>
          <a:bodyPr/>
          <a:lstStyle/>
          <a:p>
            <a:fld id="{5CEB353C-816D-A442-BDDB-FEC34ABCCCAA}" type="slidenum">
              <a:rPr lang="en-US" smtClean="0"/>
              <a:t>6</a:t>
            </a:fld>
            <a:endParaRPr lang="en-US"/>
          </a:p>
        </p:txBody>
      </p:sp>
    </p:spTree>
    <p:extLst>
      <p:ext uri="{BB962C8B-B14F-4D97-AF65-F5344CB8AC3E}">
        <p14:creationId xmlns:p14="http://schemas.microsoft.com/office/powerpoint/2010/main" val="14792343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*****Slides 4-9 are animations</a:t>
            </a:r>
            <a:r>
              <a:rPr lang="en-US" baseline="0" dirty="0" smtClean="0"/>
              <a:t> of the same slide*****</a:t>
            </a:r>
            <a:endParaRPr lang="en-US" dirty="0" smtClean="0"/>
          </a:p>
          <a:p>
            <a:endParaRPr lang="en-US" dirty="0" smtClean="0"/>
          </a:p>
          <a:p>
            <a:r>
              <a:rPr lang="en-US" dirty="0" smtClean="0"/>
              <a:t>BEA publishes</a:t>
            </a:r>
            <a:r>
              <a:rPr lang="en-US" baseline="0" dirty="0" smtClean="0"/>
              <a:t> 9 broad categories of services.</a:t>
            </a:r>
          </a:p>
        </p:txBody>
      </p:sp>
      <p:sp>
        <p:nvSpPr>
          <p:cNvPr id="4" name="Slide Number Placeholder 3"/>
          <p:cNvSpPr>
            <a:spLocks noGrp="1"/>
          </p:cNvSpPr>
          <p:nvPr>
            <p:ph type="sldNum" sz="quarter" idx="10"/>
          </p:nvPr>
        </p:nvSpPr>
        <p:spPr/>
        <p:txBody>
          <a:bodyPr/>
          <a:lstStyle/>
          <a:p>
            <a:fld id="{5CEB353C-816D-A442-BDDB-FEC34ABCCCAA}" type="slidenum">
              <a:rPr lang="en-US" smtClean="0"/>
              <a:t>7</a:t>
            </a:fld>
            <a:endParaRPr lang="en-US"/>
          </a:p>
        </p:txBody>
      </p:sp>
    </p:spTree>
    <p:extLst>
      <p:ext uri="{BB962C8B-B14F-4D97-AF65-F5344CB8AC3E}">
        <p14:creationId xmlns:p14="http://schemas.microsoft.com/office/powerpoint/2010/main" val="14792343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3237">
              <a:defRPr/>
            </a:pPr>
            <a:r>
              <a:rPr lang="en-US" dirty="0" smtClean="0"/>
              <a:t>*****Slides 4-9 are animations</a:t>
            </a:r>
            <a:r>
              <a:rPr lang="en-US" baseline="0" dirty="0" smtClean="0"/>
              <a:t> of the same slide*****</a:t>
            </a:r>
            <a:endParaRPr lang="en-US" dirty="0" smtClean="0"/>
          </a:p>
          <a:p>
            <a:endParaRPr lang="en-US" dirty="0" smtClean="0"/>
          </a:p>
          <a:p>
            <a:r>
              <a:rPr lang="en-US" dirty="0" smtClean="0"/>
              <a:t>ICT services</a:t>
            </a:r>
            <a:r>
              <a:rPr lang="en-US" baseline="0" dirty="0" smtClean="0"/>
              <a:t> is the sum of CIP associated with computer software, telecommunications services, and computer services.</a:t>
            </a:r>
          </a:p>
          <a:p>
            <a:endParaRPr lang="en-US" baseline="0" dirty="0" smtClean="0"/>
          </a:p>
          <a:p>
            <a:r>
              <a:rPr lang="en-US" baseline="0" dirty="0" smtClean="0"/>
              <a:t>Challenge in taking these series back to 1999:  These estimates were calculated back to 1999 using published data.  CIP computer software was not separately collected until 2006.  I estimated it using it’s share of the set of all categories of CIP that were not individually published pre-2006.</a:t>
            </a:r>
          </a:p>
          <a:p>
            <a:endParaRPr lang="en-US" baseline="0" dirty="0" smtClean="0"/>
          </a:p>
          <a:p>
            <a:r>
              <a:rPr lang="en-US" baseline="0" dirty="0" smtClean="0"/>
              <a:t>UNCTAD paper: why is information not included? From paragraph 16:</a:t>
            </a:r>
          </a:p>
          <a:p>
            <a:r>
              <a:rPr lang="en-US" baseline="0" dirty="0" smtClean="0"/>
              <a:t>Information services (EBOPS 2010 9.3) are currently included in the BPM6 standard component 9 Telecommunications, computer, and </a:t>
            </a:r>
            <a:r>
              <a:rPr lang="en-US" baseline="0" dirty="0" err="1" smtClean="0"/>
              <a:t>nformation</a:t>
            </a:r>
            <a:r>
              <a:rPr lang="en-US" baseline="0" dirty="0" smtClean="0"/>
              <a:t> services, but are not part of the economic activities covered by the OECD’s ICT sector definition. Information services, such as news agency services and library and information retrieval services, are commonly delivered online. They make use of ICT systems but do not comprise ICT systems. Therefore they do not correspond to the ICT sector definition which stipulates that "the products of the candidate industry must be intended to enable the function of information processing and communication by electronic means"</a:t>
            </a:r>
            <a:endParaRPr lang="en-US" dirty="0"/>
          </a:p>
        </p:txBody>
      </p:sp>
      <p:sp>
        <p:nvSpPr>
          <p:cNvPr id="4" name="Slide Number Placeholder 3"/>
          <p:cNvSpPr>
            <a:spLocks noGrp="1"/>
          </p:cNvSpPr>
          <p:nvPr>
            <p:ph type="sldNum" sz="quarter" idx="10"/>
          </p:nvPr>
        </p:nvSpPr>
        <p:spPr/>
        <p:txBody>
          <a:bodyPr/>
          <a:lstStyle/>
          <a:p>
            <a:fld id="{5CEB353C-816D-A442-BDDB-FEC34ABCCCAA}" type="slidenum">
              <a:rPr lang="en-US" smtClean="0"/>
              <a:t>8</a:t>
            </a:fld>
            <a:endParaRPr lang="en-US"/>
          </a:p>
        </p:txBody>
      </p:sp>
    </p:spTree>
    <p:extLst>
      <p:ext uri="{BB962C8B-B14F-4D97-AF65-F5344CB8AC3E}">
        <p14:creationId xmlns:p14="http://schemas.microsoft.com/office/powerpoint/2010/main" val="14792343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*****Slides 4-9 are animations</a:t>
            </a:r>
            <a:r>
              <a:rPr lang="en-US" baseline="0" dirty="0" smtClean="0"/>
              <a:t> of the same slide*****</a:t>
            </a:r>
          </a:p>
          <a:p>
            <a:endParaRPr lang="en-US" baseline="0" dirty="0" smtClean="0"/>
          </a:p>
          <a:p>
            <a:r>
              <a:rPr lang="en-US" baseline="0" dirty="0" smtClean="0"/>
              <a:t>9 broad categories again</a:t>
            </a:r>
            <a:endParaRPr lang="en-US" dirty="0" smtClean="0"/>
          </a:p>
        </p:txBody>
      </p:sp>
      <p:sp>
        <p:nvSpPr>
          <p:cNvPr id="4" name="Slide Number Placeholder 3"/>
          <p:cNvSpPr>
            <a:spLocks noGrp="1"/>
          </p:cNvSpPr>
          <p:nvPr>
            <p:ph type="sldNum" sz="quarter" idx="10"/>
          </p:nvPr>
        </p:nvSpPr>
        <p:spPr/>
        <p:txBody>
          <a:bodyPr/>
          <a:lstStyle/>
          <a:p>
            <a:fld id="{5CEB353C-816D-A442-BDDB-FEC34ABCCCAA}" type="slidenum">
              <a:rPr lang="en-US" smtClean="0"/>
              <a:t>9</a:t>
            </a:fld>
            <a:endParaRPr lang="en-US"/>
          </a:p>
        </p:txBody>
      </p:sp>
    </p:spTree>
    <p:extLst>
      <p:ext uri="{BB962C8B-B14F-4D97-AF65-F5344CB8AC3E}">
        <p14:creationId xmlns:p14="http://schemas.microsoft.com/office/powerpoint/2010/main" val="147923432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371600" y="2133600"/>
            <a:ext cx="6400800" cy="685799"/>
          </a:xfrm>
        </p:spPr>
        <p:txBody>
          <a:bodyPr anchor="t">
            <a:normAutofit/>
          </a:bodyPr>
          <a:lstStyle>
            <a:lvl1pPr algn="ctr">
              <a:defRPr sz="3600" b="1" i="0">
                <a:solidFill>
                  <a:schemeClr val="tx1"/>
                </a:solidFill>
                <a:latin typeface="Gotham HTF" charset="0"/>
                <a:ea typeface="Gotham HTF" charset="0"/>
                <a:cs typeface="Gotham HTF"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2819399"/>
            <a:ext cx="6400800" cy="457200"/>
          </a:xfrm>
        </p:spPr>
        <p:txBody>
          <a:bodyPr anchor="ctr">
            <a:noAutofit/>
          </a:bodyPr>
          <a:lstStyle>
            <a:lvl1pPr marL="0" indent="0" algn="ctr">
              <a:buNone/>
              <a:defRPr sz="1800" i="1">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smtClean="0"/>
              <a:t>Click to edit Master subtitle style</a:t>
            </a:r>
            <a:endParaRPr lang="en-US"/>
          </a:p>
        </p:txBody>
      </p:sp>
    </p:spTree>
    <p:extLst>
      <p:ext uri="{BB962C8B-B14F-4D97-AF65-F5344CB8AC3E}">
        <p14:creationId xmlns:p14="http://schemas.microsoft.com/office/powerpoint/2010/main" val="6658417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lvl1pPr>
              <a:defRPr>
                <a:solidFill>
                  <a:schemeClr val="accent6">
                    <a:lumMod val="50000"/>
                  </a:schemeClr>
                </a:solidFil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2AD1B2E3-3E40-5040-904C-5D9B1F512E40}" type="datetime1">
              <a:rPr lang="en-US" smtClean="0"/>
              <a:t>3/17/2017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2C37F8-DB9F-4D58-B490-F5ECA928CAA2}" type="slidenum">
              <a:rPr lang="en-US" smtClean="0"/>
              <a:t>‹#›</a:t>
            </a:fld>
            <a:endParaRPr lang="en-US"/>
          </a:p>
        </p:txBody>
      </p:sp>
    </p:spTree>
    <p:extLst>
      <p:ext uri="{BB962C8B-B14F-4D97-AF65-F5344CB8AC3E}">
        <p14:creationId xmlns:p14="http://schemas.microsoft.com/office/powerpoint/2010/main" val="7262367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lvl1pPr>
              <a:defRPr>
                <a:solidFill>
                  <a:schemeClr val="accent6">
                    <a:lumMod val="50000"/>
                  </a:schemeClr>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457200" y="1447800"/>
            <a:ext cx="822960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616513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6">
                    <a:lumMod val="50000"/>
                  </a:schemeClr>
                </a:solidFill>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457200" y="1447800"/>
            <a:ext cx="4038600" cy="46783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447800"/>
            <a:ext cx="4038600" cy="46783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8CB230B-F642-8349-A125-BF1F59E38F31}" type="datetime1">
              <a:rPr lang="en-US" smtClean="0"/>
              <a:t>3/17/2017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F2C37F8-DB9F-4D58-B490-F5ECA928CAA2}" type="slidenum">
              <a:rPr lang="en-US" smtClean="0"/>
              <a:t>‹#›</a:t>
            </a:fld>
            <a:endParaRPr lang="en-US"/>
          </a:p>
        </p:txBody>
      </p:sp>
    </p:spTree>
    <p:extLst>
      <p:ext uri="{BB962C8B-B14F-4D97-AF65-F5344CB8AC3E}">
        <p14:creationId xmlns:p14="http://schemas.microsoft.com/office/powerpoint/2010/main" val="32292781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6">
                    <a:lumMod val="50000"/>
                  </a:schemeClr>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1371600"/>
            <a:ext cx="4040188" cy="609600"/>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457200" y="2057401"/>
            <a:ext cx="4040188" cy="4068763"/>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7" y="1371600"/>
            <a:ext cx="4041775" cy="609600"/>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645027" y="2057401"/>
            <a:ext cx="4041775" cy="4068763"/>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3626EB9-9C7D-3A49-A17C-A84D39731E9F}" type="datetime1">
              <a:rPr lang="en-US" smtClean="0"/>
              <a:t>3/17/2017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F2C37F8-DB9F-4D58-B490-F5ECA928CAA2}" type="slidenum">
              <a:rPr lang="en-US" smtClean="0"/>
              <a:t>‹#›</a:t>
            </a:fld>
            <a:endParaRPr lang="en-US"/>
          </a:p>
        </p:txBody>
      </p:sp>
    </p:spTree>
    <p:extLst>
      <p:ext uri="{BB962C8B-B14F-4D97-AF65-F5344CB8AC3E}">
        <p14:creationId xmlns:p14="http://schemas.microsoft.com/office/powerpoint/2010/main" val="5991940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6">
                    <a:lumMod val="50000"/>
                  </a:schemeClr>
                </a:solidFill>
              </a:defRPr>
            </a:lvl1pPr>
          </a:lstStyle>
          <a:p>
            <a:r>
              <a:rPr lang="en-US" dirty="0" smtClean="0"/>
              <a:t>Click to edit Master title style</a:t>
            </a:r>
            <a:endParaRPr lang="en-US" dirty="0"/>
          </a:p>
        </p:txBody>
      </p:sp>
      <p:sp>
        <p:nvSpPr>
          <p:cNvPr id="3" name="Date Placeholder 2"/>
          <p:cNvSpPr>
            <a:spLocks noGrp="1"/>
          </p:cNvSpPr>
          <p:nvPr>
            <p:ph type="dt" sz="half" idx="10"/>
          </p:nvPr>
        </p:nvSpPr>
        <p:spPr/>
        <p:txBody>
          <a:bodyPr/>
          <a:lstStyle/>
          <a:p>
            <a:fld id="{DC1AAD25-49FD-FA48-8544-F37D530E0C71}" type="datetime1">
              <a:rPr lang="en-US" smtClean="0"/>
              <a:t>3/17/2017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F2C37F8-DB9F-4D58-B490-F5ECA928CAA2}" type="slidenum">
              <a:rPr lang="en-US" smtClean="0"/>
              <a:t>‹#›</a:t>
            </a:fld>
            <a:endParaRPr lang="en-US"/>
          </a:p>
        </p:txBody>
      </p:sp>
    </p:spTree>
    <p:extLst>
      <p:ext uri="{BB962C8B-B14F-4D97-AF65-F5344CB8AC3E}">
        <p14:creationId xmlns:p14="http://schemas.microsoft.com/office/powerpoint/2010/main" val="22615224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8">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28600"/>
            <a:ext cx="6934200" cy="914400"/>
          </a:xfrm>
          <a:prstGeom prst="rect">
            <a:avLst/>
          </a:prstGeom>
        </p:spPr>
        <p:txBody>
          <a:bodyPr vert="horz" lIns="91440" tIns="45720" rIns="91440" bIns="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447800"/>
            <a:ext cx="8229600" cy="46783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96200" y="6613525"/>
            <a:ext cx="990600" cy="168275"/>
          </a:xfrm>
          <a:prstGeom prst="rect">
            <a:avLst/>
          </a:prstGeom>
        </p:spPr>
        <p:txBody>
          <a:bodyPr vert="horz" lIns="91440" tIns="45720" rIns="91440" bIns="45720" rtlCol="0" anchor="ctr"/>
          <a:lstStyle>
            <a:lvl1pPr algn="r">
              <a:defRPr sz="900">
                <a:solidFill>
                  <a:schemeClr val="tx1">
                    <a:tint val="75000"/>
                  </a:schemeClr>
                </a:solidFill>
              </a:defRPr>
            </a:lvl1pPr>
          </a:lstStyle>
          <a:p>
            <a:fld id="{D27CA874-385D-7D40-8483-886A8DD3C4DA}" type="datetime1">
              <a:rPr lang="en-US" smtClean="0"/>
              <a:t>3/17/2017</a:t>
            </a:fld>
            <a:endParaRPr lang="en-US" dirty="0"/>
          </a:p>
        </p:txBody>
      </p:sp>
      <p:sp>
        <p:nvSpPr>
          <p:cNvPr id="5" name="Footer Placeholder 4"/>
          <p:cNvSpPr>
            <a:spLocks noGrp="1"/>
          </p:cNvSpPr>
          <p:nvPr>
            <p:ph type="ftr" sz="quarter" idx="3"/>
          </p:nvPr>
        </p:nvSpPr>
        <p:spPr>
          <a:xfrm>
            <a:off x="457200" y="6356351"/>
            <a:ext cx="6553200"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153400" y="6340475"/>
            <a:ext cx="533400" cy="196851"/>
          </a:xfrm>
          <a:prstGeom prst="rect">
            <a:avLst/>
          </a:prstGeom>
        </p:spPr>
        <p:txBody>
          <a:bodyPr vert="horz" lIns="91440" tIns="45720" rIns="91440" bIns="45720" rtlCol="0" anchor="ctr"/>
          <a:lstStyle>
            <a:lvl1pPr algn="r">
              <a:defRPr sz="900">
                <a:solidFill>
                  <a:schemeClr val="tx1">
                    <a:tint val="75000"/>
                  </a:schemeClr>
                </a:solidFill>
              </a:defRPr>
            </a:lvl1pPr>
          </a:lstStyle>
          <a:p>
            <a:fld id="{2F2C37F8-DB9F-4D58-B490-F5ECA928CAA2}" type="slidenum">
              <a:rPr lang="en-US" smtClean="0"/>
              <a:t>‹#›</a:t>
            </a:fld>
            <a:endParaRPr lang="en-US"/>
          </a:p>
        </p:txBody>
      </p:sp>
    </p:spTree>
    <p:extLst>
      <p:ext uri="{BB962C8B-B14F-4D97-AF65-F5344CB8AC3E}">
        <p14:creationId xmlns:p14="http://schemas.microsoft.com/office/powerpoint/2010/main" val="22980510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5" r:id="rId3"/>
    <p:sldLayoutId id="2147483652" r:id="rId4"/>
    <p:sldLayoutId id="2147483653" r:id="rId5"/>
    <p:sldLayoutId id="2147483654" r:id="rId6"/>
  </p:sldLayoutIdLst>
  <p:hf hdr="0" ftr="0"/>
  <p:txStyles>
    <p:titleStyle>
      <a:lvl1pPr algn="l" defTabSz="685800" rtl="0" eaLnBrk="1" latinLnBrk="0" hangingPunct="1">
        <a:spcBef>
          <a:spcPct val="0"/>
        </a:spcBef>
        <a:buNone/>
        <a:defRPr sz="2700" b="0" kern="1200">
          <a:solidFill>
            <a:schemeClr val="accent5"/>
          </a:solidFill>
          <a:latin typeface="+mj-lt"/>
          <a:ea typeface="+mj-ea"/>
          <a:cs typeface="+mj-cs"/>
        </a:defRPr>
      </a:lvl1pPr>
    </p:titleStyle>
    <p:bodyStyle>
      <a:lvl1pPr marL="172641" indent="-166688" algn="l" defTabSz="685800" rtl="0" eaLnBrk="1" latinLnBrk="0" hangingPunct="1">
        <a:spcBef>
          <a:spcPts val="225"/>
        </a:spcBef>
        <a:spcAft>
          <a:spcPts val="450"/>
        </a:spcAft>
        <a:buFont typeface="Arial" panose="020B0604020202020204" pitchFamily="34" charset="0"/>
        <a:buChar char="•"/>
        <a:tabLst/>
        <a:defRPr sz="2400" kern="1200">
          <a:solidFill>
            <a:schemeClr val="tx1"/>
          </a:solidFill>
          <a:latin typeface="+mn-lt"/>
          <a:ea typeface="+mn-ea"/>
          <a:cs typeface="+mn-cs"/>
        </a:defRPr>
      </a:lvl1pPr>
      <a:lvl2pPr marL="514350" indent="-215504" algn="l" defTabSz="685800" rtl="0" eaLnBrk="1" latinLnBrk="0" hangingPunct="1">
        <a:spcBef>
          <a:spcPts val="225"/>
        </a:spcBef>
        <a:spcAft>
          <a:spcPts val="450"/>
        </a:spcAft>
        <a:buFont typeface="Arial" panose="020B0604020202020204" pitchFamily="34" charset="0"/>
        <a:buChar char="–"/>
        <a:tabLst/>
        <a:defRPr sz="2100" kern="1200">
          <a:solidFill>
            <a:schemeClr val="tx1"/>
          </a:solidFill>
          <a:latin typeface="+mn-lt"/>
          <a:ea typeface="+mn-ea"/>
          <a:cs typeface="+mn-cs"/>
        </a:defRPr>
      </a:lvl2pPr>
      <a:lvl3pPr marL="857250" indent="-171450" algn="l" defTabSz="685800" rtl="0" eaLnBrk="1" latinLnBrk="0" hangingPunct="1">
        <a:spcBef>
          <a:spcPts val="225"/>
        </a:spcBef>
        <a:spcAft>
          <a:spcPts val="450"/>
        </a:spcAft>
        <a:buFont typeface="Arial" panose="020B0604020202020204"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ts val="225"/>
        </a:spcBef>
        <a:spcAft>
          <a:spcPts val="450"/>
        </a:spcAft>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ts val="225"/>
        </a:spcBef>
        <a:spcAft>
          <a:spcPts val="450"/>
        </a:spcAft>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04800" y="2286000"/>
            <a:ext cx="8534400" cy="1470025"/>
          </a:xfrm>
        </p:spPr>
        <p:txBody>
          <a:bodyPr>
            <a:noAutofit/>
          </a:bodyPr>
          <a:lstStyle/>
          <a:p>
            <a:pPr eaLnBrk="1" hangingPunct="1"/>
            <a:r>
              <a:rPr lang="en-US" sz="3200" dirty="0" smtClean="0"/>
              <a:t>Trends in U.S. Trade </a:t>
            </a:r>
            <a:r>
              <a:rPr lang="en-US" sz="3200" dirty="0"/>
              <a:t>in </a:t>
            </a:r>
            <a:r>
              <a:rPr lang="en-US" sz="3200" dirty="0" smtClean="0"/>
              <a:t>Information and Communications Technology (ICT) Services </a:t>
            </a:r>
            <a:r>
              <a:rPr lang="en-US" sz="3200" dirty="0"/>
              <a:t>and </a:t>
            </a:r>
            <a:r>
              <a:rPr lang="en-US" sz="3200" dirty="0" smtClean="0"/>
              <a:t>in ICT-Enabled </a:t>
            </a:r>
            <a:r>
              <a:rPr lang="en-US" sz="3200" dirty="0"/>
              <a:t>Services</a:t>
            </a:r>
            <a:endParaRPr lang="en-US" altLang="en-US" sz="3200" dirty="0" smtClean="0"/>
          </a:p>
        </p:txBody>
      </p:sp>
      <p:sp>
        <p:nvSpPr>
          <p:cNvPr id="3076" name="Text Box 4"/>
          <p:cNvSpPr txBox="1">
            <a:spLocks noChangeArrowheads="1"/>
          </p:cNvSpPr>
          <p:nvPr/>
        </p:nvSpPr>
        <p:spPr bwMode="auto">
          <a:xfrm>
            <a:off x="685800" y="5029200"/>
            <a:ext cx="7772400" cy="1015663"/>
          </a:xfrm>
          <a:prstGeom prst="rect">
            <a:avLst/>
          </a:prstGeom>
          <a:noFill/>
          <a:ln>
            <a:noFill/>
          </a:ln>
          <a:effectLst/>
          <a:extLst>
            <a:ext uri="{909E8E84-426E-40DD-AFC4-6F175D3DCCD1}">
              <a14:hiddenFill xmlns:a14="http://schemas.microsoft.com/office/drawing/2010/main">
                <a:solidFill>
                  <a:srgbClr val="00267F"/>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algn="ctr" eaLnBrk="0" fontAlgn="base" hangingPunct="0">
              <a:spcBef>
                <a:spcPct val="0"/>
              </a:spcBef>
              <a:spcAft>
                <a:spcPct val="0"/>
              </a:spcAft>
              <a:defRPr>
                <a:solidFill>
                  <a:schemeClr val="tx1"/>
                </a:solidFill>
                <a:latin typeface="Arial" pitchFamily="34" charset="0"/>
              </a:defRPr>
            </a:lvl6pPr>
            <a:lvl7pPr marL="2971800" indent="-228600" algn="ctr" eaLnBrk="0" fontAlgn="base" hangingPunct="0">
              <a:spcBef>
                <a:spcPct val="0"/>
              </a:spcBef>
              <a:spcAft>
                <a:spcPct val="0"/>
              </a:spcAft>
              <a:defRPr>
                <a:solidFill>
                  <a:schemeClr val="tx1"/>
                </a:solidFill>
                <a:latin typeface="Arial" pitchFamily="34" charset="0"/>
              </a:defRPr>
            </a:lvl7pPr>
            <a:lvl8pPr marL="3429000" indent="-228600" algn="ctr" eaLnBrk="0" fontAlgn="base" hangingPunct="0">
              <a:spcBef>
                <a:spcPct val="0"/>
              </a:spcBef>
              <a:spcAft>
                <a:spcPct val="0"/>
              </a:spcAft>
              <a:defRPr>
                <a:solidFill>
                  <a:schemeClr val="tx1"/>
                </a:solidFill>
                <a:latin typeface="Arial" pitchFamily="34" charset="0"/>
              </a:defRPr>
            </a:lvl8pPr>
            <a:lvl9pPr marL="3886200" indent="-228600" algn="ctr" eaLnBrk="0" fontAlgn="base" hangingPunct="0">
              <a:spcBef>
                <a:spcPct val="0"/>
              </a:spcBef>
              <a:spcAft>
                <a:spcPct val="0"/>
              </a:spcAft>
              <a:defRPr>
                <a:solidFill>
                  <a:schemeClr val="tx1"/>
                </a:solidFill>
                <a:latin typeface="Arial" pitchFamily="34" charset="0"/>
              </a:defRPr>
            </a:lvl9pPr>
          </a:lstStyle>
          <a:p>
            <a:pPr algn="ctr" eaLnBrk="1" hangingPunct="1">
              <a:spcBef>
                <a:spcPct val="50000"/>
              </a:spcBef>
            </a:pPr>
            <a:r>
              <a:rPr lang="en-US" altLang="en-US" sz="2400" b="1" dirty="0">
                <a:latin typeface="Gotham HTF"/>
              </a:rPr>
              <a:t>Alexis Grimm</a:t>
            </a:r>
          </a:p>
          <a:p>
            <a:pPr algn="ctr" eaLnBrk="1" hangingPunct="1">
              <a:spcBef>
                <a:spcPct val="50000"/>
              </a:spcBef>
            </a:pPr>
            <a:r>
              <a:rPr lang="en-US" altLang="en-US" sz="2400" b="1" dirty="0" smtClean="0">
                <a:latin typeface="Gotham HTF"/>
              </a:rPr>
              <a:t>March 11, 2017</a:t>
            </a:r>
          </a:p>
        </p:txBody>
      </p:sp>
    </p:spTree>
    <p:extLst>
      <p:ext uri="{BB962C8B-B14F-4D97-AF65-F5344CB8AC3E}">
        <p14:creationId xmlns:p14="http://schemas.microsoft.com/office/powerpoint/2010/main" val="19426751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ICT and Potentially ICT-Enabled Services</a:t>
            </a:r>
            <a:endParaRPr lang="en-US" dirty="0"/>
          </a:p>
        </p:txBody>
      </p:sp>
      <p:sp>
        <p:nvSpPr>
          <p:cNvPr id="3" name="Content Placeholder 2"/>
          <p:cNvSpPr>
            <a:spLocks noGrp="1"/>
          </p:cNvSpPr>
          <p:nvPr>
            <p:ph idx="1"/>
          </p:nvPr>
        </p:nvSpPr>
        <p:spPr>
          <a:xfrm>
            <a:off x="457200" y="1143000"/>
            <a:ext cx="8229600" cy="1447799"/>
          </a:xfrm>
        </p:spPr>
        <p:txBody>
          <a:bodyPr/>
          <a:lstStyle/>
          <a:p>
            <a:r>
              <a:rPr lang="en-US" dirty="0"/>
              <a:t>ICT </a:t>
            </a:r>
            <a:r>
              <a:rPr lang="en-US" dirty="0" smtClean="0"/>
              <a:t>services</a:t>
            </a:r>
          </a:p>
          <a:p>
            <a:r>
              <a:rPr lang="en-US" dirty="0" smtClean="0"/>
              <a:t>Potentially </a:t>
            </a:r>
            <a:r>
              <a:rPr lang="en-US" dirty="0"/>
              <a:t>ICT-enabled services - services with outputs that </a:t>
            </a:r>
            <a:r>
              <a:rPr lang="en-US" i="1" dirty="0" smtClean="0"/>
              <a:t>can predominantly</a:t>
            </a:r>
            <a:r>
              <a:rPr lang="en-US" dirty="0" smtClean="0"/>
              <a:t> </a:t>
            </a:r>
            <a:r>
              <a:rPr lang="en-US" dirty="0"/>
              <a:t>be delivered remotely over ICT networks</a:t>
            </a:r>
          </a:p>
          <a:p>
            <a:pPr marL="5953" indent="0">
              <a:buNone/>
            </a:pPr>
            <a:endParaRPr lang="en-US" dirty="0"/>
          </a:p>
        </p:txBody>
      </p:sp>
      <p:sp>
        <p:nvSpPr>
          <p:cNvPr id="4" name="Date Placeholder 3"/>
          <p:cNvSpPr>
            <a:spLocks noGrp="1"/>
          </p:cNvSpPr>
          <p:nvPr>
            <p:ph type="dt" sz="half" idx="10"/>
          </p:nvPr>
        </p:nvSpPr>
        <p:spPr/>
        <p:txBody>
          <a:bodyPr/>
          <a:lstStyle/>
          <a:p>
            <a:fld id="{2AD1B2E3-3E40-5040-904C-5D9B1F512E40}" type="datetime1">
              <a:rPr lang="en-US" smtClean="0"/>
              <a:t>3/17/2017</a:t>
            </a:fld>
            <a:endParaRPr lang="en-US"/>
          </a:p>
        </p:txBody>
      </p:sp>
      <p:sp>
        <p:nvSpPr>
          <p:cNvPr id="5" name="Slide Number Placeholder 4"/>
          <p:cNvSpPr>
            <a:spLocks noGrp="1"/>
          </p:cNvSpPr>
          <p:nvPr>
            <p:ph type="sldNum" sz="quarter" idx="12"/>
          </p:nvPr>
        </p:nvSpPr>
        <p:spPr/>
        <p:txBody>
          <a:bodyPr/>
          <a:lstStyle/>
          <a:p>
            <a:fld id="{2F2C37F8-DB9F-4D58-B490-F5ECA928CAA2}" type="slidenum">
              <a:rPr lang="en-US" smtClean="0"/>
              <a:t>10</a:t>
            </a:fld>
            <a:endParaRPr lang="en-US"/>
          </a:p>
        </p:txBody>
      </p:sp>
      <p:pic>
        <p:nvPicPr>
          <p:cNvPr id="1126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47800" y="2676525"/>
            <a:ext cx="6324600" cy="3343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9520859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381000" y="76200"/>
            <a:ext cx="7162800" cy="838200"/>
          </a:xfrm>
        </p:spPr>
        <p:txBody>
          <a:bodyPr>
            <a:noAutofit/>
          </a:bodyPr>
          <a:lstStyle/>
          <a:p>
            <a:r>
              <a:rPr lang="en-US" dirty="0" smtClean="0"/>
              <a:t>ICT and Potentially ICT-enabled Services Trade, 2015</a:t>
            </a:r>
            <a:endParaRPr lang="en-US" dirty="0"/>
          </a:p>
        </p:txBody>
      </p:sp>
      <p:sp>
        <p:nvSpPr>
          <p:cNvPr id="4" name="Slide Number Placeholder 3"/>
          <p:cNvSpPr>
            <a:spLocks noGrp="1"/>
          </p:cNvSpPr>
          <p:nvPr>
            <p:ph type="sldNum" sz="quarter" idx="10"/>
          </p:nvPr>
        </p:nvSpPr>
        <p:spPr/>
        <p:txBody>
          <a:bodyPr/>
          <a:lstStyle/>
          <a:p>
            <a:pPr>
              <a:defRPr/>
            </a:pPr>
            <a:fld id="{8C42D45C-E6BC-4F5D-B075-45B5406D6D37}" type="slidenum">
              <a:rPr lang="en-US" smtClean="0"/>
              <a:pPr>
                <a:defRPr/>
              </a:pPr>
              <a:t>11</a:t>
            </a:fld>
            <a:endParaRPr lang="en-US"/>
          </a:p>
        </p:txBody>
      </p:sp>
      <p:pic>
        <p:nvPicPr>
          <p:cNvPr id="2"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9403" y="1066800"/>
            <a:ext cx="8948397" cy="56235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9493903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6934200" cy="914400"/>
          </a:xfrm>
        </p:spPr>
        <p:txBody>
          <a:bodyPr/>
          <a:lstStyle/>
          <a:p>
            <a:r>
              <a:rPr lang="en-US" dirty="0" smtClean="0"/>
              <a:t>ICT </a:t>
            </a:r>
            <a:r>
              <a:rPr lang="en-US" dirty="0"/>
              <a:t>Services Trade by Type, 2015</a:t>
            </a:r>
          </a:p>
        </p:txBody>
      </p:sp>
      <p:sp>
        <p:nvSpPr>
          <p:cNvPr id="5" name="Date Placeholder 4"/>
          <p:cNvSpPr>
            <a:spLocks noGrp="1"/>
          </p:cNvSpPr>
          <p:nvPr>
            <p:ph type="dt" sz="half" idx="10"/>
          </p:nvPr>
        </p:nvSpPr>
        <p:spPr/>
        <p:txBody>
          <a:bodyPr/>
          <a:lstStyle/>
          <a:p>
            <a:fld id="{B8CB230B-F642-8349-A125-BF1F59E38F31}" type="datetime1">
              <a:rPr lang="en-US" smtClean="0"/>
              <a:t>3/17/2017</a:t>
            </a:fld>
            <a:endParaRPr lang="en-US"/>
          </a:p>
        </p:txBody>
      </p:sp>
      <p:sp>
        <p:nvSpPr>
          <p:cNvPr id="6" name="Slide Number Placeholder 5"/>
          <p:cNvSpPr>
            <a:spLocks noGrp="1"/>
          </p:cNvSpPr>
          <p:nvPr>
            <p:ph type="sldNum" sz="quarter" idx="12"/>
          </p:nvPr>
        </p:nvSpPr>
        <p:spPr/>
        <p:txBody>
          <a:bodyPr/>
          <a:lstStyle/>
          <a:p>
            <a:fld id="{2F2C37F8-DB9F-4D58-B490-F5ECA928CAA2}" type="slidenum">
              <a:rPr lang="en-US" smtClean="0"/>
              <a:t>12</a:t>
            </a:fld>
            <a:endParaRPr lang="en-US"/>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 y="1082040"/>
            <a:ext cx="8826890" cy="56235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6084466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6934200" cy="914400"/>
          </a:xfrm>
        </p:spPr>
        <p:txBody>
          <a:bodyPr/>
          <a:lstStyle/>
          <a:p>
            <a:r>
              <a:rPr lang="en-US" dirty="0"/>
              <a:t>Potentially ICT-Enabled Services Trade by Type, 2015</a:t>
            </a:r>
          </a:p>
        </p:txBody>
      </p:sp>
      <p:sp>
        <p:nvSpPr>
          <p:cNvPr id="5" name="Date Placeholder 4"/>
          <p:cNvSpPr>
            <a:spLocks noGrp="1"/>
          </p:cNvSpPr>
          <p:nvPr>
            <p:ph type="dt" sz="half" idx="10"/>
          </p:nvPr>
        </p:nvSpPr>
        <p:spPr/>
        <p:txBody>
          <a:bodyPr/>
          <a:lstStyle/>
          <a:p>
            <a:fld id="{B8CB230B-F642-8349-A125-BF1F59E38F31}" type="datetime1">
              <a:rPr lang="en-US" smtClean="0"/>
              <a:t>3/17/2017</a:t>
            </a:fld>
            <a:endParaRPr lang="en-US"/>
          </a:p>
        </p:txBody>
      </p:sp>
      <p:sp>
        <p:nvSpPr>
          <p:cNvPr id="6" name="Slide Number Placeholder 5"/>
          <p:cNvSpPr>
            <a:spLocks noGrp="1"/>
          </p:cNvSpPr>
          <p:nvPr>
            <p:ph type="sldNum" sz="quarter" idx="12"/>
          </p:nvPr>
        </p:nvSpPr>
        <p:spPr/>
        <p:txBody>
          <a:bodyPr/>
          <a:lstStyle/>
          <a:p>
            <a:fld id="{2F2C37F8-DB9F-4D58-B490-F5ECA928CAA2}" type="slidenum">
              <a:rPr lang="en-US" smtClean="0"/>
              <a:t>13</a:t>
            </a:fld>
            <a:endParaRPr lang="en-US"/>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6959" y="1082040"/>
            <a:ext cx="8864641" cy="56235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7386359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48525"/>
            <a:ext cx="6934200" cy="914400"/>
          </a:xfrm>
        </p:spPr>
        <p:txBody>
          <a:bodyPr/>
          <a:lstStyle/>
          <a:p>
            <a:r>
              <a:rPr lang="en-US" dirty="0" smtClean="0"/>
              <a:t>Exports of ICT and Potentially ICT-Enabled Services, 1999-2015</a:t>
            </a:r>
            <a:endParaRPr lang="en-US" dirty="0"/>
          </a:p>
        </p:txBody>
      </p:sp>
      <p:sp>
        <p:nvSpPr>
          <p:cNvPr id="5" name="Date Placeholder 4"/>
          <p:cNvSpPr>
            <a:spLocks noGrp="1"/>
          </p:cNvSpPr>
          <p:nvPr>
            <p:ph type="dt" sz="half" idx="10"/>
          </p:nvPr>
        </p:nvSpPr>
        <p:spPr/>
        <p:txBody>
          <a:bodyPr/>
          <a:lstStyle/>
          <a:p>
            <a:fld id="{B8CB230B-F642-8349-A125-BF1F59E38F31}" type="datetime1">
              <a:rPr lang="en-US" smtClean="0"/>
              <a:t>3/17/2017</a:t>
            </a:fld>
            <a:endParaRPr lang="en-US"/>
          </a:p>
        </p:txBody>
      </p:sp>
      <p:sp>
        <p:nvSpPr>
          <p:cNvPr id="6" name="Slide Number Placeholder 5"/>
          <p:cNvSpPr>
            <a:spLocks noGrp="1"/>
          </p:cNvSpPr>
          <p:nvPr>
            <p:ph type="sldNum" sz="quarter" idx="12"/>
          </p:nvPr>
        </p:nvSpPr>
        <p:spPr/>
        <p:txBody>
          <a:bodyPr/>
          <a:lstStyle/>
          <a:p>
            <a:fld id="{2F2C37F8-DB9F-4D58-B490-F5ECA928CAA2}" type="slidenum">
              <a:rPr lang="en-US" smtClean="0"/>
              <a:t>14</a:t>
            </a:fld>
            <a:endParaRPr lang="en-US"/>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3091" y="1066800"/>
            <a:ext cx="8732309" cy="548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2000335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48525"/>
            <a:ext cx="6934200" cy="914400"/>
          </a:xfrm>
        </p:spPr>
        <p:txBody>
          <a:bodyPr/>
          <a:lstStyle/>
          <a:p>
            <a:r>
              <a:rPr lang="en-US" dirty="0" smtClean="0"/>
              <a:t>Imports of ICT and Potentially ICT-Enabled Services, 1999-2015</a:t>
            </a:r>
            <a:endParaRPr lang="en-US" dirty="0"/>
          </a:p>
        </p:txBody>
      </p:sp>
      <p:sp>
        <p:nvSpPr>
          <p:cNvPr id="5" name="Date Placeholder 4"/>
          <p:cNvSpPr>
            <a:spLocks noGrp="1"/>
          </p:cNvSpPr>
          <p:nvPr>
            <p:ph type="dt" sz="half" idx="10"/>
          </p:nvPr>
        </p:nvSpPr>
        <p:spPr/>
        <p:txBody>
          <a:bodyPr/>
          <a:lstStyle/>
          <a:p>
            <a:fld id="{B8CB230B-F642-8349-A125-BF1F59E38F31}" type="datetime1">
              <a:rPr lang="en-US" smtClean="0"/>
              <a:t>3/17/2017</a:t>
            </a:fld>
            <a:endParaRPr lang="en-US"/>
          </a:p>
        </p:txBody>
      </p:sp>
      <p:sp>
        <p:nvSpPr>
          <p:cNvPr id="6" name="Slide Number Placeholder 5"/>
          <p:cNvSpPr>
            <a:spLocks noGrp="1"/>
          </p:cNvSpPr>
          <p:nvPr>
            <p:ph type="sldNum" sz="quarter" idx="12"/>
          </p:nvPr>
        </p:nvSpPr>
        <p:spPr/>
        <p:txBody>
          <a:bodyPr/>
          <a:lstStyle/>
          <a:p>
            <a:fld id="{2F2C37F8-DB9F-4D58-B490-F5ECA928CAA2}" type="slidenum">
              <a:rPr lang="en-US" smtClean="0"/>
              <a:t>15</a:t>
            </a:fld>
            <a:endParaRPr lang="en-US"/>
          </a:p>
        </p:txBody>
      </p:sp>
      <p:pic>
        <p:nvPicPr>
          <p:cNvPr id="51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1066800"/>
            <a:ext cx="8723908" cy="548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1905028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7106" y="1847088"/>
            <a:ext cx="8452094" cy="50109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311035" y="76200"/>
            <a:ext cx="6934200" cy="914400"/>
          </a:xfrm>
        </p:spPr>
        <p:txBody>
          <a:bodyPr/>
          <a:lstStyle/>
          <a:p>
            <a:r>
              <a:rPr lang="en-US" dirty="0" smtClean="0"/>
              <a:t>Trade in ICT </a:t>
            </a:r>
            <a:r>
              <a:rPr lang="en-US" dirty="0"/>
              <a:t>and Potentially ICT-Enabled </a:t>
            </a:r>
            <a:r>
              <a:rPr lang="en-US" dirty="0" smtClean="0"/>
              <a:t>Services by Type, </a:t>
            </a:r>
            <a:r>
              <a:rPr lang="en-US" dirty="0"/>
              <a:t>1999-2015</a:t>
            </a:r>
          </a:p>
        </p:txBody>
      </p:sp>
      <p:sp>
        <p:nvSpPr>
          <p:cNvPr id="5" name="Date Placeholder 4"/>
          <p:cNvSpPr>
            <a:spLocks noGrp="1"/>
          </p:cNvSpPr>
          <p:nvPr>
            <p:ph type="dt" sz="half" idx="10"/>
          </p:nvPr>
        </p:nvSpPr>
        <p:spPr/>
        <p:txBody>
          <a:bodyPr/>
          <a:lstStyle/>
          <a:p>
            <a:fld id="{B8CB230B-F642-8349-A125-BF1F59E38F31}" type="datetime1">
              <a:rPr lang="en-US" smtClean="0"/>
              <a:t>3/17/2017</a:t>
            </a:fld>
            <a:endParaRPr lang="en-US"/>
          </a:p>
        </p:txBody>
      </p:sp>
      <p:sp>
        <p:nvSpPr>
          <p:cNvPr id="6" name="Slide Number Placeholder 5"/>
          <p:cNvSpPr>
            <a:spLocks noGrp="1"/>
          </p:cNvSpPr>
          <p:nvPr>
            <p:ph type="sldNum" sz="quarter" idx="12"/>
          </p:nvPr>
        </p:nvSpPr>
        <p:spPr/>
        <p:txBody>
          <a:bodyPr/>
          <a:lstStyle/>
          <a:p>
            <a:fld id="{2F2C37F8-DB9F-4D58-B490-F5ECA928CAA2}" type="slidenum">
              <a:rPr lang="en-US" smtClean="0"/>
              <a:t>16</a:t>
            </a:fld>
            <a:endParaRPr lang="en-US"/>
          </a:p>
        </p:txBody>
      </p:sp>
      <p:sp>
        <p:nvSpPr>
          <p:cNvPr id="7" name="TextBox 1"/>
          <p:cNvSpPr txBox="1"/>
          <p:nvPr/>
        </p:nvSpPr>
        <p:spPr>
          <a:xfrm>
            <a:off x="4191000" y="1372377"/>
            <a:ext cx="1310898" cy="970026"/>
          </a:xfrm>
          <a:prstGeom prst="rect">
            <a:avLst/>
          </a:prstGeom>
          <a:solidFill>
            <a:schemeClr val="bg1"/>
          </a:solidFill>
        </p:spPr>
        <p:txBody>
          <a:bodyPr wrap="square" lIns="0" tIns="0" rIns="0" bIns="0"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2000" b="1" dirty="0">
                <a:latin typeface="Arial Narrow" panose="020B0606020202030204" pitchFamily="34" charset="0"/>
              </a:rPr>
              <a:t>Charges for the use of intellectual property</a:t>
            </a:r>
          </a:p>
        </p:txBody>
      </p:sp>
      <p:sp>
        <p:nvSpPr>
          <p:cNvPr id="8" name="TextBox 1"/>
          <p:cNvSpPr txBox="1"/>
          <p:nvPr/>
        </p:nvSpPr>
        <p:spPr>
          <a:xfrm>
            <a:off x="5501898" y="1505037"/>
            <a:ext cx="1461431" cy="990601"/>
          </a:xfrm>
          <a:prstGeom prst="rect">
            <a:avLst/>
          </a:prstGeom>
          <a:solidFill>
            <a:schemeClr val="bg1"/>
          </a:solidFill>
        </p:spPr>
        <p:txBody>
          <a:bodyPr wrap="square" lIns="0" tIns="0" rIns="0" bIns="0"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2000" b="1" dirty="0">
                <a:latin typeface="Arial Narrow" panose="020B0606020202030204" pitchFamily="34" charset="0"/>
              </a:rPr>
              <a:t>Telecom, computer,</a:t>
            </a:r>
            <a:r>
              <a:rPr lang="en-US" sz="2000" b="1" baseline="0" dirty="0">
                <a:latin typeface="Arial Narrow" panose="020B0606020202030204" pitchFamily="34" charset="0"/>
              </a:rPr>
              <a:t> and information</a:t>
            </a:r>
            <a:endParaRPr lang="en-US" sz="2000" b="1" dirty="0">
              <a:latin typeface="Arial Narrow" panose="020B0606020202030204" pitchFamily="34" charset="0"/>
            </a:endParaRPr>
          </a:p>
        </p:txBody>
      </p:sp>
      <p:sp>
        <p:nvSpPr>
          <p:cNvPr id="11" name="TextBox 1"/>
          <p:cNvSpPr txBox="1"/>
          <p:nvPr/>
        </p:nvSpPr>
        <p:spPr>
          <a:xfrm>
            <a:off x="1219200" y="1790885"/>
            <a:ext cx="1143000" cy="355028"/>
          </a:xfrm>
          <a:prstGeom prst="rect">
            <a:avLst/>
          </a:prstGeom>
          <a:solidFill>
            <a:schemeClr val="bg1"/>
          </a:solidFill>
        </p:spPr>
        <p:txBody>
          <a:bodyPr wrap="square" lIns="0" tIns="0" rIns="0" bIns="0"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2000" b="1" dirty="0">
                <a:latin typeface="Arial Narrow" panose="020B0606020202030204" pitchFamily="34" charset="0"/>
              </a:rPr>
              <a:t>Insurance</a:t>
            </a:r>
          </a:p>
        </p:txBody>
      </p:sp>
      <p:sp>
        <p:nvSpPr>
          <p:cNvPr id="10" name="TextBox 1"/>
          <p:cNvSpPr txBox="1"/>
          <p:nvPr/>
        </p:nvSpPr>
        <p:spPr>
          <a:xfrm>
            <a:off x="7219627" y="1481013"/>
            <a:ext cx="1066800" cy="990600"/>
          </a:xfrm>
          <a:prstGeom prst="rect">
            <a:avLst/>
          </a:prstGeom>
          <a:solidFill>
            <a:schemeClr val="bg1"/>
          </a:solidFill>
        </p:spPr>
        <p:txBody>
          <a:bodyPr wrap="square" lIns="0" tIns="0" rIns="0" bIns="0"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2000" b="1" dirty="0">
                <a:latin typeface="Arial Narrow" panose="020B0606020202030204" pitchFamily="34" charset="0"/>
              </a:rPr>
              <a:t>Other business services</a:t>
            </a:r>
          </a:p>
        </p:txBody>
      </p:sp>
      <p:sp>
        <p:nvSpPr>
          <p:cNvPr id="9" name="TextBox 1"/>
          <p:cNvSpPr txBox="1"/>
          <p:nvPr/>
        </p:nvSpPr>
        <p:spPr>
          <a:xfrm>
            <a:off x="2590800" y="1794462"/>
            <a:ext cx="1226925" cy="355028"/>
          </a:xfrm>
          <a:prstGeom prst="rect">
            <a:avLst/>
          </a:prstGeom>
          <a:solidFill>
            <a:schemeClr val="bg1"/>
          </a:solidFill>
        </p:spPr>
        <p:txBody>
          <a:bodyPr wrap="square" lIns="0" tIns="0" rIns="0" bIns="0"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2000" b="1" dirty="0">
                <a:latin typeface="Arial Narrow" panose="020B0606020202030204" pitchFamily="34" charset="0"/>
              </a:rPr>
              <a:t>Financial</a:t>
            </a:r>
          </a:p>
        </p:txBody>
      </p:sp>
    </p:spTree>
    <p:extLst>
      <p:ext uri="{BB962C8B-B14F-4D97-AF65-F5344CB8AC3E}">
        <p14:creationId xmlns:p14="http://schemas.microsoft.com/office/powerpoint/2010/main" val="185450564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6934200" cy="914400"/>
          </a:xfrm>
        </p:spPr>
        <p:txBody>
          <a:bodyPr/>
          <a:lstStyle/>
          <a:p>
            <a:r>
              <a:rPr lang="en-US" dirty="0" smtClean="0"/>
              <a:t>Exports of Potentially ICT-Enabled Services by Region, 2006-2015</a:t>
            </a:r>
            <a:endParaRPr lang="en-US" dirty="0"/>
          </a:p>
        </p:txBody>
      </p:sp>
      <p:sp>
        <p:nvSpPr>
          <p:cNvPr id="5" name="Date Placeholder 4"/>
          <p:cNvSpPr>
            <a:spLocks noGrp="1"/>
          </p:cNvSpPr>
          <p:nvPr>
            <p:ph type="dt" sz="half" idx="10"/>
          </p:nvPr>
        </p:nvSpPr>
        <p:spPr/>
        <p:txBody>
          <a:bodyPr/>
          <a:lstStyle/>
          <a:p>
            <a:fld id="{B8CB230B-F642-8349-A125-BF1F59E38F31}" type="datetime1">
              <a:rPr lang="en-US" smtClean="0"/>
              <a:t>3/17/2017</a:t>
            </a:fld>
            <a:endParaRPr lang="en-US"/>
          </a:p>
        </p:txBody>
      </p:sp>
      <p:sp>
        <p:nvSpPr>
          <p:cNvPr id="6" name="Slide Number Placeholder 5"/>
          <p:cNvSpPr>
            <a:spLocks noGrp="1"/>
          </p:cNvSpPr>
          <p:nvPr>
            <p:ph type="sldNum" sz="quarter" idx="12"/>
          </p:nvPr>
        </p:nvSpPr>
        <p:spPr/>
        <p:txBody>
          <a:bodyPr/>
          <a:lstStyle/>
          <a:p>
            <a:fld id="{2F2C37F8-DB9F-4D58-B490-F5ECA928CAA2}" type="slidenum">
              <a:rPr lang="en-US" smtClean="0"/>
              <a:t>17</a:t>
            </a:fld>
            <a:endParaRPr lang="en-US"/>
          </a:p>
        </p:txBody>
      </p:sp>
      <p:sp>
        <p:nvSpPr>
          <p:cNvPr id="7" name="TextBox 6"/>
          <p:cNvSpPr txBox="1"/>
          <p:nvPr/>
        </p:nvSpPr>
        <p:spPr>
          <a:xfrm>
            <a:off x="381001" y="5429071"/>
            <a:ext cx="8518668" cy="1200329"/>
          </a:xfrm>
          <a:prstGeom prst="rect">
            <a:avLst/>
          </a:prstGeom>
          <a:noFill/>
        </p:spPr>
        <p:txBody>
          <a:bodyPr wrap="square" rtlCol="0">
            <a:spAutoFit/>
          </a:bodyPr>
          <a:lstStyle/>
          <a:p>
            <a:r>
              <a:rPr lang="en-US" dirty="0" smtClean="0">
                <a:latin typeface="Arial Narrow" panose="020B0606020202030204" pitchFamily="34" charset="0"/>
              </a:rPr>
              <a:t>Values for 2006-2012 (in the shaded region) are estimated using a slightly different definition than for 2013-2015.</a:t>
            </a:r>
          </a:p>
          <a:p>
            <a:r>
              <a:rPr lang="en-US" dirty="0" smtClean="0">
                <a:latin typeface="Arial Narrow" panose="020B0606020202030204" pitchFamily="34" charset="0"/>
              </a:rPr>
              <a:t>For 2015, values for Latin America and Other Western Hemisphere and Africa and Middle East are suppressed, so they are shown here as a range between a lower (solid) and upper bound (dashed).</a:t>
            </a:r>
          </a:p>
        </p:txBody>
      </p:sp>
      <p:pic>
        <p:nvPicPr>
          <p:cNvPr id="2055"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4361" y="1112520"/>
            <a:ext cx="8605308" cy="42976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6049469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6934200" cy="914400"/>
          </a:xfrm>
        </p:spPr>
        <p:txBody>
          <a:bodyPr/>
          <a:lstStyle/>
          <a:p>
            <a:r>
              <a:rPr lang="en-US" dirty="0" smtClean="0"/>
              <a:t>Imports of Potentially ICT-Enabled Services by Region, 2006-2015</a:t>
            </a:r>
            <a:endParaRPr lang="en-US" dirty="0"/>
          </a:p>
        </p:txBody>
      </p:sp>
      <p:sp>
        <p:nvSpPr>
          <p:cNvPr id="5" name="Date Placeholder 4"/>
          <p:cNvSpPr>
            <a:spLocks noGrp="1"/>
          </p:cNvSpPr>
          <p:nvPr>
            <p:ph type="dt" sz="half" idx="10"/>
          </p:nvPr>
        </p:nvSpPr>
        <p:spPr/>
        <p:txBody>
          <a:bodyPr/>
          <a:lstStyle/>
          <a:p>
            <a:fld id="{B8CB230B-F642-8349-A125-BF1F59E38F31}" type="datetime1">
              <a:rPr lang="en-US" smtClean="0"/>
              <a:t>3/17/2017</a:t>
            </a:fld>
            <a:endParaRPr lang="en-US"/>
          </a:p>
        </p:txBody>
      </p:sp>
      <p:sp>
        <p:nvSpPr>
          <p:cNvPr id="6" name="Slide Number Placeholder 5"/>
          <p:cNvSpPr>
            <a:spLocks noGrp="1"/>
          </p:cNvSpPr>
          <p:nvPr>
            <p:ph type="sldNum" sz="quarter" idx="12"/>
          </p:nvPr>
        </p:nvSpPr>
        <p:spPr/>
        <p:txBody>
          <a:bodyPr/>
          <a:lstStyle/>
          <a:p>
            <a:fld id="{2F2C37F8-DB9F-4D58-B490-F5ECA928CAA2}" type="slidenum">
              <a:rPr lang="en-US" smtClean="0"/>
              <a:t>18</a:t>
            </a:fld>
            <a:endParaRPr lang="en-US"/>
          </a:p>
        </p:txBody>
      </p:sp>
      <p:sp>
        <p:nvSpPr>
          <p:cNvPr id="7" name="TextBox 6"/>
          <p:cNvSpPr txBox="1"/>
          <p:nvPr/>
        </p:nvSpPr>
        <p:spPr>
          <a:xfrm>
            <a:off x="381001" y="5410200"/>
            <a:ext cx="8518668" cy="1200329"/>
          </a:xfrm>
          <a:prstGeom prst="rect">
            <a:avLst/>
          </a:prstGeom>
          <a:noFill/>
        </p:spPr>
        <p:txBody>
          <a:bodyPr wrap="square" rtlCol="0">
            <a:spAutoFit/>
          </a:bodyPr>
          <a:lstStyle/>
          <a:p>
            <a:r>
              <a:rPr lang="en-US" dirty="0" smtClean="0">
                <a:latin typeface="Arial Narrow" panose="020B0606020202030204" pitchFamily="34" charset="0"/>
              </a:rPr>
              <a:t>Values for 2006-2012 (in the shaded region) are estimated using a slightly different definition than for 2013-2015.</a:t>
            </a:r>
          </a:p>
          <a:p>
            <a:r>
              <a:rPr lang="en-US" dirty="0" smtClean="0">
                <a:latin typeface="Arial Narrow" panose="020B0606020202030204" pitchFamily="34" charset="0"/>
              </a:rPr>
              <a:t>For 2011, the value for Africa and Middle East is suppressed, so it is shown here as a range between a lower (solid) and upper bound (dashed).</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1112520"/>
            <a:ext cx="8595360" cy="42976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1743112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6934200" cy="914400"/>
          </a:xfrm>
        </p:spPr>
        <p:txBody>
          <a:bodyPr>
            <a:normAutofit/>
          </a:bodyPr>
          <a:lstStyle/>
          <a:p>
            <a:r>
              <a:rPr lang="en-US" dirty="0" smtClean="0"/>
              <a:t>Exports and Imports of Potentially ICT-Enabled Services for the Top Ten Countries, 2015</a:t>
            </a:r>
            <a:endParaRPr lang="en-US" dirty="0"/>
          </a:p>
        </p:txBody>
      </p:sp>
      <p:sp>
        <p:nvSpPr>
          <p:cNvPr id="5" name="Date Placeholder 4"/>
          <p:cNvSpPr>
            <a:spLocks noGrp="1"/>
          </p:cNvSpPr>
          <p:nvPr>
            <p:ph type="dt" sz="half" idx="10"/>
          </p:nvPr>
        </p:nvSpPr>
        <p:spPr/>
        <p:txBody>
          <a:bodyPr/>
          <a:lstStyle/>
          <a:p>
            <a:fld id="{B8CB230B-F642-8349-A125-BF1F59E38F31}" type="datetime1">
              <a:rPr lang="en-US" smtClean="0"/>
              <a:t>3/17/2017</a:t>
            </a:fld>
            <a:endParaRPr lang="en-US"/>
          </a:p>
        </p:txBody>
      </p:sp>
      <p:sp>
        <p:nvSpPr>
          <p:cNvPr id="6" name="Slide Number Placeholder 5"/>
          <p:cNvSpPr>
            <a:spLocks noGrp="1"/>
          </p:cNvSpPr>
          <p:nvPr>
            <p:ph type="sldNum" sz="quarter" idx="12"/>
          </p:nvPr>
        </p:nvSpPr>
        <p:spPr/>
        <p:txBody>
          <a:bodyPr/>
          <a:lstStyle/>
          <a:p>
            <a:fld id="{2F2C37F8-DB9F-4D58-B490-F5ECA928CAA2}" type="slidenum">
              <a:rPr lang="en-US" smtClean="0"/>
              <a:t>19</a:t>
            </a:fld>
            <a:endParaRPr lang="en-US"/>
          </a:p>
        </p:txBody>
      </p:sp>
      <p:sp>
        <p:nvSpPr>
          <p:cNvPr id="9" name="TextBox 8"/>
          <p:cNvSpPr txBox="1"/>
          <p:nvPr/>
        </p:nvSpPr>
        <p:spPr>
          <a:xfrm>
            <a:off x="141890" y="5657671"/>
            <a:ext cx="7706710" cy="369332"/>
          </a:xfrm>
          <a:prstGeom prst="rect">
            <a:avLst/>
          </a:prstGeom>
          <a:noFill/>
        </p:spPr>
        <p:txBody>
          <a:bodyPr wrap="square" rtlCol="0">
            <a:spAutoFit/>
          </a:bodyPr>
          <a:lstStyle/>
          <a:p>
            <a:r>
              <a:rPr lang="en-US" dirty="0">
                <a:latin typeface="Arial Narrow" panose="020B0606020202030204" pitchFamily="34" charset="0"/>
              </a:rPr>
              <a:t>(D) Suppressed to avoid the disclosure of data of individual companies</a:t>
            </a:r>
            <a:r>
              <a:rPr lang="en-US" dirty="0" smtClean="0">
                <a:latin typeface="Arial Narrow" panose="020B0606020202030204" pitchFamily="34" charset="0"/>
              </a:rPr>
              <a:t>.</a:t>
            </a:r>
          </a:p>
        </p:txBody>
      </p:sp>
      <p:pic>
        <p:nvPicPr>
          <p:cNvPr id="409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4353" y="1143000"/>
            <a:ext cx="8933447" cy="457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062776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6">
                    <a:lumMod val="25000"/>
                  </a:schemeClr>
                </a:solidFill>
              </a:rPr>
              <a:t>Outline</a:t>
            </a:r>
            <a:endParaRPr lang="en-US" dirty="0">
              <a:solidFill>
                <a:schemeClr val="accent6">
                  <a:lumMod val="25000"/>
                </a:schemeClr>
              </a:solidFill>
            </a:endParaRPr>
          </a:p>
        </p:txBody>
      </p:sp>
      <p:sp>
        <p:nvSpPr>
          <p:cNvPr id="3" name="Content Placeholder 2"/>
          <p:cNvSpPr>
            <a:spLocks noGrp="1"/>
          </p:cNvSpPr>
          <p:nvPr>
            <p:ph idx="1"/>
          </p:nvPr>
        </p:nvSpPr>
        <p:spPr/>
        <p:txBody>
          <a:bodyPr>
            <a:normAutofit lnSpcReduction="10000"/>
          </a:bodyPr>
          <a:lstStyle/>
          <a:p>
            <a:r>
              <a:rPr lang="en-US" dirty="0" smtClean="0"/>
              <a:t>BEA’s trade in services initiative</a:t>
            </a:r>
          </a:p>
          <a:p>
            <a:endParaRPr lang="en-US" sz="1600" dirty="0" smtClean="0"/>
          </a:p>
          <a:p>
            <a:r>
              <a:rPr lang="en-US" dirty="0" smtClean="0"/>
              <a:t>Measuring “digital” trade</a:t>
            </a:r>
          </a:p>
          <a:p>
            <a:endParaRPr lang="en-US" sz="1600" dirty="0" smtClean="0"/>
          </a:p>
          <a:p>
            <a:r>
              <a:rPr lang="en-US" dirty="0" smtClean="0"/>
              <a:t>BEA’s approach</a:t>
            </a:r>
          </a:p>
          <a:p>
            <a:endParaRPr lang="en-US" sz="1600" dirty="0" smtClean="0"/>
          </a:p>
          <a:p>
            <a:r>
              <a:rPr lang="en-US" dirty="0" smtClean="0"/>
              <a:t>ICT and potentially ICT-enabled services dataset</a:t>
            </a:r>
          </a:p>
          <a:p>
            <a:pPr lvl="1"/>
            <a:r>
              <a:rPr lang="en-US" dirty="0" smtClean="0"/>
              <a:t>Exports, imports, and trade balance</a:t>
            </a:r>
          </a:p>
          <a:p>
            <a:pPr lvl="1"/>
            <a:r>
              <a:rPr lang="en-US" dirty="0" smtClean="0"/>
              <a:t>By service type</a:t>
            </a:r>
          </a:p>
          <a:p>
            <a:pPr lvl="1"/>
            <a:r>
              <a:rPr lang="en-US" dirty="0" smtClean="0"/>
              <a:t>By region and by country</a:t>
            </a:r>
          </a:p>
          <a:p>
            <a:pPr lvl="1"/>
            <a:endParaRPr lang="en-US" sz="1600" dirty="0" smtClean="0"/>
          </a:p>
          <a:p>
            <a:r>
              <a:rPr lang="en-US" dirty="0" smtClean="0"/>
              <a:t>Conclusion</a:t>
            </a:r>
          </a:p>
          <a:p>
            <a:pPr lvl="1"/>
            <a:endParaRPr lang="en-US" dirty="0" smtClean="0"/>
          </a:p>
          <a:p>
            <a:endParaRPr lang="en-US" dirty="0"/>
          </a:p>
        </p:txBody>
      </p:sp>
      <p:sp>
        <p:nvSpPr>
          <p:cNvPr id="4" name="Date Placeholder 3"/>
          <p:cNvSpPr>
            <a:spLocks noGrp="1"/>
          </p:cNvSpPr>
          <p:nvPr>
            <p:ph type="dt" sz="half" idx="10"/>
          </p:nvPr>
        </p:nvSpPr>
        <p:spPr/>
        <p:txBody>
          <a:bodyPr/>
          <a:lstStyle/>
          <a:p>
            <a:fld id="{2AD1B2E3-3E40-5040-904C-5D9B1F512E40}" type="datetime1">
              <a:rPr lang="en-US" smtClean="0"/>
              <a:t>3/17/2017</a:t>
            </a:fld>
            <a:endParaRPr lang="en-US"/>
          </a:p>
        </p:txBody>
      </p:sp>
      <p:sp>
        <p:nvSpPr>
          <p:cNvPr id="5" name="Slide Number Placeholder 4"/>
          <p:cNvSpPr>
            <a:spLocks noGrp="1"/>
          </p:cNvSpPr>
          <p:nvPr>
            <p:ph type="sldNum" sz="quarter" idx="12"/>
          </p:nvPr>
        </p:nvSpPr>
        <p:spPr/>
        <p:txBody>
          <a:bodyPr/>
          <a:lstStyle/>
          <a:p>
            <a:fld id="{2F2C37F8-DB9F-4D58-B490-F5ECA928CAA2}" type="slidenum">
              <a:rPr lang="en-US" smtClean="0"/>
              <a:t>2</a:t>
            </a:fld>
            <a:endParaRPr lang="en-US"/>
          </a:p>
        </p:txBody>
      </p:sp>
    </p:spTree>
    <p:extLst>
      <p:ext uri="{BB962C8B-B14F-4D97-AF65-F5344CB8AC3E}">
        <p14:creationId xmlns:p14="http://schemas.microsoft.com/office/powerpoint/2010/main" val="196225333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6934200" cy="914400"/>
          </a:xfrm>
        </p:spPr>
        <p:txBody>
          <a:bodyPr>
            <a:normAutofit/>
          </a:bodyPr>
          <a:lstStyle/>
          <a:p>
            <a:r>
              <a:rPr lang="en-US" dirty="0" smtClean="0"/>
              <a:t>Exports and Imports of Potentially ICT-Enabled Services for the Top Ten Countries, 2015</a:t>
            </a:r>
            <a:endParaRPr lang="en-US" dirty="0"/>
          </a:p>
        </p:txBody>
      </p:sp>
      <p:sp>
        <p:nvSpPr>
          <p:cNvPr id="5" name="Date Placeholder 4"/>
          <p:cNvSpPr>
            <a:spLocks noGrp="1"/>
          </p:cNvSpPr>
          <p:nvPr>
            <p:ph type="dt" sz="half" idx="10"/>
          </p:nvPr>
        </p:nvSpPr>
        <p:spPr/>
        <p:txBody>
          <a:bodyPr/>
          <a:lstStyle/>
          <a:p>
            <a:fld id="{B8CB230B-F642-8349-A125-BF1F59E38F31}" type="datetime1">
              <a:rPr lang="en-US" smtClean="0"/>
              <a:t>3/17/2017</a:t>
            </a:fld>
            <a:endParaRPr lang="en-US"/>
          </a:p>
        </p:txBody>
      </p:sp>
      <p:sp>
        <p:nvSpPr>
          <p:cNvPr id="6" name="Slide Number Placeholder 5"/>
          <p:cNvSpPr>
            <a:spLocks noGrp="1"/>
          </p:cNvSpPr>
          <p:nvPr>
            <p:ph type="sldNum" sz="quarter" idx="12"/>
          </p:nvPr>
        </p:nvSpPr>
        <p:spPr/>
        <p:txBody>
          <a:bodyPr/>
          <a:lstStyle/>
          <a:p>
            <a:fld id="{2F2C37F8-DB9F-4D58-B490-F5ECA928CAA2}" type="slidenum">
              <a:rPr lang="en-US" smtClean="0"/>
              <a:t>20</a:t>
            </a:fld>
            <a:endParaRPr lang="en-US"/>
          </a:p>
        </p:txBody>
      </p:sp>
      <p:sp>
        <p:nvSpPr>
          <p:cNvPr id="3" name="TextBox 2"/>
          <p:cNvSpPr txBox="1"/>
          <p:nvPr/>
        </p:nvSpPr>
        <p:spPr>
          <a:xfrm>
            <a:off x="141890" y="5657671"/>
            <a:ext cx="7706710" cy="369332"/>
          </a:xfrm>
          <a:prstGeom prst="rect">
            <a:avLst/>
          </a:prstGeom>
          <a:noFill/>
        </p:spPr>
        <p:txBody>
          <a:bodyPr wrap="square" rtlCol="0">
            <a:spAutoFit/>
          </a:bodyPr>
          <a:lstStyle/>
          <a:p>
            <a:r>
              <a:rPr lang="en-US" dirty="0" smtClean="0">
                <a:latin typeface="Arial Narrow" panose="020B0606020202030204" pitchFamily="34" charset="0"/>
              </a:rPr>
              <a:t>1.  Values for 2015 are calculated lower bounds.</a:t>
            </a:r>
            <a:endParaRPr lang="en-US" dirty="0">
              <a:latin typeface="Arial Narrow" panose="020B0606020202030204" pitchFamily="34" charset="0"/>
            </a:endParaRPr>
          </a:p>
        </p:txBody>
      </p:sp>
      <p:pic>
        <p:nvPicPr>
          <p:cNvPr id="512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4353" y="1143000"/>
            <a:ext cx="8933447" cy="457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3842171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6934200" cy="914400"/>
          </a:xfrm>
        </p:spPr>
        <p:txBody>
          <a:bodyPr>
            <a:normAutofit/>
          </a:bodyPr>
          <a:lstStyle/>
          <a:p>
            <a:r>
              <a:rPr lang="en-US" dirty="0" smtClean="0"/>
              <a:t>Exports and Imports of Potentially ICT-Enabled Services for the Top Ten Countries, 2015</a:t>
            </a:r>
            <a:endParaRPr lang="en-US" dirty="0"/>
          </a:p>
        </p:txBody>
      </p:sp>
      <p:sp>
        <p:nvSpPr>
          <p:cNvPr id="5" name="Date Placeholder 4"/>
          <p:cNvSpPr>
            <a:spLocks noGrp="1"/>
          </p:cNvSpPr>
          <p:nvPr>
            <p:ph type="dt" sz="half" idx="10"/>
          </p:nvPr>
        </p:nvSpPr>
        <p:spPr/>
        <p:txBody>
          <a:bodyPr/>
          <a:lstStyle/>
          <a:p>
            <a:fld id="{B8CB230B-F642-8349-A125-BF1F59E38F31}" type="datetime1">
              <a:rPr lang="en-US" smtClean="0"/>
              <a:t>3/17/2017</a:t>
            </a:fld>
            <a:endParaRPr lang="en-US"/>
          </a:p>
        </p:txBody>
      </p:sp>
      <p:sp>
        <p:nvSpPr>
          <p:cNvPr id="6" name="Slide Number Placeholder 5"/>
          <p:cNvSpPr>
            <a:spLocks noGrp="1"/>
          </p:cNvSpPr>
          <p:nvPr>
            <p:ph type="sldNum" sz="quarter" idx="12"/>
          </p:nvPr>
        </p:nvSpPr>
        <p:spPr/>
        <p:txBody>
          <a:bodyPr/>
          <a:lstStyle/>
          <a:p>
            <a:fld id="{2F2C37F8-DB9F-4D58-B490-F5ECA928CAA2}" type="slidenum">
              <a:rPr lang="en-US" smtClean="0"/>
              <a:t>21</a:t>
            </a:fld>
            <a:endParaRPr lang="en-US"/>
          </a:p>
        </p:txBody>
      </p:sp>
      <p:sp>
        <p:nvSpPr>
          <p:cNvPr id="3" name="TextBox 2"/>
          <p:cNvSpPr txBox="1"/>
          <p:nvPr/>
        </p:nvSpPr>
        <p:spPr>
          <a:xfrm>
            <a:off x="141890" y="5657671"/>
            <a:ext cx="7706710" cy="1200329"/>
          </a:xfrm>
          <a:prstGeom prst="rect">
            <a:avLst/>
          </a:prstGeom>
          <a:noFill/>
        </p:spPr>
        <p:txBody>
          <a:bodyPr wrap="square" rtlCol="0">
            <a:spAutoFit/>
          </a:bodyPr>
          <a:lstStyle/>
          <a:p>
            <a:r>
              <a:rPr lang="en-US" dirty="0">
                <a:latin typeface="Arial Narrow" panose="020B0606020202030204" pitchFamily="34" charset="0"/>
              </a:rPr>
              <a:t>(D) Suppressed to avoid the disclosure of data of individual companies</a:t>
            </a:r>
            <a:r>
              <a:rPr lang="en-US" dirty="0" smtClean="0">
                <a:latin typeface="Arial Narrow" panose="020B0606020202030204" pitchFamily="34" charset="0"/>
              </a:rPr>
              <a:t>.</a:t>
            </a:r>
          </a:p>
          <a:p>
            <a:r>
              <a:rPr lang="en-US" dirty="0">
                <a:latin typeface="Arial Narrow" panose="020B0606020202030204" pitchFamily="34" charset="0"/>
              </a:rPr>
              <a:t>NA Not </a:t>
            </a:r>
            <a:r>
              <a:rPr lang="en-US" dirty="0" smtClean="0">
                <a:latin typeface="Arial Narrow" panose="020B0606020202030204" pitchFamily="34" charset="0"/>
              </a:rPr>
              <a:t>available</a:t>
            </a:r>
          </a:p>
          <a:p>
            <a:r>
              <a:rPr lang="en-US" dirty="0">
                <a:latin typeface="Arial Narrow" panose="020B0606020202030204" pitchFamily="34" charset="0"/>
              </a:rPr>
              <a:t>Growth rates shown are </a:t>
            </a:r>
            <a:r>
              <a:rPr lang="en-US" dirty="0" smtClean="0">
                <a:latin typeface="Arial Narrow" panose="020B0606020202030204" pitchFamily="34" charset="0"/>
              </a:rPr>
              <a:t>percentage compound </a:t>
            </a:r>
            <a:r>
              <a:rPr lang="en-US" dirty="0">
                <a:latin typeface="Arial Narrow" panose="020B0606020202030204" pitchFamily="34" charset="0"/>
              </a:rPr>
              <a:t>annual growth </a:t>
            </a:r>
            <a:r>
              <a:rPr lang="en-US" dirty="0" smtClean="0">
                <a:latin typeface="Arial Narrow" panose="020B0606020202030204" pitchFamily="34" charset="0"/>
              </a:rPr>
              <a:t>rates.</a:t>
            </a:r>
          </a:p>
          <a:p>
            <a:r>
              <a:rPr lang="en-US" dirty="0" smtClean="0">
                <a:latin typeface="Arial Narrow" panose="020B0606020202030204" pitchFamily="34" charset="0"/>
              </a:rPr>
              <a:t>1.  Values for 2015 are calculated lower bounds.</a:t>
            </a:r>
            <a:endParaRPr lang="en-US" dirty="0">
              <a:latin typeface="Arial Narrow" panose="020B0606020202030204" pitchFamily="34" charset="0"/>
            </a:endParaRPr>
          </a:p>
        </p:txBody>
      </p:sp>
      <p:pic>
        <p:nvPicPr>
          <p:cNvPr id="614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4353" y="1143000"/>
            <a:ext cx="8933447" cy="457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3268784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6">
                    <a:lumMod val="25000"/>
                  </a:schemeClr>
                </a:solidFill>
              </a:rPr>
              <a:t>Conclusion</a:t>
            </a:r>
            <a:endParaRPr lang="en-US" dirty="0">
              <a:solidFill>
                <a:schemeClr val="accent6">
                  <a:lumMod val="25000"/>
                </a:schemeClr>
              </a:solidFill>
            </a:endParaRPr>
          </a:p>
        </p:txBody>
      </p:sp>
      <p:sp>
        <p:nvSpPr>
          <p:cNvPr id="3" name="Content Placeholder 2"/>
          <p:cNvSpPr>
            <a:spLocks noGrp="1"/>
          </p:cNvSpPr>
          <p:nvPr>
            <p:ph idx="1"/>
          </p:nvPr>
        </p:nvSpPr>
        <p:spPr>
          <a:xfrm>
            <a:off x="457200" y="1066800"/>
            <a:ext cx="8229600" cy="5638800"/>
          </a:xfrm>
        </p:spPr>
        <p:txBody>
          <a:bodyPr>
            <a:normAutofit fontScale="92500"/>
          </a:bodyPr>
          <a:lstStyle/>
          <a:p>
            <a:r>
              <a:rPr lang="en-US" dirty="0"/>
              <a:t>Trade in ICT and potentially ICT-enabled services offer insight into the extent to which ICT may be used to facilitate trade in </a:t>
            </a:r>
            <a:r>
              <a:rPr lang="en-US" dirty="0" smtClean="0"/>
              <a:t>services</a:t>
            </a:r>
          </a:p>
          <a:p>
            <a:r>
              <a:rPr lang="en-US" dirty="0" smtClean="0"/>
              <a:t>Trade in ICT and potentially ICT-enabled services have grown faster than total services, possibly reflecting improved ICT technology</a:t>
            </a:r>
          </a:p>
          <a:p>
            <a:r>
              <a:rPr lang="en-US" dirty="0"/>
              <a:t>Popular concern about offshoring of ICT-enabled services</a:t>
            </a:r>
          </a:p>
          <a:p>
            <a:pPr lvl="1"/>
            <a:r>
              <a:rPr lang="en-US" dirty="0"/>
              <a:t>The United States runs a surplus in ICT and potentially ICT-enabled services</a:t>
            </a:r>
          </a:p>
          <a:p>
            <a:pPr lvl="1"/>
            <a:r>
              <a:rPr lang="en-US" dirty="0"/>
              <a:t>Research has shown that factors other than wages attract ICT and ICT-enabled services trade (e.g. </a:t>
            </a:r>
            <a:r>
              <a:rPr lang="en-US" dirty="0" err="1"/>
              <a:t>Doh</a:t>
            </a:r>
            <a:r>
              <a:rPr lang="en-US" dirty="0"/>
              <a:t> et al., 2009) </a:t>
            </a:r>
          </a:p>
          <a:p>
            <a:r>
              <a:rPr lang="en-US" dirty="0" smtClean="0"/>
              <a:t>These data could potentially be used to examine: </a:t>
            </a:r>
          </a:p>
          <a:p>
            <a:pPr lvl="1"/>
            <a:r>
              <a:rPr lang="en-US" dirty="0" smtClean="0"/>
              <a:t>How improvements in ICT networks have impacted trade between the U.S. and</a:t>
            </a:r>
            <a:r>
              <a:rPr lang="en-US" dirty="0" smtClean="0">
                <a:solidFill>
                  <a:srgbClr val="FF0000"/>
                </a:solidFill>
              </a:rPr>
              <a:t> </a:t>
            </a:r>
            <a:r>
              <a:rPr lang="en-US" dirty="0" smtClean="0"/>
              <a:t>its trading partners</a:t>
            </a:r>
            <a:endParaRPr lang="en-US" dirty="0" smtClean="0">
              <a:solidFill>
                <a:srgbClr val="FF0000"/>
              </a:solidFill>
            </a:endParaRPr>
          </a:p>
          <a:p>
            <a:pPr lvl="1"/>
            <a:r>
              <a:rPr lang="en-US" dirty="0" smtClean="0"/>
              <a:t>How ICT networks support </a:t>
            </a:r>
            <a:r>
              <a:rPr lang="en-US" dirty="0"/>
              <a:t>global value </a:t>
            </a:r>
            <a:r>
              <a:rPr lang="en-US" dirty="0" smtClean="0"/>
              <a:t>chains for U.S. multinationals</a:t>
            </a:r>
          </a:p>
          <a:p>
            <a:pPr lvl="1"/>
            <a:r>
              <a:rPr lang="en-US" dirty="0" smtClean="0"/>
              <a:t>How policies that affect how data are shared and stored could impact trade in services to/from the United States</a:t>
            </a:r>
          </a:p>
        </p:txBody>
      </p:sp>
      <p:sp>
        <p:nvSpPr>
          <p:cNvPr id="4" name="Date Placeholder 3"/>
          <p:cNvSpPr>
            <a:spLocks noGrp="1"/>
          </p:cNvSpPr>
          <p:nvPr>
            <p:ph type="dt" sz="half" idx="10"/>
          </p:nvPr>
        </p:nvSpPr>
        <p:spPr/>
        <p:txBody>
          <a:bodyPr/>
          <a:lstStyle/>
          <a:p>
            <a:fld id="{2AD1B2E3-3E40-5040-904C-5D9B1F512E40}" type="datetime1">
              <a:rPr lang="en-US" smtClean="0"/>
              <a:t>3/17/2017</a:t>
            </a:fld>
            <a:endParaRPr lang="en-US"/>
          </a:p>
        </p:txBody>
      </p:sp>
      <p:sp>
        <p:nvSpPr>
          <p:cNvPr id="5" name="Slide Number Placeholder 4"/>
          <p:cNvSpPr>
            <a:spLocks noGrp="1"/>
          </p:cNvSpPr>
          <p:nvPr>
            <p:ph type="sldNum" sz="quarter" idx="12"/>
          </p:nvPr>
        </p:nvSpPr>
        <p:spPr/>
        <p:txBody>
          <a:bodyPr/>
          <a:lstStyle/>
          <a:p>
            <a:fld id="{2F2C37F8-DB9F-4D58-B490-F5ECA928CAA2}" type="slidenum">
              <a:rPr lang="en-US" smtClean="0"/>
              <a:t>22</a:t>
            </a:fld>
            <a:endParaRPr lang="en-US"/>
          </a:p>
        </p:txBody>
      </p:sp>
    </p:spTree>
    <p:extLst>
      <p:ext uri="{BB962C8B-B14F-4D97-AF65-F5344CB8AC3E}">
        <p14:creationId xmlns:p14="http://schemas.microsoft.com/office/powerpoint/2010/main" val="309119711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6">
                    <a:lumMod val="25000"/>
                  </a:schemeClr>
                </a:solidFill>
              </a:rPr>
              <a:t>BEA’s Trade in Services Initiative</a:t>
            </a:r>
            <a:endParaRPr lang="en-US" dirty="0">
              <a:solidFill>
                <a:schemeClr val="accent6">
                  <a:lumMod val="25000"/>
                </a:schemeClr>
              </a:solidFill>
            </a:endParaRPr>
          </a:p>
        </p:txBody>
      </p:sp>
      <p:sp>
        <p:nvSpPr>
          <p:cNvPr id="3" name="Content Placeholder 2"/>
          <p:cNvSpPr>
            <a:spLocks noGrp="1"/>
          </p:cNvSpPr>
          <p:nvPr>
            <p:ph idx="1"/>
          </p:nvPr>
        </p:nvSpPr>
        <p:spPr>
          <a:xfrm>
            <a:off x="457200" y="1219200"/>
            <a:ext cx="8229600" cy="4906963"/>
          </a:xfrm>
        </p:spPr>
        <p:txBody>
          <a:bodyPr>
            <a:normAutofit/>
          </a:bodyPr>
          <a:lstStyle/>
          <a:p>
            <a:pPr marL="173736" indent="-164592">
              <a:spcBef>
                <a:spcPts val="0"/>
              </a:spcBef>
            </a:pPr>
            <a:r>
              <a:rPr lang="en-US" altLang="en-US" dirty="0">
                <a:solidFill>
                  <a:prstClr val="black"/>
                </a:solidFill>
              </a:rPr>
              <a:t>Expansion of trade in services detail</a:t>
            </a:r>
          </a:p>
          <a:p>
            <a:pPr marL="512064" lvl="1" indent="-219456">
              <a:spcBef>
                <a:spcPts val="0"/>
              </a:spcBef>
              <a:spcAft>
                <a:spcPts val="0"/>
              </a:spcAft>
            </a:pPr>
            <a:r>
              <a:rPr lang="en-US" altLang="en-US" dirty="0">
                <a:solidFill>
                  <a:prstClr val="black"/>
                </a:solidFill>
              </a:rPr>
              <a:t>Geography (partner country)</a:t>
            </a:r>
          </a:p>
          <a:p>
            <a:pPr marL="512064" lvl="1" indent="-219456">
              <a:spcBef>
                <a:spcPts val="0"/>
              </a:spcBef>
              <a:spcAft>
                <a:spcPts val="0"/>
              </a:spcAft>
            </a:pPr>
            <a:r>
              <a:rPr lang="en-US" altLang="en-US" dirty="0">
                <a:solidFill>
                  <a:prstClr val="black"/>
                </a:solidFill>
              </a:rPr>
              <a:t>Type of service</a:t>
            </a:r>
          </a:p>
          <a:p>
            <a:pPr marL="512064" lvl="1" indent="-219456">
              <a:spcBef>
                <a:spcPts val="0"/>
              </a:spcBef>
              <a:spcAft>
                <a:spcPts val="0"/>
              </a:spcAft>
            </a:pPr>
            <a:r>
              <a:rPr lang="en-US" altLang="en-US" dirty="0">
                <a:solidFill>
                  <a:prstClr val="black"/>
                </a:solidFill>
              </a:rPr>
              <a:t>Industry of transactor</a:t>
            </a:r>
          </a:p>
          <a:p>
            <a:pPr marL="512064" lvl="1" indent="-219456">
              <a:spcBef>
                <a:spcPts val="0"/>
              </a:spcBef>
              <a:spcAft>
                <a:spcPts val="1800"/>
              </a:spcAft>
            </a:pPr>
            <a:r>
              <a:rPr lang="en-US" altLang="en-US" dirty="0">
                <a:solidFill>
                  <a:prstClr val="black"/>
                </a:solidFill>
              </a:rPr>
              <a:t>Mode of </a:t>
            </a:r>
            <a:r>
              <a:rPr lang="en-US" altLang="en-US" dirty="0" smtClean="0">
                <a:solidFill>
                  <a:prstClr val="black"/>
                </a:solidFill>
              </a:rPr>
              <a:t>delivery</a:t>
            </a:r>
            <a:endParaRPr lang="en-US" sz="2400" dirty="0" smtClean="0"/>
          </a:p>
          <a:p>
            <a:pPr marL="172641" lvl="1" indent="-166688">
              <a:buFont typeface="Arial" panose="020B0604020202020204" pitchFamily="34" charset="0"/>
              <a:buChar char="•"/>
            </a:pPr>
            <a:r>
              <a:rPr lang="en-US" sz="2400" dirty="0" smtClean="0"/>
              <a:t>October </a:t>
            </a:r>
            <a:r>
              <a:rPr lang="en-US" sz="2400" dirty="0"/>
              <a:t>2016</a:t>
            </a:r>
          </a:p>
          <a:p>
            <a:pPr lvl="1"/>
            <a:r>
              <a:rPr lang="en-US" dirty="0" smtClean="0"/>
              <a:t>Expanded geographic detail for annual statistics</a:t>
            </a:r>
          </a:p>
          <a:p>
            <a:pPr lvl="1">
              <a:spcAft>
                <a:spcPts val="1800"/>
              </a:spcAft>
            </a:pPr>
            <a:r>
              <a:rPr lang="en-US" b="1" dirty="0" smtClean="0"/>
              <a:t>Added ICT and potentially ICT-enabled services</a:t>
            </a:r>
          </a:p>
          <a:p>
            <a:r>
              <a:rPr lang="en-US" dirty="0" smtClean="0"/>
              <a:t>Future</a:t>
            </a:r>
          </a:p>
          <a:p>
            <a:pPr lvl="1"/>
            <a:r>
              <a:rPr lang="en-US" dirty="0" smtClean="0"/>
              <a:t>Expand geographic detail for quarterly statistics in June 2018</a:t>
            </a:r>
          </a:p>
          <a:p>
            <a:pPr lvl="1"/>
            <a:r>
              <a:rPr lang="en-US" dirty="0" smtClean="0"/>
              <a:t>Expand service-type detail in June 2019</a:t>
            </a:r>
          </a:p>
          <a:p>
            <a:endParaRPr lang="en-US" dirty="0"/>
          </a:p>
        </p:txBody>
      </p:sp>
      <p:sp>
        <p:nvSpPr>
          <p:cNvPr id="4" name="Date Placeholder 3"/>
          <p:cNvSpPr>
            <a:spLocks noGrp="1"/>
          </p:cNvSpPr>
          <p:nvPr>
            <p:ph type="dt" sz="half" idx="10"/>
          </p:nvPr>
        </p:nvSpPr>
        <p:spPr/>
        <p:txBody>
          <a:bodyPr/>
          <a:lstStyle/>
          <a:p>
            <a:fld id="{2AD1B2E3-3E40-5040-904C-5D9B1F512E40}" type="datetime1">
              <a:rPr lang="en-US" smtClean="0"/>
              <a:t>3/17/2017</a:t>
            </a:fld>
            <a:endParaRPr lang="en-US"/>
          </a:p>
        </p:txBody>
      </p:sp>
      <p:sp>
        <p:nvSpPr>
          <p:cNvPr id="5" name="Slide Number Placeholder 4"/>
          <p:cNvSpPr>
            <a:spLocks noGrp="1"/>
          </p:cNvSpPr>
          <p:nvPr>
            <p:ph type="sldNum" sz="quarter" idx="12"/>
          </p:nvPr>
        </p:nvSpPr>
        <p:spPr/>
        <p:txBody>
          <a:bodyPr/>
          <a:lstStyle/>
          <a:p>
            <a:fld id="{2F2C37F8-DB9F-4D58-B490-F5ECA928CAA2}" type="slidenum">
              <a:rPr lang="en-US" smtClean="0"/>
              <a:t>3</a:t>
            </a:fld>
            <a:endParaRPr lang="en-US"/>
          </a:p>
        </p:txBody>
      </p:sp>
    </p:spTree>
    <p:extLst>
      <p:ext uri="{BB962C8B-B14F-4D97-AF65-F5344CB8AC3E}">
        <p14:creationId xmlns:p14="http://schemas.microsoft.com/office/powerpoint/2010/main" val="170740085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6">
                    <a:lumMod val="25000"/>
                  </a:schemeClr>
                </a:solidFill>
              </a:rPr>
              <a:t>Measuring “Digital” Trade in Services</a:t>
            </a:r>
            <a:endParaRPr lang="en-US" dirty="0">
              <a:solidFill>
                <a:schemeClr val="accent6">
                  <a:lumMod val="25000"/>
                </a:schemeClr>
              </a:solidFill>
            </a:endParaRPr>
          </a:p>
        </p:txBody>
      </p:sp>
      <p:sp>
        <p:nvSpPr>
          <p:cNvPr id="3" name="Content Placeholder 2"/>
          <p:cNvSpPr>
            <a:spLocks noGrp="1"/>
          </p:cNvSpPr>
          <p:nvPr>
            <p:ph idx="1"/>
          </p:nvPr>
        </p:nvSpPr>
        <p:spPr/>
        <p:txBody>
          <a:bodyPr/>
          <a:lstStyle/>
          <a:p>
            <a:r>
              <a:rPr lang="en-US" dirty="0"/>
              <a:t>Measuring </a:t>
            </a:r>
            <a:r>
              <a:rPr lang="en-US" dirty="0" smtClean="0"/>
              <a:t>the digital economy </a:t>
            </a:r>
            <a:r>
              <a:rPr lang="en-US" dirty="0"/>
              <a:t>has become more important </a:t>
            </a:r>
            <a:r>
              <a:rPr lang="en-US" dirty="0" smtClean="0"/>
              <a:t>to researchers and policymakers </a:t>
            </a:r>
            <a:r>
              <a:rPr lang="en-US" dirty="0"/>
              <a:t>in recent </a:t>
            </a:r>
            <a:r>
              <a:rPr lang="en-US" dirty="0" smtClean="0"/>
              <a:t>years</a:t>
            </a:r>
          </a:p>
          <a:p>
            <a:endParaRPr lang="en-US" dirty="0" smtClean="0"/>
          </a:p>
          <a:p>
            <a:r>
              <a:rPr lang="en-US" dirty="0" smtClean="0"/>
              <a:t>Popular concern about offshoring of ICT-enabled services</a:t>
            </a:r>
          </a:p>
          <a:p>
            <a:endParaRPr lang="en-US" dirty="0" smtClean="0"/>
          </a:p>
          <a:p>
            <a:r>
              <a:rPr lang="en-US" dirty="0" smtClean="0"/>
              <a:t>Challenges in measuring </a:t>
            </a:r>
            <a:r>
              <a:rPr lang="en-US" dirty="0"/>
              <a:t>“digital” trade in services</a:t>
            </a:r>
            <a:endParaRPr lang="en-US" dirty="0" smtClean="0"/>
          </a:p>
          <a:p>
            <a:pPr lvl="1"/>
            <a:r>
              <a:rPr lang="en-US" dirty="0" smtClean="0"/>
              <a:t>Many names and definitions</a:t>
            </a:r>
          </a:p>
          <a:p>
            <a:pPr lvl="1"/>
            <a:r>
              <a:rPr lang="en-US" dirty="0" smtClean="0"/>
              <a:t>Difficult to measure with existing data</a:t>
            </a:r>
          </a:p>
          <a:p>
            <a:pPr lvl="1"/>
            <a:r>
              <a:rPr lang="en-US" dirty="0" smtClean="0"/>
              <a:t>Difficult for companies to report</a:t>
            </a:r>
          </a:p>
          <a:p>
            <a:endParaRPr lang="en-US" dirty="0"/>
          </a:p>
        </p:txBody>
      </p:sp>
      <p:sp>
        <p:nvSpPr>
          <p:cNvPr id="4" name="Date Placeholder 3"/>
          <p:cNvSpPr>
            <a:spLocks noGrp="1"/>
          </p:cNvSpPr>
          <p:nvPr>
            <p:ph type="dt" sz="half" idx="10"/>
          </p:nvPr>
        </p:nvSpPr>
        <p:spPr/>
        <p:txBody>
          <a:bodyPr/>
          <a:lstStyle/>
          <a:p>
            <a:fld id="{2AD1B2E3-3E40-5040-904C-5D9B1F512E40}" type="datetime1">
              <a:rPr lang="en-US" smtClean="0"/>
              <a:t>3/17/2017</a:t>
            </a:fld>
            <a:endParaRPr lang="en-US"/>
          </a:p>
        </p:txBody>
      </p:sp>
      <p:sp>
        <p:nvSpPr>
          <p:cNvPr id="5" name="Slide Number Placeholder 4"/>
          <p:cNvSpPr>
            <a:spLocks noGrp="1"/>
          </p:cNvSpPr>
          <p:nvPr>
            <p:ph type="sldNum" sz="quarter" idx="12"/>
          </p:nvPr>
        </p:nvSpPr>
        <p:spPr/>
        <p:txBody>
          <a:bodyPr/>
          <a:lstStyle/>
          <a:p>
            <a:fld id="{2F2C37F8-DB9F-4D58-B490-F5ECA928CAA2}" type="slidenum">
              <a:rPr lang="en-US" smtClean="0"/>
              <a:t>4</a:t>
            </a:fld>
            <a:endParaRPr lang="en-US"/>
          </a:p>
        </p:txBody>
      </p:sp>
    </p:spTree>
    <p:extLst>
      <p:ext uri="{BB962C8B-B14F-4D97-AF65-F5344CB8AC3E}">
        <p14:creationId xmlns:p14="http://schemas.microsoft.com/office/powerpoint/2010/main" val="7204034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6">
                    <a:lumMod val="50000"/>
                  </a:schemeClr>
                </a:solidFill>
              </a:rPr>
              <a:t>BEA’s Approach</a:t>
            </a:r>
            <a:endParaRPr lang="en-US" dirty="0">
              <a:solidFill>
                <a:schemeClr val="accent6">
                  <a:lumMod val="50000"/>
                </a:schemeClr>
              </a:solidFill>
            </a:endParaRPr>
          </a:p>
        </p:txBody>
      </p:sp>
      <p:sp>
        <p:nvSpPr>
          <p:cNvPr id="3" name="Content Placeholder 2"/>
          <p:cNvSpPr>
            <a:spLocks noGrp="1"/>
          </p:cNvSpPr>
          <p:nvPr>
            <p:ph idx="1"/>
          </p:nvPr>
        </p:nvSpPr>
        <p:spPr>
          <a:xfrm>
            <a:off x="457200" y="1447800"/>
            <a:ext cx="8074025" cy="5105400"/>
          </a:xfrm>
        </p:spPr>
        <p:txBody>
          <a:bodyPr>
            <a:normAutofit/>
          </a:bodyPr>
          <a:lstStyle/>
          <a:p>
            <a:r>
              <a:rPr lang="en-US" dirty="0"/>
              <a:t>UNCTAD </a:t>
            </a:r>
            <a:r>
              <a:rPr lang="en-US" dirty="0" smtClean="0"/>
              <a:t>interagency report</a:t>
            </a:r>
            <a:endParaRPr lang="en-US" dirty="0"/>
          </a:p>
          <a:p>
            <a:pPr marL="341709" lvl="1" indent="0">
              <a:buNone/>
            </a:pPr>
            <a:endParaRPr lang="en-US" sz="800" dirty="0" smtClean="0"/>
          </a:p>
          <a:p>
            <a:pPr lvl="1"/>
            <a:r>
              <a:rPr lang="en-US" sz="2400" dirty="0" smtClean="0"/>
              <a:t>Information </a:t>
            </a:r>
            <a:r>
              <a:rPr lang="en-US" sz="2400" dirty="0"/>
              <a:t>and Communications </a:t>
            </a:r>
            <a:r>
              <a:rPr lang="en-US" sz="2400" dirty="0" smtClean="0"/>
              <a:t>Technology (ICT) </a:t>
            </a:r>
            <a:r>
              <a:rPr lang="en-US" sz="2400" dirty="0"/>
              <a:t>services - services that are used to facilitate information processing and </a:t>
            </a:r>
            <a:r>
              <a:rPr lang="en-US" sz="2400" dirty="0" smtClean="0"/>
              <a:t>communication</a:t>
            </a:r>
          </a:p>
          <a:p>
            <a:pPr marL="800100" lvl="2" indent="0">
              <a:buNone/>
            </a:pPr>
            <a:endParaRPr lang="en-US" sz="1200" dirty="0" smtClean="0"/>
          </a:p>
          <a:p>
            <a:pPr lvl="1"/>
            <a:r>
              <a:rPr lang="en-US" sz="2400" dirty="0" smtClean="0"/>
              <a:t>ICT-enabled services - services with outputs that </a:t>
            </a:r>
            <a:r>
              <a:rPr lang="en-US" sz="2400" i="1" u="sng" dirty="0" smtClean="0"/>
              <a:t>are delivered </a:t>
            </a:r>
            <a:r>
              <a:rPr lang="en-US" sz="2400" dirty="0" smtClean="0"/>
              <a:t>remotely over ICT networks</a:t>
            </a:r>
          </a:p>
          <a:p>
            <a:pPr marL="800100" lvl="2" indent="0">
              <a:buNone/>
            </a:pPr>
            <a:endParaRPr lang="en-US" sz="1200" dirty="0"/>
          </a:p>
          <a:p>
            <a:pPr lvl="1"/>
            <a:r>
              <a:rPr lang="en-US" sz="2400" dirty="0" smtClean="0"/>
              <a:t>Potentially ICT-enabled </a:t>
            </a:r>
            <a:r>
              <a:rPr lang="en-US" sz="2400" dirty="0"/>
              <a:t>services - services with outputs that </a:t>
            </a:r>
            <a:r>
              <a:rPr lang="en-US" sz="2400" i="1" u="sng" dirty="0" smtClean="0"/>
              <a:t>can predominantly be</a:t>
            </a:r>
            <a:r>
              <a:rPr lang="en-US" sz="2400" u="sng" dirty="0" smtClean="0"/>
              <a:t> </a:t>
            </a:r>
            <a:r>
              <a:rPr lang="en-US" sz="2400" i="1" u="sng" dirty="0" smtClean="0"/>
              <a:t>delivered</a:t>
            </a:r>
            <a:r>
              <a:rPr lang="en-US" sz="2400" dirty="0" smtClean="0"/>
              <a:t> </a:t>
            </a:r>
            <a:r>
              <a:rPr lang="en-US" sz="2400" dirty="0"/>
              <a:t>remotely over ICT networks</a:t>
            </a:r>
          </a:p>
          <a:p>
            <a:pPr marL="298846" lvl="1" indent="0">
              <a:buNone/>
            </a:pPr>
            <a:endParaRPr lang="en-US" sz="2000" dirty="0"/>
          </a:p>
        </p:txBody>
      </p:sp>
      <p:sp>
        <p:nvSpPr>
          <p:cNvPr id="4" name="Slide Number Placeholder 3"/>
          <p:cNvSpPr>
            <a:spLocks noGrp="1"/>
          </p:cNvSpPr>
          <p:nvPr>
            <p:ph type="sldNum" sz="quarter" idx="10"/>
          </p:nvPr>
        </p:nvSpPr>
        <p:spPr/>
        <p:txBody>
          <a:bodyPr/>
          <a:lstStyle/>
          <a:p>
            <a:pPr>
              <a:defRPr/>
            </a:pPr>
            <a:fld id="{8C42D45C-E6BC-4F5D-B075-45B5406D6D37}" type="slidenum">
              <a:rPr lang="en-US" smtClean="0"/>
              <a:pPr>
                <a:defRPr/>
              </a:pPr>
              <a:t>5</a:t>
            </a:fld>
            <a:endParaRPr lang="en-US"/>
          </a:p>
        </p:txBody>
      </p:sp>
    </p:spTree>
    <p:extLst>
      <p:ext uri="{BB962C8B-B14F-4D97-AF65-F5344CB8AC3E}">
        <p14:creationId xmlns:p14="http://schemas.microsoft.com/office/powerpoint/2010/main" val="418367531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ICT and Potentially ICT-Enabled Services</a:t>
            </a:r>
            <a:endParaRPr lang="en-US" dirty="0"/>
          </a:p>
        </p:txBody>
      </p:sp>
      <p:sp>
        <p:nvSpPr>
          <p:cNvPr id="3" name="Content Placeholder 2"/>
          <p:cNvSpPr>
            <a:spLocks noGrp="1"/>
          </p:cNvSpPr>
          <p:nvPr>
            <p:ph idx="1"/>
          </p:nvPr>
        </p:nvSpPr>
        <p:spPr>
          <a:xfrm>
            <a:off x="457200" y="1143000"/>
            <a:ext cx="8229600" cy="1447799"/>
          </a:xfrm>
        </p:spPr>
        <p:txBody>
          <a:bodyPr/>
          <a:lstStyle/>
          <a:p>
            <a:r>
              <a:rPr lang="en-US" dirty="0"/>
              <a:t>ICT </a:t>
            </a:r>
            <a:r>
              <a:rPr lang="en-US" dirty="0" smtClean="0"/>
              <a:t>services</a:t>
            </a:r>
          </a:p>
          <a:p>
            <a:pPr marL="5953" indent="0">
              <a:buNone/>
            </a:pPr>
            <a:endParaRPr lang="en-US" dirty="0"/>
          </a:p>
        </p:txBody>
      </p:sp>
      <p:sp>
        <p:nvSpPr>
          <p:cNvPr id="4" name="Date Placeholder 3"/>
          <p:cNvSpPr>
            <a:spLocks noGrp="1"/>
          </p:cNvSpPr>
          <p:nvPr>
            <p:ph type="dt" sz="half" idx="10"/>
          </p:nvPr>
        </p:nvSpPr>
        <p:spPr/>
        <p:txBody>
          <a:bodyPr/>
          <a:lstStyle/>
          <a:p>
            <a:fld id="{2AD1B2E3-3E40-5040-904C-5D9B1F512E40}" type="datetime1">
              <a:rPr lang="en-US" smtClean="0"/>
              <a:t>3/17/2017</a:t>
            </a:fld>
            <a:endParaRPr lang="en-US"/>
          </a:p>
        </p:txBody>
      </p:sp>
      <p:sp>
        <p:nvSpPr>
          <p:cNvPr id="5" name="Slide Number Placeholder 4"/>
          <p:cNvSpPr>
            <a:spLocks noGrp="1"/>
          </p:cNvSpPr>
          <p:nvPr>
            <p:ph type="sldNum" sz="quarter" idx="12"/>
          </p:nvPr>
        </p:nvSpPr>
        <p:spPr/>
        <p:txBody>
          <a:bodyPr/>
          <a:lstStyle/>
          <a:p>
            <a:fld id="{2F2C37F8-DB9F-4D58-B490-F5ECA928CAA2}" type="slidenum">
              <a:rPr lang="en-US" smtClean="0"/>
              <a:t>6</a:t>
            </a:fld>
            <a:endParaRPr lang="en-US"/>
          </a:p>
        </p:txBody>
      </p:sp>
    </p:spTree>
    <p:extLst>
      <p:ext uri="{BB962C8B-B14F-4D97-AF65-F5344CB8AC3E}">
        <p14:creationId xmlns:p14="http://schemas.microsoft.com/office/powerpoint/2010/main" val="258219641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ICT and Potentially ICT-Enabled Services</a:t>
            </a:r>
            <a:endParaRPr lang="en-US" dirty="0"/>
          </a:p>
        </p:txBody>
      </p:sp>
      <p:sp>
        <p:nvSpPr>
          <p:cNvPr id="3" name="Content Placeholder 2"/>
          <p:cNvSpPr>
            <a:spLocks noGrp="1"/>
          </p:cNvSpPr>
          <p:nvPr>
            <p:ph idx="1"/>
          </p:nvPr>
        </p:nvSpPr>
        <p:spPr>
          <a:xfrm>
            <a:off x="457200" y="1143000"/>
            <a:ext cx="8229600" cy="1447799"/>
          </a:xfrm>
        </p:spPr>
        <p:txBody>
          <a:bodyPr/>
          <a:lstStyle/>
          <a:p>
            <a:r>
              <a:rPr lang="en-US" dirty="0"/>
              <a:t>ICT </a:t>
            </a:r>
            <a:r>
              <a:rPr lang="en-US" dirty="0" smtClean="0"/>
              <a:t>services</a:t>
            </a:r>
          </a:p>
          <a:p>
            <a:pPr marL="5953" indent="0">
              <a:buNone/>
            </a:pPr>
            <a:endParaRPr lang="en-US" dirty="0"/>
          </a:p>
        </p:txBody>
      </p:sp>
      <p:sp>
        <p:nvSpPr>
          <p:cNvPr id="4" name="Date Placeholder 3"/>
          <p:cNvSpPr>
            <a:spLocks noGrp="1"/>
          </p:cNvSpPr>
          <p:nvPr>
            <p:ph type="dt" sz="half" idx="10"/>
          </p:nvPr>
        </p:nvSpPr>
        <p:spPr/>
        <p:txBody>
          <a:bodyPr/>
          <a:lstStyle/>
          <a:p>
            <a:fld id="{2AD1B2E3-3E40-5040-904C-5D9B1F512E40}" type="datetime1">
              <a:rPr lang="en-US" smtClean="0"/>
              <a:t>3/17/2017</a:t>
            </a:fld>
            <a:endParaRPr lang="en-US"/>
          </a:p>
        </p:txBody>
      </p:sp>
      <p:sp>
        <p:nvSpPr>
          <p:cNvPr id="5" name="Slide Number Placeholder 4"/>
          <p:cNvSpPr>
            <a:spLocks noGrp="1"/>
          </p:cNvSpPr>
          <p:nvPr>
            <p:ph type="sldNum" sz="quarter" idx="12"/>
          </p:nvPr>
        </p:nvSpPr>
        <p:spPr/>
        <p:txBody>
          <a:bodyPr/>
          <a:lstStyle/>
          <a:p>
            <a:fld id="{2F2C37F8-DB9F-4D58-B490-F5ECA928CAA2}" type="slidenum">
              <a:rPr lang="en-US" smtClean="0"/>
              <a:t>7</a:t>
            </a:fld>
            <a:endParaRPr lang="en-US"/>
          </a:p>
        </p:txBody>
      </p:sp>
      <p:pic>
        <p:nvPicPr>
          <p:cNvPr id="12292"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47800" y="1828800"/>
            <a:ext cx="6324600" cy="3343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426020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ICT and Potentially ICT-Enabled Services</a:t>
            </a:r>
            <a:endParaRPr lang="en-US" dirty="0"/>
          </a:p>
        </p:txBody>
      </p:sp>
      <p:sp>
        <p:nvSpPr>
          <p:cNvPr id="3" name="Content Placeholder 2"/>
          <p:cNvSpPr>
            <a:spLocks noGrp="1"/>
          </p:cNvSpPr>
          <p:nvPr>
            <p:ph idx="1"/>
          </p:nvPr>
        </p:nvSpPr>
        <p:spPr>
          <a:xfrm>
            <a:off x="457200" y="1143000"/>
            <a:ext cx="8229600" cy="1447799"/>
          </a:xfrm>
        </p:spPr>
        <p:txBody>
          <a:bodyPr/>
          <a:lstStyle/>
          <a:p>
            <a:r>
              <a:rPr lang="en-US" dirty="0"/>
              <a:t>ICT </a:t>
            </a:r>
            <a:r>
              <a:rPr lang="en-US" dirty="0" smtClean="0"/>
              <a:t>services</a:t>
            </a:r>
          </a:p>
          <a:p>
            <a:pPr marL="5953" indent="0">
              <a:buNone/>
            </a:pPr>
            <a:endParaRPr lang="en-US" dirty="0"/>
          </a:p>
        </p:txBody>
      </p:sp>
      <p:sp>
        <p:nvSpPr>
          <p:cNvPr id="4" name="Date Placeholder 3"/>
          <p:cNvSpPr>
            <a:spLocks noGrp="1"/>
          </p:cNvSpPr>
          <p:nvPr>
            <p:ph type="dt" sz="half" idx="10"/>
          </p:nvPr>
        </p:nvSpPr>
        <p:spPr/>
        <p:txBody>
          <a:bodyPr/>
          <a:lstStyle/>
          <a:p>
            <a:fld id="{2AD1B2E3-3E40-5040-904C-5D9B1F512E40}" type="datetime1">
              <a:rPr lang="en-US" smtClean="0"/>
              <a:t>3/17/2017</a:t>
            </a:fld>
            <a:endParaRPr lang="en-US"/>
          </a:p>
        </p:txBody>
      </p:sp>
      <p:sp>
        <p:nvSpPr>
          <p:cNvPr id="5" name="Slide Number Placeholder 4"/>
          <p:cNvSpPr>
            <a:spLocks noGrp="1"/>
          </p:cNvSpPr>
          <p:nvPr>
            <p:ph type="sldNum" sz="quarter" idx="12"/>
          </p:nvPr>
        </p:nvSpPr>
        <p:spPr/>
        <p:txBody>
          <a:bodyPr/>
          <a:lstStyle/>
          <a:p>
            <a:fld id="{2F2C37F8-DB9F-4D58-B490-F5ECA928CAA2}" type="slidenum">
              <a:rPr lang="en-US" smtClean="0"/>
              <a:t>8</a:t>
            </a:fld>
            <a:endParaRPr lang="en-US"/>
          </a:p>
        </p:txBody>
      </p:sp>
      <p:pic>
        <p:nvPicPr>
          <p:cNvPr id="13321"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47800" y="1800225"/>
            <a:ext cx="6200775" cy="4676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3667065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ICT and Potentially ICT-Enabled Services</a:t>
            </a:r>
            <a:endParaRPr lang="en-US" dirty="0"/>
          </a:p>
        </p:txBody>
      </p:sp>
      <p:sp>
        <p:nvSpPr>
          <p:cNvPr id="3" name="Content Placeholder 2"/>
          <p:cNvSpPr>
            <a:spLocks noGrp="1"/>
          </p:cNvSpPr>
          <p:nvPr>
            <p:ph idx="1"/>
          </p:nvPr>
        </p:nvSpPr>
        <p:spPr>
          <a:xfrm>
            <a:off x="457200" y="1143000"/>
            <a:ext cx="8229600" cy="1447799"/>
          </a:xfrm>
        </p:spPr>
        <p:txBody>
          <a:bodyPr/>
          <a:lstStyle/>
          <a:p>
            <a:r>
              <a:rPr lang="en-US" dirty="0"/>
              <a:t>ICT </a:t>
            </a:r>
            <a:r>
              <a:rPr lang="en-US" dirty="0" smtClean="0"/>
              <a:t>services</a:t>
            </a:r>
          </a:p>
          <a:p>
            <a:r>
              <a:rPr lang="en-US" dirty="0" smtClean="0"/>
              <a:t>Potentially </a:t>
            </a:r>
            <a:r>
              <a:rPr lang="en-US" dirty="0"/>
              <a:t>ICT-enabled services - services with outputs that </a:t>
            </a:r>
            <a:r>
              <a:rPr lang="en-US" i="1" dirty="0" smtClean="0"/>
              <a:t>can predominantly </a:t>
            </a:r>
            <a:r>
              <a:rPr lang="en-US" dirty="0" smtClean="0"/>
              <a:t>be </a:t>
            </a:r>
            <a:r>
              <a:rPr lang="en-US" dirty="0"/>
              <a:t>delivered remotely over ICT networks</a:t>
            </a:r>
          </a:p>
          <a:p>
            <a:pPr marL="5953" indent="0">
              <a:buNone/>
            </a:pPr>
            <a:endParaRPr lang="en-US" dirty="0"/>
          </a:p>
        </p:txBody>
      </p:sp>
      <p:sp>
        <p:nvSpPr>
          <p:cNvPr id="4" name="Date Placeholder 3"/>
          <p:cNvSpPr>
            <a:spLocks noGrp="1"/>
          </p:cNvSpPr>
          <p:nvPr>
            <p:ph type="dt" sz="half" idx="10"/>
          </p:nvPr>
        </p:nvSpPr>
        <p:spPr/>
        <p:txBody>
          <a:bodyPr/>
          <a:lstStyle/>
          <a:p>
            <a:fld id="{2AD1B2E3-3E40-5040-904C-5D9B1F512E40}" type="datetime1">
              <a:rPr lang="en-US" smtClean="0"/>
              <a:t>3/17/2017</a:t>
            </a:fld>
            <a:endParaRPr lang="en-US"/>
          </a:p>
        </p:txBody>
      </p:sp>
      <p:sp>
        <p:nvSpPr>
          <p:cNvPr id="5" name="Slide Number Placeholder 4"/>
          <p:cNvSpPr>
            <a:spLocks noGrp="1"/>
          </p:cNvSpPr>
          <p:nvPr>
            <p:ph type="sldNum" sz="quarter" idx="12"/>
          </p:nvPr>
        </p:nvSpPr>
        <p:spPr/>
        <p:txBody>
          <a:bodyPr/>
          <a:lstStyle/>
          <a:p>
            <a:fld id="{2F2C37F8-DB9F-4D58-B490-F5ECA928CAA2}" type="slidenum">
              <a:rPr lang="en-US" smtClean="0"/>
              <a:t>9</a:t>
            </a:fld>
            <a:endParaRPr lang="en-US"/>
          </a:p>
        </p:txBody>
      </p:sp>
      <p:pic>
        <p:nvPicPr>
          <p:cNvPr id="10248"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50975" y="2678112"/>
            <a:ext cx="6321425" cy="3341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8265486"/>
      </p:ext>
    </p:extLst>
  </p:cSld>
  <p:clrMapOvr>
    <a:masterClrMapping/>
  </p:clrMapOvr>
  <p:timing>
    <p:tnLst>
      <p:par>
        <p:cTn id="1" dur="indefinite" restart="never" nodeType="tmRoot"/>
      </p:par>
    </p:tnLst>
  </p:timing>
</p:sld>
</file>

<file path=ppt/theme/theme1.xml><?xml version="1.0" encoding="utf-8"?>
<a:theme xmlns:a="http://schemas.openxmlformats.org/drawingml/2006/main" name="BEA-Presentation">
  <a:themeElements>
    <a:clrScheme name="BEA-Colors">
      <a:dk1>
        <a:srgbClr val="000000"/>
      </a:dk1>
      <a:lt1>
        <a:srgbClr val="FFFFFF"/>
      </a:lt1>
      <a:dk2>
        <a:srgbClr val="004C97"/>
      </a:dk2>
      <a:lt2>
        <a:srgbClr val="FFE9C3"/>
      </a:lt2>
      <a:accent1>
        <a:srgbClr val="004C97"/>
      </a:accent1>
      <a:accent2>
        <a:srgbClr val="C3D7EE"/>
      </a:accent2>
      <a:accent3>
        <a:srgbClr val="D86018"/>
      </a:accent3>
      <a:accent4>
        <a:srgbClr val="F2A900"/>
      </a:accent4>
      <a:accent5>
        <a:srgbClr val="9EA2A2"/>
      </a:accent5>
      <a:accent6>
        <a:srgbClr val="DCDEDF"/>
      </a:accent6>
      <a:hlink>
        <a:srgbClr val="004C97"/>
      </a:hlink>
      <a:folHlink>
        <a:srgbClr val="801F43"/>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BEA-Presentation" id="{1A358093-687D-9244-A465-897A907D2E17}" vid="{CA775647-2094-834B-BB56-B238CC57473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BEA-Presentation</Template>
  <TotalTime>10697</TotalTime>
  <Words>3047</Words>
  <Application>Microsoft Office PowerPoint</Application>
  <PresentationFormat>On-screen Show (4:3)</PresentationFormat>
  <Paragraphs>290</Paragraphs>
  <Slides>22</Slides>
  <Notes>22</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BEA-Presentation</vt:lpstr>
      <vt:lpstr>Trends in U.S. Trade in Information and Communications Technology (ICT) Services and in ICT-Enabled Services</vt:lpstr>
      <vt:lpstr>Outline</vt:lpstr>
      <vt:lpstr>BEA’s Trade in Services Initiative</vt:lpstr>
      <vt:lpstr>Measuring “Digital” Trade in Services</vt:lpstr>
      <vt:lpstr>BEA’s Approach</vt:lpstr>
      <vt:lpstr>ICT and Potentially ICT-Enabled Services</vt:lpstr>
      <vt:lpstr>ICT and Potentially ICT-Enabled Services</vt:lpstr>
      <vt:lpstr>ICT and Potentially ICT-Enabled Services</vt:lpstr>
      <vt:lpstr>ICT and Potentially ICT-Enabled Services</vt:lpstr>
      <vt:lpstr>ICT and Potentially ICT-Enabled Services</vt:lpstr>
      <vt:lpstr>ICT and Potentially ICT-enabled Services Trade, 2015</vt:lpstr>
      <vt:lpstr>ICT Services Trade by Type, 2015</vt:lpstr>
      <vt:lpstr>Potentially ICT-Enabled Services Trade by Type, 2015</vt:lpstr>
      <vt:lpstr>Exports of ICT and Potentially ICT-Enabled Services, 1999-2015</vt:lpstr>
      <vt:lpstr>Imports of ICT and Potentially ICT-Enabled Services, 1999-2015</vt:lpstr>
      <vt:lpstr>Trade in ICT and Potentially ICT-Enabled Services by Type, 1999-2015</vt:lpstr>
      <vt:lpstr>Exports of Potentially ICT-Enabled Services by Region, 2006-2015</vt:lpstr>
      <vt:lpstr>Imports of Potentially ICT-Enabled Services by Region, 2006-2015</vt:lpstr>
      <vt:lpstr>Exports and Imports of Potentially ICT-Enabled Services for the Top Ten Countries, 2015</vt:lpstr>
      <vt:lpstr>Exports and Imports of Potentially ICT-Enabled Services for the Top Ten Countries, 2015</vt:lpstr>
      <vt:lpstr>Exports and Imports of Potentially ICT-Enabled Services for the Top Ten Countries, 2015</vt:lpstr>
      <vt:lpstr>Conclusion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Trade in Information and Communications Technology (ICT) Services and in ICT-Enabled Services</dc:title>
  <dc:creator>Alexis Grimm</dc:creator>
  <cp:lastModifiedBy>maranjian</cp:lastModifiedBy>
  <cp:revision>151</cp:revision>
  <cp:lastPrinted>2017-02-28T18:31:43Z</cp:lastPrinted>
  <dcterms:created xsi:type="dcterms:W3CDTF">2017-02-16T14:46:52Z</dcterms:created>
  <dcterms:modified xsi:type="dcterms:W3CDTF">2017-03-17T15:17:28Z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-957567417</vt:i4>
  </property>
  <property fmtid="{D5CDD505-2E9C-101B-9397-08002B2CF9AE}" pid="3" name="_NewReviewCycle">
    <vt:lpwstr/>
  </property>
  <property fmtid="{D5CDD505-2E9C-101B-9397-08002B2CF9AE}" pid="4" name="_EmailSubject">
    <vt:lpwstr>ICT and Potentially ICT-enabled Trade Presentation</vt:lpwstr>
  </property>
  <property fmtid="{D5CDD505-2E9C-101B-9397-08002B2CF9AE}" pid="5" name="_AuthorEmail">
    <vt:lpwstr>Paul.Farello@bea.gov</vt:lpwstr>
  </property>
  <property fmtid="{D5CDD505-2E9C-101B-9397-08002B2CF9AE}" pid="6" name="_AuthorEmailDisplayName">
    <vt:lpwstr>Farello, Paul</vt:lpwstr>
  </property>
  <property fmtid="{D5CDD505-2E9C-101B-9397-08002B2CF9AE}" pid="7" name="_PreviousAdHocReviewCycleID">
    <vt:i4>-878729897</vt:i4>
  </property>
</Properties>
</file>