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image6.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794" r:id="rId2"/>
  </p:sldMasterIdLst>
  <p:sldIdLst>
    <p:sldId id="256" r:id="rId3"/>
    <p:sldId id="259" r:id="rId4"/>
    <p:sldId id="279" r:id="rId5"/>
    <p:sldId id="273" r:id="rId6"/>
    <p:sldId id="257" r:id="rId7"/>
    <p:sldId id="277" r:id="rId8"/>
    <p:sldId id="275" r:id="rId9"/>
    <p:sldId id="276" r:id="rId10"/>
    <p:sldId id="263" r:id="rId11"/>
    <p:sldId id="264" r:id="rId12"/>
    <p:sldId id="271" r:id="rId13"/>
    <p:sldId id="274" r:id="rId14"/>
    <p:sldId id="260" r:id="rId15"/>
    <p:sldId id="265" r:id="rId16"/>
    <p:sldId id="268" r:id="rId17"/>
    <p:sldId id="267" r:id="rId18"/>
    <p:sldId id="269" r:id="rId19"/>
    <p:sldId id="270" r:id="rId20"/>
    <p:sldId id="261"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22" d="100"/>
          <a:sy n="122" d="100"/>
        </p:scale>
        <p:origin x="-12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5B2CF7-389A-47AB-A628-A2F1EC219C23}"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1413003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5B2CF7-389A-47AB-A628-A2F1EC219C23}"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364426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5B2CF7-389A-47AB-A628-A2F1EC219C23}"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4244761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5B2CF7-389A-47AB-A628-A2F1EC219C23}"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448F-0302-4F20-944C-A788E281C6B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5241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5B2CF7-389A-47AB-A628-A2F1EC219C23}"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2416158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B2CF7-389A-47AB-A628-A2F1EC219C23}"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448F-0302-4F20-944C-A788E281C6B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6680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5B2CF7-389A-47AB-A628-A2F1EC219C23}"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295925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5B2CF7-389A-47AB-A628-A2F1EC219C23}"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14827013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5B2CF7-389A-47AB-A628-A2F1EC219C23}"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42872430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5B2CF7-389A-47AB-A628-A2F1EC219C23}" type="datetimeFigureOut">
              <a:rPr lang="en-US" smtClean="0"/>
              <a:t>3/17/2017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290310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5B2CF7-389A-47AB-A628-A2F1EC219C23}" type="datetimeFigureOut">
              <a:rPr lang="en-US" smtClean="0"/>
              <a:t>3/17/2017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086448F-0302-4F20-944C-A788E281C6B9}" type="slidenum">
              <a:rPr lang="en-US" smtClean="0"/>
              <a:t>‹#›</a:t>
            </a:fld>
            <a:endParaRPr lang="en-US"/>
          </a:p>
        </p:txBody>
      </p:sp>
    </p:spTree>
    <p:extLst>
      <p:ext uri="{BB962C8B-B14F-4D97-AF65-F5344CB8AC3E}">
        <p14:creationId xmlns:p14="http://schemas.microsoft.com/office/powerpoint/2010/main" val="16091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5B2CF7-389A-47AB-A628-A2F1EC219C23}"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234166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B2CF7-389A-47AB-A628-A2F1EC219C23}"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1463922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5B2CF7-389A-47AB-A628-A2F1EC219C23}"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608141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5B2CF7-389A-47AB-A628-A2F1EC219C23}"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42399241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5B2CF7-389A-47AB-A628-A2F1EC219C23}" type="datetimeFigureOut">
              <a:rPr lang="en-US" smtClean="0"/>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1521880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5B2CF7-389A-47AB-A628-A2F1EC219C23}"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111697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5127" y="2507550"/>
            <a:ext cx="5156200"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7550"/>
            <a:ext cx="5181601" cy="3680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5B2CF7-389A-47AB-A628-A2F1EC219C23}" type="datetimeFigureOut">
              <a:rPr lang="en-US" smtClean="0"/>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86448F-0302-4F20-944C-A788E281C6B9}"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610335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05B2CF7-389A-47AB-A628-A2F1EC219C23}" type="datetimeFigureOut">
              <a:rPr lang="en-US" smtClean="0"/>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86448F-0302-4F20-944C-A788E281C6B9}"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77170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5B2CF7-389A-47AB-A628-A2F1EC219C23}" type="datetimeFigureOut">
              <a:rPr lang="en-US" smtClean="0"/>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1389604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en-US" smtClean="0"/>
              <a:t>Click to edit Master title style</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B2CF7-389A-47AB-A628-A2F1EC219C23}"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273670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5B2CF7-389A-47AB-A628-A2F1EC219C23}" type="datetimeFigureOut">
              <a:rPr lang="en-US" smtClean="0"/>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86448F-0302-4F20-944C-A788E281C6B9}" type="slidenum">
              <a:rPr lang="en-US" smtClean="0"/>
              <a:t>‹#›</a:t>
            </a:fld>
            <a:endParaRPr lang="en-US"/>
          </a:p>
        </p:txBody>
      </p:sp>
    </p:spTree>
    <p:extLst>
      <p:ext uri="{BB962C8B-B14F-4D97-AF65-F5344CB8AC3E}">
        <p14:creationId xmlns:p14="http://schemas.microsoft.com/office/powerpoint/2010/main" val="665975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A05B2CF7-389A-47AB-A628-A2F1EC219C23}" type="datetimeFigureOut">
              <a:rPr lang="en-US" smtClean="0"/>
              <a:t>3/17/2017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7086448F-0302-4F20-944C-A788E281C6B9}" type="slidenum">
              <a:rPr lang="en-US" smtClean="0"/>
              <a:t>‹#›</a:t>
            </a:fld>
            <a:endParaRPr lang="en-US"/>
          </a:p>
        </p:txBody>
      </p:sp>
    </p:spTree>
    <p:extLst>
      <p:ext uri="{BB962C8B-B14F-4D97-AF65-F5344CB8AC3E}">
        <p14:creationId xmlns:p14="http://schemas.microsoft.com/office/powerpoint/2010/main" val="1027268901"/>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5B2CF7-389A-47AB-A628-A2F1EC219C23}" type="datetimeFigureOut">
              <a:rPr lang="en-US" smtClean="0"/>
              <a:t>3/17/2017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086448F-0302-4F20-944C-A788E281C6B9}"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5652600"/>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package" Target="../embeddings/Microsoft_Word_Document1.docx"/></Relationships>
</file>

<file path=ppt/slides/_rels/slide7.xml.rels><?xml version="1.0" encoding="UTF-8" standalone="yes"?>
<Relationships xmlns="http://schemas.openxmlformats.org/package/2006/relationships"><Relationship Id="rId2" Type="http://schemas.openxmlformats.org/officeDocument/2006/relationships/hyperlink" Target="https://ispspeedindex.netflix.com/country/us/"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Comments</a:t>
            </a:r>
            <a:br>
              <a:rPr lang="en-US" dirty="0" smtClean="0"/>
            </a:br>
            <a:r>
              <a:rPr lang="en-US" dirty="0" smtClean="0"/>
              <a:t>CRIW</a:t>
            </a:r>
            <a:br>
              <a:rPr lang="en-US" dirty="0" smtClean="0"/>
            </a:br>
            <a:r>
              <a:rPr lang="en-US" dirty="0"/>
              <a:t>M</a:t>
            </a:r>
            <a:r>
              <a:rPr lang="en-US" dirty="0" smtClean="0"/>
              <a:t>arch 11, 2017 </a:t>
            </a:r>
            <a:endParaRPr lang="en-US" dirty="0"/>
          </a:p>
        </p:txBody>
      </p:sp>
      <p:sp>
        <p:nvSpPr>
          <p:cNvPr id="3" name="Subtitle 2"/>
          <p:cNvSpPr>
            <a:spLocks noGrp="1"/>
          </p:cNvSpPr>
          <p:nvPr>
            <p:ph type="subTitle" idx="1"/>
          </p:nvPr>
        </p:nvSpPr>
        <p:spPr/>
        <p:txBody>
          <a:bodyPr>
            <a:normAutofit fontScale="85000" lnSpcReduction="20000"/>
          </a:bodyPr>
          <a:lstStyle/>
          <a:p>
            <a:endParaRPr lang="en-US" dirty="0" smtClean="0"/>
          </a:p>
          <a:p>
            <a:r>
              <a:rPr lang="en-US" dirty="0" smtClean="0"/>
              <a:t>Shane Greenstein</a:t>
            </a:r>
          </a:p>
          <a:p>
            <a:r>
              <a:rPr lang="en-US" dirty="0" smtClean="0"/>
              <a:t>Harvard Business School</a:t>
            </a:r>
            <a:endParaRPr lang="en-US" dirty="0"/>
          </a:p>
        </p:txBody>
      </p:sp>
    </p:spTree>
    <p:extLst>
      <p:ext uri="{BB962C8B-B14F-4D97-AF65-F5344CB8AC3E}">
        <p14:creationId xmlns:p14="http://schemas.microsoft.com/office/powerpoint/2010/main" val="335932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tx1"/>
                </a:solidFill>
                <a:sym typeface="Wingdings" panose="05000000000000000000" pitchFamily="2" charset="2"/>
              </a:rPr>
              <a:t>Maybe we ought to look elsewhere other than quality adjustment.  </a:t>
            </a:r>
            <a:endParaRPr lang="en-US" dirty="0">
              <a:solidFill>
                <a:schemeClr val="tx1"/>
              </a:solidFill>
            </a:endParaRPr>
          </a:p>
        </p:txBody>
      </p:sp>
      <p:sp>
        <p:nvSpPr>
          <p:cNvPr id="3" name="Content Placeholder 2"/>
          <p:cNvSpPr>
            <a:spLocks noGrp="1"/>
          </p:cNvSpPr>
          <p:nvPr>
            <p:ph idx="1"/>
          </p:nvPr>
        </p:nvSpPr>
        <p:spPr>
          <a:xfrm>
            <a:off x="1097279" y="1845733"/>
            <a:ext cx="10480827" cy="4374763"/>
          </a:xfrm>
        </p:spPr>
        <p:txBody>
          <a:bodyPr>
            <a:noAutofit/>
          </a:bodyPr>
          <a:lstStyle/>
          <a:p>
            <a:r>
              <a:rPr lang="en-US" sz="2400" dirty="0" smtClean="0">
                <a:solidFill>
                  <a:srgbClr val="FF0000"/>
                </a:solidFill>
                <a:sym typeface="Wingdings" panose="05000000000000000000" pitchFamily="2" charset="2"/>
              </a:rPr>
              <a:t>What does a user get for their purchase? Immediately get Google, Facebook…</a:t>
            </a:r>
          </a:p>
          <a:p>
            <a:pPr lvl="1"/>
            <a:r>
              <a:rPr lang="en-US" sz="2000" dirty="0">
                <a:solidFill>
                  <a:schemeClr val="tx1"/>
                </a:solidFill>
                <a:sym typeface="Wingdings" panose="05000000000000000000" pitchFamily="2" charset="2"/>
              </a:rPr>
              <a:t>In the days of walled-garden approaches from </a:t>
            </a:r>
            <a:r>
              <a:rPr lang="en-US" sz="2000" dirty="0" smtClean="0">
                <a:solidFill>
                  <a:schemeClr val="tx1"/>
                </a:solidFill>
                <a:sym typeface="Wingdings" panose="05000000000000000000" pitchFamily="2" charset="2"/>
              </a:rPr>
              <a:t>AOL, the user bought an experience. </a:t>
            </a:r>
          </a:p>
          <a:p>
            <a:pPr lvl="1"/>
            <a:r>
              <a:rPr lang="en-US" sz="2000" dirty="0" smtClean="0">
                <a:solidFill>
                  <a:srgbClr val="0070C0"/>
                </a:solidFill>
                <a:sym typeface="Wingdings" panose="05000000000000000000" pitchFamily="2" charset="2"/>
              </a:rPr>
              <a:t>Today users buy access to a lot of different services. But the BLS definition presumes </a:t>
            </a:r>
            <a:r>
              <a:rPr lang="en-US" sz="2000" dirty="0">
                <a:solidFill>
                  <a:srgbClr val="0070C0"/>
                </a:solidFill>
                <a:sym typeface="Wingdings" panose="05000000000000000000" pitchFamily="2" charset="2"/>
              </a:rPr>
              <a:t>users pay for “the connection.” </a:t>
            </a:r>
            <a:r>
              <a:rPr lang="en-US" sz="2000" b="1" dirty="0">
                <a:solidFill>
                  <a:srgbClr val="0070C0"/>
                </a:solidFill>
                <a:sym typeface="Wingdings" panose="05000000000000000000" pitchFamily="2" charset="2"/>
              </a:rPr>
              <a:t>O</a:t>
            </a:r>
            <a:r>
              <a:rPr lang="en-US" sz="2000" b="1" dirty="0" smtClean="0">
                <a:solidFill>
                  <a:srgbClr val="0070C0"/>
                </a:solidFill>
                <a:sym typeface="Wingdings" panose="05000000000000000000" pitchFamily="2" charset="2"/>
              </a:rPr>
              <a:t>nly</a:t>
            </a:r>
            <a:r>
              <a:rPr lang="en-US" sz="2000" dirty="0" smtClean="0">
                <a:solidFill>
                  <a:srgbClr val="0070C0"/>
                </a:solidFill>
                <a:sym typeface="Wingdings" panose="05000000000000000000" pitchFamily="2" charset="2"/>
              </a:rPr>
              <a:t>. Does </a:t>
            </a:r>
            <a:r>
              <a:rPr lang="en-US" sz="2000" dirty="0">
                <a:solidFill>
                  <a:srgbClr val="0070C0"/>
                </a:solidFill>
                <a:sym typeface="Wingdings" panose="05000000000000000000" pitchFamily="2" charset="2"/>
              </a:rPr>
              <a:t>not consider what user gets for their money. </a:t>
            </a:r>
          </a:p>
          <a:p>
            <a:pPr lvl="1"/>
            <a:r>
              <a:rPr lang="en-US" sz="2000" dirty="0" smtClean="0">
                <a:solidFill>
                  <a:schemeClr val="tx1"/>
                </a:solidFill>
                <a:sym typeface="Wingdings" panose="05000000000000000000" pitchFamily="2" charset="2"/>
              </a:rPr>
              <a:t>As if there is nothing complementary coming next. Improvement in services provided by Google</a:t>
            </a:r>
            <a:r>
              <a:rPr lang="en-US" sz="2000" dirty="0">
                <a:solidFill>
                  <a:schemeClr val="tx1"/>
                </a:solidFill>
                <a:sym typeface="Wingdings" panose="05000000000000000000" pitchFamily="2" charset="2"/>
              </a:rPr>
              <a:t>, YouTube, Facebook, Amazon, and much more, don’t </a:t>
            </a:r>
            <a:r>
              <a:rPr lang="en-US" sz="2000" dirty="0" smtClean="0">
                <a:solidFill>
                  <a:schemeClr val="tx1"/>
                </a:solidFill>
                <a:sym typeface="Wingdings" panose="05000000000000000000" pitchFamily="2" charset="2"/>
              </a:rPr>
              <a:t>count. New entry does not count anywhere. </a:t>
            </a:r>
            <a:endParaRPr lang="en-US" sz="2000" dirty="0">
              <a:solidFill>
                <a:schemeClr val="tx1"/>
              </a:solidFill>
              <a:sym typeface="Wingdings" panose="05000000000000000000" pitchFamily="2" charset="2"/>
            </a:endParaRPr>
          </a:p>
          <a:p>
            <a:r>
              <a:rPr lang="en-US" sz="2400" dirty="0">
                <a:solidFill>
                  <a:srgbClr val="FF0000"/>
                </a:solidFill>
                <a:sym typeface="Wingdings" panose="05000000000000000000" pitchFamily="2" charset="2"/>
              </a:rPr>
              <a:t>D</a:t>
            </a:r>
            <a:r>
              <a:rPr lang="en-US" sz="2400" dirty="0" smtClean="0">
                <a:solidFill>
                  <a:srgbClr val="FF0000"/>
                </a:solidFill>
                <a:sym typeface="Wingdings" panose="05000000000000000000" pitchFamily="2" charset="2"/>
              </a:rPr>
              <a:t>efinition no longer corresponds with commonly understood economic transaction. </a:t>
            </a:r>
            <a:endParaRPr lang="en-US" sz="2400" dirty="0">
              <a:solidFill>
                <a:srgbClr val="FF0000"/>
              </a:solidFill>
              <a:sym typeface="Wingdings" panose="05000000000000000000" pitchFamily="2" charset="2"/>
            </a:endParaRPr>
          </a:p>
          <a:p>
            <a:pPr lvl="2"/>
            <a:r>
              <a:rPr lang="en-US" sz="2000" dirty="0" smtClean="0">
                <a:solidFill>
                  <a:srgbClr val="0070C0"/>
                </a:solidFill>
                <a:sym typeface="Wingdings" panose="05000000000000000000" pitchFamily="2" charset="2"/>
              </a:rPr>
              <a:t>It </a:t>
            </a:r>
            <a:r>
              <a:rPr lang="en-US" sz="2000" dirty="0">
                <a:solidFill>
                  <a:srgbClr val="0070C0"/>
                </a:solidFill>
                <a:sym typeface="Wingdings" panose="05000000000000000000" pitchFamily="2" charset="2"/>
              </a:rPr>
              <a:t>is nobody’s responsibility to get the right price deflator when technology changes in something other than “Internet access”. </a:t>
            </a:r>
            <a:endParaRPr lang="en-US" sz="2000" dirty="0" smtClean="0">
              <a:solidFill>
                <a:srgbClr val="0070C0"/>
              </a:solidFill>
              <a:sym typeface="Wingdings" panose="05000000000000000000" pitchFamily="2" charset="2"/>
            </a:endParaRPr>
          </a:p>
          <a:p>
            <a:pPr lvl="2"/>
            <a:r>
              <a:rPr lang="en-US" sz="2000" dirty="0" smtClean="0">
                <a:solidFill>
                  <a:schemeClr val="tx1"/>
                </a:solidFill>
                <a:sym typeface="Wingdings" panose="05000000000000000000" pitchFamily="2" charset="2"/>
              </a:rPr>
              <a:t>We also make </a:t>
            </a:r>
            <a:r>
              <a:rPr lang="en-US" sz="2000" dirty="0">
                <a:solidFill>
                  <a:schemeClr val="tx1"/>
                </a:solidFill>
                <a:sym typeface="Wingdings" panose="05000000000000000000" pitchFamily="2" charset="2"/>
              </a:rPr>
              <a:t>an excuse for it by labeling Google, Facebook, and others as multi-sided </a:t>
            </a:r>
            <a:r>
              <a:rPr lang="en-US" sz="2000" dirty="0" smtClean="0">
                <a:solidFill>
                  <a:schemeClr val="tx1"/>
                </a:solidFill>
                <a:sym typeface="Wingdings" panose="05000000000000000000" pitchFamily="2" charset="2"/>
              </a:rPr>
              <a:t>platforms (which is how they view their own business) and lose sight of the complementarity in demand. </a:t>
            </a:r>
            <a:endParaRPr lang="en-US" sz="2000" dirty="0">
              <a:solidFill>
                <a:schemeClr val="tx1"/>
              </a:solidFill>
              <a:sym typeface="Wingdings" panose="05000000000000000000" pitchFamily="2" charset="2"/>
            </a:endParaRPr>
          </a:p>
          <a:p>
            <a:pPr lvl="2"/>
            <a:endParaRPr lang="en-US" sz="2000" dirty="0" smtClean="0">
              <a:solidFill>
                <a:srgbClr val="0070C0"/>
              </a:solidFill>
              <a:sym typeface="Wingdings" panose="05000000000000000000" pitchFamily="2" charset="2"/>
            </a:endParaRPr>
          </a:p>
        </p:txBody>
      </p:sp>
    </p:spTree>
    <p:extLst>
      <p:ext uri="{BB962C8B-B14F-4D97-AF65-F5344CB8AC3E}">
        <p14:creationId xmlns:p14="http://schemas.microsoft.com/office/powerpoint/2010/main" val="3128717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Accounting for complementarity in demand in price indices is challenging. </a:t>
            </a:r>
            <a:endParaRPr lang="en-US" dirty="0"/>
          </a:p>
        </p:txBody>
      </p:sp>
      <p:sp>
        <p:nvSpPr>
          <p:cNvPr id="3" name="Content Placeholder 2"/>
          <p:cNvSpPr>
            <a:spLocks noGrp="1"/>
          </p:cNvSpPr>
          <p:nvPr>
            <p:ph idx="1"/>
          </p:nvPr>
        </p:nvSpPr>
        <p:spPr>
          <a:xfrm>
            <a:off x="1097280" y="1845733"/>
            <a:ext cx="10377796" cy="4426277"/>
          </a:xfrm>
        </p:spPr>
        <p:txBody>
          <a:bodyPr>
            <a:normAutofit lnSpcReduction="10000"/>
          </a:bodyPr>
          <a:lstStyle/>
          <a:p>
            <a:pPr marL="201168" lvl="1" indent="0">
              <a:buNone/>
            </a:pPr>
            <a:r>
              <a:rPr lang="en-US" sz="2400" dirty="0" smtClean="0">
                <a:solidFill>
                  <a:srgbClr val="FF0000"/>
                </a:solidFill>
                <a:sym typeface="Wingdings" panose="05000000000000000000" pitchFamily="2" charset="2"/>
              </a:rPr>
              <a:t>Challenging </a:t>
            </a:r>
            <a:r>
              <a:rPr lang="en-US" sz="2400" dirty="0">
                <a:solidFill>
                  <a:srgbClr val="FF0000"/>
                </a:solidFill>
                <a:sym typeface="Wingdings" panose="05000000000000000000" pitchFamily="2" charset="2"/>
              </a:rPr>
              <a:t>computation. </a:t>
            </a:r>
            <a:r>
              <a:rPr lang="en-US" sz="2400" dirty="0" smtClean="0">
                <a:solidFill>
                  <a:srgbClr val="FF0000"/>
                </a:solidFill>
                <a:sym typeface="Wingdings" panose="05000000000000000000" pitchFamily="2" charset="2"/>
              </a:rPr>
              <a:t>What </a:t>
            </a:r>
            <a:r>
              <a:rPr lang="en-US" sz="2400" dirty="0">
                <a:solidFill>
                  <a:srgbClr val="FF0000"/>
                </a:solidFill>
                <a:sym typeface="Wingdings" panose="05000000000000000000" pitchFamily="2" charset="2"/>
              </a:rPr>
              <a:t>is the price-equivalent decline in access prices for the entry of Facebook and YouTube and the improvement of Google over this period? </a:t>
            </a:r>
          </a:p>
          <a:p>
            <a:pPr lvl="1"/>
            <a:r>
              <a:rPr lang="en-US" sz="2400" dirty="0" smtClean="0">
                <a:solidFill>
                  <a:schemeClr val="tx1"/>
                </a:solidFill>
                <a:sym typeface="Wingdings" panose="05000000000000000000" pitchFamily="2" charset="2"/>
              </a:rPr>
              <a:t>The challenge, broadly construed: a range of complements in demand are changing. Use is “</a:t>
            </a:r>
            <a:r>
              <a:rPr lang="en-US" sz="2400" dirty="0" err="1" smtClean="0">
                <a:solidFill>
                  <a:schemeClr val="tx1"/>
                </a:solidFill>
                <a:sym typeface="Wingdings" panose="05000000000000000000" pitchFamily="2" charset="2"/>
              </a:rPr>
              <a:t>bursty</a:t>
            </a:r>
            <a:r>
              <a:rPr lang="en-US" sz="2400" dirty="0" smtClean="0">
                <a:solidFill>
                  <a:schemeClr val="tx1"/>
                </a:solidFill>
                <a:sym typeface="Wingdings" panose="05000000000000000000" pitchFamily="2" charset="2"/>
              </a:rPr>
              <a:t>” and “plastic” – it fills in moments in leisure time. </a:t>
            </a:r>
          </a:p>
          <a:p>
            <a:pPr lvl="1"/>
            <a:r>
              <a:rPr lang="en-US" sz="2400" dirty="0" smtClean="0">
                <a:solidFill>
                  <a:srgbClr val="0070C0"/>
                </a:solidFill>
                <a:sym typeface="Wingdings" panose="05000000000000000000" pitchFamily="2" charset="2"/>
              </a:rPr>
              <a:t>Utilization is a clever way to address. But it is indirect. </a:t>
            </a:r>
          </a:p>
          <a:p>
            <a:pPr lvl="1"/>
            <a:r>
              <a:rPr lang="en-US" sz="2400" dirty="0" smtClean="0">
                <a:solidFill>
                  <a:srgbClr val="FF0000"/>
                </a:solidFill>
                <a:sym typeface="Wingdings" panose="05000000000000000000" pitchFamily="2" charset="2"/>
              </a:rPr>
              <a:t>Please acknowledge the issue with complementarity.  </a:t>
            </a:r>
          </a:p>
          <a:p>
            <a:r>
              <a:rPr lang="en-US" sz="2400" dirty="0" smtClean="0">
                <a:solidFill>
                  <a:schemeClr val="tx1"/>
                </a:solidFill>
                <a:sym typeface="Wingdings" panose="05000000000000000000" pitchFamily="2" charset="2"/>
              </a:rPr>
              <a:t>A concern. If utilization of IT goods takes away from utilization of the television, is it is wash? Or are we counting a gain merely because we are not counting the loss in television utilization? </a:t>
            </a:r>
            <a:endParaRPr lang="en-US" sz="2400" dirty="0">
              <a:solidFill>
                <a:schemeClr val="tx1"/>
              </a:solidFill>
              <a:sym typeface="Wingdings" panose="05000000000000000000" pitchFamily="2" charset="2"/>
            </a:endParaRPr>
          </a:p>
          <a:p>
            <a:r>
              <a:rPr lang="en-US" sz="2400" dirty="0" smtClean="0">
                <a:solidFill>
                  <a:srgbClr val="0070C0"/>
                </a:solidFill>
                <a:sym typeface="Wingdings" panose="05000000000000000000" pitchFamily="2" charset="2"/>
              </a:rPr>
              <a:t>Whether you like it or not, the </a:t>
            </a:r>
            <a:r>
              <a:rPr lang="en-US" sz="2400" dirty="0">
                <a:solidFill>
                  <a:srgbClr val="0070C0"/>
                </a:solidFill>
                <a:sym typeface="Wingdings" panose="05000000000000000000" pitchFamily="2" charset="2"/>
              </a:rPr>
              <a:t>FCC is not going to do </a:t>
            </a:r>
            <a:r>
              <a:rPr lang="en-US" sz="2400" dirty="0" smtClean="0">
                <a:solidFill>
                  <a:srgbClr val="0070C0"/>
                </a:solidFill>
                <a:sym typeface="Wingdings" panose="05000000000000000000" pitchFamily="2" charset="2"/>
              </a:rPr>
              <a:t>anything about this. And it matters: </a:t>
            </a:r>
            <a:r>
              <a:rPr lang="en-US" sz="2400" dirty="0">
                <a:solidFill>
                  <a:srgbClr val="0070C0"/>
                </a:solidFill>
                <a:sym typeface="Wingdings" panose="05000000000000000000" pitchFamily="2" charset="2"/>
              </a:rPr>
              <a:t>out of sight and out of mind leads to bad technology policy</a:t>
            </a:r>
            <a:endParaRPr lang="en-US" sz="2400" dirty="0"/>
          </a:p>
        </p:txBody>
      </p:sp>
    </p:spTree>
    <p:extLst>
      <p:ext uri="{BB962C8B-B14F-4D97-AF65-F5344CB8AC3E}">
        <p14:creationId xmlns:p14="http://schemas.microsoft.com/office/powerpoint/2010/main" val="416241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second topic in need of attention</a:t>
            </a:r>
            <a:endParaRPr lang="en-US" dirty="0"/>
          </a:p>
        </p:txBody>
      </p:sp>
      <p:sp>
        <p:nvSpPr>
          <p:cNvPr id="3" name="Content Placeholder 2"/>
          <p:cNvSpPr>
            <a:spLocks noGrp="1"/>
          </p:cNvSpPr>
          <p:nvPr>
            <p:ph idx="1"/>
          </p:nvPr>
        </p:nvSpPr>
        <p:spPr/>
        <p:txBody>
          <a:bodyPr>
            <a:normAutofit/>
          </a:bodyPr>
          <a:lstStyle/>
          <a:p>
            <a:r>
              <a:rPr lang="en-US" sz="3600" dirty="0" smtClean="0"/>
              <a:t>Data Centers</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245" y="2294049"/>
            <a:ext cx="4572000" cy="3429000"/>
          </a:xfrm>
          <a:prstGeom prst="rect">
            <a:avLst/>
          </a:prstGeom>
        </p:spPr>
      </p:pic>
    </p:spTree>
    <p:extLst>
      <p:ext uri="{BB962C8B-B14F-4D97-AF65-F5344CB8AC3E}">
        <p14:creationId xmlns:p14="http://schemas.microsoft.com/office/powerpoint/2010/main" val="778724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Seen next to data centers, the cloud is part of a larger continuum of options </a:t>
            </a:r>
            <a:endParaRPr lang="en-US" dirty="0"/>
          </a:p>
        </p:txBody>
      </p:sp>
      <p:sp>
        <p:nvSpPr>
          <p:cNvPr id="3" name="Content Placeholder 2"/>
          <p:cNvSpPr>
            <a:spLocks noGrp="1"/>
          </p:cNvSpPr>
          <p:nvPr>
            <p:ph sz="half" idx="1"/>
          </p:nvPr>
        </p:nvSpPr>
        <p:spPr>
          <a:xfrm>
            <a:off x="1097279" y="1845734"/>
            <a:ext cx="4937760" cy="4258852"/>
          </a:xfrm>
        </p:spPr>
        <p:txBody>
          <a:bodyPr>
            <a:normAutofit fontScale="92500" lnSpcReduction="10000"/>
          </a:bodyPr>
          <a:lstStyle/>
          <a:p>
            <a:pPr lvl="1"/>
            <a:r>
              <a:rPr lang="en-US" sz="2400" dirty="0" smtClean="0">
                <a:solidFill>
                  <a:srgbClr val="FF0000"/>
                </a:solidFill>
              </a:rPr>
              <a:t>The cloud is super interesting. Common &amp; growing in finance, medical, insurance, logistics, transportation, electronic commerce, electronic publishing &amp; many parts of economy.</a:t>
            </a:r>
          </a:p>
          <a:p>
            <a:pPr lvl="1"/>
            <a:r>
              <a:rPr lang="en-US" sz="2400" dirty="0" smtClean="0">
                <a:solidFill>
                  <a:srgbClr val="0070C0"/>
                </a:solidFill>
              </a:rPr>
              <a:t>There are many myths and misconceptions about data centers. </a:t>
            </a:r>
          </a:p>
          <a:p>
            <a:pPr lvl="1"/>
            <a:r>
              <a:rPr lang="en-US" sz="2400" dirty="0" smtClean="0">
                <a:solidFill>
                  <a:schemeClr val="tx1"/>
                </a:solidFill>
              </a:rPr>
              <a:t>Partially driven by popular portrayals.  </a:t>
            </a:r>
            <a:endParaRPr lang="en-US" sz="2400" dirty="0">
              <a:solidFill>
                <a:schemeClr val="tx1"/>
              </a:solidFill>
            </a:endParaRPr>
          </a:p>
          <a:p>
            <a:pPr lvl="1"/>
            <a:r>
              <a:rPr lang="en-US" sz="2400" dirty="0" smtClean="0">
                <a:solidFill>
                  <a:srgbClr val="FF0000"/>
                </a:solidFill>
              </a:rPr>
              <a:t>This picture is from the HBO comedy show “Silicon Valley.” </a:t>
            </a:r>
          </a:p>
          <a:p>
            <a:pPr lvl="1"/>
            <a:r>
              <a:rPr lang="en-US" sz="2400" dirty="0" smtClean="0">
                <a:solidFill>
                  <a:schemeClr val="tx1"/>
                </a:solidFill>
              </a:rPr>
              <a:t>(If you have not seen this episode, do yourself a favor and do so. Or just watch the three minute clip on YouTube. You will not stop laughing.)</a:t>
            </a:r>
          </a:p>
        </p:txBody>
      </p:sp>
      <p:sp>
        <p:nvSpPr>
          <p:cNvPr id="7" name="Content Placeholder 6"/>
          <p:cNvSpPr>
            <a:spLocks noGrp="1"/>
          </p:cNvSpPr>
          <p:nvPr>
            <p:ph sz="half" idx="2"/>
          </p:nvPr>
        </p:nvSpPr>
        <p:spPr>
          <a:xfrm>
            <a:off x="6217920" y="1845734"/>
            <a:ext cx="4937760" cy="4258851"/>
          </a:xfrm>
        </p:spPr>
        <p:txBody>
          <a:bodyPr>
            <a:normAutofit fontScale="92500" lnSpcReduction="10000"/>
          </a:bodyPr>
          <a:lstStyle/>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041" y="1866375"/>
            <a:ext cx="4476750" cy="2514600"/>
          </a:xfrm>
          <a:prstGeom prst="rect">
            <a:avLst/>
          </a:prstGeom>
        </p:spPr>
      </p:pic>
      <p:sp>
        <p:nvSpPr>
          <p:cNvPr id="6" name="TextBox 5"/>
          <p:cNvSpPr txBox="1"/>
          <p:nvPr/>
        </p:nvSpPr>
        <p:spPr>
          <a:xfrm>
            <a:off x="6478072" y="4945488"/>
            <a:ext cx="4391697" cy="843876"/>
          </a:xfrm>
          <a:prstGeom prst="rect">
            <a:avLst/>
          </a:prstGeom>
          <a:noFill/>
        </p:spPr>
        <p:txBody>
          <a:bodyPr wrap="square" rtlCol="0">
            <a:spAutoFit/>
          </a:bodyPr>
          <a:lstStyle/>
          <a:p>
            <a:r>
              <a:rPr lang="en-US" sz="2400" dirty="0" smtClean="0">
                <a:solidFill>
                  <a:srgbClr val="0070C0"/>
                </a:solidFill>
              </a:rPr>
              <a:t>“This is where one of the boxes for your company will go…”</a:t>
            </a:r>
            <a:endParaRPr lang="en-US" sz="2400" dirty="0">
              <a:solidFill>
                <a:srgbClr val="0070C0"/>
              </a:solidFill>
            </a:endParaRPr>
          </a:p>
        </p:txBody>
      </p:sp>
    </p:spTree>
    <p:extLst>
      <p:ext uri="{BB962C8B-B14F-4D97-AF65-F5344CB8AC3E}">
        <p14:creationId xmlns:p14="http://schemas.microsoft.com/office/powerpoint/2010/main" val="86262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Yep, the cloud matters. </a:t>
            </a:r>
            <a:br>
              <a:rPr lang="en-US" dirty="0" smtClean="0"/>
            </a:br>
            <a:r>
              <a:rPr lang="en-US" dirty="0" smtClean="0"/>
              <a:t>Hurray for noticing and measuring!</a:t>
            </a:r>
            <a:endParaRPr lang="en-US" dirty="0"/>
          </a:p>
        </p:txBody>
      </p:sp>
      <p:sp>
        <p:nvSpPr>
          <p:cNvPr id="3" name="Content Placeholder 2"/>
          <p:cNvSpPr>
            <a:spLocks noGrp="1"/>
          </p:cNvSpPr>
          <p:nvPr>
            <p:ph idx="1"/>
          </p:nvPr>
        </p:nvSpPr>
        <p:spPr>
          <a:xfrm>
            <a:off x="1097280" y="1845733"/>
            <a:ext cx="10442190" cy="4361883"/>
          </a:xfrm>
        </p:spPr>
        <p:txBody>
          <a:bodyPr>
            <a:normAutofit/>
          </a:bodyPr>
          <a:lstStyle/>
          <a:p>
            <a:r>
              <a:rPr lang="en-US" sz="2400" dirty="0" smtClean="0">
                <a:solidFill>
                  <a:srgbClr val="FF0000"/>
                </a:solidFill>
              </a:rPr>
              <a:t>Firms face large </a:t>
            </a:r>
            <a:r>
              <a:rPr lang="en-US" sz="2400" dirty="0">
                <a:solidFill>
                  <a:srgbClr val="FF0000"/>
                </a:solidFill>
              </a:rPr>
              <a:t>array of </a:t>
            </a:r>
            <a:r>
              <a:rPr lang="en-US" sz="2400" dirty="0" smtClean="0">
                <a:solidFill>
                  <a:srgbClr val="FF0000"/>
                </a:solidFill>
              </a:rPr>
              <a:t>choices today</a:t>
            </a:r>
            <a:r>
              <a:rPr lang="en-US" sz="2400" dirty="0">
                <a:solidFill>
                  <a:srgbClr val="FF0000"/>
                </a:solidFill>
              </a:rPr>
              <a:t>. </a:t>
            </a:r>
          </a:p>
          <a:p>
            <a:pPr lvl="1"/>
            <a:r>
              <a:rPr lang="en-US" sz="2000" dirty="0" smtClean="0"/>
              <a:t>Build </a:t>
            </a:r>
            <a:r>
              <a:rPr lang="en-US" sz="2000" dirty="0"/>
              <a:t>to own. Build to partially own and partially rent. Collocation (rent somebody else’s facilities). Go to full or partially supplied services from </a:t>
            </a:r>
            <a:r>
              <a:rPr lang="en-US" sz="2000" dirty="0" smtClean="0"/>
              <a:t>AWS/Microsoft/Google, </a:t>
            </a:r>
            <a:r>
              <a:rPr lang="en-US" sz="2000" dirty="0"/>
              <a:t>etc</a:t>
            </a:r>
            <a:r>
              <a:rPr lang="en-US" sz="2000" dirty="0" smtClean="0"/>
              <a:t>.</a:t>
            </a:r>
          </a:p>
          <a:p>
            <a:pPr lvl="1"/>
            <a:r>
              <a:rPr lang="en-US" sz="2000" dirty="0" smtClean="0">
                <a:solidFill>
                  <a:srgbClr val="FF0000"/>
                </a:solidFill>
              </a:rPr>
              <a:t>Many centers (built at the end of the dot-com boom) are reaching the end of their twenty year leases, and are obsolete. And firms have enough cash now to do something about it.   </a:t>
            </a:r>
            <a:endParaRPr lang="en-US" sz="2000" dirty="0">
              <a:solidFill>
                <a:srgbClr val="FF0000"/>
              </a:solidFill>
            </a:endParaRPr>
          </a:p>
          <a:p>
            <a:r>
              <a:rPr lang="en-US" sz="2400" dirty="0" smtClean="0">
                <a:solidFill>
                  <a:srgbClr val="0070C0"/>
                </a:solidFill>
              </a:rPr>
              <a:t>Why </a:t>
            </a:r>
            <a:r>
              <a:rPr lang="en-US" sz="2400" dirty="0">
                <a:solidFill>
                  <a:srgbClr val="0070C0"/>
                </a:solidFill>
              </a:rPr>
              <a:t>is that interesting</a:t>
            </a:r>
            <a:r>
              <a:rPr lang="en-US" sz="2400" dirty="0" smtClean="0">
                <a:solidFill>
                  <a:srgbClr val="0070C0"/>
                </a:solidFill>
              </a:rPr>
              <a:t>?</a:t>
            </a:r>
          </a:p>
          <a:p>
            <a:pPr lvl="1"/>
            <a:r>
              <a:rPr lang="en-US" sz="2000" dirty="0">
                <a:solidFill>
                  <a:schemeClr val="tx1"/>
                </a:solidFill>
              </a:rPr>
              <a:t>Data centers are in the midst of a building boom right </a:t>
            </a:r>
            <a:r>
              <a:rPr lang="en-US" sz="2000" dirty="0" smtClean="0">
                <a:solidFill>
                  <a:schemeClr val="tx1"/>
                </a:solidFill>
              </a:rPr>
              <a:t>now. AWS/Cloud is part of enormous restructuring in IT. Nowhere near done.</a:t>
            </a:r>
            <a:endParaRPr lang="en-US" sz="2000" dirty="0">
              <a:solidFill>
                <a:schemeClr val="tx1"/>
              </a:solidFill>
            </a:endParaRPr>
          </a:p>
          <a:p>
            <a:pPr lvl="1"/>
            <a:r>
              <a:rPr lang="en-US" sz="2000" dirty="0" smtClean="0">
                <a:solidFill>
                  <a:srgbClr val="0070C0"/>
                </a:solidFill>
              </a:rPr>
              <a:t>AWS has a majority of startups, but large firms tend to use other options.  </a:t>
            </a:r>
          </a:p>
          <a:p>
            <a:pPr lvl="1"/>
            <a:r>
              <a:rPr lang="en-US" sz="2000" dirty="0" smtClean="0">
                <a:solidFill>
                  <a:srgbClr val="FF0000"/>
                </a:solidFill>
              </a:rPr>
              <a:t>Migration b/w cloud and colocation and own centers will be a choice for many years….</a:t>
            </a:r>
          </a:p>
          <a:p>
            <a:pPr marL="201168" lvl="1" indent="0">
              <a:buNone/>
            </a:pPr>
            <a:r>
              <a:rPr lang="en-US" sz="2400" dirty="0" smtClean="0">
                <a:solidFill>
                  <a:schemeClr val="tx1"/>
                </a:solidFill>
              </a:rPr>
              <a:t>So let’s put cloud in bigger context…</a:t>
            </a:r>
          </a:p>
          <a:p>
            <a:pPr lvl="1"/>
            <a:endParaRPr lang="en-US" dirty="0">
              <a:solidFill>
                <a:srgbClr val="0070C0"/>
              </a:solidFill>
            </a:endParaRPr>
          </a:p>
          <a:p>
            <a:pPr lvl="1"/>
            <a:endParaRPr lang="en-US" dirty="0" smtClean="0">
              <a:solidFill>
                <a:srgbClr val="0070C0"/>
              </a:solidFill>
            </a:endParaRPr>
          </a:p>
          <a:p>
            <a:endParaRPr lang="en-US" dirty="0"/>
          </a:p>
        </p:txBody>
      </p:sp>
    </p:spTree>
    <p:extLst>
      <p:ext uri="{BB962C8B-B14F-4D97-AF65-F5344CB8AC3E}">
        <p14:creationId xmlns:p14="http://schemas.microsoft.com/office/powerpoint/2010/main" val="375460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9437638" cy="1450757"/>
          </a:xfrm>
        </p:spPr>
        <p:txBody>
          <a:bodyPr/>
          <a:lstStyle/>
          <a:p>
            <a:r>
              <a:rPr lang="en-US" dirty="0" smtClean="0"/>
              <a:t>Three factors shape demand for </a:t>
            </a:r>
            <a:r>
              <a:rPr lang="en-US" i="1" dirty="0" smtClean="0"/>
              <a:t>owning</a:t>
            </a:r>
            <a:r>
              <a:rPr lang="en-US" dirty="0" smtClean="0"/>
              <a:t> a data center (&amp; the cloud…)</a:t>
            </a:r>
            <a:endParaRPr lang="en-US" dirty="0"/>
          </a:p>
        </p:txBody>
      </p:sp>
      <p:sp>
        <p:nvSpPr>
          <p:cNvPr id="3" name="Content Placeholder 2"/>
          <p:cNvSpPr>
            <a:spLocks noGrp="1"/>
          </p:cNvSpPr>
          <p:nvPr>
            <p:ph idx="1"/>
          </p:nvPr>
        </p:nvSpPr>
        <p:spPr>
          <a:xfrm>
            <a:off x="1097280" y="1845734"/>
            <a:ext cx="10493706" cy="4023360"/>
          </a:xfrm>
        </p:spPr>
        <p:txBody>
          <a:bodyPr>
            <a:noAutofit/>
          </a:bodyPr>
          <a:lstStyle/>
          <a:p>
            <a:pPr lvl="1"/>
            <a:r>
              <a:rPr lang="en-US" sz="2400" dirty="0" smtClean="0">
                <a:solidFill>
                  <a:srgbClr val="FF0000"/>
                </a:solidFill>
              </a:rPr>
              <a:t>Performance </a:t>
            </a:r>
          </a:p>
          <a:p>
            <a:pPr lvl="2"/>
            <a:r>
              <a:rPr lang="en-US" sz="2000" dirty="0" smtClean="0">
                <a:solidFill>
                  <a:srgbClr val="0070C0"/>
                </a:solidFill>
              </a:rPr>
              <a:t>Especially latency. </a:t>
            </a:r>
            <a:r>
              <a:rPr lang="en-US" sz="2000" dirty="0">
                <a:solidFill>
                  <a:srgbClr val="0070C0"/>
                </a:solidFill>
              </a:rPr>
              <a:t>S</a:t>
            </a:r>
            <a:r>
              <a:rPr lang="en-US" sz="2000" dirty="0" smtClean="0">
                <a:solidFill>
                  <a:srgbClr val="0070C0"/>
                </a:solidFill>
              </a:rPr>
              <a:t>peed related to the length of the wires. Connect to backbone.</a:t>
            </a:r>
          </a:p>
          <a:p>
            <a:pPr lvl="2"/>
            <a:r>
              <a:rPr lang="en-US" sz="2000" dirty="0" smtClean="0"/>
              <a:t>Many computing tasks can use hardware more efficiently.</a:t>
            </a:r>
          </a:p>
          <a:p>
            <a:pPr lvl="1"/>
            <a:r>
              <a:rPr lang="en-US" sz="2400" dirty="0" smtClean="0">
                <a:solidFill>
                  <a:srgbClr val="FF0000"/>
                </a:solidFill>
              </a:rPr>
              <a:t>Managerial monitoring</a:t>
            </a:r>
          </a:p>
          <a:p>
            <a:pPr lvl="2"/>
            <a:r>
              <a:rPr lang="en-US" sz="2000" dirty="0" smtClean="0">
                <a:solidFill>
                  <a:srgbClr val="0070C0"/>
                </a:solidFill>
              </a:rPr>
              <a:t>Location inside the centers shapes cooling, access to electricity, shaking, and so on.</a:t>
            </a:r>
          </a:p>
          <a:p>
            <a:pPr lvl="2"/>
            <a:r>
              <a:rPr lang="en-US" sz="2000" dirty="0" smtClean="0">
                <a:solidFill>
                  <a:srgbClr val="0070C0"/>
                </a:solidFill>
              </a:rPr>
              <a:t>Liability. Privacy. Mission critical. Managerial instincts to not be dependent on others. </a:t>
            </a:r>
          </a:p>
          <a:p>
            <a:pPr lvl="2"/>
            <a:r>
              <a:rPr lang="en-US" sz="2000" dirty="0" smtClean="0"/>
              <a:t>Co-invention. Programming large scale uses to meet specific needs.</a:t>
            </a:r>
          </a:p>
          <a:p>
            <a:pPr lvl="1"/>
            <a:r>
              <a:rPr lang="en-US" sz="2400" dirty="0" smtClean="0">
                <a:solidFill>
                  <a:srgbClr val="FF0000"/>
                </a:solidFill>
              </a:rPr>
              <a:t>Location (cost factors)</a:t>
            </a:r>
          </a:p>
          <a:p>
            <a:pPr lvl="2"/>
            <a:r>
              <a:rPr lang="en-US" sz="2000" dirty="0" smtClean="0">
                <a:solidFill>
                  <a:srgbClr val="0070C0"/>
                </a:solidFill>
              </a:rPr>
              <a:t>Fixed costs: Land, taxes, construction costs. </a:t>
            </a:r>
          </a:p>
          <a:p>
            <a:pPr lvl="2"/>
            <a:r>
              <a:rPr lang="en-US" sz="2000" dirty="0" smtClean="0">
                <a:solidFill>
                  <a:srgbClr val="0070C0"/>
                </a:solidFill>
              </a:rPr>
              <a:t>Variable costs: Electricity, labor, electricity, security, electricity – AC and powering devices. </a:t>
            </a:r>
          </a:p>
          <a:p>
            <a:pPr lvl="3"/>
            <a:r>
              <a:rPr lang="en-US" sz="2000" dirty="0"/>
              <a:t>Q</a:t>
            </a:r>
            <a:r>
              <a:rPr lang="en-US" sz="2000" dirty="0" smtClean="0"/>
              <a:t>uote size of a center in terms of electricity b/c computing/storage range is moving target. </a:t>
            </a:r>
            <a:endParaRPr lang="en-US" sz="2000" dirty="0"/>
          </a:p>
        </p:txBody>
      </p:sp>
    </p:spTree>
    <p:extLst>
      <p:ext uri="{BB962C8B-B14F-4D97-AF65-F5344CB8AC3E}">
        <p14:creationId xmlns:p14="http://schemas.microsoft.com/office/powerpoint/2010/main" val="4095336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Trading off the three considerations</a:t>
            </a:r>
            <a:endParaRPr lang="en-US" dirty="0"/>
          </a:p>
        </p:txBody>
      </p:sp>
      <p:sp>
        <p:nvSpPr>
          <p:cNvPr id="3" name="Content Placeholder 2"/>
          <p:cNvSpPr>
            <a:spLocks noGrp="1"/>
          </p:cNvSpPr>
          <p:nvPr>
            <p:ph idx="1"/>
          </p:nvPr>
        </p:nvSpPr>
        <p:spPr/>
        <p:txBody>
          <a:bodyPr>
            <a:noAutofit/>
          </a:bodyPr>
          <a:lstStyle/>
          <a:p>
            <a:r>
              <a:rPr lang="en-US" sz="2400" dirty="0" smtClean="0">
                <a:solidFill>
                  <a:srgbClr val="0070C0"/>
                </a:solidFill>
              </a:rPr>
              <a:t>If a buyer wants maximum performance, namely, low latency…</a:t>
            </a:r>
          </a:p>
          <a:p>
            <a:pPr lvl="1"/>
            <a:r>
              <a:rPr lang="en-US" sz="2000" dirty="0" smtClean="0"/>
              <a:t>Will build to own, and locate in building right next door. Total control over operations. </a:t>
            </a:r>
          </a:p>
          <a:p>
            <a:pPr lvl="1"/>
            <a:r>
              <a:rPr lang="en-US" sz="2000" dirty="0" smtClean="0">
                <a:solidFill>
                  <a:srgbClr val="FF0000"/>
                </a:solidFill>
              </a:rPr>
              <a:t>Expensive. Next door. Maximum Land costs, construction costs, electricity.  </a:t>
            </a:r>
          </a:p>
          <a:p>
            <a:r>
              <a:rPr lang="en-US" sz="2400" dirty="0" smtClean="0">
                <a:solidFill>
                  <a:srgbClr val="0070C0"/>
                </a:solidFill>
              </a:rPr>
              <a:t>If the buyer wants easy monitoring…</a:t>
            </a:r>
          </a:p>
          <a:p>
            <a:pPr lvl="1"/>
            <a:r>
              <a:rPr lang="en-US" sz="2000" dirty="0" smtClean="0"/>
              <a:t>Will still insist close location for a drive within an hour, but locate next to backbone.</a:t>
            </a:r>
          </a:p>
          <a:p>
            <a:pPr lvl="1"/>
            <a:r>
              <a:rPr lang="en-US" sz="2000" dirty="0" smtClean="0"/>
              <a:t>Options over controlling the space. May own or rent/collocation. </a:t>
            </a:r>
          </a:p>
          <a:p>
            <a:pPr lvl="1"/>
            <a:r>
              <a:rPr lang="en-US" sz="2000" dirty="0" smtClean="0">
                <a:solidFill>
                  <a:srgbClr val="FF0000"/>
                </a:solidFill>
              </a:rPr>
              <a:t>Still expensive, but not maximum. </a:t>
            </a:r>
            <a:r>
              <a:rPr lang="en-US" sz="2000" dirty="0">
                <a:solidFill>
                  <a:srgbClr val="FF0000"/>
                </a:solidFill>
              </a:rPr>
              <a:t>W</a:t>
            </a:r>
            <a:r>
              <a:rPr lang="en-US" sz="2000" dirty="0" smtClean="0">
                <a:solidFill>
                  <a:srgbClr val="FF0000"/>
                </a:solidFill>
              </a:rPr>
              <a:t>arehouse district. </a:t>
            </a:r>
          </a:p>
          <a:p>
            <a:r>
              <a:rPr lang="en-US" sz="2400" dirty="0" smtClean="0">
                <a:solidFill>
                  <a:srgbClr val="0070C0"/>
                </a:solidFill>
              </a:rPr>
              <a:t>If the buyer wants to save expense…</a:t>
            </a:r>
          </a:p>
          <a:p>
            <a:pPr lvl="1"/>
            <a:r>
              <a:rPr lang="en-US" sz="2000" dirty="0" smtClean="0"/>
              <a:t>May sacrifice latency, and may or may not give up monitoring rights and control, and more.</a:t>
            </a:r>
          </a:p>
          <a:p>
            <a:pPr lvl="1"/>
            <a:r>
              <a:rPr lang="en-US" sz="2000" dirty="0" smtClean="0">
                <a:solidFill>
                  <a:srgbClr val="FF0000"/>
                </a:solidFill>
              </a:rPr>
              <a:t>Cheap. Footloose. Go where it is cheaper.  </a:t>
            </a:r>
          </a:p>
        </p:txBody>
      </p:sp>
    </p:spTree>
    <p:extLst>
      <p:ext uri="{BB962C8B-B14F-4D97-AF65-F5344CB8AC3E}">
        <p14:creationId xmlns:p14="http://schemas.microsoft.com/office/powerpoint/2010/main" val="2475045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Illustration of tradeoffs</a:t>
            </a:r>
            <a:endParaRPr lang="en-US" dirty="0"/>
          </a:p>
        </p:txBody>
      </p:sp>
      <p:sp>
        <p:nvSpPr>
          <p:cNvPr id="3" name="Content Placeholder 2"/>
          <p:cNvSpPr>
            <a:spLocks noGrp="1"/>
          </p:cNvSpPr>
          <p:nvPr>
            <p:ph idx="1"/>
          </p:nvPr>
        </p:nvSpPr>
        <p:spPr>
          <a:xfrm>
            <a:off x="1097280" y="1845734"/>
            <a:ext cx="10287644" cy="4023360"/>
          </a:xfrm>
        </p:spPr>
        <p:txBody>
          <a:bodyPr>
            <a:normAutofit fontScale="92500" lnSpcReduction="10000"/>
          </a:bodyPr>
          <a:lstStyle/>
          <a:p>
            <a:r>
              <a:rPr lang="en-US" sz="2400" dirty="0" smtClean="0">
                <a:solidFill>
                  <a:srgbClr val="FF0000"/>
                </a:solidFill>
              </a:rPr>
              <a:t>If the buyer wants low latency…</a:t>
            </a:r>
          </a:p>
          <a:p>
            <a:pPr lvl="1"/>
            <a:r>
              <a:rPr lang="en-US" sz="2000" dirty="0" smtClean="0">
                <a:solidFill>
                  <a:srgbClr val="0070C0"/>
                </a:solidFill>
              </a:rPr>
              <a:t>5mw data center in downtown Chicago costs $300m (or more)</a:t>
            </a:r>
          </a:p>
          <a:p>
            <a:pPr lvl="1"/>
            <a:r>
              <a:rPr lang="en-US" sz="2000" dirty="0" smtClean="0"/>
              <a:t>Super expensive in Santa Clara, central San Francisco, Manhattan, DC, central Boston…</a:t>
            </a:r>
          </a:p>
          <a:p>
            <a:r>
              <a:rPr lang="en-US" sz="2400" dirty="0" smtClean="0">
                <a:solidFill>
                  <a:srgbClr val="FF0000"/>
                </a:solidFill>
              </a:rPr>
              <a:t>If the buyer wants easy monitoring</a:t>
            </a:r>
          </a:p>
          <a:p>
            <a:pPr lvl="1"/>
            <a:r>
              <a:rPr lang="en-US" sz="2000" dirty="0" smtClean="0">
                <a:solidFill>
                  <a:srgbClr val="0070C0"/>
                </a:solidFill>
              </a:rPr>
              <a:t>In Chicago, locate 5mw data center next to </a:t>
            </a:r>
            <a:r>
              <a:rPr lang="en-US" sz="2000" dirty="0" err="1" smtClean="0">
                <a:solidFill>
                  <a:srgbClr val="0070C0"/>
                </a:solidFill>
              </a:rPr>
              <a:t>hwy</a:t>
            </a:r>
            <a:r>
              <a:rPr lang="en-US" sz="2000" dirty="0" smtClean="0">
                <a:solidFill>
                  <a:srgbClr val="0070C0"/>
                </a:solidFill>
              </a:rPr>
              <a:t> 80, hour south. $260-280m.</a:t>
            </a:r>
          </a:p>
          <a:p>
            <a:pPr lvl="1"/>
            <a:r>
              <a:rPr lang="en-US" sz="2000" dirty="0" smtClean="0"/>
              <a:t>Same tradeoffs in most major cities… Richmond CA, Northern NJ, Ashburn VA…</a:t>
            </a:r>
          </a:p>
          <a:p>
            <a:r>
              <a:rPr lang="en-US" sz="2400" dirty="0" smtClean="0">
                <a:solidFill>
                  <a:srgbClr val="FF0000"/>
                </a:solidFill>
              </a:rPr>
              <a:t>If the buyer wants the cheapest location.</a:t>
            </a:r>
          </a:p>
          <a:p>
            <a:pPr lvl="1"/>
            <a:r>
              <a:rPr lang="en-US" sz="2000" dirty="0" smtClean="0">
                <a:solidFill>
                  <a:srgbClr val="0070C0"/>
                </a:solidFill>
              </a:rPr>
              <a:t>5mw data center goes anywhere. $240m or perhaps lower.  </a:t>
            </a:r>
          </a:p>
          <a:p>
            <a:pPr lvl="1"/>
            <a:r>
              <a:rPr lang="en-US" sz="2000" dirty="0" smtClean="0"/>
              <a:t>Central Washington St and Oregon have natural advantages</a:t>
            </a:r>
            <a:r>
              <a:rPr lang="en-US" sz="2000" dirty="0"/>
              <a:t> </a:t>
            </a:r>
            <a:r>
              <a:rPr lang="en-US" sz="2000" dirty="0" smtClean="0"/>
              <a:t>due to climate &amp; electricity prices. </a:t>
            </a:r>
          </a:p>
          <a:p>
            <a:pPr lvl="1"/>
            <a:r>
              <a:rPr lang="en-US" sz="2000" dirty="0" smtClean="0"/>
              <a:t>Iowa and Nebraska look good too, especially with some tax breaks to reduce construction costs. </a:t>
            </a:r>
          </a:p>
          <a:p>
            <a:pPr lvl="1"/>
            <a:r>
              <a:rPr lang="en-US" sz="2000" i="1" dirty="0">
                <a:solidFill>
                  <a:srgbClr val="FF0000"/>
                </a:solidFill>
              </a:rPr>
              <a:t>B</a:t>
            </a:r>
            <a:r>
              <a:rPr lang="en-US" sz="2000" i="1" dirty="0" smtClean="0">
                <a:solidFill>
                  <a:srgbClr val="FF0000"/>
                </a:solidFill>
              </a:rPr>
              <a:t>y this logic, everything eventually should move to Canada</a:t>
            </a:r>
            <a:r>
              <a:rPr lang="en-US" sz="2000" i="1" dirty="0">
                <a:solidFill>
                  <a:srgbClr val="FF0000"/>
                </a:solidFill>
              </a:rPr>
              <a:t> </a:t>
            </a:r>
            <a:r>
              <a:rPr lang="en-US" sz="2000" i="1" dirty="0" smtClean="0">
                <a:solidFill>
                  <a:srgbClr val="FF0000"/>
                </a:solidFill>
              </a:rPr>
              <a:t>and Norway.</a:t>
            </a:r>
          </a:p>
          <a:p>
            <a:endParaRPr lang="en-US" dirty="0"/>
          </a:p>
        </p:txBody>
      </p:sp>
    </p:spTree>
    <p:extLst>
      <p:ext uri="{BB962C8B-B14F-4D97-AF65-F5344CB8AC3E}">
        <p14:creationId xmlns:p14="http://schemas.microsoft.com/office/powerpoint/2010/main" val="194332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questions</a:t>
            </a:r>
            <a:endParaRPr lang="en-US" dirty="0"/>
          </a:p>
        </p:txBody>
      </p:sp>
      <p:sp>
        <p:nvSpPr>
          <p:cNvPr id="3" name="Content Placeholder 2"/>
          <p:cNvSpPr>
            <a:spLocks noGrp="1"/>
          </p:cNvSpPr>
          <p:nvPr>
            <p:ph idx="1"/>
          </p:nvPr>
        </p:nvSpPr>
        <p:spPr>
          <a:xfrm>
            <a:off x="1097279" y="1845734"/>
            <a:ext cx="10570979" cy="4439156"/>
          </a:xfrm>
        </p:spPr>
        <p:txBody>
          <a:bodyPr>
            <a:normAutofit fontScale="92500" lnSpcReduction="10000"/>
          </a:bodyPr>
          <a:lstStyle/>
          <a:p>
            <a:r>
              <a:rPr lang="en-US" sz="2400" dirty="0">
                <a:solidFill>
                  <a:srgbClr val="0070C0"/>
                </a:solidFill>
              </a:rPr>
              <a:t>D</a:t>
            </a:r>
            <a:r>
              <a:rPr lang="en-US" sz="2400" dirty="0" smtClean="0">
                <a:solidFill>
                  <a:srgbClr val="0070C0"/>
                </a:solidFill>
              </a:rPr>
              <a:t>ata center substitutes for servers that used to be in basement, or PC on desk.</a:t>
            </a:r>
          </a:p>
          <a:p>
            <a:pPr lvl="1"/>
            <a:r>
              <a:rPr lang="en-US" sz="2000" dirty="0" smtClean="0">
                <a:solidFill>
                  <a:srgbClr val="FF0000"/>
                </a:solidFill>
              </a:rPr>
              <a:t>Exactly how do we think through that capital replacement?</a:t>
            </a:r>
          </a:p>
          <a:p>
            <a:pPr lvl="1"/>
            <a:r>
              <a:rPr lang="en-US" sz="2000" dirty="0"/>
              <a:t>One comes from operating budget and one comes from capital budget. </a:t>
            </a:r>
          </a:p>
          <a:p>
            <a:r>
              <a:rPr lang="en-US" sz="2400" dirty="0" smtClean="0">
                <a:solidFill>
                  <a:srgbClr val="0070C0"/>
                </a:solidFill>
              </a:rPr>
              <a:t>Do the determinants in price of data centers &amp; cloud move in concert?</a:t>
            </a:r>
            <a:endParaRPr lang="en-US" sz="2400" dirty="0">
              <a:solidFill>
                <a:srgbClr val="0070C0"/>
              </a:solidFill>
            </a:endParaRPr>
          </a:p>
          <a:p>
            <a:pPr lvl="1"/>
            <a:r>
              <a:rPr lang="en-US" sz="2000" dirty="0">
                <a:solidFill>
                  <a:srgbClr val="FF0000"/>
                </a:solidFill>
              </a:rPr>
              <a:t>Performance/managerial trade-offs, and they play a role in the cost of inputs. </a:t>
            </a:r>
            <a:endParaRPr lang="en-US" sz="2000" dirty="0" smtClean="0">
              <a:solidFill>
                <a:srgbClr val="FF0000"/>
              </a:solidFill>
            </a:endParaRPr>
          </a:p>
          <a:p>
            <a:pPr lvl="1"/>
            <a:r>
              <a:rPr lang="en-US" sz="2000" dirty="0" smtClean="0"/>
              <a:t>Concern that </a:t>
            </a:r>
            <a:r>
              <a:rPr lang="en-US" sz="2000" dirty="0"/>
              <a:t>b</a:t>
            </a:r>
            <a:r>
              <a:rPr lang="en-US" sz="2000" dirty="0" smtClean="0"/>
              <a:t>undled </a:t>
            </a:r>
            <a:r>
              <a:rPr lang="en-US" sz="2000" dirty="0"/>
              <a:t>services and software in a cloud </a:t>
            </a:r>
            <a:r>
              <a:rPr lang="en-US" sz="2000" dirty="0" smtClean="0"/>
              <a:t>purchase is different… </a:t>
            </a:r>
            <a:endParaRPr lang="en-US" sz="2000" dirty="0"/>
          </a:p>
          <a:p>
            <a:r>
              <a:rPr lang="en-US" sz="2400" dirty="0" smtClean="0">
                <a:solidFill>
                  <a:srgbClr val="0070C0"/>
                </a:solidFill>
              </a:rPr>
              <a:t>Not straightforward b/c owning/renting/cloud are not so different, or not? </a:t>
            </a:r>
            <a:endParaRPr lang="en-US" sz="2400" dirty="0">
              <a:solidFill>
                <a:srgbClr val="0070C0"/>
              </a:solidFill>
            </a:endParaRPr>
          </a:p>
          <a:p>
            <a:pPr lvl="1"/>
            <a:r>
              <a:rPr lang="en-US" sz="2000" dirty="0" smtClean="0">
                <a:solidFill>
                  <a:srgbClr val="FF0000"/>
                </a:solidFill>
              </a:rPr>
              <a:t>The performance is a moving target, by definition. Constantly under improvement. </a:t>
            </a:r>
          </a:p>
          <a:p>
            <a:pPr lvl="1"/>
            <a:r>
              <a:rPr lang="en-US" sz="2000" dirty="0" smtClean="0"/>
              <a:t>How should we think about the </a:t>
            </a:r>
            <a:r>
              <a:rPr lang="en-US" sz="2000" dirty="0"/>
              <a:t>old formulas for </a:t>
            </a:r>
            <a:r>
              <a:rPr lang="en-US" sz="2000" dirty="0" smtClean="0"/>
              <a:t>service </a:t>
            </a:r>
            <a:r>
              <a:rPr lang="en-US" sz="2000" dirty="0"/>
              <a:t>flows from </a:t>
            </a:r>
            <a:r>
              <a:rPr lang="en-US" sz="2000" dirty="0" smtClean="0"/>
              <a:t>stocks?</a:t>
            </a:r>
          </a:p>
          <a:p>
            <a:r>
              <a:rPr lang="en-US" sz="2400" dirty="0" smtClean="0">
                <a:solidFill>
                  <a:srgbClr val="0070C0"/>
                </a:solidFill>
              </a:rPr>
              <a:t>Whether you like it or not, this will become the single source of government information about this activity. Why not think about this in the same terms as the firms who make the investment? </a:t>
            </a:r>
          </a:p>
          <a:p>
            <a:pPr lvl="1"/>
            <a:endParaRPr lang="en-US" dirty="0"/>
          </a:p>
        </p:txBody>
      </p:sp>
    </p:spTree>
    <p:extLst>
      <p:ext uri="{BB962C8B-B14F-4D97-AF65-F5344CB8AC3E}">
        <p14:creationId xmlns:p14="http://schemas.microsoft.com/office/powerpoint/2010/main" val="215627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theme</a:t>
            </a:r>
            <a:endParaRPr lang="en-US" dirty="0"/>
          </a:p>
        </p:txBody>
      </p:sp>
      <p:sp>
        <p:nvSpPr>
          <p:cNvPr id="3" name="Content Placeholder 2"/>
          <p:cNvSpPr>
            <a:spLocks noGrp="1"/>
          </p:cNvSpPr>
          <p:nvPr>
            <p:ph idx="1"/>
          </p:nvPr>
        </p:nvSpPr>
        <p:spPr/>
        <p:txBody>
          <a:bodyPr/>
          <a:lstStyle/>
          <a:p>
            <a:r>
              <a:rPr lang="en-US" dirty="0" smtClean="0">
                <a:solidFill>
                  <a:srgbClr val="FF0000"/>
                </a:solidFill>
              </a:rPr>
              <a:t>Hope you found it informative. </a:t>
            </a:r>
          </a:p>
          <a:p>
            <a:r>
              <a:rPr lang="en-US" dirty="0">
                <a:solidFill>
                  <a:srgbClr val="FF0000"/>
                </a:solidFill>
              </a:rPr>
              <a:t>Thanks for your attention!</a:t>
            </a:r>
          </a:p>
          <a:p>
            <a:pPr marL="0"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4252" y="2408349"/>
            <a:ext cx="5629275" cy="3200400"/>
          </a:xfrm>
          <a:prstGeom prst="rect">
            <a:avLst/>
          </a:prstGeom>
        </p:spPr>
      </p:pic>
    </p:spTree>
    <p:extLst>
      <p:ext uri="{BB962C8B-B14F-4D97-AF65-F5344CB8AC3E}">
        <p14:creationId xmlns:p14="http://schemas.microsoft.com/office/powerpoint/2010/main" val="414912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 for asking me to discuss</a:t>
            </a:r>
            <a:endParaRPr lang="en-US" dirty="0"/>
          </a:p>
        </p:txBody>
      </p:sp>
      <p:sp>
        <p:nvSpPr>
          <p:cNvPr id="3" name="Content Placeholder 2"/>
          <p:cNvSpPr>
            <a:spLocks noGrp="1"/>
          </p:cNvSpPr>
          <p:nvPr>
            <p:ph idx="1"/>
          </p:nvPr>
        </p:nvSpPr>
        <p:spPr>
          <a:xfrm>
            <a:off x="1097279" y="1845734"/>
            <a:ext cx="10416433" cy="4233094"/>
          </a:xfrm>
        </p:spPr>
        <p:txBody>
          <a:bodyPr>
            <a:normAutofit fontScale="92500" lnSpcReduction="20000"/>
          </a:bodyPr>
          <a:lstStyle/>
          <a:p>
            <a:r>
              <a:rPr lang="en-US" sz="2400" dirty="0" smtClean="0">
                <a:solidFill>
                  <a:schemeClr val="tx1"/>
                </a:solidFill>
              </a:rPr>
              <a:t>I love this topic, even when papers are </a:t>
            </a:r>
            <a:r>
              <a:rPr lang="en-US" sz="2400" i="1" dirty="0" smtClean="0">
                <a:solidFill>
                  <a:schemeClr val="tx1"/>
                </a:solidFill>
              </a:rPr>
              <a:t>in process </a:t>
            </a:r>
            <a:r>
              <a:rPr lang="en-US" sz="2400" dirty="0" smtClean="0">
                <a:solidFill>
                  <a:schemeClr val="tx1"/>
                </a:solidFill>
              </a:rPr>
              <a:t>in days leading up to conference.  </a:t>
            </a:r>
          </a:p>
          <a:p>
            <a:pPr lvl="1"/>
            <a:r>
              <a:rPr lang="en-US" sz="2000" i="1" dirty="0" smtClean="0">
                <a:solidFill>
                  <a:srgbClr val="FF0000"/>
                </a:solidFill>
              </a:rPr>
              <a:t>Why? B/c important &amp; interesting topics. Great to read careful research by the best in the world. </a:t>
            </a:r>
          </a:p>
          <a:p>
            <a:r>
              <a:rPr lang="en-US" sz="2400" dirty="0" smtClean="0">
                <a:solidFill>
                  <a:srgbClr val="0070C0"/>
                </a:solidFill>
              </a:rPr>
              <a:t>A discussant can do one of three things: </a:t>
            </a:r>
          </a:p>
          <a:p>
            <a:pPr lvl="1"/>
            <a:r>
              <a:rPr lang="en-US" sz="2000" b="1" dirty="0" smtClean="0">
                <a:solidFill>
                  <a:schemeClr val="tx1"/>
                </a:solidFill>
              </a:rPr>
              <a:t>Summarize</a:t>
            </a:r>
            <a:r>
              <a:rPr lang="en-US" sz="2000" dirty="0" smtClean="0">
                <a:solidFill>
                  <a:schemeClr val="tx1"/>
                </a:solidFill>
              </a:rPr>
              <a:t> the paper for the </a:t>
            </a:r>
            <a:r>
              <a:rPr lang="en-US" sz="2000" i="1" dirty="0" smtClean="0">
                <a:solidFill>
                  <a:schemeClr val="tx1"/>
                </a:solidFill>
              </a:rPr>
              <a:t>authors</a:t>
            </a:r>
            <a:r>
              <a:rPr lang="en-US" sz="2000" dirty="0" smtClean="0">
                <a:solidFill>
                  <a:schemeClr val="tx1"/>
                </a:solidFill>
              </a:rPr>
              <a:t> and let the </a:t>
            </a:r>
            <a:r>
              <a:rPr lang="en-US" sz="2000" i="1" dirty="0" smtClean="0">
                <a:solidFill>
                  <a:schemeClr val="tx1"/>
                </a:solidFill>
              </a:rPr>
              <a:t>audience</a:t>
            </a:r>
            <a:r>
              <a:rPr lang="en-US" sz="2000" dirty="0" smtClean="0">
                <a:solidFill>
                  <a:schemeClr val="tx1"/>
                </a:solidFill>
              </a:rPr>
              <a:t> listen in.</a:t>
            </a:r>
          </a:p>
          <a:p>
            <a:pPr lvl="1"/>
            <a:r>
              <a:rPr lang="en-US" sz="2000" b="1" dirty="0" smtClean="0">
                <a:solidFill>
                  <a:schemeClr val="tx1"/>
                </a:solidFill>
              </a:rPr>
              <a:t>Summarize</a:t>
            </a:r>
            <a:r>
              <a:rPr lang="en-US" sz="2000" dirty="0" smtClean="0">
                <a:solidFill>
                  <a:schemeClr val="tx1"/>
                </a:solidFill>
              </a:rPr>
              <a:t> the paper for the </a:t>
            </a:r>
            <a:r>
              <a:rPr lang="en-US" sz="2000" i="1" dirty="0" smtClean="0">
                <a:solidFill>
                  <a:schemeClr val="tx1"/>
                </a:solidFill>
              </a:rPr>
              <a:t>audience</a:t>
            </a:r>
            <a:r>
              <a:rPr lang="en-US" sz="2000" dirty="0" smtClean="0">
                <a:solidFill>
                  <a:schemeClr val="tx1"/>
                </a:solidFill>
              </a:rPr>
              <a:t> and let the </a:t>
            </a:r>
            <a:r>
              <a:rPr lang="en-US" sz="2000" i="1" dirty="0" smtClean="0">
                <a:solidFill>
                  <a:schemeClr val="tx1"/>
                </a:solidFill>
              </a:rPr>
              <a:t>authors</a:t>
            </a:r>
            <a:r>
              <a:rPr lang="en-US" sz="2000" dirty="0" smtClean="0">
                <a:solidFill>
                  <a:schemeClr val="tx1"/>
                </a:solidFill>
              </a:rPr>
              <a:t> listen in.</a:t>
            </a:r>
          </a:p>
          <a:p>
            <a:pPr lvl="1"/>
            <a:r>
              <a:rPr lang="en-US" sz="2000" dirty="0" smtClean="0">
                <a:solidFill>
                  <a:srgbClr val="FF0000"/>
                </a:solidFill>
              </a:rPr>
              <a:t>Go on </a:t>
            </a:r>
            <a:r>
              <a:rPr lang="en-US" sz="2000" dirty="0">
                <a:solidFill>
                  <a:srgbClr val="FF0000"/>
                </a:solidFill>
              </a:rPr>
              <a:t>a</a:t>
            </a:r>
            <a:r>
              <a:rPr lang="en-US" sz="2000" dirty="0" smtClean="0">
                <a:solidFill>
                  <a:srgbClr val="FF0000"/>
                </a:solidFill>
              </a:rPr>
              <a:t> </a:t>
            </a:r>
            <a:r>
              <a:rPr lang="en-US" sz="2000" b="1" dirty="0" smtClean="0">
                <a:solidFill>
                  <a:srgbClr val="FF0000"/>
                </a:solidFill>
              </a:rPr>
              <a:t>riff</a:t>
            </a:r>
            <a:r>
              <a:rPr lang="en-US" sz="2000" dirty="0" smtClean="0">
                <a:solidFill>
                  <a:srgbClr val="FF0000"/>
                </a:solidFill>
              </a:rPr>
              <a:t> and raise questions (typically citing the discussant’s prior work).</a:t>
            </a:r>
          </a:p>
          <a:p>
            <a:r>
              <a:rPr lang="en-US" sz="2400" dirty="0" smtClean="0">
                <a:solidFill>
                  <a:schemeClr val="tx1"/>
                </a:solidFill>
              </a:rPr>
              <a:t>The first two are </a:t>
            </a:r>
            <a:r>
              <a:rPr lang="en-US" sz="2400" i="1" dirty="0" smtClean="0">
                <a:solidFill>
                  <a:schemeClr val="tx1"/>
                </a:solidFill>
              </a:rPr>
              <a:t>especially </a:t>
            </a:r>
            <a:r>
              <a:rPr lang="en-US" sz="2400" dirty="0" smtClean="0">
                <a:solidFill>
                  <a:schemeClr val="tx1"/>
                </a:solidFill>
              </a:rPr>
              <a:t>challenging for a discussant when the presenters are still working on their slides an hour before the presentation</a:t>
            </a:r>
            <a:r>
              <a:rPr lang="en-US" sz="2400" i="1" dirty="0" smtClean="0">
                <a:solidFill>
                  <a:schemeClr val="tx1"/>
                </a:solidFill>
              </a:rPr>
              <a:t>...</a:t>
            </a:r>
          </a:p>
          <a:p>
            <a:pPr lvl="1"/>
            <a:r>
              <a:rPr lang="en-US" sz="2000" dirty="0" smtClean="0">
                <a:solidFill>
                  <a:srgbClr val="FF0000"/>
                </a:solidFill>
              </a:rPr>
              <a:t>So I will go on a </a:t>
            </a:r>
            <a:r>
              <a:rPr lang="en-US" sz="2000" b="1" dirty="0" smtClean="0">
                <a:solidFill>
                  <a:srgbClr val="FF0000"/>
                </a:solidFill>
              </a:rPr>
              <a:t>riff</a:t>
            </a:r>
            <a:r>
              <a:rPr lang="en-US" sz="2000" dirty="0" smtClean="0">
                <a:solidFill>
                  <a:srgbClr val="FF0000"/>
                </a:solidFill>
              </a:rPr>
              <a:t>. Put these discussions in broader context of issues in this realm.</a:t>
            </a:r>
            <a:endParaRPr lang="en-US" sz="2000" dirty="0">
              <a:solidFill>
                <a:srgbClr val="FF0000"/>
              </a:solidFill>
            </a:endParaRPr>
          </a:p>
          <a:p>
            <a:pPr lvl="1"/>
            <a:r>
              <a:rPr lang="en-US" sz="2000" smtClean="0">
                <a:solidFill>
                  <a:srgbClr val="FF0000"/>
                </a:solidFill>
              </a:rPr>
              <a:t>While this </a:t>
            </a:r>
            <a:r>
              <a:rPr lang="en-US" sz="2000" dirty="0" smtClean="0">
                <a:solidFill>
                  <a:srgbClr val="FF0000"/>
                </a:solidFill>
              </a:rPr>
              <a:t>is serious business</a:t>
            </a:r>
            <a:r>
              <a:rPr lang="en-US" sz="2000" smtClean="0">
                <a:solidFill>
                  <a:srgbClr val="FF0000"/>
                </a:solidFill>
              </a:rPr>
              <a:t>, we </a:t>
            </a:r>
            <a:r>
              <a:rPr lang="en-US" sz="2000" dirty="0" smtClean="0">
                <a:solidFill>
                  <a:srgbClr val="FF0000"/>
                </a:solidFill>
              </a:rPr>
              <a:t>can still have a little fun.</a:t>
            </a:r>
          </a:p>
          <a:p>
            <a:r>
              <a:rPr lang="en-US" sz="2400" dirty="0" smtClean="0">
                <a:solidFill>
                  <a:srgbClr val="0070C0"/>
                </a:solidFill>
              </a:rPr>
              <a:t>Two topics in need of attention: </a:t>
            </a:r>
          </a:p>
          <a:p>
            <a:pPr lvl="1"/>
            <a:r>
              <a:rPr lang="en-US" sz="2000" dirty="0" smtClean="0">
                <a:solidFill>
                  <a:srgbClr val="0070C0"/>
                </a:solidFill>
              </a:rPr>
              <a:t>The CPI for Broadband (2/3</a:t>
            </a:r>
            <a:r>
              <a:rPr lang="en-US" sz="2000" baseline="30000" dirty="0" smtClean="0">
                <a:solidFill>
                  <a:srgbClr val="0070C0"/>
                </a:solidFill>
              </a:rPr>
              <a:t>rd</a:t>
            </a:r>
            <a:r>
              <a:rPr lang="en-US" sz="2000" dirty="0">
                <a:solidFill>
                  <a:srgbClr val="0070C0"/>
                </a:solidFill>
              </a:rPr>
              <a:t> </a:t>
            </a:r>
            <a:r>
              <a:rPr lang="en-US" sz="2000" dirty="0" smtClean="0">
                <a:solidFill>
                  <a:srgbClr val="0070C0"/>
                </a:solidFill>
              </a:rPr>
              <a:t>of my time).</a:t>
            </a:r>
          </a:p>
          <a:p>
            <a:pPr lvl="1"/>
            <a:r>
              <a:rPr lang="en-US" sz="2000" dirty="0" smtClean="0">
                <a:solidFill>
                  <a:srgbClr val="0070C0"/>
                </a:solidFill>
              </a:rPr>
              <a:t>Data centers (1/3</a:t>
            </a:r>
            <a:r>
              <a:rPr lang="en-US" sz="2000" baseline="30000" dirty="0" smtClean="0">
                <a:solidFill>
                  <a:srgbClr val="0070C0"/>
                </a:solidFill>
              </a:rPr>
              <a:t>rd</a:t>
            </a:r>
            <a:r>
              <a:rPr lang="en-US" sz="2000" dirty="0">
                <a:solidFill>
                  <a:srgbClr val="0070C0"/>
                </a:solidFill>
              </a:rPr>
              <a:t> </a:t>
            </a:r>
            <a:r>
              <a:rPr lang="en-US" sz="2000" dirty="0" smtClean="0">
                <a:solidFill>
                  <a:srgbClr val="0070C0"/>
                </a:solidFill>
              </a:rPr>
              <a:t>of my time).</a:t>
            </a:r>
          </a:p>
          <a:p>
            <a:endParaRPr lang="en-US" dirty="0" smtClean="0">
              <a:solidFill>
                <a:srgbClr val="FF0000"/>
              </a:solidFill>
            </a:endParaRPr>
          </a:p>
          <a:p>
            <a:endParaRPr lang="en-US" dirty="0" smtClean="0"/>
          </a:p>
          <a:p>
            <a:endParaRPr lang="en-US" dirty="0"/>
          </a:p>
        </p:txBody>
      </p:sp>
    </p:spTree>
    <p:extLst>
      <p:ext uri="{BB962C8B-B14F-4D97-AF65-F5344CB8AC3E}">
        <p14:creationId xmlns:p14="http://schemas.microsoft.com/office/powerpoint/2010/main" val="139394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that English?</a:t>
            </a:r>
            <a:endParaRPr lang="en-US" dirty="0"/>
          </a:p>
        </p:txBody>
      </p:sp>
      <p:sp>
        <p:nvSpPr>
          <p:cNvPr id="3" name="Content Placeholder 2"/>
          <p:cNvSpPr>
            <a:spLocks noGrp="1"/>
          </p:cNvSpPr>
          <p:nvPr>
            <p:ph sz="half" idx="1"/>
          </p:nvPr>
        </p:nvSpPr>
        <p:spPr/>
        <p:txBody>
          <a:bodyPr/>
          <a:lstStyle/>
          <a:p>
            <a:r>
              <a:rPr lang="en-US" sz="3200" b="1" dirty="0" smtClean="0"/>
              <a:t>Definition: riff</a:t>
            </a:r>
          </a:p>
          <a:p>
            <a:r>
              <a:rPr lang="en-US" sz="3200" b="1" dirty="0" smtClean="0"/>
              <a:t>1. </a:t>
            </a:r>
            <a:r>
              <a:rPr lang="en-US" sz="3200" dirty="0" smtClean="0"/>
              <a:t>a </a:t>
            </a:r>
            <a:r>
              <a:rPr lang="en-US" sz="3200" dirty="0"/>
              <a:t>rapid energetic often improvised verbal </a:t>
            </a:r>
            <a:r>
              <a:rPr lang="en-US" sz="3200" dirty="0" smtClean="0"/>
              <a:t>outpouring</a:t>
            </a:r>
            <a:endParaRPr lang="en-US" sz="3200" dirty="0"/>
          </a:p>
          <a:p>
            <a:endParaRPr lang="en-US" dirty="0"/>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035039" y="407683"/>
            <a:ext cx="4448363" cy="5787321"/>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8496" y="4059457"/>
            <a:ext cx="2965252" cy="1670300"/>
          </a:xfrm>
          <a:prstGeom prst="rect">
            <a:avLst/>
          </a:prstGeom>
        </p:spPr>
      </p:pic>
    </p:spTree>
    <p:extLst>
      <p:ext uri="{BB962C8B-B14F-4D97-AF65-F5344CB8AC3E}">
        <p14:creationId xmlns:p14="http://schemas.microsoft.com/office/powerpoint/2010/main" val="1893876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topic in need of attention.</a:t>
            </a:r>
            <a:endParaRPr lang="en-US" dirty="0"/>
          </a:p>
        </p:txBody>
      </p:sp>
      <p:sp>
        <p:nvSpPr>
          <p:cNvPr id="3" name="Content Placeholder 2"/>
          <p:cNvSpPr>
            <a:spLocks noGrp="1"/>
          </p:cNvSpPr>
          <p:nvPr>
            <p:ph idx="1"/>
          </p:nvPr>
        </p:nvSpPr>
        <p:spPr/>
        <p:txBody>
          <a:bodyPr>
            <a:normAutofit/>
          </a:bodyPr>
          <a:lstStyle/>
          <a:p>
            <a:r>
              <a:rPr lang="en-US" sz="3600" dirty="0" smtClean="0"/>
              <a:t>The broadband CPI</a:t>
            </a:r>
            <a:endParaRPr lang="en-US" sz="3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379" y="2535768"/>
            <a:ext cx="6121400" cy="3441700"/>
          </a:xfrm>
          <a:prstGeom prst="rect">
            <a:avLst/>
          </a:prstGeom>
        </p:spPr>
      </p:pic>
    </p:spTree>
    <p:extLst>
      <p:ext uri="{BB962C8B-B14F-4D97-AF65-F5344CB8AC3E}">
        <p14:creationId xmlns:p14="http://schemas.microsoft.com/office/powerpoint/2010/main" val="31256401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Yep, the deflators matter. Hurrah for noticing and trying to do something about it.</a:t>
            </a:r>
            <a:endParaRPr lang="en-US" dirty="0"/>
          </a:p>
        </p:txBody>
      </p:sp>
      <p:sp>
        <p:nvSpPr>
          <p:cNvPr id="3" name="Content Placeholder 2"/>
          <p:cNvSpPr>
            <a:spLocks noGrp="1"/>
          </p:cNvSpPr>
          <p:nvPr>
            <p:ph idx="1"/>
          </p:nvPr>
        </p:nvSpPr>
        <p:spPr>
          <a:xfrm>
            <a:off x="1097280" y="1845733"/>
            <a:ext cx="10058400" cy="4245973"/>
          </a:xfrm>
        </p:spPr>
        <p:txBody>
          <a:bodyPr>
            <a:normAutofit/>
          </a:bodyPr>
          <a:lstStyle/>
          <a:p>
            <a:r>
              <a:rPr lang="en-US" sz="2400" dirty="0" smtClean="0"/>
              <a:t>Lot’s of talk about PPIs, and the need to update them. </a:t>
            </a:r>
          </a:p>
          <a:p>
            <a:pPr lvl="1"/>
            <a:r>
              <a:rPr lang="en-US" sz="2200" dirty="0" smtClean="0">
                <a:solidFill>
                  <a:srgbClr val="0070C0"/>
                </a:solidFill>
              </a:rPr>
              <a:t>Let’s get a fact out there. CPI for Internet access has not declined recently.</a:t>
            </a:r>
          </a:p>
          <a:p>
            <a:r>
              <a:rPr lang="en-US" sz="2400" dirty="0" smtClean="0"/>
              <a:t>CPI for Internet (broadband) access, 8/2007-8/16: </a:t>
            </a:r>
            <a:r>
              <a:rPr lang="en-US" sz="2400" b="1" dirty="0" smtClean="0">
                <a:solidFill>
                  <a:srgbClr val="FF0000"/>
                </a:solidFill>
              </a:rPr>
              <a:t>5.3% rise (73.1 </a:t>
            </a:r>
            <a:r>
              <a:rPr lang="en-US" sz="2400" b="1" dirty="0" smtClean="0">
                <a:solidFill>
                  <a:srgbClr val="FF0000"/>
                </a:solidFill>
                <a:sym typeface="Wingdings" panose="05000000000000000000" pitchFamily="2" charset="2"/>
              </a:rPr>
              <a:t> 77.0) </a:t>
            </a:r>
          </a:p>
          <a:p>
            <a:pPr lvl="1"/>
            <a:r>
              <a:rPr lang="en-US" sz="2200" dirty="0" smtClean="0">
                <a:solidFill>
                  <a:srgbClr val="FF0000"/>
                </a:solidFill>
                <a:sym typeface="Wingdings" panose="05000000000000000000" pitchFamily="2" charset="2"/>
              </a:rPr>
              <a:t>Since the mid 2000s, this index has (for all intent and purposes, even with lags) been a broadband price index. </a:t>
            </a:r>
          </a:p>
          <a:p>
            <a:r>
              <a:rPr lang="en-US" sz="2400" b="1" dirty="0" smtClean="0">
                <a:solidFill>
                  <a:schemeClr val="tx1"/>
                </a:solidFill>
                <a:sym typeface="Wingdings" panose="05000000000000000000" pitchFamily="2" charset="2"/>
              </a:rPr>
              <a:t>Benchmark against a comparison. </a:t>
            </a:r>
            <a:endParaRPr lang="en-US" sz="2400" b="1" dirty="0" smtClean="0">
              <a:solidFill>
                <a:schemeClr val="tx1"/>
              </a:solidFill>
            </a:endParaRPr>
          </a:p>
          <a:p>
            <a:pPr lvl="1"/>
            <a:r>
              <a:rPr lang="en-US" sz="2400" dirty="0" smtClean="0"/>
              <a:t>CPI for PCs from same period: 58.7% decline (106.9 </a:t>
            </a:r>
            <a:r>
              <a:rPr lang="en-US" sz="2400" dirty="0" smtClean="0">
                <a:sym typeface="Wingdings" panose="05000000000000000000" pitchFamily="2" charset="2"/>
              </a:rPr>
              <a:t> 44.2) </a:t>
            </a:r>
          </a:p>
          <a:p>
            <a:pPr lvl="1"/>
            <a:r>
              <a:rPr lang="en-US" sz="2400" dirty="0" smtClean="0"/>
              <a:t>CPI for telephone equipment, same years:  44.2% decline (38.2 </a:t>
            </a:r>
            <a:r>
              <a:rPr lang="en-US" sz="2400" dirty="0" smtClean="0">
                <a:sym typeface="Wingdings" panose="05000000000000000000" pitchFamily="2" charset="2"/>
              </a:rPr>
              <a:t> 21.3) </a:t>
            </a:r>
          </a:p>
          <a:p>
            <a:pPr lvl="1"/>
            <a:r>
              <a:rPr lang="en-US" sz="2400" dirty="0" smtClean="0"/>
              <a:t>CPI for wireless telephone services, same years:  14.9% decline (64.4 </a:t>
            </a:r>
            <a:r>
              <a:rPr lang="en-US" sz="2400" dirty="0" smtClean="0">
                <a:sym typeface="Wingdings" panose="05000000000000000000" pitchFamily="2" charset="2"/>
              </a:rPr>
              <a:t> 54.8)</a:t>
            </a:r>
          </a:p>
          <a:p>
            <a:r>
              <a:rPr lang="en-US" sz="2600" dirty="0" smtClean="0">
                <a:solidFill>
                  <a:srgbClr val="0070C0"/>
                </a:solidFill>
                <a:sym typeface="Wingdings" panose="05000000000000000000" pitchFamily="2" charset="2"/>
              </a:rPr>
              <a:t>What is happening in broadband services that makes it so different? </a:t>
            </a:r>
          </a:p>
        </p:txBody>
      </p:sp>
    </p:spTree>
    <p:extLst>
      <p:ext uri="{BB962C8B-B14F-4D97-AF65-F5344CB8AC3E}">
        <p14:creationId xmlns:p14="http://schemas.microsoft.com/office/powerpoint/2010/main" val="3836680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97280" y="286603"/>
            <a:ext cx="6282314" cy="1450757"/>
          </a:xfrm>
        </p:spPr>
        <p:txBody>
          <a:bodyPr>
            <a:normAutofit fontScale="90000"/>
          </a:bodyPr>
          <a:lstStyle/>
          <a:p>
            <a:r>
              <a:rPr lang="en-US" dirty="0" smtClean="0"/>
              <a:t>Why should we care?</a:t>
            </a:r>
            <a:br>
              <a:rPr lang="en-US" dirty="0" smtClean="0"/>
            </a:br>
            <a:r>
              <a:rPr lang="en-US" dirty="0" smtClean="0"/>
              <a:t>Demand complementarity.</a:t>
            </a:r>
            <a:endParaRPr lang="en-US" dirty="0"/>
          </a:p>
        </p:txBody>
      </p:sp>
      <p:sp>
        <p:nvSpPr>
          <p:cNvPr id="5" name="Content Placeholder 4"/>
          <p:cNvSpPr>
            <a:spLocks noGrp="1"/>
          </p:cNvSpPr>
          <p:nvPr>
            <p:ph sz="half" idx="1"/>
          </p:nvPr>
        </p:nvSpPr>
        <p:spPr>
          <a:xfrm>
            <a:off x="1097279" y="1845733"/>
            <a:ext cx="6179284" cy="4310367"/>
          </a:xfrm>
        </p:spPr>
        <p:txBody>
          <a:bodyPr>
            <a:normAutofit lnSpcReduction="10000"/>
          </a:bodyPr>
          <a:lstStyle/>
          <a:p>
            <a:r>
              <a:rPr lang="en-US" sz="2400" dirty="0" smtClean="0">
                <a:solidFill>
                  <a:srgbClr val="FF0000"/>
                </a:solidFill>
              </a:rPr>
              <a:t>Broadband is one part of many activities that user consumes during every online session. </a:t>
            </a:r>
          </a:p>
          <a:p>
            <a:pPr lvl="1"/>
            <a:r>
              <a:rPr lang="en-US" sz="2200" dirty="0" smtClean="0">
                <a:solidFill>
                  <a:srgbClr val="0070C0"/>
                </a:solidFill>
              </a:rPr>
              <a:t>The </a:t>
            </a:r>
            <a:r>
              <a:rPr lang="en-US" sz="2200" dirty="0">
                <a:solidFill>
                  <a:srgbClr val="0070C0"/>
                </a:solidFill>
              </a:rPr>
              <a:t>leading content firms today take advantage of broadband in a way that the prior generation of leading content firms did not</a:t>
            </a:r>
            <a:r>
              <a:rPr lang="en-US" sz="2200" dirty="0" smtClean="0">
                <a:solidFill>
                  <a:srgbClr val="0070C0"/>
                </a:solidFill>
              </a:rPr>
              <a:t>.</a:t>
            </a:r>
          </a:p>
          <a:p>
            <a:pPr lvl="1"/>
            <a:r>
              <a:rPr lang="en-US" sz="2200" dirty="0"/>
              <a:t>The quality of the content is rising, at least as measured by turnover in user preferences for </a:t>
            </a:r>
            <a:r>
              <a:rPr lang="en-US" sz="2200" dirty="0" smtClean="0"/>
              <a:t>sites.</a:t>
            </a:r>
          </a:p>
          <a:p>
            <a:r>
              <a:rPr lang="en-US" sz="2400" dirty="0" smtClean="0">
                <a:solidFill>
                  <a:srgbClr val="FF0000"/>
                </a:solidFill>
              </a:rPr>
              <a:t>Picture of </a:t>
            </a:r>
            <a:r>
              <a:rPr lang="en-US" sz="2400" i="1" dirty="0" smtClean="0">
                <a:solidFill>
                  <a:srgbClr val="FF0000"/>
                </a:solidFill>
              </a:rPr>
              <a:t>change</a:t>
            </a:r>
            <a:r>
              <a:rPr lang="en-US" sz="2400" dirty="0" smtClean="0">
                <a:solidFill>
                  <a:srgbClr val="FF0000"/>
                </a:solidFill>
              </a:rPr>
              <a:t> in top twenty web sites, around rise of streaming (Boik, Greenstein &amp; Prince, 2016). </a:t>
            </a:r>
          </a:p>
          <a:p>
            <a:pPr lvl="1"/>
            <a:r>
              <a:rPr lang="en-US" sz="2200" dirty="0" smtClean="0">
                <a:solidFill>
                  <a:schemeClr val="tx1"/>
                </a:solidFill>
              </a:rPr>
              <a:t>Less than half the time online, and it changes dramatically in a short time. </a:t>
            </a:r>
          </a:p>
          <a:p>
            <a:pPr lvl="1"/>
            <a:r>
              <a:rPr lang="en-US" sz="2200" dirty="0" smtClean="0">
                <a:solidFill>
                  <a:srgbClr val="0070C0"/>
                </a:solidFill>
              </a:rPr>
              <a:t>Note: Only one revenue-generating good (Netflix).</a:t>
            </a:r>
            <a:endParaRPr lang="en-US" dirty="0">
              <a:solidFill>
                <a:srgbClr val="0070C0"/>
              </a:solidFill>
            </a:endParaRPr>
          </a:p>
          <a:p>
            <a:endParaRPr lang="en-US" dirty="0"/>
          </a:p>
        </p:txBody>
      </p:sp>
      <p:graphicFrame>
        <p:nvGraphicFramePr>
          <p:cNvPr id="7" name="Content Placeholder 6"/>
          <p:cNvGraphicFramePr>
            <a:graphicFrameLocks noGrp="1" noChangeAspect="1"/>
          </p:cNvGraphicFramePr>
          <p:nvPr>
            <p:ph sz="half" idx="2"/>
            <p:extLst>
              <p:ext uri="{D42A27DB-BD31-4B8C-83A1-F6EECF244321}">
                <p14:modId xmlns:p14="http://schemas.microsoft.com/office/powerpoint/2010/main" val="908667116"/>
              </p:ext>
            </p:extLst>
          </p:nvPr>
        </p:nvGraphicFramePr>
        <p:xfrm>
          <a:off x="7493187" y="523059"/>
          <a:ext cx="4497044" cy="5633041"/>
        </p:xfrm>
        <a:graphic>
          <a:graphicData uri="http://schemas.openxmlformats.org/presentationml/2006/ole">
            <mc:AlternateContent xmlns:mc="http://schemas.openxmlformats.org/markup-compatibility/2006">
              <mc:Choice xmlns:v="urn:schemas-microsoft-com:vml" Requires="v">
                <p:oleObj spid="_x0000_s1056" name="Document" r:id="rId4" imgW="6083300" imgH="7620000" progId="Word.Document.12">
                  <p:embed/>
                </p:oleObj>
              </mc:Choice>
              <mc:Fallback>
                <p:oleObj name="Document" r:id="rId4" imgW="6083300" imgH="7620000" progId="Word.Document.12">
                  <p:embed/>
                  <p:pic>
                    <p:nvPicPr>
                      <p:cNvPr id="0" name=""/>
                      <p:cNvPicPr/>
                      <p:nvPr/>
                    </p:nvPicPr>
                    <p:blipFill>
                      <a:blip r:embed="rId5"/>
                      <a:stretch>
                        <a:fillRect/>
                      </a:stretch>
                    </p:blipFill>
                    <p:spPr>
                      <a:xfrm>
                        <a:off x="7493187" y="523059"/>
                        <a:ext cx="4497044" cy="5633041"/>
                      </a:xfrm>
                      <a:prstGeom prst="rect">
                        <a:avLst/>
                      </a:prstGeom>
                    </p:spPr>
                  </p:pic>
                </p:oleObj>
              </mc:Fallback>
            </mc:AlternateContent>
          </a:graphicData>
        </a:graphic>
      </p:graphicFrame>
    </p:spTree>
    <p:extLst>
      <p:ext uri="{BB962C8B-B14F-4D97-AF65-F5344CB8AC3E}">
        <p14:creationId xmlns:p14="http://schemas.microsoft.com/office/powerpoint/2010/main" val="2803909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Improvements in broadband raise the value of content and vice versa.</a:t>
            </a:r>
            <a:endParaRPr lang="en-US" dirty="0"/>
          </a:p>
        </p:txBody>
      </p:sp>
      <p:sp>
        <p:nvSpPr>
          <p:cNvPr id="3" name="Content Placeholder 2"/>
          <p:cNvSpPr>
            <a:spLocks noGrp="1"/>
          </p:cNvSpPr>
          <p:nvPr>
            <p:ph idx="1"/>
          </p:nvPr>
        </p:nvSpPr>
        <p:spPr>
          <a:xfrm>
            <a:off x="1097279" y="1845734"/>
            <a:ext cx="10506585" cy="4023360"/>
          </a:xfrm>
        </p:spPr>
        <p:txBody>
          <a:bodyPr>
            <a:noAutofit/>
          </a:bodyPr>
          <a:lstStyle/>
          <a:p>
            <a:r>
              <a:rPr lang="en-US" sz="2400" dirty="0" smtClean="0">
                <a:solidFill>
                  <a:srgbClr val="0070C0"/>
                </a:solidFill>
              </a:rPr>
              <a:t>Everywhere. 75</a:t>
            </a:r>
            <a:r>
              <a:rPr lang="en-US" sz="2400" dirty="0">
                <a:solidFill>
                  <a:srgbClr val="0070C0"/>
                </a:solidFill>
              </a:rPr>
              <a:t>% of US households have a </a:t>
            </a:r>
            <a:r>
              <a:rPr lang="en-US" sz="2400" dirty="0" smtClean="0">
                <a:solidFill>
                  <a:srgbClr val="0070C0"/>
                </a:solidFill>
              </a:rPr>
              <a:t>broadband. </a:t>
            </a:r>
            <a:endParaRPr lang="en-US" sz="2400" dirty="0">
              <a:solidFill>
                <a:srgbClr val="0070C0"/>
              </a:solidFill>
            </a:endParaRPr>
          </a:p>
          <a:p>
            <a:pPr lvl="1"/>
            <a:r>
              <a:rPr lang="en-US" sz="2400" dirty="0" smtClean="0">
                <a:solidFill>
                  <a:srgbClr val="FF0000"/>
                </a:solidFill>
              </a:rPr>
              <a:t>Enables </a:t>
            </a:r>
            <a:r>
              <a:rPr lang="en-US" sz="2400" dirty="0">
                <a:solidFill>
                  <a:srgbClr val="FF0000"/>
                </a:solidFill>
              </a:rPr>
              <a:t>the high “utilization” of other IT </a:t>
            </a:r>
            <a:r>
              <a:rPr lang="en-US" sz="2400" dirty="0" smtClean="0">
                <a:solidFill>
                  <a:srgbClr val="FF0000"/>
                </a:solidFill>
              </a:rPr>
              <a:t>assets in most of the economy. </a:t>
            </a:r>
          </a:p>
          <a:p>
            <a:pPr lvl="1"/>
            <a:r>
              <a:rPr lang="en-US" sz="2400" dirty="0"/>
              <a:t>Quite a bit of variance at local level. Reduction in prior variance across the US. </a:t>
            </a:r>
          </a:p>
          <a:p>
            <a:r>
              <a:rPr lang="en-US" sz="2400" dirty="0" smtClean="0">
                <a:solidFill>
                  <a:srgbClr val="FF0000"/>
                </a:solidFill>
              </a:rPr>
              <a:t>What that means? Quality of the user experience continues to improve, and in many dimensions. </a:t>
            </a:r>
          </a:p>
          <a:p>
            <a:pPr lvl="1"/>
            <a:r>
              <a:rPr lang="en-US" sz="2400" dirty="0" smtClean="0">
                <a:solidFill>
                  <a:srgbClr val="0070C0"/>
                </a:solidFill>
              </a:rPr>
              <a:t>Responsiveness is higher in interactive activities. </a:t>
            </a:r>
          </a:p>
          <a:p>
            <a:pPr lvl="1"/>
            <a:r>
              <a:rPr lang="en-US" sz="2400" dirty="0" smtClean="0"/>
              <a:t>Supports more gadgets. </a:t>
            </a:r>
          </a:p>
          <a:p>
            <a:pPr lvl="1"/>
            <a:r>
              <a:rPr lang="en-US" sz="2400" dirty="0" smtClean="0">
                <a:solidFill>
                  <a:srgbClr val="FF0000"/>
                </a:solidFill>
              </a:rPr>
              <a:t>Streaming, video, more engaging experience. </a:t>
            </a:r>
          </a:p>
          <a:p>
            <a:r>
              <a:rPr lang="en-US" sz="2400" dirty="0"/>
              <a:t>H</a:t>
            </a:r>
            <a:r>
              <a:rPr lang="en-US" sz="2400" dirty="0" smtClean="0"/>
              <a:t>as broadband </a:t>
            </a:r>
            <a:r>
              <a:rPr lang="en-US" sz="2400" dirty="0"/>
              <a:t>improved? </a:t>
            </a:r>
            <a:r>
              <a:rPr lang="en-US" sz="2400" dirty="0" smtClean="0"/>
              <a:t>(</a:t>
            </a:r>
            <a:r>
              <a:rPr lang="en-US" sz="2400" dirty="0"/>
              <a:t>P</a:t>
            </a:r>
            <a:r>
              <a:rPr lang="en-US" sz="2400" dirty="0" smtClean="0"/>
              <a:t>rettier </a:t>
            </a:r>
            <a:r>
              <a:rPr lang="en-US" sz="2400" dirty="0"/>
              <a:t>than the FCC data, which shows the same thing)</a:t>
            </a:r>
          </a:p>
          <a:p>
            <a:pPr lvl="1"/>
            <a:r>
              <a:rPr lang="en-US" sz="2400" dirty="0" smtClean="0">
                <a:hlinkClick r:id="rId2"/>
              </a:rPr>
              <a:t>https</a:t>
            </a:r>
            <a:r>
              <a:rPr lang="en-US" sz="2400" dirty="0">
                <a:hlinkClick r:id="rId2"/>
              </a:rPr>
              <a:t>://ispspeedindex.netflix.com/country/us</a:t>
            </a:r>
            <a:r>
              <a:rPr lang="en-US" sz="2400" dirty="0" smtClean="0">
                <a:hlinkClick r:id="rId2"/>
              </a:rPr>
              <a:t>/</a:t>
            </a:r>
            <a:endParaRPr lang="en-US" sz="2400" dirty="0" smtClean="0"/>
          </a:p>
        </p:txBody>
      </p:sp>
    </p:spTree>
    <p:extLst>
      <p:ext uri="{BB962C8B-B14F-4D97-AF65-F5344CB8AC3E}">
        <p14:creationId xmlns:p14="http://schemas.microsoft.com/office/powerpoint/2010/main" val="1654739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Netflix index (of speed) has almost doubled in just over four years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87802" y="1846263"/>
            <a:ext cx="8476721" cy="4022725"/>
          </a:xfrm>
        </p:spPr>
      </p:pic>
    </p:spTree>
    <p:extLst>
      <p:ext uri="{BB962C8B-B14F-4D97-AF65-F5344CB8AC3E}">
        <p14:creationId xmlns:p14="http://schemas.microsoft.com/office/powerpoint/2010/main" val="22212455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Maybe broadband needs quality adjustment for speed/bandwidth?</a:t>
            </a:r>
            <a:endParaRPr lang="en-US" dirty="0"/>
          </a:p>
        </p:txBody>
      </p:sp>
      <p:sp>
        <p:nvSpPr>
          <p:cNvPr id="3" name="Content Placeholder 2"/>
          <p:cNvSpPr>
            <a:spLocks noGrp="1"/>
          </p:cNvSpPr>
          <p:nvPr>
            <p:ph idx="1"/>
          </p:nvPr>
        </p:nvSpPr>
        <p:spPr>
          <a:xfrm>
            <a:off x="1097280" y="1845733"/>
            <a:ext cx="10403554" cy="4271731"/>
          </a:xfrm>
        </p:spPr>
        <p:txBody>
          <a:bodyPr>
            <a:normAutofit lnSpcReduction="10000"/>
          </a:bodyPr>
          <a:lstStyle/>
          <a:p>
            <a:r>
              <a:rPr lang="en-US" sz="2400" dirty="0">
                <a:solidFill>
                  <a:schemeClr val="tx1"/>
                </a:solidFill>
                <a:sym typeface="Wingdings" panose="05000000000000000000" pitchFamily="2" charset="2"/>
              </a:rPr>
              <a:t>Perhaps </a:t>
            </a:r>
            <a:r>
              <a:rPr lang="en-US" sz="2400" dirty="0" smtClean="0">
                <a:solidFill>
                  <a:schemeClr val="tx1"/>
                </a:solidFill>
                <a:sym typeface="Wingdings" panose="05000000000000000000" pitchFamily="2" charset="2"/>
              </a:rPr>
              <a:t>broadband </a:t>
            </a:r>
            <a:r>
              <a:rPr lang="en-US" sz="2400" dirty="0">
                <a:solidFill>
                  <a:schemeClr val="tx1"/>
                </a:solidFill>
                <a:sym typeface="Wingdings" panose="05000000000000000000" pitchFamily="2" charset="2"/>
              </a:rPr>
              <a:t>needs to be quality-adjustment for speed upgrades? </a:t>
            </a:r>
          </a:p>
          <a:p>
            <a:pPr lvl="1"/>
            <a:r>
              <a:rPr lang="en-US" sz="2200" dirty="0" smtClean="0">
                <a:solidFill>
                  <a:srgbClr val="FF0000"/>
                </a:solidFill>
                <a:sym typeface="Wingdings" panose="05000000000000000000" pitchFamily="2" charset="2"/>
              </a:rPr>
              <a:t>Advantages</a:t>
            </a:r>
            <a:r>
              <a:rPr lang="en-US" sz="2200" dirty="0">
                <a:solidFill>
                  <a:srgbClr val="FF0000"/>
                </a:solidFill>
                <a:sym typeface="Wingdings" panose="05000000000000000000" pitchFamily="2" charset="2"/>
              </a:rPr>
              <a:t>: </a:t>
            </a:r>
            <a:r>
              <a:rPr lang="en-US" sz="2200" dirty="0" smtClean="0">
                <a:solidFill>
                  <a:srgbClr val="FF0000"/>
                </a:solidFill>
                <a:sym typeface="Wingdings" panose="05000000000000000000" pitchFamily="2" charset="2"/>
              </a:rPr>
              <a:t>Simple. </a:t>
            </a:r>
            <a:r>
              <a:rPr lang="en-US" sz="2200" dirty="0">
                <a:solidFill>
                  <a:srgbClr val="FF0000"/>
                </a:solidFill>
                <a:sym typeface="Wingdings" panose="05000000000000000000" pitchFamily="2" charset="2"/>
              </a:rPr>
              <a:t>Precedent. </a:t>
            </a:r>
            <a:r>
              <a:rPr lang="en-US" sz="2200" dirty="0" smtClean="0">
                <a:solidFill>
                  <a:srgbClr val="FF0000"/>
                </a:solidFill>
                <a:sym typeface="Wingdings" panose="05000000000000000000" pitchFamily="2" charset="2"/>
              </a:rPr>
              <a:t>And doing </a:t>
            </a:r>
            <a:r>
              <a:rPr lang="en-US" sz="2200" dirty="0">
                <a:solidFill>
                  <a:srgbClr val="FF0000"/>
                </a:solidFill>
                <a:sym typeface="Wingdings" panose="05000000000000000000" pitchFamily="2" charset="2"/>
              </a:rPr>
              <a:t>something looks better than doing nothing.</a:t>
            </a:r>
          </a:p>
          <a:p>
            <a:pPr lvl="1"/>
            <a:r>
              <a:rPr lang="en-US" sz="2200" dirty="0" smtClean="0">
                <a:solidFill>
                  <a:srgbClr val="0070C0"/>
                </a:solidFill>
                <a:sym typeface="Wingdings" panose="05000000000000000000" pitchFamily="2" charset="2"/>
              </a:rPr>
              <a:t>Disadvantages</a:t>
            </a:r>
            <a:r>
              <a:rPr lang="en-US" sz="2200" dirty="0">
                <a:solidFill>
                  <a:srgbClr val="0070C0"/>
                </a:solidFill>
                <a:sym typeface="Wingdings" panose="05000000000000000000" pitchFamily="2" charset="2"/>
              </a:rPr>
              <a:t>: </a:t>
            </a:r>
            <a:r>
              <a:rPr lang="en-US" sz="2200" dirty="0" smtClean="0">
                <a:solidFill>
                  <a:srgbClr val="0070C0"/>
                </a:solidFill>
                <a:sym typeface="Wingdings" panose="05000000000000000000" pitchFamily="2" charset="2"/>
              </a:rPr>
              <a:t>In mixes </a:t>
            </a:r>
            <a:r>
              <a:rPr lang="en-US" sz="2200" dirty="0">
                <a:solidFill>
                  <a:srgbClr val="0070C0"/>
                </a:solidFill>
                <a:sym typeface="Wingdings" panose="05000000000000000000" pitchFamily="2" charset="2"/>
              </a:rPr>
              <a:t>a “production-side” and “demand-side” approach to adjusting prices, so we are not really sure what it means</a:t>
            </a:r>
            <a:r>
              <a:rPr lang="en-US" sz="2200" dirty="0" smtClean="0">
                <a:solidFill>
                  <a:srgbClr val="0070C0"/>
                </a:solidFill>
                <a:sym typeface="Wingdings" panose="05000000000000000000" pitchFamily="2" charset="2"/>
              </a:rPr>
              <a:t>. (Let’s not brush aside such a concern).</a:t>
            </a:r>
            <a:endParaRPr lang="en-US" sz="2200" dirty="0">
              <a:solidFill>
                <a:srgbClr val="0070C0"/>
              </a:solidFill>
              <a:sym typeface="Wingdings" panose="05000000000000000000" pitchFamily="2" charset="2"/>
            </a:endParaRPr>
          </a:p>
          <a:p>
            <a:r>
              <a:rPr lang="en-US" sz="2400" dirty="0" smtClean="0">
                <a:solidFill>
                  <a:schemeClr val="tx1"/>
                </a:solidFill>
                <a:sym typeface="Wingdings" panose="05000000000000000000" pitchFamily="2" charset="2"/>
              </a:rPr>
              <a:t>But, hey, that adjustment worked in PCs. Should it work here?</a:t>
            </a:r>
          </a:p>
          <a:p>
            <a:pPr lvl="1"/>
            <a:r>
              <a:rPr lang="en-US" sz="2200" dirty="0" smtClean="0">
                <a:solidFill>
                  <a:srgbClr val="FF0000"/>
                </a:solidFill>
                <a:sym typeface="Wingdings" panose="05000000000000000000" pitchFamily="2" charset="2"/>
              </a:rPr>
              <a:t>My experience suggests this will be feasible, but inadequate.</a:t>
            </a:r>
          </a:p>
          <a:p>
            <a:pPr lvl="1"/>
            <a:r>
              <a:rPr lang="en-US" sz="2200" dirty="0" smtClean="0">
                <a:solidFill>
                  <a:schemeClr val="tx1"/>
                </a:solidFill>
                <a:sym typeface="Wingdings" panose="05000000000000000000" pitchFamily="2" charset="2"/>
              </a:rPr>
              <a:t>Greenstein </a:t>
            </a:r>
            <a:r>
              <a:rPr lang="en-US" sz="2200" dirty="0">
                <a:solidFill>
                  <a:schemeClr val="tx1"/>
                </a:solidFill>
                <a:sym typeface="Wingdings" panose="05000000000000000000" pitchFamily="2" charset="2"/>
              </a:rPr>
              <a:t>&amp; McDevitt (2011, 2011</a:t>
            </a:r>
            <a:r>
              <a:rPr lang="en-US" sz="2200" dirty="0" smtClean="0">
                <a:solidFill>
                  <a:schemeClr val="tx1"/>
                </a:solidFill>
                <a:sym typeface="Wingdings" panose="05000000000000000000" pitchFamily="2" charset="2"/>
              </a:rPr>
              <a:t>) examined the dial-up/Broadband upgrade, and many broadband upgrades in the late 2000s, and the gains were modest. </a:t>
            </a:r>
          </a:p>
          <a:p>
            <a:pPr lvl="1"/>
            <a:r>
              <a:rPr lang="en-US" sz="2200" i="1" dirty="0" smtClean="0">
                <a:solidFill>
                  <a:schemeClr val="tx1"/>
                </a:solidFill>
                <a:sym typeface="Wingdings" panose="05000000000000000000" pitchFamily="2" charset="2"/>
              </a:rPr>
              <a:t>And the work was very tedious, so I am hesitant to do this again…</a:t>
            </a:r>
          </a:p>
          <a:p>
            <a:pPr lvl="1"/>
            <a:r>
              <a:rPr lang="en-US" sz="2200" dirty="0" smtClean="0">
                <a:solidFill>
                  <a:srgbClr val="0070C0"/>
                </a:solidFill>
                <a:sym typeface="Wingdings" panose="05000000000000000000" pitchFamily="2" charset="2"/>
              </a:rPr>
              <a:t>What is going on? Numerator </a:t>
            </a:r>
            <a:r>
              <a:rPr lang="en-US" sz="2200" dirty="0">
                <a:solidFill>
                  <a:srgbClr val="0070C0"/>
                </a:solidFill>
                <a:sym typeface="Wingdings" panose="05000000000000000000" pitchFamily="2" charset="2"/>
              </a:rPr>
              <a:t>is </a:t>
            </a:r>
            <a:r>
              <a:rPr lang="en-US" sz="2200" dirty="0" smtClean="0">
                <a:solidFill>
                  <a:srgbClr val="0070C0"/>
                </a:solidFill>
                <a:sym typeface="Wingdings" panose="05000000000000000000" pitchFamily="2" charset="2"/>
              </a:rPr>
              <a:t>small due to diffusion lags </a:t>
            </a:r>
            <a:r>
              <a:rPr lang="en-US" sz="2200" dirty="0">
                <a:solidFill>
                  <a:srgbClr val="0070C0"/>
                </a:solidFill>
                <a:sym typeface="Wingdings" panose="05000000000000000000" pitchFamily="2" charset="2"/>
              </a:rPr>
              <a:t>(i.e., few </a:t>
            </a:r>
            <a:r>
              <a:rPr lang="en-US" sz="2200" dirty="0" err="1" smtClean="0">
                <a:solidFill>
                  <a:srgbClr val="0070C0"/>
                </a:solidFill>
                <a:sym typeface="Wingdings" panose="05000000000000000000" pitchFamily="2" charset="2"/>
              </a:rPr>
              <a:t>upgrads</a:t>
            </a:r>
            <a:r>
              <a:rPr lang="en-US" sz="2200" dirty="0" smtClean="0">
                <a:solidFill>
                  <a:srgbClr val="0070C0"/>
                </a:solidFill>
                <a:sym typeface="Wingdings" panose="05000000000000000000" pitchFamily="2" charset="2"/>
              </a:rPr>
              <a:t> </a:t>
            </a:r>
            <a:r>
              <a:rPr lang="en-US" sz="2200" dirty="0">
                <a:solidFill>
                  <a:srgbClr val="0070C0"/>
                </a:solidFill>
                <a:sym typeface="Wingdings" panose="05000000000000000000" pitchFamily="2" charset="2"/>
              </a:rPr>
              <a:t>a </a:t>
            </a:r>
            <a:r>
              <a:rPr lang="en-US" sz="2200" dirty="0" err="1">
                <a:solidFill>
                  <a:srgbClr val="0070C0"/>
                </a:solidFill>
                <a:sym typeface="Wingdings" panose="05000000000000000000" pitchFamily="2" charset="2"/>
              </a:rPr>
              <a:t>yr</a:t>
            </a:r>
            <a:r>
              <a:rPr lang="en-US" sz="2200" dirty="0">
                <a:solidFill>
                  <a:srgbClr val="0070C0"/>
                </a:solidFill>
                <a:sym typeface="Wingdings" panose="05000000000000000000" pitchFamily="2" charset="2"/>
              </a:rPr>
              <a:t>), &amp; denominator is big </a:t>
            </a:r>
            <a:r>
              <a:rPr lang="en-US" sz="2200" dirty="0" smtClean="0">
                <a:solidFill>
                  <a:srgbClr val="0070C0"/>
                </a:solidFill>
                <a:sym typeface="Wingdings" panose="05000000000000000000" pitchFamily="2" charset="2"/>
              </a:rPr>
              <a:t>due to the size of the US economy (i.e</a:t>
            </a:r>
            <a:r>
              <a:rPr lang="en-US" sz="2200" dirty="0">
                <a:solidFill>
                  <a:srgbClr val="0070C0"/>
                </a:solidFill>
                <a:sym typeface="Wingdings" panose="05000000000000000000" pitchFamily="2" charset="2"/>
              </a:rPr>
              <a:t>., many households).</a:t>
            </a:r>
            <a:endParaRPr lang="en-US" sz="2200" dirty="0">
              <a:solidFill>
                <a:schemeClr val="tx1"/>
              </a:solidFill>
              <a:sym typeface="Wingdings" panose="05000000000000000000" pitchFamily="2" charset="2"/>
            </a:endParaRPr>
          </a:p>
          <a:p>
            <a:pPr lvl="1"/>
            <a:r>
              <a:rPr lang="en-US" sz="2200" dirty="0" smtClean="0">
                <a:solidFill>
                  <a:srgbClr val="0070C0"/>
                </a:solidFill>
                <a:sym typeface="Wingdings" panose="05000000000000000000" pitchFamily="2" charset="2"/>
              </a:rPr>
              <a:t>Forecast….If that is all you do, the </a:t>
            </a:r>
            <a:r>
              <a:rPr lang="en-US" sz="2200" dirty="0">
                <a:solidFill>
                  <a:srgbClr val="0070C0"/>
                </a:solidFill>
                <a:sym typeface="Wingdings" panose="05000000000000000000" pitchFamily="2" charset="2"/>
              </a:rPr>
              <a:t>adjustment will be modest. </a:t>
            </a:r>
            <a:r>
              <a:rPr lang="en-US" sz="2200" dirty="0" smtClean="0">
                <a:solidFill>
                  <a:srgbClr val="0070C0"/>
                </a:solidFill>
                <a:sym typeface="Wingdings" panose="05000000000000000000" pitchFamily="2" charset="2"/>
              </a:rPr>
              <a:t> </a:t>
            </a:r>
            <a:endParaRPr lang="en-US" sz="2200" dirty="0">
              <a:solidFill>
                <a:srgbClr val="0070C0"/>
              </a:solidFill>
              <a:sym typeface="Wingdings" panose="05000000000000000000" pitchFamily="2" charset="2"/>
            </a:endParaRPr>
          </a:p>
          <a:p>
            <a:endParaRPr lang="en-US" sz="2400" dirty="0"/>
          </a:p>
        </p:txBody>
      </p:sp>
    </p:spTree>
    <p:extLst>
      <p:ext uri="{BB962C8B-B14F-4D97-AF65-F5344CB8AC3E}">
        <p14:creationId xmlns:p14="http://schemas.microsoft.com/office/powerpoint/2010/main" val="8649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Integral</Template>
  <TotalTime>839</TotalTime>
  <Words>2006</Words>
  <Application>Microsoft Office PowerPoint</Application>
  <PresentationFormat>Custom</PresentationFormat>
  <Paragraphs>144</Paragraphs>
  <Slides>19</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2" baseType="lpstr">
      <vt:lpstr>HDOfficeLightV0</vt:lpstr>
      <vt:lpstr>Retrospect</vt:lpstr>
      <vt:lpstr>Document</vt:lpstr>
      <vt:lpstr>Comments CRIW March 11, 2017 </vt:lpstr>
      <vt:lpstr>Thanks for asking me to discuss</vt:lpstr>
      <vt:lpstr>Is that English?</vt:lpstr>
      <vt:lpstr>The first topic in need of attention.</vt:lpstr>
      <vt:lpstr>Yep, the deflators matter. Hurrah for noticing and trying to do something about it.</vt:lpstr>
      <vt:lpstr>Why should we care? Demand complementarity.</vt:lpstr>
      <vt:lpstr>Improvements in broadband raise the value of content and vice versa.</vt:lpstr>
      <vt:lpstr>Netflix index (of speed) has almost doubled in just over four years</vt:lpstr>
      <vt:lpstr>Maybe broadband needs quality adjustment for speed/bandwidth?</vt:lpstr>
      <vt:lpstr>Maybe we ought to look elsewhere other than quality adjustment.  </vt:lpstr>
      <vt:lpstr>Accounting for complementarity in demand in price indices is challenging. </vt:lpstr>
      <vt:lpstr>The second topic in need of attention</vt:lpstr>
      <vt:lpstr>Seen next to data centers, the cloud is part of a larger continuum of options </vt:lpstr>
      <vt:lpstr>Yep, the cloud matters.  Hurray for noticing and measuring!</vt:lpstr>
      <vt:lpstr>Three factors shape demand for owning a data center (&amp; the cloud…)</vt:lpstr>
      <vt:lpstr>Trading off the three considerations</vt:lpstr>
      <vt:lpstr>Illustration of tradeoffs</vt:lpstr>
      <vt:lpstr>Some questions</vt:lpstr>
      <vt:lpstr>Big theme</vt:lpstr>
    </vt:vector>
  </TitlesOfParts>
  <Company>Harvard Business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Greenstein, Shane</dc:creator>
  <cp:lastModifiedBy>maranjian</cp:lastModifiedBy>
  <cp:revision>91</cp:revision>
  <dcterms:created xsi:type="dcterms:W3CDTF">2016-09-27T22:58:19Z</dcterms:created>
  <dcterms:modified xsi:type="dcterms:W3CDTF">2017-03-17T15:22:42Z</dcterms:modified>
</cp:coreProperties>
</file>