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0" r:id="rId1"/>
  </p:sldMasterIdLst>
  <p:notesMasterIdLst>
    <p:notesMasterId r:id="rId33"/>
  </p:notesMasterIdLst>
  <p:handoutMasterIdLst>
    <p:handoutMasterId r:id="rId34"/>
  </p:handoutMasterIdLst>
  <p:sldIdLst>
    <p:sldId id="258" r:id="rId2"/>
    <p:sldId id="259" r:id="rId3"/>
    <p:sldId id="294" r:id="rId4"/>
    <p:sldId id="295" r:id="rId5"/>
    <p:sldId id="260" r:id="rId6"/>
    <p:sldId id="261" r:id="rId7"/>
    <p:sldId id="269" r:id="rId8"/>
    <p:sldId id="262" r:id="rId9"/>
    <p:sldId id="290" r:id="rId10"/>
    <p:sldId id="270" r:id="rId11"/>
    <p:sldId id="264" r:id="rId12"/>
    <p:sldId id="293" r:id="rId13"/>
    <p:sldId id="265" r:id="rId14"/>
    <p:sldId id="271" r:id="rId15"/>
    <p:sldId id="298" r:id="rId16"/>
    <p:sldId id="296" r:id="rId17"/>
    <p:sldId id="297" r:id="rId18"/>
    <p:sldId id="300" r:id="rId19"/>
    <p:sldId id="272" r:id="rId20"/>
    <p:sldId id="273" r:id="rId21"/>
    <p:sldId id="286" r:id="rId22"/>
    <p:sldId id="299" r:id="rId23"/>
    <p:sldId id="275" r:id="rId24"/>
    <p:sldId id="277" r:id="rId25"/>
    <p:sldId id="278" r:id="rId26"/>
    <p:sldId id="279" r:id="rId27"/>
    <p:sldId id="281" r:id="rId28"/>
    <p:sldId id="285" r:id="rId29"/>
    <p:sldId id="283" r:id="rId30"/>
    <p:sldId id="301" r:id="rId31"/>
    <p:sldId id="284" r:id="rId32"/>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5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587" autoAdjust="0"/>
    <p:restoredTop sz="88814" autoAdjust="0"/>
  </p:normalViewPr>
  <p:slideViewPr>
    <p:cSldViewPr snapToGrid="0" snapToObjects="1">
      <p:cViewPr>
        <p:scale>
          <a:sx n="74" d="100"/>
          <a:sy n="74" d="100"/>
        </p:scale>
        <p:origin x="-2658" y="-10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7E0A4B8E-2C5A-46E0-8830-72E065595705}" type="datetimeFigureOut">
              <a:rPr lang="en-US" smtClean="0"/>
              <a:t>3/17/2017</a:t>
            </a:fld>
            <a:endParaRPr lang="en-US"/>
          </a:p>
        </p:txBody>
      </p:sp>
      <p:sp>
        <p:nvSpPr>
          <p:cNvPr id="4" name="Footer Placeholder 3"/>
          <p:cNvSpPr>
            <a:spLocks noGrp="1"/>
          </p:cNvSpPr>
          <p:nvPr>
            <p:ph type="ftr" sz="quarter" idx="2"/>
          </p:nvPr>
        </p:nvSpPr>
        <p:spPr>
          <a:xfrm>
            <a:off x="1"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68DDAA56-8F32-4006-8BD7-38DB0CB29DB4}" type="slidenum">
              <a:rPr lang="en-US" smtClean="0"/>
              <a:t>‹#›</a:t>
            </a:fld>
            <a:endParaRPr lang="en-US"/>
          </a:p>
        </p:txBody>
      </p:sp>
    </p:spTree>
    <p:extLst>
      <p:ext uri="{BB962C8B-B14F-4D97-AF65-F5344CB8AC3E}">
        <p14:creationId xmlns:p14="http://schemas.microsoft.com/office/powerpoint/2010/main" val="5049662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B43E983-7E42-4B9D-90DF-1F94E24BE79C}" type="datetimeFigureOut">
              <a:rPr lang="en-US" smtClean="0"/>
              <a:pPr/>
              <a:t>3/17/2017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ADAB3B1-3CD8-4667-98EF-EA116D2745EB}" type="slidenum">
              <a:rPr lang="en-US" smtClean="0"/>
              <a:pPr/>
              <a:t>‹#›</a:t>
            </a:fld>
            <a:endParaRPr lang="en-US"/>
          </a:p>
        </p:txBody>
      </p:sp>
    </p:spTree>
    <p:extLst>
      <p:ext uri="{BB962C8B-B14F-4D97-AF65-F5344CB8AC3E}">
        <p14:creationId xmlns:p14="http://schemas.microsoft.com/office/powerpoint/2010/main" val="388690297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3D329CD-E8C7-4327-8F25-116D8170A13E}"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spect="1" noTextEdit="1"/>
          </p:cNvSpPr>
          <p:nvPr>
            <p:ph type="sldImg"/>
          </p:nvPr>
        </p:nvSpPr>
        <p:spPr bwMode="auto">
          <a:noFill/>
          <a:ln>
            <a:solidFill>
              <a:srgbClr val="000000"/>
            </a:solidFill>
            <a:miter lim="800000"/>
            <a:headEnd/>
            <a:tailEnd/>
          </a:ln>
        </p:spPr>
      </p:sp>
      <p:sp>
        <p:nvSpPr>
          <p:cNvPr id="30722" name="Rectangle 3"/>
          <p:cNvSpPr>
            <a:spLocks noGrp="1"/>
          </p:cNvSpPr>
          <p:nvPr>
            <p:ph type="body" idx="1"/>
          </p:nvPr>
        </p:nvSpPr>
        <p:spPr>
          <a:noFill/>
          <a:ln/>
        </p:spPr>
        <p:txBody>
          <a:bodyPr/>
          <a:lstStyle/>
          <a:p>
            <a:pPr eaLnBrk="1" hangingPunct="1"/>
            <a:r>
              <a:rPr lang="en-US" smtClean="0"/>
              <a:t>Flowchart based on university reporting systems, but portable to other HR/Finance systems. Presented to and validated by pilot FDP universities</a:t>
            </a:r>
          </a:p>
          <a:p>
            <a:pPr eaLnBrk="1" hangingPunct="1"/>
            <a:endParaRPr lang="en-US" smtClean="0"/>
          </a:p>
        </p:txBody>
      </p:sp>
    </p:spTree>
    <p:extLst>
      <p:ext uri="{BB962C8B-B14F-4D97-AF65-F5344CB8AC3E}">
        <p14:creationId xmlns:p14="http://schemas.microsoft.com/office/powerpoint/2010/main" val="2005819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147DE2B-4451-4893-8954-A8E64973F050}" type="datetime1">
              <a:rPr lang="en-US" smtClean="0"/>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b="1">
                <a:solidFill>
                  <a:schemeClr val="tx1"/>
                </a:solidFill>
              </a:defRPr>
            </a:lvl1pPr>
          </a:lstStyle>
          <a:p>
            <a:fld id="{C29BC2A0-9875-4B3F-8A86-0C7920C785BD}" type="slidenum">
              <a:rPr lang="en-US" smtClean="0"/>
              <a:pPr/>
              <a:t>‹#›</a:t>
            </a:fld>
            <a:endParaRPr lang="en-US" dirty="0"/>
          </a:p>
        </p:txBody>
      </p:sp>
    </p:spTree>
    <p:extLst>
      <p:ext uri="{BB962C8B-B14F-4D97-AF65-F5344CB8AC3E}">
        <p14:creationId xmlns:p14="http://schemas.microsoft.com/office/powerpoint/2010/main" val="2572975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1B6511-9600-4D45-BC1A-49E44252F792}" type="datetime1">
              <a:rPr lang="en-US" smtClean="0"/>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b="1">
                <a:solidFill>
                  <a:schemeClr val="tx1"/>
                </a:solidFill>
              </a:defRPr>
            </a:lvl1pPr>
          </a:lstStyle>
          <a:p>
            <a:fld id="{C29BC2A0-9875-4B3F-8A86-0C7920C785BD}" type="slidenum">
              <a:rPr lang="en-US" smtClean="0"/>
              <a:pPr/>
              <a:t>‹#›</a:t>
            </a:fld>
            <a:endParaRPr lang="en-US" dirty="0"/>
          </a:p>
        </p:txBody>
      </p:sp>
    </p:spTree>
    <p:extLst>
      <p:ext uri="{BB962C8B-B14F-4D97-AF65-F5344CB8AC3E}">
        <p14:creationId xmlns:p14="http://schemas.microsoft.com/office/powerpoint/2010/main" val="1250856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899146-E1BE-4415-AB7A-58767D196F59}" type="datetime1">
              <a:rPr lang="en-US" smtClean="0"/>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b="1">
                <a:solidFill>
                  <a:schemeClr val="tx1"/>
                </a:solidFill>
              </a:defRPr>
            </a:lvl1pPr>
          </a:lstStyle>
          <a:p>
            <a:fld id="{C29BC2A0-9875-4B3F-8A86-0C7920C785BD}" type="slidenum">
              <a:rPr lang="en-US" smtClean="0"/>
              <a:pPr/>
              <a:t>‹#›</a:t>
            </a:fld>
            <a:endParaRPr lang="en-US" dirty="0"/>
          </a:p>
        </p:txBody>
      </p:sp>
    </p:spTree>
    <p:extLst>
      <p:ext uri="{BB962C8B-B14F-4D97-AF65-F5344CB8AC3E}">
        <p14:creationId xmlns:p14="http://schemas.microsoft.com/office/powerpoint/2010/main" val="2990601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7DE210-927C-4479-A0A9-C84569C7206C}" type="datetime1">
              <a:rPr lang="en-US" smtClean="0"/>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b="1">
                <a:solidFill>
                  <a:schemeClr val="tx1"/>
                </a:solidFill>
              </a:defRPr>
            </a:lvl1pPr>
          </a:lstStyle>
          <a:p>
            <a:fld id="{C29BC2A0-9875-4B3F-8A86-0C7920C785BD}" type="slidenum">
              <a:rPr lang="en-US" smtClean="0"/>
              <a:pPr/>
              <a:t>‹#›</a:t>
            </a:fld>
            <a:endParaRPr lang="en-US" dirty="0"/>
          </a:p>
        </p:txBody>
      </p:sp>
    </p:spTree>
    <p:extLst>
      <p:ext uri="{BB962C8B-B14F-4D97-AF65-F5344CB8AC3E}">
        <p14:creationId xmlns:p14="http://schemas.microsoft.com/office/powerpoint/2010/main" val="268526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843EE1-71F2-46D0-99E1-25F57CEB282C}" type="datetime1">
              <a:rPr lang="en-US" smtClean="0"/>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b="1">
                <a:solidFill>
                  <a:schemeClr val="tx1"/>
                </a:solidFill>
              </a:defRPr>
            </a:lvl1pPr>
          </a:lstStyle>
          <a:p>
            <a:fld id="{C29BC2A0-9875-4B3F-8A86-0C7920C785BD}" type="slidenum">
              <a:rPr lang="en-US" smtClean="0"/>
              <a:pPr/>
              <a:t>‹#›</a:t>
            </a:fld>
            <a:endParaRPr lang="en-US" dirty="0"/>
          </a:p>
        </p:txBody>
      </p:sp>
    </p:spTree>
    <p:extLst>
      <p:ext uri="{BB962C8B-B14F-4D97-AF65-F5344CB8AC3E}">
        <p14:creationId xmlns:p14="http://schemas.microsoft.com/office/powerpoint/2010/main" val="3169095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A4D154-B956-42F0-B511-42C0CF9408C1}" type="datetime1">
              <a:rPr lang="en-US" smtClean="0"/>
              <a:t>3/17/2017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b="1">
                <a:solidFill>
                  <a:schemeClr val="tx1"/>
                </a:solidFill>
              </a:defRPr>
            </a:lvl1pPr>
          </a:lstStyle>
          <a:p>
            <a:fld id="{C29BC2A0-9875-4B3F-8A86-0C7920C785BD}" type="slidenum">
              <a:rPr lang="en-US" smtClean="0"/>
              <a:pPr/>
              <a:t>‹#›</a:t>
            </a:fld>
            <a:endParaRPr lang="en-US" dirty="0"/>
          </a:p>
        </p:txBody>
      </p:sp>
    </p:spTree>
    <p:extLst>
      <p:ext uri="{BB962C8B-B14F-4D97-AF65-F5344CB8AC3E}">
        <p14:creationId xmlns:p14="http://schemas.microsoft.com/office/powerpoint/2010/main" val="2049088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5D7DE1-8514-4B31-9D1B-588D588F5CC3}" type="datetime1">
              <a:rPr lang="en-US" smtClean="0"/>
              <a:t>3/17/2017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lvl1pPr>
              <a:defRPr b="1">
                <a:solidFill>
                  <a:schemeClr val="tx1"/>
                </a:solidFill>
              </a:defRPr>
            </a:lvl1pPr>
          </a:lstStyle>
          <a:p>
            <a:fld id="{C29BC2A0-9875-4B3F-8A86-0C7920C785BD}" type="slidenum">
              <a:rPr lang="en-US" smtClean="0"/>
              <a:pPr/>
              <a:t>‹#›</a:t>
            </a:fld>
            <a:endParaRPr lang="en-US" dirty="0"/>
          </a:p>
        </p:txBody>
      </p:sp>
    </p:spTree>
    <p:extLst>
      <p:ext uri="{BB962C8B-B14F-4D97-AF65-F5344CB8AC3E}">
        <p14:creationId xmlns:p14="http://schemas.microsoft.com/office/powerpoint/2010/main" val="3679994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CA2837-1EDF-4C2C-A80B-31A396FA3F38}" type="datetime1">
              <a:rPr lang="en-US" smtClean="0"/>
              <a:t>3/17/2017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b="1">
                <a:solidFill>
                  <a:schemeClr val="tx1"/>
                </a:solidFill>
              </a:defRPr>
            </a:lvl1pPr>
          </a:lstStyle>
          <a:p>
            <a:fld id="{C29BC2A0-9875-4B3F-8A86-0C7920C785BD}" type="slidenum">
              <a:rPr lang="en-US" smtClean="0"/>
              <a:pPr/>
              <a:t>‹#›</a:t>
            </a:fld>
            <a:endParaRPr lang="en-US" dirty="0"/>
          </a:p>
        </p:txBody>
      </p:sp>
    </p:spTree>
    <p:extLst>
      <p:ext uri="{BB962C8B-B14F-4D97-AF65-F5344CB8AC3E}">
        <p14:creationId xmlns:p14="http://schemas.microsoft.com/office/powerpoint/2010/main" val="1261321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511F6B-60B2-48A8-BD7B-71381E471101}" type="datetime1">
              <a:rPr lang="en-US" smtClean="0"/>
              <a:t>3/17/2017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lvl1pPr>
              <a:defRPr b="1">
                <a:solidFill>
                  <a:schemeClr val="tx1"/>
                </a:solidFill>
              </a:defRPr>
            </a:lvl1pPr>
          </a:lstStyle>
          <a:p>
            <a:fld id="{C29BC2A0-9875-4B3F-8A86-0C7920C785BD}" type="slidenum">
              <a:rPr lang="en-US" smtClean="0"/>
              <a:pPr/>
              <a:t>‹#›</a:t>
            </a:fld>
            <a:endParaRPr lang="en-US" dirty="0"/>
          </a:p>
        </p:txBody>
      </p:sp>
    </p:spTree>
    <p:extLst>
      <p:ext uri="{BB962C8B-B14F-4D97-AF65-F5344CB8AC3E}">
        <p14:creationId xmlns:p14="http://schemas.microsoft.com/office/powerpoint/2010/main" val="2469654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0B3C3C-EAB7-4BEE-8272-7D93597E6A90}" type="datetime1">
              <a:rPr lang="en-US" smtClean="0"/>
              <a:t>3/17/2017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b="1">
                <a:solidFill>
                  <a:schemeClr val="tx1"/>
                </a:solidFill>
              </a:defRPr>
            </a:lvl1pPr>
          </a:lstStyle>
          <a:p>
            <a:fld id="{C29BC2A0-9875-4B3F-8A86-0C7920C785BD}" type="slidenum">
              <a:rPr lang="en-US" smtClean="0"/>
              <a:pPr/>
              <a:t>‹#›</a:t>
            </a:fld>
            <a:endParaRPr lang="en-US" dirty="0"/>
          </a:p>
        </p:txBody>
      </p:sp>
    </p:spTree>
    <p:extLst>
      <p:ext uri="{BB962C8B-B14F-4D97-AF65-F5344CB8AC3E}">
        <p14:creationId xmlns:p14="http://schemas.microsoft.com/office/powerpoint/2010/main" val="207442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4BC9CA-D9E0-4340-A382-D066D0466231}" type="datetime1">
              <a:rPr lang="en-US" smtClean="0"/>
              <a:t>3/17/2017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b="1">
                <a:solidFill>
                  <a:schemeClr val="tx1"/>
                </a:solidFill>
              </a:defRPr>
            </a:lvl1pPr>
          </a:lstStyle>
          <a:p>
            <a:fld id="{C29BC2A0-9875-4B3F-8A86-0C7920C785BD}" type="slidenum">
              <a:rPr lang="en-US" smtClean="0"/>
              <a:pPr/>
              <a:t>‹#›</a:t>
            </a:fld>
            <a:endParaRPr lang="en-US" dirty="0"/>
          </a:p>
        </p:txBody>
      </p:sp>
    </p:spTree>
    <p:extLst>
      <p:ext uri="{BB962C8B-B14F-4D97-AF65-F5344CB8AC3E}">
        <p14:creationId xmlns:p14="http://schemas.microsoft.com/office/powerpoint/2010/main" val="3048741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pitchFamily="34" charset="0"/>
                <a:cs typeface="Arial" pitchFamily="34" charset="0"/>
              </a:defRPr>
            </a:lvl1pPr>
          </a:lstStyle>
          <a:p>
            <a:fld id="{716D7B53-658B-4A51-B20F-196C20540A0A}" type="datetime1">
              <a:rPr lang="en-US" smtClean="0"/>
              <a:t>3/17/2017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pitchFamily="34" charset="0"/>
                <a:cs typeface="Arial" pitchFamily="34" charset="0"/>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pitchFamily="34" charset="0"/>
                <a:cs typeface="Arial" pitchFamily="34" charset="0"/>
              </a:defRPr>
            </a:lvl1pPr>
          </a:lstStyle>
          <a:p>
            <a:fld id="{C29BC2A0-9875-4B3F-8A86-0C7920C785BD}" type="slidenum">
              <a:rPr lang="en-US" smtClean="0"/>
              <a:pPr/>
              <a:t>‹#›</a:t>
            </a:fld>
            <a:endParaRPr lang="en-US" dirty="0"/>
          </a:p>
        </p:txBody>
      </p:sp>
      <p:pic>
        <p:nvPicPr>
          <p:cNvPr id="7" name="Picture 6"/>
          <p:cNvPicPr>
            <a:picLocks noChangeAspect="1"/>
          </p:cNvPicPr>
          <p:nvPr userDrawn="1"/>
        </p:nvPicPr>
        <p:blipFill rotWithShape="1">
          <a:blip r:embed="rId13">
            <a:extLst>
              <a:ext uri="{28A0092B-C50C-407E-A947-70E740481C1C}">
                <a14:useLocalDpi xmlns:a14="http://schemas.microsoft.com/office/drawing/2010/main" val="0"/>
              </a:ext>
            </a:extLst>
          </a:blip>
          <a:srcRect r="82485"/>
          <a:stretch/>
        </p:blipFill>
        <p:spPr>
          <a:xfrm>
            <a:off x="0" y="5394961"/>
            <a:ext cx="1610436" cy="1463039"/>
          </a:xfrm>
          <a:prstGeom prst="rect">
            <a:avLst/>
          </a:prstGeom>
        </p:spPr>
      </p:pic>
      <p:cxnSp>
        <p:nvCxnSpPr>
          <p:cNvPr id="10" name="Straight Connector 9"/>
          <p:cNvCxnSpPr/>
          <p:nvPr/>
        </p:nvCxnSpPr>
        <p:spPr>
          <a:xfrm>
            <a:off x="1587850" y="6257644"/>
            <a:ext cx="0" cy="444204"/>
          </a:xfrm>
          <a:prstGeom prst="line">
            <a:avLst/>
          </a:prstGeom>
          <a:ln w="15875">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pic>
        <p:nvPicPr>
          <p:cNvPr id="16" name="Picture 15" title="Photoshop Gif"/>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720713" y="6298148"/>
            <a:ext cx="1752600" cy="376854"/>
          </a:xfrm>
          <a:prstGeom prst="rect">
            <a:avLst/>
          </a:prstGeom>
        </p:spPr>
      </p:pic>
    </p:spTree>
    <p:extLst>
      <p:ext uri="{BB962C8B-B14F-4D97-AF65-F5344CB8AC3E}">
        <p14:creationId xmlns:p14="http://schemas.microsoft.com/office/powerpoint/2010/main" val="1675860845"/>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subTitle" idx="1"/>
          </p:nvPr>
        </p:nvSpPr>
        <p:spPr>
          <a:xfrm>
            <a:off x="502615" y="3716306"/>
            <a:ext cx="8040663" cy="2511379"/>
          </a:xfrm>
        </p:spPr>
        <p:txBody>
          <a:bodyPr>
            <a:normAutofit fontScale="62500" lnSpcReduction="20000"/>
          </a:bodyPr>
          <a:lstStyle/>
          <a:p>
            <a:pPr algn="ctr"/>
            <a:endParaRPr lang="en-US" sz="3400" dirty="0" smtClean="0">
              <a:solidFill>
                <a:schemeClr val="tx1"/>
              </a:solidFill>
              <a:latin typeface="Times New Roman" panose="02020603050405020304" pitchFamily="18" charset="0"/>
              <a:cs typeface="Times New Roman" panose="02020603050405020304" pitchFamily="18" charset="0"/>
            </a:endParaRPr>
          </a:p>
          <a:p>
            <a:pPr algn="ctr"/>
            <a:r>
              <a:rPr lang="en-US" sz="3400" dirty="0" smtClean="0">
                <a:solidFill>
                  <a:schemeClr val="tx1"/>
                </a:solidFill>
                <a:latin typeface="Times New Roman" panose="02020603050405020304" pitchFamily="18" charset="0"/>
                <a:cs typeface="Times New Roman" panose="02020603050405020304" pitchFamily="18" charset="0"/>
              </a:rPr>
              <a:t>NBER CRIW Conference</a:t>
            </a:r>
            <a:r>
              <a:rPr lang="en-US" sz="3400" dirty="0">
                <a:solidFill>
                  <a:schemeClr val="tx1"/>
                </a:solidFill>
                <a:latin typeface="Times New Roman" panose="02020603050405020304" pitchFamily="18" charset="0"/>
                <a:cs typeface="Times New Roman" panose="02020603050405020304" pitchFamily="18" charset="0"/>
              </a:rPr>
              <a:t/>
            </a:r>
            <a:br>
              <a:rPr lang="en-US" sz="3400" dirty="0">
                <a:solidFill>
                  <a:schemeClr val="tx1"/>
                </a:solidFill>
                <a:latin typeface="Times New Roman" panose="02020603050405020304" pitchFamily="18" charset="0"/>
                <a:cs typeface="Times New Roman" panose="02020603050405020304" pitchFamily="18" charset="0"/>
              </a:rPr>
            </a:br>
            <a:endParaRPr lang="en-US" sz="3400" dirty="0" smtClean="0">
              <a:solidFill>
                <a:schemeClr val="tx1"/>
              </a:solidFill>
              <a:latin typeface="Times New Roman" panose="02020603050405020304" pitchFamily="18" charset="0"/>
              <a:cs typeface="Times New Roman" panose="02020603050405020304" pitchFamily="18" charset="0"/>
            </a:endParaRPr>
          </a:p>
          <a:p>
            <a:pPr algn="ctr"/>
            <a:r>
              <a:rPr lang="en-US" sz="3400" dirty="0" smtClean="0">
                <a:solidFill>
                  <a:schemeClr val="tx1"/>
                </a:solidFill>
                <a:latin typeface="Times New Roman" panose="02020603050405020304" pitchFamily="18" charset="0"/>
                <a:cs typeface="Times New Roman" panose="02020603050405020304" pitchFamily="18" charset="0"/>
              </a:rPr>
              <a:t>March 10-11, 2017</a:t>
            </a:r>
          </a:p>
          <a:p>
            <a:pPr algn="ctr"/>
            <a:endParaRPr lang="en-US" sz="2200" dirty="0">
              <a:solidFill>
                <a:schemeClr val="tx1"/>
              </a:solidFill>
              <a:latin typeface="Times New Roman" panose="02020603050405020304" pitchFamily="18" charset="0"/>
              <a:cs typeface="Times New Roman" panose="02020603050405020304" pitchFamily="18" charset="0"/>
            </a:endParaRPr>
          </a:p>
          <a:p>
            <a:pPr algn="ctr"/>
            <a:endParaRPr lang="en-US" sz="2200" dirty="0" smtClean="0">
              <a:solidFill>
                <a:schemeClr val="tx1"/>
              </a:solidFill>
              <a:latin typeface="Times New Roman" panose="02020603050405020304" pitchFamily="18" charset="0"/>
              <a:cs typeface="Times New Roman" panose="02020603050405020304" pitchFamily="18" charset="0"/>
            </a:endParaRPr>
          </a:p>
          <a:p>
            <a:pPr algn="ctr"/>
            <a:endParaRPr lang="en-US" sz="1000" dirty="0" smtClean="0">
              <a:solidFill>
                <a:schemeClr val="tx1"/>
              </a:solidFill>
              <a:latin typeface="Times New Roman" panose="02020603050405020304" pitchFamily="18" charset="0"/>
              <a:cs typeface="Times New Roman" panose="02020603050405020304" pitchFamily="18" charset="0"/>
            </a:endParaRPr>
          </a:p>
          <a:p>
            <a:r>
              <a:rPr lang="en-US" sz="2200" dirty="0" smtClean="0">
                <a:solidFill>
                  <a:schemeClr val="tx1"/>
                </a:solidFill>
                <a:latin typeface="Times New Roman" panose="02020603050405020304" pitchFamily="18" charset="0"/>
                <a:cs typeface="Times New Roman" panose="02020603050405020304" pitchFamily="18" charset="0"/>
              </a:rPr>
              <a:t>Disclaimer:  Any opinions and conclusions expressed herein are those of the authors and do not necessarily represent the views of the U.S. Census Bureau.  All results have been reviewed to ensure that no confidential information is disclosed. This work draws </a:t>
            </a:r>
            <a:r>
              <a:rPr lang="en-US" sz="2200" smtClean="0">
                <a:solidFill>
                  <a:schemeClr val="tx1"/>
                </a:solidFill>
                <a:latin typeface="Times New Roman" panose="02020603050405020304" pitchFamily="18" charset="0"/>
                <a:cs typeface="Times New Roman" panose="02020603050405020304" pitchFamily="18" charset="0"/>
              </a:rPr>
              <a:t>on collaborations with many coauthors.</a:t>
            </a:r>
            <a:endParaRPr lang="en-US" sz="2200" dirty="0">
              <a:solidFill>
                <a:schemeClr val="tx1"/>
              </a:solidFill>
              <a:latin typeface="Times New Roman" panose="02020603050405020304" pitchFamily="18" charset="0"/>
              <a:cs typeface="Times New Roman" panose="02020603050405020304" pitchFamily="18" charset="0"/>
            </a:endParaRPr>
          </a:p>
        </p:txBody>
      </p:sp>
      <p:sp>
        <p:nvSpPr>
          <p:cNvPr id="5" name="Title 1"/>
          <p:cNvSpPr txBox="1">
            <a:spLocks/>
          </p:cNvSpPr>
          <p:nvPr/>
        </p:nvSpPr>
        <p:spPr>
          <a:xfrm>
            <a:off x="770878" y="899017"/>
            <a:ext cx="7772400" cy="1470025"/>
          </a:xfrm>
          <a:prstGeom prst="rect">
            <a:avLst/>
          </a:prstGeom>
        </p:spPr>
        <p:txBody>
          <a:bodyPr vert="horz" lIns="91440" tIns="45720" rIns="91440" bIns="45720" rtlCol="0" anchor="b">
            <a:noAutofit/>
          </a:bodyPr>
          <a:lstStyle>
            <a:lvl1pPr algn="ctr" defTabSz="914400" rtl="0" eaLnBrk="1" latinLnBrk="0" hangingPunct="1">
              <a:lnSpc>
                <a:spcPct val="100000"/>
              </a:lnSpc>
              <a:spcBef>
                <a:spcPct val="0"/>
              </a:spcBef>
              <a:buNone/>
              <a:defRPr sz="8000" kern="120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z="3600" dirty="0" smtClean="0">
                <a:latin typeface="Times New Roman" panose="02020603050405020304" pitchFamily="18" charset="0"/>
                <a:cs typeface="Times New Roman" panose="02020603050405020304" pitchFamily="18" charset="0"/>
              </a:rPr>
              <a:t>The Link Between University R&amp;D, Human Capital and Business Startups</a:t>
            </a:r>
            <a:endParaRPr lang="en-US" sz="3600" dirty="0">
              <a:latin typeface="Times New Roman" panose="02020603050405020304" pitchFamily="18" charset="0"/>
              <a:cs typeface="Times New Roman" panose="02020603050405020304" pitchFamily="18" charset="0"/>
            </a:endParaRPr>
          </a:p>
        </p:txBody>
      </p:sp>
      <p:grpSp>
        <p:nvGrpSpPr>
          <p:cNvPr id="3" name="Group 2"/>
          <p:cNvGrpSpPr/>
          <p:nvPr/>
        </p:nvGrpSpPr>
        <p:grpSpPr>
          <a:xfrm>
            <a:off x="260308" y="2816100"/>
            <a:ext cx="8411420" cy="659264"/>
            <a:chOff x="527655" y="2837778"/>
            <a:chExt cx="8411420" cy="659264"/>
          </a:xfrm>
        </p:grpSpPr>
        <p:sp>
          <p:nvSpPr>
            <p:cNvPr id="2" name="TextBox 1"/>
            <p:cNvSpPr txBox="1"/>
            <p:nvPr/>
          </p:nvSpPr>
          <p:spPr>
            <a:xfrm>
              <a:off x="527655" y="2837778"/>
              <a:ext cx="2125393" cy="646331"/>
            </a:xfrm>
            <a:prstGeom prst="rect">
              <a:avLst/>
            </a:prstGeom>
            <a:noFill/>
          </p:spPr>
          <p:txBody>
            <a:bodyPr wrap="square" rtlCol="0">
              <a:spAutoFit/>
            </a:bodyPr>
            <a:lstStyle/>
            <a:p>
              <a:pPr algn="ctr"/>
              <a:r>
                <a:rPr lang="en-US" dirty="0" smtClean="0">
                  <a:latin typeface="Times New Roman" panose="02020603050405020304" pitchFamily="18" charset="0"/>
                  <a:cs typeface="Times New Roman" panose="02020603050405020304" pitchFamily="18" charset="0"/>
                </a:rPr>
                <a:t>Nathan </a:t>
              </a:r>
              <a:r>
                <a:rPr lang="en-US" dirty="0" err="1" smtClean="0">
                  <a:latin typeface="Times New Roman" panose="02020603050405020304" pitchFamily="18" charset="0"/>
                  <a:cs typeface="Times New Roman" panose="02020603050405020304" pitchFamily="18" charset="0"/>
                </a:rPr>
                <a:t>Goldschlag</a:t>
              </a:r>
              <a:endParaRPr lang="en-US" dirty="0" smtClean="0">
                <a:latin typeface="Times New Roman" panose="02020603050405020304" pitchFamily="18" charset="0"/>
                <a:cs typeface="Times New Roman" panose="02020603050405020304" pitchFamily="18" charset="0"/>
              </a:endParaRPr>
            </a:p>
            <a:p>
              <a:pPr algn="ctr"/>
              <a:r>
                <a:rPr lang="en-US" dirty="0" smtClean="0">
                  <a:latin typeface="Times New Roman" panose="02020603050405020304" pitchFamily="18" charset="0"/>
                  <a:cs typeface="Times New Roman" panose="02020603050405020304" pitchFamily="18" charset="0"/>
                </a:rPr>
                <a:t>US Census Bureau</a:t>
              </a:r>
              <a:endParaRPr lang="en-US" dirty="0">
                <a:latin typeface="Times New Roman" panose="02020603050405020304" pitchFamily="18" charset="0"/>
                <a:cs typeface="Times New Roman" panose="02020603050405020304" pitchFamily="18" charset="0"/>
              </a:endParaRPr>
            </a:p>
          </p:txBody>
        </p:sp>
        <p:sp>
          <p:nvSpPr>
            <p:cNvPr id="6" name="TextBox 5"/>
            <p:cNvSpPr txBox="1"/>
            <p:nvPr/>
          </p:nvSpPr>
          <p:spPr>
            <a:xfrm>
              <a:off x="2653048" y="2850711"/>
              <a:ext cx="2125393" cy="646331"/>
            </a:xfrm>
            <a:prstGeom prst="rect">
              <a:avLst/>
            </a:prstGeom>
            <a:noFill/>
          </p:spPr>
          <p:txBody>
            <a:bodyPr wrap="square" rtlCol="0">
              <a:spAutoFit/>
            </a:bodyPr>
            <a:lstStyle/>
            <a:p>
              <a:pPr algn="ctr"/>
              <a:r>
                <a:rPr lang="en-US" dirty="0" smtClean="0">
                  <a:latin typeface="Times New Roman" panose="02020603050405020304" pitchFamily="18" charset="0"/>
                  <a:cs typeface="Times New Roman" panose="02020603050405020304" pitchFamily="18" charset="0"/>
                </a:rPr>
                <a:t>Ron </a:t>
              </a:r>
              <a:r>
                <a:rPr lang="en-US" dirty="0" err="1" smtClean="0">
                  <a:latin typeface="Times New Roman" panose="02020603050405020304" pitchFamily="18" charset="0"/>
                  <a:cs typeface="Times New Roman" panose="02020603050405020304" pitchFamily="18" charset="0"/>
                </a:rPr>
                <a:t>Jarmin</a:t>
              </a:r>
              <a:endParaRPr lang="en-US" dirty="0" smtClean="0">
                <a:latin typeface="Times New Roman" panose="02020603050405020304" pitchFamily="18" charset="0"/>
                <a:cs typeface="Times New Roman" panose="02020603050405020304" pitchFamily="18" charset="0"/>
              </a:endParaRPr>
            </a:p>
            <a:p>
              <a:pPr algn="ctr"/>
              <a:r>
                <a:rPr lang="en-US" dirty="0" smtClean="0">
                  <a:latin typeface="Times New Roman" panose="02020603050405020304" pitchFamily="18" charset="0"/>
                  <a:cs typeface="Times New Roman" panose="02020603050405020304" pitchFamily="18" charset="0"/>
                </a:rPr>
                <a:t>US Census Bureau</a:t>
              </a:r>
              <a:endParaRPr lang="en-US" dirty="0">
                <a:latin typeface="Times New Roman" panose="02020603050405020304" pitchFamily="18" charset="0"/>
                <a:cs typeface="Times New Roman" panose="02020603050405020304" pitchFamily="18" charset="0"/>
              </a:endParaRPr>
            </a:p>
          </p:txBody>
        </p:sp>
        <p:sp>
          <p:nvSpPr>
            <p:cNvPr id="7" name="TextBox 6"/>
            <p:cNvSpPr txBox="1"/>
            <p:nvPr/>
          </p:nvSpPr>
          <p:spPr>
            <a:xfrm>
              <a:off x="4688289" y="2837778"/>
              <a:ext cx="2215545" cy="646331"/>
            </a:xfrm>
            <a:prstGeom prst="rect">
              <a:avLst/>
            </a:prstGeom>
            <a:noFill/>
          </p:spPr>
          <p:txBody>
            <a:bodyPr wrap="square" rtlCol="0">
              <a:spAutoFit/>
            </a:bodyPr>
            <a:lstStyle/>
            <a:p>
              <a:pPr algn="ctr"/>
              <a:r>
                <a:rPr lang="en-US" dirty="0" smtClean="0">
                  <a:latin typeface="Times New Roman" panose="02020603050405020304" pitchFamily="18" charset="0"/>
                  <a:cs typeface="Times New Roman" panose="02020603050405020304" pitchFamily="18" charset="0"/>
                </a:rPr>
                <a:t>Julia Lane</a:t>
              </a:r>
            </a:p>
            <a:p>
              <a:pPr algn="ctr"/>
              <a:r>
                <a:rPr lang="en-US" dirty="0" smtClean="0">
                  <a:latin typeface="Times New Roman" panose="02020603050405020304" pitchFamily="18" charset="0"/>
                  <a:cs typeface="Times New Roman" panose="02020603050405020304" pitchFamily="18" charset="0"/>
                </a:rPr>
                <a:t>New York University</a:t>
              </a:r>
              <a:endParaRPr lang="en-US" dirty="0">
                <a:latin typeface="Times New Roman" panose="02020603050405020304" pitchFamily="18" charset="0"/>
                <a:cs typeface="Times New Roman" panose="02020603050405020304" pitchFamily="18" charset="0"/>
              </a:endParaRPr>
            </a:p>
          </p:txBody>
        </p:sp>
        <p:sp>
          <p:nvSpPr>
            <p:cNvPr id="8" name="TextBox 7"/>
            <p:cNvSpPr txBox="1"/>
            <p:nvPr/>
          </p:nvSpPr>
          <p:spPr>
            <a:xfrm>
              <a:off x="6813682" y="2837778"/>
              <a:ext cx="2125393" cy="646331"/>
            </a:xfrm>
            <a:prstGeom prst="rect">
              <a:avLst/>
            </a:prstGeom>
            <a:noFill/>
          </p:spPr>
          <p:txBody>
            <a:bodyPr wrap="square" rtlCol="0">
              <a:spAutoFit/>
            </a:bodyPr>
            <a:lstStyle/>
            <a:p>
              <a:pPr algn="ctr"/>
              <a:r>
                <a:rPr lang="en-US" dirty="0" smtClean="0">
                  <a:latin typeface="Times New Roman" panose="02020603050405020304" pitchFamily="18" charset="0"/>
                  <a:cs typeface="Times New Roman" panose="02020603050405020304" pitchFamily="18" charset="0"/>
                </a:rPr>
                <a:t>Nikolas Zolas</a:t>
              </a:r>
            </a:p>
            <a:p>
              <a:pPr algn="ctr"/>
              <a:r>
                <a:rPr lang="en-US" dirty="0" smtClean="0">
                  <a:latin typeface="Times New Roman" panose="02020603050405020304" pitchFamily="18" charset="0"/>
                  <a:cs typeface="Times New Roman" panose="02020603050405020304" pitchFamily="18" charset="0"/>
                </a:rPr>
                <a:t>US Census Bureau</a:t>
              </a:r>
              <a:endParaRPr lang="en-US"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35785727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2" y="-24795"/>
            <a:ext cx="8229600" cy="1143000"/>
          </a:xfrm>
        </p:spPr>
        <p:txBody>
          <a:bodyPr>
            <a:normAutofit/>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Outline</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10</a:t>
            </a:fld>
            <a:endParaRPr lang="en-US" dirty="0">
              <a:latin typeface="Times New Roman" panose="02020603050405020304" pitchFamily="18" charset="0"/>
              <a:cs typeface="Times New Roman" panose="02020603050405020304" pitchFamily="18" charset="0"/>
            </a:endParaRPr>
          </a:p>
        </p:txBody>
      </p:sp>
      <p:sp>
        <p:nvSpPr>
          <p:cNvPr id="5" name="Rectangle 4"/>
          <p:cNvSpPr/>
          <p:nvPr/>
        </p:nvSpPr>
        <p:spPr>
          <a:xfrm>
            <a:off x="457202" y="1117007"/>
            <a:ext cx="8686798" cy="3600986"/>
          </a:xfrm>
          <a:prstGeom prst="rect">
            <a:avLst/>
          </a:prstGeom>
        </p:spPr>
        <p:txBody>
          <a:bodyPr wrap="square">
            <a:spAutoFit/>
          </a:bodyPr>
          <a:lstStyle/>
          <a:p>
            <a:pPr marL="742950" indent="-742950">
              <a:buFont typeface="+mj-lt"/>
              <a:buAutoNum type="arabicPeriod"/>
            </a:pPr>
            <a:r>
              <a:rPr lang="en-US" sz="3600" dirty="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Approach</a:t>
            </a:r>
          </a:p>
          <a:p>
            <a:pPr marL="742950" indent="-742950">
              <a:buFont typeface="+mj-lt"/>
              <a:buAutoNum type="arabicPeriod"/>
            </a:pPr>
            <a:endParaRPr lang="en-US" sz="1200" dirty="0">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a:solidFill>
                  <a:schemeClr val="tx2"/>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Data</a:t>
            </a:r>
          </a:p>
          <a:p>
            <a:pPr marL="742950" indent="-742950">
              <a:buFont typeface="+mj-lt"/>
              <a:buAutoNum type="arabicPeriod"/>
            </a:pPr>
            <a:endParaRPr lang="en-US" sz="1200" dirty="0">
              <a:solidFill>
                <a:schemeClr val="tx2">
                  <a:lumMod val="20000"/>
                  <a:lumOff val="80000"/>
                </a:schemeClr>
              </a:solidFill>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Methods and Analysis</a:t>
            </a:r>
          </a:p>
          <a:p>
            <a:pPr marL="742950" indent="-742950">
              <a:buFont typeface="+mj-lt"/>
              <a:buAutoNum type="arabicPeriod"/>
            </a:pPr>
            <a:endParaRPr lang="en-US" sz="1200" dirty="0">
              <a:solidFill>
                <a:schemeClr val="tx2">
                  <a:lumMod val="20000"/>
                  <a:lumOff val="80000"/>
                </a:schemeClr>
              </a:solidFill>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Results</a:t>
            </a:r>
          </a:p>
          <a:p>
            <a:pPr marL="742950" indent="-742950">
              <a:buFont typeface="+mj-lt"/>
              <a:buAutoNum type="arabicPeriod"/>
            </a:pPr>
            <a:endParaRPr lang="en-US" sz="1200" dirty="0">
              <a:solidFill>
                <a:schemeClr val="tx2">
                  <a:lumMod val="20000"/>
                  <a:lumOff val="80000"/>
                </a:schemeClr>
              </a:solidFill>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Conclusion and Next Steps</a:t>
            </a:r>
          </a:p>
        </p:txBody>
      </p:sp>
    </p:spTree>
    <p:extLst>
      <p:ext uri="{BB962C8B-B14F-4D97-AF65-F5344CB8AC3E}">
        <p14:creationId xmlns:p14="http://schemas.microsoft.com/office/powerpoint/2010/main" val="10485905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2" y="-24795"/>
            <a:ext cx="8229600" cy="1143000"/>
          </a:xfrm>
        </p:spPr>
        <p:txBody>
          <a:bodyPr>
            <a:normAutofit/>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Data</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11</a:t>
            </a:fld>
            <a:endParaRPr lang="en-US" dirty="0">
              <a:latin typeface="Times New Roman" panose="02020603050405020304" pitchFamily="18" charset="0"/>
              <a:cs typeface="Times New Roman" panose="02020603050405020304" pitchFamily="18" charset="0"/>
            </a:endParaRPr>
          </a:p>
        </p:txBody>
      </p:sp>
      <p:sp>
        <p:nvSpPr>
          <p:cNvPr id="5" name="Rectangle 4"/>
          <p:cNvSpPr/>
          <p:nvPr/>
        </p:nvSpPr>
        <p:spPr>
          <a:xfrm>
            <a:off x="228603" y="1118205"/>
            <a:ext cx="8686798" cy="4708981"/>
          </a:xfrm>
          <a:prstGeom prst="rect">
            <a:avLst/>
          </a:prstGeom>
        </p:spPr>
        <p:txBody>
          <a:bodyPr wrap="square">
            <a:spAutoFit/>
          </a:bodyPr>
          <a:lstStyle/>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Grant-funded researchers</a:t>
            </a:r>
          </a:p>
          <a:p>
            <a:pPr marL="742950" lvl="1"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UMETRICS</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Individual Demographics</a:t>
            </a:r>
            <a:endParaRPr lang="en-US" sz="2400"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Individual Characteristics File (ICF</a:t>
            </a:r>
            <a:r>
              <a:rPr lang="en-US" dirty="0" smtClean="0">
                <a:latin typeface="Times New Roman" panose="02020603050405020304" pitchFamily="18" charset="0"/>
                <a:cs typeface="Times New Roman" panose="02020603050405020304" pitchFamily="18" charset="0"/>
              </a:rPr>
              <a:t>)</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Firms and establishments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Longitudinal Business Database (LBD) and Business Register (BR</a:t>
            </a:r>
            <a:r>
              <a:rPr lang="en-US" dirty="0" smtClean="0">
                <a:latin typeface="Times New Roman" panose="02020603050405020304" pitchFamily="18" charset="0"/>
                <a:cs typeface="Times New Roman" panose="02020603050405020304" pitchFamily="18" charset="0"/>
              </a:rPr>
              <a:t>)</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Jobs and Earnings</a:t>
            </a:r>
            <a:endParaRPr lang="en-US" sz="2400"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Longitudinal Employee-Household Dynamics (LEHD) and </a:t>
            </a:r>
            <a:r>
              <a:rPr lang="en-US" dirty="0" smtClean="0">
                <a:latin typeface="Times New Roman" panose="02020603050405020304" pitchFamily="18" charset="0"/>
                <a:cs typeface="Times New Roman" panose="02020603050405020304" pitchFamily="18" charset="0"/>
              </a:rPr>
              <a:t>W2</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University attributes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Carnegie Institute University data and Integrated </a:t>
            </a:r>
            <a:r>
              <a:rPr lang="en-US" dirty="0" smtClean="0">
                <a:latin typeface="Times New Roman" panose="02020603050405020304" pitchFamily="18" charset="0"/>
                <a:cs typeface="Times New Roman" panose="02020603050405020304" pitchFamily="18" charset="0"/>
              </a:rPr>
              <a:t>Postsecondary Education </a:t>
            </a:r>
            <a:r>
              <a:rPr lang="en-US" dirty="0">
                <a:latin typeface="Times New Roman" panose="02020603050405020304" pitchFamily="18" charset="0"/>
                <a:cs typeface="Times New Roman" panose="02020603050405020304" pitchFamily="18" charset="0"/>
              </a:rPr>
              <a:t>System (IPEDS)</a:t>
            </a:r>
            <a:endParaRPr lang="en-US"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77263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Freeform 121"/>
          <p:cNvSpPr>
            <a:spLocks/>
          </p:cNvSpPr>
          <p:nvPr/>
        </p:nvSpPr>
        <p:spPr bwMode="auto">
          <a:xfrm flipH="1">
            <a:off x="-4763" y="-19050"/>
            <a:ext cx="6386513" cy="6864350"/>
          </a:xfrm>
          <a:custGeom>
            <a:avLst/>
            <a:gdLst>
              <a:gd name="T0" fmla="*/ 0 w 1738"/>
              <a:gd name="T1" fmla="*/ 0 h 4139"/>
              <a:gd name="T2" fmla="*/ 0 w 1738"/>
              <a:gd name="T3" fmla="*/ 4139 h 4139"/>
              <a:gd name="T4" fmla="*/ 1621 w 1738"/>
              <a:gd name="T5" fmla="*/ 4139 h 4139"/>
              <a:gd name="T6" fmla="*/ 1738 w 1738"/>
              <a:gd name="T7" fmla="*/ 3993 h 4139"/>
              <a:gd name="T8" fmla="*/ 1738 w 1738"/>
              <a:gd name="T9" fmla="*/ 146 h 4139"/>
              <a:gd name="T10" fmla="*/ 1601 w 1738"/>
              <a:gd name="T11" fmla="*/ 0 h 4139"/>
              <a:gd name="T12" fmla="*/ 0 w 1738"/>
              <a:gd name="T13" fmla="*/ 0 h 4139"/>
              <a:gd name="T14" fmla="*/ 0 60000 65536"/>
              <a:gd name="T15" fmla="*/ 0 60000 65536"/>
              <a:gd name="T16" fmla="*/ 0 60000 65536"/>
              <a:gd name="T17" fmla="*/ 0 60000 65536"/>
              <a:gd name="T18" fmla="*/ 0 60000 65536"/>
              <a:gd name="T19" fmla="*/ 0 60000 65536"/>
              <a:gd name="T20" fmla="*/ 0 60000 65536"/>
              <a:gd name="T21" fmla="*/ 0 w 1738"/>
              <a:gd name="T22" fmla="*/ 0 h 4139"/>
              <a:gd name="T23" fmla="*/ 1738 w 1738"/>
              <a:gd name="T24" fmla="*/ 4139 h 413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38" h="4139">
                <a:moveTo>
                  <a:pt x="0" y="0"/>
                </a:moveTo>
                <a:lnTo>
                  <a:pt x="0" y="4139"/>
                </a:lnTo>
                <a:lnTo>
                  <a:pt x="1621" y="4139"/>
                </a:lnTo>
                <a:lnTo>
                  <a:pt x="1738" y="3993"/>
                </a:lnTo>
                <a:lnTo>
                  <a:pt x="1738" y="146"/>
                </a:lnTo>
                <a:lnTo>
                  <a:pt x="1601" y="0"/>
                </a:lnTo>
                <a:lnTo>
                  <a:pt x="0" y="0"/>
                </a:lnTo>
                <a:close/>
              </a:path>
            </a:pathLst>
          </a:custGeom>
          <a:gradFill rotWithShape="1">
            <a:gsLst>
              <a:gs pos="0">
                <a:srgbClr val="CCFFCC">
                  <a:alpha val="59000"/>
                </a:srgbClr>
              </a:gs>
              <a:gs pos="100000">
                <a:schemeClr val="bg1">
                  <a:alpha val="0"/>
                </a:schemeClr>
              </a:gs>
            </a:gsLst>
            <a:lin ang="0" scaled="1"/>
          </a:gradFill>
          <a:ln w="9525">
            <a:noFill/>
            <a:round/>
            <a:headEnd/>
            <a:tailEnd/>
          </a:ln>
        </p:spPr>
        <p:txBody>
          <a:bodyPr/>
          <a:lstStyle/>
          <a:p>
            <a:endParaRPr lang="en-US"/>
          </a:p>
        </p:txBody>
      </p:sp>
      <p:sp>
        <p:nvSpPr>
          <p:cNvPr id="29698" name="Freeform 120"/>
          <p:cNvSpPr>
            <a:spLocks/>
          </p:cNvSpPr>
          <p:nvPr/>
        </p:nvSpPr>
        <p:spPr bwMode="auto">
          <a:xfrm>
            <a:off x="6384925" y="-14288"/>
            <a:ext cx="2759075" cy="6864351"/>
          </a:xfrm>
          <a:custGeom>
            <a:avLst/>
            <a:gdLst>
              <a:gd name="T0" fmla="*/ 0 w 1738"/>
              <a:gd name="T1" fmla="*/ 0 h 4139"/>
              <a:gd name="T2" fmla="*/ 0 w 1738"/>
              <a:gd name="T3" fmla="*/ 4139 h 4139"/>
              <a:gd name="T4" fmla="*/ 1621 w 1738"/>
              <a:gd name="T5" fmla="*/ 4139 h 4139"/>
              <a:gd name="T6" fmla="*/ 1738 w 1738"/>
              <a:gd name="T7" fmla="*/ 3993 h 4139"/>
              <a:gd name="T8" fmla="*/ 1738 w 1738"/>
              <a:gd name="T9" fmla="*/ 146 h 4139"/>
              <a:gd name="T10" fmla="*/ 1601 w 1738"/>
              <a:gd name="T11" fmla="*/ 0 h 4139"/>
              <a:gd name="T12" fmla="*/ 0 w 1738"/>
              <a:gd name="T13" fmla="*/ 0 h 4139"/>
              <a:gd name="T14" fmla="*/ 0 60000 65536"/>
              <a:gd name="T15" fmla="*/ 0 60000 65536"/>
              <a:gd name="T16" fmla="*/ 0 60000 65536"/>
              <a:gd name="T17" fmla="*/ 0 60000 65536"/>
              <a:gd name="T18" fmla="*/ 0 60000 65536"/>
              <a:gd name="T19" fmla="*/ 0 60000 65536"/>
              <a:gd name="T20" fmla="*/ 0 60000 65536"/>
              <a:gd name="T21" fmla="*/ 0 w 1738"/>
              <a:gd name="T22" fmla="*/ 0 h 4139"/>
              <a:gd name="T23" fmla="*/ 1738 w 1738"/>
              <a:gd name="T24" fmla="*/ 4139 h 413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38" h="4139">
                <a:moveTo>
                  <a:pt x="0" y="0"/>
                </a:moveTo>
                <a:lnTo>
                  <a:pt x="0" y="4139"/>
                </a:lnTo>
                <a:lnTo>
                  <a:pt x="1621" y="4139"/>
                </a:lnTo>
                <a:lnTo>
                  <a:pt x="1738" y="3993"/>
                </a:lnTo>
                <a:lnTo>
                  <a:pt x="1738" y="146"/>
                </a:lnTo>
                <a:lnTo>
                  <a:pt x="1601" y="0"/>
                </a:lnTo>
                <a:lnTo>
                  <a:pt x="0" y="0"/>
                </a:lnTo>
                <a:close/>
              </a:path>
            </a:pathLst>
          </a:custGeom>
          <a:gradFill rotWithShape="1">
            <a:gsLst>
              <a:gs pos="0">
                <a:srgbClr val="99CCFF">
                  <a:alpha val="62000"/>
                </a:srgbClr>
              </a:gs>
              <a:gs pos="100000">
                <a:schemeClr val="bg1">
                  <a:alpha val="0"/>
                </a:schemeClr>
              </a:gs>
            </a:gsLst>
            <a:lin ang="0" scaled="1"/>
          </a:gradFill>
          <a:ln w="9525">
            <a:noFill/>
            <a:round/>
            <a:headEnd/>
            <a:tailEnd/>
          </a:ln>
        </p:spPr>
        <p:txBody>
          <a:bodyPr/>
          <a:lstStyle/>
          <a:p>
            <a:endParaRPr lang="en-US"/>
          </a:p>
        </p:txBody>
      </p:sp>
      <p:sp>
        <p:nvSpPr>
          <p:cNvPr id="29699" name="Line 97"/>
          <p:cNvSpPr>
            <a:spLocks noChangeShapeType="1"/>
          </p:cNvSpPr>
          <p:nvPr/>
        </p:nvSpPr>
        <p:spPr bwMode="auto">
          <a:xfrm>
            <a:off x="6381750" y="-1588"/>
            <a:ext cx="0" cy="6858001"/>
          </a:xfrm>
          <a:prstGeom prst="line">
            <a:avLst/>
          </a:prstGeom>
          <a:noFill/>
          <a:ln w="38100">
            <a:solidFill>
              <a:schemeClr val="accent2"/>
            </a:solidFill>
            <a:prstDash val="dash"/>
            <a:round/>
            <a:headEnd/>
            <a:tailEnd/>
          </a:ln>
        </p:spPr>
        <p:txBody>
          <a:bodyPr lIns="61539" tIns="30770" rIns="61539" bIns="30770"/>
          <a:lstStyle/>
          <a:p>
            <a:endParaRPr lang="en-US"/>
          </a:p>
        </p:txBody>
      </p:sp>
      <p:sp>
        <p:nvSpPr>
          <p:cNvPr id="16458" name="Text Box 103"/>
          <p:cNvSpPr txBox="1">
            <a:spLocks noChangeArrowheads="1"/>
          </p:cNvSpPr>
          <p:nvPr/>
        </p:nvSpPr>
        <p:spPr bwMode="auto">
          <a:xfrm>
            <a:off x="4995863" y="284163"/>
            <a:ext cx="1108075" cy="304800"/>
          </a:xfrm>
          <a:prstGeom prst="rect">
            <a:avLst/>
          </a:prstGeom>
          <a:noFill/>
          <a:ln w="9525">
            <a:noFill/>
            <a:miter lim="800000"/>
            <a:headEnd/>
            <a:tailEnd/>
          </a:ln>
        </p:spPr>
        <p:txBody>
          <a:bodyPr wrap="none" lIns="61539" tIns="30770" rIns="61539" bIns="30770">
            <a:spAutoFit/>
          </a:bodyPr>
          <a:lstStyle/>
          <a:p>
            <a:r>
              <a:rPr lang="en-US" sz="1600" baseline="0">
                <a:solidFill>
                  <a:srgbClr val="008000"/>
                </a:solidFill>
              </a:rPr>
              <a:t>Institution</a:t>
            </a:r>
          </a:p>
        </p:txBody>
      </p:sp>
      <p:sp>
        <p:nvSpPr>
          <p:cNvPr id="16459" name="Text Box 104"/>
          <p:cNvSpPr txBox="1">
            <a:spLocks noChangeArrowheads="1"/>
          </p:cNvSpPr>
          <p:nvPr/>
        </p:nvSpPr>
        <p:spPr bwMode="auto">
          <a:xfrm>
            <a:off x="6856413" y="306388"/>
            <a:ext cx="674687" cy="304800"/>
          </a:xfrm>
          <a:prstGeom prst="rect">
            <a:avLst/>
          </a:prstGeom>
          <a:noFill/>
          <a:ln w="9525">
            <a:noFill/>
            <a:miter lim="800000"/>
            <a:headEnd/>
            <a:tailEnd/>
          </a:ln>
        </p:spPr>
        <p:txBody>
          <a:bodyPr wrap="none" lIns="61539" tIns="30770" rIns="61539" bIns="30770">
            <a:spAutoFit/>
          </a:bodyPr>
          <a:lstStyle/>
          <a:p>
            <a:r>
              <a:rPr lang="en-US" sz="1600" baseline="0">
                <a:solidFill>
                  <a:srgbClr val="008000"/>
                </a:solidFill>
              </a:rPr>
              <a:t>STAR</a:t>
            </a:r>
          </a:p>
        </p:txBody>
      </p:sp>
      <p:grpSp>
        <p:nvGrpSpPr>
          <p:cNvPr id="16515" name="Group 131"/>
          <p:cNvGrpSpPr>
            <a:grpSpLocks/>
          </p:cNvGrpSpPr>
          <p:nvPr/>
        </p:nvGrpSpPr>
        <p:grpSpPr bwMode="auto">
          <a:xfrm>
            <a:off x="6619875" y="855663"/>
            <a:ext cx="1190625" cy="5257800"/>
            <a:chOff x="4170" y="539"/>
            <a:chExt cx="750" cy="3312"/>
          </a:xfrm>
        </p:grpSpPr>
        <p:sp>
          <p:nvSpPr>
            <p:cNvPr id="16441" name="Rectangle 85"/>
            <p:cNvSpPr>
              <a:spLocks noChangeArrowheads="1"/>
            </p:cNvSpPr>
            <p:nvPr/>
          </p:nvSpPr>
          <p:spPr bwMode="auto">
            <a:xfrm>
              <a:off x="4170" y="539"/>
              <a:ext cx="750" cy="3312"/>
            </a:xfrm>
            <a:prstGeom prst="rect">
              <a:avLst/>
            </a:prstGeom>
            <a:gradFill rotWithShape="1">
              <a:gsLst>
                <a:gs pos="0">
                  <a:srgbClr val="FFE0C1"/>
                </a:gs>
                <a:gs pos="50000">
                  <a:srgbClr val="FFFFFF"/>
                </a:gs>
                <a:gs pos="100000">
                  <a:srgbClr val="FFE0C1"/>
                </a:gs>
              </a:gsLst>
              <a:lin ang="5400000" scaled="1"/>
            </a:gradFill>
            <a:ln w="28575">
              <a:solidFill>
                <a:schemeClr val="tx1"/>
              </a:solidFill>
              <a:miter lim="800000"/>
              <a:headEnd/>
              <a:tailEnd/>
            </a:ln>
            <a:effectLst>
              <a:outerShdw dist="53882" dir="2700000" algn="ctr" rotWithShape="0">
                <a:srgbClr val="B2B2B2"/>
              </a:outerShdw>
            </a:effectLst>
          </p:spPr>
          <p:txBody>
            <a:bodyPr wrap="none" lIns="61539" tIns="30770" rIns="61539" bIns="30770" anchor="ctr"/>
            <a:lstStyle/>
            <a:p>
              <a:pPr>
                <a:defRPr/>
              </a:pPr>
              <a:endParaRPr lang="en-US" baseline="0"/>
            </a:p>
          </p:txBody>
        </p:sp>
        <p:sp>
          <p:nvSpPr>
            <p:cNvPr id="29772" name="Line 92"/>
            <p:cNvSpPr>
              <a:spLocks noChangeShapeType="1"/>
            </p:cNvSpPr>
            <p:nvPr/>
          </p:nvSpPr>
          <p:spPr bwMode="auto">
            <a:xfrm>
              <a:off x="4170" y="899"/>
              <a:ext cx="750" cy="0"/>
            </a:xfrm>
            <a:prstGeom prst="line">
              <a:avLst/>
            </a:prstGeom>
            <a:noFill/>
            <a:ln w="19050">
              <a:solidFill>
                <a:schemeClr val="tx1"/>
              </a:solidFill>
              <a:prstDash val="dash"/>
              <a:round/>
              <a:headEnd/>
              <a:tailEnd/>
            </a:ln>
          </p:spPr>
          <p:txBody>
            <a:bodyPr lIns="61539" tIns="30770" rIns="61539" bIns="30770"/>
            <a:lstStyle/>
            <a:p>
              <a:endParaRPr lang="en-US"/>
            </a:p>
          </p:txBody>
        </p:sp>
        <p:sp>
          <p:nvSpPr>
            <p:cNvPr id="29773" name="Line 93"/>
            <p:cNvSpPr>
              <a:spLocks noChangeShapeType="1"/>
            </p:cNvSpPr>
            <p:nvPr/>
          </p:nvSpPr>
          <p:spPr bwMode="auto">
            <a:xfrm>
              <a:off x="4170" y="1295"/>
              <a:ext cx="750" cy="0"/>
            </a:xfrm>
            <a:prstGeom prst="line">
              <a:avLst/>
            </a:prstGeom>
            <a:noFill/>
            <a:ln w="19050">
              <a:solidFill>
                <a:schemeClr val="tx1"/>
              </a:solidFill>
              <a:prstDash val="dash"/>
              <a:round/>
              <a:headEnd/>
              <a:tailEnd/>
            </a:ln>
          </p:spPr>
          <p:txBody>
            <a:bodyPr lIns="61539" tIns="30770" rIns="61539" bIns="30770"/>
            <a:lstStyle/>
            <a:p>
              <a:endParaRPr lang="en-US"/>
            </a:p>
          </p:txBody>
        </p:sp>
        <p:sp>
          <p:nvSpPr>
            <p:cNvPr id="29774" name="Line 94"/>
            <p:cNvSpPr>
              <a:spLocks noChangeShapeType="1"/>
            </p:cNvSpPr>
            <p:nvPr/>
          </p:nvSpPr>
          <p:spPr bwMode="auto">
            <a:xfrm>
              <a:off x="4170" y="2123"/>
              <a:ext cx="750" cy="0"/>
            </a:xfrm>
            <a:prstGeom prst="line">
              <a:avLst/>
            </a:prstGeom>
            <a:noFill/>
            <a:ln w="19050">
              <a:solidFill>
                <a:schemeClr val="tx1"/>
              </a:solidFill>
              <a:prstDash val="dash"/>
              <a:round/>
              <a:headEnd/>
              <a:tailEnd/>
            </a:ln>
          </p:spPr>
          <p:txBody>
            <a:bodyPr lIns="61539" tIns="30770" rIns="61539" bIns="30770"/>
            <a:lstStyle/>
            <a:p>
              <a:endParaRPr lang="en-US"/>
            </a:p>
          </p:txBody>
        </p:sp>
        <p:sp>
          <p:nvSpPr>
            <p:cNvPr id="29775" name="Line 95"/>
            <p:cNvSpPr>
              <a:spLocks noChangeShapeType="1"/>
            </p:cNvSpPr>
            <p:nvPr/>
          </p:nvSpPr>
          <p:spPr bwMode="auto">
            <a:xfrm>
              <a:off x="4170" y="2411"/>
              <a:ext cx="750" cy="0"/>
            </a:xfrm>
            <a:prstGeom prst="line">
              <a:avLst/>
            </a:prstGeom>
            <a:noFill/>
            <a:ln w="19050">
              <a:solidFill>
                <a:schemeClr val="tx1"/>
              </a:solidFill>
              <a:prstDash val="dash"/>
              <a:round/>
              <a:headEnd/>
              <a:tailEnd/>
            </a:ln>
          </p:spPr>
          <p:txBody>
            <a:bodyPr lIns="61539" tIns="30770" rIns="61539" bIns="30770"/>
            <a:lstStyle/>
            <a:p>
              <a:endParaRPr lang="en-US"/>
            </a:p>
          </p:txBody>
        </p:sp>
        <p:sp>
          <p:nvSpPr>
            <p:cNvPr id="29776" name="Line 96"/>
            <p:cNvSpPr>
              <a:spLocks noChangeShapeType="1"/>
            </p:cNvSpPr>
            <p:nvPr/>
          </p:nvSpPr>
          <p:spPr bwMode="auto">
            <a:xfrm>
              <a:off x="4170" y="3311"/>
              <a:ext cx="750" cy="0"/>
            </a:xfrm>
            <a:prstGeom prst="line">
              <a:avLst/>
            </a:prstGeom>
            <a:noFill/>
            <a:ln w="19050">
              <a:solidFill>
                <a:schemeClr val="tx1"/>
              </a:solidFill>
              <a:prstDash val="dash"/>
              <a:round/>
              <a:headEnd/>
              <a:tailEnd/>
            </a:ln>
          </p:spPr>
          <p:txBody>
            <a:bodyPr lIns="61539" tIns="30770" rIns="61539" bIns="30770"/>
            <a:lstStyle/>
            <a:p>
              <a:endParaRPr lang="en-US"/>
            </a:p>
          </p:txBody>
        </p:sp>
        <p:sp>
          <p:nvSpPr>
            <p:cNvPr id="29777" name="Text Box 98"/>
            <p:cNvSpPr txBox="1">
              <a:spLocks noChangeArrowheads="1"/>
            </p:cNvSpPr>
            <p:nvPr/>
          </p:nvSpPr>
          <p:spPr bwMode="auto">
            <a:xfrm>
              <a:off x="4248" y="597"/>
              <a:ext cx="583" cy="230"/>
            </a:xfrm>
            <a:prstGeom prst="rect">
              <a:avLst/>
            </a:prstGeom>
            <a:noFill/>
            <a:ln w="9525">
              <a:noFill/>
              <a:miter lim="800000"/>
              <a:headEnd/>
              <a:tailEnd/>
            </a:ln>
          </p:spPr>
          <p:txBody>
            <a:bodyPr wrap="none" lIns="61539" tIns="30770" rIns="61539" bIns="30770">
              <a:spAutoFit/>
            </a:bodyPr>
            <a:lstStyle/>
            <a:p>
              <a:pPr algn="ctr"/>
              <a:r>
                <a:rPr lang="en-US" sz="1000" baseline="0"/>
                <a:t>Acquisition</a:t>
              </a:r>
            </a:p>
            <a:p>
              <a:pPr algn="ctr"/>
              <a:r>
                <a:rPr lang="en-US" sz="1000" baseline="0"/>
                <a:t>And Analysis</a:t>
              </a:r>
            </a:p>
          </p:txBody>
        </p:sp>
        <p:sp>
          <p:nvSpPr>
            <p:cNvPr id="29778" name="Text Box 99"/>
            <p:cNvSpPr txBox="1">
              <a:spLocks noChangeArrowheads="1"/>
            </p:cNvSpPr>
            <p:nvPr/>
          </p:nvSpPr>
          <p:spPr bwMode="auto">
            <a:xfrm>
              <a:off x="4337" y="921"/>
              <a:ext cx="405" cy="326"/>
            </a:xfrm>
            <a:prstGeom prst="rect">
              <a:avLst/>
            </a:prstGeom>
            <a:noFill/>
            <a:ln w="9525">
              <a:noFill/>
              <a:miter lim="800000"/>
              <a:headEnd/>
              <a:tailEnd/>
            </a:ln>
          </p:spPr>
          <p:txBody>
            <a:bodyPr wrap="none" lIns="61539" tIns="30770" rIns="61539" bIns="30770">
              <a:spAutoFit/>
            </a:bodyPr>
            <a:lstStyle/>
            <a:p>
              <a:pPr algn="ctr"/>
              <a:r>
                <a:rPr lang="en-US" sz="1000" baseline="0"/>
                <a:t>Direct</a:t>
              </a:r>
            </a:p>
            <a:p>
              <a:pPr algn="ctr"/>
              <a:r>
                <a:rPr lang="en-US" sz="1000" baseline="0"/>
                <a:t>Benefit</a:t>
              </a:r>
            </a:p>
            <a:p>
              <a:pPr algn="ctr"/>
              <a:r>
                <a:rPr lang="en-US" sz="1000" baseline="0"/>
                <a:t>Analysis</a:t>
              </a:r>
            </a:p>
          </p:txBody>
        </p:sp>
        <p:sp>
          <p:nvSpPr>
            <p:cNvPr id="29779" name="Text Box 100"/>
            <p:cNvSpPr txBox="1">
              <a:spLocks noChangeArrowheads="1"/>
            </p:cNvSpPr>
            <p:nvPr/>
          </p:nvSpPr>
          <p:spPr bwMode="auto">
            <a:xfrm>
              <a:off x="4289" y="1499"/>
              <a:ext cx="494" cy="422"/>
            </a:xfrm>
            <a:prstGeom prst="rect">
              <a:avLst/>
            </a:prstGeom>
            <a:noFill/>
            <a:ln w="9525">
              <a:noFill/>
              <a:miter lim="800000"/>
              <a:headEnd/>
              <a:tailEnd/>
            </a:ln>
          </p:spPr>
          <p:txBody>
            <a:bodyPr wrap="none" lIns="61539" tIns="30770" rIns="61539" bIns="30770">
              <a:spAutoFit/>
            </a:bodyPr>
            <a:lstStyle/>
            <a:p>
              <a:pPr algn="ctr"/>
              <a:r>
                <a:rPr lang="en-US" sz="1000" baseline="0"/>
                <a:t>Intellectual</a:t>
              </a:r>
            </a:p>
            <a:p>
              <a:pPr algn="ctr"/>
              <a:r>
                <a:rPr lang="en-US" sz="1000" baseline="0"/>
                <a:t>Property</a:t>
              </a:r>
            </a:p>
            <a:p>
              <a:pPr algn="ctr"/>
              <a:r>
                <a:rPr lang="en-US" sz="1000" baseline="0"/>
                <a:t>Benefit</a:t>
              </a:r>
            </a:p>
            <a:p>
              <a:pPr algn="ctr"/>
              <a:r>
                <a:rPr lang="en-US" sz="1000" baseline="0"/>
                <a:t>Analysis</a:t>
              </a:r>
            </a:p>
          </p:txBody>
        </p:sp>
        <p:sp>
          <p:nvSpPr>
            <p:cNvPr id="29780" name="Text Box 101"/>
            <p:cNvSpPr txBox="1">
              <a:spLocks noChangeArrowheads="1"/>
            </p:cNvSpPr>
            <p:nvPr/>
          </p:nvSpPr>
          <p:spPr bwMode="auto">
            <a:xfrm>
              <a:off x="4292" y="2141"/>
              <a:ext cx="482" cy="230"/>
            </a:xfrm>
            <a:prstGeom prst="rect">
              <a:avLst/>
            </a:prstGeom>
            <a:noFill/>
            <a:ln w="9525">
              <a:noFill/>
              <a:miter lim="800000"/>
              <a:headEnd/>
              <a:tailEnd/>
            </a:ln>
          </p:spPr>
          <p:txBody>
            <a:bodyPr wrap="none" lIns="61539" tIns="30770" rIns="61539" bIns="30770">
              <a:spAutoFit/>
            </a:bodyPr>
            <a:lstStyle/>
            <a:p>
              <a:pPr algn="ctr"/>
              <a:r>
                <a:rPr lang="en-US" sz="1000" baseline="0"/>
                <a:t>Innovation</a:t>
              </a:r>
            </a:p>
            <a:p>
              <a:pPr algn="ctr"/>
              <a:r>
                <a:rPr lang="en-US" sz="1000" baseline="0"/>
                <a:t>Analysis</a:t>
              </a:r>
            </a:p>
          </p:txBody>
        </p:sp>
        <p:sp>
          <p:nvSpPr>
            <p:cNvPr id="29781" name="Text Box 112"/>
            <p:cNvSpPr txBox="1">
              <a:spLocks noChangeArrowheads="1"/>
            </p:cNvSpPr>
            <p:nvPr/>
          </p:nvSpPr>
          <p:spPr bwMode="auto">
            <a:xfrm>
              <a:off x="4286" y="2593"/>
              <a:ext cx="502" cy="518"/>
            </a:xfrm>
            <a:prstGeom prst="rect">
              <a:avLst/>
            </a:prstGeom>
            <a:noFill/>
            <a:ln w="9525">
              <a:noFill/>
              <a:miter lim="800000"/>
              <a:headEnd/>
              <a:tailEnd/>
            </a:ln>
          </p:spPr>
          <p:txBody>
            <a:bodyPr wrap="none" lIns="61539" tIns="30770" rIns="61539" bIns="30770">
              <a:spAutoFit/>
            </a:bodyPr>
            <a:lstStyle/>
            <a:p>
              <a:pPr algn="ctr"/>
              <a:r>
                <a:rPr lang="en-US" sz="1000" baseline="0"/>
                <a:t>Jobs,</a:t>
              </a:r>
            </a:p>
            <a:p>
              <a:pPr algn="ctr"/>
              <a:r>
                <a:rPr lang="en-US" sz="1000" baseline="0"/>
                <a:t>Purchases,</a:t>
              </a:r>
            </a:p>
            <a:p>
              <a:pPr algn="ctr"/>
              <a:r>
                <a:rPr lang="en-US" sz="1000" baseline="0"/>
                <a:t>Contracts</a:t>
              </a:r>
            </a:p>
            <a:p>
              <a:pPr algn="ctr"/>
              <a:r>
                <a:rPr lang="en-US" sz="1000" baseline="0"/>
                <a:t>Benefit</a:t>
              </a:r>
            </a:p>
            <a:p>
              <a:pPr algn="ctr"/>
              <a:r>
                <a:rPr lang="en-US" sz="1000" baseline="0"/>
                <a:t>Analysis</a:t>
              </a:r>
            </a:p>
          </p:txBody>
        </p:sp>
        <p:sp>
          <p:nvSpPr>
            <p:cNvPr id="29782" name="Text Box 112"/>
            <p:cNvSpPr txBox="1">
              <a:spLocks noChangeArrowheads="1"/>
            </p:cNvSpPr>
            <p:nvPr/>
          </p:nvSpPr>
          <p:spPr bwMode="auto">
            <a:xfrm>
              <a:off x="4190" y="3361"/>
              <a:ext cx="703" cy="422"/>
            </a:xfrm>
            <a:prstGeom prst="rect">
              <a:avLst/>
            </a:prstGeom>
            <a:noFill/>
            <a:ln w="9525">
              <a:noFill/>
              <a:miter lim="800000"/>
              <a:headEnd/>
              <a:tailEnd/>
            </a:ln>
          </p:spPr>
          <p:txBody>
            <a:bodyPr wrap="none" lIns="61539" tIns="30770" rIns="61539" bIns="30770">
              <a:spAutoFit/>
            </a:bodyPr>
            <a:lstStyle/>
            <a:p>
              <a:pPr algn="ctr"/>
              <a:r>
                <a:rPr lang="en-US" sz="1000" baseline="0"/>
                <a:t>Detailed</a:t>
              </a:r>
            </a:p>
            <a:p>
              <a:pPr algn="ctr"/>
              <a:r>
                <a:rPr lang="en-US" sz="1000" baseline="0"/>
                <a:t>Characterization</a:t>
              </a:r>
            </a:p>
            <a:p>
              <a:pPr algn="ctr"/>
              <a:r>
                <a:rPr lang="en-US" sz="1000" baseline="0"/>
                <a:t>and</a:t>
              </a:r>
            </a:p>
            <a:p>
              <a:pPr algn="ctr"/>
              <a:r>
                <a:rPr lang="en-US" sz="1000" baseline="0"/>
                <a:t>Summary</a:t>
              </a:r>
            </a:p>
          </p:txBody>
        </p:sp>
      </p:grpSp>
      <p:grpSp>
        <p:nvGrpSpPr>
          <p:cNvPr id="16514" name="Group 130"/>
          <p:cNvGrpSpPr>
            <a:grpSpLocks/>
          </p:cNvGrpSpPr>
          <p:nvPr/>
        </p:nvGrpSpPr>
        <p:grpSpPr bwMode="auto">
          <a:xfrm>
            <a:off x="1296988" y="495300"/>
            <a:ext cx="5094287" cy="6064250"/>
            <a:chOff x="817" y="312"/>
            <a:chExt cx="3209" cy="3820"/>
          </a:xfrm>
        </p:grpSpPr>
        <p:sp>
          <p:nvSpPr>
            <p:cNvPr id="29705" name="Line 70"/>
            <p:cNvSpPr>
              <a:spLocks noChangeShapeType="1"/>
            </p:cNvSpPr>
            <p:nvPr/>
          </p:nvSpPr>
          <p:spPr bwMode="auto">
            <a:xfrm>
              <a:off x="1901" y="2862"/>
              <a:ext cx="0" cy="144"/>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06" name="Line 71"/>
            <p:cNvSpPr>
              <a:spLocks noChangeShapeType="1"/>
            </p:cNvSpPr>
            <p:nvPr/>
          </p:nvSpPr>
          <p:spPr bwMode="auto">
            <a:xfrm>
              <a:off x="2627" y="2862"/>
              <a:ext cx="0" cy="144"/>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07" name="Line 72"/>
            <p:cNvSpPr>
              <a:spLocks noChangeShapeType="1"/>
            </p:cNvSpPr>
            <p:nvPr/>
          </p:nvSpPr>
          <p:spPr bwMode="auto">
            <a:xfrm>
              <a:off x="1132" y="2862"/>
              <a:ext cx="0" cy="144"/>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08" name="Line 83"/>
            <p:cNvSpPr>
              <a:spLocks noChangeShapeType="1"/>
            </p:cNvSpPr>
            <p:nvPr/>
          </p:nvSpPr>
          <p:spPr bwMode="auto">
            <a:xfrm>
              <a:off x="1901" y="3633"/>
              <a:ext cx="0" cy="270"/>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09" name="Line 74"/>
            <p:cNvSpPr>
              <a:spLocks noChangeShapeType="1"/>
            </p:cNvSpPr>
            <p:nvPr/>
          </p:nvSpPr>
          <p:spPr bwMode="auto">
            <a:xfrm flipH="1">
              <a:off x="2204" y="3205"/>
              <a:ext cx="293" cy="210"/>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10" name="Line 75"/>
            <p:cNvSpPr>
              <a:spLocks noChangeShapeType="1"/>
            </p:cNvSpPr>
            <p:nvPr/>
          </p:nvSpPr>
          <p:spPr bwMode="auto">
            <a:xfrm>
              <a:off x="1219" y="3202"/>
              <a:ext cx="372" cy="209"/>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11" name="Rectangle 66"/>
            <p:cNvSpPr>
              <a:spLocks noChangeArrowheads="1"/>
            </p:cNvSpPr>
            <p:nvPr/>
          </p:nvSpPr>
          <p:spPr bwMode="auto">
            <a:xfrm>
              <a:off x="938" y="3022"/>
              <a:ext cx="384" cy="216"/>
            </a:xfrm>
            <a:prstGeom prst="rect">
              <a:avLst/>
            </a:prstGeom>
            <a:gradFill rotWithShape="1">
              <a:gsLst>
                <a:gs pos="0">
                  <a:srgbClr val="FFE8D1"/>
                </a:gs>
                <a:gs pos="100000">
                  <a:srgbClr val="FFC285"/>
                </a:gs>
              </a:gsLst>
              <a:lin ang="5400000" scaled="1"/>
            </a:gradFill>
            <a:ln w="12700">
              <a:solidFill>
                <a:schemeClr val="tx1"/>
              </a:solidFill>
              <a:miter lim="800000"/>
              <a:headEnd/>
              <a:tailEnd/>
            </a:ln>
          </p:spPr>
          <p:txBody>
            <a:bodyPr wrap="none" lIns="61539" tIns="30770" rIns="61539" bIns="30770" anchor="ctr"/>
            <a:lstStyle/>
            <a:p>
              <a:endParaRPr lang="en-US" baseline="0"/>
            </a:p>
          </p:txBody>
        </p:sp>
        <p:sp>
          <p:nvSpPr>
            <p:cNvPr id="29712" name="Rectangle 66"/>
            <p:cNvSpPr>
              <a:spLocks noChangeArrowheads="1"/>
            </p:cNvSpPr>
            <p:nvPr/>
          </p:nvSpPr>
          <p:spPr bwMode="auto">
            <a:xfrm>
              <a:off x="2432" y="3022"/>
              <a:ext cx="384" cy="216"/>
            </a:xfrm>
            <a:prstGeom prst="rect">
              <a:avLst/>
            </a:prstGeom>
            <a:gradFill rotWithShape="1">
              <a:gsLst>
                <a:gs pos="0">
                  <a:srgbClr val="FFE8D1"/>
                </a:gs>
                <a:gs pos="100000">
                  <a:srgbClr val="FFC285"/>
                </a:gs>
              </a:gsLst>
              <a:lin ang="5400000" scaled="1"/>
            </a:gradFill>
            <a:ln w="12700">
              <a:solidFill>
                <a:schemeClr val="tx1"/>
              </a:solidFill>
              <a:miter lim="800000"/>
              <a:headEnd/>
              <a:tailEnd/>
            </a:ln>
          </p:spPr>
          <p:txBody>
            <a:bodyPr wrap="none" lIns="61539" tIns="30770" rIns="61539" bIns="30770" anchor="ctr"/>
            <a:lstStyle/>
            <a:p>
              <a:endParaRPr lang="en-US" baseline="0"/>
            </a:p>
          </p:txBody>
        </p:sp>
        <p:sp>
          <p:nvSpPr>
            <p:cNvPr id="29713" name="Line 73"/>
            <p:cNvSpPr>
              <a:spLocks noChangeShapeType="1"/>
            </p:cNvSpPr>
            <p:nvPr/>
          </p:nvSpPr>
          <p:spPr bwMode="auto">
            <a:xfrm>
              <a:off x="1901" y="3186"/>
              <a:ext cx="0" cy="228"/>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16472" name="AutoShape 30"/>
            <p:cNvSpPr>
              <a:spLocks noChangeArrowheads="1"/>
            </p:cNvSpPr>
            <p:nvPr/>
          </p:nvSpPr>
          <p:spPr bwMode="auto">
            <a:xfrm>
              <a:off x="817" y="2675"/>
              <a:ext cx="630" cy="180"/>
            </a:xfrm>
            <a:custGeom>
              <a:avLst/>
              <a:gdLst>
                <a:gd name="T0" fmla="*/ 2 w 21600"/>
                <a:gd name="T1" fmla="*/ 0 h 21600"/>
                <a:gd name="T2" fmla="*/ 1 w 21600"/>
                <a:gd name="T3" fmla="*/ 0 h 21600"/>
                <a:gd name="T4" fmla="*/ 0 w 21600"/>
                <a:gd name="T5" fmla="*/ 0 h 21600"/>
                <a:gd name="T6" fmla="*/ 1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gradFill rotWithShape="1">
              <a:gsLst>
                <a:gs pos="0">
                  <a:srgbClr val="FFE8D1"/>
                </a:gs>
                <a:gs pos="100000">
                  <a:srgbClr val="FFC285"/>
                </a:gs>
              </a:gsLst>
              <a:lin ang="5400000" scaled="1"/>
            </a:gradFill>
            <a:ln w="28575">
              <a:solidFill>
                <a:schemeClr val="tx1"/>
              </a:solidFill>
              <a:miter lim="800000"/>
              <a:headEnd/>
              <a:tailEnd/>
            </a:ln>
            <a:effectLst>
              <a:outerShdw dist="45791" dir="3378596" algn="ctr" rotWithShape="0">
                <a:srgbClr val="B2B2B2"/>
              </a:outerShdw>
            </a:effectLst>
          </p:spPr>
          <p:txBody>
            <a:bodyPr wrap="none" anchor="ctr"/>
            <a:lstStyle/>
            <a:p>
              <a:pPr>
                <a:defRPr/>
              </a:pPr>
              <a:endParaRPr lang="en-US" baseline="0"/>
            </a:p>
          </p:txBody>
        </p:sp>
        <p:sp>
          <p:nvSpPr>
            <p:cNvPr id="16470" name="AutoShape 31"/>
            <p:cNvSpPr>
              <a:spLocks noChangeArrowheads="1"/>
            </p:cNvSpPr>
            <p:nvPr/>
          </p:nvSpPr>
          <p:spPr bwMode="auto">
            <a:xfrm>
              <a:off x="1575" y="2675"/>
              <a:ext cx="657" cy="180"/>
            </a:xfrm>
            <a:custGeom>
              <a:avLst/>
              <a:gdLst>
                <a:gd name="T0" fmla="*/ 2 w 21600"/>
                <a:gd name="T1" fmla="*/ 0 h 21600"/>
                <a:gd name="T2" fmla="*/ 1 w 21600"/>
                <a:gd name="T3" fmla="*/ 0 h 21600"/>
                <a:gd name="T4" fmla="*/ 0 w 21600"/>
                <a:gd name="T5" fmla="*/ 0 h 21600"/>
                <a:gd name="T6" fmla="*/ 1 w 21600"/>
                <a:gd name="T7" fmla="*/ 0 h 21600"/>
                <a:gd name="T8" fmla="*/ 0 60000 65536"/>
                <a:gd name="T9" fmla="*/ 0 60000 65536"/>
                <a:gd name="T10" fmla="*/ 0 60000 65536"/>
                <a:gd name="T11" fmla="*/ 0 60000 65536"/>
                <a:gd name="T12" fmla="*/ 4505 w 21600"/>
                <a:gd name="T13" fmla="*/ 4500 h 21600"/>
                <a:gd name="T14" fmla="*/ 17095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gradFill rotWithShape="1">
              <a:gsLst>
                <a:gs pos="0">
                  <a:srgbClr val="FFE8D1"/>
                </a:gs>
                <a:gs pos="100000">
                  <a:srgbClr val="FFC285"/>
                </a:gs>
              </a:gsLst>
              <a:lin ang="5400000" scaled="1"/>
            </a:gradFill>
            <a:ln w="28575">
              <a:solidFill>
                <a:schemeClr val="tx1"/>
              </a:solidFill>
              <a:miter lim="800000"/>
              <a:headEnd/>
              <a:tailEnd/>
            </a:ln>
            <a:effectLst>
              <a:outerShdw dist="45791" dir="3378596" algn="ctr" rotWithShape="0">
                <a:srgbClr val="B2B2B2"/>
              </a:outerShdw>
            </a:effectLst>
          </p:spPr>
          <p:txBody>
            <a:bodyPr wrap="none" anchor="ctr"/>
            <a:lstStyle/>
            <a:p>
              <a:pPr>
                <a:defRPr/>
              </a:pPr>
              <a:endParaRPr lang="en-US" baseline="0"/>
            </a:p>
          </p:txBody>
        </p:sp>
        <p:sp>
          <p:nvSpPr>
            <p:cNvPr id="16468" name="AutoShape 32"/>
            <p:cNvSpPr>
              <a:spLocks noChangeArrowheads="1"/>
            </p:cNvSpPr>
            <p:nvPr/>
          </p:nvSpPr>
          <p:spPr bwMode="auto">
            <a:xfrm>
              <a:off x="2299" y="2675"/>
              <a:ext cx="656" cy="180"/>
            </a:xfrm>
            <a:custGeom>
              <a:avLst/>
              <a:gdLst>
                <a:gd name="T0" fmla="*/ 2 w 21600"/>
                <a:gd name="T1" fmla="*/ 0 h 21600"/>
                <a:gd name="T2" fmla="*/ 1 w 21600"/>
                <a:gd name="T3" fmla="*/ 0 h 21600"/>
                <a:gd name="T4" fmla="*/ 0 w 21600"/>
                <a:gd name="T5" fmla="*/ 0 h 21600"/>
                <a:gd name="T6" fmla="*/ 1 w 21600"/>
                <a:gd name="T7" fmla="*/ 0 h 21600"/>
                <a:gd name="T8" fmla="*/ 0 60000 65536"/>
                <a:gd name="T9" fmla="*/ 0 60000 65536"/>
                <a:gd name="T10" fmla="*/ 0 60000 65536"/>
                <a:gd name="T11" fmla="*/ 0 60000 65536"/>
                <a:gd name="T12" fmla="*/ 4505 w 21600"/>
                <a:gd name="T13" fmla="*/ 4500 h 21600"/>
                <a:gd name="T14" fmla="*/ 17095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gradFill rotWithShape="1">
              <a:gsLst>
                <a:gs pos="0">
                  <a:srgbClr val="FFE8D1"/>
                </a:gs>
                <a:gs pos="100000">
                  <a:srgbClr val="FFC285"/>
                </a:gs>
              </a:gsLst>
              <a:lin ang="5400000" scaled="1"/>
            </a:gradFill>
            <a:ln w="28575">
              <a:solidFill>
                <a:schemeClr val="tx1"/>
              </a:solidFill>
              <a:miter lim="800000"/>
              <a:headEnd/>
              <a:tailEnd/>
            </a:ln>
            <a:effectLst>
              <a:outerShdw dist="45791" dir="3378596" algn="ctr" rotWithShape="0">
                <a:srgbClr val="B2B2B2"/>
              </a:outerShdw>
            </a:effectLst>
          </p:spPr>
          <p:txBody>
            <a:bodyPr wrap="none" anchor="ctr"/>
            <a:lstStyle/>
            <a:p>
              <a:pPr>
                <a:defRPr/>
              </a:pPr>
              <a:endParaRPr lang="en-US" baseline="0"/>
            </a:p>
          </p:txBody>
        </p:sp>
        <p:sp>
          <p:nvSpPr>
            <p:cNvPr id="29717" name="Line 87"/>
            <p:cNvSpPr>
              <a:spLocks noChangeShapeType="1"/>
            </p:cNvSpPr>
            <p:nvPr/>
          </p:nvSpPr>
          <p:spPr bwMode="auto">
            <a:xfrm>
              <a:off x="3301" y="1839"/>
              <a:ext cx="0" cy="264"/>
            </a:xfrm>
            <a:prstGeom prst="line">
              <a:avLst/>
            </a:prstGeom>
            <a:noFill/>
            <a:ln w="38100">
              <a:solidFill>
                <a:srgbClr val="CC0000"/>
              </a:solidFill>
              <a:prstDash val="sysDot"/>
              <a:round/>
              <a:headEnd/>
              <a:tailEnd type="triangle" w="med" len="med"/>
            </a:ln>
          </p:spPr>
          <p:txBody>
            <a:bodyPr lIns="61539" tIns="30770" rIns="61539" bIns="30770"/>
            <a:lstStyle/>
            <a:p>
              <a:endParaRPr lang="en-US"/>
            </a:p>
          </p:txBody>
        </p:sp>
        <p:sp>
          <p:nvSpPr>
            <p:cNvPr id="29718" name="Line 59"/>
            <p:cNvSpPr>
              <a:spLocks noChangeShapeType="1"/>
            </p:cNvSpPr>
            <p:nvPr/>
          </p:nvSpPr>
          <p:spPr bwMode="auto">
            <a:xfrm>
              <a:off x="1904" y="2518"/>
              <a:ext cx="0" cy="144"/>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19" name="Line 60"/>
            <p:cNvSpPr>
              <a:spLocks noChangeShapeType="1"/>
            </p:cNvSpPr>
            <p:nvPr/>
          </p:nvSpPr>
          <p:spPr bwMode="auto">
            <a:xfrm>
              <a:off x="2627" y="2518"/>
              <a:ext cx="0" cy="144"/>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20" name="Line 61"/>
            <p:cNvSpPr>
              <a:spLocks noChangeShapeType="1"/>
            </p:cNvSpPr>
            <p:nvPr/>
          </p:nvSpPr>
          <p:spPr bwMode="auto">
            <a:xfrm>
              <a:off x="1135" y="2518"/>
              <a:ext cx="0" cy="144"/>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21" name="Line 58"/>
            <p:cNvSpPr>
              <a:spLocks noChangeShapeType="1"/>
            </p:cNvSpPr>
            <p:nvPr/>
          </p:nvSpPr>
          <p:spPr bwMode="auto">
            <a:xfrm>
              <a:off x="1901" y="1402"/>
              <a:ext cx="0" cy="198"/>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16395" name="AutoShape 23"/>
            <p:cNvSpPr>
              <a:spLocks noChangeArrowheads="1"/>
            </p:cNvSpPr>
            <p:nvPr/>
          </p:nvSpPr>
          <p:spPr bwMode="auto">
            <a:xfrm>
              <a:off x="1581" y="1153"/>
              <a:ext cx="640" cy="288"/>
            </a:xfrm>
            <a:prstGeom prst="roundRect">
              <a:avLst>
                <a:gd name="adj" fmla="val 16667"/>
              </a:avLst>
            </a:prstGeom>
            <a:gradFill rotWithShape="1">
              <a:gsLst>
                <a:gs pos="0">
                  <a:srgbClr val="FFE8D1"/>
                </a:gs>
                <a:gs pos="100000">
                  <a:srgbClr val="FFC285"/>
                </a:gs>
              </a:gsLst>
              <a:lin ang="5400000" scaled="1"/>
            </a:gradFill>
            <a:ln w="28575">
              <a:solidFill>
                <a:schemeClr val="tx1"/>
              </a:solidFill>
              <a:round/>
              <a:headEnd/>
              <a:tailEnd/>
            </a:ln>
            <a:effectLst>
              <a:outerShdw dist="53882" dir="2700000" algn="ctr" rotWithShape="0">
                <a:srgbClr val="B2B2B2"/>
              </a:outerShdw>
            </a:effectLst>
          </p:spPr>
          <p:txBody>
            <a:bodyPr wrap="none" lIns="61539" tIns="30770" rIns="61539" bIns="30770" anchor="ctr"/>
            <a:lstStyle/>
            <a:p>
              <a:pPr>
                <a:defRPr/>
              </a:pPr>
              <a:endParaRPr lang="en-US" baseline="0"/>
            </a:p>
          </p:txBody>
        </p:sp>
        <p:sp>
          <p:nvSpPr>
            <p:cNvPr id="29723" name="Line 16"/>
            <p:cNvSpPr>
              <a:spLocks noChangeShapeType="1"/>
            </p:cNvSpPr>
            <p:nvPr/>
          </p:nvSpPr>
          <p:spPr bwMode="auto">
            <a:xfrm>
              <a:off x="1901" y="797"/>
              <a:ext cx="0" cy="346"/>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24" name="Text Box 10"/>
            <p:cNvSpPr txBox="1">
              <a:spLocks noChangeArrowheads="1"/>
            </p:cNvSpPr>
            <p:nvPr/>
          </p:nvSpPr>
          <p:spPr bwMode="auto">
            <a:xfrm>
              <a:off x="1668" y="1229"/>
              <a:ext cx="465" cy="134"/>
            </a:xfrm>
            <a:prstGeom prst="rect">
              <a:avLst/>
            </a:prstGeom>
            <a:noFill/>
            <a:ln w="9525">
              <a:noFill/>
              <a:miter lim="800000"/>
              <a:headEnd/>
              <a:tailEnd/>
            </a:ln>
          </p:spPr>
          <p:txBody>
            <a:bodyPr wrap="none" lIns="61539" tIns="30770" rIns="61539" bIns="30770">
              <a:spAutoFit/>
            </a:bodyPr>
            <a:lstStyle/>
            <a:p>
              <a:r>
                <a:rPr lang="en-US" sz="1000" baseline="0"/>
                <a:t>Institution</a:t>
              </a:r>
            </a:p>
          </p:txBody>
        </p:sp>
        <p:sp>
          <p:nvSpPr>
            <p:cNvPr id="29725" name="Line 15"/>
            <p:cNvSpPr>
              <a:spLocks noChangeShapeType="1"/>
            </p:cNvSpPr>
            <p:nvPr/>
          </p:nvSpPr>
          <p:spPr bwMode="auto">
            <a:xfrm>
              <a:off x="1901" y="312"/>
              <a:ext cx="0" cy="237"/>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26" name="Line 17"/>
            <p:cNvSpPr>
              <a:spLocks noChangeShapeType="1"/>
            </p:cNvSpPr>
            <p:nvPr/>
          </p:nvSpPr>
          <p:spPr bwMode="auto">
            <a:xfrm>
              <a:off x="1901" y="1762"/>
              <a:ext cx="0" cy="228"/>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27" name="Text Box 19"/>
            <p:cNvSpPr txBox="1">
              <a:spLocks noChangeArrowheads="1"/>
            </p:cNvSpPr>
            <p:nvPr/>
          </p:nvSpPr>
          <p:spPr bwMode="auto">
            <a:xfrm>
              <a:off x="1533" y="342"/>
              <a:ext cx="730" cy="134"/>
            </a:xfrm>
            <a:prstGeom prst="rect">
              <a:avLst/>
            </a:prstGeom>
            <a:noFill/>
            <a:ln w="9525">
              <a:noFill/>
              <a:miter lim="800000"/>
              <a:headEnd/>
              <a:tailEnd/>
            </a:ln>
          </p:spPr>
          <p:txBody>
            <a:bodyPr wrap="none" lIns="61539" tIns="30770" rIns="61539" bIns="30770">
              <a:spAutoFit/>
            </a:bodyPr>
            <a:lstStyle/>
            <a:p>
              <a:r>
                <a:rPr lang="en-US" sz="1000" i="1" baseline="0"/>
                <a:t>Agency    Budget</a:t>
              </a:r>
            </a:p>
          </p:txBody>
        </p:sp>
        <p:sp>
          <p:nvSpPr>
            <p:cNvPr id="29728" name="Text Box 20"/>
            <p:cNvSpPr txBox="1">
              <a:spLocks noChangeArrowheads="1"/>
            </p:cNvSpPr>
            <p:nvPr/>
          </p:nvSpPr>
          <p:spPr bwMode="auto">
            <a:xfrm>
              <a:off x="1561" y="936"/>
              <a:ext cx="322" cy="134"/>
            </a:xfrm>
            <a:prstGeom prst="rect">
              <a:avLst/>
            </a:prstGeom>
            <a:noFill/>
            <a:ln w="9525">
              <a:noFill/>
              <a:miter lim="800000"/>
              <a:headEnd/>
              <a:tailEnd/>
            </a:ln>
          </p:spPr>
          <p:txBody>
            <a:bodyPr wrap="none" lIns="61539" tIns="30770" rIns="61539" bIns="30770">
              <a:spAutoFit/>
            </a:bodyPr>
            <a:lstStyle/>
            <a:p>
              <a:r>
                <a:rPr lang="en-US" sz="1000" i="1" baseline="0"/>
                <a:t>Award</a:t>
              </a:r>
            </a:p>
          </p:txBody>
        </p:sp>
        <p:sp>
          <p:nvSpPr>
            <p:cNvPr id="29729" name="Text Box 21"/>
            <p:cNvSpPr txBox="1">
              <a:spLocks noChangeArrowheads="1"/>
            </p:cNvSpPr>
            <p:nvPr/>
          </p:nvSpPr>
          <p:spPr bwMode="auto">
            <a:xfrm>
              <a:off x="939" y="1145"/>
              <a:ext cx="394" cy="230"/>
            </a:xfrm>
            <a:prstGeom prst="rect">
              <a:avLst/>
            </a:prstGeom>
            <a:noFill/>
            <a:ln w="9525">
              <a:noFill/>
              <a:miter lim="800000"/>
              <a:headEnd/>
              <a:tailEnd/>
            </a:ln>
          </p:spPr>
          <p:txBody>
            <a:bodyPr wrap="none" lIns="61539" tIns="30770" rIns="61539" bIns="30770">
              <a:spAutoFit/>
            </a:bodyPr>
            <a:lstStyle/>
            <a:p>
              <a:pPr algn="ctr"/>
              <a:r>
                <a:rPr lang="en-US" sz="1000" i="1" baseline="0"/>
                <a:t>State</a:t>
              </a:r>
            </a:p>
            <a:p>
              <a:pPr algn="ctr"/>
              <a:r>
                <a:rPr lang="en-US" sz="1000" i="1" baseline="0"/>
                <a:t>Funding</a:t>
              </a:r>
            </a:p>
          </p:txBody>
        </p:sp>
        <p:sp>
          <p:nvSpPr>
            <p:cNvPr id="29730" name="Text Box 29"/>
            <p:cNvSpPr txBox="1">
              <a:spLocks noChangeArrowheads="1"/>
            </p:cNvSpPr>
            <p:nvPr/>
          </p:nvSpPr>
          <p:spPr bwMode="auto">
            <a:xfrm>
              <a:off x="882" y="2676"/>
              <a:ext cx="501" cy="154"/>
            </a:xfrm>
            <a:prstGeom prst="rect">
              <a:avLst/>
            </a:prstGeom>
            <a:noFill/>
            <a:ln w="9525">
              <a:noFill/>
              <a:miter lim="800000"/>
              <a:headEnd/>
              <a:tailEnd/>
            </a:ln>
          </p:spPr>
          <p:txBody>
            <a:bodyPr wrap="none">
              <a:spAutoFit/>
            </a:bodyPr>
            <a:lstStyle/>
            <a:p>
              <a:r>
                <a:rPr lang="en-US" sz="1000" baseline="0"/>
                <a:t>Personnel</a:t>
              </a:r>
            </a:p>
          </p:txBody>
        </p:sp>
        <p:sp>
          <p:nvSpPr>
            <p:cNvPr id="29731" name="Text Box 12"/>
            <p:cNvSpPr txBox="1">
              <a:spLocks noChangeArrowheads="1"/>
            </p:cNvSpPr>
            <p:nvPr/>
          </p:nvSpPr>
          <p:spPr bwMode="auto">
            <a:xfrm>
              <a:off x="1707" y="2676"/>
              <a:ext cx="391" cy="154"/>
            </a:xfrm>
            <a:prstGeom prst="rect">
              <a:avLst/>
            </a:prstGeom>
            <a:noFill/>
            <a:ln w="9525">
              <a:noFill/>
              <a:miter lim="800000"/>
              <a:headEnd/>
              <a:tailEnd/>
            </a:ln>
          </p:spPr>
          <p:txBody>
            <a:bodyPr wrap="none">
              <a:spAutoFit/>
            </a:bodyPr>
            <a:lstStyle/>
            <a:p>
              <a:r>
                <a:rPr lang="en-US" sz="1000" baseline="0"/>
                <a:t>Vendor</a:t>
              </a:r>
            </a:p>
          </p:txBody>
        </p:sp>
        <p:sp>
          <p:nvSpPr>
            <p:cNvPr id="29732" name="Text Box 25"/>
            <p:cNvSpPr txBox="1">
              <a:spLocks noChangeArrowheads="1"/>
            </p:cNvSpPr>
            <p:nvPr/>
          </p:nvSpPr>
          <p:spPr bwMode="auto">
            <a:xfrm>
              <a:off x="2372" y="2676"/>
              <a:ext cx="525" cy="154"/>
            </a:xfrm>
            <a:prstGeom prst="rect">
              <a:avLst/>
            </a:prstGeom>
            <a:noFill/>
            <a:ln w="9525">
              <a:noFill/>
              <a:miter lim="800000"/>
              <a:headEnd/>
              <a:tailEnd/>
            </a:ln>
          </p:spPr>
          <p:txBody>
            <a:bodyPr wrap="none">
              <a:spAutoFit/>
            </a:bodyPr>
            <a:lstStyle/>
            <a:p>
              <a:r>
                <a:rPr lang="en-US" sz="1000" baseline="0"/>
                <a:t>Contractor</a:t>
              </a:r>
            </a:p>
          </p:txBody>
        </p:sp>
        <p:sp>
          <p:nvSpPr>
            <p:cNvPr id="29733" name="AutoShape 37"/>
            <p:cNvSpPr>
              <a:spLocks noChangeArrowheads="1"/>
            </p:cNvSpPr>
            <p:nvPr/>
          </p:nvSpPr>
          <p:spPr bwMode="auto">
            <a:xfrm>
              <a:off x="875" y="2158"/>
              <a:ext cx="528" cy="360"/>
            </a:xfrm>
            <a:prstGeom prst="can">
              <a:avLst>
                <a:gd name="adj" fmla="val 25000"/>
              </a:avLst>
            </a:prstGeom>
            <a:gradFill rotWithShape="1">
              <a:gsLst>
                <a:gs pos="0">
                  <a:srgbClr val="FFE8D1"/>
                </a:gs>
                <a:gs pos="100000">
                  <a:srgbClr val="FFC285"/>
                </a:gs>
              </a:gsLst>
              <a:lin ang="5400000" scaled="1"/>
            </a:gradFill>
            <a:ln w="12700">
              <a:solidFill>
                <a:schemeClr val="tx1"/>
              </a:solidFill>
              <a:round/>
              <a:headEnd/>
              <a:tailEnd/>
            </a:ln>
          </p:spPr>
          <p:txBody>
            <a:bodyPr wrap="none" lIns="61539" tIns="30770" rIns="61539" bIns="30770" anchor="ctr"/>
            <a:lstStyle/>
            <a:p>
              <a:endParaRPr lang="en-US" baseline="0"/>
            </a:p>
          </p:txBody>
        </p:sp>
        <p:sp>
          <p:nvSpPr>
            <p:cNvPr id="29734" name="Text Box 38"/>
            <p:cNvSpPr txBox="1">
              <a:spLocks noChangeArrowheads="1"/>
            </p:cNvSpPr>
            <p:nvPr/>
          </p:nvSpPr>
          <p:spPr bwMode="auto">
            <a:xfrm>
              <a:off x="890" y="2297"/>
              <a:ext cx="499" cy="134"/>
            </a:xfrm>
            <a:prstGeom prst="rect">
              <a:avLst/>
            </a:prstGeom>
            <a:noFill/>
            <a:ln w="9525">
              <a:noFill/>
              <a:miter lim="800000"/>
              <a:headEnd/>
              <a:tailEnd/>
            </a:ln>
          </p:spPr>
          <p:txBody>
            <a:bodyPr wrap="none" lIns="61539" tIns="30770" rIns="61539" bIns="30770">
              <a:spAutoFit/>
            </a:bodyPr>
            <a:lstStyle/>
            <a:p>
              <a:r>
                <a:rPr lang="en-US" sz="1000" i="1" baseline="0"/>
                <a:t>HR System</a:t>
              </a:r>
            </a:p>
          </p:txBody>
        </p:sp>
        <p:sp>
          <p:nvSpPr>
            <p:cNvPr id="29735" name="AutoShape 39"/>
            <p:cNvSpPr>
              <a:spLocks noChangeArrowheads="1"/>
            </p:cNvSpPr>
            <p:nvPr/>
          </p:nvSpPr>
          <p:spPr bwMode="auto">
            <a:xfrm>
              <a:off x="1637" y="2158"/>
              <a:ext cx="528" cy="360"/>
            </a:xfrm>
            <a:prstGeom prst="can">
              <a:avLst>
                <a:gd name="adj" fmla="val 25000"/>
              </a:avLst>
            </a:prstGeom>
            <a:gradFill rotWithShape="1">
              <a:gsLst>
                <a:gs pos="0">
                  <a:srgbClr val="FFE8D1"/>
                </a:gs>
                <a:gs pos="100000">
                  <a:srgbClr val="FFC285"/>
                </a:gs>
              </a:gsLst>
              <a:lin ang="5400000" scaled="1"/>
            </a:gradFill>
            <a:ln w="12700">
              <a:solidFill>
                <a:schemeClr val="tx1"/>
              </a:solidFill>
              <a:round/>
              <a:headEnd/>
              <a:tailEnd/>
            </a:ln>
          </p:spPr>
          <p:txBody>
            <a:bodyPr wrap="none" lIns="61539" tIns="30770" rIns="61539" bIns="30770" anchor="ctr"/>
            <a:lstStyle/>
            <a:p>
              <a:endParaRPr lang="en-US" baseline="0"/>
            </a:p>
          </p:txBody>
        </p:sp>
        <p:sp>
          <p:nvSpPr>
            <p:cNvPr id="29736" name="Text Box 40"/>
            <p:cNvSpPr txBox="1">
              <a:spLocks noChangeArrowheads="1"/>
            </p:cNvSpPr>
            <p:nvPr/>
          </p:nvSpPr>
          <p:spPr bwMode="auto">
            <a:xfrm>
              <a:off x="1613" y="2259"/>
              <a:ext cx="570" cy="230"/>
            </a:xfrm>
            <a:prstGeom prst="rect">
              <a:avLst/>
            </a:prstGeom>
            <a:noFill/>
            <a:ln w="9525">
              <a:noFill/>
              <a:miter lim="800000"/>
              <a:headEnd/>
              <a:tailEnd/>
            </a:ln>
          </p:spPr>
          <p:txBody>
            <a:bodyPr wrap="none" lIns="61539" tIns="30770" rIns="61539" bIns="30770">
              <a:spAutoFit/>
            </a:bodyPr>
            <a:lstStyle/>
            <a:p>
              <a:pPr algn="ctr"/>
              <a:r>
                <a:rPr lang="en-US" sz="1000" i="1" baseline="0"/>
                <a:t>Procurement</a:t>
              </a:r>
            </a:p>
            <a:p>
              <a:pPr algn="ctr"/>
              <a:r>
                <a:rPr lang="en-US" sz="1000" i="1" baseline="0"/>
                <a:t>System</a:t>
              </a:r>
            </a:p>
          </p:txBody>
        </p:sp>
        <p:sp>
          <p:nvSpPr>
            <p:cNvPr id="29737" name="AutoShape 41"/>
            <p:cNvSpPr>
              <a:spLocks noChangeArrowheads="1"/>
            </p:cNvSpPr>
            <p:nvPr/>
          </p:nvSpPr>
          <p:spPr bwMode="auto">
            <a:xfrm>
              <a:off x="2320" y="2158"/>
              <a:ext cx="612" cy="360"/>
            </a:xfrm>
            <a:prstGeom prst="can">
              <a:avLst>
                <a:gd name="adj" fmla="val 25000"/>
              </a:avLst>
            </a:prstGeom>
            <a:gradFill rotWithShape="1">
              <a:gsLst>
                <a:gs pos="0">
                  <a:srgbClr val="FFE8D1"/>
                </a:gs>
                <a:gs pos="100000">
                  <a:srgbClr val="FFC285"/>
                </a:gs>
              </a:gsLst>
              <a:lin ang="5400000" scaled="1"/>
            </a:gradFill>
            <a:ln w="12700">
              <a:solidFill>
                <a:schemeClr val="tx1"/>
              </a:solidFill>
              <a:round/>
              <a:headEnd/>
              <a:tailEnd/>
            </a:ln>
          </p:spPr>
          <p:txBody>
            <a:bodyPr wrap="none" lIns="61539" tIns="30770" rIns="61539" bIns="30770" anchor="ctr"/>
            <a:lstStyle/>
            <a:p>
              <a:endParaRPr lang="en-US" baseline="0"/>
            </a:p>
          </p:txBody>
        </p:sp>
        <p:sp>
          <p:nvSpPr>
            <p:cNvPr id="29738" name="Text Box 43"/>
            <p:cNvSpPr txBox="1">
              <a:spLocks noChangeArrowheads="1"/>
            </p:cNvSpPr>
            <p:nvPr/>
          </p:nvSpPr>
          <p:spPr bwMode="auto">
            <a:xfrm>
              <a:off x="2294" y="2260"/>
              <a:ext cx="664" cy="230"/>
            </a:xfrm>
            <a:prstGeom prst="rect">
              <a:avLst/>
            </a:prstGeom>
            <a:noFill/>
            <a:ln w="9525">
              <a:noFill/>
              <a:miter lim="800000"/>
              <a:headEnd/>
              <a:tailEnd/>
            </a:ln>
          </p:spPr>
          <p:txBody>
            <a:bodyPr wrap="none" lIns="61539" tIns="30770" rIns="61539" bIns="30770">
              <a:spAutoFit/>
            </a:bodyPr>
            <a:lstStyle/>
            <a:p>
              <a:pPr algn="ctr"/>
              <a:r>
                <a:rPr lang="en-US" sz="1000" i="1" baseline="0"/>
                <a:t>Subcontracting</a:t>
              </a:r>
            </a:p>
            <a:p>
              <a:pPr algn="ctr"/>
              <a:r>
                <a:rPr lang="en-US" sz="1000" i="1" baseline="0"/>
                <a:t>System</a:t>
              </a:r>
            </a:p>
          </p:txBody>
        </p:sp>
        <p:sp>
          <p:nvSpPr>
            <p:cNvPr id="29739" name="Line 45"/>
            <p:cNvSpPr>
              <a:spLocks noChangeShapeType="1"/>
            </p:cNvSpPr>
            <p:nvPr/>
          </p:nvSpPr>
          <p:spPr bwMode="auto">
            <a:xfrm>
              <a:off x="1901" y="1999"/>
              <a:ext cx="0" cy="195"/>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40" name="Line 52"/>
            <p:cNvSpPr>
              <a:spLocks noChangeShapeType="1"/>
            </p:cNvSpPr>
            <p:nvPr/>
          </p:nvSpPr>
          <p:spPr bwMode="auto">
            <a:xfrm rot="5400000">
              <a:off x="2352" y="1177"/>
              <a:ext cx="0" cy="240"/>
            </a:xfrm>
            <a:prstGeom prst="line">
              <a:avLst/>
            </a:prstGeom>
            <a:noFill/>
            <a:ln w="38100">
              <a:solidFill>
                <a:schemeClr val="accent2"/>
              </a:solidFill>
              <a:round/>
              <a:headEnd/>
              <a:tailEnd type="triangle" w="med" len="med"/>
            </a:ln>
          </p:spPr>
          <p:txBody>
            <a:bodyPr lIns="61539" tIns="30770" rIns="61539" bIns="30770"/>
            <a:lstStyle/>
            <a:p>
              <a:endParaRPr lang="en-US"/>
            </a:p>
          </p:txBody>
        </p:sp>
        <p:sp>
          <p:nvSpPr>
            <p:cNvPr id="29741" name="Line 53"/>
            <p:cNvSpPr>
              <a:spLocks noChangeShapeType="1"/>
            </p:cNvSpPr>
            <p:nvPr/>
          </p:nvSpPr>
          <p:spPr bwMode="auto">
            <a:xfrm rot="16200000" flipH="1">
              <a:off x="1450" y="1176"/>
              <a:ext cx="0" cy="240"/>
            </a:xfrm>
            <a:prstGeom prst="line">
              <a:avLst/>
            </a:prstGeom>
            <a:noFill/>
            <a:ln w="38100">
              <a:solidFill>
                <a:schemeClr val="accent2"/>
              </a:solidFill>
              <a:round/>
              <a:headEnd/>
              <a:tailEnd type="triangle" w="med" len="med"/>
            </a:ln>
          </p:spPr>
          <p:txBody>
            <a:bodyPr lIns="61539" tIns="30770" rIns="61539" bIns="30770"/>
            <a:lstStyle/>
            <a:p>
              <a:endParaRPr lang="en-US"/>
            </a:p>
          </p:txBody>
        </p:sp>
        <p:sp>
          <p:nvSpPr>
            <p:cNvPr id="29742" name="Text Box 54"/>
            <p:cNvSpPr txBox="1">
              <a:spLocks noChangeArrowheads="1"/>
            </p:cNvSpPr>
            <p:nvPr/>
          </p:nvSpPr>
          <p:spPr bwMode="auto">
            <a:xfrm>
              <a:off x="2435" y="1145"/>
              <a:ext cx="531" cy="230"/>
            </a:xfrm>
            <a:prstGeom prst="rect">
              <a:avLst/>
            </a:prstGeom>
            <a:noFill/>
            <a:ln w="9525">
              <a:noFill/>
              <a:miter lim="800000"/>
              <a:headEnd/>
              <a:tailEnd/>
            </a:ln>
          </p:spPr>
          <p:txBody>
            <a:bodyPr wrap="none" lIns="61539" tIns="30770" rIns="61539" bIns="30770">
              <a:spAutoFit/>
            </a:bodyPr>
            <a:lstStyle/>
            <a:p>
              <a:pPr algn="ctr"/>
              <a:r>
                <a:rPr lang="en-US" sz="1000" i="1" baseline="0"/>
                <a:t>Endowment</a:t>
              </a:r>
            </a:p>
            <a:p>
              <a:pPr algn="ctr"/>
              <a:r>
                <a:rPr lang="en-US" sz="1000" i="1" baseline="0"/>
                <a:t>Funding</a:t>
              </a:r>
            </a:p>
          </p:txBody>
        </p:sp>
        <p:sp>
          <p:nvSpPr>
            <p:cNvPr id="29743" name="AutoShape 56"/>
            <p:cNvSpPr>
              <a:spLocks noChangeArrowheads="1"/>
            </p:cNvSpPr>
            <p:nvPr/>
          </p:nvSpPr>
          <p:spPr bwMode="auto">
            <a:xfrm>
              <a:off x="1535" y="1609"/>
              <a:ext cx="732" cy="216"/>
            </a:xfrm>
            <a:prstGeom prst="plus">
              <a:avLst>
                <a:gd name="adj" fmla="val 25000"/>
              </a:avLst>
            </a:prstGeom>
            <a:gradFill rotWithShape="1">
              <a:gsLst>
                <a:gs pos="0">
                  <a:srgbClr val="FFE8D1"/>
                </a:gs>
                <a:gs pos="100000">
                  <a:srgbClr val="FFC285"/>
                </a:gs>
              </a:gsLst>
              <a:lin ang="5400000" scaled="1"/>
            </a:gradFill>
            <a:ln w="12700">
              <a:solidFill>
                <a:schemeClr val="tx1"/>
              </a:solidFill>
              <a:miter lim="800000"/>
              <a:headEnd/>
              <a:tailEnd/>
            </a:ln>
          </p:spPr>
          <p:txBody>
            <a:bodyPr wrap="none" lIns="61539" tIns="30770" rIns="61539" bIns="30770" anchor="ctr"/>
            <a:lstStyle/>
            <a:p>
              <a:endParaRPr lang="en-US" baseline="0"/>
            </a:p>
          </p:txBody>
        </p:sp>
        <p:sp>
          <p:nvSpPr>
            <p:cNvPr id="29744" name="Text Box 57"/>
            <p:cNvSpPr txBox="1">
              <a:spLocks noChangeArrowheads="1"/>
            </p:cNvSpPr>
            <p:nvPr/>
          </p:nvSpPr>
          <p:spPr bwMode="auto">
            <a:xfrm>
              <a:off x="1545" y="1647"/>
              <a:ext cx="728" cy="134"/>
            </a:xfrm>
            <a:prstGeom prst="rect">
              <a:avLst/>
            </a:prstGeom>
            <a:noFill/>
            <a:ln w="9525">
              <a:noFill/>
              <a:miter lim="800000"/>
              <a:headEnd/>
              <a:tailEnd/>
            </a:ln>
          </p:spPr>
          <p:txBody>
            <a:bodyPr wrap="none" lIns="61539" tIns="30770" rIns="61539" bIns="30770">
              <a:spAutoFit/>
            </a:bodyPr>
            <a:lstStyle/>
            <a:p>
              <a:pPr algn="ctr"/>
              <a:r>
                <a:rPr lang="en-US" sz="1000" i="1" baseline="0"/>
                <a:t>Financial System</a:t>
              </a:r>
            </a:p>
          </p:txBody>
        </p:sp>
        <p:sp>
          <p:nvSpPr>
            <p:cNvPr id="29745" name="Line 63"/>
            <p:cNvSpPr>
              <a:spLocks noChangeShapeType="1"/>
            </p:cNvSpPr>
            <p:nvPr/>
          </p:nvSpPr>
          <p:spPr bwMode="auto">
            <a:xfrm rot="-5400000">
              <a:off x="2572" y="1436"/>
              <a:ext cx="1" cy="562"/>
            </a:xfrm>
            <a:prstGeom prst="line">
              <a:avLst/>
            </a:prstGeom>
            <a:noFill/>
            <a:ln w="38100">
              <a:solidFill>
                <a:srgbClr val="CC0000"/>
              </a:solidFill>
              <a:round/>
              <a:headEnd/>
              <a:tailEnd type="triangle" w="med" len="med"/>
            </a:ln>
          </p:spPr>
          <p:txBody>
            <a:bodyPr lIns="61539" tIns="30770" rIns="61539" bIns="30770"/>
            <a:lstStyle/>
            <a:p>
              <a:endParaRPr lang="en-US"/>
            </a:p>
          </p:txBody>
        </p:sp>
        <p:sp>
          <p:nvSpPr>
            <p:cNvPr id="29746" name="Text Box 65"/>
            <p:cNvSpPr txBox="1">
              <a:spLocks noChangeArrowheads="1"/>
            </p:cNvSpPr>
            <p:nvPr/>
          </p:nvSpPr>
          <p:spPr bwMode="auto">
            <a:xfrm>
              <a:off x="1020" y="3050"/>
              <a:ext cx="233" cy="134"/>
            </a:xfrm>
            <a:prstGeom prst="rect">
              <a:avLst/>
            </a:prstGeom>
            <a:noFill/>
            <a:ln w="9525">
              <a:noFill/>
              <a:miter lim="800000"/>
              <a:headEnd/>
              <a:tailEnd/>
            </a:ln>
          </p:spPr>
          <p:txBody>
            <a:bodyPr wrap="none" lIns="61539" tIns="30770" rIns="61539" bIns="30770">
              <a:spAutoFit/>
            </a:bodyPr>
            <a:lstStyle/>
            <a:p>
              <a:r>
                <a:rPr lang="en-US" sz="1000" baseline="0"/>
                <a:t>Hire</a:t>
              </a:r>
            </a:p>
          </p:txBody>
        </p:sp>
        <p:sp>
          <p:nvSpPr>
            <p:cNvPr id="29747" name="Rectangle 66"/>
            <p:cNvSpPr>
              <a:spLocks noChangeArrowheads="1"/>
            </p:cNvSpPr>
            <p:nvPr/>
          </p:nvSpPr>
          <p:spPr bwMode="auto">
            <a:xfrm>
              <a:off x="1706" y="3022"/>
              <a:ext cx="384" cy="216"/>
            </a:xfrm>
            <a:prstGeom prst="rect">
              <a:avLst/>
            </a:prstGeom>
            <a:gradFill rotWithShape="1">
              <a:gsLst>
                <a:gs pos="0">
                  <a:srgbClr val="FFE8D1"/>
                </a:gs>
                <a:gs pos="100000">
                  <a:srgbClr val="FFC285"/>
                </a:gs>
              </a:gsLst>
              <a:lin ang="5400000" scaled="1"/>
            </a:gradFill>
            <a:ln w="12700">
              <a:solidFill>
                <a:schemeClr val="tx1"/>
              </a:solidFill>
              <a:miter lim="800000"/>
              <a:headEnd/>
              <a:tailEnd/>
            </a:ln>
          </p:spPr>
          <p:txBody>
            <a:bodyPr wrap="none" lIns="61539" tIns="30770" rIns="61539" bIns="30770" anchor="ctr"/>
            <a:lstStyle/>
            <a:p>
              <a:endParaRPr lang="en-US" baseline="0"/>
            </a:p>
          </p:txBody>
        </p:sp>
        <p:sp>
          <p:nvSpPr>
            <p:cNvPr id="29748" name="Text Box 67"/>
            <p:cNvSpPr txBox="1">
              <a:spLocks noChangeArrowheads="1"/>
            </p:cNvSpPr>
            <p:nvPr/>
          </p:nvSpPr>
          <p:spPr bwMode="auto">
            <a:xfrm>
              <a:off x="1786" y="3050"/>
              <a:ext cx="229" cy="134"/>
            </a:xfrm>
            <a:prstGeom prst="rect">
              <a:avLst/>
            </a:prstGeom>
            <a:noFill/>
            <a:ln w="9525">
              <a:noFill/>
              <a:miter lim="800000"/>
              <a:headEnd/>
              <a:tailEnd/>
            </a:ln>
          </p:spPr>
          <p:txBody>
            <a:bodyPr wrap="none" lIns="61539" tIns="30770" rIns="61539" bIns="30770">
              <a:spAutoFit/>
            </a:bodyPr>
            <a:lstStyle/>
            <a:p>
              <a:r>
                <a:rPr lang="en-US" sz="1000" baseline="0"/>
                <a:t>Buy</a:t>
              </a:r>
            </a:p>
          </p:txBody>
        </p:sp>
        <p:sp>
          <p:nvSpPr>
            <p:cNvPr id="29749" name="Text Box 69"/>
            <p:cNvSpPr txBox="1">
              <a:spLocks noChangeArrowheads="1"/>
            </p:cNvSpPr>
            <p:nvPr/>
          </p:nvSpPr>
          <p:spPr bwMode="auto">
            <a:xfrm>
              <a:off x="2445" y="3050"/>
              <a:ext cx="366" cy="134"/>
            </a:xfrm>
            <a:prstGeom prst="rect">
              <a:avLst/>
            </a:prstGeom>
            <a:noFill/>
            <a:ln w="9525">
              <a:noFill/>
              <a:miter lim="800000"/>
              <a:headEnd/>
              <a:tailEnd/>
            </a:ln>
          </p:spPr>
          <p:txBody>
            <a:bodyPr wrap="none" lIns="61539" tIns="30770" rIns="61539" bIns="30770">
              <a:spAutoFit/>
            </a:bodyPr>
            <a:lstStyle/>
            <a:p>
              <a:r>
                <a:rPr lang="en-US" sz="1000" baseline="0"/>
                <a:t>Engage</a:t>
              </a:r>
            </a:p>
          </p:txBody>
        </p:sp>
        <p:sp>
          <p:nvSpPr>
            <p:cNvPr id="29750" name="Text Box 77"/>
            <p:cNvSpPr txBox="1">
              <a:spLocks noChangeArrowheads="1"/>
            </p:cNvSpPr>
            <p:nvPr/>
          </p:nvSpPr>
          <p:spPr bwMode="auto">
            <a:xfrm>
              <a:off x="2254" y="1727"/>
              <a:ext cx="610" cy="134"/>
            </a:xfrm>
            <a:prstGeom prst="rect">
              <a:avLst/>
            </a:prstGeom>
            <a:noFill/>
            <a:ln w="9525">
              <a:noFill/>
              <a:miter lim="800000"/>
              <a:headEnd/>
              <a:tailEnd/>
            </a:ln>
          </p:spPr>
          <p:txBody>
            <a:bodyPr wrap="none" lIns="61539" tIns="30770" rIns="61539" bIns="30770">
              <a:spAutoFit/>
            </a:bodyPr>
            <a:lstStyle/>
            <a:p>
              <a:r>
                <a:rPr lang="en-US" sz="1000" i="1" baseline="0"/>
                <a:t>Disbursement</a:t>
              </a:r>
            </a:p>
          </p:txBody>
        </p:sp>
        <p:sp>
          <p:nvSpPr>
            <p:cNvPr id="29751" name="Text Box 79"/>
            <p:cNvSpPr txBox="1">
              <a:spLocks noChangeArrowheads="1"/>
            </p:cNvSpPr>
            <p:nvPr/>
          </p:nvSpPr>
          <p:spPr bwMode="auto">
            <a:xfrm>
              <a:off x="2320" y="525"/>
              <a:ext cx="353" cy="326"/>
            </a:xfrm>
            <a:prstGeom prst="rect">
              <a:avLst/>
            </a:prstGeom>
            <a:noFill/>
            <a:ln w="9525">
              <a:noFill/>
              <a:miter lim="800000"/>
              <a:headEnd/>
              <a:tailEnd/>
            </a:ln>
          </p:spPr>
          <p:txBody>
            <a:bodyPr wrap="none" lIns="61539" tIns="30770" rIns="61539" bIns="30770">
              <a:spAutoFit/>
            </a:bodyPr>
            <a:lstStyle/>
            <a:p>
              <a:pPr algn="ctr"/>
              <a:r>
                <a:rPr lang="en-US" sz="1000" i="1" baseline="0"/>
                <a:t>Award</a:t>
              </a:r>
            </a:p>
            <a:p>
              <a:pPr algn="ctr"/>
              <a:endParaRPr lang="en-US" sz="1000" i="1" baseline="0"/>
            </a:p>
            <a:p>
              <a:pPr algn="ctr"/>
              <a:r>
                <a:rPr lang="en-US" sz="1000" i="1" baseline="0"/>
                <a:t>Record</a:t>
              </a:r>
            </a:p>
          </p:txBody>
        </p:sp>
        <p:sp>
          <p:nvSpPr>
            <p:cNvPr id="29752" name="AutoShape 86"/>
            <p:cNvSpPr>
              <a:spLocks noChangeArrowheads="1"/>
            </p:cNvSpPr>
            <p:nvPr/>
          </p:nvSpPr>
          <p:spPr bwMode="auto">
            <a:xfrm>
              <a:off x="2996" y="2111"/>
              <a:ext cx="594" cy="288"/>
            </a:xfrm>
            <a:prstGeom prst="hexagon">
              <a:avLst>
                <a:gd name="adj" fmla="val 61875"/>
                <a:gd name="vf" fmla="val 115470"/>
              </a:avLst>
            </a:prstGeom>
            <a:solidFill>
              <a:srgbClr val="FFC285"/>
            </a:solidFill>
            <a:ln w="12700">
              <a:solidFill>
                <a:schemeClr val="tx1"/>
              </a:solidFill>
              <a:prstDash val="lgDash"/>
              <a:miter lim="800000"/>
              <a:headEnd/>
              <a:tailEnd/>
            </a:ln>
          </p:spPr>
          <p:txBody>
            <a:bodyPr wrap="none" lIns="61539" tIns="30770" rIns="61539" bIns="30770" anchor="ctr"/>
            <a:lstStyle/>
            <a:p>
              <a:endParaRPr lang="en-US" baseline="0"/>
            </a:p>
          </p:txBody>
        </p:sp>
        <p:sp>
          <p:nvSpPr>
            <p:cNvPr id="29753" name="Text Box 88"/>
            <p:cNvSpPr txBox="1">
              <a:spLocks noChangeArrowheads="1"/>
            </p:cNvSpPr>
            <p:nvPr/>
          </p:nvSpPr>
          <p:spPr bwMode="auto">
            <a:xfrm>
              <a:off x="3093" y="2183"/>
              <a:ext cx="394" cy="134"/>
            </a:xfrm>
            <a:prstGeom prst="rect">
              <a:avLst/>
            </a:prstGeom>
            <a:noFill/>
            <a:ln w="9525">
              <a:noFill/>
              <a:miter lim="800000"/>
              <a:headEnd/>
              <a:tailEnd/>
            </a:ln>
          </p:spPr>
          <p:txBody>
            <a:bodyPr wrap="none" lIns="61539" tIns="30770" rIns="61539" bIns="30770">
              <a:spAutoFit/>
            </a:bodyPr>
            <a:lstStyle/>
            <a:p>
              <a:r>
                <a:rPr lang="en-US" sz="1000" i="1" baseline="0"/>
                <a:t>Start-Up</a:t>
              </a:r>
            </a:p>
          </p:txBody>
        </p:sp>
        <p:sp>
          <p:nvSpPr>
            <p:cNvPr id="29754" name="Text Box 89"/>
            <p:cNvSpPr txBox="1">
              <a:spLocks noChangeArrowheads="1"/>
            </p:cNvSpPr>
            <p:nvPr/>
          </p:nvSpPr>
          <p:spPr bwMode="auto">
            <a:xfrm>
              <a:off x="3602" y="1323"/>
              <a:ext cx="343" cy="134"/>
            </a:xfrm>
            <a:prstGeom prst="rect">
              <a:avLst/>
            </a:prstGeom>
            <a:noFill/>
            <a:ln w="9525">
              <a:noFill/>
              <a:miter lim="800000"/>
              <a:headEnd/>
              <a:tailEnd/>
            </a:ln>
          </p:spPr>
          <p:txBody>
            <a:bodyPr wrap="none" lIns="61539" tIns="30770" rIns="61539" bIns="30770">
              <a:spAutoFit/>
            </a:bodyPr>
            <a:lstStyle/>
            <a:p>
              <a:r>
                <a:rPr lang="en-US" sz="1000" i="1" baseline="0"/>
                <a:t>Papers</a:t>
              </a:r>
            </a:p>
          </p:txBody>
        </p:sp>
        <p:sp>
          <p:nvSpPr>
            <p:cNvPr id="29755" name="Text Box 90"/>
            <p:cNvSpPr txBox="1">
              <a:spLocks noChangeArrowheads="1"/>
            </p:cNvSpPr>
            <p:nvPr/>
          </p:nvSpPr>
          <p:spPr bwMode="auto">
            <a:xfrm>
              <a:off x="3582" y="1953"/>
              <a:ext cx="366" cy="134"/>
            </a:xfrm>
            <a:prstGeom prst="rect">
              <a:avLst/>
            </a:prstGeom>
            <a:noFill/>
            <a:ln w="9525">
              <a:noFill/>
              <a:miter lim="800000"/>
              <a:headEnd/>
              <a:tailEnd/>
            </a:ln>
          </p:spPr>
          <p:txBody>
            <a:bodyPr wrap="none" lIns="61539" tIns="30770" rIns="61539" bIns="30770">
              <a:spAutoFit/>
            </a:bodyPr>
            <a:lstStyle/>
            <a:p>
              <a:r>
                <a:rPr lang="en-US" sz="1000" i="1" baseline="0"/>
                <a:t>Patents</a:t>
              </a:r>
            </a:p>
          </p:txBody>
        </p:sp>
        <p:sp>
          <p:nvSpPr>
            <p:cNvPr id="29756" name="Text Box 108"/>
            <p:cNvSpPr txBox="1">
              <a:spLocks noChangeArrowheads="1"/>
            </p:cNvSpPr>
            <p:nvPr/>
          </p:nvSpPr>
          <p:spPr bwMode="auto">
            <a:xfrm>
              <a:off x="2884" y="3867"/>
              <a:ext cx="932" cy="134"/>
            </a:xfrm>
            <a:prstGeom prst="rect">
              <a:avLst/>
            </a:prstGeom>
            <a:noFill/>
            <a:ln w="9525">
              <a:noFill/>
              <a:miter lim="800000"/>
              <a:headEnd/>
              <a:tailEnd/>
            </a:ln>
          </p:spPr>
          <p:txBody>
            <a:bodyPr lIns="61539" tIns="30770" rIns="61539" bIns="30770">
              <a:spAutoFit/>
            </a:bodyPr>
            <a:lstStyle/>
            <a:p>
              <a:pPr algn="ctr"/>
              <a:r>
                <a:rPr lang="en-US" sz="1000" baseline="0">
                  <a:solidFill>
                    <a:srgbClr val="6600CC"/>
                  </a:solidFill>
                </a:rPr>
                <a:t>Download</a:t>
              </a:r>
            </a:p>
          </p:txBody>
        </p:sp>
        <p:sp>
          <p:nvSpPr>
            <p:cNvPr id="16463" name="Rectangle 109"/>
            <p:cNvSpPr>
              <a:spLocks noChangeArrowheads="1"/>
            </p:cNvSpPr>
            <p:nvPr/>
          </p:nvSpPr>
          <p:spPr bwMode="auto">
            <a:xfrm>
              <a:off x="1616" y="3916"/>
              <a:ext cx="570" cy="216"/>
            </a:xfrm>
            <a:prstGeom prst="rect">
              <a:avLst/>
            </a:prstGeom>
            <a:gradFill rotWithShape="1">
              <a:gsLst>
                <a:gs pos="0">
                  <a:srgbClr val="FFE8D1"/>
                </a:gs>
                <a:gs pos="100000">
                  <a:srgbClr val="FFC285"/>
                </a:gs>
              </a:gsLst>
              <a:lin ang="5400000" scaled="1"/>
            </a:gradFill>
            <a:ln w="28575">
              <a:solidFill>
                <a:schemeClr val="tx1"/>
              </a:solidFill>
              <a:miter lim="800000"/>
              <a:headEnd/>
              <a:tailEnd/>
            </a:ln>
            <a:effectLst>
              <a:outerShdw dist="53882" dir="2700000" algn="ctr" rotWithShape="0">
                <a:srgbClr val="B2B2B2"/>
              </a:outerShdw>
            </a:effectLst>
          </p:spPr>
          <p:txBody>
            <a:bodyPr wrap="none" lIns="61539" tIns="30770" rIns="61539" bIns="30770" anchor="ctr"/>
            <a:lstStyle/>
            <a:p>
              <a:pPr>
                <a:defRPr/>
              </a:pPr>
              <a:endParaRPr lang="en-US" baseline="0"/>
            </a:p>
          </p:txBody>
        </p:sp>
        <p:sp>
          <p:nvSpPr>
            <p:cNvPr id="29758" name="Text Box 110"/>
            <p:cNvSpPr txBox="1">
              <a:spLocks noChangeArrowheads="1"/>
            </p:cNvSpPr>
            <p:nvPr/>
          </p:nvSpPr>
          <p:spPr bwMode="auto">
            <a:xfrm>
              <a:off x="1758" y="3951"/>
              <a:ext cx="273" cy="134"/>
            </a:xfrm>
            <a:prstGeom prst="rect">
              <a:avLst/>
            </a:prstGeom>
            <a:noFill/>
            <a:ln w="9525">
              <a:noFill/>
              <a:miter lim="800000"/>
              <a:headEnd/>
              <a:tailEnd/>
            </a:ln>
          </p:spPr>
          <p:txBody>
            <a:bodyPr wrap="none" lIns="61539" tIns="30770" rIns="61539" bIns="30770">
              <a:spAutoFit/>
            </a:bodyPr>
            <a:lstStyle/>
            <a:p>
              <a:r>
                <a:rPr lang="en-US" sz="1000" baseline="0"/>
                <a:t>State</a:t>
              </a:r>
            </a:p>
          </p:txBody>
        </p:sp>
        <p:sp>
          <p:nvSpPr>
            <p:cNvPr id="29759" name="Freeform 107"/>
            <p:cNvSpPr>
              <a:spLocks/>
            </p:cNvSpPr>
            <p:nvPr/>
          </p:nvSpPr>
          <p:spPr bwMode="auto">
            <a:xfrm>
              <a:off x="1141" y="1996"/>
              <a:ext cx="1488" cy="207"/>
            </a:xfrm>
            <a:custGeom>
              <a:avLst/>
              <a:gdLst>
                <a:gd name="T0" fmla="*/ 0 w 1461"/>
                <a:gd name="T1" fmla="*/ 213 h 225"/>
                <a:gd name="T2" fmla="*/ 0 w 1461"/>
                <a:gd name="T3" fmla="*/ 0 h 225"/>
                <a:gd name="T4" fmla="*/ 1461 w 1461"/>
                <a:gd name="T5" fmla="*/ 0 h 225"/>
                <a:gd name="T6" fmla="*/ 1461 w 1461"/>
                <a:gd name="T7" fmla="*/ 225 h 225"/>
                <a:gd name="T8" fmla="*/ 0 60000 65536"/>
                <a:gd name="T9" fmla="*/ 0 60000 65536"/>
                <a:gd name="T10" fmla="*/ 0 60000 65536"/>
                <a:gd name="T11" fmla="*/ 0 60000 65536"/>
                <a:gd name="T12" fmla="*/ 0 w 1461"/>
                <a:gd name="T13" fmla="*/ 0 h 225"/>
                <a:gd name="T14" fmla="*/ 1461 w 1461"/>
                <a:gd name="T15" fmla="*/ 225 h 225"/>
              </a:gdLst>
              <a:ahLst/>
              <a:cxnLst>
                <a:cxn ang="T8">
                  <a:pos x="T0" y="T1"/>
                </a:cxn>
                <a:cxn ang="T9">
                  <a:pos x="T2" y="T3"/>
                </a:cxn>
                <a:cxn ang="T10">
                  <a:pos x="T4" y="T5"/>
                </a:cxn>
                <a:cxn ang="T11">
                  <a:pos x="T6" y="T7"/>
                </a:cxn>
              </a:cxnLst>
              <a:rect l="T12" t="T13" r="T14" b="T15"/>
              <a:pathLst>
                <a:path w="1461" h="225">
                  <a:moveTo>
                    <a:pt x="0" y="213"/>
                  </a:moveTo>
                  <a:lnTo>
                    <a:pt x="0" y="0"/>
                  </a:lnTo>
                  <a:lnTo>
                    <a:pt x="1461" y="0"/>
                  </a:lnTo>
                  <a:lnTo>
                    <a:pt x="1461" y="225"/>
                  </a:lnTo>
                </a:path>
              </a:pathLst>
            </a:custGeom>
            <a:noFill/>
            <a:ln w="38100">
              <a:solidFill>
                <a:srgbClr val="CC0000"/>
              </a:solidFill>
              <a:round/>
              <a:headEnd type="triangle" w="med" len="med"/>
              <a:tailEnd type="triangle" w="med" len="med"/>
            </a:ln>
          </p:spPr>
          <p:txBody>
            <a:bodyPr/>
            <a:lstStyle/>
            <a:p>
              <a:endParaRPr lang="en-US"/>
            </a:p>
          </p:txBody>
        </p:sp>
        <p:sp>
          <p:nvSpPr>
            <p:cNvPr id="29760" name="AutoShape 122"/>
            <p:cNvSpPr>
              <a:spLocks noChangeArrowheads="1"/>
            </p:cNvSpPr>
            <p:nvPr/>
          </p:nvSpPr>
          <p:spPr bwMode="auto">
            <a:xfrm>
              <a:off x="2190" y="629"/>
              <a:ext cx="1763" cy="121"/>
            </a:xfrm>
            <a:prstGeom prst="rightArrow">
              <a:avLst>
                <a:gd name="adj1" fmla="val 40500"/>
                <a:gd name="adj2" fmla="val 120812"/>
              </a:avLst>
            </a:prstGeom>
            <a:gradFill rotWithShape="1">
              <a:gsLst>
                <a:gs pos="0">
                  <a:srgbClr val="CC99FF">
                    <a:alpha val="0"/>
                  </a:srgbClr>
                </a:gs>
                <a:gs pos="100000">
                  <a:srgbClr val="6600CC"/>
                </a:gs>
              </a:gsLst>
              <a:lin ang="0" scaled="1"/>
            </a:gradFill>
            <a:ln w="9525">
              <a:noFill/>
              <a:miter lim="800000"/>
              <a:headEnd/>
              <a:tailEnd/>
            </a:ln>
          </p:spPr>
          <p:txBody>
            <a:bodyPr wrap="none" anchor="ctr"/>
            <a:lstStyle/>
            <a:p>
              <a:endParaRPr lang="en-US"/>
            </a:p>
          </p:txBody>
        </p:sp>
        <p:sp>
          <p:nvSpPr>
            <p:cNvPr id="29761" name="AutoShape 123"/>
            <p:cNvSpPr>
              <a:spLocks noChangeArrowheads="1"/>
            </p:cNvSpPr>
            <p:nvPr/>
          </p:nvSpPr>
          <p:spPr bwMode="auto">
            <a:xfrm rot="-1279410">
              <a:off x="2101" y="3184"/>
              <a:ext cx="1925" cy="123"/>
            </a:xfrm>
            <a:prstGeom prst="rightArrow">
              <a:avLst>
                <a:gd name="adj1" fmla="val 43093"/>
                <a:gd name="adj2" fmla="val 137738"/>
              </a:avLst>
            </a:prstGeom>
            <a:gradFill rotWithShape="1">
              <a:gsLst>
                <a:gs pos="0">
                  <a:srgbClr val="CC99FF">
                    <a:alpha val="9000"/>
                  </a:srgbClr>
                </a:gs>
                <a:gs pos="100000">
                  <a:srgbClr val="6600CC"/>
                </a:gs>
              </a:gsLst>
              <a:lin ang="0" scaled="1"/>
            </a:gradFill>
            <a:ln w="9525">
              <a:noFill/>
              <a:miter lim="800000"/>
              <a:headEnd/>
              <a:tailEnd/>
            </a:ln>
          </p:spPr>
          <p:txBody>
            <a:bodyPr wrap="none" anchor="ctr"/>
            <a:lstStyle/>
            <a:p>
              <a:pPr algn="ctr"/>
              <a:endParaRPr lang="en-US"/>
            </a:p>
          </p:txBody>
        </p:sp>
        <p:sp>
          <p:nvSpPr>
            <p:cNvPr id="29762" name="AutoShape 124"/>
            <p:cNvSpPr>
              <a:spLocks noChangeArrowheads="1"/>
            </p:cNvSpPr>
            <p:nvPr/>
          </p:nvSpPr>
          <p:spPr bwMode="auto">
            <a:xfrm rot="1246335" flipV="1">
              <a:off x="3560" y="1824"/>
              <a:ext cx="411" cy="123"/>
            </a:xfrm>
            <a:prstGeom prst="rightArrow">
              <a:avLst>
                <a:gd name="adj1" fmla="val 42287"/>
                <a:gd name="adj2" fmla="val 112032"/>
              </a:avLst>
            </a:prstGeom>
            <a:gradFill rotWithShape="1">
              <a:gsLst>
                <a:gs pos="0">
                  <a:srgbClr val="CC99FF">
                    <a:alpha val="0"/>
                  </a:srgbClr>
                </a:gs>
                <a:gs pos="100000">
                  <a:srgbClr val="6600CC"/>
                </a:gs>
              </a:gsLst>
              <a:lin ang="0" scaled="1"/>
            </a:gradFill>
            <a:ln w="9525">
              <a:noFill/>
              <a:miter lim="800000"/>
              <a:headEnd/>
              <a:tailEnd/>
            </a:ln>
          </p:spPr>
          <p:txBody>
            <a:bodyPr wrap="none" anchor="ctr"/>
            <a:lstStyle/>
            <a:p>
              <a:endParaRPr lang="en-US"/>
            </a:p>
          </p:txBody>
        </p:sp>
        <p:sp>
          <p:nvSpPr>
            <p:cNvPr id="16432" name="Oval 76"/>
            <p:cNvSpPr>
              <a:spLocks noChangeArrowheads="1"/>
            </p:cNvSpPr>
            <p:nvPr/>
          </p:nvSpPr>
          <p:spPr bwMode="auto">
            <a:xfrm>
              <a:off x="2873" y="1570"/>
              <a:ext cx="828" cy="288"/>
            </a:xfrm>
            <a:prstGeom prst="ellipse">
              <a:avLst/>
            </a:prstGeom>
            <a:solidFill>
              <a:srgbClr val="FFC285"/>
            </a:solidFill>
            <a:ln w="28575">
              <a:solidFill>
                <a:schemeClr val="tx1"/>
              </a:solidFill>
              <a:round/>
              <a:headEnd/>
              <a:tailEnd/>
            </a:ln>
            <a:effectLst>
              <a:outerShdw dist="45791" dir="3378596" algn="ctr" rotWithShape="0">
                <a:srgbClr val="B2B2B2"/>
              </a:outerShdw>
            </a:effectLst>
          </p:spPr>
          <p:txBody>
            <a:bodyPr wrap="none" lIns="61539" tIns="30770" rIns="61539" bIns="30770" anchor="ctr"/>
            <a:lstStyle/>
            <a:p>
              <a:pPr>
                <a:defRPr/>
              </a:pPr>
              <a:endParaRPr lang="en-US" baseline="0"/>
            </a:p>
          </p:txBody>
        </p:sp>
        <p:sp>
          <p:nvSpPr>
            <p:cNvPr id="29764" name="Text Box 80"/>
            <p:cNvSpPr txBox="1">
              <a:spLocks noChangeArrowheads="1"/>
            </p:cNvSpPr>
            <p:nvPr/>
          </p:nvSpPr>
          <p:spPr bwMode="auto">
            <a:xfrm>
              <a:off x="3065" y="1596"/>
              <a:ext cx="436" cy="230"/>
            </a:xfrm>
            <a:prstGeom prst="rect">
              <a:avLst/>
            </a:prstGeom>
            <a:noFill/>
            <a:ln w="9525">
              <a:noFill/>
              <a:miter lim="800000"/>
              <a:headEnd/>
              <a:tailEnd/>
            </a:ln>
          </p:spPr>
          <p:txBody>
            <a:bodyPr wrap="none" lIns="61539" tIns="30770" rIns="61539" bIns="30770">
              <a:spAutoFit/>
            </a:bodyPr>
            <a:lstStyle/>
            <a:p>
              <a:pPr algn="ctr"/>
              <a:r>
                <a:rPr lang="en-US" sz="1000" i="1" baseline="0"/>
                <a:t>Research</a:t>
              </a:r>
            </a:p>
            <a:p>
              <a:pPr algn="ctr"/>
              <a:r>
                <a:rPr lang="en-US" sz="1000" i="1" baseline="0"/>
                <a:t>Project</a:t>
              </a:r>
            </a:p>
          </p:txBody>
        </p:sp>
        <p:sp>
          <p:nvSpPr>
            <p:cNvPr id="29765" name="Text Box 62"/>
            <p:cNvSpPr txBox="1">
              <a:spLocks noChangeArrowheads="1"/>
            </p:cNvSpPr>
            <p:nvPr/>
          </p:nvSpPr>
          <p:spPr bwMode="auto">
            <a:xfrm>
              <a:off x="1596" y="3418"/>
              <a:ext cx="603" cy="332"/>
            </a:xfrm>
            <a:prstGeom prst="rect">
              <a:avLst/>
            </a:prstGeom>
            <a:gradFill rotWithShape="1">
              <a:gsLst>
                <a:gs pos="0">
                  <a:srgbClr val="FFE8D1"/>
                </a:gs>
                <a:gs pos="100000">
                  <a:srgbClr val="FFC285"/>
                </a:gs>
              </a:gsLst>
              <a:lin ang="5400000" scaled="1"/>
            </a:gradFill>
            <a:ln w="9525">
              <a:solidFill>
                <a:schemeClr val="tx1"/>
              </a:solidFill>
              <a:miter lim="800000"/>
              <a:headEnd/>
              <a:tailEnd/>
            </a:ln>
          </p:spPr>
          <p:txBody>
            <a:bodyPr lIns="61539" tIns="30770" rIns="61539" bIns="30770">
              <a:spAutoFit/>
            </a:bodyPr>
            <a:lstStyle/>
            <a:p>
              <a:pPr algn="ctr"/>
              <a:r>
                <a:rPr lang="en-US" sz="1000" baseline="0"/>
                <a:t>Existing</a:t>
              </a:r>
            </a:p>
            <a:p>
              <a:pPr algn="ctr"/>
              <a:r>
                <a:rPr lang="en-US" sz="1000" baseline="0"/>
                <a:t>Institutional</a:t>
              </a:r>
            </a:p>
            <a:p>
              <a:pPr algn="ctr"/>
              <a:r>
                <a:rPr lang="en-US" sz="1000" baseline="0"/>
                <a:t>Reporting</a:t>
              </a:r>
            </a:p>
          </p:txBody>
        </p:sp>
        <p:sp>
          <p:nvSpPr>
            <p:cNvPr id="29766" name="AutoShape 125"/>
            <p:cNvSpPr>
              <a:spLocks noChangeArrowheads="1"/>
            </p:cNvSpPr>
            <p:nvPr/>
          </p:nvSpPr>
          <p:spPr bwMode="auto">
            <a:xfrm rot="-1246335">
              <a:off x="3556" y="1484"/>
              <a:ext cx="411" cy="123"/>
            </a:xfrm>
            <a:prstGeom prst="rightArrow">
              <a:avLst>
                <a:gd name="adj1" fmla="val 42287"/>
                <a:gd name="adj2" fmla="val 112032"/>
              </a:avLst>
            </a:prstGeom>
            <a:gradFill rotWithShape="1">
              <a:gsLst>
                <a:gs pos="0">
                  <a:srgbClr val="CC99FF">
                    <a:alpha val="0"/>
                  </a:srgbClr>
                </a:gs>
                <a:gs pos="100000">
                  <a:srgbClr val="6600CC"/>
                </a:gs>
              </a:gsLst>
              <a:lin ang="0" scaled="1"/>
            </a:gradFill>
            <a:ln w="9525">
              <a:noFill/>
              <a:miter lim="800000"/>
              <a:headEnd/>
              <a:tailEnd/>
            </a:ln>
          </p:spPr>
          <p:txBody>
            <a:bodyPr wrap="none" anchor="ctr"/>
            <a:lstStyle/>
            <a:p>
              <a:endParaRPr lang="en-US"/>
            </a:p>
          </p:txBody>
        </p:sp>
        <p:sp>
          <p:nvSpPr>
            <p:cNvPr id="16386" name="Rectangle 4"/>
            <p:cNvSpPr>
              <a:spLocks noChangeArrowheads="1"/>
            </p:cNvSpPr>
            <p:nvPr/>
          </p:nvSpPr>
          <p:spPr bwMode="auto">
            <a:xfrm>
              <a:off x="1581" y="556"/>
              <a:ext cx="640" cy="288"/>
            </a:xfrm>
            <a:prstGeom prst="rect">
              <a:avLst/>
            </a:prstGeom>
            <a:gradFill rotWithShape="1">
              <a:gsLst>
                <a:gs pos="0">
                  <a:srgbClr val="FFE8D1"/>
                </a:gs>
                <a:gs pos="100000">
                  <a:srgbClr val="FFC285"/>
                </a:gs>
              </a:gsLst>
              <a:lin ang="5400000" scaled="1"/>
            </a:gradFill>
            <a:ln w="28575">
              <a:solidFill>
                <a:schemeClr val="tx1"/>
              </a:solidFill>
              <a:miter lim="800000"/>
              <a:headEnd/>
              <a:tailEnd/>
            </a:ln>
            <a:effectLst>
              <a:outerShdw dist="53882" dir="2700000" algn="ctr" rotWithShape="0">
                <a:srgbClr val="B2B2B2"/>
              </a:outerShdw>
            </a:effectLst>
          </p:spPr>
          <p:txBody>
            <a:bodyPr wrap="none" lIns="61539" tIns="30770" rIns="61539" bIns="30770" anchor="ctr"/>
            <a:lstStyle/>
            <a:p>
              <a:pPr>
                <a:defRPr/>
              </a:pPr>
              <a:endParaRPr lang="en-US" baseline="0"/>
            </a:p>
          </p:txBody>
        </p:sp>
        <p:sp>
          <p:nvSpPr>
            <p:cNvPr id="29768" name="Text Box 6"/>
            <p:cNvSpPr txBox="1">
              <a:spLocks noChangeArrowheads="1"/>
            </p:cNvSpPr>
            <p:nvPr/>
          </p:nvSpPr>
          <p:spPr bwMode="auto">
            <a:xfrm>
              <a:off x="1718" y="625"/>
              <a:ext cx="366" cy="134"/>
            </a:xfrm>
            <a:prstGeom prst="rect">
              <a:avLst/>
            </a:prstGeom>
            <a:noFill/>
            <a:ln w="9525">
              <a:noFill/>
              <a:miter lim="800000"/>
              <a:headEnd/>
              <a:tailEnd/>
            </a:ln>
          </p:spPr>
          <p:txBody>
            <a:bodyPr wrap="none" lIns="61539" tIns="30770" rIns="61539" bIns="30770">
              <a:spAutoFit/>
            </a:bodyPr>
            <a:lstStyle/>
            <a:p>
              <a:r>
                <a:rPr lang="en-US" sz="1000" baseline="0"/>
                <a:t>Agency</a:t>
              </a:r>
            </a:p>
          </p:txBody>
        </p:sp>
        <p:sp>
          <p:nvSpPr>
            <p:cNvPr id="29769" name="AutoShape 128"/>
            <p:cNvSpPr>
              <a:spLocks noChangeArrowheads="1"/>
            </p:cNvSpPr>
            <p:nvPr/>
          </p:nvSpPr>
          <p:spPr bwMode="auto">
            <a:xfrm rot="44273" flipV="1">
              <a:off x="3547" y="2196"/>
              <a:ext cx="411" cy="123"/>
            </a:xfrm>
            <a:prstGeom prst="rightArrow">
              <a:avLst>
                <a:gd name="adj1" fmla="val 42287"/>
                <a:gd name="adj2" fmla="val 112032"/>
              </a:avLst>
            </a:prstGeom>
            <a:gradFill rotWithShape="1">
              <a:gsLst>
                <a:gs pos="0">
                  <a:srgbClr val="CC99FF">
                    <a:alpha val="0"/>
                  </a:srgbClr>
                </a:gs>
                <a:gs pos="100000">
                  <a:srgbClr val="6600CC"/>
                </a:gs>
              </a:gsLst>
              <a:lin ang="0" scaled="1"/>
            </a:gradFill>
            <a:ln w="9525">
              <a:noFill/>
              <a:miter lim="800000"/>
              <a:headEnd/>
              <a:tailEnd/>
            </a:ln>
          </p:spPr>
          <p:txBody>
            <a:bodyPr wrap="none" anchor="ctr"/>
            <a:lstStyle/>
            <a:p>
              <a:endParaRPr lang="en-US"/>
            </a:p>
          </p:txBody>
        </p:sp>
        <p:sp>
          <p:nvSpPr>
            <p:cNvPr id="29770" name="AutoShape 129"/>
            <p:cNvSpPr>
              <a:spLocks noChangeArrowheads="1"/>
            </p:cNvSpPr>
            <p:nvPr/>
          </p:nvSpPr>
          <p:spPr bwMode="auto">
            <a:xfrm>
              <a:off x="2604" y="3969"/>
              <a:ext cx="1355" cy="121"/>
            </a:xfrm>
            <a:prstGeom prst="rightArrow">
              <a:avLst>
                <a:gd name="adj1" fmla="val 40500"/>
                <a:gd name="adj2" fmla="val 125618"/>
              </a:avLst>
            </a:prstGeom>
            <a:gradFill rotWithShape="1">
              <a:gsLst>
                <a:gs pos="0">
                  <a:srgbClr val="CC99FF">
                    <a:alpha val="0"/>
                  </a:srgbClr>
                </a:gs>
                <a:gs pos="100000">
                  <a:srgbClr val="6600CC"/>
                </a:gs>
              </a:gsLst>
              <a:lin ang="0" scaled="1"/>
            </a:gradFill>
            <a:ln w="9525">
              <a:noFill/>
              <a:miter lim="800000"/>
              <a:headEnd/>
              <a:tailEnd/>
            </a:ln>
          </p:spPr>
          <p:txBody>
            <a:bodyPr wrap="none" anchor="ctr"/>
            <a:lstStyle/>
            <a:p>
              <a:endParaRPr lang="en-US"/>
            </a:p>
          </p:txBody>
        </p:sp>
      </p:grpSp>
      <p:sp>
        <p:nvSpPr>
          <p:cNvPr id="2" name="TextBox 1"/>
          <p:cNvSpPr txBox="1"/>
          <p:nvPr/>
        </p:nvSpPr>
        <p:spPr>
          <a:xfrm>
            <a:off x="142240" y="162560"/>
            <a:ext cx="1792923" cy="369332"/>
          </a:xfrm>
          <a:prstGeom prst="rect">
            <a:avLst/>
          </a:prstGeom>
          <a:noFill/>
        </p:spPr>
        <p:txBody>
          <a:bodyPr wrap="square" rtlCol="0">
            <a:spAutoFit/>
          </a:bodyPr>
          <a:lstStyle/>
          <a:p>
            <a:r>
              <a:rPr lang="en-US" dirty="0" smtClean="0"/>
              <a:t>UMETRICS</a:t>
            </a:r>
            <a:endParaRPr lang="en-US" dirty="0"/>
          </a:p>
        </p:txBody>
      </p:sp>
    </p:spTree>
    <p:extLst>
      <p:ext uri="{BB962C8B-B14F-4D97-AF65-F5344CB8AC3E}">
        <p14:creationId xmlns:p14="http://schemas.microsoft.com/office/powerpoint/2010/main" val="25600946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2" y="-24795"/>
            <a:ext cx="8229600" cy="1143000"/>
          </a:xfrm>
        </p:spPr>
        <p:txBody>
          <a:bodyPr>
            <a:normAutofit/>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Main Infrastructure Files</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13</a:t>
            </a:fld>
            <a:endParaRPr lang="en-US" dirty="0">
              <a:latin typeface="Times New Roman" panose="02020603050405020304" pitchFamily="18" charset="0"/>
              <a:cs typeface="Times New Roman" panose="02020603050405020304" pitchFamily="18" charset="0"/>
            </a:endParaRPr>
          </a:p>
        </p:txBody>
      </p:sp>
      <p:sp>
        <p:nvSpPr>
          <p:cNvPr id="5" name="Rectangle 4"/>
          <p:cNvSpPr/>
          <p:nvPr/>
        </p:nvSpPr>
        <p:spPr>
          <a:xfrm>
            <a:off x="228603" y="963658"/>
            <a:ext cx="8686798" cy="5201424"/>
          </a:xfrm>
          <a:prstGeom prst="rect">
            <a:avLst/>
          </a:prstGeom>
        </p:spPr>
        <p:txBody>
          <a:bodyPr wrap="square">
            <a:spAutoFit/>
          </a:bodyPr>
          <a:lstStyle/>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Start-Up Worker History File (2005-2014)</a:t>
            </a:r>
          </a:p>
          <a:p>
            <a:pPr marL="742950" lvl="1" indent="-28575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All </a:t>
            </a:r>
            <a:r>
              <a:rPr lang="en-US" sz="2000" dirty="0">
                <a:latin typeface="Times New Roman" panose="02020603050405020304" pitchFamily="18" charset="0"/>
                <a:cs typeface="Times New Roman" panose="02020603050405020304" pitchFamily="18" charset="0"/>
              </a:rPr>
              <a:t>employees affiliated with startups at time t=0</a:t>
            </a:r>
          </a:p>
          <a:p>
            <a:pPr marL="742950" lvl="1" indent="-28575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Contains </a:t>
            </a:r>
            <a:r>
              <a:rPr lang="en-US" sz="2000" dirty="0">
                <a:latin typeface="Times New Roman" panose="02020603050405020304" pitchFamily="18" charset="0"/>
                <a:cs typeface="Times New Roman" panose="02020603050405020304" pitchFamily="18" charset="0"/>
              </a:rPr>
              <a:t>earnings history, EIN codes, </a:t>
            </a:r>
            <a:r>
              <a:rPr lang="en-US" sz="2000" dirty="0" smtClean="0">
                <a:latin typeface="Times New Roman" panose="02020603050405020304" pitchFamily="18" charset="0"/>
                <a:cs typeface="Times New Roman" panose="02020603050405020304" pitchFamily="18" charset="0"/>
              </a:rPr>
              <a:t>R&amp;D/High-Tech/University Indicators</a:t>
            </a:r>
            <a:endParaRPr lang="en-US" sz="2000"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Panel </a:t>
            </a:r>
            <a:r>
              <a:rPr lang="en-US" sz="2000" dirty="0">
                <a:latin typeface="Times New Roman" panose="02020603050405020304" pitchFamily="18" charset="0"/>
                <a:cs typeface="Times New Roman" panose="02020603050405020304" pitchFamily="18" charset="0"/>
              </a:rPr>
              <a:t>dataset organized by PIK-EIN-Year </a:t>
            </a:r>
            <a:r>
              <a:rPr lang="en-US" sz="2000" dirty="0" smtClean="0">
                <a:latin typeface="Times New Roman" panose="02020603050405020304" pitchFamily="18" charset="0"/>
                <a:cs typeface="Times New Roman" panose="02020603050405020304" pitchFamily="18" charset="0"/>
              </a:rPr>
              <a:t>(690M</a:t>
            </a:r>
            <a:r>
              <a:rPr lang="en-US" sz="2000" dirty="0">
                <a:latin typeface="Times New Roman" panose="02020603050405020304" pitchFamily="18" charset="0"/>
                <a:cs typeface="Times New Roman" panose="02020603050405020304" pitchFamily="18" charset="0"/>
              </a:rPr>
              <a:t>+ observations, </a:t>
            </a:r>
            <a:r>
              <a:rPr lang="en-US" sz="2000" dirty="0" smtClean="0">
                <a:latin typeface="Times New Roman" panose="02020603050405020304" pitchFamily="18" charset="0"/>
                <a:cs typeface="Times New Roman" panose="02020603050405020304" pitchFamily="18" charset="0"/>
              </a:rPr>
              <a:t>40M Unique Persons)</a:t>
            </a:r>
          </a:p>
          <a:p>
            <a:pPr marL="742950" lvl="1" indent="-285750">
              <a:buFont typeface="Arial" panose="020B0604020202020204" pitchFamily="34" charset="0"/>
              <a:buChar char="•"/>
            </a:pPr>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Start-Up </a:t>
            </a:r>
            <a:r>
              <a:rPr lang="en-US" sz="2400" dirty="0">
                <a:latin typeface="Times New Roman" panose="02020603050405020304" pitchFamily="18" charset="0"/>
                <a:cs typeface="Times New Roman" panose="02020603050405020304" pitchFamily="18" charset="0"/>
              </a:rPr>
              <a:t>Firm History File (2005-2014)</a:t>
            </a:r>
          </a:p>
          <a:p>
            <a:pPr marL="742950" lvl="1" indent="-28575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All </a:t>
            </a:r>
            <a:r>
              <a:rPr lang="en-US" sz="2000" dirty="0">
                <a:latin typeface="Times New Roman" panose="02020603050405020304" pitchFamily="18" charset="0"/>
                <a:cs typeface="Times New Roman" panose="02020603050405020304" pitchFamily="18" charset="0"/>
              </a:rPr>
              <a:t>new non-farm firms and establishments with positive payroll</a:t>
            </a:r>
          </a:p>
          <a:p>
            <a:pPr marL="742950" lvl="1" indent="-28575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Contains </a:t>
            </a:r>
            <a:r>
              <a:rPr lang="en-US" sz="2000" dirty="0">
                <a:latin typeface="Times New Roman" panose="02020603050405020304" pitchFamily="18" charset="0"/>
                <a:cs typeface="Times New Roman" panose="02020603050405020304" pitchFamily="18" charset="0"/>
              </a:rPr>
              <a:t>employment, payroll, Entry/Exit years, IPO, industry </a:t>
            </a:r>
            <a:r>
              <a:rPr lang="en-US" sz="2000" dirty="0" smtClean="0">
                <a:latin typeface="Times New Roman" panose="02020603050405020304" pitchFamily="18" charset="0"/>
                <a:cs typeface="Times New Roman" panose="02020603050405020304" pitchFamily="18" charset="0"/>
              </a:rPr>
              <a:t>and geography codes</a:t>
            </a:r>
          </a:p>
          <a:p>
            <a:pPr marL="742950" lvl="1" indent="-28575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Constructed </a:t>
            </a:r>
            <a:r>
              <a:rPr lang="en-US" sz="2000" dirty="0">
                <a:latin typeface="Times New Roman" panose="02020603050405020304" pitchFamily="18" charset="0"/>
                <a:cs typeface="Times New Roman" panose="02020603050405020304" pitchFamily="18" charset="0"/>
              </a:rPr>
              <a:t>distance measures for each startup from NIH and </a:t>
            </a:r>
            <a:r>
              <a:rPr lang="en-US" sz="2000" dirty="0" smtClean="0">
                <a:latin typeface="Times New Roman" panose="02020603050405020304" pitchFamily="18" charset="0"/>
                <a:cs typeface="Times New Roman" panose="02020603050405020304" pitchFamily="18" charset="0"/>
              </a:rPr>
              <a:t>NSF research allotments to universities</a:t>
            </a:r>
          </a:p>
          <a:p>
            <a:pPr marL="742950" lvl="1" indent="-285750">
              <a:buFont typeface="Arial" panose="020B0604020202020204" pitchFamily="34" charset="0"/>
              <a:buChar char="•"/>
            </a:pPr>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Combination </a:t>
            </a:r>
            <a:r>
              <a:rPr lang="en-US" sz="2400" dirty="0">
                <a:latin typeface="Times New Roman" panose="02020603050405020304" pitchFamily="18" charset="0"/>
                <a:cs typeface="Times New Roman" panose="02020603050405020304" pitchFamily="18" charset="0"/>
              </a:rPr>
              <a:t>of files allows us to assess impact of human capital </a:t>
            </a:r>
            <a:r>
              <a:rPr lang="en-US" sz="2400" dirty="0" smtClean="0">
                <a:latin typeface="Times New Roman" panose="02020603050405020304" pitchFamily="18" charset="0"/>
                <a:cs typeface="Times New Roman" panose="02020603050405020304" pitchFamily="18" charset="0"/>
              </a:rPr>
              <a:t>and research </a:t>
            </a:r>
            <a:r>
              <a:rPr lang="en-US" sz="2400" dirty="0">
                <a:latin typeface="Times New Roman" panose="02020603050405020304" pitchFamily="18" charset="0"/>
                <a:cs typeface="Times New Roman" panose="02020603050405020304" pitchFamily="18" charset="0"/>
              </a:rPr>
              <a:t>funding on startup outcomes</a:t>
            </a:r>
          </a:p>
        </p:txBody>
      </p:sp>
    </p:spTree>
    <p:extLst>
      <p:ext uri="{BB962C8B-B14F-4D97-AF65-F5344CB8AC3E}">
        <p14:creationId xmlns:p14="http://schemas.microsoft.com/office/powerpoint/2010/main" val="5816311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2" y="-24795"/>
            <a:ext cx="8229600" cy="1143000"/>
          </a:xfrm>
        </p:spPr>
        <p:txBody>
          <a:bodyPr>
            <a:normAutofit/>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Outline</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14</a:t>
            </a:fld>
            <a:endParaRPr lang="en-US" dirty="0">
              <a:latin typeface="Times New Roman" panose="02020603050405020304" pitchFamily="18" charset="0"/>
              <a:cs typeface="Times New Roman" panose="02020603050405020304" pitchFamily="18" charset="0"/>
            </a:endParaRPr>
          </a:p>
        </p:txBody>
      </p:sp>
      <p:sp>
        <p:nvSpPr>
          <p:cNvPr id="5" name="Rectangle 4"/>
          <p:cNvSpPr/>
          <p:nvPr/>
        </p:nvSpPr>
        <p:spPr>
          <a:xfrm>
            <a:off x="457202" y="1117007"/>
            <a:ext cx="8686798" cy="3600986"/>
          </a:xfrm>
          <a:prstGeom prst="rect">
            <a:avLst/>
          </a:prstGeom>
        </p:spPr>
        <p:txBody>
          <a:bodyPr wrap="square">
            <a:spAutoFit/>
          </a:bodyPr>
          <a:lstStyle/>
          <a:p>
            <a:pPr marL="742950" indent="-742950">
              <a:buFont typeface="+mj-lt"/>
              <a:buAutoNum type="arabicPeriod"/>
            </a:pPr>
            <a:r>
              <a:rPr lang="en-US" sz="3600" dirty="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Approach</a:t>
            </a:r>
          </a:p>
          <a:p>
            <a:pPr marL="742950" indent="-742950">
              <a:buFont typeface="+mj-lt"/>
              <a:buAutoNum type="arabicPeriod"/>
            </a:pPr>
            <a:endParaRPr lang="en-US" sz="1200" dirty="0">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Data</a:t>
            </a:r>
          </a:p>
          <a:p>
            <a:pPr marL="742950" indent="-742950">
              <a:buFont typeface="+mj-lt"/>
              <a:buAutoNum type="arabicPeriod"/>
            </a:pPr>
            <a:endParaRPr lang="en-US" sz="1200" dirty="0">
              <a:solidFill>
                <a:schemeClr val="tx2">
                  <a:lumMod val="20000"/>
                  <a:lumOff val="80000"/>
                </a:schemeClr>
              </a:solidFill>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a:solidFill>
                  <a:schemeClr val="tx2"/>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Methods and Analysis</a:t>
            </a:r>
          </a:p>
          <a:p>
            <a:pPr marL="742950" indent="-742950">
              <a:buFont typeface="+mj-lt"/>
              <a:buAutoNum type="arabicPeriod"/>
            </a:pPr>
            <a:endParaRPr lang="en-US" sz="1200" dirty="0">
              <a:solidFill>
                <a:schemeClr val="tx2">
                  <a:lumMod val="20000"/>
                  <a:lumOff val="80000"/>
                </a:schemeClr>
              </a:solidFill>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Results</a:t>
            </a:r>
          </a:p>
          <a:p>
            <a:pPr marL="742950" indent="-742950">
              <a:buFont typeface="+mj-lt"/>
              <a:buAutoNum type="arabicPeriod"/>
            </a:pPr>
            <a:endParaRPr lang="en-US" sz="1200" dirty="0">
              <a:solidFill>
                <a:schemeClr val="tx2">
                  <a:lumMod val="20000"/>
                  <a:lumOff val="80000"/>
                </a:schemeClr>
              </a:solidFill>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Conclusion and Next Steps</a:t>
            </a:r>
          </a:p>
        </p:txBody>
      </p:sp>
    </p:spTree>
    <p:extLst>
      <p:ext uri="{BB962C8B-B14F-4D97-AF65-F5344CB8AC3E}">
        <p14:creationId xmlns:p14="http://schemas.microsoft.com/office/powerpoint/2010/main" val="7577297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2" y="-24795"/>
            <a:ext cx="8229600" cy="1143000"/>
          </a:xfrm>
        </p:spPr>
        <p:txBody>
          <a:bodyPr>
            <a:normAutofit/>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R&amp;D and High Tech</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15</a:t>
            </a:fld>
            <a:endParaRPr lang="en-US" dirty="0">
              <a:latin typeface="Times New Roman" panose="02020603050405020304" pitchFamily="18" charset="0"/>
              <a:cs typeface="Times New Roman" panose="02020603050405020304" pitchFamily="18" charset="0"/>
            </a:endParaRPr>
          </a:p>
        </p:txBody>
      </p:sp>
      <p:grpSp>
        <p:nvGrpSpPr>
          <p:cNvPr id="6" name="Group 5"/>
          <p:cNvGrpSpPr/>
          <p:nvPr/>
        </p:nvGrpSpPr>
        <p:grpSpPr>
          <a:xfrm>
            <a:off x="487523" y="1117880"/>
            <a:ext cx="5915025" cy="2400300"/>
            <a:chOff x="0" y="0"/>
            <a:chExt cx="5915025" cy="2400300"/>
          </a:xfrm>
        </p:grpSpPr>
        <p:sp>
          <p:nvSpPr>
            <p:cNvPr id="7" name="Text Box 2"/>
            <p:cNvSpPr txBox="1">
              <a:spLocks noChangeArrowheads="1"/>
            </p:cNvSpPr>
            <p:nvPr/>
          </p:nvSpPr>
          <p:spPr bwMode="auto">
            <a:xfrm>
              <a:off x="1438275" y="895350"/>
              <a:ext cx="2752725" cy="62611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0" marR="0">
                <a:spcBef>
                  <a:spcPts val="0"/>
                </a:spcBef>
                <a:spcAft>
                  <a:spcPts val="0"/>
                </a:spcAft>
              </a:pPr>
              <a:r>
                <a:rPr lang="en-US" sz="1400" b="1" dirty="0">
                  <a:effectLst/>
                  <a:latin typeface="Times New Roman" panose="02020603050405020304" pitchFamily="18" charset="0"/>
                  <a:ea typeface="Calibri" panose="020F0502020204030204" pitchFamily="34" charset="0"/>
                </a:rPr>
                <a:t>Startup Worker History File</a:t>
              </a:r>
              <a:endParaRPr lang="en-US" sz="1200" dirty="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dirty="0">
                  <a:effectLst/>
                  <a:latin typeface="Times New Roman" panose="02020603050405020304" pitchFamily="18" charset="0"/>
                  <a:ea typeface="Calibri" panose="020F0502020204030204" pitchFamily="34" charset="0"/>
                </a:rPr>
                <a:t>690.4M Total PIK-EIN-Year Observations</a:t>
              </a:r>
              <a:endParaRPr lang="en-US" sz="1200" dirty="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dirty="0">
                  <a:effectLst/>
                  <a:latin typeface="Times New Roman" panose="02020603050405020304" pitchFamily="18" charset="0"/>
                  <a:ea typeface="Calibri" panose="020F0502020204030204" pitchFamily="34" charset="0"/>
                </a:rPr>
                <a:t>48.3M Observations for Startups at time t=0</a:t>
              </a:r>
              <a:endParaRPr lang="en-US" sz="1200" dirty="0">
                <a:effectLst/>
                <a:latin typeface="Times New Roman" panose="02020603050405020304" pitchFamily="18" charset="0"/>
                <a:ea typeface="Calibri" panose="020F0502020204030204" pitchFamily="34" charset="0"/>
              </a:endParaRPr>
            </a:p>
          </p:txBody>
        </p:sp>
        <p:sp>
          <p:nvSpPr>
            <p:cNvPr id="8" name="Text Box 2"/>
            <p:cNvSpPr txBox="1">
              <a:spLocks noChangeArrowheads="1"/>
            </p:cNvSpPr>
            <p:nvPr/>
          </p:nvSpPr>
          <p:spPr bwMode="auto">
            <a:xfrm>
              <a:off x="0" y="9525"/>
              <a:ext cx="2057400" cy="60007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spcBef>
                  <a:spcPts val="0"/>
                </a:spcBef>
                <a:spcAft>
                  <a:spcPts val="0"/>
                </a:spcAft>
              </a:pPr>
              <a:r>
                <a:rPr lang="en-US" sz="1400" b="1">
                  <a:effectLst/>
                  <a:latin typeface="Times New Roman" panose="02020603050405020304" pitchFamily="18" charset="0"/>
                  <a:ea typeface="Calibri" panose="020F0502020204030204" pitchFamily="34" charset="0"/>
                </a:rPr>
                <a:t>R&amp;D Firm (</a:t>
              </a:r>
              <a:r>
                <a:rPr lang="en-US" sz="1000" b="1">
                  <a:effectLst/>
                  <a:latin typeface="Times New Roman" panose="02020603050405020304" pitchFamily="18" charset="0"/>
                  <a:ea typeface="Calibri" panose="020F0502020204030204" pitchFamily="34" charset="0"/>
                </a:rPr>
                <a:t>BRDIS/SIRD)</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420,000 EIN-Year observations</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74,000 EINs</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 </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 </a:t>
              </a:r>
              <a:endParaRPr lang="en-US" sz="1200">
                <a:effectLst/>
                <a:latin typeface="Times New Roman" panose="02020603050405020304" pitchFamily="18" charset="0"/>
                <a:ea typeface="Calibri" panose="020F0502020204030204" pitchFamily="34" charset="0"/>
              </a:endParaRPr>
            </a:p>
          </p:txBody>
        </p:sp>
        <p:cxnSp>
          <p:nvCxnSpPr>
            <p:cNvPr id="9" name="Straight Arrow Connector 8"/>
            <p:cNvCxnSpPr/>
            <p:nvPr/>
          </p:nvCxnSpPr>
          <p:spPr>
            <a:xfrm>
              <a:off x="1209675" y="609600"/>
              <a:ext cx="266700" cy="25717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Text Box 2"/>
            <p:cNvSpPr txBox="1">
              <a:spLocks noChangeArrowheads="1"/>
            </p:cNvSpPr>
            <p:nvPr/>
          </p:nvSpPr>
          <p:spPr bwMode="auto">
            <a:xfrm>
              <a:off x="76200" y="628650"/>
              <a:ext cx="1323975" cy="260985"/>
            </a:xfrm>
            <a:prstGeom prst="rect">
              <a:avLst/>
            </a:prstGeom>
            <a:noFill/>
            <a:ln w="9525">
              <a:noFill/>
              <a:miter lim="800000"/>
              <a:headEnd/>
              <a:tailEnd/>
            </a:ln>
          </p:spPr>
          <p:txBody>
            <a:bodyPr rot="0" vert="horz" wrap="square" lIns="91440" tIns="45720" rIns="91440" bIns="45720" anchor="t" anchorCtr="0">
              <a:spAutoFit/>
            </a:bodyPr>
            <a:lstStyle/>
            <a:p>
              <a:pPr marL="0" marR="0">
                <a:spcBef>
                  <a:spcPts val="0"/>
                </a:spcBef>
                <a:spcAft>
                  <a:spcPts val="0"/>
                </a:spcAft>
              </a:pPr>
              <a:r>
                <a:rPr lang="en-US" sz="1100">
                  <a:effectLst/>
                  <a:latin typeface="Times New Roman" panose="02020603050405020304" pitchFamily="18" charset="0"/>
                  <a:ea typeface="Calibri" panose="020F0502020204030204" pitchFamily="34" charset="0"/>
                </a:rPr>
                <a:t>Link by EIN-Year</a:t>
              </a:r>
              <a:endParaRPr lang="en-US" sz="1200">
                <a:effectLst/>
                <a:latin typeface="Times New Roman" panose="02020603050405020304" pitchFamily="18" charset="0"/>
                <a:ea typeface="Calibri" panose="020F0502020204030204" pitchFamily="34" charset="0"/>
              </a:endParaRPr>
            </a:p>
          </p:txBody>
        </p:sp>
        <p:sp>
          <p:nvSpPr>
            <p:cNvPr id="11" name="Text Box 2"/>
            <p:cNvSpPr txBox="1">
              <a:spLocks noChangeArrowheads="1"/>
            </p:cNvSpPr>
            <p:nvPr/>
          </p:nvSpPr>
          <p:spPr bwMode="auto">
            <a:xfrm>
              <a:off x="3857625" y="0"/>
              <a:ext cx="1971675" cy="63817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spcBef>
                  <a:spcPts val="0"/>
                </a:spcBef>
                <a:spcAft>
                  <a:spcPts val="0"/>
                </a:spcAft>
              </a:pPr>
              <a:r>
                <a:rPr lang="en-US" sz="1400" b="1">
                  <a:effectLst/>
                  <a:latin typeface="Times New Roman" panose="02020603050405020304" pitchFamily="18" charset="0"/>
                  <a:ea typeface="Calibri" panose="020F0502020204030204" pitchFamily="34" charset="0"/>
                </a:rPr>
                <a:t>High-Tech Industry </a:t>
              </a:r>
              <a:r>
                <a:rPr lang="en-US" sz="1000" b="1">
                  <a:effectLst/>
                  <a:latin typeface="Times New Roman" panose="02020603050405020304" pitchFamily="18" charset="0"/>
                  <a:ea typeface="Calibri" panose="020F0502020204030204" pitchFamily="34" charset="0"/>
                </a:rPr>
                <a:t>(Hecker)</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61 NAICS six-digit industries</a:t>
              </a:r>
              <a:endParaRPr lang="en-US" sz="1200">
                <a:effectLst/>
                <a:latin typeface="Times New Roman" panose="02020603050405020304" pitchFamily="18" charset="0"/>
                <a:ea typeface="Calibri" panose="020F0502020204030204" pitchFamily="34" charset="0"/>
              </a:endParaRPr>
            </a:p>
          </p:txBody>
        </p:sp>
        <p:cxnSp>
          <p:nvCxnSpPr>
            <p:cNvPr id="12" name="Straight Arrow Connector 11"/>
            <p:cNvCxnSpPr/>
            <p:nvPr/>
          </p:nvCxnSpPr>
          <p:spPr>
            <a:xfrm flipH="1">
              <a:off x="4124325" y="628650"/>
              <a:ext cx="276225" cy="2667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Text Box 2"/>
            <p:cNvSpPr txBox="1">
              <a:spLocks noChangeArrowheads="1"/>
            </p:cNvSpPr>
            <p:nvPr/>
          </p:nvSpPr>
          <p:spPr bwMode="auto">
            <a:xfrm>
              <a:off x="4257675" y="619125"/>
              <a:ext cx="1323975" cy="260985"/>
            </a:xfrm>
            <a:prstGeom prst="rect">
              <a:avLst/>
            </a:prstGeom>
            <a:noFill/>
            <a:ln w="9525">
              <a:noFill/>
              <a:miter lim="800000"/>
              <a:headEnd/>
              <a:tailEnd/>
            </a:ln>
          </p:spPr>
          <p:txBody>
            <a:bodyPr rot="0" vert="horz" wrap="square" lIns="91440" tIns="45720" rIns="91440" bIns="45720" anchor="t" anchorCtr="0">
              <a:spAutoFit/>
            </a:bodyPr>
            <a:lstStyle/>
            <a:p>
              <a:pPr marL="0" marR="0">
                <a:spcBef>
                  <a:spcPts val="0"/>
                </a:spcBef>
                <a:spcAft>
                  <a:spcPts val="0"/>
                </a:spcAft>
              </a:pPr>
              <a:r>
                <a:rPr lang="en-US" sz="1100">
                  <a:effectLst/>
                  <a:latin typeface="Times New Roman" panose="02020603050405020304" pitchFamily="18" charset="0"/>
                  <a:ea typeface="Calibri" panose="020F0502020204030204" pitchFamily="34" charset="0"/>
                </a:rPr>
                <a:t>Link by NAICS</a:t>
              </a:r>
              <a:endParaRPr lang="en-US" sz="1200">
                <a:effectLst/>
                <a:latin typeface="Times New Roman" panose="02020603050405020304" pitchFamily="18" charset="0"/>
                <a:ea typeface="Calibri" panose="020F0502020204030204" pitchFamily="34" charset="0"/>
              </a:endParaRPr>
            </a:p>
          </p:txBody>
        </p:sp>
        <p:sp>
          <p:nvSpPr>
            <p:cNvPr id="14" name="Text Box 2"/>
            <p:cNvSpPr txBox="1">
              <a:spLocks noChangeArrowheads="1"/>
            </p:cNvSpPr>
            <p:nvPr/>
          </p:nvSpPr>
          <p:spPr bwMode="auto">
            <a:xfrm>
              <a:off x="0" y="1809750"/>
              <a:ext cx="2057400" cy="4953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spcBef>
                  <a:spcPts val="0"/>
                </a:spcBef>
                <a:spcAft>
                  <a:spcPts val="0"/>
                </a:spcAft>
              </a:pPr>
              <a:r>
                <a:rPr lang="en-US" sz="1400" b="1">
                  <a:effectLst/>
                  <a:latin typeface="Times New Roman" panose="02020603050405020304" pitchFamily="18" charset="0"/>
                  <a:ea typeface="Calibri" panose="020F0502020204030204" pitchFamily="34" charset="0"/>
                </a:rPr>
                <a:t>University </a:t>
              </a:r>
              <a:r>
                <a:rPr lang="en-US" sz="1000" b="1">
                  <a:effectLst/>
                  <a:latin typeface="Times New Roman" panose="02020603050405020304" pitchFamily="18" charset="0"/>
                  <a:ea typeface="Calibri" panose="020F0502020204030204" pitchFamily="34" charset="0"/>
                </a:rPr>
                <a:t>(IPUMS/Carnegie)</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130 EINs</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 </a:t>
              </a:r>
              <a:endParaRPr lang="en-US" sz="1200">
                <a:effectLst/>
                <a:latin typeface="Times New Roman" panose="02020603050405020304" pitchFamily="18" charset="0"/>
                <a:ea typeface="Calibri" panose="020F0502020204030204" pitchFamily="34" charset="0"/>
              </a:endParaRPr>
            </a:p>
          </p:txBody>
        </p:sp>
        <p:sp>
          <p:nvSpPr>
            <p:cNvPr id="15" name="Text Box 2"/>
            <p:cNvSpPr txBox="1">
              <a:spLocks noChangeArrowheads="1"/>
            </p:cNvSpPr>
            <p:nvPr/>
          </p:nvSpPr>
          <p:spPr bwMode="auto">
            <a:xfrm>
              <a:off x="361950" y="1533525"/>
              <a:ext cx="1323975" cy="260985"/>
            </a:xfrm>
            <a:prstGeom prst="rect">
              <a:avLst/>
            </a:prstGeom>
            <a:noFill/>
            <a:ln w="9525">
              <a:noFill/>
              <a:miter lim="800000"/>
              <a:headEnd/>
              <a:tailEnd/>
            </a:ln>
          </p:spPr>
          <p:txBody>
            <a:bodyPr rot="0" vert="horz" wrap="square" lIns="91440" tIns="45720" rIns="91440" bIns="45720" anchor="t" anchorCtr="0">
              <a:spAutoFit/>
            </a:bodyPr>
            <a:lstStyle/>
            <a:p>
              <a:pPr marL="0" marR="0">
                <a:spcBef>
                  <a:spcPts val="0"/>
                </a:spcBef>
                <a:spcAft>
                  <a:spcPts val="0"/>
                </a:spcAft>
              </a:pPr>
              <a:r>
                <a:rPr lang="en-US" sz="1100">
                  <a:effectLst/>
                  <a:latin typeface="Times New Roman" panose="02020603050405020304" pitchFamily="18" charset="0"/>
                  <a:ea typeface="Calibri" panose="020F0502020204030204" pitchFamily="34" charset="0"/>
                </a:rPr>
                <a:t>Link by EIN</a:t>
              </a:r>
              <a:endParaRPr lang="en-US" sz="1200">
                <a:effectLst/>
                <a:latin typeface="Times New Roman" panose="02020603050405020304" pitchFamily="18" charset="0"/>
                <a:ea typeface="Calibri" panose="020F0502020204030204" pitchFamily="34" charset="0"/>
              </a:endParaRPr>
            </a:p>
          </p:txBody>
        </p:sp>
        <p:cxnSp>
          <p:nvCxnSpPr>
            <p:cNvPr id="16" name="Straight Arrow Connector 15"/>
            <p:cNvCxnSpPr/>
            <p:nvPr/>
          </p:nvCxnSpPr>
          <p:spPr>
            <a:xfrm flipV="1">
              <a:off x="1209675" y="1571625"/>
              <a:ext cx="266700" cy="22288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Text Box 2"/>
            <p:cNvSpPr txBox="1">
              <a:spLocks noChangeArrowheads="1"/>
            </p:cNvSpPr>
            <p:nvPr/>
          </p:nvSpPr>
          <p:spPr bwMode="auto">
            <a:xfrm>
              <a:off x="3600450" y="1762125"/>
              <a:ext cx="2314575" cy="63817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spcBef>
                  <a:spcPts val="0"/>
                </a:spcBef>
                <a:spcAft>
                  <a:spcPts val="0"/>
                </a:spcAft>
              </a:pPr>
              <a:r>
                <a:rPr lang="en-US" sz="1400" b="1">
                  <a:effectLst/>
                  <a:latin typeface="Times New Roman" panose="02020603050405020304" pitchFamily="18" charset="0"/>
                  <a:ea typeface="Calibri" panose="020F0502020204030204" pitchFamily="34" charset="0"/>
                </a:rPr>
                <a:t>Research Experienced</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140,000 actual UMETRICS</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190,000 predicted (ML) UMETRICS</a:t>
              </a:r>
              <a:endParaRPr lang="en-US" sz="1200">
                <a:effectLst/>
                <a:latin typeface="Times New Roman" panose="02020603050405020304" pitchFamily="18" charset="0"/>
                <a:ea typeface="Calibri" panose="020F0502020204030204" pitchFamily="34" charset="0"/>
              </a:endParaRPr>
            </a:p>
          </p:txBody>
        </p:sp>
        <p:cxnSp>
          <p:nvCxnSpPr>
            <p:cNvPr id="18" name="Straight Arrow Connector 17"/>
            <p:cNvCxnSpPr/>
            <p:nvPr/>
          </p:nvCxnSpPr>
          <p:spPr>
            <a:xfrm flipH="1" flipV="1">
              <a:off x="4057650" y="1533525"/>
              <a:ext cx="238125" cy="21907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Text Box 2"/>
            <p:cNvSpPr txBox="1">
              <a:spLocks noChangeArrowheads="1"/>
            </p:cNvSpPr>
            <p:nvPr/>
          </p:nvSpPr>
          <p:spPr bwMode="auto">
            <a:xfrm>
              <a:off x="4181475" y="1485900"/>
              <a:ext cx="1695450" cy="260985"/>
            </a:xfrm>
            <a:prstGeom prst="rect">
              <a:avLst/>
            </a:prstGeom>
            <a:noFill/>
            <a:ln w="9525">
              <a:noFill/>
              <a:miter lim="800000"/>
              <a:headEnd/>
              <a:tailEnd/>
            </a:ln>
          </p:spPr>
          <p:txBody>
            <a:bodyPr rot="0" vert="horz" wrap="square" lIns="91440" tIns="45720" rIns="91440" bIns="45720" anchor="t" anchorCtr="0">
              <a:spAutoFit/>
            </a:bodyPr>
            <a:lstStyle/>
            <a:p>
              <a:pPr marL="0" marR="0">
                <a:spcBef>
                  <a:spcPts val="0"/>
                </a:spcBef>
                <a:spcAft>
                  <a:spcPts val="0"/>
                </a:spcAft>
              </a:pPr>
              <a:r>
                <a:rPr lang="en-US" sz="1100">
                  <a:effectLst/>
                  <a:latin typeface="Times New Roman" panose="02020603050405020304" pitchFamily="18" charset="0"/>
                  <a:ea typeface="Calibri" panose="020F0502020204030204" pitchFamily="34" charset="0"/>
                </a:rPr>
                <a:t>Link by PIK-EIN-Year</a:t>
              </a:r>
              <a:endParaRPr lang="en-US" sz="1200">
                <a:effectLst/>
                <a:latin typeface="Times New Roman" panose="02020603050405020304" pitchFamily="18" charset="0"/>
                <a:ea typeface="Calibri" panose="020F0502020204030204" pitchFamily="34" charset="0"/>
              </a:endParaRPr>
            </a:p>
          </p:txBody>
        </p:sp>
        <p:sp>
          <p:nvSpPr>
            <p:cNvPr id="20" name="Text Box 2"/>
            <p:cNvSpPr txBox="1">
              <a:spLocks noChangeArrowheads="1"/>
            </p:cNvSpPr>
            <p:nvPr/>
          </p:nvSpPr>
          <p:spPr bwMode="auto">
            <a:xfrm>
              <a:off x="2247900" y="9525"/>
              <a:ext cx="1409700" cy="62865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spcBef>
                  <a:spcPts val="0"/>
                </a:spcBef>
                <a:spcAft>
                  <a:spcPts val="0"/>
                </a:spcAft>
              </a:pPr>
              <a:r>
                <a:rPr lang="en-US" sz="1400" b="1">
                  <a:effectLst/>
                  <a:latin typeface="Times New Roman" panose="02020603050405020304" pitchFamily="18" charset="0"/>
                  <a:ea typeface="Calibri" panose="020F0502020204030204" pitchFamily="34" charset="0"/>
                </a:rPr>
                <a:t>ICF</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Demographics for 260M individuals</a:t>
              </a:r>
              <a:endParaRPr lang="en-US" sz="1200">
                <a:effectLst/>
                <a:latin typeface="Times New Roman" panose="02020603050405020304" pitchFamily="18" charset="0"/>
                <a:ea typeface="Calibri" panose="020F0502020204030204" pitchFamily="34" charset="0"/>
              </a:endParaRPr>
            </a:p>
          </p:txBody>
        </p:sp>
        <p:sp>
          <p:nvSpPr>
            <p:cNvPr id="21" name="Text Box 2"/>
            <p:cNvSpPr txBox="1">
              <a:spLocks noChangeArrowheads="1"/>
            </p:cNvSpPr>
            <p:nvPr/>
          </p:nvSpPr>
          <p:spPr bwMode="auto">
            <a:xfrm>
              <a:off x="2038350" y="619125"/>
              <a:ext cx="904875" cy="260985"/>
            </a:xfrm>
            <a:prstGeom prst="rect">
              <a:avLst/>
            </a:prstGeom>
            <a:noFill/>
            <a:ln w="9525">
              <a:noFill/>
              <a:miter lim="800000"/>
              <a:headEnd/>
              <a:tailEnd/>
            </a:ln>
          </p:spPr>
          <p:txBody>
            <a:bodyPr rot="0" vert="horz" wrap="square" lIns="91440" tIns="45720" rIns="91440" bIns="45720" anchor="t" anchorCtr="0">
              <a:spAutoFit/>
            </a:bodyPr>
            <a:lstStyle/>
            <a:p>
              <a:pPr marL="0" marR="0">
                <a:spcBef>
                  <a:spcPts val="0"/>
                </a:spcBef>
                <a:spcAft>
                  <a:spcPts val="0"/>
                </a:spcAft>
              </a:pPr>
              <a:r>
                <a:rPr lang="en-US" sz="1100">
                  <a:effectLst/>
                  <a:latin typeface="Times New Roman" panose="02020603050405020304" pitchFamily="18" charset="0"/>
                  <a:ea typeface="Calibri" panose="020F0502020204030204" pitchFamily="34" charset="0"/>
                </a:rPr>
                <a:t>Link by PIK</a:t>
              </a:r>
              <a:endParaRPr lang="en-US" sz="1200">
                <a:effectLst/>
                <a:latin typeface="Times New Roman" panose="02020603050405020304" pitchFamily="18" charset="0"/>
                <a:ea typeface="Calibri" panose="020F0502020204030204" pitchFamily="34" charset="0"/>
              </a:endParaRPr>
            </a:p>
          </p:txBody>
        </p:sp>
        <p:cxnSp>
          <p:nvCxnSpPr>
            <p:cNvPr id="22" name="Straight Arrow Connector 21"/>
            <p:cNvCxnSpPr/>
            <p:nvPr/>
          </p:nvCxnSpPr>
          <p:spPr>
            <a:xfrm>
              <a:off x="2886075" y="619125"/>
              <a:ext cx="0" cy="27051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aphicFrame>
        <p:nvGraphicFramePr>
          <p:cNvPr id="3" name="Table 2"/>
          <p:cNvGraphicFramePr>
            <a:graphicFrameLocks noGrp="1"/>
          </p:cNvGraphicFramePr>
          <p:nvPr>
            <p:extLst>
              <p:ext uri="{D42A27DB-BD31-4B8C-83A1-F6EECF244321}">
                <p14:modId xmlns:p14="http://schemas.microsoft.com/office/powerpoint/2010/main" val="3501857828"/>
              </p:ext>
            </p:extLst>
          </p:nvPr>
        </p:nvGraphicFramePr>
        <p:xfrm>
          <a:off x="2405395" y="3750268"/>
          <a:ext cx="6764363" cy="2194560"/>
        </p:xfrm>
        <a:graphic>
          <a:graphicData uri="http://schemas.openxmlformats.org/drawingml/2006/table">
            <a:tbl>
              <a:tblPr firstRow="1" firstCol="1" bandRow="1">
                <a:tableStyleId>{2D5ABB26-0587-4C30-8999-92F81FD0307C}</a:tableStyleId>
              </a:tblPr>
              <a:tblGrid>
                <a:gridCol w="2782990">
                  <a:extLst>
                    <a:ext uri="{9D8B030D-6E8A-4147-A177-3AD203B41FA5}">
                      <a16:colId xmlns="" xmlns:a16="http://schemas.microsoft.com/office/drawing/2014/main" val="2869629303"/>
                    </a:ext>
                  </a:extLst>
                </a:gridCol>
                <a:gridCol w="935441">
                  <a:extLst>
                    <a:ext uri="{9D8B030D-6E8A-4147-A177-3AD203B41FA5}">
                      <a16:colId xmlns="" xmlns:a16="http://schemas.microsoft.com/office/drawing/2014/main" val="3558635167"/>
                    </a:ext>
                  </a:extLst>
                </a:gridCol>
                <a:gridCol w="1093543">
                  <a:extLst>
                    <a:ext uri="{9D8B030D-6E8A-4147-A177-3AD203B41FA5}">
                      <a16:colId xmlns="" xmlns:a16="http://schemas.microsoft.com/office/drawing/2014/main" val="2697866329"/>
                    </a:ext>
                  </a:extLst>
                </a:gridCol>
                <a:gridCol w="1099855">
                  <a:extLst>
                    <a:ext uri="{9D8B030D-6E8A-4147-A177-3AD203B41FA5}">
                      <a16:colId xmlns="" xmlns:a16="http://schemas.microsoft.com/office/drawing/2014/main" val="2413011258"/>
                    </a:ext>
                  </a:extLst>
                </a:gridCol>
                <a:gridCol w="852534">
                  <a:extLst>
                    <a:ext uri="{9D8B030D-6E8A-4147-A177-3AD203B41FA5}">
                      <a16:colId xmlns="" xmlns:a16="http://schemas.microsoft.com/office/drawing/2014/main" val="4186861462"/>
                    </a:ext>
                  </a:extLst>
                </a:gridCol>
              </a:tblGrid>
              <a:tr h="428756">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Startup Count</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Survive to Next Period</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Successful Startups</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High-Growth</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548747877"/>
                  </a:ext>
                </a:extLst>
              </a:tr>
              <a:tr h="217626">
                <a:tc>
                  <a:txBody>
                    <a:bodyPr/>
                    <a:lstStyle/>
                    <a:p>
                      <a:pPr marL="0" marR="0" algn="l">
                        <a:spcBef>
                          <a:spcPts val="0"/>
                        </a:spcBef>
                        <a:spcAft>
                          <a:spcPts val="0"/>
                        </a:spcAft>
                      </a:pPr>
                      <a:r>
                        <a:rPr lang="en-US" sz="1600">
                          <a:effectLst/>
                          <a:latin typeface="Times New Roman" panose="02020603050405020304" pitchFamily="18" charset="0"/>
                          <a:cs typeface="Times New Roman" panose="02020603050405020304" pitchFamily="18" charset="0"/>
                        </a:rPr>
                        <a:t>All</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400" dirty="0">
                          <a:effectLst/>
                          <a:latin typeface="Times New Roman" panose="02020603050405020304" pitchFamily="18" charset="0"/>
                          <a:cs typeface="Times New Roman" panose="02020603050405020304" pitchFamily="18" charset="0"/>
                        </a:rPr>
                        <a:t>5.3M</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spcBef>
                          <a:spcPts val="0"/>
                        </a:spcBef>
                        <a:spcAft>
                          <a:spcPts val="0"/>
                        </a:spcAft>
                      </a:pPr>
                      <a:r>
                        <a:rPr lang="en-US" sz="1400" dirty="0">
                          <a:effectLst/>
                          <a:latin typeface="Times New Roman" panose="02020603050405020304" pitchFamily="18" charset="0"/>
                          <a:cs typeface="Times New Roman" panose="02020603050405020304" pitchFamily="18" charset="0"/>
                        </a:rPr>
                        <a:t>3.4M</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spcBef>
                          <a:spcPts val="0"/>
                        </a:spcBef>
                        <a:spcAft>
                          <a:spcPts val="0"/>
                        </a:spcAft>
                      </a:pPr>
                      <a:r>
                        <a:rPr lang="en-US" sz="1400">
                          <a:effectLst/>
                          <a:latin typeface="Times New Roman" panose="02020603050405020304" pitchFamily="18" charset="0"/>
                          <a:cs typeface="Times New Roman" panose="02020603050405020304" pitchFamily="18" charset="0"/>
                        </a:rPr>
                        <a:t>170,000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spcBef>
                          <a:spcPts val="0"/>
                        </a:spcBef>
                        <a:spcAft>
                          <a:spcPts val="0"/>
                        </a:spcAft>
                      </a:pPr>
                      <a:r>
                        <a:rPr lang="en-US" sz="1400">
                          <a:effectLst/>
                          <a:latin typeface="Times New Roman" panose="02020603050405020304" pitchFamily="18" charset="0"/>
                          <a:cs typeface="Times New Roman" panose="02020603050405020304" pitchFamily="18" charset="0"/>
                        </a:rPr>
                        <a:t>29,000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 xmlns:a16="http://schemas.microsoft.com/office/drawing/2014/main" val="3813272854"/>
                  </a:ext>
                </a:extLst>
              </a:tr>
              <a:tr h="217626">
                <a:tc>
                  <a:txBody>
                    <a:bodyPr/>
                    <a:lstStyle/>
                    <a:p>
                      <a:pPr marL="0" marR="0" algn="l">
                        <a:spcBef>
                          <a:spcPts val="0"/>
                        </a:spcBef>
                        <a:spcAft>
                          <a:spcPts val="0"/>
                        </a:spcAft>
                      </a:pPr>
                      <a:r>
                        <a:rPr lang="en-US" sz="1600" dirty="0">
                          <a:solidFill>
                            <a:schemeClr val="bg1"/>
                          </a:solidFill>
                          <a:effectLst/>
                          <a:latin typeface="Times New Roman" panose="02020603050405020304" pitchFamily="18" charset="0"/>
                          <a:cs typeface="Times New Roman" panose="02020603050405020304" pitchFamily="18" charset="0"/>
                        </a:rPr>
                        <a:t>At least 1 R&amp;D Firm Employee</a:t>
                      </a:r>
                      <a:endPar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400" dirty="0">
                          <a:solidFill>
                            <a:schemeClr val="bg1"/>
                          </a:solidFill>
                          <a:effectLst/>
                          <a:latin typeface="Times New Roman" panose="02020603050405020304" pitchFamily="18" charset="0"/>
                          <a:cs typeface="Times New Roman" panose="02020603050405020304" pitchFamily="18" charset="0"/>
                        </a:rPr>
                        <a:t>1.6M</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dirty="0">
                          <a:solidFill>
                            <a:schemeClr val="bg1"/>
                          </a:solidFill>
                          <a:effectLst/>
                          <a:latin typeface="Times New Roman" panose="02020603050405020304" pitchFamily="18" charset="0"/>
                          <a:cs typeface="Times New Roman" panose="02020603050405020304" pitchFamily="18" charset="0"/>
                        </a:rPr>
                        <a:t>1.36M</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dirty="0">
                          <a:solidFill>
                            <a:schemeClr val="bg1"/>
                          </a:solidFill>
                          <a:effectLst/>
                          <a:latin typeface="Times New Roman" panose="02020603050405020304" pitchFamily="18" charset="0"/>
                          <a:cs typeface="Times New Roman" panose="02020603050405020304" pitchFamily="18" charset="0"/>
                        </a:rPr>
                        <a:t>120,000</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dirty="0">
                          <a:solidFill>
                            <a:schemeClr val="bg1"/>
                          </a:solidFill>
                          <a:effectLst/>
                          <a:latin typeface="Times New Roman" panose="02020603050405020304" pitchFamily="18" charset="0"/>
                          <a:cs typeface="Times New Roman" panose="02020603050405020304" pitchFamily="18" charset="0"/>
                        </a:rPr>
                        <a:t>20,000</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tcPr>
                </a:tc>
                <a:extLst>
                  <a:ext uri="{0D108BD9-81ED-4DB2-BD59-A6C34878D82A}">
                    <a16:rowId xmlns="" xmlns:a16="http://schemas.microsoft.com/office/drawing/2014/main" val="1251444592"/>
                  </a:ext>
                </a:extLst>
              </a:tr>
              <a:tr h="217626">
                <a:tc>
                  <a:txBody>
                    <a:bodyPr/>
                    <a:lstStyle/>
                    <a:p>
                      <a:pPr marL="0" marR="0" algn="l">
                        <a:spcBef>
                          <a:spcPts val="0"/>
                        </a:spcBef>
                        <a:spcAft>
                          <a:spcPts val="0"/>
                        </a:spcAft>
                      </a:pPr>
                      <a:r>
                        <a:rPr lang="en-US" sz="1600" dirty="0">
                          <a:solidFill>
                            <a:schemeClr val="bg1"/>
                          </a:solidFill>
                          <a:effectLst/>
                          <a:latin typeface="Times New Roman" panose="02020603050405020304" pitchFamily="18" charset="0"/>
                          <a:cs typeface="Times New Roman" panose="02020603050405020304" pitchFamily="18" charset="0"/>
                        </a:rPr>
                        <a:t>At least 1 High-Tech Employee</a:t>
                      </a:r>
                      <a:endPar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400" dirty="0">
                          <a:solidFill>
                            <a:schemeClr val="bg1"/>
                          </a:solidFill>
                          <a:effectLst/>
                          <a:latin typeface="Times New Roman" panose="02020603050405020304" pitchFamily="18" charset="0"/>
                          <a:cs typeface="Times New Roman" panose="02020603050405020304" pitchFamily="18" charset="0"/>
                        </a:rPr>
                        <a:t>900,000</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dirty="0">
                          <a:solidFill>
                            <a:schemeClr val="bg1"/>
                          </a:solidFill>
                          <a:effectLst/>
                          <a:latin typeface="Times New Roman" panose="02020603050405020304" pitchFamily="18" charset="0"/>
                          <a:cs typeface="Times New Roman" panose="02020603050405020304" pitchFamily="18" charset="0"/>
                        </a:rPr>
                        <a:t>780,000</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dirty="0">
                          <a:solidFill>
                            <a:schemeClr val="bg1"/>
                          </a:solidFill>
                          <a:effectLst/>
                          <a:latin typeface="Times New Roman" panose="02020603050405020304" pitchFamily="18" charset="0"/>
                          <a:cs typeface="Times New Roman" panose="02020603050405020304" pitchFamily="18" charset="0"/>
                        </a:rPr>
                        <a:t>75,000</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dirty="0">
                          <a:solidFill>
                            <a:schemeClr val="bg1"/>
                          </a:solidFill>
                          <a:effectLst/>
                          <a:latin typeface="Times New Roman" panose="02020603050405020304" pitchFamily="18" charset="0"/>
                          <a:cs typeface="Times New Roman" panose="02020603050405020304" pitchFamily="18" charset="0"/>
                        </a:rPr>
                        <a:t>12,000</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tcPr>
                </a:tc>
                <a:extLst>
                  <a:ext uri="{0D108BD9-81ED-4DB2-BD59-A6C34878D82A}">
                    <a16:rowId xmlns="" xmlns:a16="http://schemas.microsoft.com/office/drawing/2014/main" val="3723408194"/>
                  </a:ext>
                </a:extLst>
              </a:tr>
              <a:tr h="217626">
                <a:tc>
                  <a:txBody>
                    <a:bodyPr/>
                    <a:lstStyle/>
                    <a:p>
                      <a:pPr marL="0" marR="0" algn="l">
                        <a:spcBef>
                          <a:spcPts val="0"/>
                        </a:spcBef>
                        <a:spcAft>
                          <a:spcPts val="0"/>
                        </a:spcAft>
                      </a:pPr>
                      <a:r>
                        <a:rPr lang="en-US" sz="1600" baseline="0" dirty="0">
                          <a:solidFill>
                            <a:schemeClr val="bg1"/>
                          </a:solidFill>
                          <a:effectLst/>
                          <a:latin typeface="Times New Roman" panose="02020603050405020304" pitchFamily="18" charset="0"/>
                          <a:cs typeface="Times New Roman" panose="02020603050405020304" pitchFamily="18" charset="0"/>
                        </a:rPr>
                        <a:t>At least 1 University Employee</a:t>
                      </a:r>
                      <a:endParaRPr lang="en-US" sz="1600" baseline="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400" baseline="0">
                          <a:solidFill>
                            <a:schemeClr val="bg1"/>
                          </a:solidFill>
                          <a:effectLst/>
                          <a:latin typeface="Times New Roman" panose="02020603050405020304" pitchFamily="18" charset="0"/>
                          <a:cs typeface="Times New Roman" panose="02020603050405020304" pitchFamily="18" charset="0"/>
                        </a:rPr>
                        <a:t>400,000</a:t>
                      </a:r>
                      <a:endParaRPr lang="en-US" sz="1400" baseline="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baseline="0" dirty="0">
                          <a:solidFill>
                            <a:schemeClr val="bg1"/>
                          </a:solidFill>
                          <a:effectLst/>
                          <a:latin typeface="Times New Roman" panose="02020603050405020304" pitchFamily="18" charset="0"/>
                          <a:cs typeface="Times New Roman" panose="02020603050405020304" pitchFamily="18" charset="0"/>
                        </a:rPr>
                        <a:t>360,000</a:t>
                      </a:r>
                      <a:endParaRPr lang="en-US" sz="1400" baseline="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baseline="0" dirty="0">
                          <a:solidFill>
                            <a:schemeClr val="bg1"/>
                          </a:solidFill>
                          <a:effectLst/>
                          <a:latin typeface="Times New Roman" panose="02020603050405020304" pitchFamily="18" charset="0"/>
                          <a:cs typeface="Times New Roman" panose="02020603050405020304" pitchFamily="18" charset="0"/>
                        </a:rPr>
                        <a:t>41,000</a:t>
                      </a:r>
                      <a:endParaRPr lang="en-US" sz="1400" baseline="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baseline="0" dirty="0">
                          <a:solidFill>
                            <a:schemeClr val="bg1"/>
                          </a:solidFill>
                          <a:effectLst/>
                          <a:latin typeface="Times New Roman" panose="02020603050405020304" pitchFamily="18" charset="0"/>
                          <a:cs typeface="Times New Roman" panose="02020603050405020304" pitchFamily="18" charset="0"/>
                        </a:rPr>
                        <a:t>6,300</a:t>
                      </a:r>
                      <a:endParaRPr lang="en-US" sz="1400" baseline="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tcPr>
                </a:tc>
                <a:extLst>
                  <a:ext uri="{0D108BD9-81ED-4DB2-BD59-A6C34878D82A}">
                    <a16:rowId xmlns="" xmlns:a16="http://schemas.microsoft.com/office/drawing/2014/main" val="2616361957"/>
                  </a:ext>
                </a:extLst>
              </a:tr>
              <a:tr h="217626">
                <a:tc>
                  <a:txBody>
                    <a:bodyPr/>
                    <a:lstStyle/>
                    <a:p>
                      <a:pPr marL="0" marR="0" algn="l">
                        <a:spcBef>
                          <a:spcPts val="0"/>
                        </a:spcBef>
                        <a:spcAft>
                          <a:spcPts val="0"/>
                        </a:spcAft>
                      </a:pPr>
                      <a:r>
                        <a:rPr lang="en-US" sz="1600" baseline="0" dirty="0">
                          <a:solidFill>
                            <a:schemeClr val="bg1"/>
                          </a:solidFill>
                          <a:effectLst/>
                          <a:latin typeface="Times New Roman" panose="02020603050405020304" pitchFamily="18" charset="0"/>
                          <a:cs typeface="Times New Roman" panose="02020603050405020304" pitchFamily="18" charset="0"/>
                        </a:rPr>
                        <a:t>At least 1 Research-Experience Employee</a:t>
                      </a:r>
                      <a:endParaRPr lang="en-US" sz="1600" baseline="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baseline="0" dirty="0">
                          <a:solidFill>
                            <a:schemeClr val="bg1"/>
                          </a:solidFill>
                          <a:effectLst/>
                          <a:latin typeface="Times New Roman" panose="02020603050405020304" pitchFamily="18" charset="0"/>
                          <a:cs typeface="Times New Roman" panose="02020603050405020304" pitchFamily="18" charset="0"/>
                        </a:rPr>
                        <a:t>35,000</a:t>
                      </a:r>
                      <a:endParaRPr lang="en-US" sz="1400" baseline="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baseline="0" dirty="0">
                          <a:solidFill>
                            <a:schemeClr val="bg1"/>
                          </a:solidFill>
                          <a:effectLst/>
                          <a:latin typeface="Times New Roman" panose="02020603050405020304" pitchFamily="18" charset="0"/>
                          <a:cs typeface="Times New Roman" panose="02020603050405020304" pitchFamily="18" charset="0"/>
                        </a:rPr>
                        <a:t>32,000</a:t>
                      </a:r>
                      <a:endParaRPr lang="en-US" sz="1400" baseline="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baseline="0" dirty="0">
                          <a:solidFill>
                            <a:schemeClr val="bg1"/>
                          </a:solidFill>
                          <a:effectLst/>
                          <a:latin typeface="Times New Roman" panose="02020603050405020304" pitchFamily="18" charset="0"/>
                          <a:cs typeface="Times New Roman" panose="02020603050405020304" pitchFamily="18" charset="0"/>
                        </a:rPr>
                        <a:t>5,400</a:t>
                      </a:r>
                      <a:endParaRPr lang="en-US" sz="1400" baseline="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baseline="0" dirty="0">
                          <a:solidFill>
                            <a:schemeClr val="bg1"/>
                          </a:solidFill>
                          <a:effectLst/>
                          <a:latin typeface="Times New Roman" panose="02020603050405020304" pitchFamily="18" charset="0"/>
                          <a:cs typeface="Times New Roman" panose="02020603050405020304" pitchFamily="18" charset="0"/>
                        </a:rPr>
                        <a:t>700</a:t>
                      </a:r>
                      <a:endParaRPr lang="en-US" sz="1400" baseline="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91573887"/>
                  </a:ext>
                </a:extLst>
              </a:tr>
            </a:tbl>
          </a:graphicData>
        </a:graphic>
      </p:graphicFrame>
      <p:sp>
        <p:nvSpPr>
          <p:cNvPr id="32" name="Bent-Up Arrow 31"/>
          <p:cNvSpPr/>
          <p:nvPr/>
        </p:nvSpPr>
        <p:spPr>
          <a:xfrm rot="5400000">
            <a:off x="609123" y="3911186"/>
            <a:ext cx="1676400" cy="1276469"/>
          </a:xfrm>
          <a:prstGeom prst="bentUpArrow">
            <a:avLst>
              <a:gd name="adj1" fmla="val 9571"/>
              <a:gd name="adj2" fmla="val 15081"/>
              <a:gd name="adj3" fmla="val 25000"/>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50378" y="948583"/>
            <a:ext cx="6358071" cy="104940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104560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Construction of human capital measures</a:t>
            </a:r>
            <a:endParaRPr lang="en-US" dirty="0"/>
          </a:p>
        </p:txBody>
      </p:sp>
      <p:sp>
        <p:nvSpPr>
          <p:cNvPr id="4" name="Slide Number Placeholder 3"/>
          <p:cNvSpPr>
            <a:spLocks noGrp="1"/>
          </p:cNvSpPr>
          <p:nvPr>
            <p:ph type="sldNum" sz="quarter" idx="12"/>
          </p:nvPr>
        </p:nvSpPr>
        <p:spPr/>
        <p:txBody>
          <a:bodyPr/>
          <a:lstStyle/>
          <a:p>
            <a:fld id="{C29BC2A0-9875-4B3F-8A86-0C7920C785BD}" type="slidenum">
              <a:rPr lang="en-US" smtClean="0"/>
              <a:pPr/>
              <a:t>16</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583281254"/>
              </p:ext>
            </p:extLst>
          </p:nvPr>
        </p:nvGraphicFramePr>
        <p:xfrm>
          <a:off x="598206" y="1546785"/>
          <a:ext cx="7520299" cy="3726336"/>
        </p:xfrm>
        <a:graphic>
          <a:graphicData uri="http://schemas.openxmlformats.org/drawingml/2006/table">
            <a:tbl>
              <a:tblPr firstRow="1" firstCol="1" bandRow="1">
                <a:tableStyleId>{5C22544A-7EE6-4342-B048-85BDC9FD1C3A}</a:tableStyleId>
              </a:tblPr>
              <a:tblGrid>
                <a:gridCol w="906598"/>
                <a:gridCol w="1263291"/>
                <a:gridCol w="1337602"/>
                <a:gridCol w="1188981"/>
                <a:gridCol w="1486225"/>
                <a:gridCol w="1337602"/>
              </a:tblGrid>
              <a:tr h="731520">
                <a:tc>
                  <a:txBody>
                    <a:bodyPr/>
                    <a:lstStyle/>
                    <a:p>
                      <a:pPr marL="0" marR="0" algn="ctr">
                        <a:lnSpc>
                          <a:spcPct val="107000"/>
                        </a:lnSpc>
                        <a:spcBef>
                          <a:spcPts val="0"/>
                        </a:spcBef>
                        <a:spcAft>
                          <a:spcPts val="0"/>
                        </a:spcAft>
                      </a:pPr>
                      <a:r>
                        <a:rPr lang="en-US" sz="1400" dirty="0">
                          <a:effectLst/>
                        </a:rPr>
                        <a:t>Year</a:t>
                      </a:r>
                      <a:endParaRPr lang="en-US" sz="1200" dirty="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400" dirty="0">
                          <a:effectLst/>
                        </a:rPr>
                        <a:t>Combined EHF-ECF-W2 Observations</a:t>
                      </a:r>
                      <a:endParaRPr lang="en-US" sz="1200" dirty="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400">
                          <a:effectLst/>
                        </a:rPr>
                        <a:t>W2 Observations</a:t>
                      </a:r>
                      <a:endParaRPr lang="en-US" sz="120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400">
                          <a:effectLst/>
                        </a:rPr>
                        <a:t>Additional Observations from LEHD</a:t>
                      </a:r>
                      <a:endParaRPr lang="en-US" sz="120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400">
                          <a:effectLst/>
                        </a:rPr>
                        <a:t>EHF-ECF Observations</a:t>
                      </a:r>
                      <a:endParaRPr lang="en-US" sz="120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400">
                          <a:effectLst/>
                        </a:rPr>
                        <a:t>Additional Observations from W2</a:t>
                      </a:r>
                      <a:endParaRPr lang="en-US" sz="1200">
                        <a:effectLst/>
                        <a:latin typeface="Calibri"/>
                        <a:ea typeface="Calibri"/>
                        <a:cs typeface="Times New Roman"/>
                      </a:endParaRPr>
                    </a:p>
                  </a:txBody>
                  <a:tcPr marL="68580" marR="68580" marT="0" marB="0" anchor="b"/>
                </a:tc>
              </a:tr>
              <a:tr h="272256">
                <a:tc>
                  <a:txBody>
                    <a:bodyPr/>
                    <a:lstStyle/>
                    <a:p>
                      <a:pPr marL="0" marR="0">
                        <a:lnSpc>
                          <a:spcPct val="107000"/>
                        </a:lnSpc>
                        <a:spcBef>
                          <a:spcPts val="0"/>
                        </a:spcBef>
                        <a:spcAft>
                          <a:spcPts val="0"/>
                        </a:spcAft>
                      </a:pPr>
                      <a:r>
                        <a:rPr lang="en-US" sz="1400">
                          <a:effectLst/>
                        </a:rPr>
                        <a:t>2005</a:t>
                      </a:r>
                      <a:endParaRPr lang="en-US" sz="12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400">
                          <a:effectLst/>
                        </a:rPr>
                        <a:t>271.8M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237.9M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33.9M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209.4M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62.4M</a:t>
                      </a:r>
                      <a:endParaRPr lang="en-US" sz="1200">
                        <a:effectLst/>
                        <a:latin typeface="Calibri"/>
                        <a:ea typeface="Calibri"/>
                        <a:cs typeface="Times New Roman"/>
                      </a:endParaRPr>
                    </a:p>
                  </a:txBody>
                  <a:tcPr marL="68580" marR="68580" marT="0" marB="0" anchor="b"/>
                </a:tc>
              </a:tr>
              <a:tr h="272256">
                <a:tc>
                  <a:txBody>
                    <a:bodyPr/>
                    <a:lstStyle/>
                    <a:p>
                      <a:pPr marL="0" marR="0">
                        <a:lnSpc>
                          <a:spcPct val="107000"/>
                        </a:lnSpc>
                        <a:spcBef>
                          <a:spcPts val="0"/>
                        </a:spcBef>
                        <a:spcAft>
                          <a:spcPts val="0"/>
                        </a:spcAft>
                      </a:pPr>
                      <a:r>
                        <a:rPr lang="en-US" sz="1400">
                          <a:effectLst/>
                        </a:rPr>
                        <a:t>2006</a:t>
                      </a:r>
                      <a:endParaRPr lang="en-US" sz="12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400">
                          <a:effectLst/>
                        </a:rPr>
                        <a:t>278M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dirty="0">
                          <a:effectLst/>
                        </a:rPr>
                        <a:t>243.1M</a:t>
                      </a:r>
                      <a:endParaRPr lang="en-US" sz="12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34.9M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214.7M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63.3M</a:t>
                      </a:r>
                      <a:endParaRPr lang="en-US" sz="1200">
                        <a:effectLst/>
                        <a:latin typeface="Calibri"/>
                        <a:ea typeface="Calibri"/>
                        <a:cs typeface="Times New Roman"/>
                      </a:endParaRPr>
                    </a:p>
                  </a:txBody>
                  <a:tcPr marL="68580" marR="68580" marT="0" marB="0" anchor="b"/>
                </a:tc>
              </a:tr>
              <a:tr h="272256">
                <a:tc>
                  <a:txBody>
                    <a:bodyPr/>
                    <a:lstStyle/>
                    <a:p>
                      <a:pPr marL="0" marR="0">
                        <a:lnSpc>
                          <a:spcPct val="107000"/>
                        </a:lnSpc>
                        <a:spcBef>
                          <a:spcPts val="0"/>
                        </a:spcBef>
                        <a:spcAft>
                          <a:spcPts val="0"/>
                        </a:spcAft>
                      </a:pPr>
                      <a:r>
                        <a:rPr lang="en-US" sz="1400">
                          <a:effectLst/>
                        </a:rPr>
                        <a:t>2007</a:t>
                      </a:r>
                      <a:endParaRPr lang="en-US" sz="12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400">
                          <a:effectLst/>
                        </a:rPr>
                        <a:t>278.6M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244M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dirty="0">
                          <a:effectLst/>
                        </a:rPr>
                        <a:t>34.6M</a:t>
                      </a:r>
                      <a:endParaRPr lang="en-US" sz="12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216M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62.6M</a:t>
                      </a:r>
                      <a:endParaRPr lang="en-US" sz="1200">
                        <a:effectLst/>
                        <a:latin typeface="Calibri"/>
                        <a:ea typeface="Calibri"/>
                        <a:cs typeface="Times New Roman"/>
                      </a:endParaRPr>
                    </a:p>
                  </a:txBody>
                  <a:tcPr marL="68580" marR="68580" marT="0" marB="0" anchor="b"/>
                </a:tc>
              </a:tr>
              <a:tr h="272256">
                <a:tc>
                  <a:txBody>
                    <a:bodyPr/>
                    <a:lstStyle/>
                    <a:p>
                      <a:pPr marL="0" marR="0">
                        <a:lnSpc>
                          <a:spcPct val="107000"/>
                        </a:lnSpc>
                        <a:spcBef>
                          <a:spcPts val="0"/>
                        </a:spcBef>
                        <a:spcAft>
                          <a:spcPts val="0"/>
                        </a:spcAft>
                      </a:pPr>
                      <a:r>
                        <a:rPr lang="en-US" sz="1400">
                          <a:effectLst/>
                        </a:rPr>
                        <a:t>2008</a:t>
                      </a:r>
                      <a:endParaRPr lang="en-US" sz="12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400">
                          <a:effectLst/>
                        </a:rPr>
                        <a:t>267.9M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235.2M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dirty="0">
                          <a:effectLst/>
                        </a:rPr>
                        <a:t>32.8M</a:t>
                      </a:r>
                      <a:endParaRPr lang="en-US" sz="12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207.5M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60.4M</a:t>
                      </a:r>
                      <a:endParaRPr lang="en-US" sz="1200">
                        <a:effectLst/>
                        <a:latin typeface="Calibri"/>
                        <a:ea typeface="Calibri"/>
                        <a:cs typeface="Times New Roman"/>
                      </a:endParaRPr>
                    </a:p>
                  </a:txBody>
                  <a:tcPr marL="68580" marR="68580" marT="0" marB="0" anchor="b"/>
                </a:tc>
              </a:tr>
              <a:tr h="272256">
                <a:tc>
                  <a:txBody>
                    <a:bodyPr/>
                    <a:lstStyle/>
                    <a:p>
                      <a:pPr marL="0" marR="0">
                        <a:lnSpc>
                          <a:spcPct val="107000"/>
                        </a:lnSpc>
                        <a:spcBef>
                          <a:spcPts val="0"/>
                        </a:spcBef>
                        <a:spcAft>
                          <a:spcPts val="0"/>
                        </a:spcAft>
                      </a:pPr>
                      <a:r>
                        <a:rPr lang="en-US" sz="1400">
                          <a:effectLst/>
                        </a:rPr>
                        <a:t>2009</a:t>
                      </a:r>
                      <a:endParaRPr lang="en-US" sz="12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400">
                          <a:effectLst/>
                        </a:rPr>
                        <a:t>242.9M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214.3M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dirty="0">
                          <a:effectLst/>
                        </a:rPr>
                        <a:t>28.6M</a:t>
                      </a:r>
                      <a:endParaRPr lang="en-US" sz="12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186.9M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56M</a:t>
                      </a:r>
                      <a:endParaRPr lang="en-US" sz="1200">
                        <a:effectLst/>
                        <a:latin typeface="Calibri"/>
                        <a:ea typeface="Calibri"/>
                        <a:cs typeface="Times New Roman"/>
                      </a:endParaRPr>
                    </a:p>
                  </a:txBody>
                  <a:tcPr marL="68580" marR="68580" marT="0" marB="0" anchor="b"/>
                </a:tc>
              </a:tr>
              <a:tr h="272256">
                <a:tc>
                  <a:txBody>
                    <a:bodyPr/>
                    <a:lstStyle/>
                    <a:p>
                      <a:pPr marL="0" marR="0">
                        <a:lnSpc>
                          <a:spcPct val="107000"/>
                        </a:lnSpc>
                        <a:spcBef>
                          <a:spcPts val="0"/>
                        </a:spcBef>
                        <a:spcAft>
                          <a:spcPts val="0"/>
                        </a:spcAft>
                      </a:pPr>
                      <a:r>
                        <a:rPr lang="en-US" sz="1400">
                          <a:effectLst/>
                        </a:rPr>
                        <a:t>2010</a:t>
                      </a:r>
                      <a:endParaRPr lang="en-US" sz="12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400">
                          <a:effectLst/>
                        </a:rPr>
                        <a:t>241.8M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208.7M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dirty="0">
                          <a:effectLst/>
                        </a:rPr>
                        <a:t>33M</a:t>
                      </a:r>
                      <a:endParaRPr lang="en-US" sz="12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dirty="0">
                          <a:effectLst/>
                        </a:rPr>
                        <a:t>191.7M</a:t>
                      </a:r>
                      <a:endParaRPr lang="en-US" sz="12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50.1M</a:t>
                      </a:r>
                      <a:endParaRPr lang="en-US" sz="1200">
                        <a:effectLst/>
                        <a:latin typeface="Calibri"/>
                        <a:ea typeface="Calibri"/>
                        <a:cs typeface="Times New Roman"/>
                      </a:endParaRPr>
                    </a:p>
                  </a:txBody>
                  <a:tcPr marL="68580" marR="68580" marT="0" marB="0" anchor="b"/>
                </a:tc>
              </a:tr>
              <a:tr h="272256">
                <a:tc>
                  <a:txBody>
                    <a:bodyPr/>
                    <a:lstStyle/>
                    <a:p>
                      <a:pPr marL="0" marR="0">
                        <a:lnSpc>
                          <a:spcPct val="107000"/>
                        </a:lnSpc>
                        <a:spcBef>
                          <a:spcPts val="0"/>
                        </a:spcBef>
                        <a:spcAft>
                          <a:spcPts val="0"/>
                        </a:spcAft>
                      </a:pPr>
                      <a:r>
                        <a:rPr lang="en-US" sz="1400">
                          <a:effectLst/>
                        </a:rPr>
                        <a:t>2011</a:t>
                      </a:r>
                      <a:endParaRPr lang="en-US" sz="12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400">
                          <a:effectLst/>
                        </a:rPr>
                        <a:t>245.4M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212.7M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32.7M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dirty="0">
                          <a:effectLst/>
                        </a:rPr>
                        <a:t>196.6M</a:t>
                      </a:r>
                      <a:endParaRPr lang="en-US" sz="12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48.8M</a:t>
                      </a:r>
                      <a:endParaRPr lang="en-US" sz="1200">
                        <a:effectLst/>
                        <a:latin typeface="Calibri"/>
                        <a:ea typeface="Calibri"/>
                        <a:cs typeface="Times New Roman"/>
                      </a:endParaRPr>
                    </a:p>
                  </a:txBody>
                  <a:tcPr marL="68580" marR="68580" marT="0" marB="0" anchor="b"/>
                </a:tc>
              </a:tr>
              <a:tr h="272256">
                <a:tc>
                  <a:txBody>
                    <a:bodyPr/>
                    <a:lstStyle/>
                    <a:p>
                      <a:pPr marL="0" marR="0">
                        <a:lnSpc>
                          <a:spcPct val="107000"/>
                        </a:lnSpc>
                        <a:spcBef>
                          <a:spcPts val="0"/>
                        </a:spcBef>
                        <a:spcAft>
                          <a:spcPts val="0"/>
                        </a:spcAft>
                      </a:pPr>
                      <a:r>
                        <a:rPr lang="en-US" sz="1400">
                          <a:effectLst/>
                        </a:rPr>
                        <a:t>2012</a:t>
                      </a:r>
                      <a:endParaRPr lang="en-US" sz="12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400">
                          <a:effectLst/>
                        </a:rPr>
                        <a:t>256.5M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223.6M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32.9M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dirty="0">
                          <a:effectLst/>
                        </a:rPr>
                        <a:t>202.2M</a:t>
                      </a:r>
                      <a:endParaRPr lang="en-US" sz="12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dirty="0">
                          <a:effectLst/>
                        </a:rPr>
                        <a:t>54.2M</a:t>
                      </a:r>
                      <a:endParaRPr lang="en-US" sz="1200" dirty="0">
                        <a:effectLst/>
                        <a:latin typeface="Calibri"/>
                        <a:ea typeface="Calibri"/>
                        <a:cs typeface="Times New Roman"/>
                      </a:endParaRPr>
                    </a:p>
                  </a:txBody>
                  <a:tcPr marL="68580" marR="68580" marT="0" marB="0" anchor="b"/>
                </a:tc>
              </a:tr>
              <a:tr h="272256">
                <a:tc>
                  <a:txBody>
                    <a:bodyPr/>
                    <a:lstStyle/>
                    <a:p>
                      <a:pPr marL="0" marR="0">
                        <a:lnSpc>
                          <a:spcPct val="107000"/>
                        </a:lnSpc>
                        <a:spcBef>
                          <a:spcPts val="0"/>
                        </a:spcBef>
                        <a:spcAft>
                          <a:spcPts val="0"/>
                        </a:spcAft>
                      </a:pPr>
                      <a:r>
                        <a:rPr lang="en-US" sz="1400">
                          <a:effectLst/>
                        </a:rPr>
                        <a:t>2013</a:t>
                      </a:r>
                      <a:endParaRPr lang="en-US" sz="12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400">
                          <a:effectLst/>
                        </a:rPr>
                        <a:t>257.9M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229.2M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28.7M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208.7M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dirty="0">
                          <a:effectLst/>
                        </a:rPr>
                        <a:t>49.1M</a:t>
                      </a:r>
                      <a:endParaRPr lang="en-US" sz="1200" dirty="0">
                        <a:effectLst/>
                        <a:latin typeface="Calibri"/>
                        <a:ea typeface="Calibri"/>
                        <a:cs typeface="Times New Roman"/>
                      </a:endParaRPr>
                    </a:p>
                  </a:txBody>
                  <a:tcPr marL="68580" marR="68580" marT="0" marB="0" anchor="b"/>
                </a:tc>
              </a:tr>
              <a:tr h="272256">
                <a:tc>
                  <a:txBody>
                    <a:bodyPr/>
                    <a:lstStyle/>
                    <a:p>
                      <a:pPr marL="0" marR="0">
                        <a:lnSpc>
                          <a:spcPct val="107000"/>
                        </a:lnSpc>
                        <a:spcBef>
                          <a:spcPts val="0"/>
                        </a:spcBef>
                        <a:spcAft>
                          <a:spcPts val="0"/>
                        </a:spcAft>
                      </a:pPr>
                      <a:r>
                        <a:rPr lang="en-US" sz="1400">
                          <a:effectLst/>
                        </a:rPr>
                        <a:t>2014</a:t>
                      </a:r>
                      <a:endParaRPr lang="en-US" sz="12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400">
                          <a:effectLst/>
                        </a:rPr>
                        <a:t>262.9M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232.3M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30.6M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216.4M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dirty="0">
                          <a:effectLst/>
                        </a:rPr>
                        <a:t>46.5M</a:t>
                      </a:r>
                      <a:endParaRPr lang="en-US" sz="1200" dirty="0">
                        <a:effectLst/>
                        <a:latin typeface="Calibri"/>
                        <a:ea typeface="Calibri"/>
                        <a:cs typeface="Times New Roman"/>
                      </a:endParaRPr>
                    </a:p>
                  </a:txBody>
                  <a:tcPr marL="68580" marR="68580" marT="0" marB="0" anchor="b"/>
                </a:tc>
              </a:tr>
              <a:tr h="272256">
                <a:tc>
                  <a:txBody>
                    <a:bodyPr/>
                    <a:lstStyle/>
                    <a:p>
                      <a:pPr marL="0" marR="0">
                        <a:lnSpc>
                          <a:spcPct val="107000"/>
                        </a:lnSpc>
                        <a:spcBef>
                          <a:spcPts val="0"/>
                        </a:spcBef>
                        <a:spcAft>
                          <a:spcPts val="0"/>
                        </a:spcAft>
                      </a:pPr>
                      <a:r>
                        <a:rPr lang="en-US" sz="1400">
                          <a:effectLst/>
                        </a:rPr>
                        <a:t>Overall</a:t>
                      </a:r>
                      <a:endParaRPr lang="en-US" sz="12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400">
                          <a:effectLst/>
                        </a:rPr>
                        <a:t>2603.7M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2280.9M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322.8M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a:effectLst/>
                        </a:rPr>
                        <a:t>2050.2M</a:t>
                      </a:r>
                      <a:endParaRPr lang="en-US" sz="12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400" dirty="0">
                          <a:effectLst/>
                        </a:rPr>
                        <a:t>553.5M</a:t>
                      </a:r>
                      <a:endParaRPr lang="en-US" sz="1200" dirty="0">
                        <a:effectLst/>
                        <a:latin typeface="Calibri"/>
                        <a:ea typeface="Calibri"/>
                        <a:cs typeface="Times New Roman"/>
                      </a:endParaRPr>
                    </a:p>
                  </a:txBody>
                  <a:tcPr marL="68580" marR="68580" marT="0" marB="0" anchor="b"/>
                </a:tc>
              </a:tr>
            </a:tbl>
          </a:graphicData>
        </a:graphic>
      </p:graphicFrame>
    </p:spTree>
    <p:extLst>
      <p:ext uri="{BB962C8B-B14F-4D97-AF65-F5344CB8AC3E}">
        <p14:creationId xmlns:p14="http://schemas.microsoft.com/office/powerpoint/2010/main" val="34636773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2" y="-24795"/>
            <a:ext cx="8229600" cy="1143000"/>
          </a:xfrm>
        </p:spPr>
        <p:txBody>
          <a:bodyPr>
            <a:normAutofit/>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R&amp;D and High Tech</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17</a:t>
            </a:fld>
            <a:endParaRPr lang="en-US" dirty="0">
              <a:latin typeface="Times New Roman" panose="02020603050405020304" pitchFamily="18" charset="0"/>
              <a:cs typeface="Times New Roman" panose="02020603050405020304" pitchFamily="18" charset="0"/>
            </a:endParaRPr>
          </a:p>
        </p:txBody>
      </p:sp>
      <p:grpSp>
        <p:nvGrpSpPr>
          <p:cNvPr id="6" name="Group 5"/>
          <p:cNvGrpSpPr/>
          <p:nvPr/>
        </p:nvGrpSpPr>
        <p:grpSpPr>
          <a:xfrm>
            <a:off x="487523" y="1117880"/>
            <a:ext cx="5915025" cy="2400300"/>
            <a:chOff x="0" y="0"/>
            <a:chExt cx="5915025" cy="2400300"/>
          </a:xfrm>
        </p:grpSpPr>
        <p:sp>
          <p:nvSpPr>
            <p:cNvPr id="7" name="Text Box 2"/>
            <p:cNvSpPr txBox="1">
              <a:spLocks noChangeArrowheads="1"/>
            </p:cNvSpPr>
            <p:nvPr/>
          </p:nvSpPr>
          <p:spPr bwMode="auto">
            <a:xfrm>
              <a:off x="1438275" y="895350"/>
              <a:ext cx="2752725" cy="62611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0" marR="0">
                <a:spcBef>
                  <a:spcPts val="0"/>
                </a:spcBef>
                <a:spcAft>
                  <a:spcPts val="0"/>
                </a:spcAft>
              </a:pPr>
              <a:r>
                <a:rPr lang="en-US" sz="1400" b="1" dirty="0">
                  <a:effectLst/>
                  <a:latin typeface="Times New Roman" panose="02020603050405020304" pitchFamily="18" charset="0"/>
                  <a:ea typeface="Calibri" panose="020F0502020204030204" pitchFamily="34" charset="0"/>
                </a:rPr>
                <a:t>Startup Worker History File</a:t>
              </a:r>
              <a:endParaRPr lang="en-US" sz="1200" dirty="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dirty="0">
                  <a:effectLst/>
                  <a:latin typeface="Times New Roman" panose="02020603050405020304" pitchFamily="18" charset="0"/>
                  <a:ea typeface="Calibri" panose="020F0502020204030204" pitchFamily="34" charset="0"/>
                </a:rPr>
                <a:t>690.4M Total PIK-EIN-Year Observations</a:t>
              </a:r>
              <a:endParaRPr lang="en-US" sz="1200" dirty="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dirty="0">
                  <a:effectLst/>
                  <a:latin typeface="Times New Roman" panose="02020603050405020304" pitchFamily="18" charset="0"/>
                  <a:ea typeface="Calibri" panose="020F0502020204030204" pitchFamily="34" charset="0"/>
                </a:rPr>
                <a:t>48.3M Observations for Startups at time t=0</a:t>
              </a:r>
              <a:endParaRPr lang="en-US" sz="1200" dirty="0">
                <a:effectLst/>
                <a:latin typeface="Times New Roman" panose="02020603050405020304" pitchFamily="18" charset="0"/>
                <a:ea typeface="Calibri" panose="020F0502020204030204" pitchFamily="34" charset="0"/>
              </a:endParaRPr>
            </a:p>
          </p:txBody>
        </p:sp>
        <p:sp>
          <p:nvSpPr>
            <p:cNvPr id="8" name="Text Box 2"/>
            <p:cNvSpPr txBox="1">
              <a:spLocks noChangeArrowheads="1"/>
            </p:cNvSpPr>
            <p:nvPr/>
          </p:nvSpPr>
          <p:spPr bwMode="auto">
            <a:xfrm>
              <a:off x="0" y="9525"/>
              <a:ext cx="2057400" cy="60007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spcBef>
                  <a:spcPts val="0"/>
                </a:spcBef>
                <a:spcAft>
                  <a:spcPts val="0"/>
                </a:spcAft>
              </a:pPr>
              <a:r>
                <a:rPr lang="en-US" sz="1400" b="1">
                  <a:effectLst/>
                  <a:latin typeface="Times New Roman" panose="02020603050405020304" pitchFamily="18" charset="0"/>
                  <a:ea typeface="Calibri" panose="020F0502020204030204" pitchFamily="34" charset="0"/>
                </a:rPr>
                <a:t>R&amp;D Firm (</a:t>
              </a:r>
              <a:r>
                <a:rPr lang="en-US" sz="1000" b="1">
                  <a:effectLst/>
                  <a:latin typeface="Times New Roman" panose="02020603050405020304" pitchFamily="18" charset="0"/>
                  <a:ea typeface="Calibri" panose="020F0502020204030204" pitchFamily="34" charset="0"/>
                </a:rPr>
                <a:t>BRDIS/SIRD)</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420,000 EIN-Year observations</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74,000 EINs</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 </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 </a:t>
              </a:r>
              <a:endParaRPr lang="en-US" sz="1200">
                <a:effectLst/>
                <a:latin typeface="Times New Roman" panose="02020603050405020304" pitchFamily="18" charset="0"/>
                <a:ea typeface="Calibri" panose="020F0502020204030204" pitchFamily="34" charset="0"/>
              </a:endParaRPr>
            </a:p>
          </p:txBody>
        </p:sp>
        <p:cxnSp>
          <p:nvCxnSpPr>
            <p:cNvPr id="9" name="Straight Arrow Connector 8"/>
            <p:cNvCxnSpPr/>
            <p:nvPr/>
          </p:nvCxnSpPr>
          <p:spPr>
            <a:xfrm>
              <a:off x="1209675" y="609600"/>
              <a:ext cx="266700" cy="25717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Text Box 2"/>
            <p:cNvSpPr txBox="1">
              <a:spLocks noChangeArrowheads="1"/>
            </p:cNvSpPr>
            <p:nvPr/>
          </p:nvSpPr>
          <p:spPr bwMode="auto">
            <a:xfrm>
              <a:off x="76200" y="628650"/>
              <a:ext cx="1323975" cy="260985"/>
            </a:xfrm>
            <a:prstGeom prst="rect">
              <a:avLst/>
            </a:prstGeom>
            <a:noFill/>
            <a:ln w="9525">
              <a:noFill/>
              <a:miter lim="800000"/>
              <a:headEnd/>
              <a:tailEnd/>
            </a:ln>
          </p:spPr>
          <p:txBody>
            <a:bodyPr rot="0" vert="horz" wrap="square" lIns="91440" tIns="45720" rIns="91440" bIns="45720" anchor="t" anchorCtr="0">
              <a:spAutoFit/>
            </a:bodyPr>
            <a:lstStyle/>
            <a:p>
              <a:pPr marL="0" marR="0">
                <a:spcBef>
                  <a:spcPts val="0"/>
                </a:spcBef>
                <a:spcAft>
                  <a:spcPts val="0"/>
                </a:spcAft>
              </a:pPr>
              <a:r>
                <a:rPr lang="en-US" sz="1100">
                  <a:effectLst/>
                  <a:latin typeface="Times New Roman" panose="02020603050405020304" pitchFamily="18" charset="0"/>
                  <a:ea typeface="Calibri" panose="020F0502020204030204" pitchFamily="34" charset="0"/>
                </a:rPr>
                <a:t>Link by EIN-Year</a:t>
              </a:r>
              <a:endParaRPr lang="en-US" sz="1200">
                <a:effectLst/>
                <a:latin typeface="Times New Roman" panose="02020603050405020304" pitchFamily="18" charset="0"/>
                <a:ea typeface="Calibri" panose="020F0502020204030204" pitchFamily="34" charset="0"/>
              </a:endParaRPr>
            </a:p>
          </p:txBody>
        </p:sp>
        <p:sp>
          <p:nvSpPr>
            <p:cNvPr id="11" name="Text Box 2"/>
            <p:cNvSpPr txBox="1">
              <a:spLocks noChangeArrowheads="1"/>
            </p:cNvSpPr>
            <p:nvPr/>
          </p:nvSpPr>
          <p:spPr bwMode="auto">
            <a:xfrm>
              <a:off x="3857625" y="0"/>
              <a:ext cx="1971675" cy="63817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spcBef>
                  <a:spcPts val="0"/>
                </a:spcBef>
                <a:spcAft>
                  <a:spcPts val="0"/>
                </a:spcAft>
              </a:pPr>
              <a:r>
                <a:rPr lang="en-US" sz="1400" b="1">
                  <a:effectLst/>
                  <a:latin typeface="Times New Roman" panose="02020603050405020304" pitchFamily="18" charset="0"/>
                  <a:ea typeface="Calibri" panose="020F0502020204030204" pitchFamily="34" charset="0"/>
                </a:rPr>
                <a:t>High-Tech Industry </a:t>
              </a:r>
              <a:r>
                <a:rPr lang="en-US" sz="1000" b="1">
                  <a:effectLst/>
                  <a:latin typeface="Times New Roman" panose="02020603050405020304" pitchFamily="18" charset="0"/>
                  <a:ea typeface="Calibri" panose="020F0502020204030204" pitchFamily="34" charset="0"/>
                </a:rPr>
                <a:t>(Hecker)</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61 NAICS six-digit industries</a:t>
              </a:r>
              <a:endParaRPr lang="en-US" sz="1200">
                <a:effectLst/>
                <a:latin typeface="Times New Roman" panose="02020603050405020304" pitchFamily="18" charset="0"/>
                <a:ea typeface="Calibri" panose="020F0502020204030204" pitchFamily="34" charset="0"/>
              </a:endParaRPr>
            </a:p>
          </p:txBody>
        </p:sp>
        <p:cxnSp>
          <p:nvCxnSpPr>
            <p:cNvPr id="12" name="Straight Arrow Connector 11"/>
            <p:cNvCxnSpPr/>
            <p:nvPr/>
          </p:nvCxnSpPr>
          <p:spPr>
            <a:xfrm flipH="1">
              <a:off x="4124325" y="628650"/>
              <a:ext cx="276225" cy="2667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Text Box 2"/>
            <p:cNvSpPr txBox="1">
              <a:spLocks noChangeArrowheads="1"/>
            </p:cNvSpPr>
            <p:nvPr/>
          </p:nvSpPr>
          <p:spPr bwMode="auto">
            <a:xfrm>
              <a:off x="4257675" y="619125"/>
              <a:ext cx="1323975" cy="260985"/>
            </a:xfrm>
            <a:prstGeom prst="rect">
              <a:avLst/>
            </a:prstGeom>
            <a:noFill/>
            <a:ln w="9525">
              <a:noFill/>
              <a:miter lim="800000"/>
              <a:headEnd/>
              <a:tailEnd/>
            </a:ln>
          </p:spPr>
          <p:txBody>
            <a:bodyPr rot="0" vert="horz" wrap="square" lIns="91440" tIns="45720" rIns="91440" bIns="45720" anchor="t" anchorCtr="0">
              <a:spAutoFit/>
            </a:bodyPr>
            <a:lstStyle/>
            <a:p>
              <a:pPr marL="0" marR="0">
                <a:spcBef>
                  <a:spcPts val="0"/>
                </a:spcBef>
                <a:spcAft>
                  <a:spcPts val="0"/>
                </a:spcAft>
              </a:pPr>
              <a:r>
                <a:rPr lang="en-US" sz="1100">
                  <a:effectLst/>
                  <a:latin typeface="Times New Roman" panose="02020603050405020304" pitchFamily="18" charset="0"/>
                  <a:ea typeface="Calibri" panose="020F0502020204030204" pitchFamily="34" charset="0"/>
                </a:rPr>
                <a:t>Link by NAICS</a:t>
              </a:r>
              <a:endParaRPr lang="en-US" sz="1200">
                <a:effectLst/>
                <a:latin typeface="Times New Roman" panose="02020603050405020304" pitchFamily="18" charset="0"/>
                <a:ea typeface="Calibri" panose="020F0502020204030204" pitchFamily="34" charset="0"/>
              </a:endParaRPr>
            </a:p>
          </p:txBody>
        </p:sp>
        <p:sp>
          <p:nvSpPr>
            <p:cNvPr id="14" name="Text Box 2"/>
            <p:cNvSpPr txBox="1">
              <a:spLocks noChangeArrowheads="1"/>
            </p:cNvSpPr>
            <p:nvPr/>
          </p:nvSpPr>
          <p:spPr bwMode="auto">
            <a:xfrm>
              <a:off x="0" y="1809750"/>
              <a:ext cx="2057400" cy="4953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spcBef>
                  <a:spcPts val="0"/>
                </a:spcBef>
                <a:spcAft>
                  <a:spcPts val="0"/>
                </a:spcAft>
              </a:pPr>
              <a:r>
                <a:rPr lang="en-US" sz="1400" b="1">
                  <a:effectLst/>
                  <a:latin typeface="Times New Roman" panose="02020603050405020304" pitchFamily="18" charset="0"/>
                  <a:ea typeface="Calibri" panose="020F0502020204030204" pitchFamily="34" charset="0"/>
                </a:rPr>
                <a:t>University </a:t>
              </a:r>
              <a:r>
                <a:rPr lang="en-US" sz="1000" b="1">
                  <a:effectLst/>
                  <a:latin typeface="Times New Roman" panose="02020603050405020304" pitchFamily="18" charset="0"/>
                  <a:ea typeface="Calibri" panose="020F0502020204030204" pitchFamily="34" charset="0"/>
                </a:rPr>
                <a:t>(IPUMS/Carnegie)</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130 EINs</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 </a:t>
              </a:r>
              <a:endParaRPr lang="en-US" sz="1200">
                <a:effectLst/>
                <a:latin typeface="Times New Roman" panose="02020603050405020304" pitchFamily="18" charset="0"/>
                <a:ea typeface="Calibri" panose="020F0502020204030204" pitchFamily="34" charset="0"/>
              </a:endParaRPr>
            </a:p>
          </p:txBody>
        </p:sp>
        <p:sp>
          <p:nvSpPr>
            <p:cNvPr id="15" name="Text Box 2"/>
            <p:cNvSpPr txBox="1">
              <a:spLocks noChangeArrowheads="1"/>
            </p:cNvSpPr>
            <p:nvPr/>
          </p:nvSpPr>
          <p:spPr bwMode="auto">
            <a:xfrm>
              <a:off x="361950" y="1533525"/>
              <a:ext cx="1323975" cy="260985"/>
            </a:xfrm>
            <a:prstGeom prst="rect">
              <a:avLst/>
            </a:prstGeom>
            <a:noFill/>
            <a:ln w="9525">
              <a:noFill/>
              <a:miter lim="800000"/>
              <a:headEnd/>
              <a:tailEnd/>
            </a:ln>
          </p:spPr>
          <p:txBody>
            <a:bodyPr rot="0" vert="horz" wrap="square" lIns="91440" tIns="45720" rIns="91440" bIns="45720" anchor="t" anchorCtr="0">
              <a:spAutoFit/>
            </a:bodyPr>
            <a:lstStyle/>
            <a:p>
              <a:pPr marL="0" marR="0">
                <a:spcBef>
                  <a:spcPts val="0"/>
                </a:spcBef>
                <a:spcAft>
                  <a:spcPts val="0"/>
                </a:spcAft>
              </a:pPr>
              <a:r>
                <a:rPr lang="en-US" sz="1100">
                  <a:effectLst/>
                  <a:latin typeface="Times New Roman" panose="02020603050405020304" pitchFamily="18" charset="0"/>
                  <a:ea typeface="Calibri" panose="020F0502020204030204" pitchFamily="34" charset="0"/>
                </a:rPr>
                <a:t>Link by EIN</a:t>
              </a:r>
              <a:endParaRPr lang="en-US" sz="1200">
                <a:effectLst/>
                <a:latin typeface="Times New Roman" panose="02020603050405020304" pitchFamily="18" charset="0"/>
                <a:ea typeface="Calibri" panose="020F0502020204030204" pitchFamily="34" charset="0"/>
              </a:endParaRPr>
            </a:p>
          </p:txBody>
        </p:sp>
        <p:cxnSp>
          <p:nvCxnSpPr>
            <p:cNvPr id="16" name="Straight Arrow Connector 15"/>
            <p:cNvCxnSpPr/>
            <p:nvPr/>
          </p:nvCxnSpPr>
          <p:spPr>
            <a:xfrm flipV="1">
              <a:off x="1209675" y="1571625"/>
              <a:ext cx="266700" cy="22288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Text Box 2"/>
            <p:cNvSpPr txBox="1">
              <a:spLocks noChangeArrowheads="1"/>
            </p:cNvSpPr>
            <p:nvPr/>
          </p:nvSpPr>
          <p:spPr bwMode="auto">
            <a:xfrm>
              <a:off x="3600450" y="1762125"/>
              <a:ext cx="2314575" cy="63817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spcBef>
                  <a:spcPts val="0"/>
                </a:spcBef>
                <a:spcAft>
                  <a:spcPts val="0"/>
                </a:spcAft>
              </a:pPr>
              <a:r>
                <a:rPr lang="en-US" sz="1400" b="1">
                  <a:effectLst/>
                  <a:latin typeface="Times New Roman" panose="02020603050405020304" pitchFamily="18" charset="0"/>
                  <a:ea typeface="Calibri" panose="020F0502020204030204" pitchFamily="34" charset="0"/>
                </a:rPr>
                <a:t>Research Experienced</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140,000 actual UMETRICS</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190,000 predicted (ML) UMETRICS</a:t>
              </a:r>
              <a:endParaRPr lang="en-US" sz="1200">
                <a:effectLst/>
                <a:latin typeface="Times New Roman" panose="02020603050405020304" pitchFamily="18" charset="0"/>
                <a:ea typeface="Calibri" panose="020F0502020204030204" pitchFamily="34" charset="0"/>
              </a:endParaRPr>
            </a:p>
          </p:txBody>
        </p:sp>
        <p:cxnSp>
          <p:nvCxnSpPr>
            <p:cNvPr id="18" name="Straight Arrow Connector 17"/>
            <p:cNvCxnSpPr/>
            <p:nvPr/>
          </p:nvCxnSpPr>
          <p:spPr>
            <a:xfrm flipH="1" flipV="1">
              <a:off x="4057650" y="1533525"/>
              <a:ext cx="238125" cy="21907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Text Box 2"/>
            <p:cNvSpPr txBox="1">
              <a:spLocks noChangeArrowheads="1"/>
            </p:cNvSpPr>
            <p:nvPr/>
          </p:nvSpPr>
          <p:spPr bwMode="auto">
            <a:xfrm>
              <a:off x="4181475" y="1485900"/>
              <a:ext cx="1695450" cy="260985"/>
            </a:xfrm>
            <a:prstGeom prst="rect">
              <a:avLst/>
            </a:prstGeom>
            <a:noFill/>
            <a:ln w="9525">
              <a:noFill/>
              <a:miter lim="800000"/>
              <a:headEnd/>
              <a:tailEnd/>
            </a:ln>
          </p:spPr>
          <p:txBody>
            <a:bodyPr rot="0" vert="horz" wrap="square" lIns="91440" tIns="45720" rIns="91440" bIns="45720" anchor="t" anchorCtr="0">
              <a:spAutoFit/>
            </a:bodyPr>
            <a:lstStyle/>
            <a:p>
              <a:pPr marL="0" marR="0">
                <a:spcBef>
                  <a:spcPts val="0"/>
                </a:spcBef>
                <a:spcAft>
                  <a:spcPts val="0"/>
                </a:spcAft>
              </a:pPr>
              <a:r>
                <a:rPr lang="en-US" sz="1100">
                  <a:effectLst/>
                  <a:latin typeface="Times New Roman" panose="02020603050405020304" pitchFamily="18" charset="0"/>
                  <a:ea typeface="Calibri" panose="020F0502020204030204" pitchFamily="34" charset="0"/>
                </a:rPr>
                <a:t>Link by PIK-EIN-Year</a:t>
              </a:r>
              <a:endParaRPr lang="en-US" sz="1200">
                <a:effectLst/>
                <a:latin typeface="Times New Roman" panose="02020603050405020304" pitchFamily="18" charset="0"/>
                <a:ea typeface="Calibri" panose="020F0502020204030204" pitchFamily="34" charset="0"/>
              </a:endParaRPr>
            </a:p>
          </p:txBody>
        </p:sp>
        <p:sp>
          <p:nvSpPr>
            <p:cNvPr id="20" name="Text Box 2"/>
            <p:cNvSpPr txBox="1">
              <a:spLocks noChangeArrowheads="1"/>
            </p:cNvSpPr>
            <p:nvPr/>
          </p:nvSpPr>
          <p:spPr bwMode="auto">
            <a:xfrm>
              <a:off x="2247900" y="9525"/>
              <a:ext cx="1409700" cy="62865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spcBef>
                  <a:spcPts val="0"/>
                </a:spcBef>
                <a:spcAft>
                  <a:spcPts val="0"/>
                </a:spcAft>
              </a:pPr>
              <a:r>
                <a:rPr lang="en-US" sz="1400" b="1">
                  <a:effectLst/>
                  <a:latin typeface="Times New Roman" panose="02020603050405020304" pitchFamily="18" charset="0"/>
                  <a:ea typeface="Calibri" panose="020F0502020204030204" pitchFamily="34" charset="0"/>
                </a:rPr>
                <a:t>ICF</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Demographics for 260M individuals</a:t>
              </a:r>
              <a:endParaRPr lang="en-US" sz="1200">
                <a:effectLst/>
                <a:latin typeface="Times New Roman" panose="02020603050405020304" pitchFamily="18" charset="0"/>
                <a:ea typeface="Calibri" panose="020F0502020204030204" pitchFamily="34" charset="0"/>
              </a:endParaRPr>
            </a:p>
          </p:txBody>
        </p:sp>
        <p:sp>
          <p:nvSpPr>
            <p:cNvPr id="21" name="Text Box 2"/>
            <p:cNvSpPr txBox="1">
              <a:spLocks noChangeArrowheads="1"/>
            </p:cNvSpPr>
            <p:nvPr/>
          </p:nvSpPr>
          <p:spPr bwMode="auto">
            <a:xfrm>
              <a:off x="2038350" y="619125"/>
              <a:ext cx="904875" cy="260985"/>
            </a:xfrm>
            <a:prstGeom prst="rect">
              <a:avLst/>
            </a:prstGeom>
            <a:noFill/>
            <a:ln w="9525">
              <a:noFill/>
              <a:miter lim="800000"/>
              <a:headEnd/>
              <a:tailEnd/>
            </a:ln>
          </p:spPr>
          <p:txBody>
            <a:bodyPr rot="0" vert="horz" wrap="square" lIns="91440" tIns="45720" rIns="91440" bIns="45720" anchor="t" anchorCtr="0">
              <a:spAutoFit/>
            </a:bodyPr>
            <a:lstStyle/>
            <a:p>
              <a:pPr marL="0" marR="0">
                <a:spcBef>
                  <a:spcPts val="0"/>
                </a:spcBef>
                <a:spcAft>
                  <a:spcPts val="0"/>
                </a:spcAft>
              </a:pPr>
              <a:r>
                <a:rPr lang="en-US" sz="1100">
                  <a:effectLst/>
                  <a:latin typeface="Times New Roman" panose="02020603050405020304" pitchFamily="18" charset="0"/>
                  <a:ea typeface="Calibri" panose="020F0502020204030204" pitchFamily="34" charset="0"/>
                </a:rPr>
                <a:t>Link by PIK</a:t>
              </a:r>
              <a:endParaRPr lang="en-US" sz="1200">
                <a:effectLst/>
                <a:latin typeface="Times New Roman" panose="02020603050405020304" pitchFamily="18" charset="0"/>
                <a:ea typeface="Calibri" panose="020F0502020204030204" pitchFamily="34" charset="0"/>
              </a:endParaRPr>
            </a:p>
          </p:txBody>
        </p:sp>
        <p:cxnSp>
          <p:nvCxnSpPr>
            <p:cNvPr id="22" name="Straight Arrow Connector 21"/>
            <p:cNvCxnSpPr/>
            <p:nvPr/>
          </p:nvCxnSpPr>
          <p:spPr>
            <a:xfrm>
              <a:off x="2886075" y="619125"/>
              <a:ext cx="0" cy="27051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aphicFrame>
        <p:nvGraphicFramePr>
          <p:cNvPr id="3" name="Table 2"/>
          <p:cNvGraphicFramePr>
            <a:graphicFrameLocks noGrp="1"/>
          </p:cNvGraphicFramePr>
          <p:nvPr>
            <p:extLst>
              <p:ext uri="{D42A27DB-BD31-4B8C-83A1-F6EECF244321}">
                <p14:modId xmlns:p14="http://schemas.microsoft.com/office/powerpoint/2010/main" val="2030509537"/>
              </p:ext>
            </p:extLst>
          </p:nvPr>
        </p:nvGraphicFramePr>
        <p:xfrm>
          <a:off x="2405395" y="3750268"/>
          <a:ext cx="6764363" cy="2194560"/>
        </p:xfrm>
        <a:graphic>
          <a:graphicData uri="http://schemas.openxmlformats.org/drawingml/2006/table">
            <a:tbl>
              <a:tblPr firstRow="1" firstCol="1" bandRow="1">
                <a:tableStyleId>{2D5ABB26-0587-4C30-8999-92F81FD0307C}</a:tableStyleId>
              </a:tblPr>
              <a:tblGrid>
                <a:gridCol w="2782990">
                  <a:extLst>
                    <a:ext uri="{9D8B030D-6E8A-4147-A177-3AD203B41FA5}">
                      <a16:colId xmlns="" xmlns:a16="http://schemas.microsoft.com/office/drawing/2014/main" val="2869629303"/>
                    </a:ext>
                  </a:extLst>
                </a:gridCol>
                <a:gridCol w="935441">
                  <a:extLst>
                    <a:ext uri="{9D8B030D-6E8A-4147-A177-3AD203B41FA5}">
                      <a16:colId xmlns="" xmlns:a16="http://schemas.microsoft.com/office/drawing/2014/main" val="3558635167"/>
                    </a:ext>
                  </a:extLst>
                </a:gridCol>
                <a:gridCol w="1093543">
                  <a:extLst>
                    <a:ext uri="{9D8B030D-6E8A-4147-A177-3AD203B41FA5}">
                      <a16:colId xmlns="" xmlns:a16="http://schemas.microsoft.com/office/drawing/2014/main" val="2697866329"/>
                    </a:ext>
                  </a:extLst>
                </a:gridCol>
                <a:gridCol w="1099855">
                  <a:extLst>
                    <a:ext uri="{9D8B030D-6E8A-4147-A177-3AD203B41FA5}">
                      <a16:colId xmlns="" xmlns:a16="http://schemas.microsoft.com/office/drawing/2014/main" val="2413011258"/>
                    </a:ext>
                  </a:extLst>
                </a:gridCol>
                <a:gridCol w="852534">
                  <a:extLst>
                    <a:ext uri="{9D8B030D-6E8A-4147-A177-3AD203B41FA5}">
                      <a16:colId xmlns="" xmlns:a16="http://schemas.microsoft.com/office/drawing/2014/main" val="4186861462"/>
                    </a:ext>
                  </a:extLst>
                </a:gridCol>
              </a:tblGrid>
              <a:tr h="428756">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Startup Count</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Survive to Next Period</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Successful Startups</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High-Growth</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548747877"/>
                  </a:ext>
                </a:extLst>
              </a:tr>
              <a:tr h="217626">
                <a:tc>
                  <a:txBody>
                    <a:bodyPr/>
                    <a:lstStyle/>
                    <a:p>
                      <a:pPr marL="0" marR="0" algn="l">
                        <a:spcBef>
                          <a:spcPts val="0"/>
                        </a:spcBef>
                        <a:spcAft>
                          <a:spcPts val="0"/>
                        </a:spcAft>
                      </a:pPr>
                      <a:r>
                        <a:rPr lang="en-US" sz="1600">
                          <a:effectLst/>
                          <a:latin typeface="Times New Roman" panose="02020603050405020304" pitchFamily="18" charset="0"/>
                          <a:cs typeface="Times New Roman" panose="02020603050405020304" pitchFamily="18" charset="0"/>
                        </a:rPr>
                        <a:t>All</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400" dirty="0">
                          <a:effectLst/>
                          <a:latin typeface="Times New Roman" panose="02020603050405020304" pitchFamily="18" charset="0"/>
                          <a:cs typeface="Times New Roman" panose="02020603050405020304" pitchFamily="18" charset="0"/>
                        </a:rPr>
                        <a:t>5.3M</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spcBef>
                          <a:spcPts val="0"/>
                        </a:spcBef>
                        <a:spcAft>
                          <a:spcPts val="0"/>
                        </a:spcAft>
                      </a:pPr>
                      <a:r>
                        <a:rPr lang="en-US" sz="1400" dirty="0">
                          <a:effectLst/>
                          <a:latin typeface="Times New Roman" panose="02020603050405020304" pitchFamily="18" charset="0"/>
                          <a:cs typeface="Times New Roman" panose="02020603050405020304" pitchFamily="18" charset="0"/>
                        </a:rPr>
                        <a:t>3.4M</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spcBef>
                          <a:spcPts val="0"/>
                        </a:spcBef>
                        <a:spcAft>
                          <a:spcPts val="0"/>
                        </a:spcAft>
                      </a:pPr>
                      <a:r>
                        <a:rPr lang="en-US" sz="1400">
                          <a:effectLst/>
                          <a:latin typeface="Times New Roman" panose="02020603050405020304" pitchFamily="18" charset="0"/>
                          <a:cs typeface="Times New Roman" panose="02020603050405020304" pitchFamily="18" charset="0"/>
                        </a:rPr>
                        <a:t>170,000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spcBef>
                          <a:spcPts val="0"/>
                        </a:spcBef>
                        <a:spcAft>
                          <a:spcPts val="0"/>
                        </a:spcAft>
                      </a:pPr>
                      <a:r>
                        <a:rPr lang="en-US" sz="1400">
                          <a:effectLst/>
                          <a:latin typeface="Times New Roman" panose="02020603050405020304" pitchFamily="18" charset="0"/>
                          <a:cs typeface="Times New Roman" panose="02020603050405020304" pitchFamily="18" charset="0"/>
                        </a:rPr>
                        <a:t>29,000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 xmlns:a16="http://schemas.microsoft.com/office/drawing/2014/main" val="3813272854"/>
                  </a:ext>
                </a:extLst>
              </a:tr>
              <a:tr h="217626">
                <a:tc>
                  <a:txBody>
                    <a:bodyPr/>
                    <a:lstStyle/>
                    <a:p>
                      <a:pPr marL="0" marR="0" algn="l">
                        <a:spcBef>
                          <a:spcPts val="0"/>
                        </a:spcBef>
                        <a:spcAft>
                          <a:spcPts val="0"/>
                        </a:spcAft>
                      </a:pPr>
                      <a:r>
                        <a:rPr lang="en-US" sz="1600">
                          <a:effectLst/>
                          <a:latin typeface="Times New Roman" panose="02020603050405020304" pitchFamily="18" charset="0"/>
                          <a:cs typeface="Times New Roman" panose="02020603050405020304" pitchFamily="18" charset="0"/>
                        </a:rPr>
                        <a:t>At least 1 R&amp;D Firm Employee</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400">
                          <a:effectLst/>
                          <a:latin typeface="Times New Roman" panose="02020603050405020304" pitchFamily="18" charset="0"/>
                          <a:cs typeface="Times New Roman" panose="02020603050405020304" pitchFamily="18" charset="0"/>
                        </a:rPr>
                        <a:t>1.6M</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dirty="0">
                          <a:effectLst/>
                          <a:latin typeface="Times New Roman" panose="02020603050405020304" pitchFamily="18" charset="0"/>
                          <a:cs typeface="Times New Roman" panose="02020603050405020304" pitchFamily="18" charset="0"/>
                        </a:rPr>
                        <a:t>1.36M</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dirty="0">
                          <a:effectLst/>
                          <a:latin typeface="Times New Roman" panose="02020603050405020304" pitchFamily="18" charset="0"/>
                          <a:cs typeface="Times New Roman" panose="02020603050405020304" pitchFamily="18" charset="0"/>
                        </a:rPr>
                        <a:t>120,000</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a:effectLst/>
                          <a:latin typeface="Times New Roman" panose="02020603050405020304" pitchFamily="18" charset="0"/>
                          <a:cs typeface="Times New Roman" panose="02020603050405020304" pitchFamily="18" charset="0"/>
                        </a:rPr>
                        <a:t>20,000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tcPr>
                </a:tc>
                <a:extLst>
                  <a:ext uri="{0D108BD9-81ED-4DB2-BD59-A6C34878D82A}">
                    <a16:rowId xmlns="" xmlns:a16="http://schemas.microsoft.com/office/drawing/2014/main" val="1251444592"/>
                  </a:ext>
                </a:extLst>
              </a:tr>
              <a:tr h="217626">
                <a:tc>
                  <a:txBody>
                    <a:bodyPr/>
                    <a:lstStyle/>
                    <a:p>
                      <a:pPr marL="0" marR="0" algn="l">
                        <a:spcBef>
                          <a:spcPts val="0"/>
                        </a:spcBef>
                        <a:spcAft>
                          <a:spcPts val="0"/>
                        </a:spcAft>
                      </a:pPr>
                      <a:r>
                        <a:rPr lang="en-US" sz="1600">
                          <a:effectLst/>
                          <a:latin typeface="Times New Roman" panose="02020603050405020304" pitchFamily="18" charset="0"/>
                          <a:cs typeface="Times New Roman" panose="02020603050405020304" pitchFamily="18" charset="0"/>
                        </a:rPr>
                        <a:t>At least 1 High-Tech Employee</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400">
                          <a:effectLst/>
                          <a:latin typeface="Times New Roman" panose="02020603050405020304" pitchFamily="18" charset="0"/>
                          <a:cs typeface="Times New Roman" panose="02020603050405020304" pitchFamily="18" charset="0"/>
                        </a:rPr>
                        <a:t>900,000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a:effectLst/>
                          <a:latin typeface="Times New Roman" panose="02020603050405020304" pitchFamily="18" charset="0"/>
                          <a:cs typeface="Times New Roman" panose="02020603050405020304" pitchFamily="18" charset="0"/>
                        </a:rPr>
                        <a:t>780,000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dirty="0">
                          <a:effectLst/>
                          <a:latin typeface="Times New Roman" panose="02020603050405020304" pitchFamily="18" charset="0"/>
                          <a:cs typeface="Times New Roman" panose="02020603050405020304" pitchFamily="18" charset="0"/>
                        </a:rPr>
                        <a:t>75,000</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a:effectLst/>
                          <a:latin typeface="Times New Roman" panose="02020603050405020304" pitchFamily="18" charset="0"/>
                          <a:cs typeface="Times New Roman" panose="02020603050405020304" pitchFamily="18" charset="0"/>
                        </a:rPr>
                        <a:t>12,000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tcPr>
                </a:tc>
                <a:extLst>
                  <a:ext uri="{0D108BD9-81ED-4DB2-BD59-A6C34878D82A}">
                    <a16:rowId xmlns="" xmlns:a16="http://schemas.microsoft.com/office/drawing/2014/main" val="3723408194"/>
                  </a:ext>
                </a:extLst>
              </a:tr>
              <a:tr h="217626">
                <a:tc>
                  <a:txBody>
                    <a:bodyPr/>
                    <a:lstStyle/>
                    <a:p>
                      <a:pPr marL="0" marR="0" algn="l">
                        <a:spcBef>
                          <a:spcPts val="0"/>
                        </a:spcBef>
                        <a:spcAft>
                          <a:spcPts val="0"/>
                        </a:spcAft>
                      </a:pPr>
                      <a:r>
                        <a:rPr lang="en-US" sz="1600" baseline="0" dirty="0">
                          <a:solidFill>
                            <a:schemeClr val="bg1"/>
                          </a:solidFill>
                          <a:effectLst/>
                          <a:latin typeface="Times New Roman" panose="02020603050405020304" pitchFamily="18" charset="0"/>
                          <a:cs typeface="Times New Roman" panose="02020603050405020304" pitchFamily="18" charset="0"/>
                        </a:rPr>
                        <a:t>At least 1 University Employee</a:t>
                      </a:r>
                      <a:endParaRPr lang="en-US" sz="1600" baseline="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400" baseline="0">
                          <a:solidFill>
                            <a:schemeClr val="bg1"/>
                          </a:solidFill>
                          <a:effectLst/>
                          <a:latin typeface="Times New Roman" panose="02020603050405020304" pitchFamily="18" charset="0"/>
                          <a:cs typeface="Times New Roman" panose="02020603050405020304" pitchFamily="18" charset="0"/>
                        </a:rPr>
                        <a:t>400,000</a:t>
                      </a:r>
                      <a:endParaRPr lang="en-US" sz="1400" baseline="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baseline="0">
                          <a:solidFill>
                            <a:schemeClr val="bg1"/>
                          </a:solidFill>
                          <a:effectLst/>
                          <a:latin typeface="Times New Roman" panose="02020603050405020304" pitchFamily="18" charset="0"/>
                          <a:cs typeface="Times New Roman" panose="02020603050405020304" pitchFamily="18" charset="0"/>
                        </a:rPr>
                        <a:t>360,000</a:t>
                      </a:r>
                      <a:endParaRPr lang="en-US" sz="1400" baseline="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baseline="0" dirty="0">
                          <a:solidFill>
                            <a:schemeClr val="bg1"/>
                          </a:solidFill>
                          <a:effectLst/>
                          <a:latin typeface="Times New Roman" panose="02020603050405020304" pitchFamily="18" charset="0"/>
                          <a:cs typeface="Times New Roman" panose="02020603050405020304" pitchFamily="18" charset="0"/>
                        </a:rPr>
                        <a:t>41,000</a:t>
                      </a:r>
                      <a:endParaRPr lang="en-US" sz="1400" baseline="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baseline="0" dirty="0">
                          <a:solidFill>
                            <a:schemeClr val="bg1"/>
                          </a:solidFill>
                          <a:effectLst/>
                          <a:latin typeface="Times New Roman" panose="02020603050405020304" pitchFamily="18" charset="0"/>
                          <a:cs typeface="Times New Roman" panose="02020603050405020304" pitchFamily="18" charset="0"/>
                        </a:rPr>
                        <a:t>6,300</a:t>
                      </a:r>
                      <a:endParaRPr lang="en-US" sz="1400" baseline="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tcPr>
                </a:tc>
                <a:extLst>
                  <a:ext uri="{0D108BD9-81ED-4DB2-BD59-A6C34878D82A}">
                    <a16:rowId xmlns="" xmlns:a16="http://schemas.microsoft.com/office/drawing/2014/main" val="2616361957"/>
                  </a:ext>
                </a:extLst>
              </a:tr>
              <a:tr h="217626">
                <a:tc>
                  <a:txBody>
                    <a:bodyPr/>
                    <a:lstStyle/>
                    <a:p>
                      <a:pPr marL="0" marR="0" algn="l">
                        <a:spcBef>
                          <a:spcPts val="0"/>
                        </a:spcBef>
                        <a:spcAft>
                          <a:spcPts val="0"/>
                        </a:spcAft>
                      </a:pPr>
                      <a:r>
                        <a:rPr lang="en-US" sz="1600" baseline="0" dirty="0">
                          <a:solidFill>
                            <a:schemeClr val="bg1"/>
                          </a:solidFill>
                          <a:effectLst/>
                          <a:latin typeface="Times New Roman" panose="02020603050405020304" pitchFamily="18" charset="0"/>
                          <a:cs typeface="Times New Roman" panose="02020603050405020304" pitchFamily="18" charset="0"/>
                        </a:rPr>
                        <a:t>At least 1 Research-Experience Employee</a:t>
                      </a:r>
                      <a:endParaRPr lang="en-US" sz="1600" baseline="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baseline="0" dirty="0">
                          <a:solidFill>
                            <a:schemeClr val="bg1"/>
                          </a:solidFill>
                          <a:effectLst/>
                          <a:latin typeface="Times New Roman" panose="02020603050405020304" pitchFamily="18" charset="0"/>
                          <a:cs typeface="Times New Roman" panose="02020603050405020304" pitchFamily="18" charset="0"/>
                        </a:rPr>
                        <a:t>35,000</a:t>
                      </a:r>
                      <a:endParaRPr lang="en-US" sz="1400" baseline="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baseline="0" dirty="0">
                          <a:solidFill>
                            <a:schemeClr val="bg1"/>
                          </a:solidFill>
                          <a:effectLst/>
                          <a:latin typeface="Times New Roman" panose="02020603050405020304" pitchFamily="18" charset="0"/>
                          <a:cs typeface="Times New Roman" panose="02020603050405020304" pitchFamily="18" charset="0"/>
                        </a:rPr>
                        <a:t>32,000</a:t>
                      </a:r>
                      <a:endParaRPr lang="en-US" sz="1400" baseline="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baseline="0" dirty="0">
                          <a:solidFill>
                            <a:schemeClr val="bg1"/>
                          </a:solidFill>
                          <a:effectLst/>
                          <a:latin typeface="Times New Roman" panose="02020603050405020304" pitchFamily="18" charset="0"/>
                          <a:cs typeface="Times New Roman" panose="02020603050405020304" pitchFamily="18" charset="0"/>
                        </a:rPr>
                        <a:t>5,400</a:t>
                      </a:r>
                      <a:endParaRPr lang="en-US" sz="1400" baseline="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baseline="0" dirty="0">
                          <a:solidFill>
                            <a:schemeClr val="bg1"/>
                          </a:solidFill>
                          <a:effectLst/>
                          <a:latin typeface="Times New Roman" panose="02020603050405020304" pitchFamily="18" charset="0"/>
                          <a:cs typeface="Times New Roman" panose="02020603050405020304" pitchFamily="18" charset="0"/>
                        </a:rPr>
                        <a:t>700</a:t>
                      </a:r>
                      <a:endParaRPr lang="en-US" sz="1400" baseline="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91573887"/>
                  </a:ext>
                </a:extLst>
              </a:tr>
            </a:tbl>
          </a:graphicData>
        </a:graphic>
      </p:graphicFrame>
      <p:sp>
        <p:nvSpPr>
          <p:cNvPr id="32" name="Bent-Up Arrow 31"/>
          <p:cNvSpPr/>
          <p:nvPr/>
        </p:nvSpPr>
        <p:spPr>
          <a:xfrm rot="5400000">
            <a:off x="609123" y="3911186"/>
            <a:ext cx="1676400" cy="1276469"/>
          </a:xfrm>
          <a:prstGeom prst="bentUpArrow">
            <a:avLst>
              <a:gd name="adj1" fmla="val 9571"/>
              <a:gd name="adj2" fmla="val 15081"/>
              <a:gd name="adj3" fmla="val 25000"/>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50378" y="948583"/>
            <a:ext cx="6358071" cy="104940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856121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Model Research Training: Intuition</a:t>
            </a:r>
          </a:p>
        </p:txBody>
      </p:sp>
      <p:sp>
        <p:nvSpPr>
          <p:cNvPr id="3" name="Content Placeholder 2"/>
          <p:cNvSpPr>
            <a:spLocks noGrp="1"/>
          </p:cNvSpPr>
          <p:nvPr>
            <p:ph idx="1"/>
          </p:nvPr>
        </p:nvSpPr>
        <p:spPr/>
        <p:txBody>
          <a:bodyPr/>
          <a:lstStyle/>
          <a:p>
            <a:r>
              <a:rPr lang="en-US" dirty="0" smtClean="0"/>
              <a:t>Practice of science similar across institutions</a:t>
            </a:r>
          </a:p>
          <a:p>
            <a:r>
              <a:rPr lang="en-US" dirty="0" smtClean="0"/>
              <a:t>Have universe data on all grants and all individuals paid on grants in 14 institutions (20% of federally funded R&amp;D)</a:t>
            </a:r>
          </a:p>
          <a:p>
            <a:r>
              <a:rPr lang="en-US" dirty="0" smtClean="0"/>
              <a:t>Have data on demographics, earnings and employment in all institutions</a:t>
            </a:r>
          </a:p>
          <a:p>
            <a:pPr marL="0" indent="0">
              <a:buNone/>
            </a:pPr>
            <a:r>
              <a:rPr lang="en-US" dirty="0" smtClean="0"/>
              <a:t>=&gt; Use machine learning techniques</a:t>
            </a:r>
          </a:p>
        </p:txBody>
      </p:sp>
      <p:sp>
        <p:nvSpPr>
          <p:cNvPr id="4" name="Slide Number Placeholder 3"/>
          <p:cNvSpPr>
            <a:spLocks noGrp="1"/>
          </p:cNvSpPr>
          <p:nvPr>
            <p:ph type="sldNum" sz="quarter" idx="12"/>
          </p:nvPr>
        </p:nvSpPr>
        <p:spPr/>
        <p:txBody>
          <a:bodyPr/>
          <a:lstStyle/>
          <a:p>
            <a:fld id="{C29BC2A0-9875-4B3F-8A86-0C7920C785BD}" type="slidenum">
              <a:rPr lang="en-US" smtClean="0"/>
              <a:pPr/>
              <a:t>18</a:t>
            </a:fld>
            <a:endParaRPr lang="en-US" dirty="0"/>
          </a:p>
        </p:txBody>
      </p:sp>
    </p:spTree>
    <p:extLst>
      <p:ext uri="{BB962C8B-B14F-4D97-AF65-F5344CB8AC3E}">
        <p14:creationId xmlns:p14="http://schemas.microsoft.com/office/powerpoint/2010/main" val="32933034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2" y="-24795"/>
            <a:ext cx="8229600" cy="1143000"/>
          </a:xfrm>
        </p:spPr>
        <p:txBody>
          <a:bodyPr>
            <a:normAutofit fontScale="90000"/>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Model Research Training</a:t>
            </a:r>
            <a:b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br>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Empirical Application</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19</a:t>
            </a:fld>
            <a:endParaRPr lang="en-US" dirty="0">
              <a:latin typeface="Times New Roman" panose="02020603050405020304" pitchFamily="18" charset="0"/>
              <a:cs typeface="Times New Roman" panose="02020603050405020304" pitchFamily="18" charset="0"/>
            </a:endParaRPr>
          </a:p>
        </p:txBody>
      </p:sp>
      <p:sp>
        <p:nvSpPr>
          <p:cNvPr id="5" name="Rectangle 4"/>
          <p:cNvSpPr/>
          <p:nvPr/>
        </p:nvSpPr>
        <p:spPr>
          <a:xfrm>
            <a:off x="228603" y="1257684"/>
            <a:ext cx="8686798" cy="4524315"/>
          </a:xfrm>
          <a:prstGeom prst="rect">
            <a:avLst/>
          </a:prstGeom>
        </p:spPr>
        <p:txBody>
          <a:bodyPr wrap="square">
            <a:spAutoFit/>
          </a:bodyPr>
          <a:lstStyle/>
          <a:p>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Training set: 1.4M person-university pairs from 14 </a:t>
            </a:r>
            <a:r>
              <a:rPr lang="en-US" sz="2400" dirty="0" smtClean="0">
                <a:latin typeface="Times New Roman" panose="02020603050405020304" pitchFamily="18" charset="0"/>
                <a:cs typeface="Times New Roman" panose="02020603050405020304" pitchFamily="18" charset="0"/>
              </a:rPr>
              <a:t>UMETRICS universities representing about 20% of federally funded university R&amp;D</a:t>
            </a: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Out-of-sample set: 6.8M person-university pairs from 130 </a:t>
            </a:r>
            <a:r>
              <a:rPr lang="en-US" sz="2400" dirty="0" smtClean="0">
                <a:latin typeface="Times New Roman" panose="02020603050405020304" pitchFamily="18" charset="0"/>
                <a:cs typeface="Times New Roman" panose="02020603050405020304" pitchFamily="18" charset="0"/>
              </a:rPr>
              <a:t>top research universities representing about 90% of federally funded university R&amp;D</a:t>
            </a: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Feature set includes measures of pre, post, during </a:t>
            </a:r>
            <a:r>
              <a:rPr lang="en-US" sz="2400" dirty="0" smtClean="0">
                <a:latin typeface="Times New Roman" panose="02020603050405020304" pitchFamily="18" charset="0"/>
                <a:cs typeface="Times New Roman" panose="02020603050405020304" pitchFamily="18" charset="0"/>
              </a:rPr>
              <a:t>employment history</a:t>
            </a:r>
            <a:r>
              <a:rPr lang="en-US" sz="2400" dirty="0">
                <a:latin typeface="Times New Roman" panose="02020603050405020304" pitchFamily="18" charset="0"/>
                <a:cs typeface="Times New Roman" panose="02020603050405020304" pitchFamily="18" charset="0"/>
              </a:rPr>
              <a:t>, demographics, and university </a:t>
            </a:r>
            <a:r>
              <a:rPr lang="en-US" sz="2400" dirty="0" smtClean="0">
                <a:latin typeface="Times New Roman" panose="02020603050405020304" pitchFamily="18" charset="0"/>
                <a:cs typeface="Times New Roman" panose="02020603050405020304" pitchFamily="18" charset="0"/>
              </a:rPr>
              <a:t>characteristics (including funding $)</a:t>
            </a:r>
            <a:endParaRPr lang="en-US" sz="2400" dirty="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val="31579469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2" y="0"/>
            <a:ext cx="8229600" cy="1143000"/>
          </a:xfrm>
        </p:spPr>
        <p:txBody>
          <a:bodyPr>
            <a:normAutofit/>
          </a:bodyPr>
          <a:lstStyle/>
          <a:p>
            <a:r>
              <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Motivation</a:t>
            </a: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2</a:t>
            </a:fld>
            <a:endParaRPr lang="en-US" dirty="0">
              <a:latin typeface="Times New Roman" panose="02020603050405020304" pitchFamily="18" charset="0"/>
              <a:cs typeface="Times New Roman" panose="02020603050405020304" pitchFamily="18" charset="0"/>
            </a:endParaRPr>
          </a:p>
        </p:txBody>
      </p:sp>
      <p:sp>
        <p:nvSpPr>
          <p:cNvPr id="5" name="Rectangle 4"/>
          <p:cNvSpPr/>
          <p:nvPr/>
        </p:nvSpPr>
        <p:spPr>
          <a:xfrm>
            <a:off x="363198" y="1278123"/>
            <a:ext cx="8686798" cy="5570756"/>
          </a:xfrm>
          <a:prstGeom prst="rect">
            <a:avLst/>
          </a:prstGeom>
        </p:spPr>
        <p:txBody>
          <a:bodyPr wrap="square">
            <a:spAutoFit/>
          </a:bodyPr>
          <a:lstStyle/>
          <a:p>
            <a:pPr marL="342900" indent="-3429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Ultimate goal: estimate the contribution of </a:t>
            </a:r>
            <a:r>
              <a:rPr lang="en-US" sz="2200" dirty="0" smtClean="0">
                <a:latin typeface="Times New Roman" panose="02020603050405020304" pitchFamily="18" charset="0"/>
                <a:cs typeface="Times New Roman" panose="02020603050405020304" pitchFamily="18" charset="0"/>
              </a:rPr>
              <a:t>research spending on </a:t>
            </a:r>
            <a:r>
              <a:rPr lang="en-US" sz="2200" dirty="0">
                <a:latin typeface="Times New Roman" panose="02020603050405020304" pitchFamily="18" charset="0"/>
                <a:cs typeface="Times New Roman" panose="02020603050405020304" pitchFamily="18" charset="0"/>
              </a:rPr>
              <a:t>local and national economic activity</a:t>
            </a:r>
          </a:p>
          <a:p>
            <a:endParaRPr lang="en-US" sz="12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200" dirty="0" smtClean="0">
                <a:latin typeface="Times New Roman" panose="02020603050405020304" pitchFamily="18" charset="0"/>
                <a:cs typeface="Times New Roman" panose="02020603050405020304" pitchFamily="18" charset="0"/>
              </a:rPr>
              <a:t>Focus of this paper: link between research spending, human capital and startup growth and survival</a:t>
            </a:r>
          </a:p>
          <a:p>
            <a:endParaRPr lang="en-US" sz="2200" dirty="0" smtClean="0">
              <a:latin typeface="Times New Roman" panose="02020603050405020304" pitchFamily="18" charset="0"/>
              <a:cs typeface="Times New Roman" panose="02020603050405020304" pitchFamily="18" charset="0"/>
            </a:endParaRPr>
          </a:p>
          <a:p>
            <a:r>
              <a:rPr lang="en-US" sz="2200" dirty="0" smtClean="0">
                <a:latin typeface="Times New Roman" panose="02020603050405020304" pitchFamily="18" charset="0"/>
                <a:cs typeface="Times New Roman" panose="02020603050405020304" pitchFamily="18" charset="0"/>
              </a:rPr>
              <a:t>Motivating observations: </a:t>
            </a:r>
          </a:p>
          <a:p>
            <a:endParaRPr lang="en-US" sz="2200" dirty="0" smtClean="0">
              <a:latin typeface="Times New Roman" panose="02020603050405020304" pitchFamily="18" charset="0"/>
              <a:cs typeface="Times New Roman" panose="02020603050405020304" pitchFamily="18" charset="0"/>
            </a:endParaRPr>
          </a:p>
          <a:p>
            <a:pPr marL="457200" indent="-457200">
              <a:buAutoNum type="arabicPeriod"/>
            </a:pPr>
            <a:r>
              <a:rPr lang="en-US" sz="2200" dirty="0" smtClean="0">
                <a:latin typeface="Times New Roman" panose="02020603050405020304" pitchFamily="18" charset="0"/>
                <a:cs typeface="Times New Roman" panose="02020603050405020304" pitchFamily="18" charset="0"/>
              </a:rPr>
              <a:t>Declining dynamism in economy</a:t>
            </a:r>
          </a:p>
          <a:p>
            <a:pPr marL="457200" indent="-457200">
              <a:buAutoNum type="arabicPeriod"/>
            </a:pPr>
            <a:r>
              <a:rPr lang="en-US" sz="2200" dirty="0" smtClean="0">
                <a:latin typeface="Times New Roman" panose="02020603050405020304" pitchFamily="18" charset="0"/>
                <a:cs typeface="Times New Roman" panose="02020603050405020304" pitchFamily="18" charset="0"/>
              </a:rPr>
              <a:t>Declining worker flows in economy</a:t>
            </a:r>
          </a:p>
          <a:p>
            <a:pPr marL="457200" indent="-457200">
              <a:buAutoNum type="arabicPeriod"/>
            </a:pPr>
            <a:r>
              <a:rPr lang="en-US" sz="2200" dirty="0" smtClean="0">
                <a:latin typeface="Times New Roman" panose="02020603050405020304" pitchFamily="18" charset="0"/>
                <a:cs typeface="Times New Roman" panose="02020603050405020304" pitchFamily="18" charset="0"/>
              </a:rPr>
              <a:t>Transmission </a:t>
            </a:r>
            <a:r>
              <a:rPr lang="en-US" sz="2200" dirty="0">
                <a:latin typeface="Times New Roman" panose="02020603050405020304" pitchFamily="18" charset="0"/>
                <a:cs typeface="Times New Roman" panose="02020603050405020304" pitchFamily="18" charset="0"/>
              </a:rPr>
              <a:t>of </a:t>
            </a:r>
            <a:r>
              <a:rPr lang="en-US" sz="2200" dirty="0" smtClean="0">
                <a:latin typeface="Times New Roman" panose="02020603050405020304" pitchFamily="18" charset="0"/>
                <a:cs typeface="Times New Roman" panose="02020603050405020304" pitchFamily="18" charset="0"/>
              </a:rPr>
              <a:t>knowledge important (e.g. </a:t>
            </a:r>
            <a:r>
              <a:rPr lang="en-US" sz="2200" dirty="0" err="1" smtClean="0">
                <a:latin typeface="Times New Roman" panose="02020603050405020304" pitchFamily="18" charset="0"/>
                <a:cs typeface="Times New Roman" panose="02020603050405020304" pitchFamily="18" charset="0"/>
              </a:rPr>
              <a:t>noncompetes</a:t>
            </a:r>
            <a:r>
              <a:rPr lang="en-US" sz="2200" dirty="0" smtClean="0">
                <a:latin typeface="Times New Roman" panose="02020603050405020304" pitchFamily="18" charset="0"/>
                <a:cs typeface="Times New Roman" panose="02020603050405020304" pitchFamily="18" charset="0"/>
              </a:rPr>
              <a:t>)</a:t>
            </a:r>
          </a:p>
          <a:p>
            <a:endParaRPr lang="en-US" sz="2200" dirty="0" smtClean="0">
              <a:latin typeface="Times New Roman" panose="02020603050405020304" pitchFamily="18" charset="0"/>
              <a:cs typeface="Times New Roman" panose="02020603050405020304" pitchFamily="18" charset="0"/>
            </a:endParaRPr>
          </a:p>
          <a:p>
            <a:r>
              <a:rPr lang="en-US" sz="2200" dirty="0" smtClean="0">
                <a:latin typeface="Times New Roman" panose="02020603050405020304" pitchFamily="18" charset="0"/>
                <a:cs typeface="Times New Roman" panose="02020603050405020304" pitchFamily="18" charset="0"/>
              </a:rPr>
              <a:t>What </a:t>
            </a:r>
            <a:r>
              <a:rPr lang="en-US" sz="2200" dirty="0">
                <a:latin typeface="Times New Roman" panose="02020603050405020304" pitchFamily="18" charset="0"/>
                <a:cs typeface="Times New Roman" panose="02020603050405020304" pitchFamily="18" charset="0"/>
              </a:rPr>
              <a:t>is role of </a:t>
            </a:r>
            <a:r>
              <a:rPr lang="en-US" sz="2200" dirty="0" smtClean="0">
                <a:latin typeface="Times New Roman" panose="02020603050405020304" pitchFamily="18" charset="0"/>
                <a:cs typeface="Times New Roman" panose="02020603050405020304" pitchFamily="18" charset="0"/>
              </a:rPr>
              <a:t>experience, research training and mobility across </a:t>
            </a:r>
            <a:r>
              <a:rPr lang="en-US" sz="2200" dirty="0">
                <a:latin typeface="Times New Roman" panose="02020603050405020304" pitchFamily="18" charset="0"/>
                <a:cs typeface="Times New Roman" panose="02020603050405020304" pitchFamily="18" charset="0"/>
              </a:rPr>
              <a:t>firms, particularly young </a:t>
            </a:r>
            <a:r>
              <a:rPr lang="en-US" sz="2200" dirty="0" smtClean="0">
                <a:latin typeface="Times New Roman" panose="02020603050405020304" pitchFamily="18" charset="0"/>
                <a:cs typeface="Times New Roman" panose="02020603050405020304" pitchFamily="18" charset="0"/>
              </a:rPr>
              <a:t>firms</a:t>
            </a:r>
          </a:p>
          <a:p>
            <a:endParaRPr lang="en-US" sz="2200"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68036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2" y="-24795"/>
            <a:ext cx="8229600" cy="1143000"/>
          </a:xfrm>
        </p:spPr>
        <p:txBody>
          <a:bodyPr>
            <a:normAutofit/>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Learning Frames</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20</a:t>
            </a:fld>
            <a:endParaRPr lang="en-US" dirty="0">
              <a:latin typeface="Times New Roman" panose="02020603050405020304" pitchFamily="18" charset="0"/>
              <a:cs typeface="Times New Roman" panose="02020603050405020304" pitchFamily="18" charset="0"/>
            </a:endParaRPr>
          </a:p>
        </p:txBody>
      </p:sp>
      <p:sp>
        <p:nvSpPr>
          <p:cNvPr id="5" name="Rectangle 4"/>
          <p:cNvSpPr/>
          <p:nvPr/>
        </p:nvSpPr>
        <p:spPr>
          <a:xfrm>
            <a:off x="270803" y="1071661"/>
            <a:ext cx="8686798" cy="1446550"/>
          </a:xfrm>
          <a:prstGeom prst="rect">
            <a:avLst/>
          </a:prstGeom>
        </p:spPr>
        <p:txBody>
          <a:bodyPr wrap="square">
            <a:spAutoFit/>
          </a:bodyPr>
          <a:lstStyle/>
          <a:p>
            <a:r>
              <a:rPr lang="en-US" sz="2800" dirty="0" smtClean="0">
                <a:latin typeface="Times New Roman" panose="02020603050405020304" pitchFamily="18" charset="0"/>
                <a:cs typeface="Times New Roman" panose="02020603050405020304" pitchFamily="18" charset="0"/>
              </a:rPr>
              <a:t>Why we think it will work</a:t>
            </a:r>
          </a:p>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Grant </a:t>
            </a:r>
            <a:r>
              <a:rPr lang="en-US" sz="2400" dirty="0">
                <a:latin typeface="Times New Roman" panose="02020603050405020304" pitchFamily="18" charset="0"/>
                <a:cs typeface="Times New Roman" panose="02020603050405020304" pitchFamily="18" charset="0"/>
              </a:rPr>
              <a:t>trained individuals </a:t>
            </a:r>
            <a:r>
              <a:rPr lang="en-US" sz="2400" dirty="0" smtClean="0">
                <a:latin typeface="Times New Roman" panose="02020603050405020304" pitchFamily="18" charset="0"/>
                <a:cs typeface="Times New Roman" panose="02020603050405020304" pitchFamily="18" charset="0"/>
              </a:rPr>
              <a:t>at UMETRICS institutions are significantly different </a:t>
            </a:r>
            <a:r>
              <a:rPr lang="en-US" sz="2400" dirty="0">
                <a:latin typeface="Times New Roman" panose="02020603050405020304" pitchFamily="18" charset="0"/>
                <a:cs typeface="Times New Roman" panose="02020603050405020304" pitchFamily="18" charset="0"/>
              </a:rPr>
              <a:t>(Zolas et al., 2015</a:t>
            </a:r>
            <a:r>
              <a:rPr lang="en-US" sz="2400" dirty="0" smtClean="0">
                <a:latin typeface="Times New Roman" panose="02020603050405020304" pitchFamily="18" charset="0"/>
                <a:cs typeface="Times New Roman" panose="02020603050405020304" pitchFamily="18" charset="0"/>
              </a:rPr>
              <a:t>) </a:t>
            </a:r>
          </a:p>
          <a:p>
            <a:pPr marL="285750" indent="-285750">
              <a:buFont typeface="Arial" panose="020B0604020202020204" pitchFamily="34" charset="0"/>
              <a:buChar char="•"/>
            </a:pPr>
            <a:endParaRPr lang="en-US" sz="1200" dirty="0">
              <a:latin typeface="Times New Roman" panose="02020603050405020304" pitchFamily="18" charset="0"/>
              <a:cs typeface="Times New Roman" panose="02020603050405020304" pitchFamily="18" charset="0"/>
            </a:endParaRPr>
          </a:p>
        </p:txBody>
      </p:sp>
      <p:graphicFrame>
        <p:nvGraphicFramePr>
          <p:cNvPr id="7" name="Table 6"/>
          <p:cNvGraphicFramePr>
            <a:graphicFrameLocks noGrp="1"/>
          </p:cNvGraphicFramePr>
          <p:nvPr>
            <p:extLst>
              <p:ext uri="{D42A27DB-BD31-4B8C-83A1-F6EECF244321}">
                <p14:modId xmlns:p14="http://schemas.microsoft.com/office/powerpoint/2010/main" val="3381532857"/>
              </p:ext>
            </p:extLst>
          </p:nvPr>
        </p:nvGraphicFramePr>
        <p:xfrm>
          <a:off x="728005" y="2709535"/>
          <a:ext cx="7624689" cy="2726148"/>
        </p:xfrm>
        <a:graphic>
          <a:graphicData uri="http://schemas.openxmlformats.org/drawingml/2006/table">
            <a:tbl>
              <a:tblPr firstRow="1" firstCol="1" bandRow="1">
                <a:tableStyleId>{5940675A-B579-460E-94D1-54222C63F5DA}</a:tableStyleId>
              </a:tblPr>
              <a:tblGrid>
                <a:gridCol w="3995543">
                  <a:extLst>
                    <a:ext uri="{9D8B030D-6E8A-4147-A177-3AD203B41FA5}">
                      <a16:colId xmlns="" xmlns:a16="http://schemas.microsoft.com/office/drawing/2014/main" val="1450147002"/>
                    </a:ext>
                  </a:extLst>
                </a:gridCol>
                <a:gridCol w="1465585">
                  <a:extLst>
                    <a:ext uri="{9D8B030D-6E8A-4147-A177-3AD203B41FA5}">
                      <a16:colId xmlns="" xmlns:a16="http://schemas.microsoft.com/office/drawing/2014/main" val="425913467"/>
                    </a:ext>
                  </a:extLst>
                </a:gridCol>
                <a:gridCol w="2163561">
                  <a:extLst>
                    <a:ext uri="{9D8B030D-6E8A-4147-A177-3AD203B41FA5}">
                      <a16:colId xmlns="" xmlns:a16="http://schemas.microsoft.com/office/drawing/2014/main" val="3358636286"/>
                    </a:ext>
                  </a:extLst>
                </a:gridCol>
              </a:tblGrid>
              <a:tr h="370377">
                <a:tc>
                  <a:txBody>
                    <a:bodyPr/>
                    <a:lstStyle/>
                    <a:p>
                      <a:pPr marL="0" marR="0">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Research Trained</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Not Research trained</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 xmlns:a16="http://schemas.microsoft.com/office/drawing/2014/main" val="2396832925"/>
                  </a:ext>
                </a:extLst>
              </a:tr>
              <a:tr h="79645">
                <a:tc>
                  <a:txBody>
                    <a:bodyPr/>
                    <a:lstStyle/>
                    <a:p>
                      <a:pPr marL="0" marR="0">
                        <a:spcBef>
                          <a:spcPts val="0"/>
                        </a:spcBef>
                        <a:spcAft>
                          <a:spcPts val="0"/>
                        </a:spcAft>
                      </a:pPr>
                      <a:r>
                        <a:rPr lang="en-US" sz="1600" dirty="0">
                          <a:effectLst/>
                          <a:latin typeface="Times New Roman" panose="02020603050405020304" pitchFamily="18" charset="0"/>
                          <a:cs typeface="Times New Roman" panose="02020603050405020304" pitchFamily="18" charset="0"/>
                        </a:rPr>
                        <a:t>Proportion Female</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50.5</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600">
                          <a:effectLst/>
                          <a:latin typeface="Times New Roman" panose="02020603050405020304" pitchFamily="18" charset="0"/>
                          <a:cs typeface="Times New Roman" panose="02020603050405020304" pitchFamily="18" charset="0"/>
                        </a:rPr>
                        <a:t>54.1</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 xmlns:a16="http://schemas.microsoft.com/office/drawing/2014/main" val="1692057033"/>
                  </a:ext>
                </a:extLst>
              </a:tr>
              <a:tr h="32752">
                <a:tc>
                  <a:txBody>
                    <a:bodyPr/>
                    <a:lstStyle/>
                    <a:p>
                      <a:pPr marL="0" marR="0">
                        <a:spcBef>
                          <a:spcPts val="0"/>
                        </a:spcBef>
                        <a:spcAft>
                          <a:spcPts val="0"/>
                        </a:spcAft>
                      </a:pPr>
                      <a:r>
                        <a:rPr lang="en-US" sz="1600" dirty="0">
                          <a:effectLst/>
                          <a:latin typeface="Times New Roman" panose="02020603050405020304" pitchFamily="18" charset="0"/>
                          <a:cs typeface="Times New Roman" panose="02020603050405020304" pitchFamily="18" charset="0"/>
                        </a:rPr>
                        <a:t>Proportion White</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73.2</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600">
                          <a:effectLst/>
                          <a:latin typeface="Times New Roman" panose="02020603050405020304" pitchFamily="18" charset="0"/>
                          <a:cs typeface="Times New Roman" panose="02020603050405020304" pitchFamily="18" charset="0"/>
                        </a:rPr>
                        <a:t>77.2</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 xmlns:a16="http://schemas.microsoft.com/office/drawing/2014/main" val="1243351496"/>
                  </a:ext>
                </a:extLst>
              </a:tr>
              <a:tr h="0">
                <a:tc>
                  <a:txBody>
                    <a:bodyPr/>
                    <a:lstStyle/>
                    <a:p>
                      <a:pPr marL="0" marR="0">
                        <a:spcBef>
                          <a:spcPts val="0"/>
                        </a:spcBef>
                        <a:spcAft>
                          <a:spcPts val="0"/>
                        </a:spcAft>
                      </a:pPr>
                      <a:r>
                        <a:rPr lang="en-US" sz="1600">
                          <a:effectLst/>
                          <a:latin typeface="Times New Roman" panose="02020603050405020304" pitchFamily="18" charset="0"/>
                          <a:cs typeface="Times New Roman" panose="02020603050405020304" pitchFamily="18" charset="0"/>
                        </a:rPr>
                        <a:t>Proportion Hispanic</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600">
                          <a:effectLst/>
                          <a:latin typeface="Times New Roman" panose="02020603050405020304" pitchFamily="18" charset="0"/>
                          <a:cs typeface="Times New Roman" panose="02020603050405020304" pitchFamily="18" charset="0"/>
                        </a:rPr>
                        <a:t>4.3</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600">
                          <a:effectLst/>
                          <a:latin typeface="Times New Roman" panose="02020603050405020304" pitchFamily="18" charset="0"/>
                          <a:cs typeface="Times New Roman" panose="02020603050405020304" pitchFamily="18" charset="0"/>
                        </a:rPr>
                        <a:t>4.9</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 xmlns:a16="http://schemas.microsoft.com/office/drawing/2014/main" val="3524943488"/>
                  </a:ext>
                </a:extLst>
              </a:tr>
              <a:tr h="37442">
                <a:tc>
                  <a:txBody>
                    <a:bodyPr/>
                    <a:lstStyle/>
                    <a:p>
                      <a:pPr marL="0" marR="0">
                        <a:spcBef>
                          <a:spcPts val="0"/>
                        </a:spcBef>
                        <a:spcAft>
                          <a:spcPts val="0"/>
                        </a:spcAft>
                      </a:pPr>
                      <a:r>
                        <a:rPr lang="en-US" sz="1600">
                          <a:effectLst/>
                          <a:latin typeface="Times New Roman" panose="02020603050405020304" pitchFamily="18" charset="0"/>
                          <a:cs typeface="Times New Roman" panose="02020603050405020304" pitchFamily="18" charset="0"/>
                        </a:rPr>
                        <a:t>Proportion Black</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600">
                          <a:effectLst/>
                          <a:latin typeface="Times New Roman" panose="02020603050405020304" pitchFamily="18" charset="0"/>
                          <a:cs typeface="Times New Roman" panose="02020603050405020304" pitchFamily="18" charset="0"/>
                        </a:rPr>
                        <a:t>5.7</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600">
                          <a:effectLst/>
                          <a:latin typeface="Times New Roman" panose="02020603050405020304" pitchFamily="18" charset="0"/>
                          <a:cs typeface="Times New Roman" panose="02020603050405020304" pitchFamily="18" charset="0"/>
                        </a:rPr>
                        <a:t>9.3</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 xmlns:a16="http://schemas.microsoft.com/office/drawing/2014/main" val="1935854011"/>
                  </a:ext>
                </a:extLst>
              </a:tr>
              <a:tr h="0">
                <a:tc>
                  <a:txBody>
                    <a:bodyPr/>
                    <a:lstStyle/>
                    <a:p>
                      <a:pPr marL="0" marR="0">
                        <a:spcBef>
                          <a:spcPts val="0"/>
                        </a:spcBef>
                        <a:spcAft>
                          <a:spcPts val="0"/>
                        </a:spcAft>
                      </a:pPr>
                      <a:r>
                        <a:rPr lang="en-US" sz="1600">
                          <a:effectLst/>
                          <a:latin typeface="Times New Roman" panose="02020603050405020304" pitchFamily="18" charset="0"/>
                          <a:cs typeface="Times New Roman" panose="02020603050405020304" pitchFamily="18" charset="0"/>
                        </a:rPr>
                        <a:t>Proportion Asian</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600">
                          <a:effectLst/>
                          <a:latin typeface="Times New Roman" panose="02020603050405020304" pitchFamily="18" charset="0"/>
                          <a:cs typeface="Times New Roman" panose="02020603050405020304" pitchFamily="18" charset="0"/>
                        </a:rPr>
                        <a:t>14.1</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600">
                          <a:effectLst/>
                          <a:latin typeface="Times New Roman" panose="02020603050405020304" pitchFamily="18" charset="0"/>
                          <a:cs typeface="Times New Roman" panose="02020603050405020304" pitchFamily="18" charset="0"/>
                        </a:rPr>
                        <a:t>6.2</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 xmlns:a16="http://schemas.microsoft.com/office/drawing/2014/main" val="3429405928"/>
                  </a:ext>
                </a:extLst>
              </a:tr>
              <a:tr h="0">
                <a:tc>
                  <a:txBody>
                    <a:bodyPr/>
                    <a:lstStyle/>
                    <a:p>
                      <a:pPr marL="0" marR="0">
                        <a:spcBef>
                          <a:spcPts val="0"/>
                        </a:spcBef>
                        <a:spcAft>
                          <a:spcPts val="0"/>
                        </a:spcAft>
                      </a:pPr>
                      <a:r>
                        <a:rPr lang="en-US" sz="1600" dirty="0">
                          <a:effectLst/>
                          <a:latin typeface="Times New Roman" panose="02020603050405020304" pitchFamily="18" charset="0"/>
                          <a:cs typeface="Times New Roman" panose="02020603050405020304" pitchFamily="18" charset="0"/>
                        </a:rPr>
                        <a:t>Proportion Foreign-Born</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600">
                          <a:effectLst/>
                          <a:latin typeface="Times New Roman" panose="02020603050405020304" pitchFamily="18" charset="0"/>
                          <a:cs typeface="Times New Roman" panose="02020603050405020304" pitchFamily="18" charset="0"/>
                        </a:rPr>
                        <a:t>21.8</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600">
                          <a:effectLst/>
                          <a:latin typeface="Times New Roman" panose="02020603050405020304" pitchFamily="18" charset="0"/>
                          <a:cs typeface="Times New Roman" panose="02020603050405020304" pitchFamily="18" charset="0"/>
                        </a:rPr>
                        <a:t>11.4</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 xmlns:a16="http://schemas.microsoft.com/office/drawing/2014/main" val="3248375388"/>
                  </a:ext>
                </a:extLst>
              </a:tr>
              <a:tr h="0">
                <a:tc>
                  <a:txBody>
                    <a:bodyPr/>
                    <a:lstStyle/>
                    <a:p>
                      <a:pPr marL="0" marR="0">
                        <a:spcBef>
                          <a:spcPts val="0"/>
                        </a:spcBef>
                        <a:spcAft>
                          <a:spcPts val="0"/>
                        </a:spcAft>
                      </a:pPr>
                      <a:r>
                        <a:rPr lang="en-US" sz="1600">
                          <a:effectLst/>
                          <a:latin typeface="Times New Roman" panose="02020603050405020304" pitchFamily="18" charset="0"/>
                          <a:cs typeface="Times New Roman" panose="02020603050405020304" pitchFamily="18" charset="0"/>
                        </a:rPr>
                        <a:t>Year of Birth</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600">
                          <a:effectLst/>
                          <a:latin typeface="Times New Roman" panose="02020603050405020304" pitchFamily="18" charset="0"/>
                          <a:cs typeface="Times New Roman" panose="02020603050405020304" pitchFamily="18" charset="0"/>
                        </a:rPr>
                        <a:t>1977.7</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600">
                          <a:effectLst/>
                          <a:latin typeface="Times New Roman" panose="02020603050405020304" pitchFamily="18" charset="0"/>
                          <a:cs typeface="Times New Roman" panose="02020603050405020304" pitchFamily="18" charset="0"/>
                        </a:rPr>
                        <a:t>1975.6</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 xmlns:a16="http://schemas.microsoft.com/office/drawing/2014/main" val="1203300726"/>
                  </a:ext>
                </a:extLst>
              </a:tr>
              <a:tr h="0">
                <a:tc>
                  <a:txBody>
                    <a:bodyPr/>
                    <a:lstStyle/>
                    <a:p>
                      <a:pPr marL="0" marR="0">
                        <a:spcBef>
                          <a:spcPts val="0"/>
                        </a:spcBef>
                        <a:spcAft>
                          <a:spcPts val="0"/>
                        </a:spcAft>
                      </a:pPr>
                      <a:r>
                        <a:rPr lang="en-US" sz="1600">
                          <a:effectLst/>
                          <a:latin typeface="Times New Roman" panose="02020603050405020304" pitchFamily="18" charset="0"/>
                          <a:cs typeface="Times New Roman" panose="02020603050405020304" pitchFamily="18" charset="0"/>
                        </a:rPr>
                        <a:t>Proportion in Professional/Scientific Services</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600">
                          <a:effectLst/>
                          <a:latin typeface="Times New Roman" panose="02020603050405020304" pitchFamily="18" charset="0"/>
                          <a:cs typeface="Times New Roman" panose="02020603050405020304" pitchFamily="18" charset="0"/>
                        </a:rPr>
                        <a:t>18.4</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600">
                          <a:effectLst/>
                          <a:latin typeface="Times New Roman" panose="02020603050405020304" pitchFamily="18" charset="0"/>
                          <a:cs typeface="Times New Roman" panose="02020603050405020304" pitchFamily="18" charset="0"/>
                        </a:rPr>
                        <a:t>14.3</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 xmlns:a16="http://schemas.microsoft.com/office/drawing/2014/main" val="2190800804"/>
                  </a:ext>
                </a:extLst>
              </a:tr>
              <a:tr h="287748">
                <a:tc>
                  <a:txBody>
                    <a:bodyPr/>
                    <a:lstStyle/>
                    <a:p>
                      <a:pPr marL="0" marR="0">
                        <a:spcBef>
                          <a:spcPts val="0"/>
                        </a:spcBef>
                        <a:spcAft>
                          <a:spcPts val="0"/>
                        </a:spcAft>
                      </a:pPr>
                      <a:r>
                        <a:rPr lang="en-US" sz="1600" dirty="0">
                          <a:effectLst/>
                          <a:latin typeface="Times New Roman" panose="02020603050405020304" pitchFamily="18" charset="0"/>
                          <a:cs typeface="Times New Roman" panose="02020603050405020304" pitchFamily="18" charset="0"/>
                        </a:rPr>
                        <a:t>Professional/Scientific Earnings, t+1</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600">
                          <a:effectLst/>
                          <a:latin typeface="Times New Roman" panose="02020603050405020304" pitchFamily="18" charset="0"/>
                          <a:cs typeface="Times New Roman" panose="02020603050405020304" pitchFamily="18" charset="0"/>
                        </a:rPr>
                        <a:t>42,500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33,700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 xmlns:a16="http://schemas.microsoft.com/office/drawing/2014/main" val="3066555348"/>
                  </a:ext>
                </a:extLst>
              </a:tr>
            </a:tbl>
          </a:graphicData>
        </a:graphic>
      </p:graphicFrame>
      <p:sp>
        <p:nvSpPr>
          <p:cNvPr id="8" name="Rectangle 7"/>
          <p:cNvSpPr/>
          <p:nvPr/>
        </p:nvSpPr>
        <p:spPr>
          <a:xfrm>
            <a:off x="664701" y="5373369"/>
            <a:ext cx="7687993" cy="369332"/>
          </a:xfrm>
          <a:prstGeom prst="rect">
            <a:avLst/>
          </a:prstGeom>
        </p:spPr>
        <p:txBody>
          <a:bodyPr wrap="square">
            <a:spAutoFit/>
          </a:bodyPr>
          <a:lstStyle/>
          <a:p>
            <a:r>
              <a:rPr lang="en-US" sz="1200" dirty="0">
                <a:latin typeface="Times New Roman" panose="02020603050405020304" pitchFamily="18" charset="0"/>
                <a:ea typeface="Calibri" panose="020F0502020204030204" pitchFamily="34" charset="0"/>
              </a:rPr>
              <a:t>Source: W2 and UMETRICS </a:t>
            </a:r>
            <a:r>
              <a:rPr lang="en-US" sz="1200" dirty="0" smtClean="0">
                <a:latin typeface="Times New Roman" panose="02020603050405020304" pitchFamily="18" charset="0"/>
                <a:ea typeface="Calibri" panose="020F0502020204030204" pitchFamily="34" charset="0"/>
              </a:rPr>
              <a:t>data. Note</a:t>
            </a:r>
            <a:r>
              <a:rPr lang="en-US" sz="1200" dirty="0">
                <a:latin typeface="Times New Roman" panose="02020603050405020304" pitchFamily="18" charset="0"/>
                <a:ea typeface="Calibri" panose="020F0502020204030204" pitchFamily="34" charset="0"/>
              </a:rPr>
              <a:t>: Each of these are significantly different at p&lt;0.001</a:t>
            </a:r>
            <a:r>
              <a:rPr lang="en-US" dirty="0">
                <a:latin typeface="Times New Roman" panose="02020603050405020304" pitchFamily="18" charset="0"/>
                <a:ea typeface="Calibri" panose="020F0502020204030204" pitchFamily="34" charset="0"/>
              </a:rPr>
              <a:t>. </a:t>
            </a:r>
            <a:endParaRPr lang="en-US" sz="32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2378512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2" y="-24795"/>
            <a:ext cx="8229600" cy="1143000"/>
          </a:xfrm>
        </p:spPr>
        <p:txBody>
          <a:bodyPr>
            <a:normAutofit/>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Learning Results</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21</a:t>
            </a:fld>
            <a:endParaRPr lang="en-US" dirty="0">
              <a:latin typeface="Times New Roman" panose="02020603050405020304" pitchFamily="18" charset="0"/>
              <a:cs typeface="Times New Roman" panose="02020603050405020304" pitchFamily="18" charset="0"/>
            </a:endParaRPr>
          </a:p>
        </p:txBody>
      </p:sp>
      <p:sp>
        <p:nvSpPr>
          <p:cNvPr id="5" name="Rectangle 4"/>
          <p:cNvSpPr/>
          <p:nvPr/>
        </p:nvSpPr>
        <p:spPr>
          <a:xfrm>
            <a:off x="228603" y="4628595"/>
            <a:ext cx="8686798" cy="1446550"/>
          </a:xfrm>
          <a:prstGeom prst="rect">
            <a:avLst/>
          </a:prstGeom>
        </p:spPr>
        <p:txBody>
          <a:bodyPr wrap="square">
            <a:spAutoFit/>
          </a:bodyPr>
          <a:lstStyle/>
          <a:p>
            <a:pPr marL="457200" indent="-4572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Accuracy scores across feature sets &gt; </a:t>
            </a:r>
            <a:r>
              <a:rPr lang="en-US" sz="2200" dirty="0" smtClean="0">
                <a:latin typeface="Times New Roman" panose="02020603050405020304" pitchFamily="18" charset="0"/>
                <a:cs typeface="Times New Roman" panose="02020603050405020304" pitchFamily="18" charset="0"/>
              </a:rPr>
              <a:t>97</a:t>
            </a:r>
            <a:endParaRPr lang="en-US" sz="2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Precision scores &gt; 98 and recall scores &gt; </a:t>
            </a:r>
            <a:r>
              <a:rPr lang="en-US" sz="2200" dirty="0" smtClean="0">
                <a:latin typeface="Times New Roman" panose="02020603050405020304" pitchFamily="18" charset="0"/>
                <a:cs typeface="Times New Roman" panose="02020603050405020304" pitchFamily="18" charset="0"/>
              </a:rPr>
              <a:t>77</a:t>
            </a:r>
            <a:endParaRPr lang="en-US" sz="2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Quality holds up in cross validation, mean 10-fold precision &gt; </a:t>
            </a:r>
            <a:r>
              <a:rPr lang="en-US" sz="2200" dirty="0" smtClean="0">
                <a:latin typeface="Times New Roman" panose="02020603050405020304" pitchFamily="18" charset="0"/>
                <a:cs typeface="Times New Roman" panose="02020603050405020304" pitchFamily="18" charset="0"/>
              </a:rPr>
              <a:t>60</a:t>
            </a:r>
            <a:endParaRPr lang="en-US" sz="2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Results likely under-count research trained individuals</a:t>
            </a:r>
          </a:p>
        </p:txBody>
      </p:sp>
      <p:graphicFrame>
        <p:nvGraphicFramePr>
          <p:cNvPr id="3" name="Table 2"/>
          <p:cNvGraphicFramePr>
            <a:graphicFrameLocks noGrp="1"/>
          </p:cNvGraphicFramePr>
          <p:nvPr>
            <p:extLst>
              <p:ext uri="{D42A27DB-BD31-4B8C-83A1-F6EECF244321}">
                <p14:modId xmlns:p14="http://schemas.microsoft.com/office/powerpoint/2010/main" val="108764868"/>
              </p:ext>
            </p:extLst>
          </p:nvPr>
        </p:nvGraphicFramePr>
        <p:xfrm>
          <a:off x="228604" y="1184906"/>
          <a:ext cx="8458198" cy="3468730"/>
        </p:xfrm>
        <a:graphic>
          <a:graphicData uri="http://schemas.openxmlformats.org/drawingml/2006/table">
            <a:tbl>
              <a:tblPr firstRow="1" firstCol="1" bandRow="1">
                <a:tableStyleId>{5940675A-B579-460E-94D1-54222C63F5DA}</a:tableStyleId>
              </a:tblPr>
              <a:tblGrid>
                <a:gridCol w="3383279">
                  <a:extLst>
                    <a:ext uri="{9D8B030D-6E8A-4147-A177-3AD203B41FA5}">
                      <a16:colId xmlns="" xmlns:a16="http://schemas.microsoft.com/office/drawing/2014/main" val="3281869752"/>
                    </a:ext>
                  </a:extLst>
                </a:gridCol>
                <a:gridCol w="1216283">
                  <a:extLst>
                    <a:ext uri="{9D8B030D-6E8A-4147-A177-3AD203B41FA5}">
                      <a16:colId xmlns="" xmlns:a16="http://schemas.microsoft.com/office/drawing/2014/main" val="4279647736"/>
                    </a:ext>
                  </a:extLst>
                </a:gridCol>
                <a:gridCol w="1297530">
                  <a:extLst>
                    <a:ext uri="{9D8B030D-6E8A-4147-A177-3AD203B41FA5}">
                      <a16:colId xmlns="" xmlns:a16="http://schemas.microsoft.com/office/drawing/2014/main" val="3666344863"/>
                    </a:ext>
                  </a:extLst>
                </a:gridCol>
                <a:gridCol w="1280553">
                  <a:extLst>
                    <a:ext uri="{9D8B030D-6E8A-4147-A177-3AD203B41FA5}">
                      <a16:colId xmlns="" xmlns:a16="http://schemas.microsoft.com/office/drawing/2014/main" val="3595281714"/>
                    </a:ext>
                  </a:extLst>
                </a:gridCol>
                <a:gridCol w="1280553">
                  <a:extLst>
                    <a:ext uri="{9D8B030D-6E8A-4147-A177-3AD203B41FA5}">
                      <a16:colId xmlns="" xmlns:a16="http://schemas.microsoft.com/office/drawing/2014/main" val="3823304482"/>
                    </a:ext>
                  </a:extLst>
                </a:gridCol>
              </a:tblGrid>
              <a:tr h="223397">
                <a:tc>
                  <a:txBody>
                    <a:bodyPr/>
                    <a:lstStyle/>
                    <a:p>
                      <a:pPr marL="0" marR="0">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4">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Random Forest</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643809096"/>
                  </a:ext>
                </a:extLst>
              </a:tr>
              <a:tr h="297106">
                <a:tc>
                  <a:txBody>
                    <a:bodyPr/>
                    <a:lstStyle/>
                    <a:p>
                      <a:pPr marL="0" marR="0" algn="l">
                        <a:spcBef>
                          <a:spcPts val="0"/>
                        </a:spcBef>
                        <a:spcAft>
                          <a:spcPts val="0"/>
                        </a:spcAft>
                      </a:pPr>
                      <a:r>
                        <a:rPr lang="en-US" sz="1600" dirty="0">
                          <a:effectLst/>
                          <a:latin typeface="Times New Roman" panose="02020603050405020304" pitchFamily="18" charset="0"/>
                          <a:cs typeface="Times New Roman" panose="02020603050405020304" pitchFamily="18" charset="0"/>
                        </a:rPr>
                        <a:t>Feature Set</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dirty="0" smtClean="0">
                          <a:effectLst/>
                          <a:latin typeface="Times New Roman" panose="02020603050405020304" pitchFamily="18" charset="0"/>
                          <a:cs typeface="Times New Roman" panose="02020603050405020304" pitchFamily="18" charset="0"/>
                        </a:rPr>
                        <a:t>Chi-Squared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Decision Tree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Impurity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Hand-Curated</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2756865458"/>
                  </a:ext>
                </a:extLst>
              </a:tr>
              <a:tr h="112542">
                <a:tc>
                  <a:txBody>
                    <a:bodyPr/>
                    <a:lstStyle/>
                    <a:p>
                      <a:pPr marL="0" marR="0">
                        <a:spcBef>
                          <a:spcPts val="0"/>
                        </a:spcBef>
                        <a:spcAft>
                          <a:spcPts val="0"/>
                        </a:spcAft>
                      </a:pPr>
                      <a:r>
                        <a:rPr lang="en-US" sz="1600" dirty="0">
                          <a:effectLst/>
                          <a:latin typeface="Times New Roman" panose="02020603050405020304" pitchFamily="18" charset="0"/>
                          <a:cs typeface="Times New Roman" panose="02020603050405020304" pitchFamily="18" charset="0"/>
                        </a:rPr>
                        <a:t>Estimators</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dirty="0">
                          <a:effectLst/>
                          <a:latin typeface="Times New Roman" panose="02020603050405020304" pitchFamily="18" charset="0"/>
                          <a:cs typeface="Times New Roman" panose="02020603050405020304" pitchFamily="18" charset="0"/>
                        </a:rPr>
                        <a:t>50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dirty="0">
                          <a:effectLst/>
                          <a:latin typeface="Times New Roman" panose="02020603050405020304" pitchFamily="18" charset="0"/>
                          <a:cs typeface="Times New Roman" panose="02020603050405020304" pitchFamily="18" charset="0"/>
                        </a:rPr>
                        <a:t>50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dirty="0">
                          <a:effectLst/>
                          <a:latin typeface="Times New Roman" panose="02020603050405020304" pitchFamily="18" charset="0"/>
                          <a:cs typeface="Times New Roman" panose="02020603050405020304" pitchFamily="18" charset="0"/>
                        </a:rPr>
                        <a:t>50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a:effectLst/>
                          <a:latin typeface="Times New Roman" panose="02020603050405020304" pitchFamily="18" charset="0"/>
                          <a:cs typeface="Times New Roman" panose="02020603050405020304" pitchFamily="18" charset="0"/>
                        </a:rPr>
                        <a:t>50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 xmlns:a16="http://schemas.microsoft.com/office/drawing/2014/main" val="3538268095"/>
                  </a:ext>
                </a:extLst>
              </a:tr>
              <a:tr h="112542">
                <a:tc>
                  <a:txBody>
                    <a:bodyPr/>
                    <a:lstStyle/>
                    <a:p>
                      <a:pPr marL="0" marR="0">
                        <a:spcBef>
                          <a:spcPts val="0"/>
                        </a:spcBef>
                        <a:spcAft>
                          <a:spcPts val="0"/>
                        </a:spcAft>
                      </a:pPr>
                      <a:r>
                        <a:rPr lang="en-US" sz="1600" dirty="0">
                          <a:effectLst/>
                          <a:latin typeface="Times New Roman" panose="02020603050405020304" pitchFamily="18" charset="0"/>
                          <a:cs typeface="Times New Roman" panose="02020603050405020304" pitchFamily="18" charset="0"/>
                        </a:rPr>
                        <a:t>Maximum Depth</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dirty="0">
                          <a:effectLst/>
                          <a:latin typeface="Times New Roman" panose="02020603050405020304" pitchFamily="18" charset="0"/>
                          <a:cs typeface="Times New Roman" panose="02020603050405020304" pitchFamily="18" charset="0"/>
                        </a:rPr>
                        <a:t>50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dirty="0">
                          <a:effectLst/>
                          <a:latin typeface="Times New Roman" panose="02020603050405020304" pitchFamily="18" charset="0"/>
                          <a:cs typeface="Times New Roman" panose="02020603050405020304" pitchFamily="18" charset="0"/>
                        </a:rPr>
                        <a:t>50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dirty="0">
                          <a:effectLst/>
                          <a:latin typeface="Times New Roman" panose="02020603050405020304" pitchFamily="18" charset="0"/>
                          <a:cs typeface="Times New Roman" panose="02020603050405020304" pitchFamily="18" charset="0"/>
                        </a:rPr>
                        <a:t>50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dirty="0">
                          <a:effectLst/>
                          <a:latin typeface="Times New Roman" panose="02020603050405020304" pitchFamily="18" charset="0"/>
                          <a:cs typeface="Times New Roman" panose="02020603050405020304" pitchFamily="18" charset="0"/>
                        </a:rPr>
                        <a:t>50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4189161448"/>
                  </a:ext>
                </a:extLst>
              </a:tr>
              <a:tr h="84406">
                <a:tc>
                  <a:txBody>
                    <a:bodyPr/>
                    <a:lstStyle/>
                    <a:p>
                      <a:pPr marL="0" marR="0">
                        <a:spcBef>
                          <a:spcPts val="0"/>
                        </a:spcBef>
                        <a:spcAft>
                          <a:spcPts val="0"/>
                        </a:spcAft>
                      </a:pPr>
                      <a:r>
                        <a:rPr lang="en-US" sz="1600" dirty="0">
                          <a:effectLst/>
                          <a:latin typeface="Times New Roman" panose="02020603050405020304" pitchFamily="18" charset="0"/>
                          <a:cs typeface="Times New Roman" panose="02020603050405020304" pitchFamily="18" charset="0"/>
                        </a:rPr>
                        <a:t>In-Sample Accuracy</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a:effectLst/>
                          <a:latin typeface="Times New Roman" panose="02020603050405020304" pitchFamily="18" charset="0"/>
                          <a:cs typeface="Times New Roman" panose="02020603050405020304" pitchFamily="18" charset="0"/>
                        </a:rPr>
                        <a:t>99.703</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dirty="0">
                          <a:effectLst/>
                          <a:latin typeface="Times New Roman" panose="02020603050405020304" pitchFamily="18" charset="0"/>
                          <a:cs typeface="Times New Roman" panose="02020603050405020304" pitchFamily="18" charset="0"/>
                        </a:rPr>
                        <a:t>97.277</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a:effectLst/>
                          <a:latin typeface="Times New Roman" panose="02020603050405020304" pitchFamily="18" charset="0"/>
                          <a:cs typeface="Times New Roman" panose="02020603050405020304" pitchFamily="18" charset="0"/>
                        </a:rPr>
                        <a:t>99.950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dirty="0">
                          <a:effectLst/>
                          <a:latin typeface="Times New Roman" panose="02020603050405020304" pitchFamily="18" charset="0"/>
                          <a:cs typeface="Times New Roman" panose="02020603050405020304" pitchFamily="18" charset="0"/>
                        </a:rPr>
                        <a:t>99.924</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 xmlns:a16="http://schemas.microsoft.com/office/drawing/2014/main" val="4206338904"/>
                  </a:ext>
                </a:extLst>
              </a:tr>
              <a:tr h="84406">
                <a:tc>
                  <a:txBody>
                    <a:bodyPr/>
                    <a:lstStyle/>
                    <a:p>
                      <a:pPr marL="0" marR="0">
                        <a:spcBef>
                          <a:spcPts val="0"/>
                        </a:spcBef>
                        <a:spcAft>
                          <a:spcPts val="0"/>
                        </a:spcAft>
                      </a:pPr>
                      <a:r>
                        <a:rPr lang="en-US" sz="1600">
                          <a:effectLst/>
                          <a:latin typeface="Times New Roman" panose="02020603050405020304" pitchFamily="18" charset="0"/>
                          <a:cs typeface="Times New Roman" panose="02020603050405020304" pitchFamily="18" charset="0"/>
                        </a:rPr>
                        <a:t>In-Sample Precision</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a:effectLst/>
                          <a:latin typeface="Times New Roman" panose="02020603050405020304" pitchFamily="18" charset="0"/>
                          <a:cs typeface="Times New Roman" panose="02020603050405020304" pitchFamily="18" charset="0"/>
                        </a:rPr>
                        <a:t>99.990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dirty="0">
                          <a:effectLst/>
                          <a:latin typeface="Times New Roman" panose="02020603050405020304" pitchFamily="18" charset="0"/>
                          <a:cs typeface="Times New Roman" panose="02020603050405020304" pitchFamily="18" charset="0"/>
                        </a:rPr>
                        <a:t>98.971</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dirty="0">
                          <a:effectLst/>
                          <a:latin typeface="Times New Roman" panose="02020603050405020304" pitchFamily="18" charset="0"/>
                          <a:cs typeface="Times New Roman" panose="02020603050405020304" pitchFamily="18" charset="0"/>
                        </a:rPr>
                        <a:t>99.991</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dirty="0">
                          <a:effectLst/>
                          <a:latin typeface="Times New Roman" panose="02020603050405020304" pitchFamily="18" charset="0"/>
                          <a:cs typeface="Times New Roman" panose="02020603050405020304" pitchFamily="18" charset="0"/>
                        </a:rPr>
                        <a:t>99.981</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 xmlns:a16="http://schemas.microsoft.com/office/drawing/2014/main" val="2604590346"/>
                  </a:ext>
                </a:extLst>
              </a:tr>
              <a:tr h="84406">
                <a:tc>
                  <a:txBody>
                    <a:bodyPr/>
                    <a:lstStyle/>
                    <a:p>
                      <a:pPr marL="0" marR="0">
                        <a:spcBef>
                          <a:spcPts val="0"/>
                        </a:spcBef>
                        <a:spcAft>
                          <a:spcPts val="0"/>
                        </a:spcAft>
                      </a:pPr>
                      <a:r>
                        <a:rPr lang="en-US" sz="1600" dirty="0">
                          <a:effectLst/>
                          <a:latin typeface="Times New Roman" panose="02020603050405020304" pitchFamily="18" charset="0"/>
                          <a:cs typeface="Times New Roman" panose="02020603050405020304" pitchFamily="18" charset="0"/>
                        </a:rPr>
                        <a:t>In-Sample Recall</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a:effectLst/>
                          <a:latin typeface="Times New Roman" panose="02020603050405020304" pitchFamily="18" charset="0"/>
                          <a:cs typeface="Times New Roman" panose="02020603050405020304" pitchFamily="18" charset="0"/>
                        </a:rPr>
                        <a:t>97.443</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dirty="0">
                          <a:effectLst/>
                          <a:latin typeface="Times New Roman" panose="02020603050405020304" pitchFamily="18" charset="0"/>
                          <a:cs typeface="Times New Roman" panose="02020603050405020304" pitchFamily="18" charset="0"/>
                        </a:rPr>
                        <a:t>77.248</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dirty="0">
                          <a:effectLst/>
                          <a:latin typeface="Times New Roman" panose="02020603050405020304" pitchFamily="18" charset="0"/>
                          <a:cs typeface="Times New Roman" panose="02020603050405020304" pitchFamily="18" charset="0"/>
                        </a:rPr>
                        <a:t>99.580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dirty="0">
                          <a:effectLst/>
                          <a:latin typeface="Times New Roman" panose="02020603050405020304" pitchFamily="18" charset="0"/>
                          <a:cs typeface="Times New Roman" panose="02020603050405020304" pitchFamily="18" charset="0"/>
                        </a:rPr>
                        <a:t>99.365</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 xmlns:a16="http://schemas.microsoft.com/office/drawing/2014/main" val="838813241"/>
                  </a:ext>
                </a:extLst>
              </a:tr>
              <a:tr h="268881">
                <a:tc>
                  <a:txBody>
                    <a:bodyPr/>
                    <a:lstStyle/>
                    <a:p>
                      <a:pPr marL="0" marR="0">
                        <a:spcBef>
                          <a:spcPts val="0"/>
                        </a:spcBef>
                        <a:spcAft>
                          <a:spcPts val="0"/>
                        </a:spcAft>
                      </a:pPr>
                      <a:r>
                        <a:rPr lang="en-US" sz="1600">
                          <a:effectLst/>
                          <a:latin typeface="Times New Roman" panose="02020603050405020304" pitchFamily="18" charset="0"/>
                          <a:cs typeface="Times New Roman" panose="02020603050405020304" pitchFamily="18" charset="0"/>
                        </a:rPr>
                        <a:t>Mean 10-Fold Precision</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a:effectLst/>
                          <a:latin typeface="Times New Roman" panose="02020603050405020304" pitchFamily="18" charset="0"/>
                          <a:cs typeface="Times New Roman" panose="02020603050405020304" pitchFamily="18" charset="0"/>
                        </a:rPr>
                        <a:t>99.849</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dirty="0">
                          <a:effectLst/>
                          <a:latin typeface="Times New Roman" panose="02020603050405020304" pitchFamily="18" charset="0"/>
                          <a:cs typeface="Times New Roman" panose="02020603050405020304" pitchFamily="18" charset="0"/>
                        </a:rPr>
                        <a:t>70.816</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dirty="0">
                          <a:effectLst/>
                          <a:latin typeface="Times New Roman" panose="02020603050405020304" pitchFamily="18" charset="0"/>
                          <a:cs typeface="Times New Roman" panose="02020603050405020304" pitchFamily="18" charset="0"/>
                        </a:rPr>
                        <a:t>99.806</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dirty="0">
                          <a:effectLst/>
                          <a:latin typeface="Times New Roman" panose="02020603050405020304" pitchFamily="18" charset="0"/>
                          <a:cs typeface="Times New Roman" panose="02020603050405020304" pitchFamily="18" charset="0"/>
                        </a:rPr>
                        <a:t>62.222</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 xmlns:a16="http://schemas.microsoft.com/office/drawing/2014/main" val="1238667026"/>
                  </a:ext>
                </a:extLst>
              </a:tr>
              <a:tr h="98474">
                <a:tc>
                  <a:txBody>
                    <a:bodyPr/>
                    <a:lstStyle/>
                    <a:p>
                      <a:pPr marL="0" marR="0">
                        <a:spcBef>
                          <a:spcPts val="0"/>
                        </a:spcBef>
                        <a:spcAft>
                          <a:spcPts val="0"/>
                        </a:spcAft>
                      </a:pPr>
                      <a:r>
                        <a:rPr lang="en-US" sz="1600" dirty="0">
                          <a:effectLst/>
                          <a:latin typeface="Times New Roman" panose="02020603050405020304" pitchFamily="18" charset="0"/>
                          <a:cs typeface="Times New Roman" panose="02020603050405020304" pitchFamily="18" charset="0"/>
                        </a:rPr>
                        <a:t>Mean University-Fold Precision</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dirty="0" smtClean="0">
                          <a:effectLst/>
                          <a:latin typeface="Times New Roman" panose="02020603050405020304" pitchFamily="18" charset="0"/>
                          <a:cs typeface="Times New Roman" panose="02020603050405020304" pitchFamily="18" charset="0"/>
                        </a:rPr>
                        <a:t>51.900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dirty="0" smtClean="0">
                          <a:effectLst/>
                          <a:latin typeface="Times New Roman" panose="02020603050405020304" pitchFamily="18" charset="0"/>
                          <a:cs typeface="Times New Roman" panose="02020603050405020304" pitchFamily="18" charset="0"/>
                        </a:rPr>
                        <a:t>79.570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dirty="0" smtClean="0">
                          <a:effectLst/>
                          <a:latin typeface="Times New Roman" panose="02020603050405020304" pitchFamily="18" charset="0"/>
                          <a:cs typeface="Times New Roman" panose="02020603050405020304" pitchFamily="18" charset="0"/>
                        </a:rPr>
                        <a:t>41.646</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600" dirty="0" smtClean="0">
                          <a:effectLst/>
                          <a:latin typeface="Times New Roman" panose="02020603050405020304" pitchFamily="18" charset="0"/>
                          <a:cs typeface="Times New Roman" panose="02020603050405020304" pitchFamily="18" charset="0"/>
                        </a:rPr>
                        <a:t>42.934</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258282528"/>
                  </a:ext>
                </a:extLst>
              </a:tr>
              <a:tr h="1005289">
                <a:tc gridSpan="5">
                  <a:txBody>
                    <a:bodyPr/>
                    <a:lstStyle/>
                    <a:p>
                      <a:pPr marL="0" marR="0">
                        <a:spcBef>
                          <a:spcPts val="0"/>
                        </a:spcBef>
                        <a:spcAft>
                          <a:spcPts val="0"/>
                        </a:spcAft>
                      </a:pPr>
                      <a:r>
                        <a:rPr lang="en-US" sz="1200" dirty="0">
                          <a:effectLst/>
                          <a:latin typeface="Times New Roman" panose="02020603050405020304" pitchFamily="18" charset="0"/>
                          <a:cs typeface="Times New Roman" panose="02020603050405020304" pitchFamily="18" charset="0"/>
                        </a:rPr>
                        <a:t>Source: UMETRICS, W2, LEHD, LBD, ICF and BR.</a:t>
                      </a:r>
                    </a:p>
                    <a:p>
                      <a:pPr marL="0" marR="0">
                        <a:spcBef>
                          <a:spcPts val="0"/>
                        </a:spcBef>
                        <a:spcAft>
                          <a:spcPts val="0"/>
                        </a:spcAft>
                      </a:pPr>
                      <a:r>
                        <a:rPr lang="en-US" sz="1200" dirty="0">
                          <a:effectLst/>
                          <a:latin typeface="Times New Roman" panose="02020603050405020304" pitchFamily="18" charset="0"/>
                          <a:cs typeface="Times New Roman" panose="02020603050405020304" pitchFamily="18" charset="0"/>
                        </a:rPr>
                        <a:t>Note: Fewer than 50 estimators and lower maximum depth results in significant loss of precision and accuracy while additional estimators and depth yield little additional quality improvements and entail significant additional computational resources. The hand-curated set includes demographic variables and demeaned earnings for individuals during their time at the university.</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2434942060"/>
                  </a:ext>
                </a:extLst>
              </a:tr>
            </a:tbl>
          </a:graphicData>
        </a:graphic>
      </p:graphicFrame>
      <p:sp>
        <p:nvSpPr>
          <p:cNvPr id="10" name="Rounded Rectangle 9"/>
          <p:cNvSpPr/>
          <p:nvPr/>
        </p:nvSpPr>
        <p:spPr>
          <a:xfrm>
            <a:off x="7478738" y="1419891"/>
            <a:ext cx="1322363" cy="2250831"/>
          </a:xfrm>
          <a:prstGeom prst="round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894801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2" y="-24795"/>
            <a:ext cx="8229600" cy="1143000"/>
          </a:xfrm>
        </p:spPr>
        <p:txBody>
          <a:bodyPr>
            <a:normAutofit/>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University and Research Trained</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22</a:t>
            </a:fld>
            <a:endParaRPr lang="en-US" dirty="0">
              <a:latin typeface="Times New Roman" panose="02020603050405020304" pitchFamily="18" charset="0"/>
              <a:cs typeface="Times New Roman" panose="02020603050405020304" pitchFamily="18" charset="0"/>
            </a:endParaRPr>
          </a:p>
        </p:txBody>
      </p:sp>
      <p:grpSp>
        <p:nvGrpSpPr>
          <p:cNvPr id="6" name="Group 5"/>
          <p:cNvGrpSpPr/>
          <p:nvPr/>
        </p:nvGrpSpPr>
        <p:grpSpPr>
          <a:xfrm>
            <a:off x="487523" y="1117880"/>
            <a:ext cx="5915025" cy="2400300"/>
            <a:chOff x="0" y="0"/>
            <a:chExt cx="5915025" cy="2400300"/>
          </a:xfrm>
        </p:grpSpPr>
        <p:sp>
          <p:nvSpPr>
            <p:cNvPr id="7" name="Text Box 2"/>
            <p:cNvSpPr txBox="1">
              <a:spLocks noChangeArrowheads="1"/>
            </p:cNvSpPr>
            <p:nvPr/>
          </p:nvSpPr>
          <p:spPr bwMode="auto">
            <a:xfrm>
              <a:off x="1438275" y="895350"/>
              <a:ext cx="2752725" cy="62611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0" marR="0">
                <a:spcBef>
                  <a:spcPts val="0"/>
                </a:spcBef>
                <a:spcAft>
                  <a:spcPts val="0"/>
                </a:spcAft>
              </a:pPr>
              <a:r>
                <a:rPr lang="en-US" sz="1400" b="1" dirty="0">
                  <a:effectLst/>
                  <a:latin typeface="Times New Roman" panose="02020603050405020304" pitchFamily="18" charset="0"/>
                  <a:ea typeface="Calibri" panose="020F0502020204030204" pitchFamily="34" charset="0"/>
                </a:rPr>
                <a:t>Startup Worker History File</a:t>
              </a:r>
              <a:endParaRPr lang="en-US" sz="1200" dirty="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dirty="0">
                  <a:effectLst/>
                  <a:latin typeface="Times New Roman" panose="02020603050405020304" pitchFamily="18" charset="0"/>
                  <a:ea typeface="Calibri" panose="020F0502020204030204" pitchFamily="34" charset="0"/>
                </a:rPr>
                <a:t>690.4M Total PIK-EIN-Year Observations</a:t>
              </a:r>
              <a:endParaRPr lang="en-US" sz="1200" dirty="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dirty="0">
                  <a:effectLst/>
                  <a:latin typeface="Times New Roman" panose="02020603050405020304" pitchFamily="18" charset="0"/>
                  <a:ea typeface="Calibri" panose="020F0502020204030204" pitchFamily="34" charset="0"/>
                </a:rPr>
                <a:t>48.3M Observations for Startups at time t=0</a:t>
              </a:r>
              <a:endParaRPr lang="en-US" sz="1200" dirty="0">
                <a:effectLst/>
                <a:latin typeface="Times New Roman" panose="02020603050405020304" pitchFamily="18" charset="0"/>
                <a:ea typeface="Calibri" panose="020F0502020204030204" pitchFamily="34" charset="0"/>
              </a:endParaRPr>
            </a:p>
          </p:txBody>
        </p:sp>
        <p:sp>
          <p:nvSpPr>
            <p:cNvPr id="8" name="Text Box 2"/>
            <p:cNvSpPr txBox="1">
              <a:spLocks noChangeArrowheads="1"/>
            </p:cNvSpPr>
            <p:nvPr/>
          </p:nvSpPr>
          <p:spPr bwMode="auto">
            <a:xfrm>
              <a:off x="0" y="9525"/>
              <a:ext cx="2057400" cy="60007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spcBef>
                  <a:spcPts val="0"/>
                </a:spcBef>
                <a:spcAft>
                  <a:spcPts val="0"/>
                </a:spcAft>
              </a:pPr>
              <a:r>
                <a:rPr lang="en-US" sz="1400" b="1">
                  <a:effectLst/>
                  <a:latin typeface="Times New Roman" panose="02020603050405020304" pitchFamily="18" charset="0"/>
                  <a:ea typeface="Calibri" panose="020F0502020204030204" pitchFamily="34" charset="0"/>
                </a:rPr>
                <a:t>R&amp;D Firm (</a:t>
              </a:r>
              <a:r>
                <a:rPr lang="en-US" sz="1000" b="1">
                  <a:effectLst/>
                  <a:latin typeface="Times New Roman" panose="02020603050405020304" pitchFamily="18" charset="0"/>
                  <a:ea typeface="Calibri" panose="020F0502020204030204" pitchFamily="34" charset="0"/>
                </a:rPr>
                <a:t>BRDIS/SIRD)</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420,000 EIN-Year observations</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74,000 EINs</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 </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 </a:t>
              </a:r>
              <a:endParaRPr lang="en-US" sz="1200">
                <a:effectLst/>
                <a:latin typeface="Times New Roman" panose="02020603050405020304" pitchFamily="18" charset="0"/>
                <a:ea typeface="Calibri" panose="020F0502020204030204" pitchFamily="34" charset="0"/>
              </a:endParaRPr>
            </a:p>
          </p:txBody>
        </p:sp>
        <p:cxnSp>
          <p:nvCxnSpPr>
            <p:cNvPr id="9" name="Straight Arrow Connector 8"/>
            <p:cNvCxnSpPr/>
            <p:nvPr/>
          </p:nvCxnSpPr>
          <p:spPr>
            <a:xfrm>
              <a:off x="1209675" y="609600"/>
              <a:ext cx="266700" cy="25717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Text Box 2"/>
            <p:cNvSpPr txBox="1">
              <a:spLocks noChangeArrowheads="1"/>
            </p:cNvSpPr>
            <p:nvPr/>
          </p:nvSpPr>
          <p:spPr bwMode="auto">
            <a:xfrm>
              <a:off x="76200" y="628650"/>
              <a:ext cx="1323975" cy="260985"/>
            </a:xfrm>
            <a:prstGeom prst="rect">
              <a:avLst/>
            </a:prstGeom>
            <a:noFill/>
            <a:ln w="9525">
              <a:noFill/>
              <a:miter lim="800000"/>
              <a:headEnd/>
              <a:tailEnd/>
            </a:ln>
          </p:spPr>
          <p:txBody>
            <a:bodyPr rot="0" vert="horz" wrap="square" lIns="91440" tIns="45720" rIns="91440" bIns="45720" anchor="t" anchorCtr="0">
              <a:spAutoFit/>
            </a:bodyPr>
            <a:lstStyle/>
            <a:p>
              <a:pPr marL="0" marR="0">
                <a:spcBef>
                  <a:spcPts val="0"/>
                </a:spcBef>
                <a:spcAft>
                  <a:spcPts val="0"/>
                </a:spcAft>
              </a:pPr>
              <a:r>
                <a:rPr lang="en-US" sz="1100">
                  <a:effectLst/>
                  <a:latin typeface="Times New Roman" panose="02020603050405020304" pitchFamily="18" charset="0"/>
                  <a:ea typeface="Calibri" panose="020F0502020204030204" pitchFamily="34" charset="0"/>
                </a:rPr>
                <a:t>Link by EIN-Year</a:t>
              </a:r>
              <a:endParaRPr lang="en-US" sz="1200">
                <a:effectLst/>
                <a:latin typeface="Times New Roman" panose="02020603050405020304" pitchFamily="18" charset="0"/>
                <a:ea typeface="Calibri" panose="020F0502020204030204" pitchFamily="34" charset="0"/>
              </a:endParaRPr>
            </a:p>
          </p:txBody>
        </p:sp>
        <p:sp>
          <p:nvSpPr>
            <p:cNvPr id="11" name="Text Box 2"/>
            <p:cNvSpPr txBox="1">
              <a:spLocks noChangeArrowheads="1"/>
            </p:cNvSpPr>
            <p:nvPr/>
          </p:nvSpPr>
          <p:spPr bwMode="auto">
            <a:xfrm>
              <a:off x="3857625" y="0"/>
              <a:ext cx="1971675" cy="63817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spcBef>
                  <a:spcPts val="0"/>
                </a:spcBef>
                <a:spcAft>
                  <a:spcPts val="0"/>
                </a:spcAft>
              </a:pPr>
              <a:r>
                <a:rPr lang="en-US" sz="1400" b="1">
                  <a:effectLst/>
                  <a:latin typeface="Times New Roman" panose="02020603050405020304" pitchFamily="18" charset="0"/>
                  <a:ea typeface="Calibri" panose="020F0502020204030204" pitchFamily="34" charset="0"/>
                </a:rPr>
                <a:t>High-Tech Industry </a:t>
              </a:r>
              <a:r>
                <a:rPr lang="en-US" sz="1000" b="1">
                  <a:effectLst/>
                  <a:latin typeface="Times New Roman" panose="02020603050405020304" pitchFamily="18" charset="0"/>
                  <a:ea typeface="Calibri" panose="020F0502020204030204" pitchFamily="34" charset="0"/>
                </a:rPr>
                <a:t>(Hecker)</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61 NAICS six-digit industries</a:t>
              </a:r>
              <a:endParaRPr lang="en-US" sz="1200">
                <a:effectLst/>
                <a:latin typeface="Times New Roman" panose="02020603050405020304" pitchFamily="18" charset="0"/>
                <a:ea typeface="Calibri" panose="020F0502020204030204" pitchFamily="34" charset="0"/>
              </a:endParaRPr>
            </a:p>
          </p:txBody>
        </p:sp>
        <p:cxnSp>
          <p:nvCxnSpPr>
            <p:cNvPr id="12" name="Straight Arrow Connector 11"/>
            <p:cNvCxnSpPr/>
            <p:nvPr/>
          </p:nvCxnSpPr>
          <p:spPr>
            <a:xfrm flipH="1">
              <a:off x="4124325" y="628650"/>
              <a:ext cx="276225" cy="2667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Text Box 2"/>
            <p:cNvSpPr txBox="1">
              <a:spLocks noChangeArrowheads="1"/>
            </p:cNvSpPr>
            <p:nvPr/>
          </p:nvSpPr>
          <p:spPr bwMode="auto">
            <a:xfrm>
              <a:off x="4257675" y="619125"/>
              <a:ext cx="1323975" cy="260985"/>
            </a:xfrm>
            <a:prstGeom prst="rect">
              <a:avLst/>
            </a:prstGeom>
            <a:noFill/>
            <a:ln w="9525">
              <a:noFill/>
              <a:miter lim="800000"/>
              <a:headEnd/>
              <a:tailEnd/>
            </a:ln>
          </p:spPr>
          <p:txBody>
            <a:bodyPr rot="0" vert="horz" wrap="square" lIns="91440" tIns="45720" rIns="91440" bIns="45720" anchor="t" anchorCtr="0">
              <a:spAutoFit/>
            </a:bodyPr>
            <a:lstStyle/>
            <a:p>
              <a:pPr marL="0" marR="0">
                <a:spcBef>
                  <a:spcPts val="0"/>
                </a:spcBef>
                <a:spcAft>
                  <a:spcPts val="0"/>
                </a:spcAft>
              </a:pPr>
              <a:r>
                <a:rPr lang="en-US" sz="1100">
                  <a:effectLst/>
                  <a:latin typeface="Times New Roman" panose="02020603050405020304" pitchFamily="18" charset="0"/>
                  <a:ea typeface="Calibri" panose="020F0502020204030204" pitchFamily="34" charset="0"/>
                </a:rPr>
                <a:t>Link by NAICS</a:t>
              </a:r>
              <a:endParaRPr lang="en-US" sz="1200">
                <a:effectLst/>
                <a:latin typeface="Times New Roman" panose="02020603050405020304" pitchFamily="18" charset="0"/>
                <a:ea typeface="Calibri" panose="020F0502020204030204" pitchFamily="34" charset="0"/>
              </a:endParaRPr>
            </a:p>
          </p:txBody>
        </p:sp>
        <p:sp>
          <p:nvSpPr>
            <p:cNvPr id="14" name="Text Box 2"/>
            <p:cNvSpPr txBox="1">
              <a:spLocks noChangeArrowheads="1"/>
            </p:cNvSpPr>
            <p:nvPr/>
          </p:nvSpPr>
          <p:spPr bwMode="auto">
            <a:xfrm>
              <a:off x="0" y="1809750"/>
              <a:ext cx="2057400" cy="4953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spcBef>
                  <a:spcPts val="0"/>
                </a:spcBef>
                <a:spcAft>
                  <a:spcPts val="0"/>
                </a:spcAft>
              </a:pPr>
              <a:r>
                <a:rPr lang="en-US" sz="1400" b="1">
                  <a:effectLst/>
                  <a:latin typeface="Times New Roman" panose="02020603050405020304" pitchFamily="18" charset="0"/>
                  <a:ea typeface="Calibri" panose="020F0502020204030204" pitchFamily="34" charset="0"/>
                </a:rPr>
                <a:t>University </a:t>
              </a:r>
              <a:r>
                <a:rPr lang="en-US" sz="1000" b="1">
                  <a:effectLst/>
                  <a:latin typeface="Times New Roman" panose="02020603050405020304" pitchFamily="18" charset="0"/>
                  <a:ea typeface="Calibri" panose="020F0502020204030204" pitchFamily="34" charset="0"/>
                </a:rPr>
                <a:t>(IPUMS/Carnegie)</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130 EINs</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 </a:t>
              </a:r>
              <a:endParaRPr lang="en-US" sz="1200">
                <a:effectLst/>
                <a:latin typeface="Times New Roman" panose="02020603050405020304" pitchFamily="18" charset="0"/>
                <a:ea typeface="Calibri" panose="020F0502020204030204" pitchFamily="34" charset="0"/>
              </a:endParaRPr>
            </a:p>
          </p:txBody>
        </p:sp>
        <p:sp>
          <p:nvSpPr>
            <p:cNvPr id="15" name="Text Box 2"/>
            <p:cNvSpPr txBox="1">
              <a:spLocks noChangeArrowheads="1"/>
            </p:cNvSpPr>
            <p:nvPr/>
          </p:nvSpPr>
          <p:spPr bwMode="auto">
            <a:xfrm>
              <a:off x="361950" y="1533525"/>
              <a:ext cx="1323975" cy="260985"/>
            </a:xfrm>
            <a:prstGeom prst="rect">
              <a:avLst/>
            </a:prstGeom>
            <a:noFill/>
            <a:ln w="9525">
              <a:noFill/>
              <a:miter lim="800000"/>
              <a:headEnd/>
              <a:tailEnd/>
            </a:ln>
          </p:spPr>
          <p:txBody>
            <a:bodyPr rot="0" vert="horz" wrap="square" lIns="91440" tIns="45720" rIns="91440" bIns="45720" anchor="t" anchorCtr="0">
              <a:spAutoFit/>
            </a:bodyPr>
            <a:lstStyle/>
            <a:p>
              <a:pPr marL="0" marR="0">
                <a:spcBef>
                  <a:spcPts val="0"/>
                </a:spcBef>
                <a:spcAft>
                  <a:spcPts val="0"/>
                </a:spcAft>
              </a:pPr>
              <a:r>
                <a:rPr lang="en-US" sz="1100">
                  <a:effectLst/>
                  <a:latin typeface="Times New Roman" panose="02020603050405020304" pitchFamily="18" charset="0"/>
                  <a:ea typeface="Calibri" panose="020F0502020204030204" pitchFamily="34" charset="0"/>
                </a:rPr>
                <a:t>Link by EIN</a:t>
              </a:r>
              <a:endParaRPr lang="en-US" sz="1200">
                <a:effectLst/>
                <a:latin typeface="Times New Roman" panose="02020603050405020304" pitchFamily="18" charset="0"/>
                <a:ea typeface="Calibri" panose="020F0502020204030204" pitchFamily="34" charset="0"/>
              </a:endParaRPr>
            </a:p>
          </p:txBody>
        </p:sp>
        <p:cxnSp>
          <p:nvCxnSpPr>
            <p:cNvPr id="16" name="Straight Arrow Connector 15"/>
            <p:cNvCxnSpPr/>
            <p:nvPr/>
          </p:nvCxnSpPr>
          <p:spPr>
            <a:xfrm flipV="1">
              <a:off x="1209675" y="1571625"/>
              <a:ext cx="266700" cy="22288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Text Box 2"/>
            <p:cNvSpPr txBox="1">
              <a:spLocks noChangeArrowheads="1"/>
            </p:cNvSpPr>
            <p:nvPr/>
          </p:nvSpPr>
          <p:spPr bwMode="auto">
            <a:xfrm>
              <a:off x="3600450" y="1762125"/>
              <a:ext cx="2314575" cy="63817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spcBef>
                  <a:spcPts val="0"/>
                </a:spcBef>
                <a:spcAft>
                  <a:spcPts val="0"/>
                </a:spcAft>
              </a:pPr>
              <a:r>
                <a:rPr lang="en-US" sz="1400" b="1">
                  <a:effectLst/>
                  <a:latin typeface="Times New Roman" panose="02020603050405020304" pitchFamily="18" charset="0"/>
                  <a:ea typeface="Calibri" panose="020F0502020204030204" pitchFamily="34" charset="0"/>
                </a:rPr>
                <a:t>Research Experienced</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140,000 actual UMETRICS</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190,000 predicted (ML) UMETRICS</a:t>
              </a:r>
              <a:endParaRPr lang="en-US" sz="1200">
                <a:effectLst/>
                <a:latin typeface="Times New Roman" panose="02020603050405020304" pitchFamily="18" charset="0"/>
                <a:ea typeface="Calibri" panose="020F0502020204030204" pitchFamily="34" charset="0"/>
              </a:endParaRPr>
            </a:p>
          </p:txBody>
        </p:sp>
        <p:cxnSp>
          <p:nvCxnSpPr>
            <p:cNvPr id="18" name="Straight Arrow Connector 17"/>
            <p:cNvCxnSpPr/>
            <p:nvPr/>
          </p:nvCxnSpPr>
          <p:spPr>
            <a:xfrm flipH="1" flipV="1">
              <a:off x="4057650" y="1533525"/>
              <a:ext cx="238125" cy="21907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Text Box 2"/>
            <p:cNvSpPr txBox="1">
              <a:spLocks noChangeArrowheads="1"/>
            </p:cNvSpPr>
            <p:nvPr/>
          </p:nvSpPr>
          <p:spPr bwMode="auto">
            <a:xfrm>
              <a:off x="4181475" y="1485900"/>
              <a:ext cx="1695450" cy="260985"/>
            </a:xfrm>
            <a:prstGeom prst="rect">
              <a:avLst/>
            </a:prstGeom>
            <a:noFill/>
            <a:ln w="9525">
              <a:noFill/>
              <a:miter lim="800000"/>
              <a:headEnd/>
              <a:tailEnd/>
            </a:ln>
          </p:spPr>
          <p:txBody>
            <a:bodyPr rot="0" vert="horz" wrap="square" lIns="91440" tIns="45720" rIns="91440" bIns="45720" anchor="t" anchorCtr="0">
              <a:spAutoFit/>
            </a:bodyPr>
            <a:lstStyle/>
            <a:p>
              <a:pPr marL="0" marR="0">
                <a:spcBef>
                  <a:spcPts val="0"/>
                </a:spcBef>
                <a:spcAft>
                  <a:spcPts val="0"/>
                </a:spcAft>
              </a:pPr>
              <a:r>
                <a:rPr lang="en-US" sz="1100">
                  <a:effectLst/>
                  <a:latin typeface="Times New Roman" panose="02020603050405020304" pitchFamily="18" charset="0"/>
                  <a:ea typeface="Calibri" panose="020F0502020204030204" pitchFamily="34" charset="0"/>
                </a:rPr>
                <a:t>Link by PIK-EIN-Year</a:t>
              </a:r>
              <a:endParaRPr lang="en-US" sz="1200">
                <a:effectLst/>
                <a:latin typeface="Times New Roman" panose="02020603050405020304" pitchFamily="18" charset="0"/>
                <a:ea typeface="Calibri" panose="020F0502020204030204" pitchFamily="34" charset="0"/>
              </a:endParaRPr>
            </a:p>
          </p:txBody>
        </p:sp>
        <p:sp>
          <p:nvSpPr>
            <p:cNvPr id="20" name="Text Box 2"/>
            <p:cNvSpPr txBox="1">
              <a:spLocks noChangeArrowheads="1"/>
            </p:cNvSpPr>
            <p:nvPr/>
          </p:nvSpPr>
          <p:spPr bwMode="auto">
            <a:xfrm>
              <a:off x="2247900" y="9525"/>
              <a:ext cx="1409700" cy="62865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spcBef>
                  <a:spcPts val="0"/>
                </a:spcBef>
                <a:spcAft>
                  <a:spcPts val="0"/>
                </a:spcAft>
              </a:pPr>
              <a:r>
                <a:rPr lang="en-US" sz="1400" b="1">
                  <a:effectLst/>
                  <a:latin typeface="Times New Roman" panose="02020603050405020304" pitchFamily="18" charset="0"/>
                  <a:ea typeface="Calibri" panose="020F0502020204030204" pitchFamily="34" charset="0"/>
                </a:rPr>
                <a:t>ICF</a:t>
              </a:r>
              <a:endParaRPr lang="en-US" sz="120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100">
                  <a:effectLst/>
                  <a:latin typeface="Times New Roman" panose="02020603050405020304" pitchFamily="18" charset="0"/>
                  <a:ea typeface="Calibri" panose="020F0502020204030204" pitchFamily="34" charset="0"/>
                </a:rPr>
                <a:t>Demographics for 260M individuals</a:t>
              </a:r>
              <a:endParaRPr lang="en-US" sz="1200">
                <a:effectLst/>
                <a:latin typeface="Times New Roman" panose="02020603050405020304" pitchFamily="18" charset="0"/>
                <a:ea typeface="Calibri" panose="020F0502020204030204" pitchFamily="34" charset="0"/>
              </a:endParaRPr>
            </a:p>
          </p:txBody>
        </p:sp>
        <p:sp>
          <p:nvSpPr>
            <p:cNvPr id="21" name="Text Box 2"/>
            <p:cNvSpPr txBox="1">
              <a:spLocks noChangeArrowheads="1"/>
            </p:cNvSpPr>
            <p:nvPr/>
          </p:nvSpPr>
          <p:spPr bwMode="auto">
            <a:xfrm>
              <a:off x="2038350" y="619125"/>
              <a:ext cx="904875" cy="260985"/>
            </a:xfrm>
            <a:prstGeom prst="rect">
              <a:avLst/>
            </a:prstGeom>
            <a:noFill/>
            <a:ln w="9525">
              <a:noFill/>
              <a:miter lim="800000"/>
              <a:headEnd/>
              <a:tailEnd/>
            </a:ln>
          </p:spPr>
          <p:txBody>
            <a:bodyPr rot="0" vert="horz" wrap="square" lIns="91440" tIns="45720" rIns="91440" bIns="45720" anchor="t" anchorCtr="0">
              <a:spAutoFit/>
            </a:bodyPr>
            <a:lstStyle/>
            <a:p>
              <a:pPr marL="0" marR="0">
                <a:spcBef>
                  <a:spcPts val="0"/>
                </a:spcBef>
                <a:spcAft>
                  <a:spcPts val="0"/>
                </a:spcAft>
              </a:pPr>
              <a:r>
                <a:rPr lang="en-US" sz="1100">
                  <a:effectLst/>
                  <a:latin typeface="Times New Roman" panose="02020603050405020304" pitchFamily="18" charset="0"/>
                  <a:ea typeface="Calibri" panose="020F0502020204030204" pitchFamily="34" charset="0"/>
                </a:rPr>
                <a:t>Link by PIK</a:t>
              </a:r>
              <a:endParaRPr lang="en-US" sz="1200">
                <a:effectLst/>
                <a:latin typeface="Times New Roman" panose="02020603050405020304" pitchFamily="18" charset="0"/>
                <a:ea typeface="Calibri" panose="020F0502020204030204" pitchFamily="34" charset="0"/>
              </a:endParaRPr>
            </a:p>
          </p:txBody>
        </p:sp>
        <p:cxnSp>
          <p:nvCxnSpPr>
            <p:cNvPr id="22" name="Straight Arrow Connector 21"/>
            <p:cNvCxnSpPr/>
            <p:nvPr/>
          </p:nvCxnSpPr>
          <p:spPr>
            <a:xfrm>
              <a:off x="2886075" y="619125"/>
              <a:ext cx="0" cy="27051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aphicFrame>
        <p:nvGraphicFramePr>
          <p:cNvPr id="3" name="Table 2"/>
          <p:cNvGraphicFramePr>
            <a:graphicFrameLocks noGrp="1"/>
          </p:cNvGraphicFramePr>
          <p:nvPr>
            <p:extLst>
              <p:ext uri="{D42A27DB-BD31-4B8C-83A1-F6EECF244321}">
                <p14:modId xmlns:p14="http://schemas.microsoft.com/office/powerpoint/2010/main" val="1836696045"/>
              </p:ext>
            </p:extLst>
          </p:nvPr>
        </p:nvGraphicFramePr>
        <p:xfrm>
          <a:off x="2405395" y="3750268"/>
          <a:ext cx="6764363" cy="2194560"/>
        </p:xfrm>
        <a:graphic>
          <a:graphicData uri="http://schemas.openxmlformats.org/drawingml/2006/table">
            <a:tbl>
              <a:tblPr firstRow="1" firstCol="1" bandRow="1">
                <a:tableStyleId>{2D5ABB26-0587-4C30-8999-92F81FD0307C}</a:tableStyleId>
              </a:tblPr>
              <a:tblGrid>
                <a:gridCol w="2782990">
                  <a:extLst>
                    <a:ext uri="{9D8B030D-6E8A-4147-A177-3AD203B41FA5}">
                      <a16:colId xmlns="" xmlns:a16="http://schemas.microsoft.com/office/drawing/2014/main" val="2869629303"/>
                    </a:ext>
                  </a:extLst>
                </a:gridCol>
                <a:gridCol w="935441">
                  <a:extLst>
                    <a:ext uri="{9D8B030D-6E8A-4147-A177-3AD203B41FA5}">
                      <a16:colId xmlns="" xmlns:a16="http://schemas.microsoft.com/office/drawing/2014/main" val="3558635167"/>
                    </a:ext>
                  </a:extLst>
                </a:gridCol>
                <a:gridCol w="1093543">
                  <a:extLst>
                    <a:ext uri="{9D8B030D-6E8A-4147-A177-3AD203B41FA5}">
                      <a16:colId xmlns="" xmlns:a16="http://schemas.microsoft.com/office/drawing/2014/main" val="2697866329"/>
                    </a:ext>
                  </a:extLst>
                </a:gridCol>
                <a:gridCol w="1099855">
                  <a:extLst>
                    <a:ext uri="{9D8B030D-6E8A-4147-A177-3AD203B41FA5}">
                      <a16:colId xmlns="" xmlns:a16="http://schemas.microsoft.com/office/drawing/2014/main" val="2413011258"/>
                    </a:ext>
                  </a:extLst>
                </a:gridCol>
                <a:gridCol w="852534">
                  <a:extLst>
                    <a:ext uri="{9D8B030D-6E8A-4147-A177-3AD203B41FA5}">
                      <a16:colId xmlns="" xmlns:a16="http://schemas.microsoft.com/office/drawing/2014/main" val="4186861462"/>
                    </a:ext>
                  </a:extLst>
                </a:gridCol>
              </a:tblGrid>
              <a:tr h="428756">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Startup Count</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Survive to Next Period</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Successful Startups</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effectLst/>
                          <a:latin typeface="Times New Roman" panose="02020603050405020304" pitchFamily="18" charset="0"/>
                          <a:cs typeface="Times New Roman" panose="02020603050405020304" pitchFamily="18" charset="0"/>
                        </a:rPr>
                        <a:t>High-Growth</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548747877"/>
                  </a:ext>
                </a:extLst>
              </a:tr>
              <a:tr h="217626">
                <a:tc>
                  <a:txBody>
                    <a:bodyPr/>
                    <a:lstStyle/>
                    <a:p>
                      <a:pPr marL="0" marR="0" algn="l">
                        <a:spcBef>
                          <a:spcPts val="0"/>
                        </a:spcBef>
                        <a:spcAft>
                          <a:spcPts val="0"/>
                        </a:spcAft>
                      </a:pPr>
                      <a:r>
                        <a:rPr lang="en-US" sz="1600">
                          <a:effectLst/>
                          <a:latin typeface="Times New Roman" panose="02020603050405020304" pitchFamily="18" charset="0"/>
                          <a:cs typeface="Times New Roman" panose="02020603050405020304" pitchFamily="18" charset="0"/>
                        </a:rPr>
                        <a:t>All</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400" dirty="0">
                          <a:effectLst/>
                          <a:latin typeface="Times New Roman" panose="02020603050405020304" pitchFamily="18" charset="0"/>
                          <a:cs typeface="Times New Roman" panose="02020603050405020304" pitchFamily="18" charset="0"/>
                        </a:rPr>
                        <a:t>5.3M</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spcBef>
                          <a:spcPts val="0"/>
                        </a:spcBef>
                        <a:spcAft>
                          <a:spcPts val="0"/>
                        </a:spcAft>
                      </a:pPr>
                      <a:r>
                        <a:rPr lang="en-US" sz="1400" dirty="0">
                          <a:effectLst/>
                          <a:latin typeface="Times New Roman" panose="02020603050405020304" pitchFamily="18" charset="0"/>
                          <a:cs typeface="Times New Roman" panose="02020603050405020304" pitchFamily="18" charset="0"/>
                        </a:rPr>
                        <a:t>3.4M</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spcBef>
                          <a:spcPts val="0"/>
                        </a:spcBef>
                        <a:spcAft>
                          <a:spcPts val="0"/>
                        </a:spcAft>
                      </a:pPr>
                      <a:r>
                        <a:rPr lang="en-US" sz="1400">
                          <a:effectLst/>
                          <a:latin typeface="Times New Roman" panose="02020603050405020304" pitchFamily="18" charset="0"/>
                          <a:cs typeface="Times New Roman" panose="02020603050405020304" pitchFamily="18" charset="0"/>
                        </a:rPr>
                        <a:t>170,000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spcBef>
                          <a:spcPts val="0"/>
                        </a:spcBef>
                        <a:spcAft>
                          <a:spcPts val="0"/>
                        </a:spcAft>
                      </a:pPr>
                      <a:r>
                        <a:rPr lang="en-US" sz="1400">
                          <a:effectLst/>
                          <a:latin typeface="Times New Roman" panose="02020603050405020304" pitchFamily="18" charset="0"/>
                          <a:cs typeface="Times New Roman" panose="02020603050405020304" pitchFamily="18" charset="0"/>
                        </a:rPr>
                        <a:t>29,000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 xmlns:a16="http://schemas.microsoft.com/office/drawing/2014/main" val="3813272854"/>
                  </a:ext>
                </a:extLst>
              </a:tr>
              <a:tr h="217626">
                <a:tc>
                  <a:txBody>
                    <a:bodyPr/>
                    <a:lstStyle/>
                    <a:p>
                      <a:pPr marL="0" marR="0" algn="l">
                        <a:spcBef>
                          <a:spcPts val="0"/>
                        </a:spcBef>
                        <a:spcAft>
                          <a:spcPts val="0"/>
                        </a:spcAft>
                      </a:pPr>
                      <a:r>
                        <a:rPr lang="en-US" sz="1600">
                          <a:effectLst/>
                          <a:latin typeface="Times New Roman" panose="02020603050405020304" pitchFamily="18" charset="0"/>
                          <a:cs typeface="Times New Roman" panose="02020603050405020304" pitchFamily="18" charset="0"/>
                        </a:rPr>
                        <a:t>At least 1 R&amp;D Firm Employee</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400">
                          <a:effectLst/>
                          <a:latin typeface="Times New Roman" panose="02020603050405020304" pitchFamily="18" charset="0"/>
                          <a:cs typeface="Times New Roman" panose="02020603050405020304" pitchFamily="18" charset="0"/>
                        </a:rPr>
                        <a:t>1.6M</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dirty="0">
                          <a:effectLst/>
                          <a:latin typeface="Times New Roman" panose="02020603050405020304" pitchFamily="18" charset="0"/>
                          <a:cs typeface="Times New Roman" panose="02020603050405020304" pitchFamily="18" charset="0"/>
                        </a:rPr>
                        <a:t>1.36M</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dirty="0">
                          <a:effectLst/>
                          <a:latin typeface="Times New Roman" panose="02020603050405020304" pitchFamily="18" charset="0"/>
                          <a:cs typeface="Times New Roman" panose="02020603050405020304" pitchFamily="18" charset="0"/>
                        </a:rPr>
                        <a:t>120,000</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a:effectLst/>
                          <a:latin typeface="Times New Roman" panose="02020603050405020304" pitchFamily="18" charset="0"/>
                          <a:cs typeface="Times New Roman" panose="02020603050405020304" pitchFamily="18" charset="0"/>
                        </a:rPr>
                        <a:t>20,000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tcPr>
                </a:tc>
                <a:extLst>
                  <a:ext uri="{0D108BD9-81ED-4DB2-BD59-A6C34878D82A}">
                    <a16:rowId xmlns="" xmlns:a16="http://schemas.microsoft.com/office/drawing/2014/main" val="1251444592"/>
                  </a:ext>
                </a:extLst>
              </a:tr>
              <a:tr h="217626">
                <a:tc>
                  <a:txBody>
                    <a:bodyPr/>
                    <a:lstStyle/>
                    <a:p>
                      <a:pPr marL="0" marR="0" algn="l">
                        <a:spcBef>
                          <a:spcPts val="0"/>
                        </a:spcBef>
                        <a:spcAft>
                          <a:spcPts val="0"/>
                        </a:spcAft>
                      </a:pPr>
                      <a:r>
                        <a:rPr lang="en-US" sz="1600">
                          <a:effectLst/>
                          <a:latin typeface="Times New Roman" panose="02020603050405020304" pitchFamily="18" charset="0"/>
                          <a:cs typeface="Times New Roman" panose="02020603050405020304" pitchFamily="18" charset="0"/>
                        </a:rPr>
                        <a:t>At least 1 High-Tech Employee</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400">
                          <a:effectLst/>
                          <a:latin typeface="Times New Roman" panose="02020603050405020304" pitchFamily="18" charset="0"/>
                          <a:cs typeface="Times New Roman" panose="02020603050405020304" pitchFamily="18" charset="0"/>
                        </a:rPr>
                        <a:t>900,000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a:effectLst/>
                          <a:latin typeface="Times New Roman" panose="02020603050405020304" pitchFamily="18" charset="0"/>
                          <a:cs typeface="Times New Roman" panose="02020603050405020304" pitchFamily="18" charset="0"/>
                        </a:rPr>
                        <a:t>780,000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dirty="0">
                          <a:effectLst/>
                          <a:latin typeface="Times New Roman" panose="02020603050405020304" pitchFamily="18" charset="0"/>
                          <a:cs typeface="Times New Roman" panose="02020603050405020304" pitchFamily="18" charset="0"/>
                        </a:rPr>
                        <a:t>75,000</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a:effectLst/>
                          <a:latin typeface="Times New Roman" panose="02020603050405020304" pitchFamily="18" charset="0"/>
                          <a:cs typeface="Times New Roman" panose="02020603050405020304" pitchFamily="18" charset="0"/>
                        </a:rPr>
                        <a:t>12,000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tcPr>
                </a:tc>
                <a:extLst>
                  <a:ext uri="{0D108BD9-81ED-4DB2-BD59-A6C34878D82A}">
                    <a16:rowId xmlns="" xmlns:a16="http://schemas.microsoft.com/office/drawing/2014/main" val="3723408194"/>
                  </a:ext>
                </a:extLst>
              </a:tr>
              <a:tr h="217626">
                <a:tc>
                  <a:txBody>
                    <a:bodyPr/>
                    <a:lstStyle/>
                    <a:p>
                      <a:pPr marL="0" marR="0" algn="l">
                        <a:spcBef>
                          <a:spcPts val="0"/>
                        </a:spcBef>
                        <a:spcAft>
                          <a:spcPts val="0"/>
                        </a:spcAft>
                      </a:pPr>
                      <a:r>
                        <a:rPr lang="en-US" sz="1600" baseline="0" dirty="0">
                          <a:solidFill>
                            <a:schemeClr val="tx1"/>
                          </a:solidFill>
                          <a:effectLst/>
                          <a:latin typeface="Times New Roman" panose="02020603050405020304" pitchFamily="18" charset="0"/>
                          <a:cs typeface="Times New Roman" panose="02020603050405020304" pitchFamily="18" charset="0"/>
                        </a:rPr>
                        <a:t>At least 1 University Employee</a:t>
                      </a:r>
                      <a:endParaRPr lang="en-US" sz="1600" baseline="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400" baseline="0">
                          <a:solidFill>
                            <a:schemeClr val="tx1"/>
                          </a:solidFill>
                          <a:effectLst/>
                          <a:latin typeface="Times New Roman" panose="02020603050405020304" pitchFamily="18" charset="0"/>
                          <a:cs typeface="Times New Roman" panose="02020603050405020304" pitchFamily="18" charset="0"/>
                        </a:rPr>
                        <a:t>400,000</a:t>
                      </a:r>
                      <a:endParaRPr lang="en-US" sz="1400" baseline="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baseline="0">
                          <a:solidFill>
                            <a:schemeClr val="tx1"/>
                          </a:solidFill>
                          <a:effectLst/>
                          <a:latin typeface="Times New Roman" panose="02020603050405020304" pitchFamily="18" charset="0"/>
                          <a:cs typeface="Times New Roman" panose="02020603050405020304" pitchFamily="18" charset="0"/>
                        </a:rPr>
                        <a:t>360,000</a:t>
                      </a:r>
                      <a:endParaRPr lang="en-US" sz="1400" baseline="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baseline="0" dirty="0">
                          <a:solidFill>
                            <a:schemeClr val="tx1"/>
                          </a:solidFill>
                          <a:effectLst/>
                          <a:latin typeface="Times New Roman" panose="02020603050405020304" pitchFamily="18" charset="0"/>
                          <a:cs typeface="Times New Roman" panose="02020603050405020304" pitchFamily="18" charset="0"/>
                        </a:rPr>
                        <a:t>41,000</a:t>
                      </a:r>
                      <a:endParaRPr lang="en-US" sz="1400" baseline="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baseline="0" dirty="0">
                          <a:solidFill>
                            <a:schemeClr val="tx1"/>
                          </a:solidFill>
                          <a:effectLst/>
                          <a:latin typeface="Times New Roman" panose="02020603050405020304" pitchFamily="18" charset="0"/>
                          <a:cs typeface="Times New Roman" panose="02020603050405020304" pitchFamily="18" charset="0"/>
                        </a:rPr>
                        <a:t>6,300</a:t>
                      </a:r>
                      <a:endParaRPr lang="en-US" sz="1400" baseline="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tcPr>
                </a:tc>
                <a:extLst>
                  <a:ext uri="{0D108BD9-81ED-4DB2-BD59-A6C34878D82A}">
                    <a16:rowId xmlns="" xmlns:a16="http://schemas.microsoft.com/office/drawing/2014/main" val="2616361957"/>
                  </a:ext>
                </a:extLst>
              </a:tr>
              <a:tr h="217626">
                <a:tc>
                  <a:txBody>
                    <a:bodyPr/>
                    <a:lstStyle/>
                    <a:p>
                      <a:pPr marL="0" marR="0" algn="l">
                        <a:spcBef>
                          <a:spcPts val="0"/>
                        </a:spcBef>
                        <a:spcAft>
                          <a:spcPts val="0"/>
                        </a:spcAft>
                      </a:pPr>
                      <a:r>
                        <a:rPr lang="en-US" sz="1600" baseline="0" dirty="0">
                          <a:solidFill>
                            <a:schemeClr val="tx1"/>
                          </a:solidFill>
                          <a:effectLst/>
                          <a:latin typeface="Times New Roman" panose="02020603050405020304" pitchFamily="18" charset="0"/>
                          <a:cs typeface="Times New Roman" panose="02020603050405020304" pitchFamily="18" charset="0"/>
                        </a:rPr>
                        <a:t>At least 1 Research-Experience Employee</a:t>
                      </a:r>
                      <a:endParaRPr lang="en-US" sz="1600" baseline="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baseline="0" dirty="0">
                          <a:solidFill>
                            <a:schemeClr val="tx1"/>
                          </a:solidFill>
                          <a:effectLst/>
                          <a:latin typeface="Times New Roman" panose="02020603050405020304" pitchFamily="18" charset="0"/>
                          <a:cs typeface="Times New Roman" panose="02020603050405020304" pitchFamily="18" charset="0"/>
                        </a:rPr>
                        <a:t>35,000</a:t>
                      </a:r>
                      <a:endParaRPr lang="en-US" sz="1400" baseline="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baseline="0" dirty="0">
                          <a:solidFill>
                            <a:schemeClr val="tx1"/>
                          </a:solidFill>
                          <a:effectLst/>
                          <a:latin typeface="Times New Roman" panose="02020603050405020304" pitchFamily="18" charset="0"/>
                          <a:cs typeface="Times New Roman" panose="02020603050405020304" pitchFamily="18" charset="0"/>
                        </a:rPr>
                        <a:t>32,000</a:t>
                      </a:r>
                      <a:endParaRPr lang="en-US" sz="1400" baseline="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baseline="0" dirty="0">
                          <a:solidFill>
                            <a:schemeClr val="tx1"/>
                          </a:solidFill>
                          <a:effectLst/>
                          <a:latin typeface="Times New Roman" panose="02020603050405020304" pitchFamily="18" charset="0"/>
                          <a:cs typeface="Times New Roman" panose="02020603050405020304" pitchFamily="18" charset="0"/>
                        </a:rPr>
                        <a:t>5,400</a:t>
                      </a:r>
                      <a:endParaRPr lang="en-US" sz="1400" baseline="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baseline="0" dirty="0">
                          <a:solidFill>
                            <a:schemeClr val="tx1"/>
                          </a:solidFill>
                          <a:effectLst/>
                          <a:latin typeface="Times New Roman" panose="02020603050405020304" pitchFamily="18" charset="0"/>
                          <a:cs typeface="Times New Roman" panose="02020603050405020304" pitchFamily="18" charset="0"/>
                        </a:rPr>
                        <a:t>700</a:t>
                      </a:r>
                      <a:endParaRPr lang="en-US" sz="1400" baseline="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91573887"/>
                  </a:ext>
                </a:extLst>
              </a:tr>
            </a:tbl>
          </a:graphicData>
        </a:graphic>
      </p:graphicFrame>
      <p:sp>
        <p:nvSpPr>
          <p:cNvPr id="32" name="Bent-Up Arrow 31"/>
          <p:cNvSpPr/>
          <p:nvPr/>
        </p:nvSpPr>
        <p:spPr>
          <a:xfrm rot="5400000">
            <a:off x="609123" y="3911186"/>
            <a:ext cx="1676400" cy="1276469"/>
          </a:xfrm>
          <a:prstGeom prst="bentUpArrow">
            <a:avLst>
              <a:gd name="adj1" fmla="val 9571"/>
              <a:gd name="adj2" fmla="val 15081"/>
              <a:gd name="adj3" fmla="val 25000"/>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41833" y="2603780"/>
            <a:ext cx="6358071" cy="104940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3501177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2" y="-24795"/>
            <a:ext cx="8229600" cy="1143000"/>
          </a:xfrm>
        </p:spPr>
        <p:txBody>
          <a:bodyPr>
            <a:normAutofit/>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Outline</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23</a:t>
            </a:fld>
            <a:endParaRPr lang="en-US" dirty="0">
              <a:latin typeface="Times New Roman" panose="02020603050405020304" pitchFamily="18" charset="0"/>
              <a:cs typeface="Times New Roman" panose="02020603050405020304" pitchFamily="18" charset="0"/>
            </a:endParaRPr>
          </a:p>
        </p:txBody>
      </p:sp>
      <p:sp>
        <p:nvSpPr>
          <p:cNvPr id="5" name="Rectangle 4"/>
          <p:cNvSpPr/>
          <p:nvPr/>
        </p:nvSpPr>
        <p:spPr>
          <a:xfrm>
            <a:off x="457202" y="1117007"/>
            <a:ext cx="8686798" cy="3600986"/>
          </a:xfrm>
          <a:prstGeom prst="rect">
            <a:avLst/>
          </a:prstGeom>
        </p:spPr>
        <p:txBody>
          <a:bodyPr wrap="square">
            <a:spAutoFit/>
          </a:bodyPr>
          <a:lstStyle/>
          <a:p>
            <a:pPr marL="742950" indent="-742950">
              <a:buFont typeface="+mj-lt"/>
              <a:buAutoNum type="arabicPeriod"/>
            </a:pPr>
            <a:r>
              <a:rPr lang="en-US" sz="3600" dirty="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Approach</a:t>
            </a:r>
          </a:p>
          <a:p>
            <a:pPr marL="742950" indent="-742950">
              <a:buFont typeface="+mj-lt"/>
              <a:buAutoNum type="arabicPeriod"/>
            </a:pPr>
            <a:endParaRPr lang="en-US" sz="1200" dirty="0">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Data</a:t>
            </a:r>
          </a:p>
          <a:p>
            <a:pPr marL="742950" indent="-742950">
              <a:buFont typeface="+mj-lt"/>
              <a:buAutoNum type="arabicPeriod"/>
            </a:pPr>
            <a:endParaRPr lang="en-US" sz="1200" dirty="0">
              <a:solidFill>
                <a:schemeClr val="tx2">
                  <a:lumMod val="20000"/>
                  <a:lumOff val="80000"/>
                </a:schemeClr>
              </a:solidFill>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Methods and Analysis</a:t>
            </a:r>
          </a:p>
          <a:p>
            <a:pPr marL="742950" indent="-742950">
              <a:buFont typeface="+mj-lt"/>
              <a:buAutoNum type="arabicPeriod"/>
            </a:pPr>
            <a:endParaRPr lang="en-US" sz="1200" dirty="0">
              <a:solidFill>
                <a:schemeClr val="tx2">
                  <a:lumMod val="20000"/>
                  <a:lumOff val="80000"/>
                </a:schemeClr>
              </a:solidFill>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a:solidFill>
                  <a:schemeClr val="tx2"/>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Results</a:t>
            </a:r>
          </a:p>
          <a:p>
            <a:pPr marL="742950" indent="-742950">
              <a:buFont typeface="+mj-lt"/>
              <a:buAutoNum type="arabicPeriod"/>
            </a:pPr>
            <a:endParaRPr lang="en-US" sz="1200" dirty="0">
              <a:solidFill>
                <a:schemeClr val="tx2">
                  <a:lumMod val="20000"/>
                  <a:lumOff val="80000"/>
                </a:schemeClr>
              </a:solidFill>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smtClean="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Conclusion and Next </a:t>
            </a:r>
            <a:r>
              <a:rPr lang="en-US" sz="3600" dirty="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Steps</a:t>
            </a:r>
          </a:p>
        </p:txBody>
      </p:sp>
    </p:spTree>
    <p:extLst>
      <p:ext uri="{BB962C8B-B14F-4D97-AF65-F5344CB8AC3E}">
        <p14:creationId xmlns:p14="http://schemas.microsoft.com/office/powerpoint/2010/main" val="33360986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2" y="-24795"/>
            <a:ext cx="8229600" cy="1143000"/>
          </a:xfrm>
        </p:spPr>
        <p:txBody>
          <a:bodyPr>
            <a:normAutofit/>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Overlapping Human Capital</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24</a:t>
            </a:fld>
            <a:endParaRPr lang="en-US" dirty="0">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47381" y="1062291"/>
            <a:ext cx="5845622" cy="2974872"/>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31098215"/>
              </p:ext>
            </p:extLst>
          </p:nvPr>
        </p:nvGraphicFramePr>
        <p:xfrm>
          <a:off x="538468" y="4270338"/>
          <a:ext cx="8256575" cy="1494767"/>
        </p:xfrm>
        <a:graphic>
          <a:graphicData uri="http://schemas.openxmlformats.org/drawingml/2006/table">
            <a:tbl>
              <a:tblPr firstRow="1" bandRow="1">
                <a:tableStyleId>{2D5ABB26-0587-4C30-8999-92F81FD0307C}</a:tableStyleId>
              </a:tblPr>
              <a:tblGrid>
                <a:gridCol w="1870425">
                  <a:extLst>
                    <a:ext uri="{9D8B030D-6E8A-4147-A177-3AD203B41FA5}">
                      <a16:colId xmlns="" xmlns:a16="http://schemas.microsoft.com/office/drawing/2014/main" val="3429040594"/>
                    </a:ext>
                  </a:extLst>
                </a:gridCol>
                <a:gridCol w="1941341">
                  <a:extLst>
                    <a:ext uri="{9D8B030D-6E8A-4147-A177-3AD203B41FA5}">
                      <a16:colId xmlns="" xmlns:a16="http://schemas.microsoft.com/office/drawing/2014/main" val="1558305648"/>
                    </a:ext>
                  </a:extLst>
                </a:gridCol>
                <a:gridCol w="2011680">
                  <a:extLst>
                    <a:ext uri="{9D8B030D-6E8A-4147-A177-3AD203B41FA5}">
                      <a16:colId xmlns="" xmlns:a16="http://schemas.microsoft.com/office/drawing/2014/main" val="2281922155"/>
                    </a:ext>
                  </a:extLst>
                </a:gridCol>
                <a:gridCol w="2433129">
                  <a:extLst>
                    <a:ext uri="{9D8B030D-6E8A-4147-A177-3AD203B41FA5}">
                      <a16:colId xmlns="" xmlns:a16="http://schemas.microsoft.com/office/drawing/2014/main" val="3054652459"/>
                    </a:ext>
                  </a:extLst>
                </a:gridCol>
              </a:tblGrid>
              <a:tr h="519407">
                <a:tc>
                  <a:txBody>
                    <a:bodyPr/>
                    <a:lstStyle/>
                    <a:p>
                      <a:endParaRPr lang="en-US" sz="1600" dirty="0">
                        <a:effectLst/>
                        <a:latin typeface="Calibri" panose="020F0502020204030204" pitchFamily="34" charset="0"/>
                      </a:endParaRPr>
                    </a:p>
                  </a:txBody>
                  <a:tcPr marL="55966" marR="55966"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0" marR="0" algn="ctr">
                        <a:spcBef>
                          <a:spcPts val="0"/>
                        </a:spcBef>
                        <a:spcAft>
                          <a:spcPts val="0"/>
                        </a:spcAft>
                      </a:pPr>
                      <a:r>
                        <a:rPr lang="en-US" sz="1600" dirty="0">
                          <a:effectLst/>
                        </a:rPr>
                        <a:t>Former High-Tech Employees</a:t>
                      </a:r>
                      <a:endParaRPr lang="en-US" sz="1600" dirty="0">
                        <a:effectLst/>
                        <a:latin typeface="Times New Roman" panose="02020603050405020304" pitchFamily="18" charset="0"/>
                        <a:ea typeface="Calibri" panose="020F0502020204030204" pitchFamily="34" charset="0"/>
                      </a:endParaRPr>
                    </a:p>
                  </a:txBody>
                  <a:tcPr marL="55966" marR="55966"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effectLst/>
                        </a:rPr>
                        <a:t>Former R&amp;D Employees</a:t>
                      </a:r>
                      <a:endParaRPr lang="en-US" sz="1600" dirty="0">
                        <a:effectLst/>
                        <a:latin typeface="Times New Roman" panose="02020603050405020304" pitchFamily="18" charset="0"/>
                        <a:ea typeface="Calibri" panose="020F0502020204030204" pitchFamily="34" charset="0"/>
                      </a:endParaRPr>
                    </a:p>
                  </a:txBody>
                  <a:tcPr marL="55966" marR="55966"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effectLst/>
                        </a:rPr>
                        <a:t>Former University Employees</a:t>
                      </a:r>
                      <a:endParaRPr lang="en-US" sz="1600" dirty="0">
                        <a:effectLst/>
                        <a:latin typeface="Times New Roman" panose="02020603050405020304" pitchFamily="18" charset="0"/>
                        <a:ea typeface="Calibri" panose="020F0502020204030204" pitchFamily="34" charset="0"/>
                      </a:endParaRPr>
                    </a:p>
                  </a:txBody>
                  <a:tcPr marL="55966" marR="55966"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4032577062"/>
                  </a:ext>
                </a:extLst>
              </a:tr>
              <a:tr h="154545">
                <a:tc>
                  <a:txBody>
                    <a:bodyPr/>
                    <a:lstStyle/>
                    <a:p>
                      <a:pPr marL="0" marR="0">
                        <a:spcBef>
                          <a:spcPts val="0"/>
                        </a:spcBef>
                        <a:spcAft>
                          <a:spcPts val="0"/>
                        </a:spcAft>
                      </a:pPr>
                      <a:r>
                        <a:rPr lang="en-US" sz="1600">
                          <a:effectLst/>
                        </a:rPr>
                        <a:t>All Startups</a:t>
                      </a:r>
                      <a:endParaRPr lang="en-US" sz="1600">
                        <a:effectLst/>
                        <a:latin typeface="Times New Roman" panose="02020603050405020304" pitchFamily="18" charset="0"/>
                        <a:ea typeface="Calibri" panose="020F0502020204030204" pitchFamily="34" charset="0"/>
                      </a:endParaRPr>
                    </a:p>
                  </a:txBody>
                  <a:tcPr marL="55966" marR="55966"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600" dirty="0">
                          <a:effectLst/>
                        </a:rPr>
                        <a:t>10%</a:t>
                      </a:r>
                      <a:endParaRPr lang="en-US" sz="1600" dirty="0">
                        <a:effectLst/>
                        <a:latin typeface="Times New Roman" panose="02020603050405020304" pitchFamily="18" charset="0"/>
                        <a:ea typeface="Calibri" panose="020F0502020204030204" pitchFamily="34" charset="0"/>
                      </a:endParaRPr>
                    </a:p>
                  </a:txBody>
                  <a:tcPr marL="55966" marR="55966" marT="0" marB="0">
                    <a:lnT w="12700" cap="flat" cmpd="sng" algn="ctr">
                      <a:solidFill>
                        <a:schemeClr val="tx1"/>
                      </a:solidFill>
                      <a:prstDash val="solid"/>
                      <a:round/>
                      <a:headEnd type="none" w="med" len="med"/>
                      <a:tailEnd type="none" w="med" len="med"/>
                    </a:lnT>
                  </a:tcPr>
                </a:tc>
                <a:tc>
                  <a:txBody>
                    <a:bodyPr/>
                    <a:lstStyle/>
                    <a:p>
                      <a:pPr marL="0" marR="0" algn="ctr">
                        <a:spcBef>
                          <a:spcPts val="0"/>
                        </a:spcBef>
                        <a:spcAft>
                          <a:spcPts val="0"/>
                        </a:spcAft>
                      </a:pPr>
                      <a:r>
                        <a:rPr lang="en-US" sz="1600" dirty="0">
                          <a:effectLst/>
                        </a:rPr>
                        <a:t>17%</a:t>
                      </a:r>
                      <a:endParaRPr lang="en-US" sz="1600" dirty="0">
                        <a:effectLst/>
                        <a:latin typeface="Times New Roman" panose="02020603050405020304" pitchFamily="18" charset="0"/>
                        <a:ea typeface="Calibri" panose="020F0502020204030204" pitchFamily="34" charset="0"/>
                      </a:endParaRPr>
                    </a:p>
                  </a:txBody>
                  <a:tcPr marL="55966" marR="55966" marT="0" marB="0">
                    <a:lnT w="12700" cap="flat" cmpd="sng" algn="ctr">
                      <a:solidFill>
                        <a:schemeClr val="tx1"/>
                      </a:solidFill>
                      <a:prstDash val="solid"/>
                      <a:round/>
                      <a:headEnd type="none" w="med" len="med"/>
                      <a:tailEnd type="none" w="med" len="med"/>
                    </a:lnT>
                  </a:tcPr>
                </a:tc>
                <a:tc>
                  <a:txBody>
                    <a:bodyPr/>
                    <a:lstStyle/>
                    <a:p>
                      <a:pPr marL="0" marR="0" algn="ctr">
                        <a:spcBef>
                          <a:spcPts val="0"/>
                        </a:spcBef>
                        <a:spcAft>
                          <a:spcPts val="0"/>
                        </a:spcAft>
                      </a:pPr>
                      <a:r>
                        <a:rPr lang="en-US" sz="1600">
                          <a:effectLst/>
                        </a:rPr>
                        <a:t>2%</a:t>
                      </a:r>
                      <a:endParaRPr lang="en-US" sz="1600">
                        <a:effectLst/>
                        <a:latin typeface="Times New Roman" panose="02020603050405020304" pitchFamily="18" charset="0"/>
                        <a:ea typeface="Calibri" panose="020F0502020204030204" pitchFamily="34" charset="0"/>
                      </a:endParaRPr>
                    </a:p>
                  </a:txBody>
                  <a:tcPr marL="55966" marR="55966"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 xmlns:a16="http://schemas.microsoft.com/office/drawing/2014/main" val="402014728"/>
                  </a:ext>
                </a:extLst>
              </a:tr>
              <a:tr h="154545">
                <a:tc>
                  <a:txBody>
                    <a:bodyPr/>
                    <a:lstStyle/>
                    <a:p>
                      <a:pPr marL="0" marR="0">
                        <a:spcBef>
                          <a:spcPts val="0"/>
                        </a:spcBef>
                        <a:spcAft>
                          <a:spcPts val="0"/>
                        </a:spcAft>
                      </a:pPr>
                      <a:r>
                        <a:rPr lang="en-US" sz="1600">
                          <a:effectLst/>
                        </a:rPr>
                        <a:t>High-tech Startups</a:t>
                      </a:r>
                      <a:endParaRPr lang="en-US" sz="1600">
                        <a:effectLst/>
                        <a:latin typeface="Times New Roman" panose="02020603050405020304" pitchFamily="18" charset="0"/>
                        <a:ea typeface="Calibri" panose="020F0502020204030204" pitchFamily="34" charset="0"/>
                      </a:endParaRPr>
                    </a:p>
                  </a:txBody>
                  <a:tcPr marL="55966" marR="55966"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600">
                          <a:effectLst/>
                        </a:rPr>
                        <a:t>94%</a:t>
                      </a:r>
                      <a:endParaRPr lang="en-US" sz="1600">
                        <a:effectLst/>
                        <a:latin typeface="Times New Roman" panose="02020603050405020304" pitchFamily="18" charset="0"/>
                        <a:ea typeface="Calibri" panose="020F0502020204030204" pitchFamily="34" charset="0"/>
                      </a:endParaRPr>
                    </a:p>
                  </a:txBody>
                  <a:tcPr marL="55966" marR="55966" marT="0" marB="0"/>
                </a:tc>
                <a:tc>
                  <a:txBody>
                    <a:bodyPr/>
                    <a:lstStyle/>
                    <a:p>
                      <a:pPr marL="0" marR="0" algn="ctr">
                        <a:spcBef>
                          <a:spcPts val="0"/>
                        </a:spcBef>
                        <a:spcAft>
                          <a:spcPts val="0"/>
                        </a:spcAft>
                      </a:pPr>
                      <a:r>
                        <a:rPr lang="en-US" sz="1600" dirty="0">
                          <a:effectLst/>
                        </a:rPr>
                        <a:t>26%</a:t>
                      </a:r>
                      <a:endParaRPr lang="en-US" sz="1600" dirty="0">
                        <a:effectLst/>
                        <a:latin typeface="Times New Roman" panose="02020603050405020304" pitchFamily="18" charset="0"/>
                        <a:ea typeface="Calibri" panose="020F0502020204030204" pitchFamily="34" charset="0"/>
                      </a:endParaRPr>
                    </a:p>
                  </a:txBody>
                  <a:tcPr marL="55966" marR="55966" marT="0" marB="0"/>
                </a:tc>
                <a:tc>
                  <a:txBody>
                    <a:bodyPr/>
                    <a:lstStyle/>
                    <a:p>
                      <a:pPr marL="0" marR="0" algn="ctr">
                        <a:spcBef>
                          <a:spcPts val="0"/>
                        </a:spcBef>
                        <a:spcAft>
                          <a:spcPts val="0"/>
                        </a:spcAft>
                      </a:pPr>
                      <a:r>
                        <a:rPr lang="en-US" sz="1600" dirty="0">
                          <a:effectLst/>
                        </a:rPr>
                        <a:t>4%</a:t>
                      </a:r>
                      <a:endParaRPr lang="en-US" sz="1600" dirty="0">
                        <a:effectLst/>
                        <a:latin typeface="Times New Roman" panose="02020603050405020304" pitchFamily="18" charset="0"/>
                        <a:ea typeface="Calibri" panose="020F0502020204030204" pitchFamily="34" charset="0"/>
                      </a:endParaRPr>
                    </a:p>
                  </a:txBody>
                  <a:tcPr marL="55966" marR="55966" marT="0" marB="0">
                    <a:lnR w="12700" cap="flat" cmpd="sng" algn="ctr">
                      <a:solidFill>
                        <a:schemeClr val="tx1"/>
                      </a:solidFill>
                      <a:prstDash val="solid"/>
                      <a:round/>
                      <a:headEnd type="none" w="med" len="med"/>
                      <a:tailEnd type="none" w="med" len="med"/>
                    </a:lnR>
                  </a:tcPr>
                </a:tc>
                <a:extLst>
                  <a:ext uri="{0D108BD9-81ED-4DB2-BD59-A6C34878D82A}">
                    <a16:rowId xmlns="" xmlns:a16="http://schemas.microsoft.com/office/drawing/2014/main" val="1274491568"/>
                  </a:ext>
                </a:extLst>
              </a:tr>
              <a:tr h="154545">
                <a:tc>
                  <a:txBody>
                    <a:bodyPr/>
                    <a:lstStyle/>
                    <a:p>
                      <a:pPr marL="0" marR="0">
                        <a:spcBef>
                          <a:spcPts val="0"/>
                        </a:spcBef>
                        <a:spcAft>
                          <a:spcPts val="0"/>
                        </a:spcAft>
                      </a:pPr>
                      <a:r>
                        <a:rPr lang="en-US" sz="1600" dirty="0">
                          <a:effectLst/>
                        </a:rPr>
                        <a:t>Industrial Startups</a:t>
                      </a:r>
                      <a:endParaRPr lang="en-US" sz="1600" dirty="0">
                        <a:effectLst/>
                        <a:latin typeface="Times New Roman" panose="02020603050405020304" pitchFamily="18" charset="0"/>
                        <a:ea typeface="Calibri" panose="020F0502020204030204" pitchFamily="34" charset="0"/>
                      </a:endParaRPr>
                    </a:p>
                  </a:txBody>
                  <a:tcPr marL="55966" marR="55966"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a:effectLst/>
                        </a:rPr>
                        <a:t>16%</a:t>
                      </a:r>
                      <a:endParaRPr lang="en-US" sz="1600">
                        <a:effectLst/>
                        <a:latin typeface="Times New Roman" panose="02020603050405020304" pitchFamily="18" charset="0"/>
                        <a:ea typeface="Calibri" panose="020F0502020204030204" pitchFamily="34" charset="0"/>
                      </a:endParaRPr>
                    </a:p>
                  </a:txBody>
                  <a:tcPr marL="55966" marR="55966" marT="0" marB="0">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a:effectLst/>
                        </a:rPr>
                        <a:t>20%</a:t>
                      </a:r>
                      <a:endParaRPr lang="en-US" sz="1600">
                        <a:effectLst/>
                        <a:latin typeface="Times New Roman" panose="02020603050405020304" pitchFamily="18" charset="0"/>
                        <a:ea typeface="Calibri" panose="020F0502020204030204" pitchFamily="34" charset="0"/>
                      </a:endParaRPr>
                    </a:p>
                  </a:txBody>
                  <a:tcPr marL="55966" marR="55966" marT="0" marB="0">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effectLst/>
                        </a:rPr>
                        <a:t>3%</a:t>
                      </a:r>
                      <a:endParaRPr lang="en-US" sz="1600" dirty="0">
                        <a:effectLst/>
                        <a:latin typeface="Times New Roman" panose="02020603050405020304" pitchFamily="18" charset="0"/>
                        <a:ea typeface="Calibri" panose="020F0502020204030204" pitchFamily="34" charset="0"/>
                      </a:endParaRPr>
                    </a:p>
                  </a:txBody>
                  <a:tcPr marL="55966" marR="55966"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689585114"/>
                  </a:ext>
                </a:extLst>
              </a:tr>
              <a:tr h="100370">
                <a:tc gridSpan="4">
                  <a:txBody>
                    <a:bodyPr/>
                    <a:lstStyle/>
                    <a:p>
                      <a:pPr marL="0" marR="0">
                        <a:spcBef>
                          <a:spcPts val="0"/>
                        </a:spcBef>
                        <a:spcAft>
                          <a:spcPts val="0"/>
                        </a:spcAft>
                      </a:pPr>
                      <a:r>
                        <a:rPr lang="en-US" sz="1600" dirty="0">
                          <a:effectLst/>
                        </a:rPr>
                        <a:t>Source: Startup Worker History and Startup Firm History Files</a:t>
                      </a:r>
                      <a:r>
                        <a:rPr lang="en-US" sz="1600" dirty="0" smtClean="0">
                          <a:effectLst/>
                        </a:rPr>
                        <a:t>.</a:t>
                      </a:r>
                      <a:r>
                        <a:rPr lang="en-US" sz="1600" dirty="0">
                          <a:effectLst/>
                        </a:rPr>
                        <a:t> </a:t>
                      </a:r>
                      <a:endParaRPr lang="en-US" sz="1600" dirty="0">
                        <a:effectLst/>
                        <a:latin typeface="Times New Roman" panose="02020603050405020304" pitchFamily="18" charset="0"/>
                        <a:ea typeface="Calibri" panose="020F0502020204030204" pitchFamily="34" charset="0"/>
                      </a:endParaRPr>
                    </a:p>
                  </a:txBody>
                  <a:tcPr marL="55966" marR="55966" marT="0" marB="0">
                    <a:lnT w="12700" cap="flat" cmpd="sng" algn="ctr">
                      <a:solidFill>
                        <a:schemeClr val="tx1"/>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2616830728"/>
                  </a:ext>
                </a:extLst>
              </a:tr>
            </a:tbl>
          </a:graphicData>
        </a:graphic>
      </p:graphicFrame>
    </p:spTree>
    <p:extLst>
      <p:ext uri="{BB962C8B-B14F-4D97-AF65-F5344CB8AC3E}">
        <p14:creationId xmlns:p14="http://schemas.microsoft.com/office/powerpoint/2010/main" val="10463129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2" y="-24795"/>
            <a:ext cx="8229600" cy="1143000"/>
          </a:xfrm>
        </p:spPr>
        <p:txBody>
          <a:bodyPr>
            <a:normAutofit/>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Descriptive Regressions</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25</a:t>
            </a:fld>
            <a:endParaRPr lang="en-US"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6" name="TextBox 5"/>
              <p:cNvSpPr txBox="1"/>
              <p:nvPr/>
            </p:nvSpPr>
            <p:spPr>
              <a:xfrm>
                <a:off x="182880" y="1406769"/>
                <a:ext cx="8693834" cy="459548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a:rPr>
                          </m:ctrlPr>
                        </m:sSubPr>
                        <m:e>
                          <m:r>
                            <a:rPr lang="en-US" i="1">
                              <a:latin typeface="Cambria Math" panose="02040503050406030204" pitchFamily="18" charset="0"/>
                            </a:rPr>
                            <m:t>𝑌</m:t>
                          </m:r>
                        </m:e>
                        <m:sub>
                          <m:r>
                            <a:rPr lang="en-US" i="1">
                              <a:latin typeface="Cambria Math" panose="02040503050406030204" pitchFamily="18" charset="0"/>
                            </a:rPr>
                            <m:t>𝑓</m:t>
                          </m:r>
                        </m:sub>
                      </m:sSub>
                      <m:r>
                        <a:rPr lang="en-US" b="0" i="1" smtClean="0">
                          <a:latin typeface="Cambria Math" panose="02040503050406030204" pitchFamily="18" charset="0"/>
                        </a:rPr>
                        <m:t>= </m:t>
                      </m:r>
                      <m:r>
                        <a:rPr lang="en-US" i="1">
                          <a:latin typeface="Cambria Math" panose="02040503050406030204" pitchFamily="18" charset="0"/>
                        </a:rPr>
                        <m:t>𝛼</m:t>
                      </m:r>
                      <m:r>
                        <a:rPr lang="en-US" i="1">
                          <a:latin typeface="Cambria Math" panose="02040503050406030204" pitchFamily="18" charset="0"/>
                        </a:rPr>
                        <m:t>+ </m:t>
                      </m:r>
                      <m:sSub>
                        <m:sSubPr>
                          <m:ctrlPr>
                            <a:rPr lang="en-US" i="1">
                              <a:latin typeface="Cambria Math"/>
                            </a:rPr>
                          </m:ctrlPr>
                        </m:sSubPr>
                        <m:e>
                          <m:r>
                            <a:rPr lang="en-US" i="1">
                              <a:latin typeface="Cambria Math" panose="02040503050406030204" pitchFamily="18" charset="0"/>
                            </a:rPr>
                            <m:t>𝛽</m:t>
                          </m:r>
                        </m:e>
                        <m:sub>
                          <m:r>
                            <a:rPr lang="en-US" i="1">
                              <a:latin typeface="Cambria Math" panose="02040503050406030204" pitchFamily="18" charset="0"/>
                            </a:rPr>
                            <m:t>1</m:t>
                          </m:r>
                        </m:sub>
                      </m:sSub>
                      <m:func>
                        <m:funcPr>
                          <m:ctrlPr>
                            <a:rPr lang="en-US" i="1">
                              <a:latin typeface="Cambria Math"/>
                            </a:rPr>
                          </m:ctrlPr>
                        </m:funcPr>
                        <m:fName>
                          <m:r>
                            <m:rPr>
                              <m:sty m:val="p"/>
                            </m:rPr>
                            <a:rPr lang="en-US">
                              <a:latin typeface="Cambria Math" panose="02040503050406030204" pitchFamily="18" charset="0"/>
                            </a:rPr>
                            <m:t>ln</m:t>
                          </m:r>
                        </m:fName>
                        <m:e>
                          <m:sSub>
                            <m:sSubPr>
                              <m:ctrlPr>
                                <a:rPr lang="en-US" i="1">
                                  <a:latin typeface="Cambria Math"/>
                                </a:rPr>
                              </m:ctrlPr>
                            </m:sSubPr>
                            <m:e>
                              <m:r>
                                <a:rPr lang="en-US" i="1">
                                  <a:latin typeface="Cambria Math" panose="02040503050406030204" pitchFamily="18" charset="0"/>
                                </a:rPr>
                                <m:t>𝐸𝐴𝑅𝑁</m:t>
                              </m:r>
                            </m:e>
                            <m:sub>
                              <m:r>
                                <a:rPr lang="en-US" i="1">
                                  <a:latin typeface="Cambria Math" panose="02040503050406030204" pitchFamily="18" charset="0"/>
                                </a:rPr>
                                <m:t>𝑓</m:t>
                              </m:r>
                              <m:r>
                                <a:rPr lang="en-US" i="1">
                                  <a:latin typeface="Cambria Math" panose="02040503050406030204" pitchFamily="18" charset="0"/>
                                </a:rPr>
                                <m:t>0</m:t>
                              </m:r>
                            </m:sub>
                          </m:sSub>
                        </m:e>
                      </m:func>
                      <m:r>
                        <a:rPr lang="en-US" i="1">
                          <a:latin typeface="Cambria Math" panose="02040503050406030204" pitchFamily="18" charset="0"/>
                        </a:rPr>
                        <m:t>+ </m:t>
                      </m:r>
                      <m:nary>
                        <m:naryPr>
                          <m:chr m:val="∑"/>
                          <m:limLoc m:val="undOvr"/>
                          <m:ctrlPr>
                            <a:rPr lang="en-US" i="1">
                              <a:latin typeface="Cambria Math"/>
                            </a:rPr>
                          </m:ctrlPr>
                        </m:naryPr>
                        <m:sub>
                          <m:r>
                            <a:rPr lang="en-US" i="1">
                              <a:latin typeface="Cambria Math" panose="02040503050406030204" pitchFamily="18" charset="0"/>
                            </a:rPr>
                            <m:t>𝑘</m:t>
                          </m:r>
                          <m:r>
                            <a:rPr lang="en-US" i="1">
                              <a:latin typeface="Cambria Math" panose="02040503050406030204" pitchFamily="18" charset="0"/>
                            </a:rPr>
                            <m:t>=1</m:t>
                          </m:r>
                        </m:sub>
                        <m:sup>
                          <m:r>
                            <a:rPr lang="en-US" i="1">
                              <a:latin typeface="Cambria Math" panose="02040503050406030204" pitchFamily="18" charset="0"/>
                            </a:rPr>
                            <m:t>9</m:t>
                          </m:r>
                        </m:sup>
                        <m:e>
                          <m:sSub>
                            <m:sSubPr>
                              <m:ctrlPr>
                                <a:rPr lang="en-US" i="1">
                                  <a:latin typeface="Cambria Math"/>
                                </a:rPr>
                              </m:ctrlPr>
                            </m:sSubPr>
                            <m:e>
                              <m:r>
                                <a:rPr lang="en-US" i="1">
                                  <a:latin typeface="Cambria Math" panose="02040503050406030204" pitchFamily="18" charset="0"/>
                                </a:rPr>
                                <m:t>𝛿</m:t>
                              </m:r>
                            </m:e>
                            <m:sub>
                              <m:r>
                                <a:rPr lang="en-US" i="1">
                                  <a:latin typeface="Cambria Math" panose="02040503050406030204" pitchFamily="18" charset="0"/>
                                </a:rPr>
                                <m:t>𝑘</m:t>
                              </m:r>
                            </m:sub>
                          </m:sSub>
                          <m:sSub>
                            <m:sSubPr>
                              <m:ctrlPr>
                                <a:rPr lang="en-US" i="1">
                                  <a:latin typeface="Cambria Math"/>
                                </a:rPr>
                              </m:ctrlPr>
                            </m:sSubPr>
                            <m:e>
                              <m:r>
                                <a:rPr lang="en-US" i="1">
                                  <a:latin typeface="Cambria Math" panose="02040503050406030204" pitchFamily="18" charset="0"/>
                                </a:rPr>
                                <m:t>𝑆𝐼𝑍𝐸</m:t>
                              </m:r>
                            </m:e>
                            <m:sub>
                              <m:r>
                                <a:rPr lang="en-US" i="1">
                                  <a:latin typeface="Cambria Math" panose="02040503050406030204" pitchFamily="18" charset="0"/>
                                </a:rPr>
                                <m:t>𝑘𝑓</m:t>
                              </m:r>
                              <m:r>
                                <a:rPr lang="en-US" i="1">
                                  <a:latin typeface="Cambria Math" panose="02040503050406030204" pitchFamily="18" charset="0"/>
                                </a:rPr>
                                <m:t>0</m:t>
                              </m:r>
                            </m:sub>
                          </m:sSub>
                        </m:e>
                      </m:nary>
                      <m:r>
                        <a:rPr lang="en-US" i="1">
                          <a:latin typeface="Cambria Math" panose="02040503050406030204" pitchFamily="18" charset="0"/>
                        </a:rPr>
                        <m:t>+ </m:t>
                      </m:r>
                      <m:sSub>
                        <m:sSubPr>
                          <m:ctrlPr>
                            <a:rPr lang="en-US" i="1">
                              <a:latin typeface="Cambria Math"/>
                            </a:rPr>
                          </m:ctrlPr>
                        </m:sSubPr>
                        <m:e>
                          <m:r>
                            <a:rPr lang="en-US" i="1">
                              <a:latin typeface="Cambria Math" panose="02040503050406030204" pitchFamily="18" charset="0"/>
                            </a:rPr>
                            <m:t>𝛽</m:t>
                          </m:r>
                        </m:e>
                        <m:sub>
                          <m:r>
                            <a:rPr lang="en-US" i="1">
                              <a:latin typeface="Cambria Math" panose="02040503050406030204" pitchFamily="18" charset="0"/>
                            </a:rPr>
                            <m:t>2</m:t>
                          </m:r>
                        </m:sub>
                      </m:sSub>
                      <m:func>
                        <m:funcPr>
                          <m:ctrlPr>
                            <a:rPr lang="en-US" i="1">
                              <a:latin typeface="Cambria Math"/>
                            </a:rPr>
                          </m:ctrlPr>
                        </m:funcPr>
                        <m:fName>
                          <m:r>
                            <m:rPr>
                              <m:sty m:val="p"/>
                            </m:rPr>
                            <a:rPr lang="en-US">
                              <a:latin typeface="Cambria Math" panose="02040503050406030204" pitchFamily="18" charset="0"/>
                            </a:rPr>
                            <m:t>ln</m:t>
                          </m:r>
                        </m:fName>
                        <m:e>
                          <m:acc>
                            <m:accPr>
                              <m:chr m:val="̅"/>
                              <m:ctrlPr>
                                <a:rPr lang="en-US" i="1">
                                  <a:latin typeface="Cambria Math"/>
                                </a:rPr>
                              </m:ctrlPr>
                            </m:accPr>
                            <m:e>
                              <m:sSub>
                                <m:sSubPr>
                                  <m:ctrlPr>
                                    <a:rPr lang="en-US" i="1">
                                      <a:latin typeface="Cambria Math"/>
                                    </a:rPr>
                                  </m:ctrlPr>
                                </m:sSubPr>
                                <m:e>
                                  <m:r>
                                    <a:rPr lang="en-US" i="1">
                                      <a:latin typeface="Cambria Math" panose="02040503050406030204" pitchFamily="18" charset="0"/>
                                    </a:rPr>
                                    <m:t>𝐴𝐺𝐸</m:t>
                                  </m:r>
                                </m:e>
                                <m:sub>
                                  <m:r>
                                    <a:rPr lang="en-US" i="1">
                                      <a:latin typeface="Cambria Math" panose="02040503050406030204" pitchFamily="18" charset="0"/>
                                    </a:rPr>
                                    <m:t>𝑓</m:t>
                                  </m:r>
                                  <m:r>
                                    <a:rPr lang="en-US" i="1">
                                      <a:latin typeface="Cambria Math" panose="02040503050406030204" pitchFamily="18" charset="0"/>
                                    </a:rPr>
                                    <m:t>0</m:t>
                                  </m:r>
                                </m:sub>
                              </m:sSub>
                            </m:e>
                          </m:acc>
                        </m:e>
                      </m:func>
                      <m:r>
                        <a:rPr lang="en-US" i="1">
                          <a:latin typeface="Cambria Math" panose="02040503050406030204" pitchFamily="18" charset="0"/>
                        </a:rPr>
                        <m:t>+ </m:t>
                      </m:r>
                      <m:sSub>
                        <m:sSubPr>
                          <m:ctrlPr>
                            <a:rPr lang="en-US" i="1">
                              <a:latin typeface="Cambria Math"/>
                            </a:rPr>
                          </m:ctrlPr>
                        </m:sSubPr>
                        <m:e>
                          <m:r>
                            <a:rPr lang="en-US" i="1">
                              <a:latin typeface="Cambria Math" panose="02040503050406030204" pitchFamily="18" charset="0"/>
                            </a:rPr>
                            <m:t>𝛽</m:t>
                          </m:r>
                        </m:e>
                        <m:sub>
                          <m:r>
                            <a:rPr lang="en-US" i="1">
                              <a:latin typeface="Cambria Math" panose="02040503050406030204" pitchFamily="18" charset="0"/>
                            </a:rPr>
                            <m:t>3</m:t>
                          </m:r>
                        </m:sub>
                      </m:sSub>
                      <m:func>
                        <m:funcPr>
                          <m:ctrlPr>
                            <a:rPr lang="en-US" i="1">
                              <a:latin typeface="Cambria Math"/>
                            </a:rPr>
                          </m:ctrlPr>
                        </m:funcPr>
                        <m:fName>
                          <m:r>
                            <m:rPr>
                              <m:sty m:val="p"/>
                            </m:rPr>
                            <a:rPr lang="en-US">
                              <a:latin typeface="Cambria Math" panose="02040503050406030204" pitchFamily="18" charset="0"/>
                            </a:rPr>
                            <m:t>ln</m:t>
                          </m:r>
                        </m:fName>
                        <m:e>
                          <m:sSub>
                            <m:sSubPr>
                              <m:ctrlPr>
                                <a:rPr lang="en-US" i="1">
                                  <a:latin typeface="Cambria Math"/>
                                </a:rPr>
                              </m:ctrlPr>
                            </m:sSubPr>
                            <m:e>
                              <m:r>
                                <a:rPr lang="en-US" i="1">
                                  <a:latin typeface="Cambria Math" panose="02040503050406030204" pitchFamily="18" charset="0"/>
                                </a:rPr>
                                <m:t>𝐹𝐸𝑀𝐴𝐿𝐸</m:t>
                              </m:r>
                            </m:e>
                            <m:sub>
                              <m:r>
                                <a:rPr lang="en-US" i="1">
                                  <a:latin typeface="Cambria Math" panose="02040503050406030204" pitchFamily="18" charset="0"/>
                                </a:rPr>
                                <m:t>𝑓</m:t>
                              </m:r>
                              <m:r>
                                <a:rPr lang="en-US" i="1">
                                  <a:latin typeface="Cambria Math" panose="02040503050406030204" pitchFamily="18" charset="0"/>
                                </a:rPr>
                                <m:t>0</m:t>
                              </m:r>
                            </m:sub>
                          </m:sSub>
                        </m:e>
                      </m:func>
                      <m:r>
                        <a:rPr lang="en-US" i="1">
                          <a:latin typeface="Cambria Math" panose="02040503050406030204" pitchFamily="18" charset="0"/>
                        </a:rPr>
                        <m:t>+</m:t>
                      </m:r>
                    </m:oMath>
                  </m:oMathPara>
                </a14:m>
                <a:endParaRPr lang="en-US" i="1" dirty="0" smtClean="0"/>
              </a:p>
              <a:p>
                <a:r>
                  <a:rPr lang="en-US" dirty="0" smtClean="0"/>
                  <a:t>			</a:t>
                </a:r>
                <a14:m>
                  <m:oMath xmlns:m="http://schemas.openxmlformats.org/officeDocument/2006/math">
                    <m:r>
                      <a:rPr lang="en-US" i="1">
                        <a:latin typeface="Cambria Math" panose="02040503050406030204" pitchFamily="18" charset="0"/>
                      </a:rPr>
                      <m:t> </m:t>
                    </m:r>
                    <m:sSub>
                      <m:sSubPr>
                        <m:ctrlPr>
                          <a:rPr lang="en-US" i="1">
                            <a:latin typeface="Cambria Math"/>
                          </a:rPr>
                        </m:ctrlPr>
                      </m:sSubPr>
                      <m:e>
                        <m:r>
                          <a:rPr lang="en-US" i="1">
                            <a:latin typeface="Cambria Math" panose="02040503050406030204" pitchFamily="18" charset="0"/>
                          </a:rPr>
                          <m:t>𝛽</m:t>
                        </m:r>
                      </m:e>
                      <m:sub>
                        <m:r>
                          <a:rPr lang="en-US" i="1">
                            <a:latin typeface="Cambria Math" panose="02040503050406030204" pitchFamily="18" charset="0"/>
                          </a:rPr>
                          <m:t>4</m:t>
                        </m:r>
                      </m:sub>
                    </m:sSub>
                    <m:func>
                      <m:funcPr>
                        <m:ctrlPr>
                          <a:rPr lang="en-US" i="1">
                            <a:latin typeface="Cambria Math"/>
                          </a:rPr>
                        </m:ctrlPr>
                      </m:funcPr>
                      <m:fName>
                        <m:r>
                          <m:rPr>
                            <m:sty m:val="p"/>
                          </m:rPr>
                          <a:rPr lang="en-US">
                            <a:latin typeface="Cambria Math" panose="02040503050406030204" pitchFamily="18" charset="0"/>
                          </a:rPr>
                          <m:t>ln</m:t>
                        </m:r>
                      </m:fName>
                      <m:e>
                        <m:sSub>
                          <m:sSubPr>
                            <m:ctrlPr>
                              <a:rPr lang="en-US" i="1">
                                <a:latin typeface="Cambria Math"/>
                              </a:rPr>
                            </m:ctrlPr>
                          </m:sSubPr>
                          <m:e>
                            <m:r>
                              <a:rPr lang="en-US" i="1">
                                <a:latin typeface="Cambria Math" panose="02040503050406030204" pitchFamily="18" charset="0"/>
                              </a:rPr>
                              <m:t>𝐹𝑂𝑅𝐸𝐼𝐺𝑁</m:t>
                            </m:r>
                          </m:e>
                          <m:sub>
                            <m:r>
                              <a:rPr lang="en-US" i="1">
                                <a:latin typeface="Cambria Math" panose="02040503050406030204" pitchFamily="18" charset="0"/>
                              </a:rPr>
                              <m:t>𝑓</m:t>
                            </m:r>
                            <m:r>
                              <a:rPr lang="en-US" i="1">
                                <a:latin typeface="Cambria Math" panose="02040503050406030204" pitchFamily="18" charset="0"/>
                              </a:rPr>
                              <m:t>0</m:t>
                            </m:r>
                          </m:sub>
                        </m:sSub>
                      </m:e>
                    </m:func>
                    <m:r>
                      <a:rPr lang="en-US" i="1">
                        <a:latin typeface="Cambria Math" panose="02040503050406030204" pitchFamily="18" charset="0"/>
                      </a:rPr>
                      <m:t>+  </m:t>
                    </m:r>
                    <m:sSub>
                      <m:sSubPr>
                        <m:ctrlPr>
                          <a:rPr lang="en-US" i="1">
                            <a:latin typeface="Cambria Math"/>
                          </a:rPr>
                        </m:ctrlPr>
                      </m:sSubPr>
                      <m:e>
                        <m:r>
                          <a:rPr lang="en-US" i="1">
                            <a:latin typeface="Cambria Math" panose="02040503050406030204" pitchFamily="18" charset="0"/>
                          </a:rPr>
                          <m:t>𝛽</m:t>
                        </m:r>
                      </m:e>
                      <m:sub>
                        <m:r>
                          <a:rPr lang="en-US" i="1">
                            <a:latin typeface="Cambria Math" panose="02040503050406030204" pitchFamily="18" charset="0"/>
                          </a:rPr>
                          <m:t>5</m:t>
                        </m:r>
                      </m:sub>
                    </m:sSub>
                    <m:func>
                      <m:funcPr>
                        <m:ctrlPr>
                          <a:rPr lang="en-US" i="1">
                            <a:latin typeface="Cambria Math"/>
                          </a:rPr>
                        </m:ctrlPr>
                      </m:funcPr>
                      <m:fName>
                        <m:r>
                          <m:rPr>
                            <m:sty m:val="p"/>
                          </m:rPr>
                          <a:rPr lang="en-US">
                            <a:latin typeface="Cambria Math" panose="02040503050406030204" pitchFamily="18" charset="0"/>
                          </a:rPr>
                          <m:t>ln</m:t>
                        </m:r>
                      </m:fName>
                      <m:e>
                        <m:sSub>
                          <m:sSubPr>
                            <m:ctrlPr>
                              <a:rPr lang="en-US" i="1">
                                <a:latin typeface="Cambria Math"/>
                              </a:rPr>
                            </m:ctrlPr>
                          </m:sSubPr>
                          <m:e>
                            <m:r>
                              <a:rPr lang="en-US" i="1">
                                <a:latin typeface="Cambria Math" panose="02040503050406030204" pitchFamily="18" charset="0"/>
                              </a:rPr>
                              <m:t>𝑅𝐷</m:t>
                            </m:r>
                          </m:e>
                          <m:sub>
                            <m:r>
                              <a:rPr lang="en-US" i="1">
                                <a:latin typeface="Cambria Math" panose="02040503050406030204" pitchFamily="18" charset="0"/>
                              </a:rPr>
                              <m:t>𝑓</m:t>
                            </m:r>
                            <m:r>
                              <a:rPr lang="en-US" i="1">
                                <a:latin typeface="Cambria Math" panose="02040503050406030204" pitchFamily="18" charset="0"/>
                              </a:rPr>
                              <m:t>0</m:t>
                            </m:r>
                          </m:sub>
                        </m:sSub>
                      </m:e>
                    </m:func>
                    <m:r>
                      <a:rPr lang="en-US" i="1">
                        <a:latin typeface="Cambria Math" panose="02040503050406030204" pitchFamily="18" charset="0"/>
                      </a:rPr>
                      <m:t>+ </m:t>
                    </m:r>
                    <m:sSub>
                      <m:sSubPr>
                        <m:ctrlPr>
                          <a:rPr lang="en-US" i="1">
                            <a:latin typeface="Cambria Math"/>
                          </a:rPr>
                        </m:ctrlPr>
                      </m:sSubPr>
                      <m:e>
                        <m:r>
                          <a:rPr lang="en-US" i="1">
                            <a:latin typeface="Cambria Math" panose="02040503050406030204" pitchFamily="18" charset="0"/>
                          </a:rPr>
                          <m:t>𝛽</m:t>
                        </m:r>
                      </m:e>
                      <m:sub>
                        <m:r>
                          <a:rPr lang="en-US" i="1">
                            <a:latin typeface="Cambria Math" panose="02040503050406030204" pitchFamily="18" charset="0"/>
                          </a:rPr>
                          <m:t>6</m:t>
                        </m:r>
                      </m:sub>
                    </m:sSub>
                    <m:func>
                      <m:funcPr>
                        <m:ctrlPr>
                          <a:rPr lang="en-US" i="1">
                            <a:latin typeface="Cambria Math"/>
                          </a:rPr>
                        </m:ctrlPr>
                      </m:funcPr>
                      <m:fName>
                        <m:r>
                          <m:rPr>
                            <m:sty m:val="p"/>
                          </m:rPr>
                          <a:rPr lang="en-US">
                            <a:latin typeface="Cambria Math" panose="02040503050406030204" pitchFamily="18" charset="0"/>
                          </a:rPr>
                          <m:t>ln</m:t>
                        </m:r>
                      </m:fName>
                      <m:e>
                        <m:sSub>
                          <m:sSubPr>
                            <m:ctrlPr>
                              <a:rPr lang="en-US" i="1">
                                <a:latin typeface="Cambria Math"/>
                              </a:rPr>
                            </m:ctrlPr>
                          </m:sSubPr>
                          <m:e>
                            <m:r>
                              <a:rPr lang="en-US" i="1">
                                <a:latin typeface="Cambria Math" panose="02040503050406030204" pitchFamily="18" charset="0"/>
                              </a:rPr>
                              <m:t>𝐻𝑇</m:t>
                            </m:r>
                          </m:e>
                          <m:sub>
                            <m:r>
                              <a:rPr lang="en-US" i="1">
                                <a:latin typeface="Cambria Math" panose="02040503050406030204" pitchFamily="18" charset="0"/>
                              </a:rPr>
                              <m:t>𝑓</m:t>
                            </m:r>
                            <m:r>
                              <a:rPr lang="en-US" i="1">
                                <a:latin typeface="Cambria Math" panose="02040503050406030204" pitchFamily="18" charset="0"/>
                              </a:rPr>
                              <m:t>0</m:t>
                            </m:r>
                          </m:sub>
                        </m:sSub>
                      </m:e>
                    </m:func>
                    <m:r>
                      <a:rPr lang="en-US" i="1">
                        <a:latin typeface="Cambria Math" panose="02040503050406030204" pitchFamily="18" charset="0"/>
                      </a:rPr>
                      <m:t>+</m:t>
                    </m:r>
                    <m:sSub>
                      <m:sSubPr>
                        <m:ctrlPr>
                          <a:rPr lang="en-US" i="1">
                            <a:latin typeface="Cambria Math"/>
                          </a:rPr>
                        </m:ctrlPr>
                      </m:sSubPr>
                      <m:e>
                        <m:r>
                          <a:rPr lang="en-US" i="1">
                            <a:latin typeface="Cambria Math" panose="02040503050406030204" pitchFamily="18" charset="0"/>
                          </a:rPr>
                          <m:t>𝛽</m:t>
                        </m:r>
                      </m:e>
                      <m:sub>
                        <m:r>
                          <a:rPr lang="en-US" i="1">
                            <a:latin typeface="Cambria Math" panose="02040503050406030204" pitchFamily="18" charset="0"/>
                          </a:rPr>
                          <m:t>7</m:t>
                        </m:r>
                      </m:sub>
                    </m:sSub>
                    <m:func>
                      <m:funcPr>
                        <m:ctrlPr>
                          <a:rPr lang="en-US" i="1">
                            <a:latin typeface="Cambria Math"/>
                          </a:rPr>
                        </m:ctrlPr>
                      </m:funcPr>
                      <m:fName>
                        <m:r>
                          <m:rPr>
                            <m:sty m:val="p"/>
                          </m:rPr>
                          <a:rPr lang="en-US">
                            <a:latin typeface="Cambria Math" panose="02040503050406030204" pitchFamily="18" charset="0"/>
                          </a:rPr>
                          <m:t>ln</m:t>
                        </m:r>
                      </m:fName>
                      <m:e>
                        <m:sSub>
                          <m:sSubPr>
                            <m:ctrlPr>
                              <a:rPr lang="en-US" i="1">
                                <a:latin typeface="Cambria Math"/>
                              </a:rPr>
                            </m:ctrlPr>
                          </m:sSubPr>
                          <m:e>
                            <m:r>
                              <a:rPr lang="en-US" i="1">
                                <a:latin typeface="Cambria Math" panose="02040503050406030204" pitchFamily="18" charset="0"/>
                              </a:rPr>
                              <m:t>𝑈𝑁𝐼</m:t>
                            </m:r>
                          </m:e>
                          <m:sub>
                            <m:r>
                              <a:rPr lang="en-US" i="1">
                                <a:latin typeface="Cambria Math" panose="02040503050406030204" pitchFamily="18" charset="0"/>
                              </a:rPr>
                              <m:t>𝑓</m:t>
                            </m:r>
                            <m:r>
                              <a:rPr lang="en-US" i="1">
                                <a:latin typeface="Cambria Math" panose="02040503050406030204" pitchFamily="18" charset="0"/>
                              </a:rPr>
                              <m:t>0</m:t>
                            </m:r>
                          </m:sub>
                        </m:sSub>
                      </m:e>
                    </m:func>
                    <m:r>
                      <a:rPr lang="en-US" i="1">
                        <a:latin typeface="Cambria Math" panose="02040503050406030204" pitchFamily="18" charset="0"/>
                      </a:rPr>
                      <m:t>+</m:t>
                    </m:r>
                  </m:oMath>
                </a14:m>
                <a:endParaRPr lang="en-US" i="1" dirty="0" smtClean="0"/>
              </a:p>
              <a:p>
                <a:r>
                  <a:rPr lang="en-US" dirty="0" smtClean="0"/>
                  <a:t>			</a:t>
                </a:r>
                <a14:m>
                  <m:oMath xmlns:m="http://schemas.openxmlformats.org/officeDocument/2006/math">
                    <m:sSub>
                      <m:sSubPr>
                        <m:ctrlPr>
                          <a:rPr lang="en-US" i="1">
                            <a:latin typeface="Cambria Math"/>
                          </a:rPr>
                        </m:ctrlPr>
                      </m:sSubPr>
                      <m:e>
                        <m:r>
                          <a:rPr lang="en-US" i="1">
                            <a:latin typeface="Cambria Math" panose="02040503050406030204" pitchFamily="18" charset="0"/>
                          </a:rPr>
                          <m:t>𝛽</m:t>
                        </m:r>
                      </m:e>
                      <m:sub>
                        <m:r>
                          <a:rPr lang="en-US" i="1">
                            <a:latin typeface="Cambria Math" panose="02040503050406030204" pitchFamily="18" charset="0"/>
                          </a:rPr>
                          <m:t>8</m:t>
                        </m:r>
                      </m:sub>
                    </m:sSub>
                    <m:func>
                      <m:funcPr>
                        <m:ctrlPr>
                          <a:rPr lang="en-US" i="1">
                            <a:latin typeface="Cambria Math"/>
                          </a:rPr>
                        </m:ctrlPr>
                      </m:funcPr>
                      <m:fName>
                        <m:r>
                          <m:rPr>
                            <m:sty m:val="p"/>
                          </m:rPr>
                          <a:rPr lang="en-US">
                            <a:latin typeface="Cambria Math" panose="02040503050406030204" pitchFamily="18" charset="0"/>
                          </a:rPr>
                          <m:t>ln</m:t>
                        </m:r>
                      </m:fName>
                      <m:e>
                        <m:sSub>
                          <m:sSubPr>
                            <m:ctrlPr>
                              <a:rPr lang="en-US" i="1">
                                <a:latin typeface="Cambria Math"/>
                              </a:rPr>
                            </m:ctrlPr>
                          </m:sSubPr>
                          <m:e>
                            <m:r>
                              <a:rPr lang="en-US" i="1">
                                <a:latin typeface="Cambria Math" panose="02040503050406030204" pitchFamily="18" charset="0"/>
                              </a:rPr>
                              <m:t>𝑅𝑒𝑠𝑒𝑎𝑟𝑐h</m:t>
                            </m:r>
                            <m:r>
                              <a:rPr lang="en-US" i="1">
                                <a:latin typeface="Cambria Math" panose="02040503050406030204" pitchFamily="18" charset="0"/>
                              </a:rPr>
                              <m:t> </m:t>
                            </m:r>
                            <m:r>
                              <a:rPr lang="en-US" i="1">
                                <a:latin typeface="Cambria Math" panose="02040503050406030204" pitchFamily="18" charset="0"/>
                              </a:rPr>
                              <m:t>𝐸𝑥𝑝𝑒𝑟𝑖𝑒𝑛𝑐𝑒</m:t>
                            </m:r>
                            <m:r>
                              <a:rPr lang="en-US" b="0" i="1" smtClean="0">
                                <a:latin typeface="Cambria Math" panose="02040503050406030204" pitchFamily="18" charset="0"/>
                              </a:rPr>
                              <m:t> (</m:t>
                            </m:r>
                            <m:r>
                              <a:rPr lang="en-US" b="0" i="1" smtClean="0">
                                <a:latin typeface="Cambria Math" panose="02040503050406030204" pitchFamily="18" charset="0"/>
                              </a:rPr>
                              <m:t>𝑈𝑀</m:t>
                            </m:r>
                            <m:r>
                              <a:rPr lang="en-US" b="0" i="1" smtClean="0">
                                <a:latin typeface="Cambria Math" panose="02040503050406030204" pitchFamily="18" charset="0"/>
                              </a:rPr>
                              <m:t>)</m:t>
                            </m:r>
                          </m:e>
                          <m:sub>
                            <m:r>
                              <a:rPr lang="en-US" i="1">
                                <a:latin typeface="Cambria Math" panose="02040503050406030204" pitchFamily="18" charset="0"/>
                              </a:rPr>
                              <m:t>𝑓</m:t>
                            </m:r>
                            <m:r>
                              <a:rPr lang="en-US" i="1">
                                <a:latin typeface="Cambria Math" panose="02040503050406030204" pitchFamily="18" charset="0"/>
                              </a:rPr>
                              <m:t>0</m:t>
                            </m:r>
                          </m:sub>
                        </m:sSub>
                      </m:e>
                    </m:func>
                    <m:r>
                      <a:rPr lang="en-US" i="1">
                        <a:latin typeface="Cambria Math" panose="02040503050406030204" pitchFamily="18" charset="0"/>
                      </a:rPr>
                      <m:t>+ </m:t>
                    </m:r>
                    <m:r>
                      <a:rPr lang="en-US" i="1">
                        <a:latin typeface="Cambria Math" panose="02040503050406030204" pitchFamily="18" charset="0"/>
                      </a:rPr>
                      <m:t>𝜀</m:t>
                    </m:r>
                  </m:oMath>
                </a14:m>
                <a:endParaRPr lang="en-US" dirty="0"/>
              </a:p>
              <a:p>
                <a:endParaRPr lang="en-US" sz="2000" dirty="0" smtClean="0"/>
              </a:p>
              <a:p>
                <a:r>
                  <a:rPr lang="en-US" sz="2000" dirty="0" smtClean="0">
                    <a:latin typeface="Times New Roman" panose="02020603050405020304" pitchFamily="18" charset="0"/>
                    <a:cs typeface="Times New Roman" panose="02020603050405020304" pitchFamily="18" charset="0"/>
                  </a:rPr>
                  <a:t>For </a:t>
                </a:r>
                <a:r>
                  <a:rPr lang="en-US" sz="2000" dirty="0">
                    <a:latin typeface="Times New Roman" panose="02020603050405020304" pitchFamily="18" charset="0"/>
                    <a:cs typeface="Times New Roman" panose="02020603050405020304" pitchFamily="18" charset="0"/>
                  </a:rPr>
                  <a:t>startup </a:t>
                </a:r>
                <a:r>
                  <a:rPr lang="en-US" sz="2000" i="1" dirty="0">
                    <a:latin typeface="Times New Roman" panose="02020603050405020304" pitchFamily="18" charset="0"/>
                    <a:cs typeface="Times New Roman" panose="02020603050405020304" pitchFamily="18" charset="0"/>
                  </a:rPr>
                  <a:t>f</a:t>
                </a:r>
                <a:r>
                  <a:rPr lang="en-US" sz="2000" dirty="0">
                    <a:latin typeface="Times New Roman" panose="02020603050405020304" pitchFamily="18" charset="0"/>
                    <a:cs typeface="Times New Roman" panose="02020603050405020304" pitchFamily="18" charset="0"/>
                  </a:rPr>
                  <a:t> , outcomes </a:t>
                </a:r>
                <a14:m>
                  <m:oMath xmlns:m="http://schemas.openxmlformats.org/officeDocument/2006/math">
                    <m:sSub>
                      <m:sSubPr>
                        <m:ctrlPr>
                          <a:rPr lang="en-US" sz="2000" i="1">
                            <a:latin typeface="Cambria Math"/>
                          </a:rPr>
                        </m:ctrlPr>
                      </m:sSubPr>
                      <m:e>
                        <m:r>
                          <a:rPr lang="en-US" sz="2000" i="1">
                            <a:latin typeface="Cambria Math" panose="02040503050406030204" pitchFamily="18" charset="0"/>
                          </a:rPr>
                          <m:t>𝑌</m:t>
                        </m:r>
                      </m:e>
                      <m:sub>
                        <m:r>
                          <a:rPr lang="en-US" sz="2000" i="1">
                            <a:latin typeface="Cambria Math" panose="02040503050406030204" pitchFamily="18" charset="0"/>
                          </a:rPr>
                          <m:t>𝑓</m:t>
                        </m:r>
                      </m:sub>
                    </m:sSub>
                  </m:oMath>
                </a14:m>
                <a:r>
                  <a:rPr lang="en-US" sz="2000" dirty="0">
                    <a:latin typeface="Times New Roman" panose="02020603050405020304" pitchFamily="18" charset="0"/>
                    <a:cs typeface="Times New Roman" panose="02020603050405020304" pitchFamily="18" charset="0"/>
                  </a:rPr>
                  <a:t> include:</a:t>
                </a:r>
              </a:p>
              <a:p>
                <a:pPr marL="285750" indent="-28575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Survival</a:t>
                </a:r>
                <a:r>
                  <a:rPr lang="en-US" sz="2000" dirty="0">
                    <a:latin typeface="Times New Roman" panose="02020603050405020304" pitchFamily="18" charset="0"/>
                    <a:cs typeface="Times New Roman" panose="02020603050405020304" pitchFamily="18" charset="0"/>
                  </a:rPr>
                  <a:t> to age 5 with 10+ employees in year 5</a:t>
                </a:r>
              </a:p>
              <a:p>
                <a:pPr marL="285750" indent="-28575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High </a:t>
                </a:r>
                <a:r>
                  <a:rPr lang="en-US" sz="2000" b="1" dirty="0" smtClean="0">
                    <a:latin typeface="Times New Roman" panose="02020603050405020304" pitchFamily="18" charset="0"/>
                    <a:cs typeface="Times New Roman" panose="02020603050405020304" pitchFamily="18" charset="0"/>
                  </a:rPr>
                  <a:t>Growth </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top decile of </a:t>
                </a:r>
                <a:r>
                  <a:rPr lang="en-US" sz="2000" dirty="0" smtClean="0">
                    <a:latin typeface="Times New Roman" panose="02020603050405020304" pitchFamily="18" charset="0"/>
                    <a:cs typeface="Times New Roman" panose="02020603050405020304" pitchFamily="18" charset="0"/>
                  </a:rPr>
                  <a:t>employment/revenue </a:t>
                </a:r>
                <a:r>
                  <a:rPr lang="en-US" sz="2000" dirty="0">
                    <a:latin typeface="Times New Roman" panose="02020603050405020304" pitchFamily="18" charset="0"/>
                    <a:cs typeface="Times New Roman" panose="02020603050405020304" pitchFamily="18" charset="0"/>
                  </a:rPr>
                  <a:t>growth distribution to </a:t>
                </a:r>
                <a:r>
                  <a:rPr lang="en-US" sz="2000" dirty="0" smtClean="0">
                    <a:latin typeface="Times New Roman" panose="02020603050405020304" pitchFamily="18" charset="0"/>
                    <a:cs typeface="Times New Roman" panose="02020603050405020304" pitchFamily="18" charset="0"/>
                  </a:rPr>
                  <a:t>year 5</a:t>
                </a:r>
              </a:p>
              <a:p>
                <a:pPr marL="285750" indent="-285750">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Other notes</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All worker type counts +=</a:t>
                </a:r>
                <a:r>
                  <a:rPr lang="en-US" sz="2000" dirty="0" smtClean="0">
                    <a:latin typeface="Times New Roman" panose="02020603050405020304" pitchFamily="18" charset="0"/>
                    <a:cs typeface="Times New Roman" panose="02020603050405020304" pitchFamily="18" charset="0"/>
                  </a:rPr>
                  <a:t>1</a:t>
                </a:r>
              </a:p>
              <a:p>
                <a:pPr marL="285750" indent="-28575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Use inverse hyperbolic sine transformation: </a:t>
                </a:r>
                <a14:m>
                  <m:oMath xmlns:m="http://schemas.openxmlformats.org/officeDocument/2006/math">
                    <m:func>
                      <m:funcPr>
                        <m:ctrlPr>
                          <a:rPr lang="en-US" i="1">
                            <a:latin typeface="Cambria Math"/>
                          </a:rPr>
                        </m:ctrlPr>
                      </m:funcPr>
                      <m:fName>
                        <m:r>
                          <m:rPr>
                            <m:sty m:val="p"/>
                          </m:rPr>
                          <a:rPr lang="en-US">
                            <a:latin typeface="Cambria Math" panose="02040503050406030204" pitchFamily="18" charset="0"/>
                          </a:rPr>
                          <m:t>ln</m:t>
                        </m:r>
                      </m:fName>
                      <m:e>
                        <m:d>
                          <m:dPr>
                            <m:ctrlPr>
                              <a:rPr lang="en-US" i="1">
                                <a:latin typeface="Cambria Math"/>
                              </a:rPr>
                            </m:ctrlPr>
                          </m:dPr>
                          <m:e>
                            <m:r>
                              <a:rPr lang="en-US" i="1">
                                <a:latin typeface="Cambria Math" panose="02040503050406030204" pitchFamily="18" charset="0"/>
                              </a:rPr>
                              <m:t>𝑥</m:t>
                            </m:r>
                          </m:e>
                        </m:d>
                      </m:e>
                    </m:func>
                    <m:r>
                      <a:rPr lang="en-US" i="1">
                        <a:latin typeface="Cambria Math" panose="02040503050406030204" pitchFamily="18" charset="0"/>
                      </a:rPr>
                      <m:t>→</m:t>
                    </m:r>
                    <m:func>
                      <m:funcPr>
                        <m:ctrlPr>
                          <a:rPr lang="en-US" i="1">
                            <a:latin typeface="Cambria Math"/>
                          </a:rPr>
                        </m:ctrlPr>
                      </m:funcPr>
                      <m:fName>
                        <m:r>
                          <m:rPr>
                            <m:sty m:val="p"/>
                          </m:rPr>
                          <a:rPr lang="en-US">
                            <a:latin typeface="Cambria Math" panose="02040503050406030204" pitchFamily="18" charset="0"/>
                          </a:rPr>
                          <m:t>log</m:t>
                        </m:r>
                      </m:fName>
                      <m:e>
                        <m:sSup>
                          <m:sSupPr>
                            <m:ctrlPr>
                              <a:rPr lang="en-US" i="1">
                                <a:latin typeface="Cambria Math"/>
                              </a:rPr>
                            </m:ctrlPr>
                          </m:sSupPr>
                          <m:e>
                            <m:r>
                              <a:rPr lang="en-US" i="1">
                                <a:latin typeface="Cambria Math" panose="02040503050406030204" pitchFamily="18" charset="0"/>
                              </a:rPr>
                              <m:t>(</m:t>
                            </m:r>
                            <m:r>
                              <a:rPr lang="en-US" i="1">
                                <a:latin typeface="Cambria Math" panose="02040503050406030204" pitchFamily="18" charset="0"/>
                              </a:rPr>
                              <m:t>𝑥</m:t>
                            </m:r>
                            <m:r>
                              <a:rPr lang="en-US" i="1">
                                <a:latin typeface="Cambria Math" panose="02040503050406030204" pitchFamily="18" charset="0"/>
                              </a:rPr>
                              <m:t>+(</m:t>
                            </m:r>
                            <m:sSup>
                              <m:sSupPr>
                                <m:ctrlPr>
                                  <a:rPr lang="en-US" i="1">
                                    <a:latin typeface="Cambria Math"/>
                                  </a:rPr>
                                </m:ctrlPr>
                              </m:sSupPr>
                              <m:e>
                                <m:r>
                                  <a:rPr lang="en-US" i="1">
                                    <a:latin typeface="Cambria Math" panose="02040503050406030204" pitchFamily="18" charset="0"/>
                                  </a:rPr>
                                  <m:t>𝑥</m:t>
                                </m:r>
                              </m:e>
                              <m:sup>
                                <m:r>
                                  <a:rPr lang="en-US" i="1">
                                    <a:latin typeface="Cambria Math" panose="02040503050406030204" pitchFamily="18" charset="0"/>
                                  </a:rPr>
                                  <m:t>2</m:t>
                                </m:r>
                              </m:sup>
                            </m:sSup>
                            <m:r>
                              <a:rPr lang="en-US" i="1">
                                <a:latin typeface="Cambria Math" panose="02040503050406030204" pitchFamily="18" charset="0"/>
                              </a:rPr>
                              <m:t>+1)</m:t>
                            </m:r>
                          </m:e>
                          <m:sup>
                            <m:f>
                              <m:fPr>
                                <m:type m:val="skw"/>
                                <m:ctrlPr>
                                  <a:rPr lang="en-US" i="1">
                                    <a:latin typeface="Cambria Math"/>
                                  </a:rPr>
                                </m:ctrlPr>
                              </m:fPr>
                              <m:num>
                                <m:r>
                                  <a:rPr lang="en-US" i="1">
                                    <a:latin typeface="Cambria Math" panose="02040503050406030204" pitchFamily="18" charset="0"/>
                                  </a:rPr>
                                  <m:t>1</m:t>
                                </m:r>
                              </m:num>
                              <m:den>
                                <m:r>
                                  <a:rPr lang="en-US" i="1">
                                    <a:latin typeface="Cambria Math" panose="02040503050406030204" pitchFamily="18" charset="0"/>
                                  </a:rPr>
                                  <m:t>2</m:t>
                                </m:r>
                              </m:den>
                            </m:f>
                          </m:sup>
                        </m:sSup>
                      </m:e>
                    </m:func>
                  </m:oMath>
                </a14:m>
                <a:endParaRPr lang="en-US" sz="20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All </a:t>
                </a:r>
                <a:r>
                  <a:rPr lang="en-US" sz="2000" dirty="0" smtClean="0">
                    <a:latin typeface="Times New Roman" panose="02020603050405020304" pitchFamily="18" charset="0"/>
                    <a:cs typeface="Times New Roman" panose="02020603050405020304" pitchFamily="18" charset="0"/>
                  </a:rPr>
                  <a:t>specifications </a:t>
                </a:r>
                <a:r>
                  <a:rPr lang="en-US" sz="2000" dirty="0">
                    <a:latin typeface="Times New Roman" panose="02020603050405020304" pitchFamily="18" charset="0"/>
                    <a:cs typeface="Times New Roman" panose="02020603050405020304" pitchFamily="18" charset="0"/>
                  </a:rPr>
                  <a:t>include industry </a:t>
                </a:r>
                <a:r>
                  <a:rPr lang="en-US" sz="2000" dirty="0" smtClean="0">
                    <a:latin typeface="Times New Roman" panose="02020603050405020304" pitchFamily="18" charset="0"/>
                    <a:cs typeface="Times New Roman" panose="02020603050405020304" pitchFamily="18" charset="0"/>
                  </a:rPr>
                  <a:t>fixed effects </a:t>
                </a:r>
                <a:r>
                  <a:rPr lang="en-US" sz="2000" dirty="0">
                    <a:latin typeface="Times New Roman" panose="02020603050405020304" pitchFamily="18" charset="0"/>
                    <a:cs typeface="Times New Roman" panose="02020603050405020304" pitchFamily="18" charset="0"/>
                  </a:rPr>
                  <a:t>and zip-year </a:t>
                </a:r>
                <a:r>
                  <a:rPr lang="en-US" sz="2000" dirty="0" smtClean="0">
                    <a:latin typeface="Times New Roman" panose="02020603050405020304" pitchFamily="18" charset="0"/>
                    <a:cs typeface="Times New Roman" panose="02020603050405020304" pitchFamily="18" charset="0"/>
                  </a:rPr>
                  <a:t>fixed effects</a:t>
                </a:r>
              </a:p>
              <a:p>
                <a:pPr marL="285750" indent="-28575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Standard errors clustered at the industry-year level</a:t>
                </a:r>
                <a:endParaRPr lang="en-US" sz="2000" dirty="0">
                  <a:latin typeface="Times New Roman" panose="02020603050405020304" pitchFamily="18" charset="0"/>
                  <a:cs typeface="Times New Roman" panose="02020603050405020304" pitchFamily="18" charset="0"/>
                </a:endParaRPr>
              </a:p>
            </p:txBody>
          </p:sp>
        </mc:Choice>
        <mc:Fallback xmlns="">
          <p:sp>
            <p:nvSpPr>
              <p:cNvPr id="6" name="TextBox 5"/>
              <p:cNvSpPr txBox="1">
                <a:spLocks noRot="1" noChangeAspect="1" noMove="1" noResize="1" noEditPoints="1" noAdjustHandles="1" noChangeArrowheads="1" noChangeShapeType="1" noTextEdit="1"/>
              </p:cNvSpPr>
              <p:nvPr/>
            </p:nvSpPr>
            <p:spPr>
              <a:xfrm>
                <a:off x="182880" y="1406769"/>
                <a:ext cx="8693834" cy="4595489"/>
              </a:xfrm>
              <a:prstGeom prst="rect">
                <a:avLst/>
              </a:prstGeom>
              <a:blipFill>
                <a:blip r:embed="rId2"/>
                <a:stretch>
                  <a:fillRect l="-701" b="-1459"/>
                </a:stretch>
              </a:blipFill>
            </p:spPr>
            <p:txBody>
              <a:bodyPr/>
              <a:lstStyle/>
              <a:p>
                <a:r>
                  <a:rPr lang="en-US">
                    <a:noFill/>
                  </a:rPr>
                  <a:t> </a:t>
                </a:r>
              </a:p>
            </p:txBody>
          </p:sp>
        </mc:Fallback>
      </mc:AlternateContent>
    </p:spTree>
    <p:extLst>
      <p:ext uri="{BB962C8B-B14F-4D97-AF65-F5344CB8AC3E}">
        <p14:creationId xmlns:p14="http://schemas.microsoft.com/office/powerpoint/2010/main" val="37791724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6220"/>
            <a:ext cx="8229600" cy="1143000"/>
          </a:xfrm>
        </p:spPr>
        <p:txBody>
          <a:bodyPr>
            <a:normAutofit fontScale="90000"/>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Success and High Growth Human Capital Composition</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26</a:t>
            </a:fld>
            <a:endParaRPr lang="en-US" dirty="0">
              <a:latin typeface="Times New Roman" panose="02020603050405020304" pitchFamily="18" charset="0"/>
              <a:cs typeface="Times New Roman" panose="02020603050405020304" pitchFamily="18" charset="0"/>
            </a:endParaRPr>
          </a:p>
        </p:txBody>
      </p:sp>
      <p:grpSp>
        <p:nvGrpSpPr>
          <p:cNvPr id="11" name="Group 10"/>
          <p:cNvGrpSpPr/>
          <p:nvPr/>
        </p:nvGrpSpPr>
        <p:grpSpPr>
          <a:xfrm>
            <a:off x="0" y="1941341"/>
            <a:ext cx="9144000" cy="3463999"/>
            <a:chOff x="0" y="1941341"/>
            <a:chExt cx="9144000" cy="3463999"/>
          </a:xfrm>
        </p:grpSpPr>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79563" y="1941341"/>
              <a:ext cx="4764437" cy="3463999"/>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100197"/>
              <a:ext cx="4487896" cy="3262939"/>
            </a:xfrm>
            <a:prstGeom prst="rect">
              <a:avLst/>
            </a:prstGeom>
          </p:spPr>
        </p:pic>
      </p:grpSp>
    </p:spTree>
    <p:extLst>
      <p:ext uri="{BB962C8B-B14F-4D97-AF65-F5344CB8AC3E}">
        <p14:creationId xmlns:p14="http://schemas.microsoft.com/office/powerpoint/2010/main" val="26948469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6220"/>
            <a:ext cx="8229600" cy="1143000"/>
          </a:xfrm>
        </p:spPr>
        <p:txBody>
          <a:bodyPr>
            <a:normAutofit/>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Success Outcomes</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27</a:t>
            </a:fld>
            <a:endParaRPr lang="en-US" dirty="0">
              <a:latin typeface="Times New Roman" panose="02020603050405020304" pitchFamily="18" charset="0"/>
              <a:cs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423841707"/>
              </p:ext>
            </p:extLst>
          </p:nvPr>
        </p:nvGraphicFramePr>
        <p:xfrm>
          <a:off x="239150" y="1987389"/>
          <a:ext cx="8665700" cy="2377440"/>
        </p:xfrm>
        <a:graphic>
          <a:graphicData uri="http://schemas.openxmlformats.org/drawingml/2006/table">
            <a:tbl>
              <a:tblPr firstRow="1" bandRow="1">
                <a:tableStyleId>{2D5ABB26-0587-4C30-8999-92F81FD0307C}</a:tableStyleId>
              </a:tblPr>
              <a:tblGrid>
                <a:gridCol w="2954214">
                  <a:extLst>
                    <a:ext uri="{9D8B030D-6E8A-4147-A177-3AD203B41FA5}">
                      <a16:colId xmlns="" xmlns:a16="http://schemas.microsoft.com/office/drawing/2014/main" val="317949159"/>
                    </a:ext>
                  </a:extLst>
                </a:gridCol>
                <a:gridCol w="1645922">
                  <a:extLst>
                    <a:ext uri="{9D8B030D-6E8A-4147-A177-3AD203B41FA5}">
                      <a16:colId xmlns="" xmlns:a16="http://schemas.microsoft.com/office/drawing/2014/main" val="205806567"/>
                    </a:ext>
                  </a:extLst>
                </a:gridCol>
                <a:gridCol w="1463040">
                  <a:extLst>
                    <a:ext uri="{9D8B030D-6E8A-4147-A177-3AD203B41FA5}">
                      <a16:colId xmlns="" xmlns:a16="http://schemas.microsoft.com/office/drawing/2014/main" val="3021051275"/>
                    </a:ext>
                  </a:extLst>
                </a:gridCol>
                <a:gridCol w="2602524">
                  <a:extLst>
                    <a:ext uri="{9D8B030D-6E8A-4147-A177-3AD203B41FA5}">
                      <a16:colId xmlns="" xmlns:a16="http://schemas.microsoft.com/office/drawing/2014/main" val="813284803"/>
                    </a:ext>
                  </a:extLst>
                </a:gridCol>
              </a:tblGrid>
              <a:tr h="334890">
                <a:tc>
                  <a:txBody>
                    <a:bodyPr/>
                    <a:lstStyle/>
                    <a:p>
                      <a:r>
                        <a:rPr lang="en-US" dirty="0" smtClean="0">
                          <a:latin typeface="Times New Roman" panose="02020603050405020304" pitchFamily="18" charset="0"/>
                          <a:cs typeface="Times New Roman" panose="02020603050405020304" pitchFamily="18" charset="0"/>
                        </a:rPr>
                        <a:t>Human Capital Type</a:t>
                      </a:r>
                      <a:endParaRPr lang="en-US" dirty="0">
                        <a:latin typeface="Times New Roman" panose="02020603050405020304" pitchFamily="18" charset="0"/>
                        <a:cs typeface="Times New Roman" panose="02020603050405020304" pitchFamily="18" charset="0"/>
                      </a:endParaRPr>
                    </a:p>
                  </a:txBody>
                  <a:tcPr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latin typeface="Times New Roman" panose="02020603050405020304" pitchFamily="18" charset="0"/>
                          <a:cs typeface="Times New Roman" panose="02020603050405020304" pitchFamily="18" charset="0"/>
                        </a:rPr>
                        <a:t>Coefficient</a:t>
                      </a:r>
                      <a:endParaRPr lang="en-US" dirty="0">
                        <a:latin typeface="Times New Roman" panose="02020603050405020304" pitchFamily="18" charset="0"/>
                        <a:cs typeface="Times New Roman" panose="02020603050405020304" pitchFamily="18" charset="0"/>
                      </a:endParaRPr>
                    </a:p>
                  </a:txBody>
                  <a:tcPr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latin typeface="Times New Roman" panose="02020603050405020304" pitchFamily="18" charset="0"/>
                          <a:cs typeface="Times New Roman" panose="02020603050405020304" pitchFamily="18" charset="0"/>
                        </a:rPr>
                        <a:t>Mean # of Workers at Startup</a:t>
                      </a:r>
                      <a:endParaRPr lang="en-US" dirty="0">
                        <a:latin typeface="Times New Roman" panose="02020603050405020304" pitchFamily="18" charset="0"/>
                        <a:cs typeface="Times New Roman" panose="02020603050405020304" pitchFamily="18" charset="0"/>
                      </a:endParaRPr>
                    </a:p>
                  </a:txBody>
                  <a:tcPr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latin typeface="Times New Roman" panose="02020603050405020304" pitchFamily="18" charset="0"/>
                          <a:cs typeface="Times New Roman" panose="02020603050405020304" pitchFamily="18" charset="0"/>
                        </a:rPr>
                        <a:t>% Benefit Relative to Mean from gain</a:t>
                      </a:r>
                      <a:r>
                        <a:rPr lang="en-US" baseline="0" dirty="0" smtClean="0">
                          <a:latin typeface="Times New Roman" panose="02020603050405020304" pitchFamily="18" charset="0"/>
                          <a:cs typeface="Times New Roman" panose="02020603050405020304" pitchFamily="18" charset="0"/>
                        </a:rPr>
                        <a:t> of 1 additional worker type</a:t>
                      </a:r>
                      <a:endParaRPr lang="en-US" dirty="0">
                        <a:latin typeface="Times New Roman" panose="02020603050405020304" pitchFamily="18" charset="0"/>
                        <a:cs typeface="Times New Roman" panose="02020603050405020304" pitchFamily="18" charset="0"/>
                      </a:endParaRPr>
                    </a:p>
                  </a:txBody>
                  <a:tcPr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671807279"/>
                  </a:ext>
                </a:extLst>
              </a:tr>
              <a:tr h="275309">
                <a:tc>
                  <a:txBody>
                    <a:bodyPr/>
                    <a:lstStyle/>
                    <a:p>
                      <a:pPr algn="l"/>
                      <a:r>
                        <a:rPr lang="en-US" i="0" dirty="0" smtClean="0">
                          <a:latin typeface="Times New Roman" panose="02020603050405020304" pitchFamily="18" charset="0"/>
                          <a:cs typeface="Times New Roman" panose="02020603050405020304" pitchFamily="18" charset="0"/>
                        </a:rPr>
                        <a:t>Research Experienced</a:t>
                      </a:r>
                      <a:endParaRPr lang="en-US" i="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0.02778***</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0.009</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41.85%</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 xmlns:a16="http://schemas.microsoft.com/office/drawing/2014/main" val="2461360882"/>
                  </a:ext>
                </a:extLst>
              </a:tr>
              <a:tr h="188787">
                <a:tc>
                  <a:txBody>
                    <a:bodyPr/>
                    <a:lstStyle/>
                    <a:p>
                      <a:pPr algn="l"/>
                      <a:r>
                        <a:rPr lang="en-US" i="0" dirty="0" smtClean="0">
                          <a:latin typeface="Times New Roman" panose="02020603050405020304" pitchFamily="18" charset="0"/>
                          <a:cs typeface="Times New Roman" panose="02020603050405020304" pitchFamily="18" charset="0"/>
                        </a:rPr>
                        <a:t>R&amp;D</a:t>
                      </a:r>
                      <a:r>
                        <a:rPr lang="en-US" i="0" baseline="0" dirty="0" smtClean="0">
                          <a:latin typeface="Times New Roman" panose="02020603050405020304" pitchFamily="18" charset="0"/>
                          <a:cs typeface="Times New Roman" panose="02020603050405020304" pitchFamily="18" charset="0"/>
                        </a:rPr>
                        <a:t> Firm</a:t>
                      </a:r>
                      <a:endParaRPr lang="en-US" i="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tcP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0.026***</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1.378</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39.16%</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R w="12700" cap="flat" cmpd="sng" algn="ctr">
                      <a:solidFill>
                        <a:schemeClr val="tx1"/>
                      </a:solidFill>
                      <a:prstDash val="solid"/>
                      <a:round/>
                      <a:headEnd type="none" w="med" len="med"/>
                      <a:tailEnd type="none" w="med" len="med"/>
                    </a:lnR>
                  </a:tcPr>
                </a:tc>
                <a:extLst>
                  <a:ext uri="{0D108BD9-81ED-4DB2-BD59-A6C34878D82A}">
                    <a16:rowId xmlns="" xmlns:a16="http://schemas.microsoft.com/office/drawing/2014/main" val="4227745994"/>
                  </a:ext>
                </a:extLst>
              </a:tr>
              <a:tr h="285145">
                <a:tc>
                  <a:txBody>
                    <a:bodyPr/>
                    <a:lstStyle/>
                    <a:p>
                      <a:pPr algn="l"/>
                      <a:r>
                        <a:rPr lang="en-US" i="0" dirty="0" smtClean="0">
                          <a:latin typeface="Times New Roman" panose="02020603050405020304" pitchFamily="18" charset="0"/>
                          <a:cs typeface="Times New Roman" panose="02020603050405020304" pitchFamily="18" charset="0"/>
                        </a:rPr>
                        <a:t>High-Tech</a:t>
                      </a:r>
                      <a:r>
                        <a:rPr lang="en-US" i="0" baseline="0" dirty="0" smtClean="0">
                          <a:latin typeface="Times New Roman" panose="02020603050405020304" pitchFamily="18" charset="0"/>
                          <a:cs typeface="Times New Roman" panose="02020603050405020304" pitchFamily="18" charset="0"/>
                        </a:rPr>
                        <a:t> Worker</a:t>
                      </a:r>
                      <a:endParaRPr lang="en-US" i="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tcP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0.0198***</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0.544</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29.82%</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R w="12700" cap="flat" cmpd="sng" algn="ctr">
                      <a:solidFill>
                        <a:schemeClr val="tx1"/>
                      </a:solidFill>
                      <a:prstDash val="solid"/>
                      <a:round/>
                      <a:headEnd type="none" w="med" len="med"/>
                      <a:tailEnd type="none" w="med" len="med"/>
                    </a:lnR>
                  </a:tcPr>
                </a:tc>
                <a:extLst>
                  <a:ext uri="{0D108BD9-81ED-4DB2-BD59-A6C34878D82A}">
                    <a16:rowId xmlns="" xmlns:a16="http://schemas.microsoft.com/office/drawing/2014/main" val="306323910"/>
                  </a:ext>
                </a:extLst>
              </a:tr>
              <a:tr h="266946">
                <a:tc>
                  <a:txBody>
                    <a:bodyPr/>
                    <a:lstStyle/>
                    <a:p>
                      <a:pPr algn="l"/>
                      <a:r>
                        <a:rPr lang="en-US" i="0" dirty="0" smtClean="0">
                          <a:latin typeface="Times New Roman" panose="02020603050405020304" pitchFamily="18" charset="0"/>
                          <a:cs typeface="Times New Roman" panose="02020603050405020304" pitchFamily="18" charset="0"/>
                        </a:rPr>
                        <a:t>University Affiliated</a:t>
                      </a:r>
                      <a:endParaRPr lang="en-US" i="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0.022***</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0.171</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33.14%</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715066276"/>
                  </a:ext>
                </a:extLst>
              </a:tr>
            </a:tbl>
          </a:graphicData>
        </a:graphic>
      </p:graphicFrame>
      <p:sp>
        <p:nvSpPr>
          <p:cNvPr id="7" name="TextBox 6"/>
          <p:cNvSpPr txBox="1"/>
          <p:nvPr/>
        </p:nvSpPr>
        <p:spPr>
          <a:xfrm>
            <a:off x="152886" y="1516574"/>
            <a:ext cx="5873262" cy="461665"/>
          </a:xfrm>
          <a:prstGeom prst="rect">
            <a:avLst/>
          </a:prstGeom>
          <a:noFill/>
        </p:spPr>
        <p:txBody>
          <a:bodyPr wrap="square" rtlCol="0">
            <a:spAutoFit/>
          </a:bodyPr>
          <a:lstStyle/>
          <a:p>
            <a:r>
              <a:rPr lang="en-US" sz="2400" dirty="0" smtClean="0">
                <a:latin typeface="Times New Roman" panose="02020603050405020304" pitchFamily="18" charset="0"/>
                <a:cs typeface="Times New Roman" panose="02020603050405020304" pitchFamily="18" charset="0"/>
              </a:rPr>
              <a:t>Mean Success Rate for All Startups is 6.6%</a:t>
            </a:r>
            <a:endParaRPr lang="en-US" sz="2400" dirty="0">
              <a:latin typeface="Times New Roman" panose="02020603050405020304" pitchFamily="18" charset="0"/>
              <a:cs typeface="Times New Roman" panose="02020603050405020304" pitchFamily="18" charset="0"/>
            </a:endParaRPr>
          </a:p>
        </p:txBody>
      </p:sp>
      <p:sp>
        <p:nvSpPr>
          <p:cNvPr id="8" name="TextBox 7"/>
          <p:cNvSpPr txBox="1"/>
          <p:nvPr/>
        </p:nvSpPr>
        <p:spPr>
          <a:xfrm>
            <a:off x="239150" y="4617281"/>
            <a:ext cx="8665700" cy="1477328"/>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Startup success rate increases by nearly 42% from adding one additional research-experienced worker</a:t>
            </a:r>
          </a:p>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Being classified as high-growth increases by almost 50%</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6378765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6220"/>
            <a:ext cx="8229600" cy="1143000"/>
          </a:xfrm>
        </p:spPr>
        <p:txBody>
          <a:bodyPr>
            <a:normAutofit/>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High-Growth Outcomes</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28</a:t>
            </a:fld>
            <a:endParaRPr lang="en-US" dirty="0">
              <a:latin typeface="Times New Roman" panose="02020603050405020304" pitchFamily="18" charset="0"/>
              <a:cs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178799941"/>
              </p:ext>
            </p:extLst>
          </p:nvPr>
        </p:nvGraphicFramePr>
        <p:xfrm>
          <a:off x="239150" y="1933522"/>
          <a:ext cx="8665700" cy="2377440"/>
        </p:xfrm>
        <a:graphic>
          <a:graphicData uri="http://schemas.openxmlformats.org/drawingml/2006/table">
            <a:tbl>
              <a:tblPr firstRow="1" bandRow="1">
                <a:tableStyleId>{2D5ABB26-0587-4C30-8999-92F81FD0307C}</a:tableStyleId>
              </a:tblPr>
              <a:tblGrid>
                <a:gridCol w="2954214">
                  <a:extLst>
                    <a:ext uri="{9D8B030D-6E8A-4147-A177-3AD203B41FA5}">
                      <a16:colId xmlns="" xmlns:a16="http://schemas.microsoft.com/office/drawing/2014/main" val="317949159"/>
                    </a:ext>
                  </a:extLst>
                </a:gridCol>
                <a:gridCol w="1645922">
                  <a:extLst>
                    <a:ext uri="{9D8B030D-6E8A-4147-A177-3AD203B41FA5}">
                      <a16:colId xmlns="" xmlns:a16="http://schemas.microsoft.com/office/drawing/2014/main" val="205806567"/>
                    </a:ext>
                  </a:extLst>
                </a:gridCol>
                <a:gridCol w="1463040">
                  <a:extLst>
                    <a:ext uri="{9D8B030D-6E8A-4147-A177-3AD203B41FA5}">
                      <a16:colId xmlns="" xmlns:a16="http://schemas.microsoft.com/office/drawing/2014/main" val="3021051275"/>
                    </a:ext>
                  </a:extLst>
                </a:gridCol>
                <a:gridCol w="2602524">
                  <a:extLst>
                    <a:ext uri="{9D8B030D-6E8A-4147-A177-3AD203B41FA5}">
                      <a16:colId xmlns="" xmlns:a16="http://schemas.microsoft.com/office/drawing/2014/main" val="813284803"/>
                    </a:ext>
                  </a:extLst>
                </a:gridCol>
              </a:tblGrid>
              <a:tr h="334890">
                <a:tc>
                  <a:txBody>
                    <a:bodyPr/>
                    <a:lstStyle/>
                    <a:p>
                      <a:r>
                        <a:rPr lang="en-US" dirty="0" smtClean="0">
                          <a:latin typeface="Times New Roman" panose="02020603050405020304" pitchFamily="18" charset="0"/>
                          <a:cs typeface="Times New Roman" panose="02020603050405020304" pitchFamily="18" charset="0"/>
                        </a:rPr>
                        <a:t>Human Capital Type</a:t>
                      </a:r>
                      <a:endParaRPr lang="en-US" dirty="0">
                        <a:latin typeface="Times New Roman" panose="02020603050405020304" pitchFamily="18" charset="0"/>
                        <a:cs typeface="Times New Roman" panose="02020603050405020304" pitchFamily="18" charset="0"/>
                      </a:endParaRPr>
                    </a:p>
                  </a:txBody>
                  <a:tcPr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latin typeface="Times New Roman" panose="02020603050405020304" pitchFamily="18" charset="0"/>
                          <a:cs typeface="Times New Roman" panose="02020603050405020304" pitchFamily="18" charset="0"/>
                        </a:rPr>
                        <a:t>Coefficient</a:t>
                      </a:r>
                      <a:endParaRPr lang="en-US" dirty="0">
                        <a:latin typeface="Times New Roman" panose="02020603050405020304" pitchFamily="18" charset="0"/>
                        <a:cs typeface="Times New Roman" panose="02020603050405020304" pitchFamily="18" charset="0"/>
                      </a:endParaRPr>
                    </a:p>
                  </a:txBody>
                  <a:tcPr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latin typeface="Times New Roman" panose="02020603050405020304" pitchFamily="18" charset="0"/>
                          <a:cs typeface="Times New Roman" panose="02020603050405020304" pitchFamily="18" charset="0"/>
                        </a:rPr>
                        <a:t>Mean # of Workers at Startup</a:t>
                      </a:r>
                      <a:endParaRPr lang="en-US" dirty="0">
                        <a:latin typeface="Times New Roman" panose="02020603050405020304" pitchFamily="18" charset="0"/>
                        <a:cs typeface="Times New Roman" panose="02020603050405020304" pitchFamily="18" charset="0"/>
                      </a:endParaRPr>
                    </a:p>
                  </a:txBody>
                  <a:tcPr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latin typeface="Times New Roman" panose="02020603050405020304" pitchFamily="18" charset="0"/>
                          <a:cs typeface="Times New Roman" panose="02020603050405020304" pitchFamily="18" charset="0"/>
                        </a:rPr>
                        <a:t>% Benefit Relative to Mean from gain</a:t>
                      </a:r>
                      <a:r>
                        <a:rPr lang="en-US" baseline="0" dirty="0" smtClean="0">
                          <a:latin typeface="Times New Roman" panose="02020603050405020304" pitchFamily="18" charset="0"/>
                          <a:cs typeface="Times New Roman" panose="02020603050405020304" pitchFamily="18" charset="0"/>
                        </a:rPr>
                        <a:t> of 1 additional worker type</a:t>
                      </a:r>
                      <a:endParaRPr lang="en-US" dirty="0">
                        <a:latin typeface="Times New Roman" panose="02020603050405020304" pitchFamily="18" charset="0"/>
                        <a:cs typeface="Times New Roman" panose="02020603050405020304" pitchFamily="18" charset="0"/>
                      </a:endParaRPr>
                    </a:p>
                  </a:txBody>
                  <a:tcPr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671807279"/>
                  </a:ext>
                </a:extLst>
              </a:tr>
              <a:tr h="275309">
                <a:tc>
                  <a:txBody>
                    <a:bodyPr/>
                    <a:lstStyle/>
                    <a:p>
                      <a:pPr algn="l"/>
                      <a:r>
                        <a:rPr lang="en-US" i="0" dirty="0" smtClean="0">
                          <a:latin typeface="Times New Roman" panose="02020603050405020304" pitchFamily="18" charset="0"/>
                          <a:cs typeface="Times New Roman" panose="02020603050405020304" pitchFamily="18" charset="0"/>
                        </a:rPr>
                        <a:t>Research Experienced</a:t>
                      </a:r>
                      <a:endParaRPr lang="en-US" i="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0.0167***</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0.009</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140.0%</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 xmlns:a16="http://schemas.microsoft.com/office/drawing/2014/main" val="2461360882"/>
                  </a:ext>
                </a:extLst>
              </a:tr>
              <a:tr h="188787">
                <a:tc>
                  <a:txBody>
                    <a:bodyPr/>
                    <a:lstStyle/>
                    <a:p>
                      <a:pPr algn="l"/>
                      <a:r>
                        <a:rPr lang="en-US" i="0" dirty="0" smtClean="0">
                          <a:latin typeface="Times New Roman" panose="02020603050405020304" pitchFamily="18" charset="0"/>
                          <a:cs typeface="Times New Roman" panose="02020603050405020304" pitchFamily="18" charset="0"/>
                        </a:rPr>
                        <a:t>R&amp;D</a:t>
                      </a:r>
                      <a:r>
                        <a:rPr lang="en-US" i="0" baseline="0" dirty="0" smtClean="0">
                          <a:latin typeface="Times New Roman" panose="02020603050405020304" pitchFamily="18" charset="0"/>
                          <a:cs typeface="Times New Roman" panose="02020603050405020304" pitchFamily="18" charset="0"/>
                        </a:rPr>
                        <a:t> Firm</a:t>
                      </a:r>
                      <a:endParaRPr lang="en-US" i="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tcP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0.0107***</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1.378</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89.46%</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R w="12700" cap="flat" cmpd="sng" algn="ctr">
                      <a:solidFill>
                        <a:schemeClr val="tx1"/>
                      </a:solidFill>
                      <a:prstDash val="solid"/>
                      <a:round/>
                      <a:headEnd type="none" w="med" len="med"/>
                      <a:tailEnd type="none" w="med" len="med"/>
                    </a:lnR>
                  </a:tcPr>
                </a:tc>
                <a:extLst>
                  <a:ext uri="{0D108BD9-81ED-4DB2-BD59-A6C34878D82A}">
                    <a16:rowId xmlns="" xmlns:a16="http://schemas.microsoft.com/office/drawing/2014/main" val="4227745994"/>
                  </a:ext>
                </a:extLst>
              </a:tr>
              <a:tr h="285145">
                <a:tc>
                  <a:txBody>
                    <a:bodyPr/>
                    <a:lstStyle/>
                    <a:p>
                      <a:pPr algn="l"/>
                      <a:r>
                        <a:rPr lang="en-US" i="0" dirty="0" smtClean="0">
                          <a:latin typeface="Times New Roman" panose="02020603050405020304" pitchFamily="18" charset="0"/>
                          <a:cs typeface="Times New Roman" panose="02020603050405020304" pitchFamily="18" charset="0"/>
                        </a:rPr>
                        <a:t>High-Tech</a:t>
                      </a:r>
                      <a:r>
                        <a:rPr lang="en-US" i="0" baseline="0" dirty="0" smtClean="0">
                          <a:latin typeface="Times New Roman" panose="02020603050405020304" pitchFamily="18" charset="0"/>
                          <a:cs typeface="Times New Roman" panose="02020603050405020304" pitchFamily="18" charset="0"/>
                        </a:rPr>
                        <a:t> Worker</a:t>
                      </a:r>
                      <a:endParaRPr lang="en-US" i="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tcP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0.0079***</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0.544</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66.05%</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R w="12700" cap="flat" cmpd="sng" algn="ctr">
                      <a:solidFill>
                        <a:schemeClr val="tx1"/>
                      </a:solidFill>
                      <a:prstDash val="solid"/>
                      <a:round/>
                      <a:headEnd type="none" w="med" len="med"/>
                      <a:tailEnd type="none" w="med" len="med"/>
                    </a:lnR>
                  </a:tcPr>
                </a:tc>
                <a:extLst>
                  <a:ext uri="{0D108BD9-81ED-4DB2-BD59-A6C34878D82A}">
                    <a16:rowId xmlns="" xmlns:a16="http://schemas.microsoft.com/office/drawing/2014/main" val="306323910"/>
                  </a:ext>
                </a:extLst>
              </a:tr>
              <a:tr h="266946">
                <a:tc>
                  <a:txBody>
                    <a:bodyPr/>
                    <a:lstStyle/>
                    <a:p>
                      <a:pPr algn="l"/>
                      <a:r>
                        <a:rPr lang="en-US" i="0" dirty="0" smtClean="0">
                          <a:latin typeface="Times New Roman" panose="02020603050405020304" pitchFamily="18" charset="0"/>
                          <a:cs typeface="Times New Roman" panose="02020603050405020304" pitchFamily="18" charset="0"/>
                        </a:rPr>
                        <a:t>University Affiliated</a:t>
                      </a:r>
                      <a:endParaRPr lang="en-US" i="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0.0086***</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0.171</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ctr" fontAlgn="b"/>
                      <a:r>
                        <a:rPr lang="en-US" sz="1800" b="0" i="0" u="none" strike="noStrike" dirty="0" smtClean="0">
                          <a:solidFill>
                            <a:srgbClr val="000000"/>
                          </a:solidFill>
                          <a:effectLst/>
                          <a:latin typeface="Times New Roman" panose="02020603050405020304" pitchFamily="18" charset="0"/>
                          <a:cs typeface="Times New Roman" panose="02020603050405020304" pitchFamily="18" charset="0"/>
                        </a:rPr>
                        <a:t>72.41%</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715066276"/>
                  </a:ext>
                </a:extLst>
              </a:tr>
            </a:tbl>
          </a:graphicData>
        </a:graphic>
      </p:graphicFrame>
      <p:sp>
        <p:nvSpPr>
          <p:cNvPr id="7" name="TextBox 6"/>
          <p:cNvSpPr txBox="1"/>
          <p:nvPr/>
        </p:nvSpPr>
        <p:spPr>
          <a:xfrm>
            <a:off x="152886" y="1516574"/>
            <a:ext cx="7628140" cy="430887"/>
          </a:xfrm>
          <a:prstGeom prst="rect">
            <a:avLst/>
          </a:prstGeom>
          <a:noFill/>
        </p:spPr>
        <p:txBody>
          <a:bodyPr wrap="square" rtlCol="0">
            <a:spAutoFit/>
          </a:bodyPr>
          <a:lstStyle/>
          <a:p>
            <a:r>
              <a:rPr lang="en-US" sz="2200" dirty="0" smtClean="0">
                <a:latin typeface="Times New Roman" panose="02020603050405020304" pitchFamily="18" charset="0"/>
                <a:cs typeface="Times New Roman" panose="02020603050405020304" pitchFamily="18" charset="0"/>
              </a:rPr>
              <a:t>Mean High-Growth Success Rate for All Startups is 1.2%</a:t>
            </a:r>
            <a:endParaRPr lang="en-US" sz="2200" dirty="0">
              <a:latin typeface="Times New Roman" panose="02020603050405020304" pitchFamily="18" charset="0"/>
              <a:cs typeface="Times New Roman" panose="02020603050405020304" pitchFamily="18" charset="0"/>
            </a:endParaRPr>
          </a:p>
        </p:txBody>
      </p:sp>
      <p:sp>
        <p:nvSpPr>
          <p:cNvPr id="8" name="TextBox 7"/>
          <p:cNvSpPr txBox="1"/>
          <p:nvPr/>
        </p:nvSpPr>
        <p:spPr>
          <a:xfrm>
            <a:off x="152886" y="4410247"/>
            <a:ext cx="8751964" cy="1631216"/>
          </a:xfrm>
          <a:prstGeom prst="rect">
            <a:avLst/>
          </a:prstGeom>
          <a:noFill/>
        </p:spPr>
        <p:txBody>
          <a:bodyPr wrap="square" rtlCol="0">
            <a:spAutoFit/>
          </a:bodyPr>
          <a:lstStyle/>
          <a:p>
            <a:pPr marL="285750" indent="-28575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High-Growth Success rate more than doubles when you add one research-experienced worker</a:t>
            </a:r>
          </a:p>
          <a:p>
            <a:pPr marL="285750" indent="-28575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Results are consistent across startup firm types (industrial and high-tech) with greater importance placed on high-tech workers in the high-tech sector</a:t>
            </a:r>
          </a:p>
          <a:p>
            <a:pPr marL="285750" indent="-285750">
              <a:buFont typeface="Arial" panose="020B0604020202020204" pitchFamily="34" charset="0"/>
              <a:buChar char="•"/>
            </a:pPr>
            <a:endParaRPr lang="en-US" sz="2000" dirty="0"/>
          </a:p>
        </p:txBody>
      </p:sp>
    </p:spTree>
    <p:extLst>
      <p:ext uri="{BB962C8B-B14F-4D97-AF65-F5344CB8AC3E}">
        <p14:creationId xmlns:p14="http://schemas.microsoft.com/office/powerpoint/2010/main" val="388815476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2" y="-24795"/>
            <a:ext cx="8229600" cy="1143000"/>
          </a:xfrm>
        </p:spPr>
        <p:txBody>
          <a:bodyPr>
            <a:normAutofit/>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Outline</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29</a:t>
            </a:fld>
            <a:endParaRPr lang="en-US" dirty="0">
              <a:latin typeface="Times New Roman" panose="02020603050405020304" pitchFamily="18" charset="0"/>
              <a:cs typeface="Times New Roman" panose="02020603050405020304" pitchFamily="18" charset="0"/>
            </a:endParaRPr>
          </a:p>
        </p:txBody>
      </p:sp>
      <p:sp>
        <p:nvSpPr>
          <p:cNvPr id="5" name="Rectangle 4"/>
          <p:cNvSpPr/>
          <p:nvPr/>
        </p:nvSpPr>
        <p:spPr>
          <a:xfrm>
            <a:off x="457202" y="1117007"/>
            <a:ext cx="8686798" cy="3600986"/>
          </a:xfrm>
          <a:prstGeom prst="rect">
            <a:avLst/>
          </a:prstGeom>
        </p:spPr>
        <p:txBody>
          <a:bodyPr wrap="square">
            <a:spAutoFit/>
          </a:bodyPr>
          <a:lstStyle/>
          <a:p>
            <a:pPr marL="742950" indent="-742950">
              <a:buFont typeface="+mj-lt"/>
              <a:buAutoNum type="arabicPeriod"/>
            </a:pPr>
            <a:r>
              <a:rPr lang="en-US" sz="3600" dirty="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Approach</a:t>
            </a:r>
          </a:p>
          <a:p>
            <a:pPr marL="742950" indent="-742950">
              <a:buFont typeface="+mj-lt"/>
              <a:buAutoNum type="arabicPeriod"/>
            </a:pPr>
            <a:endParaRPr lang="en-US" sz="1200" dirty="0">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Data</a:t>
            </a:r>
          </a:p>
          <a:p>
            <a:pPr marL="742950" indent="-742950">
              <a:buFont typeface="+mj-lt"/>
              <a:buAutoNum type="arabicPeriod"/>
            </a:pPr>
            <a:endParaRPr lang="en-US" sz="1200" dirty="0">
              <a:solidFill>
                <a:schemeClr val="tx2">
                  <a:lumMod val="20000"/>
                  <a:lumOff val="80000"/>
                </a:schemeClr>
              </a:solidFill>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Methods and Analysis</a:t>
            </a:r>
          </a:p>
          <a:p>
            <a:pPr marL="742950" indent="-742950">
              <a:buFont typeface="+mj-lt"/>
              <a:buAutoNum type="arabicPeriod"/>
            </a:pPr>
            <a:endParaRPr lang="en-US" sz="1200" dirty="0">
              <a:solidFill>
                <a:schemeClr val="tx2">
                  <a:lumMod val="20000"/>
                  <a:lumOff val="80000"/>
                </a:schemeClr>
              </a:solidFill>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Results</a:t>
            </a:r>
          </a:p>
          <a:p>
            <a:pPr marL="742950" indent="-742950">
              <a:buFont typeface="+mj-lt"/>
              <a:buAutoNum type="arabicPeriod"/>
            </a:pPr>
            <a:endParaRPr lang="en-US" sz="1200" dirty="0">
              <a:solidFill>
                <a:schemeClr val="tx2">
                  <a:lumMod val="20000"/>
                  <a:lumOff val="80000"/>
                </a:schemeClr>
              </a:solidFill>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a:solidFill>
                  <a:schemeClr val="tx2"/>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Conclusion and Next Steps</a:t>
            </a:r>
          </a:p>
        </p:txBody>
      </p:sp>
    </p:spTree>
    <p:extLst>
      <p:ext uri="{BB962C8B-B14F-4D97-AF65-F5344CB8AC3E}">
        <p14:creationId xmlns:p14="http://schemas.microsoft.com/office/powerpoint/2010/main" val="6825483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2" y="-24795"/>
            <a:ext cx="8229600" cy="1143000"/>
          </a:xfrm>
        </p:spPr>
        <p:txBody>
          <a:bodyPr>
            <a:normAutofit/>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Basic Survival and Startup Facts</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3</a:t>
            </a:fld>
            <a:endParaRPr lang="en-US" dirty="0">
              <a:latin typeface="Times New Roman" panose="02020603050405020304" pitchFamily="18" charset="0"/>
              <a:cs typeface="Times New Roman" panose="02020603050405020304" pitchFamily="18" charset="0"/>
            </a:endParaRPr>
          </a:p>
        </p:txBody>
      </p:sp>
      <p:pic>
        <p:nvPicPr>
          <p:cNvPr id="7" name="Picture 6"/>
          <p:cNvPicPr/>
          <p:nvPr/>
        </p:nvPicPr>
        <p:blipFill>
          <a:blip r:embed="rId2">
            <a:extLst>
              <a:ext uri="{28A0092B-C50C-407E-A947-70E740481C1C}">
                <a14:useLocalDpi xmlns:a14="http://schemas.microsoft.com/office/drawing/2010/main" val="0"/>
              </a:ext>
            </a:extLst>
          </a:blip>
          <a:stretch>
            <a:fillRect/>
          </a:stretch>
        </p:blipFill>
        <p:spPr>
          <a:xfrm>
            <a:off x="240298" y="1589795"/>
            <a:ext cx="5091357" cy="4107620"/>
          </a:xfrm>
          <a:prstGeom prst="rect">
            <a:avLst/>
          </a:prstGeom>
        </p:spPr>
      </p:pic>
      <p:sp>
        <p:nvSpPr>
          <p:cNvPr id="6" name="TextBox 5"/>
          <p:cNvSpPr txBox="1"/>
          <p:nvPr/>
        </p:nvSpPr>
        <p:spPr>
          <a:xfrm>
            <a:off x="5570806" y="1913352"/>
            <a:ext cx="3115994" cy="3046988"/>
          </a:xfrm>
          <a:prstGeom prst="rect">
            <a:avLst/>
          </a:prstGeom>
          <a:noFill/>
        </p:spPr>
        <p:txBody>
          <a:bodyPr wrap="square" rtlCol="0">
            <a:spAutoFit/>
          </a:bodyPr>
          <a:lstStyle/>
          <a:p>
            <a:pPr marL="342900" indent="-34290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More than 50% of startups fail before Year 5</a:t>
            </a:r>
          </a:p>
          <a:p>
            <a:pPr marL="342900" indent="-342900">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Fewer than 90% of startups fail to hire more than ten employees by Year 5</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16015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Additional universities</a:t>
            </a:r>
          </a:p>
        </p:txBody>
      </p:sp>
      <p:sp>
        <p:nvSpPr>
          <p:cNvPr id="4" name="Slide Number Placeholder 3"/>
          <p:cNvSpPr>
            <a:spLocks noGrp="1"/>
          </p:cNvSpPr>
          <p:nvPr>
            <p:ph type="sldNum" sz="quarter" idx="12"/>
          </p:nvPr>
        </p:nvSpPr>
        <p:spPr/>
        <p:txBody>
          <a:bodyPr/>
          <a:lstStyle/>
          <a:p>
            <a:fld id="{C29BC2A0-9875-4B3F-8A86-0C7920C785BD}" type="slidenum">
              <a:rPr lang="en-US" smtClean="0"/>
              <a:pPr/>
              <a:t>30</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102" y="1555335"/>
            <a:ext cx="5948529" cy="40340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57631" y="1194378"/>
            <a:ext cx="3029660" cy="51619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1599008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2" y="-24795"/>
            <a:ext cx="8229600" cy="1143000"/>
          </a:xfrm>
        </p:spPr>
        <p:txBody>
          <a:bodyPr>
            <a:normAutofit/>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Conclusion</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31</a:t>
            </a:fld>
            <a:endParaRPr lang="en-US" dirty="0">
              <a:latin typeface="Times New Roman" panose="02020603050405020304" pitchFamily="18" charset="0"/>
              <a:cs typeface="Times New Roman" panose="02020603050405020304" pitchFamily="18" charset="0"/>
            </a:endParaRPr>
          </a:p>
        </p:txBody>
      </p:sp>
      <p:sp>
        <p:nvSpPr>
          <p:cNvPr id="5" name="Rectangle 4"/>
          <p:cNvSpPr/>
          <p:nvPr/>
        </p:nvSpPr>
        <p:spPr>
          <a:xfrm>
            <a:off x="228603" y="1257684"/>
            <a:ext cx="8686798" cy="4524315"/>
          </a:xfrm>
          <a:prstGeom prst="rect">
            <a:avLst/>
          </a:prstGeom>
        </p:spPr>
        <p:txBody>
          <a:bodyPr wrap="square">
            <a:spAutoFit/>
          </a:bodyPr>
          <a:lstStyle/>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Introduced </a:t>
            </a:r>
            <a:r>
              <a:rPr lang="en-US" sz="2400" dirty="0">
                <a:latin typeface="Times New Roman" panose="02020603050405020304" pitchFamily="18" charset="0"/>
                <a:cs typeface="Times New Roman" panose="02020603050405020304" pitchFamily="18" charset="0"/>
              </a:rPr>
              <a:t>new measures of human </a:t>
            </a:r>
            <a:r>
              <a:rPr lang="en-US" sz="2400" dirty="0" smtClean="0">
                <a:latin typeface="Times New Roman" panose="02020603050405020304" pitchFamily="18" charset="0"/>
                <a:cs typeface="Times New Roman" panose="02020603050405020304" pitchFamily="18" charset="0"/>
              </a:rPr>
              <a:t>capital - research </a:t>
            </a:r>
            <a:r>
              <a:rPr lang="en-US" sz="2400" dirty="0">
                <a:latin typeface="Times New Roman" panose="02020603050405020304" pitchFamily="18" charset="0"/>
                <a:cs typeface="Times New Roman" panose="02020603050405020304" pitchFamily="18" charset="0"/>
              </a:rPr>
              <a:t>training, </a:t>
            </a:r>
            <a:r>
              <a:rPr lang="en-US" sz="2400" dirty="0" smtClean="0">
                <a:latin typeface="Times New Roman" panose="02020603050405020304" pitchFamily="18" charset="0"/>
                <a:cs typeface="Times New Roman" panose="02020603050405020304" pitchFamily="18" charset="0"/>
              </a:rPr>
              <a:t>extended with </a:t>
            </a:r>
            <a:r>
              <a:rPr lang="en-US" sz="2400" dirty="0">
                <a:latin typeface="Times New Roman" panose="02020603050405020304" pitchFamily="18" charset="0"/>
                <a:cs typeface="Times New Roman" panose="02020603050405020304" pitchFamily="18" charset="0"/>
              </a:rPr>
              <a:t>machine </a:t>
            </a:r>
            <a:r>
              <a:rPr lang="en-US" sz="2400" dirty="0" smtClean="0">
                <a:latin typeface="Times New Roman" panose="02020603050405020304" pitchFamily="18" charset="0"/>
                <a:cs typeface="Times New Roman" panose="02020603050405020304" pitchFamily="18" charset="0"/>
              </a:rPr>
              <a:t>learning</a:t>
            </a:r>
          </a:p>
          <a:p>
            <a:pPr marL="285750" indent="-28575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Investigated </a:t>
            </a:r>
            <a:r>
              <a:rPr lang="en-US" sz="2400" dirty="0">
                <a:latin typeface="Times New Roman" panose="02020603050405020304" pitchFamily="18" charset="0"/>
                <a:cs typeface="Times New Roman" panose="02020603050405020304" pitchFamily="18" charset="0"/>
              </a:rPr>
              <a:t>human capital composition of </a:t>
            </a:r>
            <a:r>
              <a:rPr lang="en-US" sz="2400" dirty="0" smtClean="0">
                <a:latin typeface="Times New Roman" panose="02020603050405020304" pitchFamily="18" charset="0"/>
                <a:cs typeface="Times New Roman" panose="02020603050405020304" pitchFamily="18" charset="0"/>
              </a:rPr>
              <a:t>startups</a:t>
            </a:r>
          </a:p>
          <a:p>
            <a:endParaRPr lang="en-US" sz="2400" dirty="0">
              <a:latin typeface="Times New Roman" panose="02020603050405020304" pitchFamily="18" charset="0"/>
              <a:cs typeface="Times New Roman" panose="02020603050405020304" pitchFamily="18" charset="0"/>
            </a:endParaRPr>
          </a:p>
          <a:p>
            <a:pPr lvl="1"/>
            <a:endParaRPr lang="en-US"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Next steps:</a:t>
            </a:r>
          </a:p>
          <a:p>
            <a:pPr marL="742950" lvl="1"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Additional </a:t>
            </a:r>
            <a:r>
              <a:rPr lang="en-US" sz="2400" dirty="0" smtClean="0">
                <a:latin typeface="Times New Roman" panose="02020603050405020304" pitchFamily="18" charset="0"/>
                <a:cs typeface="Times New Roman" panose="02020603050405020304" pitchFamily="18" charset="0"/>
              </a:rPr>
              <a:t>robustness checks, </a:t>
            </a:r>
          </a:p>
          <a:p>
            <a:pPr marL="742950" lvl="1"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Linking </a:t>
            </a:r>
            <a:r>
              <a:rPr lang="en-US" sz="2400" dirty="0">
                <a:latin typeface="Times New Roman" panose="02020603050405020304" pitchFamily="18" charset="0"/>
                <a:cs typeface="Times New Roman" panose="02020603050405020304" pitchFamily="18" charset="0"/>
              </a:rPr>
              <a:t>to productivity, </a:t>
            </a:r>
            <a:endParaRPr lang="en-US" sz="2400" dirty="0" smtClean="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Explore worker flows</a:t>
            </a:r>
            <a:endParaRPr lang="en-US" sz="2400" dirty="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endParaRPr>
          </a:p>
          <a:p>
            <a:pPr marL="742950" lvl="1"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Explore exogenous shocks – e.g. tech transfer office differences across universities</a:t>
            </a:r>
          </a:p>
        </p:txBody>
      </p:sp>
    </p:spTree>
    <p:extLst>
      <p:ext uri="{BB962C8B-B14F-4D97-AF65-F5344CB8AC3E}">
        <p14:creationId xmlns:p14="http://schemas.microsoft.com/office/powerpoint/2010/main" val="5895792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Basic Job Flow Facts</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C29BC2A0-9875-4B3F-8A86-0C7920C785BD}" type="slidenum">
              <a:rPr lang="en-US" smtClean="0"/>
              <a:pPr/>
              <a:t>4</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85174" y="1207093"/>
            <a:ext cx="5286509" cy="47902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598206" y="6126163"/>
            <a:ext cx="8221054" cy="369332"/>
          </a:xfrm>
          <a:prstGeom prst="rect">
            <a:avLst/>
          </a:prstGeom>
          <a:solidFill>
            <a:schemeClr val="bg1"/>
          </a:solidFill>
        </p:spPr>
        <p:txBody>
          <a:bodyPr wrap="square" rtlCol="0">
            <a:spAutoFit/>
          </a:bodyPr>
          <a:lstStyle/>
          <a:p>
            <a:r>
              <a:rPr lang="en-US" dirty="0"/>
              <a:t>Hyatt, H.R. &amp; </a:t>
            </a:r>
            <a:r>
              <a:rPr lang="en-US" dirty="0" err="1"/>
              <a:t>Spletzer</a:t>
            </a:r>
            <a:r>
              <a:rPr lang="en-US" dirty="0"/>
              <a:t>, J.R. IZA J Labor Econ (2013) 2: 5. doi:10.1186/2193-8997-2-5</a:t>
            </a:r>
          </a:p>
        </p:txBody>
      </p:sp>
    </p:spTree>
    <p:extLst>
      <p:ext uri="{BB962C8B-B14F-4D97-AF65-F5344CB8AC3E}">
        <p14:creationId xmlns:p14="http://schemas.microsoft.com/office/powerpoint/2010/main" val="3269345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2" y="-24795"/>
            <a:ext cx="8229600" cy="1143000"/>
          </a:xfrm>
        </p:spPr>
        <p:txBody>
          <a:bodyPr>
            <a:normAutofit/>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Contribution and Findings</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5</a:t>
            </a:fld>
            <a:endParaRPr lang="en-US" dirty="0">
              <a:latin typeface="Times New Roman" panose="02020603050405020304" pitchFamily="18" charset="0"/>
              <a:cs typeface="Times New Roman" panose="02020603050405020304" pitchFamily="18" charset="0"/>
            </a:endParaRPr>
          </a:p>
        </p:txBody>
      </p:sp>
      <p:sp>
        <p:nvSpPr>
          <p:cNvPr id="5" name="Rectangle 4"/>
          <p:cNvSpPr/>
          <p:nvPr/>
        </p:nvSpPr>
        <p:spPr>
          <a:xfrm>
            <a:off x="457202" y="1117007"/>
            <a:ext cx="8686798" cy="4247317"/>
          </a:xfrm>
          <a:prstGeom prst="rect">
            <a:avLst/>
          </a:prstGeom>
        </p:spPr>
        <p:txBody>
          <a:bodyPr wrap="square">
            <a:spAutoFit/>
          </a:bodyPr>
          <a:lstStyle/>
          <a:p>
            <a:endParaRPr lang="en-US" sz="2400"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Data </a:t>
            </a:r>
            <a:r>
              <a:rPr lang="en-US" sz="2400" dirty="0">
                <a:latin typeface="Times New Roman" panose="02020603050405020304" pitchFamily="18" charset="0"/>
                <a:cs typeface="Times New Roman" panose="02020603050405020304" pitchFamily="18" charset="0"/>
              </a:rPr>
              <a:t>and measurement</a:t>
            </a:r>
          </a:p>
          <a:p>
            <a:pPr marL="742950" lvl="1"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New measures of human capital at individual level</a:t>
            </a:r>
          </a:p>
          <a:p>
            <a:pPr marL="742950" lvl="1"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New approach to capturing human capital composition at firm level</a:t>
            </a:r>
          </a:p>
          <a:p>
            <a:pPr marL="742950" lvl="1"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New data on startups</a:t>
            </a:r>
          </a:p>
          <a:p>
            <a:pPr marL="742950" lvl="1"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New data on individuals employed at startups</a:t>
            </a:r>
          </a:p>
          <a:p>
            <a:pPr lvl="1"/>
            <a:endParaRPr lang="en-US" dirty="0" smtClean="0">
              <a:latin typeface="Times New Roman" panose="02020603050405020304" pitchFamily="18" charset="0"/>
              <a:cs typeface="Times New Roman" panose="02020603050405020304" pitchFamily="18" charset="0"/>
            </a:endParaRPr>
          </a:p>
          <a:p>
            <a:pPr lvl="1"/>
            <a:endParaRPr lang="en-US" sz="12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sz="12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sz="12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Findings</a:t>
            </a:r>
          </a:p>
          <a:p>
            <a:pPr marL="742950" lvl="1"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Increased human capital leads </a:t>
            </a:r>
            <a:r>
              <a:rPr lang="en-US" sz="2400" dirty="0">
                <a:latin typeface="Times New Roman" panose="02020603050405020304" pitchFamily="18" charset="0"/>
                <a:cs typeface="Times New Roman" panose="02020603050405020304" pitchFamily="18" charset="0"/>
              </a:rPr>
              <a:t>to increased survival and growth for startups</a:t>
            </a:r>
          </a:p>
          <a:p>
            <a:pPr marL="285750" indent="-28575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81572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2" y="-24795"/>
            <a:ext cx="8229600" cy="1143000"/>
          </a:xfrm>
        </p:spPr>
        <p:txBody>
          <a:bodyPr>
            <a:normAutofit/>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Outline</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6</a:t>
            </a:fld>
            <a:endParaRPr lang="en-US" dirty="0">
              <a:latin typeface="Times New Roman" panose="02020603050405020304" pitchFamily="18" charset="0"/>
              <a:cs typeface="Times New Roman" panose="02020603050405020304" pitchFamily="18" charset="0"/>
            </a:endParaRPr>
          </a:p>
        </p:txBody>
      </p:sp>
      <p:sp>
        <p:nvSpPr>
          <p:cNvPr id="5" name="Rectangle 4"/>
          <p:cNvSpPr/>
          <p:nvPr/>
        </p:nvSpPr>
        <p:spPr>
          <a:xfrm>
            <a:off x="457202" y="1117007"/>
            <a:ext cx="8686798" cy="3600986"/>
          </a:xfrm>
          <a:prstGeom prst="rect">
            <a:avLst/>
          </a:prstGeom>
        </p:spPr>
        <p:txBody>
          <a:bodyPr wrap="square">
            <a:spAutoFit/>
          </a:bodyPr>
          <a:lstStyle/>
          <a:p>
            <a:pPr marL="742950" indent="-742950">
              <a:buFont typeface="+mj-lt"/>
              <a:buAutoNum type="arabicPeriod"/>
            </a:pPr>
            <a:r>
              <a:rPr lang="en-US" sz="3600" dirty="0">
                <a:solidFill>
                  <a:schemeClr val="tx2"/>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Approach</a:t>
            </a:r>
          </a:p>
          <a:p>
            <a:pPr marL="742950" indent="-742950">
              <a:buFont typeface="+mj-lt"/>
              <a:buAutoNum type="arabicPeriod"/>
            </a:pPr>
            <a:endParaRPr lang="en-US" sz="1200" dirty="0">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a:solidFill>
                  <a:schemeClr val="tx2"/>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Data</a:t>
            </a:r>
          </a:p>
          <a:p>
            <a:pPr marL="742950" indent="-742950">
              <a:buFont typeface="+mj-lt"/>
              <a:buAutoNum type="arabicPeriod"/>
            </a:pPr>
            <a:endParaRPr lang="en-US" sz="1200" dirty="0">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a:solidFill>
                  <a:schemeClr val="tx2"/>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Methods and Analysis</a:t>
            </a:r>
          </a:p>
          <a:p>
            <a:pPr marL="742950" indent="-742950">
              <a:buFont typeface="+mj-lt"/>
              <a:buAutoNum type="arabicPeriod"/>
            </a:pPr>
            <a:endParaRPr lang="en-US" sz="1200" dirty="0">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a:solidFill>
                  <a:schemeClr val="tx2"/>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Results</a:t>
            </a:r>
          </a:p>
          <a:p>
            <a:pPr marL="742950" indent="-742950">
              <a:buFont typeface="+mj-lt"/>
              <a:buAutoNum type="arabicPeriod"/>
            </a:pPr>
            <a:endParaRPr lang="en-US" sz="1200" dirty="0">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Conclusion and Next </a:t>
            </a:r>
            <a:r>
              <a:rPr lang="en-US" sz="3600" dirty="0">
                <a:solidFill>
                  <a:schemeClr val="tx2"/>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Steps</a:t>
            </a:r>
          </a:p>
        </p:txBody>
      </p:sp>
    </p:spTree>
    <p:extLst>
      <p:ext uri="{BB962C8B-B14F-4D97-AF65-F5344CB8AC3E}">
        <p14:creationId xmlns:p14="http://schemas.microsoft.com/office/powerpoint/2010/main" val="29517796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2" y="-24795"/>
            <a:ext cx="8229600" cy="1143000"/>
          </a:xfrm>
        </p:spPr>
        <p:txBody>
          <a:bodyPr>
            <a:normAutofit/>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Outline</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7</a:t>
            </a:fld>
            <a:endParaRPr lang="en-US" dirty="0">
              <a:latin typeface="Times New Roman" panose="02020603050405020304" pitchFamily="18" charset="0"/>
              <a:cs typeface="Times New Roman" panose="02020603050405020304" pitchFamily="18" charset="0"/>
            </a:endParaRPr>
          </a:p>
        </p:txBody>
      </p:sp>
      <p:sp>
        <p:nvSpPr>
          <p:cNvPr id="5" name="Rectangle 4"/>
          <p:cNvSpPr/>
          <p:nvPr/>
        </p:nvSpPr>
        <p:spPr>
          <a:xfrm>
            <a:off x="457202" y="1117007"/>
            <a:ext cx="8686798" cy="3600986"/>
          </a:xfrm>
          <a:prstGeom prst="rect">
            <a:avLst/>
          </a:prstGeom>
        </p:spPr>
        <p:txBody>
          <a:bodyPr wrap="square">
            <a:spAutoFit/>
          </a:bodyPr>
          <a:lstStyle/>
          <a:p>
            <a:pPr marL="742950" indent="-742950">
              <a:buFont typeface="+mj-lt"/>
              <a:buAutoNum type="arabicPeriod"/>
            </a:pPr>
            <a:r>
              <a:rPr lang="en-US" sz="3600" dirty="0">
                <a:solidFill>
                  <a:schemeClr val="tx2"/>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Approach</a:t>
            </a:r>
          </a:p>
          <a:p>
            <a:pPr marL="742950" indent="-742950">
              <a:buFont typeface="+mj-lt"/>
              <a:buAutoNum type="arabicPeriod"/>
            </a:pPr>
            <a:endParaRPr lang="en-US" sz="1200" dirty="0">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Data</a:t>
            </a:r>
          </a:p>
          <a:p>
            <a:pPr marL="742950" indent="-742950">
              <a:buFont typeface="+mj-lt"/>
              <a:buAutoNum type="arabicPeriod"/>
            </a:pPr>
            <a:endParaRPr lang="en-US" sz="1200" dirty="0">
              <a:solidFill>
                <a:schemeClr val="tx2">
                  <a:lumMod val="20000"/>
                  <a:lumOff val="80000"/>
                </a:schemeClr>
              </a:solidFill>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Methods and Analysis</a:t>
            </a:r>
          </a:p>
          <a:p>
            <a:pPr marL="742950" indent="-742950">
              <a:buFont typeface="+mj-lt"/>
              <a:buAutoNum type="arabicPeriod"/>
            </a:pPr>
            <a:endParaRPr lang="en-US" sz="1200" dirty="0">
              <a:solidFill>
                <a:schemeClr val="tx2">
                  <a:lumMod val="20000"/>
                  <a:lumOff val="80000"/>
                </a:schemeClr>
              </a:solidFill>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rPr>
              <a:t>Results</a:t>
            </a:r>
          </a:p>
          <a:p>
            <a:pPr marL="742950" indent="-742950">
              <a:buFont typeface="+mj-lt"/>
              <a:buAutoNum type="arabicPeriod"/>
            </a:pPr>
            <a:endParaRPr lang="en-US" sz="1200" dirty="0">
              <a:solidFill>
                <a:schemeClr val="tx2">
                  <a:lumMod val="20000"/>
                  <a:lumOff val="80000"/>
                </a:schemeClr>
              </a:solidFill>
              <a:latin typeface="Times New Roman" panose="02020603050405020304" pitchFamily="18" charset="0"/>
              <a:cs typeface="Times New Roman" panose="02020603050405020304" pitchFamily="18" charset="0"/>
            </a:endParaRPr>
          </a:p>
          <a:p>
            <a:pPr marL="742950" indent="-742950">
              <a:buFont typeface="+mj-lt"/>
              <a:buAutoNum type="arabicPeriod"/>
            </a:pPr>
            <a:r>
              <a:rPr lang="en-US" sz="3600" dirty="0">
                <a:solidFill>
                  <a:schemeClr val="tx2">
                    <a:lumMod val="20000"/>
                    <a:lumOff val="80000"/>
                  </a:schemeClr>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Conclusion and Next Steps</a:t>
            </a:r>
          </a:p>
        </p:txBody>
      </p:sp>
    </p:spTree>
    <p:extLst>
      <p:ext uri="{BB962C8B-B14F-4D97-AF65-F5344CB8AC3E}">
        <p14:creationId xmlns:p14="http://schemas.microsoft.com/office/powerpoint/2010/main" val="35791191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2" y="-24795"/>
            <a:ext cx="8229600" cy="1143000"/>
          </a:xfrm>
        </p:spPr>
        <p:txBody>
          <a:bodyPr>
            <a:normAutofit/>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Approach</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8</a:t>
            </a:fld>
            <a:endParaRPr lang="en-US"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5" name="Rectangle 4"/>
              <p:cNvSpPr/>
              <p:nvPr/>
            </p:nvSpPr>
            <p:spPr>
              <a:xfrm>
                <a:off x="457202" y="1117007"/>
                <a:ext cx="8686798" cy="5139740"/>
              </a:xfrm>
              <a:prstGeom prst="rect">
                <a:avLst/>
              </a:prstGeom>
            </p:spPr>
            <p:txBody>
              <a:bodyPr wrap="square">
                <a:spAutoFit/>
              </a:bodyPr>
              <a:lstStyle/>
              <a:p>
                <a:r>
                  <a:rPr lang="en-US" sz="2400" dirty="0">
                    <a:latin typeface="Times New Roman" panose="02020603050405020304" pitchFamily="18" charset="0"/>
                    <a:cs typeface="Times New Roman" panose="02020603050405020304" pitchFamily="18" charset="0"/>
                  </a:rPr>
                  <a:t>Can think about startup outcomes as being determined </a:t>
                </a:r>
                <a:r>
                  <a:rPr lang="en-US" sz="2400" dirty="0" smtClean="0">
                    <a:latin typeface="Times New Roman" panose="02020603050405020304" pitchFamily="18" charset="0"/>
                    <a:cs typeface="Times New Roman" panose="02020603050405020304" pitchFamily="18" charset="0"/>
                  </a:rPr>
                  <a:t>by</a:t>
                </a:r>
              </a:p>
              <a:p>
                <a:endParaRPr lang="en-US" sz="1200" dirty="0" smtClean="0">
                  <a:latin typeface="Times New Roman" panose="02020603050405020304" pitchFamily="18" charset="0"/>
                  <a:cs typeface="Times New Roman" panose="02020603050405020304" pitchFamily="18" charset="0"/>
                </a:endParaRPr>
              </a:p>
              <a:p>
                <a:pPr algn="ctr"/>
                <a14:m>
                  <m:oMathPara xmlns:m="http://schemas.openxmlformats.org/officeDocument/2006/math">
                    <m:oMathParaPr>
                      <m:jc m:val="centerGroup"/>
                    </m:oMathParaPr>
                    <m:oMath xmlns:m="http://schemas.openxmlformats.org/officeDocument/2006/math">
                      <m:sSub>
                        <m:sSubPr>
                          <m:ctrlPr>
                            <a:rPr lang="en-US" sz="2400" i="1">
                              <a:latin typeface="Cambria Math"/>
                            </a:rPr>
                          </m:ctrlPr>
                        </m:sSubPr>
                        <m:e>
                          <m:r>
                            <a:rPr lang="en-US" sz="2400" i="1">
                              <a:latin typeface="Cambria Math" panose="02040503050406030204" pitchFamily="18" charset="0"/>
                            </a:rPr>
                            <m:t>𝑌</m:t>
                          </m:r>
                        </m:e>
                        <m:sub>
                          <m:r>
                            <a:rPr lang="en-US" sz="2400" i="1">
                              <a:latin typeface="Cambria Math" panose="02040503050406030204" pitchFamily="18" charset="0"/>
                            </a:rPr>
                            <m:t>𝑓𝑡</m:t>
                          </m:r>
                        </m:sub>
                      </m:sSub>
                      <m:r>
                        <a:rPr lang="en-US" sz="2400" i="1">
                          <a:latin typeface="Cambria Math" panose="02040503050406030204" pitchFamily="18" charset="0"/>
                        </a:rPr>
                        <m:t>=</m:t>
                      </m:r>
                      <m:r>
                        <a:rPr lang="en-US" sz="2400" i="1">
                          <a:latin typeface="Cambria Math" panose="02040503050406030204" pitchFamily="18" charset="0"/>
                        </a:rPr>
                        <m:t>𝑓</m:t>
                      </m:r>
                      <m:d>
                        <m:dPr>
                          <m:ctrlPr>
                            <a:rPr lang="en-US" sz="2400" i="1">
                              <a:latin typeface="Cambria Math"/>
                            </a:rPr>
                          </m:ctrlPr>
                        </m:dPr>
                        <m:e>
                          <m:sSub>
                            <m:sSubPr>
                              <m:ctrlPr>
                                <a:rPr lang="en-US" sz="2400" i="1">
                                  <a:latin typeface="Cambria Math"/>
                                </a:rPr>
                              </m:ctrlPr>
                            </m:sSubPr>
                            <m:e>
                              <m:r>
                                <a:rPr lang="en-US" sz="2400" i="1">
                                  <a:latin typeface="Cambria Math" panose="02040503050406030204" pitchFamily="18" charset="0"/>
                                </a:rPr>
                                <m:t>𝐴</m:t>
                              </m:r>
                            </m:e>
                            <m:sub>
                              <m:r>
                                <a:rPr lang="en-US" sz="2400" i="1">
                                  <a:latin typeface="Cambria Math" panose="02040503050406030204" pitchFamily="18" charset="0"/>
                                </a:rPr>
                                <m:t>𝑓𝑡</m:t>
                              </m:r>
                            </m:sub>
                          </m:sSub>
                          <m:r>
                            <a:rPr lang="en-US" sz="2400" i="1">
                              <a:latin typeface="Cambria Math" panose="02040503050406030204" pitchFamily="18" charset="0"/>
                            </a:rPr>
                            <m:t>,</m:t>
                          </m:r>
                          <m:sSub>
                            <m:sSubPr>
                              <m:ctrlPr>
                                <a:rPr lang="en-US" sz="2400" i="1">
                                  <a:latin typeface="Cambria Math"/>
                                </a:rPr>
                              </m:ctrlPr>
                            </m:sSubPr>
                            <m:e>
                              <m:r>
                                <a:rPr lang="en-US" sz="2400" i="1">
                                  <a:latin typeface="Cambria Math" panose="02040503050406030204" pitchFamily="18" charset="0"/>
                                </a:rPr>
                                <m:t>𝐾</m:t>
                              </m:r>
                            </m:e>
                            <m:sub>
                              <m:r>
                                <a:rPr lang="en-US" sz="2400" i="1">
                                  <a:latin typeface="Cambria Math" panose="02040503050406030204" pitchFamily="18" charset="0"/>
                                </a:rPr>
                                <m:t>𝑓𝑡</m:t>
                              </m:r>
                            </m:sub>
                          </m:sSub>
                          <m:r>
                            <a:rPr lang="en-US" sz="2400" i="1">
                              <a:latin typeface="Cambria Math" panose="02040503050406030204" pitchFamily="18" charset="0"/>
                            </a:rPr>
                            <m:t>,</m:t>
                          </m:r>
                          <m:sSub>
                            <m:sSubPr>
                              <m:ctrlPr>
                                <a:rPr lang="en-US" sz="2400" i="1">
                                  <a:latin typeface="Cambria Math"/>
                                </a:rPr>
                              </m:ctrlPr>
                            </m:sSubPr>
                            <m:e>
                              <m:r>
                                <a:rPr lang="en-US" sz="2400" i="1">
                                  <a:latin typeface="Cambria Math" panose="02040503050406030204" pitchFamily="18" charset="0"/>
                                </a:rPr>
                                <m:t>𝐿</m:t>
                              </m:r>
                            </m:e>
                            <m:sub>
                              <m:r>
                                <a:rPr lang="en-US" sz="2400" i="1">
                                  <a:latin typeface="Cambria Math" panose="02040503050406030204" pitchFamily="18" charset="0"/>
                                </a:rPr>
                                <m:t>𝑓𝑡</m:t>
                              </m:r>
                            </m:sub>
                          </m:sSub>
                          <m:r>
                            <a:rPr lang="en-US" sz="2400" i="1">
                              <a:latin typeface="Cambria Math" panose="02040503050406030204" pitchFamily="18" charset="0"/>
                            </a:rPr>
                            <m:t>,</m:t>
                          </m:r>
                          <m:sSub>
                            <m:sSubPr>
                              <m:ctrlPr>
                                <a:rPr lang="en-US" sz="2400" i="1">
                                  <a:latin typeface="Cambria Math"/>
                                </a:rPr>
                              </m:ctrlPr>
                            </m:sSubPr>
                            <m:e>
                              <m:r>
                                <a:rPr lang="en-US" sz="2400" i="1">
                                  <a:latin typeface="Cambria Math" panose="02040503050406030204" pitchFamily="18" charset="0"/>
                                </a:rPr>
                                <m:t>𝑋</m:t>
                              </m:r>
                            </m:e>
                            <m:sub>
                              <m:r>
                                <a:rPr lang="en-US" sz="2400" i="1">
                                  <a:latin typeface="Cambria Math" panose="02040503050406030204" pitchFamily="18" charset="0"/>
                                </a:rPr>
                                <m:t>𝑓𝑡</m:t>
                              </m:r>
                            </m:sub>
                          </m:sSub>
                        </m:e>
                      </m:d>
                    </m:oMath>
                  </m:oMathPara>
                </a14:m>
                <a:endParaRPr lang="en-US" sz="2400" dirty="0">
                  <a:latin typeface="Times New Roman" panose="02020603050405020304" pitchFamily="18" charset="0"/>
                  <a:cs typeface="Times New Roman" panose="02020603050405020304" pitchFamily="18" charset="0"/>
                </a:endParaRPr>
              </a:p>
              <a:p>
                <a:pPr algn="ctr"/>
                <a:endParaRPr lang="en-US" sz="1200" dirty="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with </a:t>
                </a:r>
                <a:r>
                  <a:rPr lang="en-US" sz="2400" dirty="0">
                    <a:latin typeface="Times New Roman" panose="02020603050405020304" pitchFamily="18" charset="0"/>
                    <a:cs typeface="Times New Roman" panose="02020603050405020304" pitchFamily="18" charset="0"/>
                  </a:rPr>
                  <a:t>varying degrees of </a:t>
                </a:r>
                <a:r>
                  <a:rPr lang="en-US" sz="2400" dirty="0" err="1" smtClean="0">
                    <a:latin typeface="Times New Roman" panose="02020603050405020304" pitchFamily="18" charset="0"/>
                    <a:cs typeface="Times New Roman" panose="02020603050405020304" pitchFamily="18" charset="0"/>
                  </a:rPr>
                  <a:t>exogeneity</a:t>
                </a:r>
                <a:endParaRPr lang="en-US" sz="2400" dirty="0" smtClean="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Capital Outlays (K): Investments, Financing, Equipment, </a:t>
                </a:r>
                <a:r>
                  <a:rPr lang="en-US" sz="2400" dirty="0" smtClean="0">
                    <a:latin typeface="Times New Roman" panose="02020603050405020304" pitchFamily="18" charset="0"/>
                    <a:cs typeface="Times New Roman" panose="02020603050405020304" pitchFamily="18" charset="0"/>
                  </a:rPr>
                  <a:t>Technology</a:t>
                </a:r>
              </a:p>
              <a:p>
                <a:pPr marL="285750" indent="-285750">
                  <a:buFont typeface="Arial" panose="020B0604020202020204" pitchFamily="34" charset="0"/>
                  <a:buChar char="•"/>
                </a:pPr>
                <a:endParaRPr lang="en-US" sz="12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Labor (L): Human </a:t>
                </a:r>
                <a:r>
                  <a:rPr lang="en-US" sz="2400" dirty="0" smtClean="0">
                    <a:latin typeface="Times New Roman" panose="02020603050405020304" pitchFamily="18" charset="0"/>
                    <a:cs typeface="Times New Roman" panose="02020603050405020304" pitchFamily="18" charset="0"/>
                  </a:rPr>
                  <a:t>capital</a:t>
                </a:r>
              </a:p>
              <a:p>
                <a:pPr marL="285750" indent="-285750">
                  <a:buFont typeface="Arial" panose="020B0604020202020204" pitchFamily="34" charset="0"/>
                  <a:buChar char="•"/>
                </a:pPr>
                <a:endParaRPr lang="en-US" sz="12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External factors (X): Macroeconomic conditions, Industry </a:t>
                </a:r>
                <a:r>
                  <a:rPr lang="en-US" sz="2400" dirty="0" smtClean="0">
                    <a:latin typeface="Times New Roman" panose="02020603050405020304" pitchFamily="18" charset="0"/>
                    <a:cs typeface="Times New Roman" panose="02020603050405020304" pitchFamily="18" charset="0"/>
                  </a:rPr>
                  <a:t>factors, Geographic </a:t>
                </a:r>
                <a:r>
                  <a:rPr lang="en-US" sz="2400" dirty="0">
                    <a:latin typeface="Times New Roman" panose="02020603050405020304" pitchFamily="18" charset="0"/>
                    <a:cs typeface="Times New Roman" panose="02020603050405020304" pitchFamily="18" charset="0"/>
                  </a:rPr>
                  <a:t>factors, Productivity </a:t>
                </a:r>
                <a:r>
                  <a:rPr lang="en-US" sz="2400" dirty="0" smtClean="0">
                    <a:latin typeface="Times New Roman" panose="02020603050405020304" pitchFamily="18" charset="0"/>
                    <a:cs typeface="Times New Roman" panose="02020603050405020304" pitchFamily="18" charset="0"/>
                  </a:rPr>
                  <a:t>Shocks</a:t>
                </a:r>
              </a:p>
              <a:p>
                <a:pPr marL="285750" indent="-285750">
                  <a:buFont typeface="Arial" panose="020B0604020202020204" pitchFamily="34" charset="0"/>
                  <a:buChar char="•"/>
                </a:pPr>
                <a:endParaRPr lang="en-US" sz="12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We attempt to fill in the gaps of these variables, specifically </a:t>
                </a:r>
                <a:r>
                  <a:rPr lang="en-US" sz="2400" dirty="0" smtClean="0">
                    <a:latin typeface="Times New Roman" panose="02020603050405020304" pitchFamily="18" charset="0"/>
                    <a:cs typeface="Times New Roman" panose="02020603050405020304" pitchFamily="18" charset="0"/>
                  </a:rPr>
                  <a:t>for human </a:t>
                </a:r>
                <a:r>
                  <a:rPr lang="en-US" sz="2400" dirty="0">
                    <a:latin typeface="Times New Roman" panose="02020603050405020304" pitchFamily="18" charset="0"/>
                    <a:cs typeface="Times New Roman" panose="02020603050405020304" pitchFamily="18" charset="0"/>
                  </a:rPr>
                  <a:t>capital, using new linked microdata</a:t>
                </a:r>
                <a:endParaRPr lang="en-US" sz="2400" dirty="0">
                  <a:solidFill>
                    <a:schemeClr val="tx2"/>
                  </a:solidFill>
                  <a:effectLst>
                    <a:outerShdw blurRad="63500" dist="38100" dir="5400000" algn="t" rotWithShape="0">
                      <a:prstClr val="black">
                        <a:alpha val="25000"/>
                      </a:prstClr>
                    </a:outerShdw>
                  </a:effectLst>
                  <a:latin typeface="Times New Roman" panose="02020603050405020304" pitchFamily="18" charset="0"/>
                  <a:ea typeface="+mj-ea"/>
                  <a:cs typeface="Times New Roman" panose="02020603050405020304" pitchFamily="18" charset="0"/>
                </a:endParaRPr>
              </a:p>
            </p:txBody>
          </p:sp>
        </mc:Choice>
        <mc:Fallback xmlns="">
          <p:sp>
            <p:nvSpPr>
              <p:cNvPr id="5" name="Rectangle 4"/>
              <p:cNvSpPr>
                <a:spLocks noRot="1" noChangeAspect="1" noMove="1" noResize="1" noEditPoints="1" noAdjustHandles="1" noChangeArrowheads="1" noChangeShapeType="1" noTextEdit="1"/>
              </p:cNvSpPr>
              <p:nvPr/>
            </p:nvSpPr>
            <p:spPr>
              <a:xfrm>
                <a:off x="457202" y="1117007"/>
                <a:ext cx="8686798" cy="5139740"/>
              </a:xfrm>
              <a:prstGeom prst="rect">
                <a:avLst/>
              </a:prstGeom>
              <a:blipFill>
                <a:blip r:embed="rId2"/>
                <a:stretch>
                  <a:fillRect l="-1053" t="-949" r="-211"/>
                </a:stretch>
              </a:blipFill>
            </p:spPr>
            <p:txBody>
              <a:bodyPr/>
              <a:lstStyle/>
              <a:p>
                <a:r>
                  <a:rPr lang="en-US">
                    <a:noFill/>
                  </a:rPr>
                  <a:t> </a:t>
                </a:r>
              </a:p>
            </p:txBody>
          </p:sp>
        </mc:Fallback>
      </mc:AlternateContent>
    </p:spTree>
    <p:extLst>
      <p:ext uri="{BB962C8B-B14F-4D97-AF65-F5344CB8AC3E}">
        <p14:creationId xmlns:p14="http://schemas.microsoft.com/office/powerpoint/2010/main" val="5168919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6705"/>
            <a:ext cx="8229600" cy="1143000"/>
          </a:xfrm>
        </p:spPr>
        <p:txBody>
          <a:bodyPr>
            <a:normAutofit fontScale="90000"/>
          </a:bodyPr>
          <a:lstStyle/>
          <a:p>
            <a:r>
              <a:rPr lang="en-US" sz="4800" dirty="0" smtClean="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rPr>
              <a:t>New Measures of Human Capital</a:t>
            </a:r>
            <a:endParaRPr lang="en-US" sz="4800" dirty="0">
              <a:solidFill>
                <a:schemeClr val="tx2"/>
              </a:solidFill>
              <a:effectLst>
                <a:outerShdw blurRad="63500" dist="38100" dir="5400000" algn="t" rotWithShape="0">
                  <a:prstClr val="black">
                    <a:alpha val="25000"/>
                  </a:prst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29BC2A0-9875-4B3F-8A86-0C7920C785BD}" type="slidenum">
              <a:rPr lang="en-US" smtClean="0">
                <a:latin typeface="Times New Roman" panose="02020603050405020304" pitchFamily="18" charset="0"/>
                <a:cs typeface="Times New Roman" panose="02020603050405020304" pitchFamily="18" charset="0"/>
              </a:rPr>
              <a:pPr/>
              <a:t>9</a:t>
            </a:fld>
            <a:endParaRPr lang="en-US" dirty="0">
              <a:latin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796785214"/>
              </p:ext>
            </p:extLst>
          </p:nvPr>
        </p:nvGraphicFramePr>
        <p:xfrm>
          <a:off x="457200" y="2350112"/>
          <a:ext cx="8480736" cy="2632102"/>
        </p:xfrm>
        <a:graphic>
          <a:graphicData uri="http://schemas.openxmlformats.org/drawingml/2006/table">
            <a:tbl>
              <a:tblPr firstRow="1" firstCol="1">
                <a:tableStyleId>{5C22544A-7EE6-4342-B048-85BDC9FD1C3A}</a:tableStyleId>
              </a:tblPr>
              <a:tblGrid>
                <a:gridCol w="2057400">
                  <a:extLst>
                    <a:ext uri="{9D8B030D-6E8A-4147-A177-3AD203B41FA5}">
                      <a16:colId xmlns="" xmlns:a16="http://schemas.microsoft.com/office/drawing/2014/main" val="2531914140"/>
                    </a:ext>
                  </a:extLst>
                </a:gridCol>
                <a:gridCol w="2495280">
                  <a:extLst>
                    <a:ext uri="{9D8B030D-6E8A-4147-A177-3AD203B41FA5}">
                      <a16:colId xmlns="" xmlns:a16="http://schemas.microsoft.com/office/drawing/2014/main" val="777975050"/>
                    </a:ext>
                  </a:extLst>
                </a:gridCol>
                <a:gridCol w="2215166">
                  <a:extLst>
                    <a:ext uri="{9D8B030D-6E8A-4147-A177-3AD203B41FA5}">
                      <a16:colId xmlns="" xmlns:a16="http://schemas.microsoft.com/office/drawing/2014/main" val="2337460212"/>
                    </a:ext>
                  </a:extLst>
                </a:gridCol>
                <a:gridCol w="1712890">
                  <a:extLst>
                    <a:ext uri="{9D8B030D-6E8A-4147-A177-3AD203B41FA5}">
                      <a16:colId xmlns="" xmlns:a16="http://schemas.microsoft.com/office/drawing/2014/main" val="3055107048"/>
                    </a:ext>
                  </a:extLst>
                </a:gridCol>
              </a:tblGrid>
              <a:tr h="659776">
                <a:tc>
                  <a:txBody>
                    <a:bodyPr/>
                    <a:lstStyle/>
                    <a:p>
                      <a:pPr algn="ctr"/>
                      <a:r>
                        <a:rPr lang="en-US" sz="1600" dirty="0" smtClean="0"/>
                        <a:t>Measures of Human Capital</a:t>
                      </a:r>
                      <a:endParaRPr lang="en-US" sz="1600" dirty="0">
                        <a:latin typeface="Times New Roman" panose="02020603050405020304" pitchFamily="18" charset="0"/>
                        <a:cs typeface="Times New Roman" panose="02020603050405020304" pitchFamily="18" charset="0"/>
                      </a:endParaRPr>
                    </a:p>
                  </a:txBody>
                  <a:tcPr anchor="b"/>
                </a:tc>
                <a:tc>
                  <a:txBody>
                    <a:bodyPr/>
                    <a:lstStyle/>
                    <a:p>
                      <a:pPr algn="ctr"/>
                      <a:r>
                        <a:rPr lang="en-US" sz="1600" dirty="0" smtClean="0"/>
                        <a:t>Source</a:t>
                      </a:r>
                      <a:endParaRPr lang="en-US" sz="1600" dirty="0">
                        <a:latin typeface="Times New Roman" panose="02020603050405020304" pitchFamily="18" charset="0"/>
                        <a:cs typeface="Times New Roman" panose="02020603050405020304" pitchFamily="18" charset="0"/>
                      </a:endParaRPr>
                    </a:p>
                  </a:txBody>
                  <a:tcPr anchor="b"/>
                </a:tc>
                <a:tc>
                  <a:txBody>
                    <a:bodyPr/>
                    <a:lstStyle/>
                    <a:p>
                      <a:pPr algn="ctr"/>
                      <a:r>
                        <a:rPr lang="en-US" sz="1600" dirty="0" smtClean="0"/>
                        <a:t>Method</a:t>
                      </a:r>
                      <a:endParaRPr lang="en-US" sz="1600" dirty="0">
                        <a:latin typeface="Times New Roman" panose="02020603050405020304" pitchFamily="18" charset="0"/>
                        <a:cs typeface="Times New Roman" panose="02020603050405020304" pitchFamily="18" charset="0"/>
                      </a:endParaRPr>
                    </a:p>
                  </a:txBody>
                  <a:tcPr anchor="b"/>
                </a:tc>
                <a:tc>
                  <a:txBody>
                    <a:bodyPr/>
                    <a:lstStyle/>
                    <a:p>
                      <a:pPr algn="ctr"/>
                      <a:r>
                        <a:rPr lang="en-US" sz="1600" dirty="0" smtClean="0"/>
                        <a:t>Scope</a:t>
                      </a:r>
                      <a:endParaRPr lang="en-US" sz="1600" dirty="0">
                        <a:latin typeface="Times New Roman" panose="02020603050405020304" pitchFamily="18" charset="0"/>
                        <a:cs typeface="Times New Roman" panose="02020603050405020304" pitchFamily="18" charset="0"/>
                      </a:endParaRPr>
                    </a:p>
                  </a:txBody>
                  <a:tcPr anchor="b"/>
                </a:tc>
                <a:extLst>
                  <a:ext uri="{0D108BD9-81ED-4DB2-BD59-A6C34878D82A}">
                    <a16:rowId xmlns="" xmlns:a16="http://schemas.microsoft.com/office/drawing/2014/main" val="1878061435"/>
                  </a:ext>
                </a:extLst>
              </a:tr>
              <a:tr h="387366">
                <a:tc>
                  <a:txBody>
                    <a:bodyPr/>
                    <a:lstStyle/>
                    <a:p>
                      <a:r>
                        <a:rPr lang="en-US" sz="1600" dirty="0" smtClean="0"/>
                        <a:t>Years of Education</a:t>
                      </a:r>
                      <a:endParaRPr lang="en-US" sz="1600" dirty="0">
                        <a:latin typeface="Times New Roman" panose="02020603050405020304" pitchFamily="18" charset="0"/>
                        <a:cs typeface="Times New Roman" panose="02020603050405020304" pitchFamily="18" charset="0"/>
                      </a:endParaRPr>
                    </a:p>
                  </a:txBody>
                  <a:tcPr anchor="b"/>
                </a:tc>
                <a:tc>
                  <a:txBody>
                    <a:bodyPr/>
                    <a:lstStyle/>
                    <a:p>
                      <a:r>
                        <a:rPr lang="en-US" sz="1600" dirty="0" smtClean="0"/>
                        <a:t>ACS,</a:t>
                      </a:r>
                      <a:r>
                        <a:rPr lang="en-US" sz="1600" baseline="0" dirty="0" smtClean="0"/>
                        <a:t> Decennial 2000, 2010</a:t>
                      </a:r>
                      <a:endParaRPr lang="en-US" sz="1600" dirty="0">
                        <a:latin typeface="Times New Roman" panose="02020603050405020304" pitchFamily="18" charset="0"/>
                        <a:cs typeface="Times New Roman" panose="02020603050405020304" pitchFamily="18" charset="0"/>
                      </a:endParaRPr>
                    </a:p>
                  </a:txBody>
                  <a:tcPr anchor="b"/>
                </a:tc>
                <a:tc>
                  <a:txBody>
                    <a:bodyPr/>
                    <a:lstStyle/>
                    <a:p>
                      <a:r>
                        <a:rPr lang="en-US" sz="1600" dirty="0" smtClean="0"/>
                        <a:t>Imputation</a:t>
                      </a:r>
                      <a:endParaRPr lang="en-US" sz="1600" dirty="0">
                        <a:latin typeface="Times New Roman" panose="02020603050405020304" pitchFamily="18" charset="0"/>
                        <a:cs typeface="Times New Roman" panose="02020603050405020304" pitchFamily="18" charset="0"/>
                      </a:endParaRPr>
                    </a:p>
                  </a:txBody>
                  <a:tcPr anchor="b"/>
                </a:tc>
                <a:tc>
                  <a:txBody>
                    <a:bodyPr/>
                    <a:lstStyle/>
                    <a:p>
                      <a:r>
                        <a:rPr lang="en-US" sz="1600" dirty="0" smtClean="0"/>
                        <a:t>Entire LEHD</a:t>
                      </a:r>
                      <a:endParaRPr lang="en-US" sz="1600" dirty="0">
                        <a:latin typeface="Times New Roman" panose="02020603050405020304" pitchFamily="18" charset="0"/>
                        <a:cs typeface="Times New Roman" panose="02020603050405020304" pitchFamily="18" charset="0"/>
                      </a:endParaRPr>
                    </a:p>
                  </a:txBody>
                  <a:tcPr anchor="b"/>
                </a:tc>
                <a:extLst>
                  <a:ext uri="{0D108BD9-81ED-4DB2-BD59-A6C34878D82A}">
                    <a16:rowId xmlns="" xmlns:a16="http://schemas.microsoft.com/office/drawing/2014/main" val="464185494"/>
                  </a:ext>
                </a:extLst>
              </a:tr>
              <a:tr h="276364">
                <a:tc>
                  <a:txBody>
                    <a:bodyPr/>
                    <a:lstStyle/>
                    <a:p>
                      <a:r>
                        <a:rPr lang="en-US" sz="1600" dirty="0" smtClean="0"/>
                        <a:t>R&amp;D Experience</a:t>
                      </a:r>
                      <a:endParaRPr lang="en-US" sz="1600" dirty="0">
                        <a:latin typeface="Times New Roman" panose="02020603050405020304" pitchFamily="18" charset="0"/>
                        <a:cs typeface="Times New Roman" panose="02020603050405020304" pitchFamily="18" charset="0"/>
                      </a:endParaRPr>
                    </a:p>
                  </a:txBody>
                  <a:tcPr anchor="b"/>
                </a:tc>
                <a:tc>
                  <a:txBody>
                    <a:bodyPr/>
                    <a:lstStyle/>
                    <a:p>
                      <a:r>
                        <a:rPr lang="en-US" sz="1600" dirty="0" smtClean="0"/>
                        <a:t>BRDIS/SIRD</a:t>
                      </a:r>
                      <a:endParaRPr lang="en-US" sz="1600" dirty="0">
                        <a:latin typeface="Times New Roman" panose="02020603050405020304" pitchFamily="18" charset="0"/>
                        <a:cs typeface="Times New Roman" panose="02020603050405020304" pitchFamily="18" charset="0"/>
                      </a:endParaRPr>
                    </a:p>
                  </a:txBody>
                  <a:tcPr anchor="b"/>
                </a:tc>
                <a:tc>
                  <a:txBody>
                    <a:bodyPr/>
                    <a:lstStyle/>
                    <a:p>
                      <a:r>
                        <a:rPr lang="en-US" sz="1600" dirty="0" smtClean="0"/>
                        <a:t>Firm Classifications</a:t>
                      </a:r>
                      <a:endParaRPr lang="en-US" sz="1600" dirty="0">
                        <a:latin typeface="Times New Roman" panose="02020603050405020304" pitchFamily="18" charset="0"/>
                        <a:cs typeface="Times New Roman" panose="02020603050405020304" pitchFamily="18" charset="0"/>
                      </a:endParaRPr>
                    </a:p>
                  </a:txBody>
                  <a:tcPr anchor="b"/>
                </a:tc>
                <a:tc>
                  <a:txBody>
                    <a:bodyPr/>
                    <a:lstStyle/>
                    <a:p>
                      <a:r>
                        <a:rPr lang="en-US" sz="1600" dirty="0" smtClean="0"/>
                        <a:t>Entire LEHD, W2</a:t>
                      </a:r>
                      <a:endParaRPr lang="en-US" sz="1600" dirty="0" smtClean="0">
                        <a:latin typeface="Times New Roman" panose="02020603050405020304" pitchFamily="18" charset="0"/>
                        <a:cs typeface="Times New Roman" panose="02020603050405020304" pitchFamily="18" charset="0"/>
                      </a:endParaRPr>
                    </a:p>
                  </a:txBody>
                  <a:tcPr anchor="b"/>
                </a:tc>
                <a:extLst>
                  <a:ext uri="{0D108BD9-81ED-4DB2-BD59-A6C34878D82A}">
                    <a16:rowId xmlns="" xmlns:a16="http://schemas.microsoft.com/office/drawing/2014/main" val="1225051638"/>
                  </a:ext>
                </a:extLst>
              </a:tr>
              <a:tr h="329888">
                <a:tc>
                  <a:txBody>
                    <a:bodyPr/>
                    <a:lstStyle/>
                    <a:p>
                      <a:r>
                        <a:rPr lang="en-US" sz="1600" dirty="0" smtClean="0"/>
                        <a:t>High-Tech</a:t>
                      </a:r>
                      <a:r>
                        <a:rPr lang="en-US" sz="1600" baseline="0" dirty="0" smtClean="0"/>
                        <a:t> Experience</a:t>
                      </a:r>
                      <a:endParaRPr lang="en-US" sz="1600" dirty="0">
                        <a:latin typeface="Times New Roman" panose="02020603050405020304" pitchFamily="18" charset="0"/>
                        <a:cs typeface="Times New Roman" panose="02020603050405020304" pitchFamily="18" charset="0"/>
                      </a:endParaRPr>
                    </a:p>
                  </a:txBody>
                  <a:tcPr anchor="b"/>
                </a:tc>
                <a:tc>
                  <a:txBody>
                    <a:bodyPr/>
                    <a:lstStyle/>
                    <a:p>
                      <a:r>
                        <a:rPr lang="en-US" sz="1600" dirty="0" smtClean="0"/>
                        <a:t>Hecker (2005)</a:t>
                      </a:r>
                      <a:endParaRPr lang="en-US" sz="1600" dirty="0">
                        <a:latin typeface="Times New Roman" panose="02020603050405020304" pitchFamily="18" charset="0"/>
                        <a:cs typeface="Times New Roman" panose="02020603050405020304" pitchFamily="18" charset="0"/>
                      </a:endParaRPr>
                    </a:p>
                  </a:txBody>
                  <a:tcPr anchor="b"/>
                </a:tc>
                <a:tc>
                  <a:txBody>
                    <a:bodyPr/>
                    <a:lstStyle/>
                    <a:p>
                      <a:r>
                        <a:rPr lang="en-US" sz="1600" dirty="0" smtClean="0"/>
                        <a:t>Industry Classifications</a:t>
                      </a:r>
                      <a:endParaRPr lang="en-US" sz="1600" dirty="0">
                        <a:latin typeface="Times New Roman" panose="02020603050405020304" pitchFamily="18" charset="0"/>
                        <a:cs typeface="Times New Roman" panose="02020603050405020304" pitchFamily="18" charset="0"/>
                      </a:endParaRPr>
                    </a:p>
                  </a:txBody>
                  <a:tcPr anchor="b"/>
                </a:tc>
                <a:tc>
                  <a:txBody>
                    <a:bodyPr/>
                    <a:lstStyle/>
                    <a:p>
                      <a:r>
                        <a:rPr lang="en-US" sz="1600" dirty="0" smtClean="0"/>
                        <a:t>Entire LEHD, W2</a:t>
                      </a:r>
                      <a:endParaRPr lang="en-US" sz="1600" dirty="0">
                        <a:latin typeface="Times New Roman" panose="02020603050405020304" pitchFamily="18" charset="0"/>
                        <a:cs typeface="Times New Roman" panose="02020603050405020304" pitchFamily="18" charset="0"/>
                      </a:endParaRPr>
                    </a:p>
                  </a:txBody>
                  <a:tcPr anchor="b"/>
                </a:tc>
                <a:extLst>
                  <a:ext uri="{0D108BD9-81ED-4DB2-BD59-A6C34878D82A}">
                    <a16:rowId xmlns="" xmlns:a16="http://schemas.microsoft.com/office/drawing/2014/main" val="2153884591"/>
                  </a:ext>
                </a:extLst>
              </a:tr>
              <a:tr h="320040">
                <a:tc>
                  <a:txBody>
                    <a:bodyPr/>
                    <a:lstStyle/>
                    <a:p>
                      <a:r>
                        <a:rPr lang="en-US" sz="1600" dirty="0" smtClean="0"/>
                        <a:t>University</a:t>
                      </a:r>
                      <a:endParaRPr lang="en-US" sz="1600" dirty="0">
                        <a:latin typeface="Times New Roman" panose="02020603050405020304" pitchFamily="18" charset="0"/>
                        <a:cs typeface="Times New Roman" panose="02020603050405020304" pitchFamily="18" charset="0"/>
                      </a:endParaRPr>
                    </a:p>
                  </a:txBody>
                  <a:tcPr anchor="b"/>
                </a:tc>
                <a:tc>
                  <a:txBody>
                    <a:bodyPr/>
                    <a:lstStyle/>
                    <a:p>
                      <a:r>
                        <a:rPr lang="en-US" sz="1600" dirty="0" smtClean="0"/>
                        <a:t>IPEDS/Carnegie Institute</a:t>
                      </a:r>
                      <a:endParaRPr lang="en-US" sz="1600" dirty="0">
                        <a:latin typeface="Times New Roman" panose="02020603050405020304" pitchFamily="18" charset="0"/>
                        <a:cs typeface="Times New Roman" panose="02020603050405020304" pitchFamily="18" charset="0"/>
                      </a:endParaRPr>
                    </a:p>
                  </a:txBody>
                  <a:tcPr anchor="b"/>
                </a:tc>
                <a:tc>
                  <a:txBody>
                    <a:bodyPr/>
                    <a:lstStyle/>
                    <a:p>
                      <a:r>
                        <a:rPr lang="en-US" sz="1600" dirty="0" smtClean="0"/>
                        <a:t>Firm</a:t>
                      </a:r>
                      <a:r>
                        <a:rPr lang="en-US" sz="1600" baseline="0" dirty="0" smtClean="0"/>
                        <a:t> Classifications</a:t>
                      </a:r>
                      <a:endParaRPr lang="en-US" sz="1600" dirty="0">
                        <a:latin typeface="Times New Roman" panose="02020603050405020304" pitchFamily="18" charset="0"/>
                        <a:cs typeface="Times New Roman" panose="02020603050405020304" pitchFamily="18" charset="0"/>
                      </a:endParaRPr>
                    </a:p>
                  </a:txBody>
                  <a:tcPr anchor="b"/>
                </a:tc>
                <a:tc>
                  <a:txBody>
                    <a:bodyPr/>
                    <a:lstStyle/>
                    <a:p>
                      <a:r>
                        <a:rPr lang="en-US" sz="1600" dirty="0" smtClean="0"/>
                        <a:t>Entire LEHD, W2</a:t>
                      </a:r>
                      <a:endParaRPr lang="en-US" sz="1600" dirty="0">
                        <a:latin typeface="Times New Roman" panose="02020603050405020304" pitchFamily="18" charset="0"/>
                        <a:cs typeface="Times New Roman" panose="02020603050405020304" pitchFamily="18" charset="0"/>
                      </a:endParaRPr>
                    </a:p>
                  </a:txBody>
                  <a:tcPr anchor="b"/>
                </a:tc>
                <a:extLst>
                  <a:ext uri="{0D108BD9-81ED-4DB2-BD59-A6C34878D82A}">
                    <a16:rowId xmlns="" xmlns:a16="http://schemas.microsoft.com/office/drawing/2014/main" val="1440883342"/>
                  </a:ext>
                </a:extLst>
              </a:tr>
              <a:tr h="320040">
                <a:tc>
                  <a:txBody>
                    <a:bodyPr/>
                    <a:lstStyle/>
                    <a:p>
                      <a:r>
                        <a:rPr lang="en-US" sz="1600" dirty="0" smtClean="0"/>
                        <a:t>Research-Trained</a:t>
                      </a:r>
                      <a:endParaRPr lang="en-US" sz="1600" dirty="0">
                        <a:latin typeface="Times New Roman" panose="02020603050405020304" pitchFamily="18" charset="0"/>
                        <a:cs typeface="Times New Roman" panose="02020603050405020304" pitchFamily="18" charset="0"/>
                      </a:endParaRPr>
                    </a:p>
                  </a:txBody>
                  <a:tcPr anchor="ctr"/>
                </a:tc>
                <a:tc>
                  <a:txBody>
                    <a:bodyPr/>
                    <a:lstStyle/>
                    <a:p>
                      <a:r>
                        <a:rPr lang="en-US" sz="1600" dirty="0" smtClean="0"/>
                        <a:t>W2, UMETRICS, LEHD, BR, LBD</a:t>
                      </a:r>
                      <a:endParaRPr lang="en-US" sz="1600" dirty="0">
                        <a:latin typeface="Times New Roman" panose="02020603050405020304" pitchFamily="18" charset="0"/>
                        <a:cs typeface="Times New Roman" panose="02020603050405020304" pitchFamily="18" charset="0"/>
                      </a:endParaRPr>
                    </a:p>
                  </a:txBody>
                  <a:tcPr anchor="b"/>
                </a:tc>
                <a:tc>
                  <a:txBody>
                    <a:bodyPr/>
                    <a:lstStyle/>
                    <a:p>
                      <a:r>
                        <a:rPr lang="en-US" sz="1600" dirty="0" smtClean="0"/>
                        <a:t>Machine Learning</a:t>
                      </a:r>
                      <a:endParaRPr lang="en-US" sz="1600" dirty="0">
                        <a:latin typeface="Times New Roman" panose="02020603050405020304" pitchFamily="18" charset="0"/>
                        <a:cs typeface="Times New Roman" panose="02020603050405020304" pitchFamily="18" charset="0"/>
                      </a:endParaRPr>
                    </a:p>
                  </a:txBody>
                  <a:tcPr anchor="ctr"/>
                </a:tc>
                <a:tc>
                  <a:txBody>
                    <a:bodyPr/>
                    <a:lstStyle/>
                    <a:p>
                      <a:r>
                        <a:rPr lang="en-US" sz="1600" dirty="0" smtClean="0"/>
                        <a:t>Entire LEHD, W2</a:t>
                      </a:r>
                      <a:endParaRPr lang="en-US" sz="1600" dirty="0">
                        <a:latin typeface="Times New Roman" panose="02020603050405020304" pitchFamily="18" charset="0"/>
                        <a:cs typeface="Times New Roman" panose="02020603050405020304" pitchFamily="18" charset="0"/>
                      </a:endParaRPr>
                    </a:p>
                  </a:txBody>
                  <a:tcPr anchor="ctr"/>
                </a:tc>
                <a:extLst>
                  <a:ext uri="{0D108BD9-81ED-4DB2-BD59-A6C34878D82A}">
                    <a16:rowId xmlns="" xmlns:a16="http://schemas.microsoft.com/office/drawing/2014/main" val="4076497421"/>
                  </a:ext>
                </a:extLst>
              </a:tr>
            </a:tbl>
          </a:graphicData>
        </a:graphic>
      </p:graphicFrame>
    </p:spTree>
    <p:extLst>
      <p:ext uri="{BB962C8B-B14F-4D97-AF65-F5344CB8AC3E}">
        <p14:creationId xmlns:p14="http://schemas.microsoft.com/office/powerpoint/2010/main" val="4268111990"/>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7831</TotalTime>
  <Words>1870</Words>
  <Application>Microsoft Office PowerPoint</Application>
  <PresentationFormat>On-screen Show (4:3)</PresentationFormat>
  <Paragraphs>684</Paragraphs>
  <Slides>31</Slides>
  <Notes>2</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Custom Design</vt:lpstr>
      <vt:lpstr>PowerPoint Presentation</vt:lpstr>
      <vt:lpstr>Motivation</vt:lpstr>
      <vt:lpstr>Basic Survival and Startup Facts</vt:lpstr>
      <vt:lpstr>Basic Job Flow Facts</vt:lpstr>
      <vt:lpstr>Contribution and Findings</vt:lpstr>
      <vt:lpstr>Outline</vt:lpstr>
      <vt:lpstr>Outline</vt:lpstr>
      <vt:lpstr>Approach</vt:lpstr>
      <vt:lpstr>New Measures of Human Capital</vt:lpstr>
      <vt:lpstr>Outline</vt:lpstr>
      <vt:lpstr>Data</vt:lpstr>
      <vt:lpstr>PowerPoint Presentation</vt:lpstr>
      <vt:lpstr>Main Infrastructure Files</vt:lpstr>
      <vt:lpstr>Outline</vt:lpstr>
      <vt:lpstr>R&amp;D and High Tech</vt:lpstr>
      <vt:lpstr>Construction of human capital measures</vt:lpstr>
      <vt:lpstr>R&amp;D and High Tech</vt:lpstr>
      <vt:lpstr>Model Research Training: Intuition</vt:lpstr>
      <vt:lpstr>Model Research Training Empirical Application</vt:lpstr>
      <vt:lpstr>Learning Frames</vt:lpstr>
      <vt:lpstr>Learning Results</vt:lpstr>
      <vt:lpstr>University and Research Trained</vt:lpstr>
      <vt:lpstr>Outline</vt:lpstr>
      <vt:lpstr>Overlapping Human Capital</vt:lpstr>
      <vt:lpstr>Descriptive Regressions</vt:lpstr>
      <vt:lpstr>Success and High Growth Human Capital Composition</vt:lpstr>
      <vt:lpstr>Success Outcomes</vt:lpstr>
      <vt:lpstr>High-Growth Outcomes</vt:lpstr>
      <vt:lpstr>Outline</vt:lpstr>
      <vt:lpstr>Additional universities</vt:lpstr>
      <vt:lpstr>Conclusion</vt:lpstr>
    </vt:vector>
  </TitlesOfParts>
  <Company>DraftFCB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Mark Hall</dc:creator>
  <cp:lastModifiedBy>maranjian</cp:lastModifiedBy>
  <cp:revision>188</cp:revision>
  <cp:lastPrinted>2015-02-12T14:35:03Z</cp:lastPrinted>
  <dcterms:created xsi:type="dcterms:W3CDTF">2011-03-08T18:45:57Z</dcterms:created>
  <dcterms:modified xsi:type="dcterms:W3CDTF">2017-03-17T14:55:52Z</dcterms:modified>
</cp:coreProperties>
</file>