
<file path=[Content_Types].xml><?xml version="1.0" encoding="utf-8"?>
<Types xmlns="http://schemas.openxmlformats.org/package/2006/content-types">
  <Default Extension="bin" ContentType="application/vnd.openxmlformats-officedocument.oleObject"/>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drawings/drawing1.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4" r:id="rId7"/>
    <p:sldId id="261" r:id="rId8"/>
    <p:sldId id="265" r:id="rId9"/>
    <p:sldId id="262" r:id="rId10"/>
    <p:sldId id="263" r:id="rId11"/>
    <p:sldId id="266" r:id="rId12"/>
    <p:sldId id="267"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58" autoAdjust="0"/>
    <p:restoredTop sz="94660"/>
  </p:normalViewPr>
  <p:slideViewPr>
    <p:cSldViewPr snapToGrid="0">
      <p:cViewPr>
        <p:scale>
          <a:sx n="116" d="100"/>
          <a:sy n="116" d="100"/>
        </p:scale>
        <p:origin x="-108" y="-12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embeddings/oleObject1.bin"/></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8.7350127429723437E-2"/>
          <c:y val="3.1667998520909096E-2"/>
          <c:w val="0.91264987257027652"/>
          <c:h val="0.85441060073509223"/>
        </c:manualLayout>
      </c:layout>
      <c:lineChart>
        <c:grouping val="standard"/>
        <c:varyColors val="0"/>
        <c:ser>
          <c:idx val="0"/>
          <c:order val="0"/>
          <c:tx>
            <c:strRef>
              <c:f>Sheet1!$B$9</c:f>
              <c:strCache>
                <c:ptCount val="1"/>
                <c:pt idx="0">
                  <c:v>CPS ASEC Self Employed</c:v>
                </c:pt>
              </c:strCache>
            </c:strRef>
          </c:tx>
          <c:spPr>
            <a:ln w="25400">
              <a:solidFill>
                <a:schemeClr val="tx1"/>
              </a:solidFill>
              <a:prstDash val="sysDash"/>
            </a:ln>
          </c:spPr>
          <c:marker>
            <c:symbol val="none"/>
          </c:marker>
          <c:cat>
            <c:numRef>
              <c:f>Sheet1!$A$10:$A$26</c:f>
              <c:numCache>
                <c:formatCode>General</c:formatCode>
                <c:ptCount val="17"/>
                <c:pt idx="0">
                  <c:v>1996</c:v>
                </c:pt>
                <c:pt idx="1">
                  <c:v>1997</c:v>
                </c:pt>
                <c:pt idx="2">
                  <c:v>1998</c:v>
                </c:pt>
                <c:pt idx="3">
                  <c:v>1999</c:v>
                </c:pt>
                <c:pt idx="4">
                  <c:v>2000</c:v>
                </c:pt>
                <c:pt idx="5">
                  <c:v>2001</c:v>
                </c:pt>
                <c:pt idx="6">
                  <c:v>2002</c:v>
                </c:pt>
                <c:pt idx="7">
                  <c:v>2003</c:v>
                </c:pt>
                <c:pt idx="8">
                  <c:v>2004</c:v>
                </c:pt>
                <c:pt idx="9">
                  <c:v>2005</c:v>
                </c:pt>
                <c:pt idx="10">
                  <c:v>2006</c:v>
                </c:pt>
                <c:pt idx="11">
                  <c:v>2007</c:v>
                </c:pt>
                <c:pt idx="12">
                  <c:v>2008</c:v>
                </c:pt>
                <c:pt idx="13">
                  <c:v>2009</c:v>
                </c:pt>
                <c:pt idx="14">
                  <c:v>2010</c:v>
                </c:pt>
                <c:pt idx="15">
                  <c:v>2011</c:v>
                </c:pt>
                <c:pt idx="16">
                  <c:v>2012</c:v>
                </c:pt>
              </c:numCache>
            </c:numRef>
          </c:cat>
          <c:val>
            <c:numRef>
              <c:f>Sheet1!$B$10:$B$26</c:f>
              <c:numCache>
                <c:formatCode>#,##0</c:formatCode>
                <c:ptCount val="17"/>
                <c:pt idx="0">
                  <c:v>10684813</c:v>
                </c:pt>
                <c:pt idx="1">
                  <c:v>11353398</c:v>
                </c:pt>
                <c:pt idx="2">
                  <c:v>11231719</c:v>
                </c:pt>
                <c:pt idx="3">
                  <c:v>10583493</c:v>
                </c:pt>
                <c:pt idx="4">
                  <c:v>11571026</c:v>
                </c:pt>
                <c:pt idx="5">
                  <c:v>10619454</c:v>
                </c:pt>
                <c:pt idx="6">
                  <c:v>11213907</c:v>
                </c:pt>
                <c:pt idx="7">
                  <c:v>11447688</c:v>
                </c:pt>
                <c:pt idx="8">
                  <c:v>12012798</c:v>
                </c:pt>
                <c:pt idx="9">
                  <c:v>11845119</c:v>
                </c:pt>
                <c:pt idx="10">
                  <c:v>12587913</c:v>
                </c:pt>
                <c:pt idx="11">
                  <c:v>11726939</c:v>
                </c:pt>
                <c:pt idx="12">
                  <c:v>11523309</c:v>
                </c:pt>
                <c:pt idx="13">
                  <c:v>11036361</c:v>
                </c:pt>
                <c:pt idx="14">
                  <c:v>11297378</c:v>
                </c:pt>
                <c:pt idx="15">
                  <c:v>10996822</c:v>
                </c:pt>
                <c:pt idx="16">
                  <c:v>11284714</c:v>
                </c:pt>
              </c:numCache>
            </c:numRef>
          </c:val>
          <c:smooth val="0"/>
          <c:extLst xmlns:c16r2="http://schemas.microsoft.com/office/drawing/2015/06/chart">
            <c:ext xmlns:c16="http://schemas.microsoft.com/office/drawing/2014/chart" uri="{C3380CC4-5D6E-409C-BE32-E72D297353CC}">
              <c16:uniqueId val="{00000000-B26D-481E-BDCE-313A3CE6EFF6}"/>
            </c:ext>
          </c:extLst>
        </c:ser>
        <c:ser>
          <c:idx val="1"/>
          <c:order val="1"/>
          <c:tx>
            <c:strRef>
              <c:f>Sheet1!$C$9</c:f>
              <c:strCache>
                <c:ptCount val="1"/>
                <c:pt idx="0">
                  <c:v>DER Self Employed</c:v>
                </c:pt>
              </c:strCache>
            </c:strRef>
          </c:tx>
          <c:spPr>
            <a:ln w="25400">
              <a:solidFill>
                <a:schemeClr val="tx1"/>
              </a:solidFill>
              <a:prstDash val="solid"/>
            </a:ln>
          </c:spPr>
          <c:marker>
            <c:symbol val="none"/>
          </c:marker>
          <c:cat>
            <c:numRef>
              <c:f>Sheet1!$A$10:$A$26</c:f>
              <c:numCache>
                <c:formatCode>General</c:formatCode>
                <c:ptCount val="17"/>
                <c:pt idx="0">
                  <c:v>1996</c:v>
                </c:pt>
                <c:pt idx="1">
                  <c:v>1997</c:v>
                </c:pt>
                <c:pt idx="2">
                  <c:v>1998</c:v>
                </c:pt>
                <c:pt idx="3">
                  <c:v>1999</c:v>
                </c:pt>
                <c:pt idx="4">
                  <c:v>2000</c:v>
                </c:pt>
                <c:pt idx="5">
                  <c:v>2001</c:v>
                </c:pt>
                <c:pt idx="6">
                  <c:v>2002</c:v>
                </c:pt>
                <c:pt idx="7">
                  <c:v>2003</c:v>
                </c:pt>
                <c:pt idx="8">
                  <c:v>2004</c:v>
                </c:pt>
                <c:pt idx="9">
                  <c:v>2005</c:v>
                </c:pt>
                <c:pt idx="10">
                  <c:v>2006</c:v>
                </c:pt>
                <c:pt idx="11">
                  <c:v>2007</c:v>
                </c:pt>
                <c:pt idx="12">
                  <c:v>2008</c:v>
                </c:pt>
                <c:pt idx="13">
                  <c:v>2009</c:v>
                </c:pt>
                <c:pt idx="14">
                  <c:v>2010</c:v>
                </c:pt>
                <c:pt idx="15">
                  <c:v>2011</c:v>
                </c:pt>
                <c:pt idx="16">
                  <c:v>2012</c:v>
                </c:pt>
              </c:numCache>
            </c:numRef>
          </c:cat>
          <c:val>
            <c:numRef>
              <c:f>Sheet1!$C$10:$C$26</c:f>
              <c:numCache>
                <c:formatCode>#,##0</c:formatCode>
                <c:ptCount val="17"/>
                <c:pt idx="0">
                  <c:v>13055716</c:v>
                </c:pt>
                <c:pt idx="1">
                  <c:v>13152828</c:v>
                </c:pt>
                <c:pt idx="2">
                  <c:v>13798695</c:v>
                </c:pt>
                <c:pt idx="3">
                  <c:v>13972054</c:v>
                </c:pt>
                <c:pt idx="4">
                  <c:v>14236884</c:v>
                </c:pt>
                <c:pt idx="5">
                  <c:v>14747952</c:v>
                </c:pt>
                <c:pt idx="6">
                  <c:v>15095235</c:v>
                </c:pt>
                <c:pt idx="7">
                  <c:v>16114004</c:v>
                </c:pt>
                <c:pt idx="8">
                  <c:v>16940967</c:v>
                </c:pt>
                <c:pt idx="9">
                  <c:v>17066134</c:v>
                </c:pt>
                <c:pt idx="10">
                  <c:v>18124494</c:v>
                </c:pt>
                <c:pt idx="11">
                  <c:v>18398755</c:v>
                </c:pt>
                <c:pt idx="12">
                  <c:v>17941657</c:v>
                </c:pt>
                <c:pt idx="13">
                  <c:v>17652161</c:v>
                </c:pt>
                <c:pt idx="14">
                  <c:v>17389218</c:v>
                </c:pt>
                <c:pt idx="15">
                  <c:v>17787756</c:v>
                </c:pt>
                <c:pt idx="16">
                  <c:v>17479807</c:v>
                </c:pt>
              </c:numCache>
            </c:numRef>
          </c:val>
          <c:smooth val="0"/>
          <c:extLst xmlns:c16r2="http://schemas.microsoft.com/office/drawing/2015/06/chart">
            <c:ext xmlns:c16="http://schemas.microsoft.com/office/drawing/2014/chart" uri="{C3380CC4-5D6E-409C-BE32-E72D297353CC}">
              <c16:uniqueId val="{00000001-B26D-481E-BDCE-313A3CE6EFF6}"/>
            </c:ext>
          </c:extLst>
        </c:ser>
        <c:dLbls>
          <c:showLegendKey val="0"/>
          <c:showVal val="0"/>
          <c:showCatName val="0"/>
          <c:showSerName val="0"/>
          <c:showPercent val="0"/>
          <c:showBubbleSize val="0"/>
        </c:dLbls>
        <c:marker val="1"/>
        <c:smooth val="0"/>
        <c:axId val="177327488"/>
        <c:axId val="177869952"/>
      </c:lineChart>
      <c:catAx>
        <c:axId val="177327488"/>
        <c:scaling>
          <c:orientation val="minMax"/>
        </c:scaling>
        <c:delete val="0"/>
        <c:axPos val="b"/>
        <c:numFmt formatCode="General" sourceLinked="1"/>
        <c:majorTickMark val="out"/>
        <c:minorTickMark val="none"/>
        <c:tickLblPos val="nextTo"/>
        <c:txPr>
          <a:bodyPr/>
          <a:lstStyle/>
          <a:p>
            <a:pPr>
              <a:defRPr sz="1800"/>
            </a:pPr>
            <a:endParaRPr lang="en-US"/>
          </a:p>
        </c:txPr>
        <c:crossAx val="177869952"/>
        <c:crosses val="autoZero"/>
        <c:auto val="1"/>
        <c:lblAlgn val="ctr"/>
        <c:lblOffset val="100"/>
        <c:noMultiLvlLbl val="0"/>
      </c:catAx>
      <c:valAx>
        <c:axId val="177869952"/>
        <c:scaling>
          <c:orientation val="minMax"/>
          <c:max val="20000000"/>
          <c:min val="10000000"/>
        </c:scaling>
        <c:delete val="0"/>
        <c:axPos val="l"/>
        <c:majorGridlines/>
        <c:numFmt formatCode="#,##0" sourceLinked="1"/>
        <c:majorTickMark val="out"/>
        <c:minorTickMark val="none"/>
        <c:tickLblPos val="nextTo"/>
        <c:txPr>
          <a:bodyPr/>
          <a:lstStyle/>
          <a:p>
            <a:pPr>
              <a:defRPr sz="1800"/>
            </a:pPr>
            <a:endParaRPr lang="en-US"/>
          </a:p>
        </c:txPr>
        <c:crossAx val="177327488"/>
        <c:crosses val="autoZero"/>
        <c:crossBetween val="between"/>
        <c:majorUnit val="5000000"/>
      </c:valAx>
    </c:plotArea>
    <c:plotVisOnly val="1"/>
    <c:dispBlanksAs val="gap"/>
    <c:showDLblsOverMax val="0"/>
  </c:chart>
  <c:externalData r:id="rId1">
    <c:autoUpdate val="0"/>
  </c:externalData>
  <c:userShapes r:id="rId2"/>
</c:chartSpace>
</file>

<file path=ppt/drawings/drawing1.xml><?xml version="1.0" encoding="utf-8"?>
<c:userShapes xmlns:c="http://schemas.openxmlformats.org/drawingml/2006/chart">
  <cdr:relSizeAnchor xmlns:cdr="http://schemas.openxmlformats.org/drawingml/2006/chartDrawing">
    <cdr:from>
      <cdr:x>0.38079</cdr:x>
      <cdr:y>0.65686</cdr:y>
    </cdr:from>
    <cdr:to>
      <cdr:x>0.38514</cdr:x>
      <cdr:y>0.66556</cdr:y>
    </cdr:to>
    <cdr:sp macro="" textlink="">
      <cdr:nvSpPr>
        <cdr:cNvPr id="2" name="TextBox 1"/>
        <cdr:cNvSpPr txBox="1"/>
      </cdr:nvSpPr>
      <cdr:spPr>
        <a:xfrm xmlns:a="http://schemas.openxmlformats.org/drawingml/2006/main">
          <a:off x="4004256" y="3451538"/>
          <a:ext cx="45719" cy="45719"/>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0.31588</cdr:x>
      <cdr:y>0.66176</cdr:y>
    </cdr:from>
    <cdr:to>
      <cdr:x>0.46897</cdr:x>
      <cdr:y>0.74265</cdr:y>
    </cdr:to>
    <cdr:sp macro="" textlink="">
      <cdr:nvSpPr>
        <cdr:cNvPr id="3" name="TextBox 2"/>
        <cdr:cNvSpPr txBox="1"/>
      </cdr:nvSpPr>
      <cdr:spPr>
        <a:xfrm xmlns:a="http://schemas.openxmlformats.org/drawingml/2006/main">
          <a:off x="3321675" y="3477296"/>
          <a:ext cx="1609859" cy="425003"/>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2400" dirty="0" smtClean="0"/>
            <a:t>CPS/ASEC</a:t>
          </a:r>
          <a:endParaRPr lang="en-US" sz="2400" dirty="0"/>
        </a:p>
      </cdr:txBody>
    </cdr:sp>
  </cdr:relSizeAnchor>
  <cdr:relSizeAnchor xmlns:cdr="http://schemas.openxmlformats.org/drawingml/2006/chartDrawing">
    <cdr:from>
      <cdr:x>0.30731</cdr:x>
      <cdr:y>0.14706</cdr:y>
    </cdr:from>
    <cdr:to>
      <cdr:x>0.48122</cdr:x>
      <cdr:y>0.25227</cdr:y>
    </cdr:to>
    <cdr:sp macro="" textlink="">
      <cdr:nvSpPr>
        <cdr:cNvPr id="4" name="TextBox 3"/>
        <cdr:cNvSpPr txBox="1"/>
      </cdr:nvSpPr>
      <cdr:spPr>
        <a:xfrm xmlns:a="http://schemas.openxmlformats.org/drawingml/2006/main">
          <a:off x="3231524" y="772732"/>
          <a:ext cx="1828800" cy="552831"/>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sz="2400" dirty="0" smtClean="0"/>
            <a:t>SSA Earnings Records</a:t>
          </a:r>
          <a:endParaRPr lang="en-US" sz="2400" dirty="0"/>
        </a:p>
      </cdr:txBody>
    </cdr:sp>
  </cdr:relSizeAnchor>
</c:userShap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4CC0981-031F-4C5C-A400-AA05D11BA9C3}" type="datetimeFigureOut">
              <a:rPr lang="en-US" smtClean="0"/>
              <a:t>3/17/2017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5EFF17-3271-486B-898B-26C0D4ECED51}" type="slidenum">
              <a:rPr lang="en-US" smtClean="0"/>
              <a:t>‹#›</a:t>
            </a:fld>
            <a:endParaRPr lang="en-US"/>
          </a:p>
        </p:txBody>
      </p:sp>
    </p:spTree>
    <p:extLst>
      <p:ext uri="{BB962C8B-B14F-4D97-AF65-F5344CB8AC3E}">
        <p14:creationId xmlns:p14="http://schemas.microsoft.com/office/powerpoint/2010/main" val="40365655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4CC0981-031F-4C5C-A400-AA05D11BA9C3}" type="datetimeFigureOut">
              <a:rPr lang="en-US" smtClean="0"/>
              <a:t>3/17/2017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5EFF17-3271-486B-898B-26C0D4ECED51}" type="slidenum">
              <a:rPr lang="en-US" smtClean="0"/>
              <a:t>‹#›</a:t>
            </a:fld>
            <a:endParaRPr lang="en-US"/>
          </a:p>
        </p:txBody>
      </p:sp>
    </p:spTree>
    <p:extLst>
      <p:ext uri="{BB962C8B-B14F-4D97-AF65-F5344CB8AC3E}">
        <p14:creationId xmlns:p14="http://schemas.microsoft.com/office/powerpoint/2010/main" val="2305544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4CC0981-031F-4C5C-A400-AA05D11BA9C3}" type="datetimeFigureOut">
              <a:rPr lang="en-US" smtClean="0"/>
              <a:t>3/17/2017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5EFF17-3271-486B-898B-26C0D4ECED51}" type="slidenum">
              <a:rPr lang="en-US" smtClean="0"/>
              <a:t>‹#›</a:t>
            </a:fld>
            <a:endParaRPr lang="en-US"/>
          </a:p>
        </p:txBody>
      </p:sp>
    </p:spTree>
    <p:extLst>
      <p:ext uri="{BB962C8B-B14F-4D97-AF65-F5344CB8AC3E}">
        <p14:creationId xmlns:p14="http://schemas.microsoft.com/office/powerpoint/2010/main" val="7590166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4CC0981-031F-4C5C-A400-AA05D11BA9C3}" type="datetimeFigureOut">
              <a:rPr lang="en-US" smtClean="0"/>
              <a:t>3/17/2017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5EFF17-3271-486B-898B-26C0D4ECED51}" type="slidenum">
              <a:rPr lang="en-US" smtClean="0"/>
              <a:t>‹#›</a:t>
            </a:fld>
            <a:endParaRPr lang="en-US"/>
          </a:p>
        </p:txBody>
      </p:sp>
    </p:spTree>
    <p:extLst>
      <p:ext uri="{BB962C8B-B14F-4D97-AF65-F5344CB8AC3E}">
        <p14:creationId xmlns:p14="http://schemas.microsoft.com/office/powerpoint/2010/main" val="25690708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34CC0981-031F-4C5C-A400-AA05D11BA9C3}" type="datetimeFigureOut">
              <a:rPr lang="en-US" smtClean="0"/>
              <a:t>3/17/2017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5EFF17-3271-486B-898B-26C0D4ECED51}" type="slidenum">
              <a:rPr lang="en-US" smtClean="0"/>
              <a:t>‹#›</a:t>
            </a:fld>
            <a:endParaRPr lang="en-US"/>
          </a:p>
        </p:txBody>
      </p:sp>
    </p:spTree>
    <p:extLst>
      <p:ext uri="{BB962C8B-B14F-4D97-AF65-F5344CB8AC3E}">
        <p14:creationId xmlns:p14="http://schemas.microsoft.com/office/powerpoint/2010/main" val="42103713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4CC0981-031F-4C5C-A400-AA05D11BA9C3}" type="datetimeFigureOut">
              <a:rPr lang="en-US" smtClean="0"/>
              <a:t>3/17/2017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5EFF17-3271-486B-898B-26C0D4ECED51}" type="slidenum">
              <a:rPr lang="en-US" smtClean="0"/>
              <a:t>‹#›</a:t>
            </a:fld>
            <a:endParaRPr lang="en-US"/>
          </a:p>
        </p:txBody>
      </p:sp>
    </p:spTree>
    <p:extLst>
      <p:ext uri="{BB962C8B-B14F-4D97-AF65-F5344CB8AC3E}">
        <p14:creationId xmlns:p14="http://schemas.microsoft.com/office/powerpoint/2010/main" val="15350487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4CC0981-031F-4C5C-A400-AA05D11BA9C3}" type="datetimeFigureOut">
              <a:rPr lang="en-US" smtClean="0"/>
              <a:t>3/17/2017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75EFF17-3271-486B-898B-26C0D4ECED51}" type="slidenum">
              <a:rPr lang="en-US" smtClean="0"/>
              <a:t>‹#›</a:t>
            </a:fld>
            <a:endParaRPr lang="en-US"/>
          </a:p>
        </p:txBody>
      </p:sp>
    </p:spTree>
    <p:extLst>
      <p:ext uri="{BB962C8B-B14F-4D97-AF65-F5344CB8AC3E}">
        <p14:creationId xmlns:p14="http://schemas.microsoft.com/office/powerpoint/2010/main" val="26975650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4CC0981-031F-4C5C-A400-AA05D11BA9C3}" type="datetimeFigureOut">
              <a:rPr lang="en-US" smtClean="0"/>
              <a:t>3/17/2017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75EFF17-3271-486B-898B-26C0D4ECED51}" type="slidenum">
              <a:rPr lang="en-US" smtClean="0"/>
              <a:t>‹#›</a:t>
            </a:fld>
            <a:endParaRPr lang="en-US"/>
          </a:p>
        </p:txBody>
      </p:sp>
    </p:spTree>
    <p:extLst>
      <p:ext uri="{BB962C8B-B14F-4D97-AF65-F5344CB8AC3E}">
        <p14:creationId xmlns:p14="http://schemas.microsoft.com/office/powerpoint/2010/main" val="20360727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4CC0981-031F-4C5C-A400-AA05D11BA9C3}" type="datetimeFigureOut">
              <a:rPr lang="en-US" smtClean="0"/>
              <a:t>3/17/2017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75EFF17-3271-486B-898B-26C0D4ECED51}" type="slidenum">
              <a:rPr lang="en-US" smtClean="0"/>
              <a:t>‹#›</a:t>
            </a:fld>
            <a:endParaRPr lang="en-US"/>
          </a:p>
        </p:txBody>
      </p:sp>
    </p:spTree>
    <p:extLst>
      <p:ext uri="{BB962C8B-B14F-4D97-AF65-F5344CB8AC3E}">
        <p14:creationId xmlns:p14="http://schemas.microsoft.com/office/powerpoint/2010/main" val="40351058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34CC0981-031F-4C5C-A400-AA05D11BA9C3}" type="datetimeFigureOut">
              <a:rPr lang="en-US" smtClean="0"/>
              <a:t>3/17/2017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5EFF17-3271-486B-898B-26C0D4ECED51}" type="slidenum">
              <a:rPr lang="en-US" smtClean="0"/>
              <a:t>‹#›</a:t>
            </a:fld>
            <a:endParaRPr lang="en-US"/>
          </a:p>
        </p:txBody>
      </p:sp>
    </p:spTree>
    <p:extLst>
      <p:ext uri="{BB962C8B-B14F-4D97-AF65-F5344CB8AC3E}">
        <p14:creationId xmlns:p14="http://schemas.microsoft.com/office/powerpoint/2010/main" val="39167101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34CC0981-031F-4C5C-A400-AA05D11BA9C3}" type="datetimeFigureOut">
              <a:rPr lang="en-US" smtClean="0"/>
              <a:t>3/17/2017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5EFF17-3271-486B-898B-26C0D4ECED51}" type="slidenum">
              <a:rPr lang="en-US" smtClean="0"/>
              <a:t>‹#›</a:t>
            </a:fld>
            <a:endParaRPr lang="en-US"/>
          </a:p>
        </p:txBody>
      </p:sp>
    </p:spTree>
    <p:extLst>
      <p:ext uri="{BB962C8B-B14F-4D97-AF65-F5344CB8AC3E}">
        <p14:creationId xmlns:p14="http://schemas.microsoft.com/office/powerpoint/2010/main" val="2035150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3">
            <a:lumMod val="20000"/>
            <a:lumOff val="8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4CC0981-031F-4C5C-A400-AA05D11BA9C3}" type="datetimeFigureOut">
              <a:rPr lang="en-US" smtClean="0"/>
              <a:t>3/17/2017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75EFF17-3271-486B-898B-26C0D4ECED51}" type="slidenum">
              <a:rPr lang="en-US" smtClean="0"/>
              <a:t>‹#›</a:t>
            </a:fld>
            <a:endParaRPr lang="en-US"/>
          </a:p>
        </p:txBody>
      </p:sp>
    </p:spTree>
    <p:extLst>
      <p:ext uri="{BB962C8B-B14F-4D97-AF65-F5344CB8AC3E}">
        <p14:creationId xmlns:p14="http://schemas.microsoft.com/office/powerpoint/2010/main" val="9733156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chor="ctr">
            <a:normAutofit/>
          </a:bodyPr>
          <a:lstStyle/>
          <a:p>
            <a:r>
              <a:rPr lang="en-US" sz="4000" dirty="0" smtClean="0"/>
              <a:t>CRIW Conference:</a:t>
            </a:r>
            <a:r>
              <a:rPr lang="en-US" sz="4000" dirty="0"/>
              <a:t/>
            </a:r>
            <a:br>
              <a:rPr lang="en-US" sz="4000" dirty="0"/>
            </a:br>
            <a:r>
              <a:rPr lang="en-US" sz="4000" dirty="0"/>
              <a:t>Measuring the Gig </a:t>
            </a:r>
            <a:r>
              <a:rPr lang="en-US" sz="4000" dirty="0" smtClean="0"/>
              <a:t>Economy &amp;</a:t>
            </a:r>
            <a:br>
              <a:rPr lang="en-US" sz="4000" dirty="0" smtClean="0"/>
            </a:br>
            <a:r>
              <a:rPr lang="en-US" sz="4000" dirty="0" smtClean="0"/>
              <a:t>The Digital Revolution </a:t>
            </a:r>
            <a:endParaRPr lang="en-US" sz="4000" dirty="0"/>
          </a:p>
        </p:txBody>
      </p:sp>
      <p:sp>
        <p:nvSpPr>
          <p:cNvPr id="3" name="Subtitle 2"/>
          <p:cNvSpPr>
            <a:spLocks noGrp="1"/>
          </p:cNvSpPr>
          <p:nvPr>
            <p:ph type="subTitle" idx="1"/>
          </p:nvPr>
        </p:nvSpPr>
        <p:spPr>
          <a:xfrm>
            <a:off x="1524000" y="3760630"/>
            <a:ext cx="9144000" cy="1497169"/>
          </a:xfrm>
        </p:spPr>
        <p:txBody>
          <a:bodyPr anchor="ctr">
            <a:normAutofit/>
          </a:bodyPr>
          <a:lstStyle/>
          <a:p>
            <a:r>
              <a:rPr lang="en-US" dirty="0" smtClean="0"/>
              <a:t>Comments</a:t>
            </a:r>
          </a:p>
          <a:p>
            <a:r>
              <a:rPr lang="en-US" dirty="0" smtClean="0"/>
              <a:t>Barry Bosworth</a:t>
            </a:r>
          </a:p>
        </p:txBody>
      </p:sp>
    </p:spTree>
    <p:extLst>
      <p:ext uri="{BB962C8B-B14F-4D97-AF65-F5344CB8AC3E}">
        <p14:creationId xmlns:p14="http://schemas.microsoft.com/office/powerpoint/2010/main" val="222647215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03821"/>
          </a:xfrm>
        </p:spPr>
        <p:txBody>
          <a:bodyPr>
            <a:normAutofit/>
          </a:bodyPr>
          <a:lstStyle/>
          <a:p>
            <a:r>
              <a:rPr lang="en-US" sz="4000" dirty="0" smtClean="0"/>
              <a:t>Prices </a:t>
            </a:r>
            <a:r>
              <a:rPr lang="en-US" sz="4000" dirty="0"/>
              <a:t>for Communications </a:t>
            </a:r>
            <a:r>
              <a:rPr lang="en-US" sz="4000" dirty="0" smtClean="0"/>
              <a:t>Equipment (2)</a:t>
            </a:r>
            <a:endParaRPr lang="en-US" sz="4000" dirty="0"/>
          </a:p>
        </p:txBody>
      </p:sp>
      <p:sp>
        <p:nvSpPr>
          <p:cNvPr id="3" name="Content Placeholder 2"/>
          <p:cNvSpPr>
            <a:spLocks noGrp="1"/>
          </p:cNvSpPr>
          <p:nvPr>
            <p:ph idx="1"/>
          </p:nvPr>
        </p:nvSpPr>
        <p:spPr>
          <a:xfrm>
            <a:off x="838200" y="1068947"/>
            <a:ext cx="10515600" cy="5108016"/>
          </a:xfrm>
        </p:spPr>
        <p:txBody>
          <a:bodyPr>
            <a:normAutofit fontScale="92500" lnSpcReduction="10000"/>
          </a:bodyPr>
          <a:lstStyle/>
          <a:p>
            <a:r>
              <a:rPr lang="en-US" dirty="0" smtClean="0"/>
              <a:t>The </a:t>
            </a:r>
            <a:r>
              <a:rPr lang="en-US" dirty="0"/>
              <a:t>CPI incorporates some quality adjustment by linking out the price of new models, but the methodology may understate the quality change. (-8% for equipment, -2% for the service</a:t>
            </a:r>
            <a:r>
              <a:rPr lang="en-US" dirty="0" smtClean="0"/>
              <a:t>). </a:t>
            </a:r>
          </a:p>
          <a:p>
            <a:pPr lvl="1"/>
            <a:r>
              <a:rPr lang="en-US" dirty="0" smtClean="0"/>
              <a:t>Producers do not reduce the prices for old products when new models are introduced.</a:t>
            </a:r>
          </a:p>
          <a:p>
            <a:pPr lvl="1"/>
            <a:r>
              <a:rPr lang="en-US" dirty="0" smtClean="0"/>
              <a:t>Instead, they maintain the price and allow the quantity to decline for the old product or model.</a:t>
            </a:r>
          </a:p>
          <a:p>
            <a:pPr lvl="1"/>
            <a:r>
              <a:rPr lang="en-US" dirty="0" smtClean="0"/>
              <a:t>Thus, we do not observe the effect of the new model on the price of the old versions. </a:t>
            </a:r>
          </a:p>
          <a:p>
            <a:pPr lvl="1"/>
            <a:r>
              <a:rPr lang="en-US" dirty="0" smtClean="0"/>
              <a:t>Can the problems be resolved with hedonics?</a:t>
            </a:r>
          </a:p>
          <a:p>
            <a:r>
              <a:rPr lang="en-US" dirty="0"/>
              <a:t>For </a:t>
            </a:r>
            <a:r>
              <a:rPr lang="en-US" dirty="0" smtClean="0"/>
              <a:t>purposes of measuring the impact on GDP, important to remember that smart phones are all imported. </a:t>
            </a:r>
          </a:p>
          <a:p>
            <a:r>
              <a:rPr lang="en-US" dirty="0" smtClean="0"/>
              <a:t>The US productivity growth was very affected by computers because they were produced and used in the United States. Not true for smartphones.</a:t>
            </a:r>
            <a:endParaRPr lang="en-US" dirty="0"/>
          </a:p>
          <a:p>
            <a:endParaRPr lang="en-US" dirty="0" smtClean="0"/>
          </a:p>
          <a:p>
            <a:pPr marL="457200" lvl="1" indent="0">
              <a:buNone/>
            </a:pPr>
            <a:endParaRPr lang="en-US" dirty="0" smtClean="0"/>
          </a:p>
          <a:p>
            <a:endParaRPr lang="en-US" dirty="0"/>
          </a:p>
          <a:p>
            <a:endParaRPr lang="en-US" dirty="0" smtClean="0"/>
          </a:p>
          <a:p>
            <a:endParaRPr lang="en-US" dirty="0" smtClean="0"/>
          </a:p>
          <a:p>
            <a:pPr marL="0" indent="0">
              <a:buNone/>
            </a:pPr>
            <a:endParaRPr lang="en-US" dirty="0"/>
          </a:p>
        </p:txBody>
      </p:sp>
    </p:spTree>
    <p:extLst>
      <p:ext uri="{BB962C8B-B14F-4D97-AF65-F5344CB8AC3E}">
        <p14:creationId xmlns:p14="http://schemas.microsoft.com/office/powerpoint/2010/main" val="25568087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Autos</a:t>
            </a:r>
            <a:endParaRPr lang="en-US" dirty="0"/>
          </a:p>
        </p:txBody>
      </p:sp>
      <p:sp>
        <p:nvSpPr>
          <p:cNvPr id="3" name="Content Placeholder 2"/>
          <p:cNvSpPr>
            <a:spLocks noGrp="1"/>
          </p:cNvSpPr>
          <p:nvPr>
            <p:ph idx="1"/>
          </p:nvPr>
        </p:nvSpPr>
        <p:spPr>
          <a:xfrm>
            <a:off x="838200" y="1271239"/>
            <a:ext cx="10515600" cy="4905724"/>
          </a:xfrm>
        </p:spPr>
        <p:txBody>
          <a:bodyPr/>
          <a:lstStyle/>
          <a:p>
            <a:r>
              <a:rPr lang="en-US" dirty="0" smtClean="0"/>
              <a:t>I do not perceive the sector as as a major problem for price measurement.  In the 1970s, the identification of significant of changes in new automotive models and the use of accounting data to value those improvements was perceived as a major innovation in the literature on adjustments for quality change that still has value.</a:t>
            </a:r>
          </a:p>
          <a:p>
            <a:r>
              <a:rPr lang="en-US" dirty="0" smtClean="0"/>
              <a:t>Electronics do not fundamentally change the logic and value of that methodology.</a:t>
            </a:r>
          </a:p>
          <a:p>
            <a:r>
              <a:rPr lang="en-US" dirty="0" smtClean="0"/>
              <a:t>As suggested by the authors, the addition of electronic safety equipment may be a good illustration of the issue of resource-cost valuation versus utility measures.</a:t>
            </a:r>
          </a:p>
          <a:p>
            <a:endParaRPr lang="en-US" dirty="0"/>
          </a:p>
        </p:txBody>
      </p:sp>
    </p:spTree>
    <p:extLst>
      <p:ext uri="{BB962C8B-B14F-4D97-AF65-F5344CB8AC3E}">
        <p14:creationId xmlns:p14="http://schemas.microsoft.com/office/powerpoint/2010/main" val="8312844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Health Care</a:t>
            </a:r>
            <a:endParaRPr lang="en-US" dirty="0"/>
          </a:p>
        </p:txBody>
      </p:sp>
      <p:sp>
        <p:nvSpPr>
          <p:cNvPr id="3" name="Content Placeholder 2"/>
          <p:cNvSpPr>
            <a:spLocks noGrp="1"/>
          </p:cNvSpPr>
          <p:nvPr>
            <p:ph idx="1"/>
          </p:nvPr>
        </p:nvSpPr>
        <p:spPr/>
        <p:txBody>
          <a:bodyPr/>
          <a:lstStyle/>
          <a:p>
            <a:r>
              <a:rPr lang="en-US" dirty="0" smtClean="0"/>
              <a:t>Clearly a problem area for measurement.</a:t>
            </a:r>
          </a:p>
          <a:p>
            <a:r>
              <a:rPr lang="en-US" dirty="0" smtClean="0"/>
              <a:t>But, the problem is as evident in the historical measures as those of the present day.</a:t>
            </a:r>
          </a:p>
          <a:p>
            <a:r>
              <a:rPr lang="en-US" dirty="0" smtClean="0"/>
              <a:t>At present the authors do not outline a new approach to the issue.</a:t>
            </a:r>
          </a:p>
          <a:p>
            <a:endParaRPr lang="en-US" dirty="0"/>
          </a:p>
        </p:txBody>
      </p:sp>
    </p:spTree>
    <p:extLst>
      <p:ext uri="{BB962C8B-B14F-4D97-AF65-F5344CB8AC3E}">
        <p14:creationId xmlns:p14="http://schemas.microsoft.com/office/powerpoint/2010/main" val="38025279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a:t>I. Measuring the Gig </a:t>
            </a:r>
            <a:r>
              <a:rPr lang="en-US" dirty="0" smtClean="0"/>
              <a:t>Economy,</a:t>
            </a:r>
            <a:br>
              <a:rPr lang="en-US" dirty="0" smtClean="0"/>
            </a:br>
            <a:r>
              <a:rPr lang="en-US" sz="2700" dirty="0" smtClean="0"/>
              <a:t>Abraham, </a:t>
            </a:r>
            <a:r>
              <a:rPr lang="en-US" sz="2700" dirty="0" err="1" smtClean="0"/>
              <a:t>Haltiwanger</a:t>
            </a:r>
            <a:r>
              <a:rPr lang="en-US" sz="2700" dirty="0" smtClean="0"/>
              <a:t>, Sandusky, and </a:t>
            </a:r>
            <a:r>
              <a:rPr lang="en-US" sz="2700" dirty="0" err="1" smtClean="0"/>
              <a:t>Spletzer</a:t>
            </a:r>
            <a:r>
              <a:rPr lang="en-US" sz="2700" dirty="0" smtClean="0"/>
              <a:t/>
            </a:r>
            <a:br>
              <a:rPr lang="en-US" sz="2700" dirty="0" smtClean="0"/>
            </a:br>
            <a:endParaRPr lang="en-US" sz="2700" dirty="0"/>
          </a:p>
        </p:txBody>
      </p:sp>
      <p:sp>
        <p:nvSpPr>
          <p:cNvPr id="3" name="Content Placeholder 2"/>
          <p:cNvSpPr>
            <a:spLocks noGrp="1"/>
          </p:cNvSpPr>
          <p:nvPr>
            <p:ph idx="1"/>
          </p:nvPr>
        </p:nvSpPr>
        <p:spPr>
          <a:xfrm>
            <a:off x="838200" y="1690688"/>
            <a:ext cx="10515600" cy="4351338"/>
          </a:xfrm>
        </p:spPr>
        <p:txBody>
          <a:bodyPr>
            <a:normAutofit lnSpcReduction="10000"/>
          </a:bodyPr>
          <a:lstStyle/>
          <a:p>
            <a:r>
              <a:rPr lang="en-US" dirty="0" smtClean="0"/>
              <a:t>Primary contribution of paper is its combined use of survey and administrative data</a:t>
            </a:r>
          </a:p>
          <a:p>
            <a:pPr lvl="1"/>
            <a:r>
              <a:rPr lang="en-US" dirty="0" smtClean="0"/>
              <a:t>CPS/ASEC survey measure of self employment versus administrative earnings records of Social Security. (Schedule SE)</a:t>
            </a:r>
          </a:p>
          <a:p>
            <a:pPr lvl="1"/>
            <a:r>
              <a:rPr lang="en-US" dirty="0" smtClean="0"/>
              <a:t>Survey data are not capturing the rise in self-employment</a:t>
            </a:r>
          </a:p>
          <a:p>
            <a:pPr lvl="1"/>
            <a:r>
              <a:rPr lang="en-US" dirty="0" smtClean="0"/>
              <a:t>High and rising employment estimates are evident in SSA earnings records and the non-employer data of Census (both are administrative data).</a:t>
            </a:r>
          </a:p>
          <a:p>
            <a:pPr lvl="1"/>
            <a:r>
              <a:rPr lang="en-US" dirty="0" smtClean="0"/>
              <a:t>Data are linked using the Personal Identifier Key (PIK) of Census Bureau—avoids use of social security numbers.</a:t>
            </a:r>
          </a:p>
          <a:p>
            <a:pPr lvl="1"/>
            <a:r>
              <a:rPr lang="en-US" dirty="0" smtClean="0"/>
              <a:t>Surprisingly little overlap between CPS/ASEC and SSA measures of self-employment</a:t>
            </a:r>
          </a:p>
          <a:p>
            <a:pPr lvl="1"/>
            <a:r>
              <a:rPr lang="en-US" dirty="0" smtClean="0"/>
              <a:t>Clearly, survey respondents do not understand meaning of self-employment.</a:t>
            </a:r>
          </a:p>
          <a:p>
            <a:pPr lvl="1"/>
            <a:endParaRPr lang="en-US" dirty="0"/>
          </a:p>
        </p:txBody>
      </p:sp>
    </p:spTree>
    <p:extLst>
      <p:ext uri="{BB962C8B-B14F-4D97-AF65-F5344CB8AC3E}">
        <p14:creationId xmlns:p14="http://schemas.microsoft.com/office/powerpoint/2010/main" val="77538062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dirty="0" smtClean="0"/>
              <a:t>Divergent Measures of Self-employment</a:t>
            </a:r>
            <a:endParaRPr lang="en-US" sz="40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657185027"/>
              </p:ext>
            </p:extLst>
          </p:nvPr>
        </p:nvGraphicFramePr>
        <p:xfrm>
          <a:off x="838200" y="1326524"/>
          <a:ext cx="10515600" cy="525457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68729694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769408"/>
          </a:xfrm>
        </p:spPr>
        <p:txBody>
          <a:bodyPr>
            <a:normAutofit/>
          </a:bodyPr>
          <a:lstStyle/>
          <a:p>
            <a:pPr algn="ctr"/>
            <a:r>
              <a:rPr lang="en-US" sz="4000" dirty="0" smtClean="0"/>
              <a:t>Survey Versus Administrative Data</a:t>
            </a:r>
            <a:endParaRPr lang="en-US" sz="4000" dirty="0"/>
          </a:p>
        </p:txBody>
      </p:sp>
      <p:sp>
        <p:nvSpPr>
          <p:cNvPr id="3" name="Content Placeholder 2"/>
          <p:cNvSpPr>
            <a:spLocks noGrp="1"/>
          </p:cNvSpPr>
          <p:nvPr>
            <p:ph idx="1"/>
          </p:nvPr>
        </p:nvSpPr>
        <p:spPr>
          <a:xfrm>
            <a:off x="838200" y="1439333"/>
            <a:ext cx="10515600" cy="4737630"/>
          </a:xfrm>
        </p:spPr>
        <p:txBody>
          <a:bodyPr/>
          <a:lstStyle/>
          <a:p>
            <a:r>
              <a:rPr lang="en-US" dirty="0" smtClean="0"/>
              <a:t>Same confusion was found in the Survey of Consumer Finances</a:t>
            </a:r>
          </a:p>
          <a:p>
            <a:pPr lvl="1"/>
            <a:r>
              <a:rPr lang="en-US" dirty="0" smtClean="0"/>
              <a:t>In 2004, respondents were directed o particular lines of the 1040.</a:t>
            </a:r>
          </a:p>
          <a:p>
            <a:pPr lvl="1"/>
            <a:r>
              <a:rPr lang="en-US" dirty="0" smtClean="0"/>
              <a:t>Line 12 is Schedule C income—business income</a:t>
            </a:r>
          </a:p>
          <a:p>
            <a:pPr lvl="1"/>
            <a:r>
              <a:rPr lang="en-US" dirty="0" smtClean="0"/>
              <a:t>Line 17 is Schedule E income—royalties, Chapter S and partnerships.</a:t>
            </a:r>
          </a:p>
          <a:p>
            <a:pPr lvl="1"/>
            <a:r>
              <a:rPr lang="en-US" dirty="0" smtClean="0"/>
              <a:t>Result was a one third drop in reported business income, compared to the 2001 survey and a large rise in investment income.</a:t>
            </a:r>
          </a:p>
          <a:p>
            <a:r>
              <a:rPr lang="en-US" dirty="0" smtClean="0"/>
              <a:t>Would like to hear more about </a:t>
            </a:r>
            <a:r>
              <a:rPr lang="en-US" dirty="0" err="1" smtClean="0"/>
              <a:t>nonemployer</a:t>
            </a:r>
            <a:r>
              <a:rPr lang="en-US" dirty="0" smtClean="0"/>
              <a:t> data</a:t>
            </a:r>
          </a:p>
          <a:p>
            <a:pPr lvl="1"/>
            <a:r>
              <a:rPr lang="en-US" dirty="0" smtClean="0"/>
              <a:t>Also based on administrative sources, and shows high and rising trend</a:t>
            </a:r>
          </a:p>
          <a:p>
            <a:pPr lvl="1"/>
            <a:r>
              <a:rPr lang="en-US" dirty="0" smtClean="0"/>
              <a:t>Includes industry and geographic detail</a:t>
            </a:r>
          </a:p>
          <a:p>
            <a:pPr lvl="1"/>
            <a:r>
              <a:rPr lang="en-US" dirty="0" smtClean="0"/>
              <a:t>Documents growth in ridesharing (NAICs 4853 &amp; 4859) and room-sharing (NAICS 7211 &amp; 7213)</a:t>
            </a:r>
          </a:p>
          <a:p>
            <a:pPr lvl="1"/>
            <a:endParaRPr lang="en-US" dirty="0"/>
          </a:p>
        </p:txBody>
      </p:sp>
    </p:spTree>
    <p:extLst>
      <p:ext uri="{BB962C8B-B14F-4D97-AF65-F5344CB8AC3E}">
        <p14:creationId xmlns:p14="http://schemas.microsoft.com/office/powerpoint/2010/main" val="61907487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01675"/>
          </a:xfrm>
        </p:spPr>
        <p:txBody>
          <a:bodyPr/>
          <a:lstStyle/>
          <a:p>
            <a:pPr algn="ctr"/>
            <a:r>
              <a:rPr lang="en-US" dirty="0" smtClean="0"/>
              <a:t>Primary Takeaways</a:t>
            </a:r>
            <a:endParaRPr lang="en-US" dirty="0"/>
          </a:p>
        </p:txBody>
      </p:sp>
      <p:sp>
        <p:nvSpPr>
          <p:cNvPr id="3" name="Content Placeholder 2"/>
          <p:cNvSpPr>
            <a:spLocks noGrp="1"/>
          </p:cNvSpPr>
          <p:nvPr>
            <p:ph idx="1"/>
          </p:nvPr>
        </p:nvSpPr>
        <p:spPr>
          <a:xfrm>
            <a:off x="838200" y="1185333"/>
            <a:ext cx="10515600" cy="4991630"/>
          </a:xfrm>
        </p:spPr>
        <p:txBody>
          <a:bodyPr/>
          <a:lstStyle/>
          <a:p>
            <a:r>
              <a:rPr lang="en-US" dirty="0" smtClean="0"/>
              <a:t>Cannot use CPS/ASEC to measure major portions of the Gig economy</a:t>
            </a:r>
          </a:p>
          <a:p>
            <a:r>
              <a:rPr lang="en-US" dirty="0" smtClean="0"/>
              <a:t>Significant portion of self employed on administrative data did not report any employment on survey.  </a:t>
            </a:r>
          </a:p>
          <a:p>
            <a:pPr lvl="1"/>
            <a:r>
              <a:rPr lang="en-US" dirty="0" smtClean="0"/>
              <a:t>Suggests underreporting of overall employment and hours, and over-estimate of productivity.</a:t>
            </a:r>
          </a:p>
          <a:p>
            <a:r>
              <a:rPr lang="en-US" dirty="0" smtClean="0"/>
              <a:t>Important to merge survey and administrative information.</a:t>
            </a:r>
          </a:p>
          <a:p>
            <a:pPr lvl="1"/>
            <a:r>
              <a:rPr lang="en-US" dirty="0" smtClean="0"/>
              <a:t>Surveys provide critical SES information not available in administrative records.</a:t>
            </a:r>
          </a:p>
          <a:p>
            <a:pPr lvl="1"/>
            <a:r>
              <a:rPr lang="en-US" dirty="0" smtClean="0"/>
              <a:t>Historical data on earnings record could be used to determine trend in non-traditional work.</a:t>
            </a:r>
          </a:p>
          <a:p>
            <a:r>
              <a:rPr lang="en-US" dirty="0" smtClean="0"/>
              <a:t>Reflective of earlier pioneering work by SSA to merge administrative data with SIPP panel data</a:t>
            </a:r>
            <a:endParaRPr lang="en-US" dirty="0"/>
          </a:p>
        </p:txBody>
      </p:sp>
    </p:spTree>
    <p:extLst>
      <p:ext uri="{BB962C8B-B14F-4D97-AF65-F5344CB8AC3E}">
        <p14:creationId xmlns:p14="http://schemas.microsoft.com/office/powerpoint/2010/main" val="420488944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 Overview</a:t>
            </a:r>
            <a:endParaRPr lang="en-US" dirty="0"/>
          </a:p>
        </p:txBody>
      </p:sp>
      <p:sp>
        <p:nvSpPr>
          <p:cNvPr id="3" name="Content Placeholder 2"/>
          <p:cNvSpPr>
            <a:spLocks noGrp="1"/>
          </p:cNvSpPr>
          <p:nvPr>
            <p:ph idx="1"/>
          </p:nvPr>
        </p:nvSpPr>
        <p:spPr/>
        <p:txBody>
          <a:bodyPr/>
          <a:lstStyle/>
          <a:p>
            <a:r>
              <a:rPr lang="en-US" dirty="0" smtClean="0"/>
              <a:t>This may not be a glamourous topic, but type of verification work is critical.</a:t>
            </a:r>
          </a:p>
          <a:p>
            <a:r>
              <a:rPr lang="en-US" dirty="0" smtClean="0"/>
              <a:t>Great example  of the value of combining Survey and Administrative data.</a:t>
            </a:r>
          </a:p>
          <a:p>
            <a:r>
              <a:rPr lang="en-US" dirty="0" smtClean="0"/>
              <a:t>Use of the PIK identifier is an important innovation that greatly lessens the concern with use of SSN in survey data.</a:t>
            </a:r>
          </a:p>
          <a:p>
            <a:r>
              <a:rPr lang="en-US" dirty="0" smtClean="0"/>
              <a:t>Illustrates the value of probabilistic matching of respondents across data sets with name, birth date, and place of residence.</a:t>
            </a:r>
          </a:p>
          <a:p>
            <a:r>
              <a:rPr lang="en-US" dirty="0" smtClean="0"/>
              <a:t>An important “big data” tool.</a:t>
            </a:r>
          </a:p>
          <a:p>
            <a:pPr marL="0" indent="0">
              <a:buNone/>
            </a:pPr>
            <a:endParaRPr lang="en-US" dirty="0" smtClean="0"/>
          </a:p>
          <a:p>
            <a:endParaRPr lang="en-US" dirty="0"/>
          </a:p>
        </p:txBody>
      </p:sp>
    </p:spTree>
    <p:extLst>
      <p:ext uri="{BB962C8B-B14F-4D97-AF65-F5344CB8AC3E}">
        <p14:creationId xmlns:p14="http://schemas.microsoft.com/office/powerpoint/2010/main" val="205888962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dirty="0" smtClean="0"/>
              <a:t>II. Economic Growth in Age of the Internet</a:t>
            </a:r>
            <a:br>
              <a:rPr lang="en-US" sz="4000" dirty="0" smtClean="0"/>
            </a:br>
            <a:r>
              <a:rPr lang="en-US" sz="2800" dirty="0" err="1" smtClean="0"/>
              <a:t>Hulten</a:t>
            </a:r>
            <a:r>
              <a:rPr lang="en-US" sz="2800" dirty="0" smtClean="0"/>
              <a:t> and Nakamura</a:t>
            </a:r>
            <a:endParaRPr lang="en-US" sz="2800" dirty="0"/>
          </a:p>
        </p:txBody>
      </p:sp>
      <p:sp>
        <p:nvSpPr>
          <p:cNvPr id="3" name="Content Placeholder 2"/>
          <p:cNvSpPr>
            <a:spLocks noGrp="1"/>
          </p:cNvSpPr>
          <p:nvPr>
            <p:ph idx="1"/>
          </p:nvPr>
        </p:nvSpPr>
        <p:spPr/>
        <p:txBody>
          <a:bodyPr>
            <a:normAutofit lnSpcReduction="10000"/>
          </a:bodyPr>
          <a:lstStyle/>
          <a:p>
            <a:r>
              <a:rPr lang="en-US" dirty="0" smtClean="0"/>
              <a:t>No paper—will focus on </a:t>
            </a:r>
            <a:r>
              <a:rPr lang="en-US" dirty="0" err="1" smtClean="0"/>
              <a:t>ppt</a:t>
            </a:r>
            <a:r>
              <a:rPr lang="en-US" dirty="0" smtClean="0"/>
              <a:t> presentation</a:t>
            </a:r>
          </a:p>
          <a:p>
            <a:r>
              <a:rPr lang="en-US" dirty="0" smtClean="0"/>
              <a:t>Prior paper by authors on the distinction between welfare gains and measured changes in GDP.</a:t>
            </a:r>
          </a:p>
          <a:p>
            <a:pPr lvl="1"/>
            <a:r>
              <a:rPr lang="en-US" dirty="0" smtClean="0"/>
              <a:t>Contrast between resource-saving technical change (Solow) and output-saving technical change ( </a:t>
            </a:r>
            <a:r>
              <a:rPr lang="en-US" dirty="0" err="1" smtClean="0"/>
              <a:t>Hulten</a:t>
            </a:r>
            <a:r>
              <a:rPr lang="en-US" dirty="0" smtClean="0"/>
              <a:t>-Nakamura-Lancaster).</a:t>
            </a:r>
          </a:p>
          <a:p>
            <a:pPr lvl="1"/>
            <a:r>
              <a:rPr lang="en-US" dirty="0" smtClean="0"/>
              <a:t>Implies a shift of focus from resource-based measures of GDP to a more utility based concept.</a:t>
            </a:r>
          </a:p>
          <a:p>
            <a:pPr lvl="1"/>
            <a:r>
              <a:rPr lang="en-US" dirty="0" smtClean="0"/>
              <a:t>I thought that paper was quite interesting, and I hoped that they would expand on their thoughts, for this presentation but that is not the case.</a:t>
            </a:r>
          </a:p>
          <a:p>
            <a:r>
              <a:rPr lang="en-US" dirty="0" smtClean="0"/>
              <a:t>Presentation focuses on mismeasurement of quality improvements in smartphones, automobiles, and health.</a:t>
            </a:r>
          </a:p>
          <a:p>
            <a:endParaRPr lang="en-US" dirty="0" smtClean="0"/>
          </a:p>
          <a:p>
            <a:endParaRPr lang="en-US" dirty="0"/>
          </a:p>
        </p:txBody>
      </p:sp>
    </p:spTree>
    <p:extLst>
      <p:ext uri="{BB962C8B-B14F-4D97-AF65-F5344CB8AC3E}">
        <p14:creationId xmlns:p14="http://schemas.microsoft.com/office/powerpoint/2010/main" val="44599776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Hard-to-Measure Versus Easy-to-Measure Industries</a:t>
            </a:r>
            <a:endParaRPr lang="en-US" sz="4000" dirty="0"/>
          </a:p>
        </p:txBody>
      </p:sp>
      <p:sp>
        <p:nvSpPr>
          <p:cNvPr id="3" name="Content Placeholder 2"/>
          <p:cNvSpPr>
            <a:spLocks noGrp="1"/>
          </p:cNvSpPr>
          <p:nvPr>
            <p:ph idx="1"/>
          </p:nvPr>
        </p:nvSpPr>
        <p:spPr/>
        <p:txBody>
          <a:bodyPr>
            <a:normAutofit fontScale="92500"/>
          </a:bodyPr>
          <a:lstStyle/>
          <a:p>
            <a:r>
              <a:rPr lang="en-US" dirty="0" smtClean="0"/>
              <a:t>Interesting to seen the large shift in the mix of industries toward HTMI.</a:t>
            </a:r>
          </a:p>
          <a:p>
            <a:r>
              <a:rPr lang="en-US" dirty="0" smtClean="0"/>
              <a:t>Would the shift affect the average? Previous research suggests only a small effect on post-1972 slowdown.</a:t>
            </a:r>
          </a:p>
          <a:p>
            <a:r>
              <a:rPr lang="en-US" dirty="0" smtClean="0"/>
              <a:t>I don’t understand logic of assigning ETMI price changes to GDP measures.</a:t>
            </a:r>
          </a:p>
          <a:p>
            <a:r>
              <a:rPr lang="en-US" dirty="0" smtClean="0"/>
              <a:t>Puzzle for productivity slowdown lies with the breadth of industries that are affected.</a:t>
            </a:r>
          </a:p>
          <a:p>
            <a:r>
              <a:rPr lang="en-US" dirty="0" smtClean="0"/>
              <a:t>Lots of evidence of measurement problems for health, less convinced that slow growth of education productivity is a measurement problem.</a:t>
            </a:r>
            <a:endParaRPr lang="en-US" dirty="0"/>
          </a:p>
        </p:txBody>
      </p:sp>
    </p:spTree>
    <p:extLst>
      <p:ext uri="{BB962C8B-B14F-4D97-AF65-F5344CB8AC3E}">
        <p14:creationId xmlns:p14="http://schemas.microsoft.com/office/powerpoint/2010/main" val="288141130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703820"/>
          </a:xfrm>
        </p:spPr>
        <p:txBody>
          <a:bodyPr>
            <a:normAutofit fontScale="90000"/>
          </a:bodyPr>
          <a:lstStyle/>
          <a:p>
            <a:r>
              <a:rPr lang="en-US" sz="4000" dirty="0" smtClean="0"/>
              <a:t>Measurement of Prices for Communications Equipment</a:t>
            </a:r>
            <a:endParaRPr lang="en-US" sz="4000" dirty="0"/>
          </a:p>
        </p:txBody>
      </p:sp>
      <p:sp>
        <p:nvSpPr>
          <p:cNvPr id="3" name="Content Placeholder 2"/>
          <p:cNvSpPr>
            <a:spLocks noGrp="1"/>
          </p:cNvSpPr>
          <p:nvPr>
            <p:ph idx="1"/>
          </p:nvPr>
        </p:nvSpPr>
        <p:spPr>
          <a:xfrm>
            <a:off x="838200" y="1210614"/>
            <a:ext cx="10515600" cy="4966349"/>
          </a:xfrm>
        </p:spPr>
        <p:txBody>
          <a:bodyPr>
            <a:normAutofit fontScale="92500" lnSpcReduction="10000"/>
          </a:bodyPr>
          <a:lstStyle/>
          <a:p>
            <a:r>
              <a:rPr lang="en-US" dirty="0" smtClean="0"/>
              <a:t>Focus of much recent attention </a:t>
            </a:r>
          </a:p>
          <a:p>
            <a:r>
              <a:rPr lang="en-US" dirty="0" smtClean="0"/>
              <a:t>Papers by Byrne &amp; </a:t>
            </a:r>
            <a:r>
              <a:rPr lang="en-US" dirty="0" err="1" smtClean="0"/>
              <a:t>Corrado</a:t>
            </a:r>
            <a:r>
              <a:rPr lang="en-US" dirty="0" smtClean="0"/>
              <a:t> (2015) and Byrne, </a:t>
            </a:r>
            <a:r>
              <a:rPr lang="en-US" dirty="0" err="1" smtClean="0"/>
              <a:t>Oliner</a:t>
            </a:r>
            <a:r>
              <a:rPr lang="en-US" dirty="0" smtClean="0"/>
              <a:t>,&amp; </a:t>
            </a:r>
            <a:r>
              <a:rPr lang="en-US" dirty="0" err="1" smtClean="0"/>
              <a:t>Sichel</a:t>
            </a:r>
            <a:r>
              <a:rPr lang="en-US" dirty="0" smtClean="0"/>
              <a:t> (2016) have demonstrated substantial understatement of quality improvements in official measures of communications equipment.</a:t>
            </a:r>
          </a:p>
          <a:p>
            <a:pPr lvl="1"/>
            <a:r>
              <a:rPr lang="en-US" dirty="0" smtClean="0"/>
              <a:t>Price declines of 15-20%  for cellular phones in the 2000s.</a:t>
            </a:r>
          </a:p>
          <a:p>
            <a:r>
              <a:rPr lang="en-US" dirty="0"/>
              <a:t>The NIPAs incorporate the new communication equipment prices that are published by the FRB, but</a:t>
            </a:r>
          </a:p>
          <a:p>
            <a:r>
              <a:rPr lang="en-US" dirty="0"/>
              <a:t>Uses the BLS measures for telephone hardware and cellular services for PCE.</a:t>
            </a:r>
          </a:p>
          <a:p>
            <a:pPr lvl="1"/>
            <a:r>
              <a:rPr lang="en-US" dirty="0" smtClean="0"/>
              <a:t>The consumption side of the national accounts incorporates the smartphone within a broader category of communications equipment with an 8% rate of decline since 2000.</a:t>
            </a:r>
          </a:p>
          <a:p>
            <a:pPr lvl="1"/>
            <a:r>
              <a:rPr lang="en-US" dirty="0" smtClean="0"/>
              <a:t>Wireless services (ex. the device) in the CPI are falling at a 2 % annual rate</a:t>
            </a:r>
          </a:p>
          <a:p>
            <a:pPr lvl="1"/>
            <a:r>
              <a:rPr lang="en-US" dirty="0" smtClean="0"/>
              <a:t>Rental of smartphone represents about ¼th of service contract</a:t>
            </a:r>
          </a:p>
          <a:p>
            <a:endParaRPr lang="en-US" dirty="0"/>
          </a:p>
          <a:p>
            <a:pPr marL="457200" lvl="1" indent="0">
              <a:buNone/>
            </a:pPr>
            <a:endParaRPr lang="en-US" dirty="0" smtClean="0"/>
          </a:p>
        </p:txBody>
      </p:sp>
    </p:spTree>
    <p:extLst>
      <p:ext uri="{BB962C8B-B14F-4D97-AF65-F5344CB8AC3E}">
        <p14:creationId xmlns:p14="http://schemas.microsoft.com/office/powerpoint/2010/main" val="107326904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2461</TotalTime>
  <Words>1032</Words>
  <Application>Microsoft Office PowerPoint</Application>
  <PresentationFormat>Custom</PresentationFormat>
  <Paragraphs>80</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CRIW Conference: Measuring the Gig Economy &amp; The Digital Revolution </vt:lpstr>
      <vt:lpstr>I. Measuring the Gig Economy, Abraham, Haltiwanger, Sandusky, and Spletzer </vt:lpstr>
      <vt:lpstr>Divergent Measures of Self-employment</vt:lpstr>
      <vt:lpstr>Survey Versus Administrative Data</vt:lpstr>
      <vt:lpstr>Primary Takeaways</vt:lpstr>
      <vt:lpstr> Overview</vt:lpstr>
      <vt:lpstr>II. Economic Growth in Age of the Internet Hulten and Nakamura</vt:lpstr>
      <vt:lpstr>Hard-to-Measure Versus Easy-to-Measure Industries</vt:lpstr>
      <vt:lpstr>Measurement of Prices for Communications Equipment</vt:lpstr>
      <vt:lpstr>Prices for Communications Equipment (2)</vt:lpstr>
      <vt:lpstr>Autos</vt:lpstr>
      <vt:lpstr>Health Care</vt:lpstr>
    </vt:vector>
  </TitlesOfParts>
  <Company>The Brookings Institution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Barry Bosworth</dc:creator>
  <cp:lastModifiedBy>maranjian</cp:lastModifiedBy>
  <cp:revision>49</cp:revision>
  <cp:lastPrinted>2017-03-07T18:45:38Z</cp:lastPrinted>
  <dcterms:created xsi:type="dcterms:W3CDTF">2017-03-07T15:11:48Z</dcterms:created>
  <dcterms:modified xsi:type="dcterms:W3CDTF">2017-03-17T14:46:41Z</dcterms:modified>
</cp:coreProperties>
</file>