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58" r:id="rId3"/>
    <p:sldId id="501" r:id="rId4"/>
    <p:sldId id="502" r:id="rId5"/>
    <p:sldId id="503" r:id="rId6"/>
    <p:sldId id="533" r:id="rId7"/>
    <p:sldId id="504" r:id="rId8"/>
    <p:sldId id="505" r:id="rId9"/>
    <p:sldId id="518" r:id="rId10"/>
    <p:sldId id="535" r:id="rId11"/>
    <p:sldId id="514" r:id="rId12"/>
    <p:sldId id="519" r:id="rId13"/>
    <p:sldId id="507" r:id="rId14"/>
    <p:sldId id="508" r:id="rId15"/>
    <p:sldId id="509" r:id="rId16"/>
    <p:sldId id="536" r:id="rId17"/>
    <p:sldId id="530" r:id="rId18"/>
    <p:sldId id="520" r:id="rId19"/>
    <p:sldId id="534" r:id="rId20"/>
    <p:sldId id="523"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FF"/>
    <a:srgbClr val="0000FF"/>
    <a:srgbClr val="3333FF"/>
    <a:srgbClr val="CC00FF"/>
    <a:srgbClr val="9933FF"/>
    <a:srgbClr val="CC00CC"/>
    <a:srgbClr val="008080"/>
    <a:srgbClr val="FFFF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28" autoAdjust="0"/>
  </p:normalViewPr>
  <p:slideViewPr>
    <p:cSldViewPr>
      <p:cViewPr>
        <p:scale>
          <a:sx n="125" d="100"/>
          <a:sy n="125" d="100"/>
        </p:scale>
        <p:origin x="-1920" y="-2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522"/>
    </p:cViewPr>
  </p:sorterViewPr>
  <p:notesViewPr>
    <p:cSldViewPr>
      <p:cViewPr varScale="1">
        <p:scale>
          <a:sx n="84" d="100"/>
          <a:sy n="84" d="100"/>
        </p:scale>
        <p:origin x="-375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019D13A0-FACE-40A5-A29C-525D160524C1}" type="datetimeFigureOut">
              <a:rPr lang="en-US" smtClean="0"/>
              <a:t>3/17/2017</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1028F134-C686-4EBF-B790-4FFE5FB5A70C}" type="slidenum">
              <a:rPr lang="en-US" smtClean="0"/>
              <a:t>‹#›</a:t>
            </a:fld>
            <a:endParaRPr lang="en-US" dirty="0"/>
          </a:p>
        </p:txBody>
      </p:sp>
    </p:spTree>
    <p:extLst>
      <p:ext uri="{BB962C8B-B14F-4D97-AF65-F5344CB8AC3E}">
        <p14:creationId xmlns:p14="http://schemas.microsoft.com/office/powerpoint/2010/main" val="19512248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5" rIns="96647" bIns="48325" rtlCol="0"/>
          <a:lstStyle>
            <a:lvl1pPr algn="l">
              <a:defRPr sz="12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47" tIns="48325" rIns="96647" bIns="48325" rtlCol="0"/>
          <a:lstStyle>
            <a:lvl1pPr algn="r">
              <a:defRPr sz="1200"/>
            </a:lvl1pPr>
          </a:lstStyle>
          <a:p>
            <a:fld id="{BBF6961F-4DAD-4525-A5F1-690CDDE47ADD}" type="datetimeFigureOut">
              <a:rPr lang="en-US" smtClean="0"/>
              <a:t>3/17/2017</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47" tIns="48325" rIns="96647" bIns="48325"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47" tIns="48325" rIns="96647" bIns="4832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47" tIns="48325" rIns="96647" bIns="4832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7" tIns="48325" rIns="96647" bIns="48325" rtlCol="0" anchor="b"/>
          <a:lstStyle>
            <a:lvl1pPr algn="r">
              <a:defRPr sz="1200"/>
            </a:lvl1pPr>
          </a:lstStyle>
          <a:p>
            <a:fld id="{12D81407-7DC4-40A1-97C5-8333B815BA05}" type="slidenum">
              <a:rPr lang="en-US" smtClean="0"/>
              <a:t>‹#›</a:t>
            </a:fld>
            <a:endParaRPr lang="en-US" dirty="0"/>
          </a:p>
        </p:txBody>
      </p:sp>
    </p:spTree>
    <p:extLst>
      <p:ext uri="{BB962C8B-B14F-4D97-AF65-F5344CB8AC3E}">
        <p14:creationId xmlns:p14="http://schemas.microsoft.com/office/powerpoint/2010/main" val="1746059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a:t>
            </a:fld>
            <a:endParaRPr lang="en-US" dirty="0"/>
          </a:p>
        </p:txBody>
      </p:sp>
    </p:spTree>
    <p:extLst>
      <p:ext uri="{BB962C8B-B14F-4D97-AF65-F5344CB8AC3E}">
        <p14:creationId xmlns:p14="http://schemas.microsoft.com/office/powerpoint/2010/main" val="2048766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2</a:t>
            </a:fld>
            <a:endParaRPr lang="en-US" dirty="0"/>
          </a:p>
        </p:txBody>
      </p:sp>
    </p:spTree>
    <p:extLst>
      <p:ext uri="{BB962C8B-B14F-4D97-AF65-F5344CB8AC3E}">
        <p14:creationId xmlns:p14="http://schemas.microsoft.com/office/powerpoint/2010/main" val="2048766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lvl1pPr>
          </a:lstStyle>
          <a:p>
            <a:r>
              <a:rPr lang="en-US" dirty="0" smtClean="0"/>
              <a:t>Click to add title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a:t>
            </a:r>
            <a:endParaRPr lang="en-US" dirty="0"/>
          </a:p>
        </p:txBody>
      </p:sp>
      <p:sp>
        <p:nvSpPr>
          <p:cNvPr id="6" name="Slide Number Placeholder 5"/>
          <p:cNvSpPr>
            <a:spLocks noGrp="1"/>
          </p:cNvSpPr>
          <p:nvPr>
            <p:ph type="sldNum" sz="quarter" idx="12"/>
          </p:nvPr>
        </p:nvSpPr>
        <p:spPr/>
        <p:txBody>
          <a:bodyPr/>
          <a:lstStyle/>
          <a:p>
            <a:fld id="{7268A5C4-149D-4D66-BABE-E6DD2BE69C90}" type="slidenum">
              <a:rPr lang="en-US" smtClean="0"/>
              <a:t>‹#›</a:t>
            </a:fld>
            <a:endParaRPr lang="en-US" dirty="0"/>
          </a:p>
        </p:txBody>
      </p:sp>
    </p:spTree>
    <p:extLst>
      <p:ext uri="{BB962C8B-B14F-4D97-AF65-F5344CB8AC3E}">
        <p14:creationId xmlns:p14="http://schemas.microsoft.com/office/powerpoint/2010/main" val="2530034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7268A5C4-149D-4D66-BABE-E6DD2BE69C90}" type="slidenum">
              <a:rPr lang="en-US" smtClean="0"/>
              <a:t>‹#›</a:t>
            </a:fld>
            <a:endParaRPr lang="en-US" dirty="0"/>
          </a:p>
        </p:txBody>
      </p:sp>
    </p:spTree>
    <p:extLst>
      <p:ext uri="{BB962C8B-B14F-4D97-AF65-F5344CB8AC3E}">
        <p14:creationId xmlns:p14="http://schemas.microsoft.com/office/powerpoint/2010/main" val="3802903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7268A5C4-149D-4D66-BABE-E6DD2BE69C90}" type="slidenum">
              <a:rPr lang="en-US" smtClean="0"/>
              <a:t>‹#›</a:t>
            </a:fld>
            <a:endParaRPr lang="en-US" dirty="0"/>
          </a:p>
        </p:txBody>
      </p:sp>
    </p:spTree>
    <p:extLst>
      <p:ext uri="{BB962C8B-B14F-4D97-AF65-F5344CB8AC3E}">
        <p14:creationId xmlns:p14="http://schemas.microsoft.com/office/powerpoint/2010/main" val="270107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5" name="Slide Number Placeholder 4"/>
          <p:cNvSpPr>
            <a:spLocks noGrp="1"/>
          </p:cNvSpPr>
          <p:nvPr>
            <p:ph type="sldNum" sz="quarter" idx="12"/>
          </p:nvPr>
        </p:nvSpPr>
        <p:spPr/>
        <p:txBody>
          <a:bodyPr/>
          <a:lstStyle/>
          <a:p>
            <a:fld id="{7268A5C4-149D-4D66-BABE-E6DD2BE69C90}" type="slidenum">
              <a:rPr lang="en-US" smtClean="0"/>
              <a:t>‹#›</a:t>
            </a:fld>
            <a:endParaRPr lang="en-US" dirty="0"/>
          </a:p>
        </p:txBody>
      </p:sp>
    </p:spTree>
    <p:extLst>
      <p:ext uri="{BB962C8B-B14F-4D97-AF65-F5344CB8AC3E}">
        <p14:creationId xmlns:p14="http://schemas.microsoft.com/office/powerpoint/2010/main" val="372419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68A5C4-149D-4D66-BABE-E6DD2BE69C90}" type="slidenum">
              <a:rPr lang="en-US" smtClean="0"/>
              <a:t>‹#›</a:t>
            </a:fld>
            <a:endParaRPr lang="en-US" dirty="0"/>
          </a:p>
        </p:txBody>
      </p:sp>
    </p:spTree>
    <p:extLst>
      <p:ext uri="{BB962C8B-B14F-4D97-AF65-F5344CB8AC3E}">
        <p14:creationId xmlns:p14="http://schemas.microsoft.com/office/powerpoint/2010/main" val="11395711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6235700"/>
            <a:ext cx="9144000" cy="6223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add title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1">
                <a:solidFill>
                  <a:schemeClr val="tx1">
                    <a:tint val="75000"/>
                  </a:schemeClr>
                </a:solidFill>
              </a:defRPr>
            </a:lvl1pPr>
          </a:lstStyle>
          <a:p>
            <a:fld id="{7268A5C4-149D-4D66-BABE-E6DD2BE69C90}" type="slidenum">
              <a:rPr lang="en-US" smtClean="0"/>
              <a:pPr/>
              <a:t>‹#›</a:t>
            </a:fld>
            <a:endParaRPr lang="en-US" dirty="0"/>
          </a:p>
        </p:txBody>
      </p:sp>
    </p:spTree>
    <p:extLst>
      <p:ext uri="{BB962C8B-B14F-4D97-AF65-F5344CB8AC3E}">
        <p14:creationId xmlns:p14="http://schemas.microsoft.com/office/powerpoint/2010/main" val="2068828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533400"/>
            <a:ext cx="8839200" cy="1447800"/>
          </a:xfrm>
        </p:spPr>
        <p:txBody>
          <a:bodyPr>
            <a:noAutofit/>
          </a:bodyPr>
          <a:lstStyle/>
          <a:p>
            <a:r>
              <a:rPr lang="en-US" sz="4000" b="0" dirty="0" smtClean="0">
                <a:solidFill>
                  <a:srgbClr val="0000FF"/>
                </a:solidFill>
              </a:rPr>
              <a:t>Measuring the Gig Economy:</a:t>
            </a:r>
            <a:br>
              <a:rPr lang="en-US" sz="4000" b="0" dirty="0" smtClean="0">
                <a:solidFill>
                  <a:srgbClr val="0000FF"/>
                </a:solidFill>
              </a:rPr>
            </a:br>
            <a:r>
              <a:rPr lang="en-US" sz="4000" b="0" dirty="0" smtClean="0">
                <a:solidFill>
                  <a:srgbClr val="0000FF"/>
                </a:solidFill>
              </a:rPr>
              <a:t>Current Knowledge and Open Issues</a:t>
            </a:r>
            <a:endParaRPr lang="en-US" sz="4000" b="0" dirty="0">
              <a:solidFill>
                <a:srgbClr val="FF0000"/>
              </a:solidFill>
            </a:endParaRPr>
          </a:p>
        </p:txBody>
      </p:sp>
      <p:sp>
        <p:nvSpPr>
          <p:cNvPr id="3" name="Subtitle 2"/>
          <p:cNvSpPr>
            <a:spLocks noGrp="1"/>
          </p:cNvSpPr>
          <p:nvPr>
            <p:ph type="subTitle" idx="1"/>
          </p:nvPr>
        </p:nvSpPr>
        <p:spPr>
          <a:xfrm>
            <a:off x="533400" y="2590800"/>
            <a:ext cx="8115300" cy="3390900"/>
          </a:xfrm>
        </p:spPr>
        <p:txBody>
          <a:bodyPr>
            <a:normAutofit lnSpcReduction="10000"/>
          </a:bodyPr>
          <a:lstStyle/>
          <a:p>
            <a:endParaRPr lang="en-US" sz="400" dirty="0" smtClean="0">
              <a:solidFill>
                <a:schemeClr val="tx1"/>
              </a:solidFill>
            </a:endParaRPr>
          </a:p>
          <a:p>
            <a:r>
              <a:rPr lang="en-US" sz="2800" dirty="0" smtClean="0">
                <a:solidFill>
                  <a:schemeClr val="tx1"/>
                </a:solidFill>
              </a:rPr>
              <a:t>Katharine G. Abraham, University of Maryland</a:t>
            </a:r>
          </a:p>
          <a:p>
            <a:r>
              <a:rPr lang="en-US" sz="2800" dirty="0" smtClean="0">
                <a:solidFill>
                  <a:schemeClr val="tx1"/>
                </a:solidFill>
              </a:rPr>
              <a:t>John C. Haltiwanger, University of Maryland</a:t>
            </a:r>
          </a:p>
          <a:p>
            <a:r>
              <a:rPr lang="en-US" sz="2800" dirty="0" smtClean="0">
                <a:solidFill>
                  <a:schemeClr val="tx1"/>
                </a:solidFill>
              </a:rPr>
              <a:t>Kristin Sandusky, U.S. Census Bureau</a:t>
            </a:r>
          </a:p>
          <a:p>
            <a:r>
              <a:rPr lang="en-US" sz="2800" dirty="0" smtClean="0">
                <a:solidFill>
                  <a:schemeClr val="tx1"/>
                </a:solidFill>
              </a:rPr>
              <a:t>James R. Spletzer, U.S. Census Bureau</a:t>
            </a:r>
          </a:p>
          <a:p>
            <a:endParaRPr lang="en-US" sz="800" dirty="0" smtClean="0">
              <a:solidFill>
                <a:schemeClr val="tx1"/>
              </a:solidFill>
            </a:endParaRPr>
          </a:p>
          <a:p>
            <a:endParaRPr lang="en-US" sz="800" dirty="0" smtClean="0">
              <a:solidFill>
                <a:schemeClr val="tx1"/>
              </a:solidFill>
            </a:endParaRPr>
          </a:p>
          <a:p>
            <a:endParaRPr lang="en-US" sz="800" dirty="0" smtClean="0">
              <a:solidFill>
                <a:schemeClr val="tx1"/>
              </a:solidFill>
            </a:endParaRPr>
          </a:p>
          <a:p>
            <a:endParaRPr lang="en-US" sz="800" dirty="0">
              <a:solidFill>
                <a:schemeClr val="tx1"/>
              </a:solidFill>
            </a:endParaRPr>
          </a:p>
          <a:p>
            <a:endParaRPr lang="en-US" sz="800" dirty="0" smtClean="0">
              <a:solidFill>
                <a:schemeClr val="tx1"/>
              </a:solidFill>
            </a:endParaRPr>
          </a:p>
          <a:p>
            <a:r>
              <a:rPr lang="en-US" sz="1900" dirty="0" smtClean="0">
                <a:solidFill>
                  <a:schemeClr val="tx1"/>
                </a:solidFill>
              </a:rPr>
              <a:t>NBER-CRIW Conference on Innovation</a:t>
            </a:r>
          </a:p>
          <a:p>
            <a:r>
              <a:rPr lang="en-US" sz="1900" dirty="0" smtClean="0">
                <a:solidFill>
                  <a:schemeClr val="tx1"/>
                </a:solidFill>
              </a:rPr>
              <a:t>March 10, 2017</a:t>
            </a:r>
          </a:p>
        </p:txBody>
      </p:sp>
      <p:sp>
        <p:nvSpPr>
          <p:cNvPr id="6" name="Slide Number Placeholder 5"/>
          <p:cNvSpPr>
            <a:spLocks noGrp="1"/>
          </p:cNvSpPr>
          <p:nvPr>
            <p:ph type="sldNum" sz="quarter" idx="12"/>
          </p:nvPr>
        </p:nvSpPr>
        <p:spPr/>
        <p:txBody>
          <a:bodyPr/>
          <a:lstStyle/>
          <a:p>
            <a:fld id="{8C6B5B77-4519-43AE-B0BC-D3C0E1CB2607}" type="slidenum">
              <a:rPr lang="en-US" smtClean="0"/>
              <a:pPr/>
              <a:t>1</a:t>
            </a:fld>
            <a:endParaRPr lang="en-US" dirty="0"/>
          </a:p>
        </p:txBody>
      </p:sp>
    </p:spTree>
    <p:extLst>
      <p:ext uri="{BB962C8B-B14F-4D97-AF65-F5344CB8AC3E}">
        <p14:creationId xmlns:p14="http://schemas.microsoft.com/office/powerpoint/2010/main" val="37016069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176842"/>
            <a:ext cx="8851900" cy="1066800"/>
          </a:xfrm>
        </p:spPr>
        <p:txBody>
          <a:bodyPr>
            <a:normAutofit fontScale="90000"/>
          </a:bodyPr>
          <a:lstStyle/>
          <a:p>
            <a:r>
              <a:rPr lang="en-US" sz="3800" b="0" dirty="0" smtClean="0">
                <a:solidFill>
                  <a:srgbClr val="0000FF"/>
                </a:solidFill>
                <a:cs typeface="Arial" panose="020B0604020202020204" pitchFamily="34" charset="0"/>
              </a:rPr>
              <a:t>Self-employment in CPS-ASEC and DER</a:t>
            </a:r>
            <a:br>
              <a:rPr lang="en-US" sz="3800" b="0" dirty="0" smtClean="0">
                <a:solidFill>
                  <a:srgbClr val="0000FF"/>
                </a:solidFill>
                <a:cs typeface="Arial" panose="020B0604020202020204" pitchFamily="34" charset="0"/>
              </a:rPr>
            </a:br>
            <a:r>
              <a:rPr lang="en-US" sz="2700" b="0" dirty="0" smtClean="0">
                <a:solidFill>
                  <a:srgbClr val="0000FF"/>
                </a:solidFill>
                <a:cs typeface="Arial" panose="020B0604020202020204" pitchFamily="34" charset="0"/>
              </a:rPr>
              <a:t>Average 1996-2012</a:t>
            </a:r>
            <a:endParaRPr lang="en-US" sz="27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10</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 name="Object 3"/>
          <p:cNvGraphicFramePr>
            <a:graphicFrameLocks noChangeAspect="1"/>
          </p:cNvGraphicFramePr>
          <p:nvPr>
            <p:extLst/>
          </p:nvPr>
        </p:nvGraphicFramePr>
        <p:xfrm>
          <a:off x="609600" y="1439952"/>
          <a:ext cx="7798125" cy="4695645"/>
        </p:xfrm>
        <a:graphic>
          <a:graphicData uri="http://schemas.openxmlformats.org/presentationml/2006/ole">
            <mc:AlternateContent xmlns:mc="http://schemas.openxmlformats.org/markup-compatibility/2006">
              <mc:Choice xmlns:v="urn:schemas-microsoft-com:vml" Requires="v">
                <p:oleObj spid="_x0000_s79883" name="Acrobat Document" r:id="rId3" imgW="4429125" imgH="2666905" progId="Acrobat.Document.11">
                  <p:embed/>
                </p:oleObj>
              </mc:Choice>
              <mc:Fallback>
                <p:oleObj name="Acrobat Document" r:id="rId3" imgW="4429125" imgH="2666905" progId="Acrobat.Document.11">
                  <p:embed/>
                  <p:pic>
                    <p:nvPicPr>
                      <p:cNvPr id="4" name="Object 3"/>
                      <p:cNvPicPr/>
                      <p:nvPr/>
                    </p:nvPicPr>
                    <p:blipFill>
                      <a:blip r:embed="rId4"/>
                      <a:stretch>
                        <a:fillRect/>
                      </a:stretch>
                    </p:blipFill>
                    <p:spPr>
                      <a:xfrm>
                        <a:off x="609600" y="1439952"/>
                        <a:ext cx="7798125" cy="4695645"/>
                      </a:xfrm>
                      <a:prstGeom prst="rect">
                        <a:avLst/>
                      </a:prstGeom>
                    </p:spPr>
                  </p:pic>
                </p:oleObj>
              </mc:Fallback>
            </mc:AlternateContent>
          </a:graphicData>
        </a:graphic>
      </p:graphicFrame>
    </p:spTree>
    <p:extLst>
      <p:ext uri="{BB962C8B-B14F-4D97-AF65-F5344CB8AC3E}">
        <p14:creationId xmlns:p14="http://schemas.microsoft.com/office/powerpoint/2010/main" val="3716052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1066800"/>
          </a:xfrm>
        </p:spPr>
        <p:txBody>
          <a:bodyPr>
            <a:normAutofit fontScale="90000"/>
          </a:bodyPr>
          <a:lstStyle/>
          <a:p>
            <a:r>
              <a:rPr lang="en-US" sz="3800" b="0" dirty="0" smtClean="0">
                <a:solidFill>
                  <a:srgbClr val="0000FF"/>
                </a:solidFill>
                <a:cs typeface="Arial" panose="020B0604020202020204" pitchFamily="34" charset="0"/>
              </a:rPr>
              <a:t>Self-employment in CPS-ASEC and DER</a:t>
            </a:r>
            <a:br>
              <a:rPr lang="en-US" sz="3800" b="0" dirty="0" smtClean="0">
                <a:solidFill>
                  <a:srgbClr val="0000FF"/>
                </a:solidFill>
                <a:cs typeface="Arial" panose="020B0604020202020204" pitchFamily="34" charset="0"/>
              </a:rPr>
            </a:br>
            <a:r>
              <a:rPr lang="en-US" sz="2700" b="0" dirty="0" smtClean="0">
                <a:solidFill>
                  <a:srgbClr val="0000FF"/>
                </a:solidFill>
                <a:cs typeface="Arial" panose="020B0604020202020204" pitchFamily="34" charset="0"/>
              </a:rPr>
              <a:t>Average 1996-2012</a:t>
            </a:r>
            <a:endParaRPr lang="en-US" sz="27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11</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617741596"/>
              </p:ext>
            </p:extLst>
          </p:nvPr>
        </p:nvGraphicFramePr>
        <p:xfrm>
          <a:off x="609600" y="1439952"/>
          <a:ext cx="7798125" cy="4695645"/>
        </p:xfrm>
        <a:graphic>
          <a:graphicData uri="http://schemas.openxmlformats.org/presentationml/2006/ole">
            <mc:AlternateContent xmlns:mc="http://schemas.openxmlformats.org/markup-compatibility/2006">
              <mc:Choice xmlns:v="urn:schemas-microsoft-com:vml" Requires="v">
                <p:oleObj spid="_x0000_s67626" name="Acrobat Document" r:id="rId3" imgW="4429125" imgH="2666905" progId="Acrobat.Document.11">
                  <p:embed/>
                </p:oleObj>
              </mc:Choice>
              <mc:Fallback>
                <p:oleObj name="Acrobat Document" r:id="rId3" imgW="4429125" imgH="2666905" progId="Acrobat.Document.11">
                  <p:embed/>
                  <p:pic>
                    <p:nvPicPr>
                      <p:cNvPr id="4" name="Object 3"/>
                      <p:cNvPicPr/>
                      <p:nvPr/>
                    </p:nvPicPr>
                    <p:blipFill>
                      <a:blip r:embed="rId4"/>
                      <a:stretch>
                        <a:fillRect/>
                      </a:stretch>
                    </p:blipFill>
                    <p:spPr>
                      <a:xfrm>
                        <a:off x="609600" y="1439952"/>
                        <a:ext cx="7798125" cy="4695645"/>
                      </a:xfrm>
                      <a:prstGeom prst="rect">
                        <a:avLst/>
                      </a:prstGeom>
                    </p:spPr>
                  </p:pic>
                </p:oleObj>
              </mc:Fallback>
            </mc:AlternateContent>
          </a:graphicData>
        </a:graphic>
      </p:graphicFrame>
      <p:sp>
        <p:nvSpPr>
          <p:cNvPr id="5" name="Rounded Rectangle 4"/>
          <p:cNvSpPr/>
          <p:nvPr/>
        </p:nvSpPr>
        <p:spPr>
          <a:xfrm>
            <a:off x="5181600" y="2895600"/>
            <a:ext cx="914400" cy="4572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3352800" y="3886200"/>
            <a:ext cx="838200" cy="4572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70248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Autofit/>
          </a:bodyPr>
          <a:lstStyle/>
          <a:p>
            <a:r>
              <a:rPr lang="en-US" sz="3200" b="0" dirty="0" smtClean="0">
                <a:solidFill>
                  <a:srgbClr val="0000FF"/>
                </a:solidFill>
                <a:cs typeface="Arial" panose="020B0604020202020204" pitchFamily="34" charset="0"/>
              </a:rPr>
              <a:t>Off-diagonals from linked </a:t>
            </a:r>
            <a:r>
              <a:rPr lang="en-US" sz="3200" b="0" dirty="0">
                <a:solidFill>
                  <a:srgbClr val="0000FF"/>
                </a:solidFill>
                <a:cs typeface="Arial" panose="020B0604020202020204" pitchFamily="34" charset="0"/>
              </a:rPr>
              <a:t>CPS-ASEC and DER</a:t>
            </a:r>
            <a:endParaRPr lang="en-US" sz="32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12</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572160305"/>
              </p:ext>
            </p:extLst>
          </p:nvPr>
        </p:nvGraphicFramePr>
        <p:xfrm>
          <a:off x="685800" y="1219200"/>
          <a:ext cx="7467600" cy="5017600"/>
        </p:xfrm>
        <a:graphic>
          <a:graphicData uri="http://schemas.openxmlformats.org/presentationml/2006/ole">
            <mc:AlternateContent xmlns:mc="http://schemas.openxmlformats.org/markup-compatibility/2006">
              <mc:Choice xmlns:v="urn:schemas-microsoft-com:vml" Requires="v">
                <p:oleObj spid="_x0000_s71719" name="Acrobat Document" r:id="rId3" imgW="3629025" imgH="2438305" progId="Acrobat.Document.11">
                  <p:embed/>
                </p:oleObj>
              </mc:Choice>
              <mc:Fallback>
                <p:oleObj name="Acrobat Document" r:id="rId3" imgW="3629025" imgH="2438305" progId="Acrobat.Document.11">
                  <p:embed/>
                  <p:pic>
                    <p:nvPicPr>
                      <p:cNvPr id="0" name=""/>
                      <p:cNvPicPr/>
                      <p:nvPr/>
                    </p:nvPicPr>
                    <p:blipFill>
                      <a:blip r:embed="rId4"/>
                      <a:stretch>
                        <a:fillRect/>
                      </a:stretch>
                    </p:blipFill>
                    <p:spPr>
                      <a:xfrm>
                        <a:off x="685800" y="1219200"/>
                        <a:ext cx="7467600" cy="5017600"/>
                      </a:xfrm>
                      <a:prstGeom prst="rect">
                        <a:avLst/>
                      </a:prstGeom>
                    </p:spPr>
                  </p:pic>
                </p:oleObj>
              </mc:Fallback>
            </mc:AlternateContent>
          </a:graphicData>
        </a:graphic>
      </p:graphicFrame>
    </p:spTree>
    <p:extLst>
      <p:ext uri="{BB962C8B-B14F-4D97-AF65-F5344CB8AC3E}">
        <p14:creationId xmlns:p14="http://schemas.microsoft.com/office/powerpoint/2010/main" val="2961895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fontScale="90000"/>
          </a:bodyPr>
          <a:lstStyle/>
          <a:p>
            <a:r>
              <a:rPr lang="en-US" sz="3800" b="0" dirty="0" smtClean="0">
                <a:solidFill>
                  <a:srgbClr val="0000FF"/>
                </a:solidFill>
                <a:cs typeface="Arial" panose="020B0604020202020204" pitchFamily="34" charset="0"/>
              </a:rPr>
              <a:t>Self-employed in DER but not in CPS-ASEC</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13</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3407888"/>
              </p:ext>
            </p:extLst>
          </p:nvPr>
        </p:nvGraphicFramePr>
        <p:xfrm>
          <a:off x="228600" y="1447798"/>
          <a:ext cx="5562600" cy="4191001"/>
        </p:xfrm>
        <a:graphic>
          <a:graphicData uri="http://schemas.openxmlformats.org/presentationml/2006/ole">
            <mc:AlternateContent xmlns:mc="http://schemas.openxmlformats.org/markup-compatibility/2006">
              <mc:Choice xmlns:v="urn:schemas-microsoft-com:vml" Requires="v">
                <p:oleObj spid="_x0000_s72742" name="Acrobat Document" r:id="rId3" imgW="3400425" imgH="2476310" progId="Acrobat.Document.11">
                  <p:embed/>
                </p:oleObj>
              </mc:Choice>
              <mc:Fallback>
                <p:oleObj name="Acrobat Document" r:id="rId3" imgW="3400425" imgH="2476310" progId="Acrobat.Document.11">
                  <p:embed/>
                  <p:pic>
                    <p:nvPicPr>
                      <p:cNvPr id="0" name=""/>
                      <p:cNvPicPr/>
                      <p:nvPr/>
                    </p:nvPicPr>
                    <p:blipFill>
                      <a:blip r:embed="rId4"/>
                      <a:stretch>
                        <a:fillRect/>
                      </a:stretch>
                    </p:blipFill>
                    <p:spPr>
                      <a:xfrm>
                        <a:off x="228600" y="1447798"/>
                        <a:ext cx="5562600" cy="4191001"/>
                      </a:xfrm>
                      <a:prstGeom prst="rect">
                        <a:avLst/>
                      </a:prstGeom>
                    </p:spPr>
                  </p:pic>
                </p:oleObj>
              </mc:Fallback>
            </mc:AlternateContent>
          </a:graphicData>
        </a:graphic>
      </p:graphicFrame>
      <p:sp>
        <p:nvSpPr>
          <p:cNvPr id="7" name="Subtitle 4"/>
          <p:cNvSpPr>
            <a:spLocks noGrp="1"/>
          </p:cNvSpPr>
          <p:nvPr>
            <p:ph type="subTitle" idx="1"/>
          </p:nvPr>
        </p:nvSpPr>
        <p:spPr>
          <a:xfrm>
            <a:off x="5867400" y="1600200"/>
            <a:ext cx="3149600" cy="4495800"/>
          </a:xfrm>
        </p:spPr>
        <p:txBody>
          <a:bodyPr>
            <a:noAutofit/>
          </a:bodyPr>
          <a:lstStyle/>
          <a:p>
            <a:pPr algn="l"/>
            <a:r>
              <a:rPr lang="en-US" sz="2300" dirty="0" smtClean="0">
                <a:solidFill>
                  <a:schemeClr val="tx1"/>
                </a:solidFill>
              </a:rPr>
              <a:t>Each of the following three categories</a:t>
            </a:r>
          </a:p>
          <a:p>
            <a:pPr algn="l"/>
            <a:r>
              <a:rPr lang="en-US" sz="2300" dirty="0" smtClean="0">
                <a:solidFill>
                  <a:schemeClr val="tx1"/>
                </a:solidFill>
              </a:rPr>
              <a:t>    “No CPS employment”</a:t>
            </a:r>
          </a:p>
          <a:p>
            <a:pPr algn="l"/>
            <a:r>
              <a:rPr lang="en-US" sz="2300" dirty="0" smtClean="0">
                <a:solidFill>
                  <a:schemeClr val="tx1"/>
                </a:solidFill>
              </a:rPr>
              <a:t>    “</a:t>
            </a:r>
            <a:r>
              <a:rPr lang="en-US" sz="2300" dirty="0">
                <a:solidFill>
                  <a:schemeClr val="tx1"/>
                </a:solidFill>
              </a:rPr>
              <a:t>SE 2</a:t>
            </a:r>
            <a:r>
              <a:rPr lang="en-US" sz="2300" baseline="30000" dirty="0">
                <a:solidFill>
                  <a:schemeClr val="tx1"/>
                </a:solidFill>
              </a:rPr>
              <a:t>nd</a:t>
            </a:r>
            <a:r>
              <a:rPr lang="en-US" sz="2300" dirty="0">
                <a:solidFill>
                  <a:schemeClr val="tx1"/>
                </a:solidFill>
              </a:rPr>
              <a:t> job not in CPS</a:t>
            </a:r>
            <a:r>
              <a:rPr lang="en-US" sz="2300" dirty="0" smtClean="0">
                <a:solidFill>
                  <a:schemeClr val="tx1"/>
                </a:solidFill>
              </a:rPr>
              <a:t>”</a:t>
            </a:r>
          </a:p>
          <a:p>
            <a:pPr algn="l"/>
            <a:r>
              <a:rPr lang="en-US" sz="2300" dirty="0" smtClean="0">
                <a:solidFill>
                  <a:schemeClr val="tx1"/>
                </a:solidFill>
              </a:rPr>
              <a:t>    </a:t>
            </a:r>
            <a:r>
              <a:rPr lang="en-US" sz="2300" dirty="0">
                <a:solidFill>
                  <a:schemeClr val="tx1"/>
                </a:solidFill>
              </a:rPr>
              <a:t>“CPS W&amp;S, DER SE</a:t>
            </a:r>
            <a:r>
              <a:rPr lang="en-US" sz="2300" dirty="0" smtClean="0">
                <a:solidFill>
                  <a:schemeClr val="tx1"/>
                </a:solidFill>
              </a:rPr>
              <a:t>”</a:t>
            </a:r>
          </a:p>
          <a:p>
            <a:pPr algn="l"/>
            <a:r>
              <a:rPr lang="en-US" sz="2300" dirty="0" smtClean="0">
                <a:solidFill>
                  <a:schemeClr val="tx1"/>
                </a:solidFill>
              </a:rPr>
              <a:t>contributes roughly 33% to the growth of the CPS{SE=0}, DER{SE=1} off-diagonal</a:t>
            </a:r>
            <a:endParaRPr lang="en-US" sz="2300" dirty="0">
              <a:solidFill>
                <a:schemeClr val="tx1"/>
              </a:solidFill>
            </a:endParaRPr>
          </a:p>
        </p:txBody>
      </p:sp>
    </p:spTree>
    <p:extLst>
      <p:ext uri="{BB962C8B-B14F-4D97-AF65-F5344CB8AC3E}">
        <p14:creationId xmlns:p14="http://schemas.microsoft.com/office/powerpoint/2010/main" val="2204627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Improving household survey measures</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14</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600" dirty="0" smtClean="0">
                <a:solidFill>
                  <a:schemeClr val="tx1"/>
                </a:solidFill>
              </a:rPr>
              <a:t>The linked data show that a significant and growing number of people report self-employment income on schedule SE but do not report this on the CPS-ASEC</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2/3 of growth is due to non-reported SE income in CPS-ASEC</a:t>
            </a:r>
            <a:endParaRPr lang="en-US" sz="23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1/3 of growth is due to misclassification (W&amp;S versus SE)</a:t>
            </a:r>
            <a:endParaRPr lang="en-US" sz="2300" dirty="0">
              <a:solidFill>
                <a:schemeClr val="tx1"/>
              </a:solidFill>
            </a:endParaRPr>
          </a:p>
          <a:p>
            <a:pPr algn="l"/>
            <a:endParaRPr lang="en-US" sz="1300" dirty="0">
              <a:solidFill>
                <a:schemeClr val="tx1"/>
              </a:solidFill>
            </a:endParaRPr>
          </a:p>
          <a:p>
            <a:pPr algn="l"/>
            <a:r>
              <a:rPr lang="en-US" sz="2600" dirty="0" smtClean="0">
                <a:solidFill>
                  <a:schemeClr val="tx1"/>
                </a:solidFill>
              </a:rPr>
              <a:t>Would probing for non-traditional work arrangements improve their measurement on household surveys?</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One goal of a recent survey conducted by the Joint Program in Survey Methodology (JPSM) at the University of Maryland</a:t>
            </a:r>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786180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JPSM survey</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15</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600" dirty="0" smtClean="0">
                <a:solidFill>
                  <a:schemeClr val="tx1"/>
                </a:solidFill>
              </a:rPr>
              <a:t>Approximately 5000 subjects recruited using Mechanical Turk</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Respondents young and well-educated</a:t>
            </a:r>
            <a:endParaRPr lang="en-US" sz="23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Weighted data, but not representative of the population </a:t>
            </a:r>
            <a:endParaRPr lang="en-US" sz="2600" dirty="0" smtClean="0">
              <a:solidFill>
                <a:schemeClr val="tx1"/>
              </a:solidFill>
            </a:endParaRPr>
          </a:p>
          <a:p>
            <a:pPr algn="l"/>
            <a:endParaRPr lang="en-US" sz="1300" dirty="0" smtClean="0">
              <a:solidFill>
                <a:schemeClr val="tx1"/>
              </a:solidFill>
            </a:endParaRPr>
          </a:p>
          <a:p>
            <a:pPr algn="l"/>
            <a:r>
              <a:rPr lang="en-US" sz="2600" dirty="0" smtClean="0">
                <a:solidFill>
                  <a:schemeClr val="tx1"/>
                </a:solidFill>
              </a:rPr>
              <a:t>The survey (see Abraham &amp; Amaya for further detail):</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Asks CPS labor force questions for each household member</a:t>
            </a:r>
            <a:endParaRPr lang="en-US" sz="23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Additional questions about informal (gig) employment asked about one randomly-selected member of the household</a:t>
            </a:r>
          </a:p>
          <a:p>
            <a:pPr marL="685800" lvl="1" indent="-228600" algn="l">
              <a:buFont typeface="Arial" panose="020B0604020202020204" pitchFamily="34" charset="0"/>
              <a:buChar char="•"/>
            </a:pPr>
            <a:r>
              <a:rPr lang="en-US" sz="2300" dirty="0" smtClean="0">
                <a:solidFill>
                  <a:schemeClr val="tx1"/>
                </a:solidFill>
              </a:rPr>
              <a:t>½ asked a global yes/no gig employment question, ½ asked about each of six possible types of gig employment</a:t>
            </a:r>
          </a:p>
          <a:p>
            <a:pPr marL="685800" lvl="1" indent="-228600" algn="l">
              <a:buFont typeface="Arial" panose="020B0604020202020204" pitchFamily="34" charset="0"/>
              <a:buChar char="•"/>
            </a:pPr>
            <a:r>
              <a:rPr lang="en-US" sz="2300" dirty="0" smtClean="0">
                <a:solidFill>
                  <a:schemeClr val="tx1"/>
                </a:solidFill>
              </a:rPr>
              <a:t>Respondents asked if the gig work is reported in CPS job count</a:t>
            </a:r>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41707585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JPSM survey results</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16</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marL="457200" indent="-457200" algn="l">
              <a:buFont typeface="Arial" panose="020B0604020202020204" pitchFamily="34" charset="0"/>
              <a:buChar char="•"/>
            </a:pPr>
            <a:r>
              <a:rPr lang="en-US" sz="2600" dirty="0">
                <a:solidFill>
                  <a:schemeClr val="tx1"/>
                </a:solidFill>
                <a:cs typeface="Arial" panose="020B0604020202020204" pitchFamily="34" charset="0"/>
              </a:rPr>
              <a:t>Probing about gig employment leads to higher employment </a:t>
            </a:r>
            <a:r>
              <a:rPr lang="en-US" sz="2600" dirty="0" smtClean="0">
                <a:solidFill>
                  <a:schemeClr val="tx1"/>
                </a:solidFill>
                <a:cs typeface="Arial" panose="020B0604020202020204" pitchFamily="34" charset="0"/>
              </a:rPr>
              <a:t>rates</a:t>
            </a:r>
          </a:p>
          <a:p>
            <a:pPr marL="457200" indent="-457200" algn="l">
              <a:buFont typeface="Arial" panose="020B0604020202020204" pitchFamily="34" charset="0"/>
              <a:buChar char="•"/>
            </a:pPr>
            <a:r>
              <a:rPr lang="en-US" sz="2600" dirty="0">
                <a:solidFill>
                  <a:schemeClr val="tx1"/>
                </a:solidFill>
                <a:cs typeface="Arial" panose="020B0604020202020204" pitchFamily="34" charset="0"/>
              </a:rPr>
              <a:t>Probing about gig employment leads to much higher multiple job holding </a:t>
            </a:r>
            <a:r>
              <a:rPr lang="en-US" sz="2600" dirty="0" smtClean="0">
                <a:solidFill>
                  <a:schemeClr val="tx1"/>
                </a:solidFill>
                <a:cs typeface="Arial" panose="020B0604020202020204" pitchFamily="34" charset="0"/>
              </a:rPr>
              <a:t>rates</a:t>
            </a:r>
          </a:p>
          <a:p>
            <a:pPr marL="457200" indent="-457200" algn="l">
              <a:buFont typeface="Arial" panose="020B0604020202020204" pitchFamily="34" charset="0"/>
              <a:buChar char="•"/>
            </a:pPr>
            <a:r>
              <a:rPr lang="en-US" sz="2600" dirty="0">
                <a:solidFill>
                  <a:schemeClr val="tx1"/>
                </a:solidFill>
                <a:cs typeface="Arial" panose="020B0604020202020204" pitchFamily="34" charset="0"/>
              </a:rPr>
              <a:t>The global and the detailed probes have similar impacts for self </a:t>
            </a:r>
            <a:r>
              <a:rPr lang="en-US" sz="2600" dirty="0" smtClean="0">
                <a:solidFill>
                  <a:schemeClr val="tx1"/>
                </a:solidFill>
                <a:cs typeface="Arial" panose="020B0604020202020204" pitchFamily="34" charset="0"/>
              </a:rPr>
              <a:t>respondents</a:t>
            </a:r>
          </a:p>
          <a:p>
            <a:pPr marL="457200" indent="-457200" algn="l">
              <a:buFont typeface="Arial" panose="020B0604020202020204" pitchFamily="34" charset="0"/>
              <a:buChar char="•"/>
            </a:pPr>
            <a:r>
              <a:rPr lang="en-US" sz="2600" dirty="0">
                <a:solidFill>
                  <a:schemeClr val="tx1"/>
                </a:solidFill>
                <a:cs typeface="Arial" panose="020B0604020202020204" pitchFamily="34" charset="0"/>
              </a:rPr>
              <a:t>The detailed probes have a larger impact than the global probe for proxy </a:t>
            </a:r>
            <a:r>
              <a:rPr lang="en-US" sz="2600" dirty="0" smtClean="0">
                <a:solidFill>
                  <a:schemeClr val="tx1"/>
                </a:solidFill>
                <a:cs typeface="Arial" panose="020B0604020202020204" pitchFamily="34" charset="0"/>
              </a:rPr>
              <a:t>respondents</a:t>
            </a:r>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40033430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Improving household survey measures</a:t>
            </a:r>
            <a:endParaRPr lang="en-US" sz="1800" dirty="0">
              <a:solidFill>
                <a:srgbClr val="FF0000"/>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17</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500" dirty="0" smtClean="0">
                <a:solidFill>
                  <a:schemeClr val="tx1"/>
                </a:solidFill>
              </a:rPr>
              <a:t>There is growing recognition that:</a:t>
            </a:r>
            <a:endParaRPr lang="en-US" sz="2500" dirty="0">
              <a:solidFill>
                <a:schemeClr val="tx1"/>
              </a:solidFill>
            </a:endParaRPr>
          </a:p>
          <a:p>
            <a:pPr marL="685800" lvl="1" indent="-228600" algn="l">
              <a:buFont typeface="Arial" panose="020B0604020202020204" pitchFamily="34" charset="0"/>
              <a:buChar char="•"/>
            </a:pPr>
            <a:r>
              <a:rPr lang="en-US" sz="2100" dirty="0" smtClean="0">
                <a:solidFill>
                  <a:schemeClr val="tx1"/>
                </a:solidFill>
              </a:rPr>
              <a:t>Household survey questions miss primary work activities if the respondent does not think of those activities as a job</a:t>
            </a:r>
            <a:endParaRPr lang="en-US" sz="2100" dirty="0">
              <a:solidFill>
                <a:schemeClr val="tx1"/>
              </a:solidFill>
            </a:endParaRPr>
          </a:p>
          <a:p>
            <a:pPr marL="685800" lvl="1" indent="-228600" algn="l">
              <a:buFont typeface="Arial" panose="020B0604020202020204" pitchFamily="34" charset="0"/>
              <a:buChar char="•"/>
            </a:pPr>
            <a:r>
              <a:rPr lang="en-US" sz="2100" dirty="0" smtClean="0">
                <a:solidFill>
                  <a:schemeClr val="tx1"/>
                </a:solidFill>
              </a:rPr>
              <a:t>Household survey questions miss marginal jobs or activities that are not the individual’s primary activity</a:t>
            </a:r>
          </a:p>
          <a:p>
            <a:pPr marL="685800" lvl="1" indent="-228600" algn="l">
              <a:buFont typeface="Arial" panose="020B0604020202020204" pitchFamily="34" charset="0"/>
              <a:buChar char="•"/>
            </a:pPr>
            <a:r>
              <a:rPr lang="en-US" sz="2100" dirty="0" smtClean="0">
                <a:solidFill>
                  <a:schemeClr val="tx1"/>
                </a:solidFill>
              </a:rPr>
              <a:t>There is evidence of misclassification in class-of-worker data</a:t>
            </a:r>
          </a:p>
          <a:p>
            <a:pPr marL="0" lvl="1" algn="l"/>
            <a:endParaRPr lang="en-US" sz="1000" dirty="0" smtClean="0">
              <a:solidFill>
                <a:schemeClr val="tx1"/>
              </a:solidFill>
            </a:endParaRPr>
          </a:p>
          <a:p>
            <a:pPr marL="0" lvl="1" algn="l"/>
            <a:r>
              <a:rPr lang="en-US" sz="2500" dirty="0" smtClean="0">
                <a:solidFill>
                  <a:schemeClr val="tx1"/>
                </a:solidFill>
              </a:rPr>
              <a:t>We recommend:</a:t>
            </a:r>
          </a:p>
          <a:p>
            <a:pPr marL="685800" lvl="1" indent="-228600" algn="l">
              <a:buFont typeface="Arial" panose="020B0604020202020204" pitchFamily="34" charset="0"/>
              <a:buChar char="•"/>
            </a:pPr>
            <a:r>
              <a:rPr lang="en-US" sz="2100" dirty="0" smtClean="0">
                <a:solidFill>
                  <a:schemeClr val="tx1"/>
                </a:solidFill>
              </a:rPr>
              <a:t>More probing questions should be asked at regular intervals (supplements) to measure non-traditional work</a:t>
            </a:r>
          </a:p>
          <a:p>
            <a:pPr marL="685800" lvl="1" indent="-228600" algn="l">
              <a:buFont typeface="Arial" panose="020B0604020202020204" pitchFamily="34" charset="0"/>
              <a:buChar char="•"/>
            </a:pPr>
            <a:r>
              <a:rPr lang="en-US" sz="2100" dirty="0" smtClean="0">
                <a:solidFill>
                  <a:schemeClr val="tx1"/>
                </a:solidFill>
              </a:rPr>
              <a:t>Probes should focus on both primary and secondary jobs</a:t>
            </a:r>
          </a:p>
          <a:p>
            <a:pPr marL="685800" lvl="1" indent="-228600" algn="l">
              <a:buFont typeface="Arial" panose="020B0604020202020204" pitchFamily="34" charset="0"/>
              <a:buChar char="•"/>
            </a:pPr>
            <a:r>
              <a:rPr lang="en-US" sz="2100" dirty="0" smtClean="0">
                <a:solidFill>
                  <a:schemeClr val="tx1"/>
                </a:solidFill>
              </a:rPr>
              <a:t>Probes can be tailored differently for self versus proxy respondents</a:t>
            </a:r>
            <a:endParaRPr lang="en-US" sz="21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5997585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39461"/>
            <a:ext cx="8851900" cy="1219200"/>
          </a:xfrm>
        </p:spPr>
        <p:txBody>
          <a:bodyPr>
            <a:normAutofit/>
          </a:bodyPr>
          <a:lstStyle/>
          <a:p>
            <a:r>
              <a:rPr lang="en-US" sz="3600" b="0" dirty="0" smtClean="0">
                <a:solidFill>
                  <a:srgbClr val="0000FF"/>
                </a:solidFill>
                <a:cs typeface="Arial" panose="020B0604020202020204" pitchFamily="34" charset="0"/>
              </a:rPr>
              <a:t>Making more effective use of administrative data</a:t>
            </a:r>
            <a:endParaRPr lang="en-US" sz="36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18</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600" dirty="0" smtClean="0">
                <a:solidFill>
                  <a:schemeClr val="tx1"/>
                </a:solidFill>
              </a:rPr>
              <a:t>Information about non-employee work could be derived from:</a:t>
            </a:r>
          </a:p>
          <a:p>
            <a:pPr algn="l"/>
            <a:endParaRPr lang="en-US" sz="500" dirty="0">
              <a:solidFill>
                <a:schemeClr val="tx1"/>
              </a:solidFill>
            </a:endParaRPr>
          </a:p>
          <a:p>
            <a:pPr marL="457200" indent="-457200" algn="l">
              <a:buFont typeface="Wingdings" panose="05000000000000000000" pitchFamily="2" charset="2"/>
              <a:buChar char="§"/>
            </a:pPr>
            <a:r>
              <a:rPr lang="en-US" sz="2600" dirty="0" smtClean="0">
                <a:solidFill>
                  <a:schemeClr val="tx1"/>
                </a:solidFill>
              </a:rPr>
              <a:t>Tax data, particularly 1099s (Jackson, Looney, &amp; Ramnath)</a:t>
            </a:r>
          </a:p>
          <a:p>
            <a:pPr marL="457200" indent="-457200" algn="l">
              <a:buFont typeface="Wingdings" panose="05000000000000000000" pitchFamily="2" charset="2"/>
              <a:buChar char="§"/>
            </a:pPr>
            <a:r>
              <a:rPr lang="en-US" sz="2600" dirty="0" smtClean="0">
                <a:solidFill>
                  <a:schemeClr val="tx1"/>
                </a:solidFill>
              </a:rPr>
              <a:t>Financial data (Farrell and Greig)</a:t>
            </a:r>
          </a:p>
          <a:p>
            <a:pPr marL="457200" indent="-457200" algn="l">
              <a:buFont typeface="Wingdings" panose="05000000000000000000" pitchFamily="2" charset="2"/>
              <a:buChar char="§"/>
            </a:pPr>
            <a:r>
              <a:rPr lang="en-US" sz="2600" dirty="0" smtClean="0">
                <a:solidFill>
                  <a:schemeClr val="tx1"/>
                </a:solidFill>
              </a:rPr>
              <a:t>Private sector company data – obtain personnel data from companies in the online platform sector (Hall &amp; Krueger)</a:t>
            </a:r>
          </a:p>
          <a:p>
            <a:pPr algn="l"/>
            <a:endParaRPr lang="en-US" sz="1300" dirty="0" smtClean="0">
              <a:solidFill>
                <a:schemeClr val="tx1"/>
              </a:solidFill>
            </a:endParaRPr>
          </a:p>
          <a:p>
            <a:pPr algn="l"/>
            <a:r>
              <a:rPr lang="en-US" sz="2600" dirty="0" smtClean="0">
                <a:solidFill>
                  <a:schemeClr val="tx1"/>
                </a:solidFill>
              </a:rPr>
              <a:t>We also want to mention employer surveys: </a:t>
            </a:r>
            <a:r>
              <a:rPr lang="en-US" sz="2600" dirty="0">
                <a:solidFill>
                  <a:schemeClr val="tx1"/>
                </a:solidFill>
              </a:rPr>
              <a:t>ask employers if they use alternative work arrangements and for what functions (Annual Survey of Entrepreneurs is an example)</a:t>
            </a:r>
          </a:p>
          <a:p>
            <a:pPr algn="l"/>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0085202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39461"/>
            <a:ext cx="8851900" cy="1219200"/>
          </a:xfrm>
        </p:spPr>
        <p:txBody>
          <a:bodyPr>
            <a:normAutofit/>
          </a:bodyPr>
          <a:lstStyle/>
          <a:p>
            <a:r>
              <a:rPr lang="en-US" sz="3600" b="0" dirty="0" smtClean="0">
                <a:solidFill>
                  <a:srgbClr val="0000FF"/>
                </a:solidFill>
                <a:cs typeface="Arial" panose="020B0604020202020204" pitchFamily="34" charset="0"/>
              </a:rPr>
              <a:t>Making more effective use of administrative data</a:t>
            </a:r>
            <a:endParaRPr lang="en-US" sz="36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19</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500" dirty="0" smtClean="0">
                <a:solidFill>
                  <a:schemeClr val="tx1"/>
                </a:solidFill>
              </a:rPr>
              <a:t>A core theme emphasized in our paper is that integration of tax data, financial data, and private sector company data with survey and administrative data has the potential to add important new insights:</a:t>
            </a:r>
          </a:p>
          <a:p>
            <a:pPr algn="l"/>
            <a:endParaRPr lang="en-US" sz="500" dirty="0">
              <a:solidFill>
                <a:schemeClr val="tx1"/>
              </a:solidFill>
            </a:endParaRPr>
          </a:p>
          <a:p>
            <a:pPr marL="457200" indent="-457200" algn="l">
              <a:buFont typeface="Wingdings" panose="05000000000000000000" pitchFamily="2" charset="2"/>
              <a:buChar char="§"/>
            </a:pPr>
            <a:r>
              <a:rPr lang="en-US" sz="2300" dirty="0" smtClean="0">
                <a:solidFill>
                  <a:schemeClr val="tx1"/>
                </a:solidFill>
              </a:rPr>
              <a:t>Understand whether this non-traditional work is a primary or supplemental source of earnings </a:t>
            </a:r>
          </a:p>
          <a:p>
            <a:pPr marL="457200" indent="-457200" algn="l">
              <a:buFont typeface="Wingdings" panose="05000000000000000000" pitchFamily="2" charset="2"/>
              <a:buChar char="§"/>
            </a:pPr>
            <a:r>
              <a:rPr lang="en-US" sz="2300" dirty="0" smtClean="0">
                <a:solidFill>
                  <a:schemeClr val="tx1"/>
                </a:solidFill>
              </a:rPr>
              <a:t>Understand how non-employee work fits into the career path of individuals</a:t>
            </a:r>
          </a:p>
          <a:p>
            <a:pPr marL="457200" indent="-457200" algn="l">
              <a:buFont typeface="Wingdings" panose="05000000000000000000" pitchFamily="2" charset="2"/>
              <a:buChar char="§"/>
            </a:pPr>
            <a:r>
              <a:rPr lang="en-US" sz="2300" dirty="0">
                <a:solidFill>
                  <a:schemeClr val="tx1"/>
                </a:solidFill>
              </a:rPr>
              <a:t>Properly weight the data originating from private companies</a:t>
            </a:r>
          </a:p>
          <a:p>
            <a:pPr marL="457200" indent="-457200" algn="l">
              <a:buFont typeface="Wingdings" panose="05000000000000000000" pitchFamily="2" charset="2"/>
              <a:buChar char="§"/>
            </a:pPr>
            <a:r>
              <a:rPr lang="en-US" sz="2300" dirty="0" smtClean="0">
                <a:solidFill>
                  <a:schemeClr val="tx1"/>
                </a:solidFill>
              </a:rPr>
              <a:t>Understand the family circumstances of gig workers, particularly with regard to health insurance coverage</a:t>
            </a:r>
            <a:endParaRPr lang="en-US" sz="23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888597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206500"/>
            <a:ext cx="8115300" cy="4368799"/>
          </a:xfrm>
        </p:spPr>
        <p:txBody>
          <a:bodyPr/>
          <a:lstStyle/>
          <a:p>
            <a:r>
              <a:rPr lang="en-US" sz="4000" dirty="0" smtClean="0">
                <a:solidFill>
                  <a:srgbClr val="0000FF"/>
                </a:solidFill>
              </a:rPr>
              <a:t>Disclaimer</a:t>
            </a:r>
          </a:p>
          <a:p>
            <a:endParaRPr lang="en-US" sz="2000" dirty="0" smtClean="0">
              <a:solidFill>
                <a:schemeClr val="tx1"/>
              </a:solidFill>
            </a:endParaRPr>
          </a:p>
          <a:p>
            <a:endParaRPr lang="en-US" sz="2000" dirty="0">
              <a:solidFill>
                <a:schemeClr val="tx1"/>
              </a:solidFill>
            </a:endParaRPr>
          </a:p>
          <a:p>
            <a:pPr algn="l"/>
            <a:r>
              <a:rPr lang="en-US" sz="2500" dirty="0">
                <a:solidFill>
                  <a:schemeClr val="tx1"/>
                </a:solidFill>
              </a:rPr>
              <a:t>Any opinions and conclusions expressed herein are those of the </a:t>
            </a:r>
            <a:r>
              <a:rPr lang="en-US" sz="2500" dirty="0" smtClean="0">
                <a:solidFill>
                  <a:schemeClr val="tx1"/>
                </a:solidFill>
              </a:rPr>
              <a:t>authors </a:t>
            </a:r>
            <a:r>
              <a:rPr lang="en-US" sz="2500" dirty="0">
                <a:solidFill>
                  <a:schemeClr val="tx1"/>
                </a:solidFill>
              </a:rPr>
              <a:t>and do not necessarily represent the views of the U.S. Census </a:t>
            </a:r>
            <a:r>
              <a:rPr lang="en-US" sz="2500" dirty="0" smtClean="0">
                <a:solidFill>
                  <a:schemeClr val="tx1"/>
                </a:solidFill>
              </a:rPr>
              <a:t>Bureau.</a:t>
            </a:r>
          </a:p>
          <a:p>
            <a:pPr algn="l"/>
            <a:endParaRPr lang="en-US" sz="2500" dirty="0">
              <a:solidFill>
                <a:schemeClr val="tx1"/>
              </a:solidFill>
            </a:endParaRPr>
          </a:p>
          <a:p>
            <a:pPr algn="l"/>
            <a:r>
              <a:rPr lang="en-US" sz="2500" dirty="0" smtClean="0">
                <a:solidFill>
                  <a:schemeClr val="tx1"/>
                </a:solidFill>
              </a:rPr>
              <a:t>All </a:t>
            </a:r>
            <a:r>
              <a:rPr lang="en-US" sz="2500" dirty="0">
                <a:solidFill>
                  <a:schemeClr val="tx1"/>
                </a:solidFill>
              </a:rPr>
              <a:t>results have been reviewed to ensure that no confidential information is disclosed.</a:t>
            </a:r>
            <a:endParaRPr lang="en-US" sz="2500" dirty="0" smtClean="0">
              <a:solidFill>
                <a:schemeClr val="tx1"/>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2</a:t>
            </a:fld>
            <a:endParaRPr lang="en-US" dirty="0"/>
          </a:p>
        </p:txBody>
      </p:sp>
    </p:spTree>
    <p:extLst>
      <p:ext uri="{BB962C8B-B14F-4D97-AF65-F5344CB8AC3E}">
        <p14:creationId xmlns:p14="http://schemas.microsoft.com/office/powerpoint/2010/main" val="1739748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Conclusions and a path forward</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20</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400" dirty="0" smtClean="0">
                <a:solidFill>
                  <a:schemeClr val="tx1"/>
                </a:solidFill>
              </a:rPr>
              <a:t>The widely perceived rise of the gig economy is not well measured</a:t>
            </a:r>
          </a:p>
          <a:p>
            <a:pPr marL="800100" lvl="1" indent="-342900" algn="l">
              <a:buFont typeface="Arial" panose="020B0604020202020204" pitchFamily="34" charset="0"/>
              <a:buChar char="•"/>
            </a:pPr>
            <a:r>
              <a:rPr lang="en-US" sz="2200" dirty="0" smtClean="0">
                <a:solidFill>
                  <a:schemeClr val="tx1"/>
                </a:solidFill>
              </a:rPr>
              <a:t>Gig workers are self-employed, but published levels and trends of self-employment differ dramatically across data sources</a:t>
            </a:r>
          </a:p>
          <a:p>
            <a:pPr marL="800100" lvl="1" indent="-342900" algn="l">
              <a:buFont typeface="Arial" panose="020B0604020202020204" pitchFamily="34" charset="0"/>
              <a:buChar char="•"/>
            </a:pPr>
            <a:r>
              <a:rPr lang="en-US" sz="2200" dirty="0" smtClean="0">
                <a:solidFill>
                  <a:schemeClr val="tx1"/>
                </a:solidFill>
              </a:rPr>
              <a:t>Measuring the gig economy requires knowing where this activity fits into the full range of non-employee work</a:t>
            </a:r>
          </a:p>
          <a:p>
            <a:pPr algn="l"/>
            <a:endParaRPr lang="en-US" sz="1200" dirty="0">
              <a:solidFill>
                <a:schemeClr val="tx1"/>
              </a:solidFill>
            </a:endParaRPr>
          </a:p>
          <a:p>
            <a:pPr algn="l"/>
            <a:r>
              <a:rPr lang="en-US" sz="2400" dirty="0" smtClean="0">
                <a:solidFill>
                  <a:schemeClr val="tx1"/>
                </a:solidFill>
              </a:rPr>
              <a:t>We recommend two improvements in economic measurement:</a:t>
            </a:r>
          </a:p>
          <a:p>
            <a:pPr marL="971550" lvl="1" indent="-514350" algn="l">
              <a:buAutoNum type="arabicParenR"/>
            </a:pPr>
            <a:r>
              <a:rPr lang="en-US" sz="2200" dirty="0" smtClean="0">
                <a:solidFill>
                  <a:schemeClr val="tx1"/>
                </a:solidFill>
              </a:rPr>
              <a:t>Survey modules that probe more deeply about the non-employee work activities and the attributes of such work</a:t>
            </a:r>
          </a:p>
          <a:p>
            <a:pPr marL="971550" lvl="1" indent="-514350" algn="l">
              <a:buAutoNum type="arabicParenR"/>
            </a:pPr>
            <a:r>
              <a:rPr lang="en-US" sz="2200" dirty="0" smtClean="0">
                <a:solidFill>
                  <a:schemeClr val="tx1"/>
                </a:solidFill>
              </a:rPr>
              <a:t>Integration of survey and administrative data at the individual level</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987425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Motivation</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3</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600" dirty="0" smtClean="0">
                <a:solidFill>
                  <a:schemeClr val="tx1"/>
                </a:solidFill>
              </a:rPr>
              <a:t>Is new technology producing an accelerated pace of change in the organization of work?</a:t>
            </a:r>
          </a:p>
          <a:p>
            <a:pPr marL="685800" lvl="1" indent="-228600" algn="l">
              <a:buFont typeface="Arial" panose="020B0604020202020204" pitchFamily="34" charset="0"/>
              <a:buChar char="•"/>
            </a:pPr>
            <a:r>
              <a:rPr lang="en-US" sz="2300" dirty="0" smtClean="0">
                <a:solidFill>
                  <a:schemeClr val="tx1"/>
                </a:solidFill>
              </a:rPr>
              <a:t>Is there dramatic growth in the number of workers with no long-term connection to a particular business?</a:t>
            </a:r>
            <a:endParaRPr lang="en-US" sz="2300" dirty="0">
              <a:solidFill>
                <a:schemeClr val="tx1"/>
              </a:solidFill>
            </a:endParaRPr>
          </a:p>
          <a:p>
            <a:pPr algn="l"/>
            <a:endParaRPr lang="en-US" sz="1300" dirty="0" smtClean="0">
              <a:solidFill>
                <a:schemeClr val="tx1"/>
              </a:solidFill>
            </a:endParaRPr>
          </a:p>
          <a:p>
            <a:pPr algn="l"/>
            <a:r>
              <a:rPr lang="en-US" sz="2600" dirty="0" smtClean="0">
                <a:solidFill>
                  <a:schemeClr val="tx1"/>
                </a:solidFill>
              </a:rPr>
              <a:t>This leads to concerns about workers welfare</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Although workers may be voluntarily choosing these new non-traditional work arrangements</a:t>
            </a:r>
            <a:endParaRPr lang="en-US" sz="2300" dirty="0">
              <a:solidFill>
                <a:schemeClr val="tx1"/>
              </a:solidFill>
            </a:endParaRPr>
          </a:p>
          <a:p>
            <a:pPr algn="l"/>
            <a:endParaRPr lang="en-US" sz="1300" dirty="0" smtClean="0">
              <a:solidFill>
                <a:schemeClr val="tx1"/>
              </a:solidFill>
            </a:endParaRPr>
          </a:p>
          <a:p>
            <a:pPr algn="l"/>
            <a:r>
              <a:rPr lang="en-US" sz="2600" dirty="0" smtClean="0">
                <a:solidFill>
                  <a:schemeClr val="tx1"/>
                </a:solidFill>
              </a:rPr>
              <a:t>This matters for economic measurement</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Employment, earnings, and productivity</a:t>
            </a:r>
            <a:endParaRPr lang="en-US" sz="2300" dirty="0">
              <a:solidFill>
                <a:schemeClr val="tx1"/>
              </a:solidFill>
            </a:endParaRPr>
          </a:p>
          <a:p>
            <a:pPr algn="l"/>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022541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smtClean="0">
                <a:solidFill>
                  <a:srgbClr val="0000FF"/>
                </a:solidFill>
                <a:cs typeface="Arial" panose="020B0604020202020204" pitchFamily="34" charset="0"/>
              </a:rPr>
              <a:t>Our Research</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4</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marL="514350" indent="-514350" algn="l">
              <a:spcBef>
                <a:spcPts val="1200"/>
              </a:spcBef>
              <a:buAutoNum type="arabicParenR"/>
            </a:pPr>
            <a:r>
              <a:rPr lang="en-US" sz="2600" dirty="0" smtClean="0">
                <a:solidFill>
                  <a:schemeClr val="tx1"/>
                </a:solidFill>
              </a:rPr>
              <a:t>Describe the heterogeneity of non-traditional work</a:t>
            </a:r>
          </a:p>
          <a:p>
            <a:pPr marL="514350" indent="-514350" algn="l">
              <a:spcBef>
                <a:spcPts val="1200"/>
              </a:spcBef>
              <a:buAutoNum type="arabicParenR"/>
            </a:pPr>
            <a:r>
              <a:rPr lang="en-US" sz="2600" dirty="0" smtClean="0">
                <a:solidFill>
                  <a:schemeClr val="tx1"/>
                </a:solidFill>
              </a:rPr>
              <a:t>Document the different self-employment levels &amp; trends in household survey data versus administrative tax data</a:t>
            </a:r>
          </a:p>
          <a:p>
            <a:pPr marL="514350" indent="-514350" algn="l">
              <a:spcBef>
                <a:spcPts val="1200"/>
              </a:spcBef>
              <a:buAutoNum type="arabicParenR"/>
            </a:pPr>
            <a:r>
              <a:rPr lang="en-US" sz="2600" dirty="0" smtClean="0">
                <a:solidFill>
                  <a:schemeClr val="tx1"/>
                </a:solidFill>
              </a:rPr>
              <a:t>Analyze linked household-administrative individual-level data to understand the different SE levels &amp; trends</a:t>
            </a:r>
          </a:p>
          <a:p>
            <a:pPr marL="514350" indent="-514350" algn="l">
              <a:spcBef>
                <a:spcPts val="1200"/>
              </a:spcBef>
              <a:buAutoNum type="arabicParenR"/>
            </a:pPr>
            <a:r>
              <a:rPr lang="en-US" sz="2600" dirty="0" smtClean="0">
                <a:solidFill>
                  <a:schemeClr val="tx1"/>
                </a:solidFill>
              </a:rPr>
              <a:t>Suggestions and evidence for improving household survey data</a:t>
            </a:r>
          </a:p>
          <a:p>
            <a:pPr marL="514350" indent="-514350" algn="l">
              <a:spcBef>
                <a:spcPts val="1200"/>
              </a:spcBef>
              <a:buAutoNum type="arabicParenR"/>
            </a:pPr>
            <a:r>
              <a:rPr lang="en-US" sz="2600" dirty="0" smtClean="0">
                <a:solidFill>
                  <a:schemeClr val="tx1"/>
                </a:solidFill>
              </a:rPr>
              <a:t>Suggestions for how to make more effective use of administrative data</a:t>
            </a:r>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886544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fontScale="90000"/>
          </a:bodyPr>
          <a:lstStyle/>
          <a:p>
            <a:r>
              <a:rPr lang="en-US" sz="3800" b="0" dirty="0" smtClean="0">
                <a:solidFill>
                  <a:srgbClr val="0000FF"/>
                </a:solidFill>
                <a:cs typeface="Arial" panose="020B0604020202020204" pitchFamily="34" charset="0"/>
              </a:rPr>
              <a:t>The heterogeneity of non-employee work</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5</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3054068198"/>
              </p:ext>
            </p:extLst>
          </p:nvPr>
        </p:nvGraphicFramePr>
        <p:xfrm>
          <a:off x="304800" y="1295400"/>
          <a:ext cx="8696632" cy="4648200"/>
        </p:xfrm>
        <a:graphic>
          <a:graphicData uri="http://schemas.openxmlformats.org/presentationml/2006/ole">
            <mc:AlternateContent xmlns:mc="http://schemas.openxmlformats.org/markup-compatibility/2006">
              <mc:Choice xmlns:v="urn:schemas-microsoft-com:vml" Requires="v">
                <p:oleObj spid="_x0000_s60462" name="Acrobat Document" r:id="rId3" imgW="6629400" imgH="3543300" progId="Acrobat.Document.11">
                  <p:embed/>
                </p:oleObj>
              </mc:Choice>
              <mc:Fallback>
                <p:oleObj name="Acrobat Document" r:id="rId3" imgW="6629400" imgH="3543300" progId="Acrobat.Document.11">
                  <p:embed/>
                  <p:pic>
                    <p:nvPicPr>
                      <p:cNvPr id="0" name=""/>
                      <p:cNvPicPr/>
                      <p:nvPr/>
                    </p:nvPicPr>
                    <p:blipFill>
                      <a:blip r:embed="rId4"/>
                      <a:stretch>
                        <a:fillRect/>
                      </a:stretch>
                    </p:blipFill>
                    <p:spPr>
                      <a:xfrm>
                        <a:off x="304800" y="1295400"/>
                        <a:ext cx="8696632" cy="4648200"/>
                      </a:xfrm>
                      <a:prstGeom prst="rect">
                        <a:avLst/>
                      </a:prstGeom>
                    </p:spPr>
                  </p:pic>
                </p:oleObj>
              </mc:Fallback>
            </mc:AlternateContent>
          </a:graphicData>
        </a:graphic>
      </p:graphicFrame>
    </p:spTree>
    <p:extLst>
      <p:ext uri="{BB962C8B-B14F-4D97-AF65-F5344CB8AC3E}">
        <p14:creationId xmlns:p14="http://schemas.microsoft.com/office/powerpoint/2010/main" val="985189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fontScale="90000"/>
          </a:bodyPr>
          <a:lstStyle/>
          <a:p>
            <a:r>
              <a:rPr lang="en-US" sz="3800" b="0" dirty="0">
                <a:solidFill>
                  <a:srgbClr val="0000FF"/>
                </a:solidFill>
                <a:cs typeface="Arial" panose="020B0604020202020204" pitchFamily="34" charset="0"/>
              </a:rPr>
              <a:t>The heterogeneity of non-employee work</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6</a:t>
            </a:fld>
            <a:endParaRPr lang="en-US" dirty="0"/>
          </a:p>
        </p:txBody>
      </p:sp>
      <p:sp>
        <p:nvSpPr>
          <p:cNvPr id="5" name="Subtitle 4"/>
          <p:cNvSpPr>
            <a:spLocks noGrp="1"/>
          </p:cNvSpPr>
          <p:nvPr>
            <p:ph type="subTitle" idx="1"/>
          </p:nvPr>
        </p:nvSpPr>
        <p:spPr>
          <a:xfrm>
            <a:off x="381000" y="1600200"/>
            <a:ext cx="8636000" cy="4572000"/>
          </a:xfrm>
        </p:spPr>
        <p:txBody>
          <a:bodyPr>
            <a:noAutofit/>
          </a:bodyPr>
          <a:lstStyle/>
          <a:p>
            <a:pPr algn="l"/>
            <a:r>
              <a:rPr lang="en-US" sz="2500" dirty="0" smtClean="0">
                <a:solidFill>
                  <a:schemeClr val="tx1"/>
                </a:solidFill>
              </a:rPr>
              <a:t>Gig workers do not have an implicit or explicit contract for a continuing work relationship </a:t>
            </a:r>
            <a:r>
              <a:rPr lang="en-US" sz="2500" dirty="0" smtClean="0">
                <a:solidFill>
                  <a:schemeClr val="tx1"/>
                </a:solidFill>
                <a:sym typeface="Wingdings" panose="05000000000000000000" pitchFamily="2" charset="2"/>
              </a:rPr>
              <a:t></a:t>
            </a:r>
            <a:r>
              <a:rPr lang="en-US" sz="2500" dirty="0" smtClean="0">
                <a:solidFill>
                  <a:schemeClr val="tx1"/>
                </a:solidFill>
              </a:rPr>
              <a:t> they are contingent workers</a:t>
            </a:r>
            <a:endParaRPr lang="en-US" sz="2500" dirty="0">
              <a:solidFill>
                <a:schemeClr val="tx1"/>
              </a:solidFill>
            </a:endParaRPr>
          </a:p>
          <a:p>
            <a:pPr marL="685800" lvl="1" indent="-228600" algn="l">
              <a:buFont typeface="Arial" panose="020B0604020202020204" pitchFamily="34" charset="0"/>
              <a:buChar char="•"/>
            </a:pPr>
            <a:r>
              <a:rPr lang="en-US" sz="2100" dirty="0" smtClean="0">
                <a:solidFill>
                  <a:schemeClr val="tx1"/>
                </a:solidFill>
              </a:rPr>
              <a:t>But estimates of contingent work from the CWS do not provide an upper bound for gig workers – CWS only asks about </a:t>
            </a:r>
            <a:r>
              <a:rPr lang="en-US" sz="2100" dirty="0">
                <a:solidFill>
                  <a:schemeClr val="tx1"/>
                </a:solidFill>
              </a:rPr>
              <a:t>main jobs</a:t>
            </a:r>
          </a:p>
          <a:p>
            <a:pPr algn="l"/>
            <a:endParaRPr lang="en-US" sz="700" dirty="0">
              <a:solidFill>
                <a:schemeClr val="tx1"/>
              </a:solidFill>
            </a:endParaRPr>
          </a:p>
          <a:p>
            <a:pPr algn="l"/>
            <a:r>
              <a:rPr lang="en-US" sz="2500" dirty="0">
                <a:solidFill>
                  <a:schemeClr val="tx1"/>
                </a:solidFill>
              </a:rPr>
              <a:t>Gig </a:t>
            </a:r>
            <a:r>
              <a:rPr lang="en-US" sz="2500" dirty="0" smtClean="0">
                <a:solidFill>
                  <a:schemeClr val="tx1"/>
                </a:solidFill>
              </a:rPr>
              <a:t>workers are a subset of the unincorporated self-employed</a:t>
            </a:r>
            <a:endParaRPr lang="en-US" sz="2500" dirty="0">
              <a:solidFill>
                <a:schemeClr val="tx1"/>
              </a:solidFill>
            </a:endParaRPr>
          </a:p>
          <a:p>
            <a:pPr marL="685800" lvl="1" indent="-228600" algn="l">
              <a:buFont typeface="Arial" panose="020B0604020202020204" pitchFamily="34" charset="0"/>
              <a:buChar char="•"/>
            </a:pPr>
            <a:r>
              <a:rPr lang="en-US" sz="2100" dirty="0" smtClean="0">
                <a:solidFill>
                  <a:schemeClr val="tx1"/>
                </a:solidFill>
              </a:rPr>
              <a:t>Unincorporated SE are measured in household surveys (need to be aware of the distinction between main job and second jobs)</a:t>
            </a:r>
          </a:p>
          <a:p>
            <a:pPr marL="685800" lvl="1" indent="-228600" algn="l">
              <a:buFont typeface="Arial" panose="020B0604020202020204" pitchFamily="34" charset="0"/>
              <a:buChar char="•"/>
            </a:pPr>
            <a:r>
              <a:rPr lang="en-US" sz="2100" dirty="0" smtClean="0">
                <a:solidFill>
                  <a:schemeClr val="tx1"/>
                </a:solidFill>
              </a:rPr>
              <a:t>Most unincorporated SE should receive a 1099 and should file a Schedule C and </a:t>
            </a:r>
            <a:r>
              <a:rPr lang="en-US" sz="2100" dirty="0">
                <a:solidFill>
                  <a:schemeClr val="tx1"/>
                </a:solidFill>
              </a:rPr>
              <a:t>Schedule </a:t>
            </a:r>
            <a:r>
              <a:rPr lang="en-US" sz="2100" dirty="0" smtClean="0">
                <a:solidFill>
                  <a:schemeClr val="tx1"/>
                </a:solidFill>
              </a:rPr>
              <a:t>SE</a:t>
            </a:r>
            <a:endParaRPr lang="en-US" sz="2100" dirty="0">
              <a:solidFill>
                <a:schemeClr val="tx1"/>
              </a:solidFill>
            </a:endParaRPr>
          </a:p>
          <a:p>
            <a:pPr algn="l"/>
            <a:endParaRPr lang="en-US" sz="700" dirty="0" smtClean="0">
              <a:solidFill>
                <a:schemeClr val="tx1"/>
              </a:solidFill>
            </a:endParaRPr>
          </a:p>
          <a:p>
            <a:pPr algn="l"/>
            <a:r>
              <a:rPr lang="en-US" sz="2500" dirty="0" smtClean="0">
                <a:solidFill>
                  <a:schemeClr val="tx1"/>
                </a:solidFill>
              </a:rPr>
              <a:t>Trends in unincorporated SE from both household survey and tax data are a first place to look for trends in gig employment</a:t>
            </a:r>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129477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14400"/>
          </a:xfrm>
        </p:spPr>
        <p:txBody>
          <a:bodyPr>
            <a:normAutofit/>
          </a:bodyPr>
          <a:lstStyle/>
          <a:p>
            <a:r>
              <a:rPr lang="en-US" sz="3800" b="0" dirty="0" smtClean="0">
                <a:solidFill>
                  <a:srgbClr val="0000FF"/>
                </a:solidFill>
                <a:cs typeface="Arial" panose="020B0604020202020204" pitchFamily="34" charset="0"/>
              </a:rPr>
              <a:t>Self-employment levels and trends</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7</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3849479633"/>
              </p:ext>
            </p:extLst>
          </p:nvPr>
        </p:nvGraphicFramePr>
        <p:xfrm>
          <a:off x="1524000" y="1305524"/>
          <a:ext cx="5715000" cy="4888302"/>
        </p:xfrm>
        <a:graphic>
          <a:graphicData uri="http://schemas.openxmlformats.org/presentationml/2006/ole">
            <mc:AlternateContent xmlns:mc="http://schemas.openxmlformats.org/markup-compatibility/2006">
              <mc:Choice xmlns:v="urn:schemas-microsoft-com:vml" Requires="v">
                <p:oleObj spid="_x0000_s65580" name="Acrobat Document" r:id="rId3" imgW="4543425" imgH="3886200" progId="Acrobat.Document.11">
                  <p:embed/>
                </p:oleObj>
              </mc:Choice>
              <mc:Fallback>
                <p:oleObj name="Acrobat Document" r:id="rId3" imgW="4543425" imgH="3886200" progId="Acrobat.Document.11">
                  <p:embed/>
                  <p:pic>
                    <p:nvPicPr>
                      <p:cNvPr id="0" name=""/>
                      <p:cNvPicPr/>
                      <p:nvPr/>
                    </p:nvPicPr>
                    <p:blipFill>
                      <a:blip r:embed="rId4"/>
                      <a:stretch>
                        <a:fillRect/>
                      </a:stretch>
                    </p:blipFill>
                    <p:spPr>
                      <a:xfrm>
                        <a:off x="1524000" y="1305524"/>
                        <a:ext cx="5715000" cy="4888302"/>
                      </a:xfrm>
                      <a:prstGeom prst="rect">
                        <a:avLst/>
                      </a:prstGeom>
                    </p:spPr>
                  </p:pic>
                </p:oleObj>
              </mc:Fallback>
            </mc:AlternateContent>
          </a:graphicData>
        </a:graphic>
      </p:graphicFrame>
    </p:spTree>
    <p:extLst>
      <p:ext uri="{BB962C8B-B14F-4D97-AF65-F5344CB8AC3E}">
        <p14:creationId xmlns:p14="http://schemas.microsoft.com/office/powerpoint/2010/main" val="4127461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a:bodyPr>
          <a:lstStyle/>
          <a:p>
            <a:r>
              <a:rPr lang="en-US" sz="3800" b="0" dirty="0">
                <a:solidFill>
                  <a:srgbClr val="0000FF"/>
                </a:solidFill>
                <a:cs typeface="Arial" panose="020B0604020202020204" pitchFamily="34" charset="0"/>
              </a:rPr>
              <a:t>Self-employment levels and trends</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8</a:t>
            </a:fld>
            <a:endParaRPr lang="en-US" dirty="0"/>
          </a:p>
        </p:txBody>
      </p:sp>
      <p:sp>
        <p:nvSpPr>
          <p:cNvPr id="5" name="Subtitle 4"/>
          <p:cNvSpPr>
            <a:spLocks noGrp="1"/>
          </p:cNvSpPr>
          <p:nvPr>
            <p:ph type="subTitle" idx="1"/>
          </p:nvPr>
        </p:nvSpPr>
        <p:spPr>
          <a:xfrm>
            <a:off x="381000" y="1600200"/>
            <a:ext cx="8534400" cy="4495800"/>
          </a:xfrm>
        </p:spPr>
        <p:txBody>
          <a:bodyPr>
            <a:noAutofit/>
          </a:bodyPr>
          <a:lstStyle/>
          <a:p>
            <a:pPr algn="l"/>
            <a:r>
              <a:rPr lang="en-US" sz="2600" dirty="0" smtClean="0">
                <a:solidFill>
                  <a:schemeClr val="tx1"/>
                </a:solidFill>
              </a:rPr>
              <a:t>Can we say that household survey data or administrative tax data are more accurate?  No</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CPS &amp; ACS don’t probe deeply about non-traditional work arrangements, leading to reporting errors</a:t>
            </a:r>
          </a:p>
          <a:p>
            <a:pPr marL="685800" lvl="1" indent="-228600" algn="l">
              <a:buFont typeface="Arial" panose="020B0604020202020204" pitchFamily="34" charset="0"/>
              <a:buChar char="•"/>
            </a:pPr>
            <a:r>
              <a:rPr lang="en-US" sz="2300" dirty="0" smtClean="0">
                <a:solidFill>
                  <a:schemeClr val="tx1"/>
                </a:solidFill>
              </a:rPr>
              <a:t>Tax data only captures what is reported</a:t>
            </a:r>
            <a:endParaRPr lang="en-US" sz="2300" dirty="0">
              <a:solidFill>
                <a:schemeClr val="tx1"/>
              </a:solidFill>
            </a:endParaRPr>
          </a:p>
          <a:p>
            <a:pPr algn="l"/>
            <a:endParaRPr lang="en-US" sz="1300" dirty="0" smtClean="0">
              <a:solidFill>
                <a:schemeClr val="tx1"/>
              </a:solidFill>
            </a:endParaRPr>
          </a:p>
          <a:p>
            <a:pPr algn="l"/>
            <a:r>
              <a:rPr lang="en-US" sz="2600" dirty="0" smtClean="0">
                <a:solidFill>
                  <a:schemeClr val="tx1"/>
                </a:solidFill>
              </a:rPr>
              <a:t>The best way to understand discrepancies between household survey data and administrative tax data is to compare information from the two sources for the same set of people</a:t>
            </a:r>
            <a:endParaRPr lang="en-US" sz="2600" dirty="0">
              <a:solidFill>
                <a:schemeClr val="tx1"/>
              </a:solidFill>
            </a:endParaRPr>
          </a:p>
          <a:p>
            <a:pPr marL="685800" lvl="1" indent="-228600" algn="l">
              <a:buFont typeface="Arial" panose="020B0604020202020204" pitchFamily="34" charset="0"/>
              <a:buChar char="•"/>
            </a:pPr>
            <a:r>
              <a:rPr lang="en-US" sz="2300" dirty="0" smtClean="0">
                <a:solidFill>
                  <a:schemeClr val="tx1"/>
                </a:solidFill>
              </a:rPr>
              <a:t>We link the CPS-ASEC and the DER microdata, 1996-2012</a:t>
            </a:r>
            <a:endParaRPr lang="en-US" sz="2300" dirty="0">
              <a:solidFill>
                <a:schemeClr val="tx1"/>
              </a:solidFill>
            </a:endParaRPr>
          </a:p>
          <a:p>
            <a:pPr algn="l"/>
            <a:endParaRPr lang="en-US" sz="2600" dirty="0">
              <a:solidFill>
                <a:schemeClr val="tx1"/>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752979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100" y="228600"/>
            <a:ext cx="8851900" cy="990600"/>
          </a:xfrm>
        </p:spPr>
        <p:txBody>
          <a:bodyPr>
            <a:normAutofit fontScale="90000"/>
          </a:bodyPr>
          <a:lstStyle/>
          <a:p>
            <a:r>
              <a:rPr lang="en-US" sz="3800" b="0" dirty="0" smtClean="0">
                <a:solidFill>
                  <a:srgbClr val="0000FF"/>
                </a:solidFill>
                <a:cs typeface="Arial" panose="020B0604020202020204" pitchFamily="34" charset="0"/>
              </a:rPr>
              <a:t>Self-employment in CPS-ASEC and DER</a:t>
            </a:r>
            <a:endParaRPr lang="en-US" sz="3800" b="0" dirty="0">
              <a:solidFill>
                <a:srgbClr val="0000FF"/>
              </a:solidFill>
            </a:endParaRPr>
          </a:p>
        </p:txBody>
      </p:sp>
      <p:sp>
        <p:nvSpPr>
          <p:cNvPr id="6" name="Slide Number Placeholder 5"/>
          <p:cNvSpPr>
            <a:spLocks noGrp="1"/>
          </p:cNvSpPr>
          <p:nvPr>
            <p:ph type="sldNum" sz="quarter" idx="12"/>
          </p:nvPr>
        </p:nvSpPr>
        <p:spPr/>
        <p:txBody>
          <a:bodyPr/>
          <a:lstStyle/>
          <a:p>
            <a:fld id="{8C6B5B77-4519-43AE-B0BC-D3C0E1CB2607}" type="slidenum">
              <a:rPr lang="en-US" smtClean="0"/>
              <a:pPr/>
              <a:t>9</a:t>
            </a:fld>
            <a:endParaRPr lang="en-US"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54477856"/>
              </p:ext>
            </p:extLst>
          </p:nvPr>
        </p:nvGraphicFramePr>
        <p:xfrm>
          <a:off x="609600" y="1235014"/>
          <a:ext cx="7543800" cy="4869542"/>
        </p:xfrm>
        <a:graphic>
          <a:graphicData uri="http://schemas.openxmlformats.org/presentationml/2006/ole">
            <mc:AlternateContent xmlns:mc="http://schemas.openxmlformats.org/markup-compatibility/2006">
              <mc:Choice xmlns:v="urn:schemas-microsoft-com:vml" Requires="v">
                <p:oleObj spid="_x0000_s70695" name="Acrobat Document" r:id="rId3" imgW="3600450" imgH="2324005" progId="Acrobat.Document.11">
                  <p:embed/>
                </p:oleObj>
              </mc:Choice>
              <mc:Fallback>
                <p:oleObj name="Acrobat Document" r:id="rId3" imgW="3600450" imgH="2324005" progId="Acrobat.Document.11">
                  <p:embed/>
                  <p:pic>
                    <p:nvPicPr>
                      <p:cNvPr id="0" name=""/>
                      <p:cNvPicPr/>
                      <p:nvPr/>
                    </p:nvPicPr>
                    <p:blipFill>
                      <a:blip r:embed="rId4"/>
                      <a:stretch>
                        <a:fillRect/>
                      </a:stretch>
                    </p:blipFill>
                    <p:spPr>
                      <a:xfrm>
                        <a:off x="609600" y="1235014"/>
                        <a:ext cx="7543800" cy="4869542"/>
                      </a:xfrm>
                      <a:prstGeom prst="rect">
                        <a:avLst/>
                      </a:prstGeom>
                    </p:spPr>
                  </p:pic>
                </p:oleObj>
              </mc:Fallback>
            </mc:AlternateContent>
          </a:graphicData>
        </a:graphic>
      </p:graphicFrame>
    </p:spTree>
    <p:extLst>
      <p:ext uri="{BB962C8B-B14F-4D97-AF65-F5344CB8AC3E}">
        <p14:creationId xmlns:p14="http://schemas.microsoft.com/office/powerpoint/2010/main" val="3942474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External_General_Bas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External_General_Basic</Template>
  <TotalTime>7503</TotalTime>
  <Words>1082</Words>
  <Application>Microsoft Office PowerPoint</Application>
  <PresentationFormat>On-screen Show (4:3)</PresentationFormat>
  <Paragraphs>139</Paragraphs>
  <Slides>20</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External_General_Basic</vt:lpstr>
      <vt:lpstr>Acrobat Document</vt:lpstr>
      <vt:lpstr>Measuring the Gig Economy: Current Knowledge and Open Issues</vt:lpstr>
      <vt:lpstr>PowerPoint Presentation</vt:lpstr>
      <vt:lpstr>Motivation</vt:lpstr>
      <vt:lpstr>Our Research</vt:lpstr>
      <vt:lpstr>The heterogeneity of non-employee work</vt:lpstr>
      <vt:lpstr>The heterogeneity of non-employee work</vt:lpstr>
      <vt:lpstr>Self-employment levels and trends</vt:lpstr>
      <vt:lpstr>Self-employment levels and trends</vt:lpstr>
      <vt:lpstr>Self-employment in CPS-ASEC and DER</vt:lpstr>
      <vt:lpstr>Self-employment in CPS-ASEC and DER Average 1996-2012</vt:lpstr>
      <vt:lpstr>Self-employment in CPS-ASEC and DER Average 1996-2012</vt:lpstr>
      <vt:lpstr>Off-diagonals from linked CPS-ASEC and DER</vt:lpstr>
      <vt:lpstr>Self-employed in DER but not in CPS-ASEC</vt:lpstr>
      <vt:lpstr>Improving household survey measures</vt:lpstr>
      <vt:lpstr>JPSM survey</vt:lpstr>
      <vt:lpstr>JPSM survey results</vt:lpstr>
      <vt:lpstr>Improving household survey measures</vt:lpstr>
      <vt:lpstr>Making more effective use of administrative data</vt:lpstr>
      <vt:lpstr>Making more effective use of administrative data</vt:lpstr>
      <vt:lpstr>Conclusions and a path forward</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Nature of Wage Adjustment in the U.S.:  New Evidence from Linked Worker-Firm Data</dc:title>
  <dc:creator>James R Spletzer</dc:creator>
  <cp:lastModifiedBy>maranjian</cp:lastModifiedBy>
  <cp:revision>636</cp:revision>
  <cp:lastPrinted>2017-03-09T20:43:31Z</cp:lastPrinted>
  <dcterms:created xsi:type="dcterms:W3CDTF">2014-04-01T14:59:49Z</dcterms:created>
  <dcterms:modified xsi:type="dcterms:W3CDTF">2017-03-17T14:45:41Z</dcterms:modified>
</cp:coreProperties>
</file>