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8"/>
  </p:notesMasterIdLst>
  <p:sldIdLst>
    <p:sldId id="256" r:id="rId2"/>
    <p:sldId id="362" r:id="rId3"/>
    <p:sldId id="337" r:id="rId4"/>
    <p:sldId id="339" r:id="rId5"/>
    <p:sldId id="340" r:id="rId6"/>
    <p:sldId id="363" r:id="rId7"/>
    <p:sldId id="257" r:id="rId8"/>
    <p:sldId id="259" r:id="rId9"/>
    <p:sldId id="260" r:id="rId10"/>
    <p:sldId id="306" r:id="rId11"/>
    <p:sldId id="307" r:id="rId12"/>
    <p:sldId id="341" r:id="rId13"/>
    <p:sldId id="320" r:id="rId14"/>
    <p:sldId id="261" r:id="rId15"/>
    <p:sldId id="269" r:id="rId16"/>
    <p:sldId id="313" r:id="rId17"/>
    <p:sldId id="314" r:id="rId18"/>
    <p:sldId id="309" r:id="rId19"/>
    <p:sldId id="321" r:id="rId20"/>
    <p:sldId id="345" r:id="rId21"/>
    <p:sldId id="347" r:id="rId22"/>
    <p:sldId id="348" r:id="rId23"/>
    <p:sldId id="349" r:id="rId24"/>
    <p:sldId id="350" r:id="rId25"/>
    <p:sldId id="351" r:id="rId26"/>
    <p:sldId id="346" r:id="rId27"/>
    <p:sldId id="359" r:id="rId28"/>
    <p:sldId id="342" r:id="rId29"/>
    <p:sldId id="316" r:id="rId30"/>
    <p:sldId id="333" r:id="rId31"/>
    <p:sldId id="334" r:id="rId32"/>
    <p:sldId id="335" r:id="rId33"/>
    <p:sldId id="336" r:id="rId34"/>
    <p:sldId id="262" r:id="rId35"/>
    <p:sldId id="317" r:id="rId36"/>
    <p:sldId id="299" r:id="rId37"/>
    <p:sldId id="319" r:id="rId38"/>
    <p:sldId id="300" r:id="rId39"/>
    <p:sldId id="301" r:id="rId40"/>
    <p:sldId id="266" r:id="rId41"/>
    <p:sldId id="360" r:id="rId42"/>
    <p:sldId id="352" r:id="rId43"/>
    <p:sldId id="354" r:id="rId44"/>
    <p:sldId id="353" r:id="rId45"/>
    <p:sldId id="355" r:id="rId46"/>
    <p:sldId id="356" r:id="rId47"/>
    <p:sldId id="358" r:id="rId48"/>
    <p:sldId id="326" r:id="rId49"/>
    <p:sldId id="329" r:id="rId50"/>
    <p:sldId id="344" r:id="rId51"/>
    <p:sldId id="330" r:id="rId52"/>
    <p:sldId id="332" r:id="rId53"/>
    <p:sldId id="361" r:id="rId54"/>
    <p:sldId id="328" r:id="rId55"/>
    <p:sldId id="322" r:id="rId56"/>
    <p:sldId id="327" r:id="rId5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1500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3788BA-AD0B-42D5-A29E-FA1D8255F6D3}" type="datetimeFigureOut">
              <a:rPr lang="en-CA" smtClean="0"/>
              <a:pPr/>
              <a:t>09/03/2016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79F7EA-D923-4CF8-883E-4DF5701339A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809488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79F7EA-D923-4CF8-883E-4DF5701339A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698322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E09CD6-95E8-4C81-9FB6-5235335F5AE3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660387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EFC90-B639-4562-B1EC-116EB27C69DF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660684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F5285-AA57-4102-8BFC-6341BC8B5E90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131322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2FAFB-8DCD-4C4F-89EE-D84DB0C8DA22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77647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7DD81-BC59-45CF-9EBE-7C6378A1FA08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428548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5D033-FF87-43E2-A163-60973C99DB82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778121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F9A2A-67F5-43AD-9312-10DEEB65EBE0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66903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53CCD-A7A3-4B84-857E-03CB7385D8B2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41487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54BC-4525-4100-9C15-DEB67F6C8D6A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91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0D54D-D262-4E0F-A592-356C3BABAA17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536790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42650-A36F-4363-861E-B766B2DFA573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529141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00C642-A1D6-413B-9577-485286D19870}" type="datetime1">
              <a:rPr lang="en-CA" smtClean="0"/>
              <a:pPr/>
              <a:t>09/03/2016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A0F81A-0092-4C2B-80C6-5A4A27C5CA8D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92528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conference.nber.org/confer/2015/DTs15/athey.docx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hyperlink" Target="mailto:agoldfarb@rotman.utoronto.ca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How is digital different?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Avi Goldfarb</a:t>
            </a:r>
          </a:p>
          <a:p>
            <a:r>
              <a:rPr lang="en-CA" dirty="0" smtClean="0"/>
              <a:t>University of Toronto and NBER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60376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 example: Online advertising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What’s not different?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918645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does this manifest itself in the literature?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44459"/>
            <a:ext cx="7886700" cy="4132503"/>
          </a:xfrm>
        </p:spPr>
        <p:txBody>
          <a:bodyPr/>
          <a:lstStyle/>
          <a:p>
            <a:r>
              <a:rPr lang="en-CA" dirty="0" smtClean="0"/>
              <a:t>Auctions</a:t>
            </a:r>
          </a:p>
          <a:p>
            <a:pPr lvl="1"/>
            <a:endParaRPr lang="en-CA" dirty="0"/>
          </a:p>
          <a:p>
            <a:r>
              <a:rPr lang="en-CA" dirty="0" smtClean="0"/>
              <a:t>Privacy</a:t>
            </a:r>
          </a:p>
          <a:p>
            <a:pPr lvl="1"/>
            <a:endParaRPr lang="en-CA" dirty="0"/>
          </a:p>
          <a:p>
            <a:r>
              <a:rPr lang="en-CA" dirty="0"/>
              <a:t>Online advertising effectiveness</a:t>
            </a:r>
          </a:p>
          <a:p>
            <a:pPr lvl="1"/>
            <a:endParaRPr lang="en-CA" dirty="0"/>
          </a:p>
          <a:p>
            <a:r>
              <a:rPr lang="en-CA" dirty="0" smtClean="0"/>
              <a:t>Antitrust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4163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does this manifest itself in the literature?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44459"/>
            <a:ext cx="7886700" cy="4132503"/>
          </a:xfrm>
        </p:spPr>
        <p:txBody>
          <a:bodyPr>
            <a:normAutofit fontScale="85000" lnSpcReduction="20000"/>
          </a:bodyPr>
          <a:lstStyle/>
          <a:p>
            <a:r>
              <a:rPr lang="en-CA" dirty="0" smtClean="0"/>
              <a:t>Auctions</a:t>
            </a:r>
          </a:p>
          <a:p>
            <a:pPr lvl="1"/>
            <a:r>
              <a:rPr lang="en-CA" dirty="0" smtClean="0"/>
              <a:t>Targeting makes a new pricing model is possible. A rich auction literature guides us to the right mechanism.</a:t>
            </a:r>
          </a:p>
          <a:p>
            <a:pPr lvl="1"/>
            <a:endParaRPr lang="en-CA" sz="1000" dirty="0"/>
          </a:p>
          <a:p>
            <a:r>
              <a:rPr lang="en-CA" dirty="0" smtClean="0"/>
              <a:t>Privacy</a:t>
            </a:r>
          </a:p>
          <a:p>
            <a:pPr lvl="1"/>
            <a:r>
              <a:rPr lang="en-CA" dirty="0" smtClean="0"/>
              <a:t>Targeting leads to privacy concerns. Asymmetric information models help us understand why consumers might want to keep information private.</a:t>
            </a:r>
          </a:p>
          <a:p>
            <a:pPr lvl="1"/>
            <a:endParaRPr lang="en-CA" sz="1000" dirty="0"/>
          </a:p>
          <a:p>
            <a:r>
              <a:rPr lang="en-CA" dirty="0"/>
              <a:t>Online advertising effectiveness</a:t>
            </a:r>
          </a:p>
          <a:p>
            <a:pPr lvl="1"/>
            <a:r>
              <a:rPr lang="en-CA" dirty="0"/>
              <a:t>Measurement is possible because of the one-to-one nature of online advertising. </a:t>
            </a:r>
          </a:p>
          <a:p>
            <a:pPr lvl="1"/>
            <a:endParaRPr lang="en-CA" sz="1100" dirty="0"/>
          </a:p>
          <a:p>
            <a:r>
              <a:rPr lang="en-CA" dirty="0" smtClean="0"/>
              <a:t>Antitrust</a:t>
            </a:r>
          </a:p>
          <a:p>
            <a:pPr lvl="1"/>
            <a:r>
              <a:rPr lang="en-CA" dirty="0" smtClean="0"/>
              <a:t>Economies of scale argument is about targeting.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969885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“New” Models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Targeting and competition between advertisers</a:t>
            </a:r>
          </a:p>
          <a:p>
            <a:pPr lvl="3"/>
            <a:r>
              <a:rPr lang="en-CA" dirty="0" err="1" smtClean="0"/>
              <a:t>Iyer</a:t>
            </a:r>
            <a:r>
              <a:rPr lang="en-CA" dirty="0" smtClean="0"/>
              <a:t>, Soberman, and Villas Boas (2005), Gal-Or and Gal-Or (2005)</a:t>
            </a:r>
          </a:p>
          <a:p>
            <a:endParaRPr lang="en-CA" dirty="0" smtClean="0"/>
          </a:p>
          <a:p>
            <a:r>
              <a:rPr lang="en-CA" dirty="0" smtClean="0"/>
              <a:t>Targeting and media revenue</a:t>
            </a:r>
          </a:p>
          <a:p>
            <a:pPr lvl="3"/>
            <a:r>
              <a:rPr lang="en-CA" dirty="0" smtClean="0"/>
              <a:t>Athey, </a:t>
            </a:r>
            <a:r>
              <a:rPr lang="en-CA" dirty="0" err="1" smtClean="0"/>
              <a:t>Calvano</a:t>
            </a:r>
            <a:r>
              <a:rPr lang="en-CA" dirty="0" smtClean="0"/>
              <a:t>, and Gans (2011), Levin and </a:t>
            </a:r>
            <a:r>
              <a:rPr lang="en-CA" dirty="0" err="1" smtClean="0"/>
              <a:t>Milgrom</a:t>
            </a:r>
            <a:r>
              <a:rPr lang="en-CA" dirty="0" smtClean="0"/>
              <a:t> (2010), </a:t>
            </a:r>
            <a:r>
              <a:rPr lang="en-CA" dirty="0" err="1" smtClean="0"/>
              <a:t>Bergemann</a:t>
            </a:r>
            <a:r>
              <a:rPr lang="en-CA" dirty="0" smtClean="0"/>
              <a:t> and Bonatti (2011)</a:t>
            </a:r>
          </a:p>
          <a:p>
            <a:endParaRPr lang="en-CA" dirty="0" smtClean="0"/>
          </a:p>
          <a:p>
            <a:r>
              <a:rPr lang="en-CA" dirty="0" smtClean="0"/>
              <a:t>Targeting, price discrimination, and privacy</a:t>
            </a:r>
          </a:p>
          <a:p>
            <a:pPr lvl="3"/>
            <a:r>
              <a:rPr lang="en-CA" dirty="0" err="1" smtClean="0"/>
              <a:t>Acquisti</a:t>
            </a:r>
            <a:r>
              <a:rPr lang="en-CA" dirty="0" smtClean="0"/>
              <a:t> and Varian (2005), Taylor (2004)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21824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Some key themes of the digitization literature so far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24031"/>
            <a:ext cx="7886700" cy="4351338"/>
          </a:xfrm>
        </p:spPr>
        <p:txBody>
          <a:bodyPr>
            <a:normAutofit/>
          </a:bodyPr>
          <a:lstStyle/>
          <a:p>
            <a:r>
              <a:rPr lang="en-CA" dirty="0" smtClean="0"/>
              <a:t>Targeting</a:t>
            </a: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Search</a:t>
            </a:r>
          </a:p>
          <a:p>
            <a:endParaRPr lang="en-CA" dirty="0"/>
          </a:p>
          <a:p>
            <a:r>
              <a:rPr lang="en-CA" dirty="0"/>
              <a:t>Reputation</a:t>
            </a:r>
          </a:p>
          <a:p>
            <a:endParaRPr lang="en-CA" dirty="0" smtClean="0"/>
          </a:p>
          <a:p>
            <a:r>
              <a:rPr lang="en-CA" dirty="0" smtClean="0"/>
              <a:t>Distance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53648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Search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100" dirty="0" smtClean="0"/>
              <a:t>Marginal cost of search approaches zero.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72763-F402-4234-923D-5814F11282F3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91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746943"/>
          </a:xfrm>
        </p:spPr>
        <p:txBody>
          <a:bodyPr>
            <a:normAutofit fontScale="92500" lnSpcReduction="10000"/>
          </a:bodyPr>
          <a:lstStyle/>
          <a:p>
            <a:endParaRPr lang="en-CA" dirty="0" smtClean="0"/>
          </a:p>
          <a:p>
            <a:pPr lvl="1"/>
            <a:r>
              <a:rPr lang="en-CA" dirty="0" smtClean="0"/>
              <a:t>It is easier to find and compare items online than offline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This means that customers can easily search for information about quality, reliability, price, and the competition.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“The competition is just a click away”</a:t>
            </a:r>
          </a:p>
          <a:p>
            <a:endParaRPr lang="en-CA" dirty="0" smtClean="0"/>
          </a:p>
          <a:p>
            <a:pPr lvl="1"/>
            <a:r>
              <a:rPr lang="en-CA" dirty="0" smtClean="0"/>
              <a:t>Low search costs imply price constraints, intense competition, magnification of quality failure, etc.</a:t>
            </a:r>
          </a:p>
          <a:p>
            <a:pPr lvl="1"/>
            <a:endParaRPr lang="en-CA" dirty="0"/>
          </a:p>
          <a:p>
            <a:pPr lvl="3"/>
            <a:r>
              <a:rPr lang="en-CA" dirty="0" smtClean="0"/>
              <a:t>This was the focus on Susan </a:t>
            </a:r>
            <a:r>
              <a:rPr lang="en-CA" dirty="0" err="1" smtClean="0"/>
              <a:t>Athey’s</a:t>
            </a:r>
            <a:r>
              <a:rPr lang="en-CA" dirty="0" smtClean="0"/>
              <a:t> presentation last year. Here is her </a:t>
            </a:r>
            <a:r>
              <a:rPr lang="en-CA" dirty="0"/>
              <a:t>reading list: </a:t>
            </a:r>
            <a:r>
              <a:rPr lang="en-CA" dirty="0">
                <a:hlinkClick r:id="rId2"/>
              </a:rPr>
              <a:t>http://</a:t>
            </a:r>
            <a:r>
              <a:rPr lang="en-CA" dirty="0" smtClean="0">
                <a:hlinkClick r:id="rId2"/>
              </a:rPr>
              <a:t>conference.nber.org/confer/2015/DTs15/athey.docx</a:t>
            </a:r>
            <a:endParaRPr lang="en-CA" dirty="0" smtClean="0"/>
          </a:p>
          <a:p>
            <a:pPr lvl="1"/>
            <a:endParaRPr lang="en-C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Search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20743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dirty="0" smtClean="0"/>
              <a:t>Search costs are the costs of looking for information.</a:t>
            </a:r>
          </a:p>
          <a:p>
            <a:endParaRPr lang="en-CA" dirty="0" smtClean="0"/>
          </a:p>
          <a:p>
            <a:r>
              <a:rPr lang="en-CA" dirty="0" smtClean="0"/>
              <a:t>Every information gathering activity involves search costs.</a:t>
            </a:r>
          </a:p>
          <a:p>
            <a:endParaRPr lang="en-CA" dirty="0" smtClean="0"/>
          </a:p>
          <a:p>
            <a:r>
              <a:rPr lang="en-CA" dirty="0" smtClean="0"/>
              <a:t>Search can be multi-dimensional. And some types of information can only be “searched” after purchase.</a:t>
            </a:r>
          </a:p>
          <a:p>
            <a:pPr lvl="1"/>
            <a:r>
              <a:rPr lang="en-CA" dirty="0" smtClean="0"/>
              <a:t>Search, experience, and credence goods.</a:t>
            </a:r>
          </a:p>
          <a:p>
            <a:endParaRPr lang="en-CA" dirty="0" smtClean="0"/>
          </a:p>
          <a:p>
            <a:r>
              <a:rPr lang="en-CA" dirty="0" smtClean="0"/>
              <a:t>Online, such search costs might be lower than offline.</a:t>
            </a:r>
          </a:p>
          <a:p>
            <a:pPr lvl="1"/>
            <a:r>
              <a:rPr lang="en-CA" dirty="0" smtClean="0"/>
              <a:t>For example, it takes less time to compare prices by visiting two websites than by visiting two stores.</a:t>
            </a:r>
          </a:p>
          <a:p>
            <a:pPr lvl="1"/>
            <a:endParaRPr lang="en-C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are search costs?</a:t>
            </a:r>
            <a:endParaRPr lang="en-CA" dirty="0"/>
          </a:p>
        </p:txBody>
      </p:sp>
      <p:sp>
        <p:nvSpPr>
          <p:cNvPr id="37890" name="AutoShape 2" descr="data:image/jpg;base64,/9j/4AAQSkZJRgABAQAAAQABAAD/2wBDAAkGBwgHBgkIBwgKCgkLDRYPDQwMDRsUFRAWIB0iIiAdHx8kKDQsJCYxJx8fLT0tMTU3Ojo6Iys/RD84QzQ5Ojf/2wBDAQoKCg0MDRoPDxo3JR8lNzc3Nzc3Nzc3Nzc3Nzc3Nzc3Nzc3Nzc3Nzc3Nzc3Nzc3Nzc3Nzc3Nzc3Nzc3Nzc3Nzf/wAARCACnAKcDASIAAhEBAxEB/8QAGwAAAgMBAQEAAAAAAAAAAAAAAAQDBQYCAQf/xAA9EAABAwMCBQEGAwYGAQUAAAABAgMEAAURBiESMUFRYRMUIjJxgZFSobEHI0JywdEkM2KC4fAVNENUksL/xAAYAQEBAQEBAAAAAAAAAAAAAAAAAgEDBP/EACERAQEAAgICAgMBAAAAAAAAAAABAhEDIRIxImFBkaHB/9oADAMBAAIRAxEAPwD7jRRRQFFFFAV4SBVfd7zCtLIcmO8JV8Dad1r+Qr57qPVl5uTPpWYNsBwkZ4vgSOalq/8AyMfOhJtt77qqzWIAT5gDpOEstILjij2CUgn71nE/tCfkvFMfT85lg/DIkFP3KAcivlcpchyd7MNVNIVuXFJCUJT0OMHGcnvmtDZLNOSGpcPU785tIwpDqkutqT2Izt981rplhMWil6ovUhagiSppGeTbYT+fOkF3O6rPvXKWfPrKH6VIptRJ4zk+BXPpeK3cc0JmT/8A58weQ+v+9St3a7Nq4kXKX/ucJ/WvSz4rz0T2oHo2rb5HI4323wOjjY/UYNXULXjalJTPhKb7rZVxD7HesqpnxUSmfFOh9Wtt4t9yTmHKbcPVGcKH+070/mvi3AttwONqUlafhUk4I+RFaKz6zmwlJbuQMpjlx8nE/wB/r96zQ+j0UpbrjFuUcPw3kuoO23MHsR0NN1gKKKKAooooCiivCcUHprNap1Q3aE+zxeF2aoA8J5Ng9Vf2qPWWpBaWvZYagZzo26hpP4j57CvnKQt5xTi1KWtRypajkqPmqkEr7z8+SuRKcW68vmo/p4HgUpfnWfQahyIsqTkcS4kVJJX2Kz0TtyJ37GrANtNtlbq1ICRk8Iyo+ABzNVra9VyXOOJEhQmM5T7T+8cP83MZpavjm8lFInWVp5Ldz0xIYS0niQ0lAWMHqcYFazTaNOzIyp1hDTCiAh5CUltQPQKHX51U2rWTUSQmJqOA62srKFTkt/u1niO+McvlW2NptzT5kMxGEOrwStCACrqDU2rz7QBlKRhPLpXvojtTYbHTlXobptxKejtyrwteKcLe9BRWBEteK4Uz4p8orgt02K1bPil3GatlN1A412qpQhBmS7VI9phOlChzTzSvwR1r6NpzUDF6YxgNSUD941nP1HcVgVR1OA8A4iOgpeMXo76ZkJZS8yrKgPiA6nHUVt7H2GiqXTd+iXuOssPsrkMkJfQ2rPAo/mM+auRvUj2iiigKrNQ3dqzWxyU5ur4W0Z+NR5D+p8CrInAr5ZrG6Ku94U02rMWKoobxyUr+JX32+lIKV5x+dJdkyFFx51XEpWOf/FPRWOEb7VzGa4QSafbSAMq5VVoqru9PbaS3ZIPtMxXJTmA20O5JO58VTPv65gwxLlPtuJC05hNJQPUHUbDl3wau7uNQyFBGnUxorY+KRIIK1fJONqoUagu+lbuI2qHJFxjLSkh9BKg1nPIYH167VFejj6lvTTabvNv1HHeg3GB7NLQP30SQM5HcZG9Xce3xooCI6ClKQAAVKPCOQAyduVSxTb7lBamRVNrbWnKHUjfB6D+1Tsx0tICE54UjAyrJ+9TtzzrjgzXQb8Uwluug3tS1Bb0/Fcqb8U56deFFZ5BIo8VyW6cU3XBRW7CakVBIaUhPEBn8qkudwt9sQhdxltRUOK4ErcOBn51ntS3W72VDVyt4ZmW5QSJDKjxBSOi0qHL55x1rZWzHfSBd3YnTV26E6/br4ykqSlxHuOEb+6f4hjp2z2qqlCVf7M5cA0mLqG0PH1A2MZUN8gdlDp4q51JGt861W/VEFaUIiuNyEuL2PAFe8g+ee3f51U6genMz5d+tzEaVZpKA28mOviK2x+LHI/oNqqXbtjx7N2y7x7Pqm3XWM+00brEJfY4tlEAFBx53SPNfZLPc492tzM6KVek6M4UMKSeRSR0IORXwKPaYsiVAjxip+y3dtXs/HuuK6EkjB6bg5Hit1+zC7TIUOHAuaFYffdjJXg/5jecK+RCcZ7gd61GeM1uPqNFeDlRWOSm1bcza7I+82rheXhto9lHr9Bk/SvmEZvAT1Hc861H7RJZduEWElWUNNlxQ/wBSth+QP3rPMJqp6DDSamkLkobKIqEF0/D6mcflXLYIGcZpG7268XdCE2u6ItzafiKGyVKP82aytk7RNWnWeVyVX6HDZRlQbSwFJT2GSP1pnSWoYOoQuHMa4LggYfZdGeI8iR3H6ZqgbmXXSV0iMamub86FKSUhZWooaUCMEg/9xWnm6Xi3KTGvdpliNOQQoPtAKS6nsoddts1FeiySaq1tmn4tnLqLctbbTjhcLXESASOQ7DxVslGwBriOlwIHqniUOZFMJFQ4W23deJRXYTXYTXWKwRFNHDUvDRw0C6kVA8fSSVlKlcIzhIyT8vNPEb71V3O82uDKbh3F/wBnU8jibdcADajnHDxHkaQ0rZzFl1VbltNPNTGeS0g4WyrynmkiqHRxNrukvSVy/eRy0Xoa1ciOak/UZOO4PejVumpdtuY1Np5P+KbSFONoOzwHXA+LI5jqPNWr0BvUiLfqO2y1wpKGSG1pQlWCsYKVBXY5HPvV6d8JrD6v8UM2y33TkN2PbERrhbC8p0wXmzxBKugOdxy/5pLSzTK7hDu1mQqNbZTqo9ygk5Q2rGxGexI+/Terq0XnUTGok2K/+nMZdQVMzUoCMds428Y51bs21u2olMstpSh58vKA/EeZH2FUzLOyaIR4rVsjsRYaEttxnlLa4egJyf1NcLfdQsLZWUlDnqo/0q7066np2pJ4c6qPO+o2qYmfbo8tP/uIBIHQ9R980VnP2eS+OLLhqP8AkuBaR4V/yPzorLBldRPe06jnuHfhd4B8kjH9KjZFLOrLsyS4rmp5ZP8A9jTkRPGsJ2371QmypIw2MFYIB7GqOPZ9b29T0xm7wX46ElfpvI5+Btn866e4dUxlQLZehElx3Ve6k++CNiCM5x8qLXcJ1ivjdg1JdfbfWQlUd4JwgLyQUk9T/WprrhNTa109cLbrCzFTzaXFqwmS26ncKxuMduxqw03Y3bA47GYkF63LJU2lw4UyfwjHMc+dUrump1ivgvOn0pdivn/FRM4VvzKeh33381tWirA4hv1rnbtud11L0mSnepUp2rlIqVA2NS5vUpqRKNq9SKlQmso49PxXJRimQnGK5Wmsboo4UoQpaiAlIJJIzgCs/doFm1ja3WGn2ZLeAQUH3m1dDjmK0rraTkFSRttmsFqTTVyt95GoNNhKZuAHmTsl4f1+tVivim8veiump100/dk6ZvayYjoPsEpRyMgfD426HkfFI379nQabMvTt4dbeG5BdCkk5/EnrVvIesGtILH/nZQt8prjSYa5IQtC+RyDz5bZ7mq+36Ei22cJtkvEjmeEpWlaPIOBhQrpHozz1N33frpbaZYkN2ttN1d9aWnZS1b8XberSQS4STzPM96nUylKE4AyAAccqgWKbeO3dIvCkXxtVk+nNIPJqok7oqQGNQBCjgPtqQfpuP0NFVMR5Ua4sPo2KScfVJFFVrYUbJ41Z58Zz96mnSY9vgibJc9Ntp1KXCegOwocYKZE8cSQpha178iAo/wDNVt/uUSLcERL5a3ZFqntpIcaTkJc5Y58+R5g0rcZt7d9GWCTHcvsOQ6hxCC+W4zgKXse8cfhJ7g9eVWL9rt2u7FGehPhh1rKmXFJ+BWwKVDn2/I0raGrdpfUirMwy43Bnth2Op9XEeL4VIJ/T/mrK26aladvqnLQtC7RLTlxpSjxsKHLHcdO/L5nne3o34ze+4ttLruwtwj3poJlMH0y4DlLox8Q/T5g1eoGKibJIydz5FToqL7cN77SNipgK4RUgrBInapUnaok1ImsokzXhwaOYrw7DbH1rGqPUWnIV8QDJZCnkJKWnkEhbeeoI+9ZCLeL3o9bNuvyVzbe64GmJxVlSM7AL/Ln+dWmrTqayEXazznZTSXCp6I82lQCD+HAB2+eaWt+pbZruC9Z5BciyHE4eayAoAEElJPPl8xV4vTx4Xx8rOq7uumNGz3nHn3IypDpK3VCXgqUeZ54FTaYsEKxep/41ToYcPFwlziSo9/n5FVT37NdLNukrkOPqQcqQuQnH1Ca09ngMW2CI0ZJS0D7qSokD5Zqrekc971LuJVgDlUDo602sUuv5UeYm6NqrnutWTw3qvkcjVQVUgHHufF0opuFHXKuTDDeOJZV+ST/aiug51aWmNVv2mUgMR57DgbfCscalZJT2BAO3feoLJDuLMOTp+8qiSVJbHsbucqdTySog7AhWBuM/OtVrm3olXGM3ObYct0posuBzmHEniBH0zvzHDWJl+2uoizLaj1rnaXVQ5MZvmtGRnH2Ch/NUV2w7TwmY+t7AmPKeVDu0FeA6ge804MZ27EjPTBHitZaky0QWUXBaVvhA41I5FXU4/wC86qosGC9cDeIja48qS3/iUcRAcPQqT0VzzV40rYeKmpzy3dT0YT0qdIqBGDg1Ok1FiE6OVSioUGpUmsakFdiuBXqSayiQHFRvqeDS1R0hTgHupOdzXYqGXOYgsF6U6hptJ+JR2zWNYhH7RXLbPdt+qbaqGtCylLrQK0LT0PLOMds1BcNLWjWdwTcrFNYjILSkvvRxkuEkbFII6Zz8xWhmytKaqipbkPwZjQUcBSxlJ7jcEfSs5G01fbUuVH0XIhxrc4vjC3zxOFfCARkg7bbVcj24ePXh8b9+kLX7MbVCkJffmy5S0HIyQhIP03/OtohIbZQ2lRPCMZUck/WsxYNO3Rm6+16ivbk95CfcYbUQhs9znGftWrXjOQK2vNzW3Lu7QKqFdTrqBw0jgTe5mkJB9008+RVbJUMGukD+imPX1B6mMpYaUT8zsP1NFXOgYhREky1DHrOcKPKU9fuTRWh7WNokXixOMQlJRNaUl6MpRwA4k7AnsRlJ8KrCNMpTM9vS05FuakhEtnj91ZH8RxsTjbPUV9YI2rAart6oN09pQn91IJIPZXUf1rNNlsmizBBOQMZ50+yqqple/On2F1lYsEGmEnakm1cqabVUVphNSg1Ak1Kk1LUwNdCoga74sVgkzihS2wglxIKRueLkKjKtq5fjRZaA3LbS63nJSrcE/LrRrJ6o/Z7ZL26qW049CkL3KmMcCj3Ke/kVS23RWp2WlwY2pDHtSFH0lJJK1JJydhyOc9adu/7PnW33HdPX+RAadPEYxzwJ8Jwdh9KgYtWvHI4gJuUJmI1lv2wfG4kfxY3OftVTT3Y53WpnLPv8NFY7XCsEZMFlZkPnJXIeOXFkkkk0+pX0pDT8SPZIRtzchUqSCVyH1nK3FHmTzI8DtTilZo8Od797eLNLOmplq2pV1eBVRBR9W5qtcS4+8hlkcTjighI8k7U1Jc3O9WmircZM1c95P7pnIbz1Wev0H61cGwtsNECEzGRuGkBOccz1P1OaKaxRQe0jeLc1c4S4znuk7pX+Ejkaerw0Hy1xt2HJcjyU8LjZwof96daajuCtbqSyC5s+qyAmUge4eXEPwn+h6ViEFbThbcSpC0nBSoYINBcNK5U02uqxlzOMGm211FjVghQqQKpRCqmSraoDAVXYVSwVXYVRqbiNcPMNyU8DynEpPPgXw5+orkKoUlKvjPu9hzNBm7lo+at1a7fqu4xYxJKWVnj4SegUSDiqiDZtVqS7amr201bY6ykTFAqfcSdzjyMkcxVxeNORpheXH1HPgskHLTT2UoJ75PLxtWThWaA0uXFja2W3a2VAvNBQ4ioj3vez18Zq49vHnue5+mzsQt9viuWm0uKk+grikvKVxKU4dyVn8R226DFOlfeqrTbtsdt7wsaQxaoznAHlb+0uHdWCTk9Mk/TlTvqc8fD0rHk5J8q6cXtSb7nSu3ncA70kEvTJKI8VJW6s7Afr8qqRzeQ4j11mIix+a/jV0Qnqa+kQYjMKK3GYTwttjApOw2hq1ReAYU8vd1zHM9h4FWlUCiiigKKKKANUt+sTVzT6rRDUpI91fRXhX9+lXVFB8yW2/CfLEptTbgPI8j8j1FNNPA9a3E+BGntelJbCh0PIp+RrKztOS4hUuKfaGug5LH060HDbnmpkr81WocKVcCwQocwRvTCHM1FgfSqugqlUr2rsLrNNMcdcqWjBCsnxUXFtXnqH7U0bV2pY9il28Ku9pfcabylDjMdwlOR3SM4+e1Y9xvTr7rD6dHzhAayhtxEVaQ84eSSkHJ5Hc7V9HZfe4TmU0yf4cgn771kdRvSELC7lqxljByzGgsErWv8AhBySo742A35Uj08Wd9f6srQ++w2Zd2jMwI5AbhW/hTlGTsVAbBRzgAd6bmqcaWQ6UBZ34EHOKwtqMuZNZeTb7rdb0yvAM1v0mYi/5RtsfJNfULdYZLkVpFye97GXVNjBcUef8o6AVUjOfHXyUEWJLuL/AKUVvP4ln4UeSf6Vs7NZ2LW1hv33l/5jpG6vHgeKciRWYjKWY7aW0J5AVPVPMKKKKAooooCiiigKKKKAooooFZcCNL/9QwhZ/ERgj686qX9NNgkxZCkf6VjiH350UUoQk2K4JT7hGBkhTawOnmq5ceaxlKnlcSRgcaEq++CKKKkcuOSSlAQ62CBhRLZPEduW+1SpizpBUG3FZOeHhSgcIz5zvRRQWcKzT0kFSWkj8ThCiB9KfjaeiNSTKW0wHzzcaYShR/3Deiit1Gy2ellGhsRshhlCCo5UQNyfJ60xiiitY9ooooCiiigKKKKD/9k="/>
          <p:cNvSpPr>
            <a:spLocks noChangeAspect="1" noChangeArrowheads="1"/>
          </p:cNvSpPr>
          <p:nvPr/>
        </p:nvSpPr>
        <p:spPr bwMode="auto">
          <a:xfrm>
            <a:off x="155575" y="-541338"/>
            <a:ext cx="1133475" cy="113347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78271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different?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58228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different?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(Price) comparison is easier.</a:t>
            </a:r>
          </a:p>
          <a:p>
            <a:endParaRPr lang="en-CA" dirty="0"/>
          </a:p>
          <a:p>
            <a:r>
              <a:rPr lang="en-CA" dirty="0" smtClean="0"/>
              <a:t>Identification of (products with) </a:t>
            </a:r>
            <a:r>
              <a:rPr lang="en-CA" dirty="0" err="1" smtClean="0"/>
              <a:t>codifiable</a:t>
            </a:r>
            <a:r>
              <a:rPr lang="en-CA" dirty="0" smtClean="0"/>
              <a:t> characteristics might be easier, depending on the search algorithm.</a:t>
            </a:r>
          </a:p>
          <a:p>
            <a:endParaRPr lang="en-CA" dirty="0"/>
          </a:p>
          <a:p>
            <a:r>
              <a:rPr lang="en-CA" dirty="0" smtClean="0"/>
              <a:t>Much more information is potentially accessible to everyone.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37135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 Definition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“Research on the economics of digitization studies whether and how digital technology changes markets.”</a:t>
            </a:r>
          </a:p>
          <a:p>
            <a:endParaRPr lang="en-CA" dirty="0"/>
          </a:p>
          <a:p>
            <a:r>
              <a:rPr lang="en-CA" dirty="0" smtClean="0"/>
              <a:t>Digital technology, or the representation of information in bits, has reduced the cost of storage, computation, and transmission of data.</a:t>
            </a:r>
          </a:p>
          <a:p>
            <a:endParaRPr lang="en-CA" dirty="0"/>
          </a:p>
          <a:p>
            <a:r>
              <a:rPr lang="en-CA" dirty="0" smtClean="0"/>
              <a:t>For now, an emphasis on internet technology.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57968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E.g. Brynjolfsson-Smith (2000)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Title: “Frictionless Commerce”</a:t>
            </a:r>
          </a:p>
          <a:p>
            <a:endParaRPr lang="en-CA" dirty="0"/>
          </a:p>
          <a:p>
            <a:r>
              <a:rPr lang="en-CA" dirty="0" smtClean="0"/>
              <a:t>What “frictions”? </a:t>
            </a:r>
            <a:r>
              <a:rPr lang="en-CA" dirty="0"/>
              <a:t>i.e. What’s different?</a:t>
            </a:r>
            <a:endParaRPr lang="en-CA" dirty="0" smtClean="0"/>
          </a:p>
          <a:p>
            <a:pPr lvl="1"/>
            <a:r>
              <a:rPr lang="en-CA" dirty="0" smtClean="0"/>
              <a:t>Emphasize search costs</a:t>
            </a:r>
          </a:p>
          <a:p>
            <a:pPr lvl="1"/>
            <a:r>
              <a:rPr lang="en-CA" dirty="0" smtClean="0"/>
              <a:t>Also menu costs and travel costs</a:t>
            </a:r>
          </a:p>
          <a:p>
            <a:pPr lvl="1"/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304037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Data and empirical strategy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For each of books and CDs:</a:t>
            </a:r>
          </a:p>
          <a:p>
            <a:pPr lvl="1"/>
            <a:r>
              <a:rPr lang="en-CA" dirty="0" smtClean="0"/>
              <a:t>Four internet-only retailers, four offline retailers, four hybrid retailers (collect prices in both channels)</a:t>
            </a:r>
          </a:p>
          <a:p>
            <a:pPr lvl="3"/>
            <a:endParaRPr lang="en-CA" dirty="0" smtClean="0"/>
          </a:p>
          <a:p>
            <a:r>
              <a:rPr lang="en-CA" dirty="0" smtClean="0"/>
              <a:t>Complicated by entry and exit over time</a:t>
            </a:r>
          </a:p>
          <a:p>
            <a:pPr lvl="3"/>
            <a:endParaRPr lang="en-CA" dirty="0" smtClean="0"/>
          </a:p>
          <a:p>
            <a:r>
              <a:rPr lang="en-CA" dirty="0" smtClean="0"/>
              <a:t>20 book titles and 20 CD titles. Half best-sellers and half “from a random selection of titles generally available in conventional outlets”</a:t>
            </a:r>
          </a:p>
          <a:p>
            <a:endParaRPr lang="en-CA" dirty="0" smtClean="0"/>
          </a:p>
          <a:p>
            <a:endParaRPr lang="en-CA" dirty="0"/>
          </a:p>
          <a:p>
            <a:r>
              <a:rPr lang="en-CA" dirty="0"/>
              <a:t>The theory predictions were stark enough that descriptive statistics were sufficient to communicate the ideas!</a:t>
            </a:r>
          </a:p>
          <a:p>
            <a:pPr lvl="1"/>
            <a:r>
              <a:rPr lang="en-CA" dirty="0" smtClean="0"/>
              <a:t>t-tests, cumulative distribution functions, kernel density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717301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Prices are lower online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0952" y="4071668"/>
            <a:ext cx="6096147" cy="22778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0252" y="1464581"/>
            <a:ext cx="6457784" cy="241730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642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Dispersion is higher online?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5512" y="1690689"/>
            <a:ext cx="7283194" cy="435133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49150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Dispersion is lower online?</a:t>
            </a:r>
            <a:endParaRPr lang="en-CA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69674" y="1825625"/>
            <a:ext cx="6404651" cy="4351338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8555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Dispersion is not zero online!</a:t>
            </a:r>
            <a:endParaRPr lang="en-CA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66891" y="3954118"/>
            <a:ext cx="3631292" cy="2467110"/>
          </a:xfrm>
          <a:prstGeom prst="rect">
            <a:avLst/>
          </a:prstGeom>
        </p:spPr>
      </p:pic>
      <p:pic>
        <p:nvPicPr>
          <p:cNvPr id="4" name="Content Placeholder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35512" y="1690689"/>
            <a:ext cx="4144067" cy="2475869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75176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Why non-zero dispersion?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Awareness</a:t>
            </a:r>
          </a:p>
          <a:p>
            <a:r>
              <a:rPr lang="en-CA" dirty="0" smtClean="0"/>
              <a:t>Branding and trust</a:t>
            </a:r>
          </a:p>
          <a:p>
            <a:endParaRPr lang="en-CA" dirty="0"/>
          </a:p>
          <a:p>
            <a:r>
              <a:rPr lang="en-CA" dirty="0" smtClean="0"/>
              <a:t>So, in this case, what is not different? </a:t>
            </a:r>
          </a:p>
          <a:p>
            <a:pPr lvl="1"/>
            <a:r>
              <a:rPr lang="en-CA" dirty="0" smtClean="0"/>
              <a:t>Search costs for retailers are still substantial, even if search costs for prices (conditional on knowing about a retailer) are low.</a:t>
            </a:r>
          </a:p>
          <a:p>
            <a:pPr lvl="1"/>
            <a:r>
              <a:rPr lang="en-CA" dirty="0" smtClean="0"/>
              <a:t>Retailers are heterogeneous, vertically and horizontally.</a:t>
            </a:r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endParaRPr lang="en-CA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65680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Consequences of lower search costs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66471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 smtClean="0"/>
              <a:t>If the internet lowered search costs…</a:t>
            </a:r>
            <a:endParaRPr lang="en-CA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526875"/>
            <a:ext cx="8161668" cy="4650088"/>
          </a:xfrm>
        </p:spPr>
        <p:txBody>
          <a:bodyPr>
            <a:normAutofit fontScale="55000" lnSpcReduction="20000"/>
          </a:bodyPr>
          <a:lstStyle/>
          <a:p>
            <a:r>
              <a:rPr lang="en-US" sz="3600" dirty="0" smtClean="0"/>
              <a:t>Internet technology should reduce prices</a:t>
            </a:r>
          </a:p>
          <a:p>
            <a:pPr lvl="1"/>
            <a:r>
              <a:rPr lang="en-US" dirty="0" smtClean="0"/>
              <a:t>Life insurance: Brown and </a:t>
            </a:r>
            <a:r>
              <a:rPr lang="en-US" dirty="0" err="1" smtClean="0"/>
              <a:t>Goolsbee</a:t>
            </a:r>
            <a:r>
              <a:rPr lang="en-US" dirty="0" smtClean="0"/>
              <a:t> (2002)</a:t>
            </a:r>
          </a:p>
          <a:p>
            <a:pPr lvl="1"/>
            <a:r>
              <a:rPr lang="en-US" dirty="0" smtClean="0"/>
              <a:t>Books and CDs: Brynjolfsson and Smith (2000)</a:t>
            </a:r>
          </a:p>
          <a:p>
            <a:pPr lvl="1"/>
            <a:endParaRPr lang="en-US" sz="1800" dirty="0"/>
          </a:p>
          <a:p>
            <a:r>
              <a:rPr lang="en-US" sz="3600" dirty="0" smtClean="0"/>
              <a:t>Internet technology should lower price dispersion</a:t>
            </a:r>
          </a:p>
          <a:p>
            <a:pPr lvl="1"/>
            <a:r>
              <a:rPr lang="en-US" dirty="0"/>
              <a:t>It might have: Brynjolfsson and Smith (2000) </a:t>
            </a:r>
            <a:endParaRPr lang="en-US" dirty="0" smtClean="0"/>
          </a:p>
          <a:p>
            <a:pPr lvl="1"/>
            <a:r>
              <a:rPr lang="en-US" dirty="0" smtClean="0"/>
              <a:t>It is still substantial: </a:t>
            </a:r>
            <a:r>
              <a:rPr lang="en-US" dirty="0" err="1" smtClean="0"/>
              <a:t>Baye</a:t>
            </a:r>
            <a:r>
              <a:rPr lang="en-US" dirty="0"/>
              <a:t>, </a:t>
            </a:r>
            <a:r>
              <a:rPr lang="en-US" dirty="0" smtClean="0"/>
              <a:t>Morgan, </a:t>
            </a:r>
            <a:r>
              <a:rPr lang="en-US" dirty="0"/>
              <a:t>and </a:t>
            </a:r>
            <a:r>
              <a:rPr lang="en-US" dirty="0" err="1"/>
              <a:t>Scholten</a:t>
            </a:r>
            <a:r>
              <a:rPr lang="en-US" dirty="0"/>
              <a:t> (</a:t>
            </a:r>
            <a:r>
              <a:rPr lang="en-US" dirty="0" smtClean="0"/>
              <a:t>2004)</a:t>
            </a:r>
          </a:p>
          <a:p>
            <a:pPr lvl="1"/>
            <a:endParaRPr lang="en-US" dirty="0"/>
          </a:p>
          <a:p>
            <a:r>
              <a:rPr lang="en-US" sz="3600" dirty="0" smtClean="0"/>
              <a:t>Internet </a:t>
            </a:r>
            <a:r>
              <a:rPr lang="en-US" sz="3600" dirty="0"/>
              <a:t>technology should reduce </a:t>
            </a:r>
            <a:r>
              <a:rPr lang="en-US" sz="3600" dirty="0" smtClean="0"/>
              <a:t>unemployment and vacancies</a:t>
            </a:r>
            <a:endParaRPr lang="en-US" sz="3600" dirty="0"/>
          </a:p>
          <a:p>
            <a:pPr lvl="1"/>
            <a:r>
              <a:rPr lang="en-US" dirty="0" smtClean="0"/>
              <a:t>Mixed evidence: </a:t>
            </a:r>
            <a:r>
              <a:rPr lang="en-US" dirty="0" err="1" smtClean="0"/>
              <a:t>Autor</a:t>
            </a:r>
            <a:r>
              <a:rPr lang="en-US" dirty="0" smtClean="0"/>
              <a:t> (2001), Kuhn and </a:t>
            </a:r>
            <a:r>
              <a:rPr lang="en-US" dirty="0" err="1" smtClean="0"/>
              <a:t>Skuterud</a:t>
            </a:r>
            <a:r>
              <a:rPr lang="en-US" dirty="0" smtClean="0"/>
              <a:t> (2004), Stevenson (2008), Kuhn and </a:t>
            </a:r>
            <a:r>
              <a:rPr lang="en-US" dirty="0" err="1" smtClean="0"/>
              <a:t>Mansoor</a:t>
            </a:r>
            <a:r>
              <a:rPr lang="en-US" dirty="0" smtClean="0"/>
              <a:t> (2014)</a:t>
            </a:r>
          </a:p>
          <a:p>
            <a:pPr lvl="1"/>
            <a:endParaRPr lang="en-US" sz="1800" dirty="0"/>
          </a:p>
          <a:p>
            <a:r>
              <a:rPr lang="en-US" sz="3600" dirty="0" smtClean="0"/>
              <a:t>The types of products offered should change</a:t>
            </a:r>
            <a:endParaRPr lang="en-US" sz="3600" dirty="0"/>
          </a:p>
          <a:p>
            <a:pPr lvl="1"/>
            <a:r>
              <a:rPr lang="en-US" dirty="0" smtClean="0"/>
              <a:t>Theory: Bar </a:t>
            </a:r>
            <a:r>
              <a:rPr lang="en-US" dirty="0"/>
              <a:t>Isaac, </a:t>
            </a:r>
            <a:r>
              <a:rPr lang="en-US" dirty="0" err="1"/>
              <a:t>Caruana</a:t>
            </a:r>
            <a:r>
              <a:rPr lang="en-US" dirty="0"/>
              <a:t>, and </a:t>
            </a:r>
            <a:r>
              <a:rPr lang="en-US" dirty="0" err="1"/>
              <a:t>Cunat</a:t>
            </a:r>
            <a:r>
              <a:rPr lang="en-US" dirty="0"/>
              <a:t> (</a:t>
            </a:r>
            <a:r>
              <a:rPr lang="en-US" dirty="0" smtClean="0"/>
              <a:t>2012)</a:t>
            </a:r>
            <a:endParaRPr lang="en-CA" dirty="0" smtClean="0"/>
          </a:p>
          <a:p>
            <a:pPr lvl="1"/>
            <a:r>
              <a:rPr lang="en-CA" dirty="0" smtClean="0"/>
              <a:t>Long tail: </a:t>
            </a:r>
            <a:r>
              <a:rPr lang="en-US" dirty="0"/>
              <a:t>Brynjolfsson, Hu, and </a:t>
            </a:r>
            <a:r>
              <a:rPr lang="en-US" dirty="0" err="1"/>
              <a:t>Simester</a:t>
            </a:r>
            <a:r>
              <a:rPr lang="en-US" dirty="0"/>
              <a:t> (2009</a:t>
            </a:r>
            <a:r>
              <a:rPr lang="en-US" dirty="0" smtClean="0"/>
              <a:t>), </a:t>
            </a:r>
            <a:r>
              <a:rPr lang="en-US" dirty="0" err="1"/>
              <a:t>Fleder</a:t>
            </a:r>
            <a:r>
              <a:rPr lang="en-US" dirty="0"/>
              <a:t> and </a:t>
            </a:r>
            <a:r>
              <a:rPr lang="en-US" dirty="0" err="1"/>
              <a:t>Hosanagar</a:t>
            </a:r>
            <a:r>
              <a:rPr lang="en-US" dirty="0"/>
              <a:t> (2009</a:t>
            </a:r>
            <a:r>
              <a:rPr lang="en-US" dirty="0" smtClean="0"/>
              <a:t>)</a:t>
            </a:r>
          </a:p>
          <a:p>
            <a:pPr lvl="1"/>
            <a:endParaRPr lang="en-US" sz="1800" dirty="0" smtClean="0"/>
          </a:p>
          <a:p>
            <a:r>
              <a:rPr lang="en-US" sz="3600" dirty="0"/>
              <a:t>The search algorithm should matter</a:t>
            </a:r>
          </a:p>
          <a:p>
            <a:pPr lvl="1"/>
            <a:r>
              <a:rPr lang="en-US" dirty="0"/>
              <a:t>Easy quality search reduces price sensitivity: Lynch and </a:t>
            </a:r>
            <a:r>
              <a:rPr lang="en-US" dirty="0" err="1"/>
              <a:t>Ariely</a:t>
            </a:r>
            <a:r>
              <a:rPr lang="en-US" dirty="0"/>
              <a:t> (2000)</a:t>
            </a:r>
          </a:p>
          <a:p>
            <a:pPr lvl="1"/>
            <a:r>
              <a:rPr lang="en-US" dirty="0" smtClean="0"/>
              <a:t>Manipulation of </a:t>
            </a:r>
            <a:r>
              <a:rPr lang="en-US" dirty="0"/>
              <a:t>the search </a:t>
            </a:r>
            <a:r>
              <a:rPr lang="en-US" dirty="0" smtClean="0"/>
              <a:t>process to raise margins: </a:t>
            </a:r>
            <a:r>
              <a:rPr lang="en-US" dirty="0"/>
              <a:t>Ellison and Ellison (2009</a:t>
            </a:r>
            <a:r>
              <a:rPr lang="en-US" dirty="0" smtClean="0"/>
              <a:t>), Hossain and Morgan (2006).</a:t>
            </a:r>
            <a:endParaRPr lang="en-US" dirty="0"/>
          </a:p>
          <a:p>
            <a:pPr lvl="1"/>
            <a:r>
              <a:rPr lang="en-US" dirty="0"/>
              <a:t>The search algorithm affects matching: </a:t>
            </a:r>
            <a:r>
              <a:rPr lang="en-US" dirty="0" err="1"/>
              <a:t>Hitsch</a:t>
            </a:r>
            <a:r>
              <a:rPr lang="en-US" dirty="0"/>
              <a:t>, </a:t>
            </a:r>
            <a:r>
              <a:rPr lang="en-US" dirty="0" err="1"/>
              <a:t>Hortacsu</a:t>
            </a:r>
            <a:r>
              <a:rPr lang="en-US" dirty="0"/>
              <a:t>, and </a:t>
            </a:r>
            <a:r>
              <a:rPr lang="en-US" dirty="0" err="1"/>
              <a:t>Ariely</a:t>
            </a:r>
            <a:r>
              <a:rPr lang="en-US" dirty="0"/>
              <a:t> (2010)</a:t>
            </a:r>
          </a:p>
          <a:p>
            <a:pPr lvl="1"/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504309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What are the dimensions of search?</a:t>
            </a:r>
          </a:p>
          <a:p>
            <a:endParaRPr lang="en-CA" dirty="0" smtClean="0"/>
          </a:p>
          <a:p>
            <a:r>
              <a:rPr lang="en-CA" dirty="0" smtClean="0"/>
              <a:t>What does online dating make more salient?</a:t>
            </a:r>
          </a:p>
          <a:p>
            <a:endParaRPr lang="en-CA" dirty="0" smtClean="0"/>
          </a:p>
          <a:p>
            <a:r>
              <a:rPr lang="en-CA" dirty="0" smtClean="0"/>
              <a:t>How do things differ by gender/age/location?</a:t>
            </a:r>
          </a:p>
          <a:p>
            <a:endParaRPr lang="en-CA" dirty="0" smtClean="0"/>
          </a:p>
          <a:p>
            <a:r>
              <a:rPr lang="en-CA" dirty="0" smtClean="0"/>
              <a:t>Does this differ across companies?</a:t>
            </a:r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What’s the difference between Tinder and eHarmony? Match.com?</a:t>
            </a:r>
          </a:p>
          <a:p>
            <a:pPr lvl="1"/>
            <a:endParaRPr lang="en-CA" dirty="0"/>
          </a:p>
          <a:p>
            <a:pPr lvl="1"/>
            <a:endParaRPr lang="en-CA" dirty="0" smtClean="0"/>
          </a:p>
          <a:p>
            <a:pPr lvl="3"/>
            <a:r>
              <a:rPr lang="en-CA" dirty="0" err="1" smtClean="0"/>
              <a:t>Hitsch</a:t>
            </a:r>
            <a:r>
              <a:rPr lang="en-CA" dirty="0" smtClean="0"/>
              <a:t>, </a:t>
            </a:r>
            <a:r>
              <a:rPr lang="en-CA" dirty="0" err="1" smtClean="0"/>
              <a:t>Hortacsu</a:t>
            </a:r>
            <a:r>
              <a:rPr lang="en-CA" dirty="0" smtClean="0"/>
              <a:t>, and </a:t>
            </a:r>
            <a:r>
              <a:rPr lang="en-CA" dirty="0" err="1" smtClean="0"/>
              <a:t>Ariely</a:t>
            </a:r>
            <a:r>
              <a:rPr lang="en-CA" dirty="0" smtClean="0"/>
              <a:t> (2010)</a:t>
            </a:r>
          </a:p>
          <a:p>
            <a:pPr lvl="1"/>
            <a:endParaRPr lang="en-CA" dirty="0" smtClean="0">
              <a:hlinkClick r:id=""/>
            </a:endParaRPr>
          </a:p>
          <a:p>
            <a:pPr lvl="1"/>
            <a:endParaRPr lang="en-CA" dirty="0">
              <a:hlinkClick r:id=""/>
            </a:endParaRPr>
          </a:p>
          <a:p>
            <a:pPr lvl="1"/>
            <a:endParaRPr lang="en-CA" dirty="0" smtClean="0">
              <a:hlinkClick r:id="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Consider online dating...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29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50586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is digital different?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246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 smtClean="0"/>
              <a:t>Three ways to think about digital for economists:</a:t>
            </a:r>
            <a:endParaRPr lang="en-CA" dirty="0"/>
          </a:p>
          <a:p>
            <a:pPr lvl="0"/>
            <a:endParaRPr lang="en-CA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Digital </a:t>
            </a:r>
            <a:r>
              <a:rPr lang="en-CA" dirty="0"/>
              <a:t>is a lab for testing existing </a:t>
            </a:r>
            <a:r>
              <a:rPr lang="en-CA" dirty="0" smtClean="0"/>
              <a:t>models.</a:t>
            </a:r>
            <a:endParaRPr lang="en-CA" dirty="0"/>
          </a:p>
          <a:p>
            <a:pPr marL="514350" lvl="0" indent="-514350">
              <a:buFont typeface="+mj-lt"/>
              <a:buAutoNum type="arabicPeriod"/>
            </a:pPr>
            <a:endParaRPr lang="en-CA" sz="11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/>
              <a:t>Digital </a:t>
            </a:r>
            <a:r>
              <a:rPr lang="en-CA" dirty="0"/>
              <a:t>motivates new models</a:t>
            </a:r>
            <a:r>
              <a:rPr lang="en-CA" dirty="0" smtClean="0"/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/>
          </a:p>
          <a:p>
            <a:pPr marL="514350" lvl="0" indent="-514350">
              <a:buFont typeface="+mj-lt"/>
              <a:buAutoNum type="arabicPeriod"/>
            </a:pPr>
            <a:r>
              <a:rPr lang="en-CA" dirty="0"/>
              <a:t>Digital makes some existing models more salient and important to understand. While these models might have been below the radar, now they matter</a:t>
            </a:r>
            <a:r>
              <a:rPr lang="en-CA" dirty="0" smtClean="0"/>
              <a:t>.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1227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Reputation 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Briefly…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9765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different?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825625"/>
            <a:ext cx="3598293" cy="4351338"/>
          </a:xfrm>
        </p:spPr>
        <p:txBody>
          <a:bodyPr/>
          <a:lstStyle/>
          <a:p>
            <a:r>
              <a:rPr lang="en-CA" dirty="0" smtClean="0"/>
              <a:t>Transactions are not face-to-face.</a:t>
            </a:r>
          </a:p>
          <a:p>
            <a:endParaRPr lang="en-CA" dirty="0"/>
          </a:p>
          <a:p>
            <a:r>
              <a:rPr lang="en-CA" dirty="0" smtClean="0"/>
              <a:t>It is possible to hide your identity.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31</a:t>
            </a:fld>
            <a:endParaRPr lang="en-CA"/>
          </a:p>
        </p:txBody>
      </p:sp>
      <p:pic>
        <p:nvPicPr>
          <p:cNvPr id="1026" name="Picture 2" descr="https://upload.wikimedia.org/wikipedia/en/f/f8/Internet_dog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01696" y="1573572"/>
            <a:ext cx="3734938" cy="41706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84148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not different?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Lemons problems.</a:t>
            </a:r>
          </a:p>
          <a:p>
            <a:endParaRPr lang="en-CA" dirty="0" smtClean="0"/>
          </a:p>
          <a:p>
            <a:r>
              <a:rPr lang="en-CA" dirty="0" smtClean="0"/>
              <a:t>People need incentives to exert effort.</a:t>
            </a:r>
          </a:p>
          <a:p>
            <a:endParaRPr lang="en-CA" dirty="0" smtClean="0"/>
          </a:p>
          <a:p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79584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in the literature?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239305" cy="4351338"/>
          </a:xfrm>
        </p:spPr>
        <p:txBody>
          <a:bodyPr>
            <a:normAutofit fontScale="77500" lnSpcReduction="20000"/>
          </a:bodyPr>
          <a:lstStyle/>
          <a:p>
            <a:r>
              <a:rPr lang="en-CA" dirty="0" smtClean="0"/>
              <a:t>Focus on reputation, and market design of reputation mechanisms.</a:t>
            </a:r>
          </a:p>
          <a:p>
            <a:endParaRPr lang="en-CA" dirty="0"/>
          </a:p>
          <a:p>
            <a:r>
              <a:rPr lang="en-CA" dirty="0" smtClean="0"/>
              <a:t>Online reviews</a:t>
            </a:r>
          </a:p>
          <a:p>
            <a:pPr lvl="2"/>
            <a:r>
              <a:rPr lang="en-CA" dirty="0" smtClean="0"/>
              <a:t>Chevalier and Mayzlin (2006), Luca (2011)</a:t>
            </a:r>
          </a:p>
          <a:p>
            <a:endParaRPr lang="en-CA" dirty="0" smtClean="0"/>
          </a:p>
          <a:p>
            <a:r>
              <a:rPr lang="en-CA" dirty="0" smtClean="0"/>
              <a:t>Reputation scores</a:t>
            </a:r>
          </a:p>
          <a:p>
            <a:pPr lvl="2"/>
            <a:r>
              <a:rPr lang="en-CA" dirty="0" err="1" smtClean="0"/>
              <a:t>Nosko</a:t>
            </a:r>
            <a:r>
              <a:rPr lang="en-CA" dirty="0" smtClean="0"/>
              <a:t> and </a:t>
            </a:r>
            <a:r>
              <a:rPr lang="en-CA" dirty="0" err="1" smtClean="0"/>
              <a:t>Tadelis</a:t>
            </a:r>
            <a:r>
              <a:rPr lang="en-CA" dirty="0" smtClean="0"/>
              <a:t> (2015), Cabral and </a:t>
            </a:r>
            <a:r>
              <a:rPr lang="en-CA" dirty="0" err="1" smtClean="0"/>
              <a:t>Hortacsu</a:t>
            </a:r>
            <a:r>
              <a:rPr lang="en-CA" dirty="0" smtClean="0"/>
              <a:t> (2010)</a:t>
            </a:r>
          </a:p>
          <a:p>
            <a:endParaRPr lang="en-CA" dirty="0" smtClean="0"/>
          </a:p>
          <a:p>
            <a:r>
              <a:rPr lang="en-CA" dirty="0" smtClean="0"/>
              <a:t>Brand</a:t>
            </a:r>
          </a:p>
          <a:p>
            <a:pPr lvl="2"/>
            <a:r>
              <a:rPr lang="en-CA" dirty="0" err="1" smtClean="0"/>
              <a:t>Waldfogel</a:t>
            </a:r>
            <a:r>
              <a:rPr lang="en-CA" dirty="0" smtClean="0"/>
              <a:t> and Chen (2006)</a:t>
            </a:r>
          </a:p>
          <a:p>
            <a:endParaRPr lang="en-CA" dirty="0"/>
          </a:p>
          <a:p>
            <a:r>
              <a:rPr lang="en-CA" dirty="0" smtClean="0"/>
              <a:t>See Cabral (2012) for an excellent review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1071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Distance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72763-F402-4234-923D-5814F11282F3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285720" y="3611606"/>
            <a:ext cx="8172480" cy="1460467"/>
          </a:xfrm>
        </p:spPr>
        <p:txBody>
          <a:bodyPr>
            <a:normAutofit/>
          </a:bodyPr>
          <a:lstStyle/>
          <a:p>
            <a:r>
              <a:rPr lang="en-US" sz="2000" dirty="0" smtClean="0"/>
              <a:t>Cyberspace is not a real place!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924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smtClean="0"/>
              <a:t>For many goods, the marginal cost of distribution approaches zero.</a:t>
            </a:r>
          </a:p>
          <a:p>
            <a:r>
              <a:rPr lang="en-CA" dirty="0" smtClean="0"/>
              <a:t>The marginal difference in cost between many kinds of nearby and distant communication approaches zero.</a:t>
            </a:r>
            <a:endParaRPr lang="en-CA" dirty="0"/>
          </a:p>
          <a:p>
            <a:endParaRPr lang="en-CA" sz="1700" dirty="0" smtClean="0"/>
          </a:p>
          <a:p>
            <a:r>
              <a:rPr lang="en-CA" dirty="0" err="1" smtClean="0"/>
              <a:t>Cairncross</a:t>
            </a:r>
            <a:r>
              <a:rPr lang="en-CA" dirty="0" smtClean="0"/>
              <a:t>: The Death of Distance</a:t>
            </a:r>
          </a:p>
          <a:p>
            <a:pPr lvl="1"/>
            <a:r>
              <a:rPr lang="en-CA" dirty="0" smtClean="0"/>
              <a:t>The internet means that isolated individuals and companies can plug into the global economy.</a:t>
            </a:r>
          </a:p>
          <a:p>
            <a:endParaRPr lang="en-CA" sz="1700" dirty="0" smtClean="0"/>
          </a:p>
          <a:p>
            <a:r>
              <a:rPr lang="en-CA" dirty="0" smtClean="0"/>
              <a:t>Friedman: The World is Flat</a:t>
            </a:r>
          </a:p>
          <a:p>
            <a:pPr lvl="1"/>
            <a:r>
              <a:rPr lang="en-CA" dirty="0" smtClean="0"/>
              <a:t>The internet and ICTs level the playing field across locations.</a:t>
            </a:r>
          </a:p>
          <a:p>
            <a:pPr lvl="1"/>
            <a:r>
              <a:rPr lang="en-CA" dirty="0" smtClean="0"/>
              <a:t>There is no advantage to location for consumers or firms.</a:t>
            </a:r>
          </a:p>
          <a:p>
            <a:pPr lvl="3"/>
            <a:r>
              <a:rPr lang="en-CA" dirty="0" smtClean="0"/>
              <a:t>He emphasizes firms more</a:t>
            </a:r>
          </a:p>
          <a:p>
            <a:pPr lvl="1"/>
            <a:endParaRPr lang="en-CA" sz="1700" dirty="0" smtClean="0"/>
          </a:p>
          <a:p>
            <a:r>
              <a:rPr lang="en-CA" dirty="0" smtClean="0"/>
              <a:t>McLuhan: The Global Village</a:t>
            </a:r>
          </a:p>
          <a:p>
            <a:pPr lvl="1"/>
            <a:r>
              <a:rPr lang="en-CA" dirty="0" smtClean="0"/>
              <a:t>Information is available everywhere, in the same form.</a:t>
            </a:r>
          </a:p>
          <a:p>
            <a:pPr lvl="1"/>
            <a:r>
              <a:rPr lang="en-CA" dirty="0" smtClean="0"/>
              <a:t>This can create a “global culture”.</a:t>
            </a:r>
          </a:p>
          <a:p>
            <a:pPr lvl="1"/>
            <a:endParaRPr lang="en-C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 is different?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493646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Is distance dead?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 smtClean="0"/>
              <a:t>Distribution costs for digital products are near zero. Therefore, distance should not predict consumption of digital products.</a:t>
            </a:r>
          </a:p>
          <a:p>
            <a:pPr lvl="1"/>
            <a:r>
              <a:rPr lang="en-CA" dirty="0" err="1" smtClean="0"/>
              <a:t>Caircross</a:t>
            </a:r>
            <a:r>
              <a:rPr lang="en-CA" dirty="0" smtClean="0"/>
              <a:t> (1997)</a:t>
            </a:r>
          </a:p>
          <a:p>
            <a:pPr lvl="1"/>
            <a:endParaRPr lang="en-CA" dirty="0"/>
          </a:p>
          <a:p>
            <a:r>
              <a:rPr lang="en-CA" dirty="0" smtClean="0"/>
              <a:t>Communication costs are near zero over long distances. Therefore, distance should not predict knowledge.</a:t>
            </a:r>
          </a:p>
          <a:p>
            <a:pPr lvl="1"/>
            <a:r>
              <a:rPr lang="en-CA" dirty="0" smtClean="0"/>
              <a:t>Friedman (2005)</a:t>
            </a:r>
          </a:p>
          <a:p>
            <a:pPr lvl="1"/>
            <a:endParaRPr lang="en-CA" dirty="0"/>
          </a:p>
          <a:p>
            <a:r>
              <a:rPr lang="en-CA" dirty="0" smtClean="0"/>
              <a:t>Empirical tests:</a:t>
            </a:r>
          </a:p>
          <a:p>
            <a:pPr lvl="1"/>
            <a:r>
              <a:rPr lang="en-CA" dirty="0" smtClean="0"/>
              <a:t>In retail: e.g. Brynjolfsson, Hu, and Rahman (2009)</a:t>
            </a:r>
          </a:p>
          <a:p>
            <a:pPr lvl="1"/>
            <a:r>
              <a:rPr lang="en-CA" dirty="0" smtClean="0"/>
              <a:t>In trade of digital goods: e.g. Blum and Goldfarb (2006)</a:t>
            </a:r>
          </a:p>
          <a:p>
            <a:pPr lvl="1"/>
            <a:r>
              <a:rPr lang="en-CA" dirty="0" smtClean="0"/>
              <a:t>In finance: e.g. </a:t>
            </a:r>
            <a:r>
              <a:rPr lang="en-CA" dirty="0" err="1" smtClean="0"/>
              <a:t>Eichengreen</a:t>
            </a:r>
            <a:r>
              <a:rPr lang="en-CA" dirty="0" smtClean="0"/>
              <a:t>, </a:t>
            </a:r>
            <a:r>
              <a:rPr lang="en-CA" dirty="0" err="1" smtClean="0"/>
              <a:t>Lafarguette</a:t>
            </a:r>
            <a:r>
              <a:rPr lang="en-CA" dirty="0" smtClean="0"/>
              <a:t>, and </a:t>
            </a:r>
            <a:r>
              <a:rPr lang="en-CA" dirty="0" err="1" smtClean="0"/>
              <a:t>Mehl</a:t>
            </a:r>
            <a:r>
              <a:rPr lang="en-CA" dirty="0" smtClean="0"/>
              <a:t> (2016)</a:t>
            </a:r>
          </a:p>
          <a:p>
            <a:pPr lvl="1"/>
            <a:r>
              <a:rPr lang="en-CA" dirty="0" smtClean="0"/>
              <a:t>In business internet use: Forman, Goldfarb, and Greenstein (2005)</a:t>
            </a:r>
          </a:p>
          <a:p>
            <a:pPr lvl="1"/>
            <a:endParaRPr lang="en-CA" dirty="0" smtClean="0"/>
          </a:p>
          <a:p>
            <a:pPr lvl="1"/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5413602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What is not different?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F1BB772-A140-4926-8B14-FFA8AB0A232E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8999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101283" cy="4351338"/>
          </a:xfrm>
        </p:spPr>
        <p:txBody>
          <a:bodyPr>
            <a:normAutofit fontScale="55000" lnSpcReduction="20000"/>
          </a:bodyPr>
          <a:lstStyle/>
          <a:p>
            <a:r>
              <a:rPr lang="en-CA" sz="3600" dirty="0" smtClean="0"/>
              <a:t>Offline options matter</a:t>
            </a:r>
          </a:p>
          <a:p>
            <a:pPr lvl="1"/>
            <a:r>
              <a:rPr lang="en-CA" dirty="0" err="1" smtClean="0"/>
              <a:t>Balasubramanian</a:t>
            </a:r>
            <a:r>
              <a:rPr lang="en-CA" dirty="0" smtClean="0"/>
              <a:t> (1998), Brynjolfsson, Hu, and Rahman (2009), Forman, </a:t>
            </a:r>
            <a:r>
              <a:rPr lang="en-CA" dirty="0" err="1" smtClean="0"/>
              <a:t>Ghose</a:t>
            </a:r>
            <a:r>
              <a:rPr lang="en-CA" dirty="0" smtClean="0"/>
              <a:t>, and Goldfarb (2009), Choi and Bell (2011), </a:t>
            </a:r>
            <a:r>
              <a:rPr lang="en-CA" dirty="0" err="1" smtClean="0"/>
              <a:t>Lieber</a:t>
            </a:r>
            <a:r>
              <a:rPr lang="en-CA" dirty="0" smtClean="0"/>
              <a:t> and </a:t>
            </a:r>
            <a:r>
              <a:rPr lang="en-CA" dirty="0" err="1" smtClean="0"/>
              <a:t>Syversson</a:t>
            </a:r>
            <a:r>
              <a:rPr lang="en-CA" dirty="0" smtClean="0"/>
              <a:t> (2012), </a:t>
            </a:r>
            <a:r>
              <a:rPr lang="en-CA" dirty="0" err="1" smtClean="0"/>
              <a:t>Gentzkow</a:t>
            </a:r>
            <a:r>
              <a:rPr lang="en-CA" dirty="0" smtClean="0"/>
              <a:t> and Shapiro (2011), Sinai and </a:t>
            </a:r>
            <a:r>
              <a:rPr lang="en-CA" dirty="0" err="1" smtClean="0"/>
              <a:t>Waldfogel</a:t>
            </a:r>
            <a:r>
              <a:rPr lang="en-CA" dirty="0" smtClean="0"/>
              <a:t> (2004)</a:t>
            </a:r>
          </a:p>
          <a:p>
            <a:endParaRPr lang="en-CA" dirty="0"/>
          </a:p>
          <a:p>
            <a:r>
              <a:rPr lang="en-CA" sz="3600" dirty="0" smtClean="0"/>
              <a:t>Government policy</a:t>
            </a:r>
          </a:p>
          <a:p>
            <a:pPr lvl="1"/>
            <a:r>
              <a:rPr lang="en-CA" dirty="0" smtClean="0"/>
              <a:t>Taxes: </a:t>
            </a:r>
            <a:r>
              <a:rPr lang="en-CA" dirty="0" err="1" smtClean="0"/>
              <a:t>Goolsbee</a:t>
            </a:r>
            <a:r>
              <a:rPr lang="en-CA" dirty="0" smtClean="0"/>
              <a:t> (2000), Ellison and Ellison (2009), Anderson et al (2011), </a:t>
            </a:r>
            <a:r>
              <a:rPr lang="en-CA" dirty="0" err="1" smtClean="0"/>
              <a:t>Einav</a:t>
            </a:r>
            <a:r>
              <a:rPr lang="en-CA" dirty="0" smtClean="0"/>
              <a:t> et al (2014)</a:t>
            </a:r>
          </a:p>
          <a:p>
            <a:pPr lvl="1"/>
            <a:r>
              <a:rPr lang="en-CA" dirty="0" smtClean="0"/>
              <a:t>Copyright policy: Gomez Herrera and Martens (2014)</a:t>
            </a:r>
          </a:p>
          <a:p>
            <a:pPr lvl="1"/>
            <a:r>
              <a:rPr lang="en-CA" dirty="0"/>
              <a:t>P</a:t>
            </a:r>
            <a:r>
              <a:rPr lang="en-CA" dirty="0" smtClean="0"/>
              <a:t>rivacy policy, cultural policy (play and download limits), etc.</a:t>
            </a:r>
          </a:p>
          <a:p>
            <a:pPr lvl="1"/>
            <a:endParaRPr lang="en-CA" dirty="0"/>
          </a:p>
          <a:p>
            <a:r>
              <a:rPr lang="en-CA" sz="3600" dirty="0" smtClean="0"/>
              <a:t>Trust is easier locally</a:t>
            </a:r>
          </a:p>
          <a:p>
            <a:pPr lvl="1"/>
            <a:r>
              <a:rPr lang="en-CA" dirty="0" smtClean="0"/>
              <a:t>Jin and Kato (2007), Douglas, </a:t>
            </a:r>
            <a:r>
              <a:rPr lang="en-CA" dirty="0" err="1" smtClean="0"/>
              <a:t>Hortacsu</a:t>
            </a:r>
            <a:r>
              <a:rPr lang="en-CA" dirty="0" smtClean="0"/>
              <a:t>, and Martinez-Jerez (2009)</a:t>
            </a:r>
          </a:p>
          <a:p>
            <a:endParaRPr lang="en-CA" dirty="0"/>
          </a:p>
          <a:p>
            <a:r>
              <a:rPr lang="en-CA" sz="3600" dirty="0" smtClean="0"/>
              <a:t>Spatial correlation in tastes (local culture)</a:t>
            </a:r>
          </a:p>
          <a:p>
            <a:pPr lvl="1"/>
            <a:r>
              <a:rPr lang="en-CA" dirty="0" smtClean="0"/>
              <a:t>Blum and Goldfarb (2006), Sinai and </a:t>
            </a:r>
            <a:r>
              <a:rPr lang="en-CA" dirty="0" err="1" smtClean="0"/>
              <a:t>Waldfogel</a:t>
            </a:r>
            <a:r>
              <a:rPr lang="en-CA" dirty="0" smtClean="0"/>
              <a:t> (2004), </a:t>
            </a:r>
            <a:r>
              <a:rPr lang="en-CA" dirty="0" err="1" smtClean="0"/>
              <a:t>Gandal</a:t>
            </a:r>
            <a:r>
              <a:rPr lang="en-CA" dirty="0" smtClean="0"/>
              <a:t> (2006), </a:t>
            </a:r>
            <a:r>
              <a:rPr lang="en-CA" dirty="0" err="1"/>
              <a:t>Gentzkow</a:t>
            </a:r>
            <a:r>
              <a:rPr lang="en-CA" dirty="0"/>
              <a:t> </a:t>
            </a:r>
            <a:r>
              <a:rPr lang="en-CA" dirty="0" smtClean="0"/>
              <a:t>and </a:t>
            </a:r>
            <a:r>
              <a:rPr lang="en-CA" dirty="0"/>
              <a:t>Shapiro (2011)</a:t>
            </a:r>
            <a:endParaRPr lang="en-CA" dirty="0" smtClean="0"/>
          </a:p>
          <a:p>
            <a:pPr lvl="1"/>
            <a:endParaRPr lang="en-CA" dirty="0"/>
          </a:p>
          <a:p>
            <a:r>
              <a:rPr lang="en-CA" sz="3600" dirty="0" smtClean="0"/>
              <a:t>Social networks are disproportionately local</a:t>
            </a:r>
          </a:p>
          <a:p>
            <a:pPr lvl="1"/>
            <a:r>
              <a:rPr lang="en-CA" dirty="0" smtClean="0"/>
              <a:t>Gaspar and </a:t>
            </a:r>
            <a:r>
              <a:rPr lang="en-CA" dirty="0" err="1" smtClean="0"/>
              <a:t>Glaeser</a:t>
            </a:r>
            <a:r>
              <a:rPr lang="en-CA" dirty="0" smtClean="0"/>
              <a:t> (1998), Hampton and Wellman (2002), Forman, </a:t>
            </a:r>
            <a:r>
              <a:rPr lang="en-CA" dirty="0" err="1" smtClean="0"/>
              <a:t>Ghose</a:t>
            </a:r>
            <a:r>
              <a:rPr lang="en-CA" dirty="0" smtClean="0"/>
              <a:t>, and </a:t>
            </a:r>
            <a:r>
              <a:rPr lang="en-CA" dirty="0" err="1" smtClean="0"/>
              <a:t>Weisenfeld</a:t>
            </a:r>
            <a:r>
              <a:rPr lang="en-CA" dirty="0" smtClean="0"/>
              <a:t> (2008), Agrawal and Goldfarb (2008</a:t>
            </a:r>
            <a:r>
              <a:rPr lang="en-CA" dirty="0"/>
              <a:t>), </a:t>
            </a:r>
            <a:r>
              <a:rPr lang="en-CA" dirty="0" smtClean="0"/>
              <a:t>Agrawal</a:t>
            </a:r>
            <a:r>
              <a:rPr lang="en-CA" dirty="0"/>
              <a:t>, </a:t>
            </a:r>
            <a:r>
              <a:rPr lang="en-CA" dirty="0" err="1"/>
              <a:t>Catalini</a:t>
            </a:r>
            <a:r>
              <a:rPr lang="en-CA" dirty="0"/>
              <a:t>, and Goldfarb (2015)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r>
              <a:rPr lang="en-CA" dirty="0" smtClean="0"/>
              <a:t>So…Why isn’t distance dead?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06992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So…Why isn’t distance dead?</a:t>
            </a:r>
            <a:endParaRPr lang="en-CA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140333" cy="4351338"/>
          </a:xfrm>
        </p:spPr>
        <p:txBody>
          <a:bodyPr>
            <a:normAutofit fontScale="55000" lnSpcReduction="20000"/>
          </a:bodyPr>
          <a:lstStyle/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Offline options matter</a:t>
            </a:r>
          </a:p>
          <a:p>
            <a:pPr lvl="1"/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Balasubramanian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(1998), Brynjolfsson, Hu, and Rahman (2009), Forman,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Ghose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, and Goldfarb (2009), Choi and Bell (2011),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Lieber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Syversson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(2012),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Gentzkow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and Shapiro (2011), Sinai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Waldfogel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(2004)</a:t>
            </a:r>
          </a:p>
          <a:p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Government policy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Taxes: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Goolsbee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(2000), Ellison and Ellison (2009), Anderson et al (2011),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Einav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et al (2014)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Copyright policy: Gomez Herrera and Martens (2014)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Privacy policy, cultural policy (play and download limits), etc.</a:t>
            </a:r>
          </a:p>
          <a:p>
            <a:pPr lvl="1"/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Trust is easier locally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Jin and Kato (2007), Douglas,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Hortacsu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, and Martinez-Jerez (2009)</a:t>
            </a:r>
          </a:p>
          <a:p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Spatial correlation in tastes (local culture)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Blum and Goldfarb (2006), Sinai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Waldfogel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(2004),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Gandal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(2006),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Gentzkow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and Shapiro (2011)</a:t>
            </a:r>
          </a:p>
          <a:p>
            <a:pPr lvl="1"/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CA" sz="3600" dirty="0">
                <a:solidFill>
                  <a:schemeClr val="bg2">
                    <a:lumMod val="75000"/>
                  </a:schemeClr>
                </a:solidFill>
              </a:rPr>
              <a:t>Social networks are disproportionately local</a:t>
            </a:r>
          </a:p>
          <a:p>
            <a:pPr lvl="1"/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Gaspar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Glaeser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(1998), Hampton and Wellman (2002), Forman,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Ghose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, and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Weisenfeld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 (2008), Agrawal and Goldfarb (2008), Agrawal, </a:t>
            </a:r>
            <a:r>
              <a:rPr lang="en-CA" dirty="0" err="1">
                <a:solidFill>
                  <a:schemeClr val="bg2">
                    <a:lumMod val="75000"/>
                  </a:schemeClr>
                </a:solidFill>
              </a:rPr>
              <a:t>Catalini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, and Goldfarb (2015)</a:t>
            </a:r>
          </a:p>
        </p:txBody>
      </p:sp>
      <p:sp>
        <p:nvSpPr>
          <p:cNvPr id="4" name="TextBox 3"/>
          <p:cNvSpPr txBox="1"/>
          <p:nvPr/>
        </p:nvSpPr>
        <p:spPr>
          <a:xfrm rot="20456876">
            <a:off x="857283" y="2168456"/>
            <a:ext cx="770581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000" b="1" dirty="0" smtClean="0"/>
              <a:t>BROADLY, THE ONLINE CHANNEL OVERCOMES SOME FRICTIONS TO DISTANT ECONOMIC TRANSACTIONS, BUT NOT ALL</a:t>
            </a:r>
            <a:endParaRPr lang="en-CA" sz="4000" b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39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08792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How is digital different?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82467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Three ways to think about digital for economists:</a:t>
            </a:r>
            <a:endParaRPr lang="en-CA" dirty="0">
              <a:solidFill>
                <a:schemeClr val="bg2">
                  <a:lumMod val="75000"/>
                </a:schemeClr>
              </a:solidFill>
            </a:endParaRPr>
          </a:p>
          <a:p>
            <a:pPr lvl="0"/>
            <a:endParaRPr lang="en-CA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Digital 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is a lab for testing existing models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 smtClean="0">
              <a:solidFill>
                <a:schemeClr val="bg2">
                  <a:lumMod val="75000"/>
                </a:schemeClr>
              </a:solidFill>
            </a:endParaRPr>
          </a:p>
          <a:p>
            <a:pPr marL="514350" lvl="0" indent="-514350">
              <a:buFont typeface="+mj-lt"/>
              <a:buAutoNum type="arabicPeriod"/>
            </a:pP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Digital </a:t>
            </a:r>
            <a:r>
              <a:rPr lang="en-CA" dirty="0">
                <a:solidFill>
                  <a:schemeClr val="bg2">
                    <a:lumMod val="75000"/>
                  </a:schemeClr>
                </a:solidFill>
              </a:rPr>
              <a:t>motivates new models</a:t>
            </a:r>
            <a:r>
              <a:rPr lang="en-CA" dirty="0" smtClean="0">
                <a:solidFill>
                  <a:schemeClr val="bg2">
                    <a:lumMod val="75000"/>
                  </a:schemeClr>
                </a:solidFill>
              </a:rPr>
              <a:t>.</a:t>
            </a:r>
          </a:p>
          <a:p>
            <a:pPr marL="514350" lvl="0" indent="-514350">
              <a:buFont typeface="+mj-lt"/>
              <a:buAutoNum type="arabicPeriod"/>
            </a:pPr>
            <a:endParaRPr lang="en-CA" sz="1100" dirty="0"/>
          </a:p>
          <a:p>
            <a:pPr marL="514350" lvl="0" indent="-514350">
              <a:buFont typeface="+mj-lt"/>
              <a:buAutoNum type="arabicPeriod"/>
            </a:pPr>
            <a:r>
              <a:rPr lang="en-CA" dirty="0"/>
              <a:t>Digital makes some existing models more salient and important to understand. While these models might have been below the radar, now they matter</a:t>
            </a:r>
            <a:r>
              <a:rPr lang="en-CA" dirty="0" smtClean="0"/>
              <a:t>.</a:t>
            </a:r>
            <a:endParaRPr lang="en-CA" dirty="0"/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628650" y="4157932"/>
            <a:ext cx="7886700" cy="1431985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5460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CA" dirty="0" smtClean="0"/>
              <a:t>How did location affect adoption of the commercial internet?</a:t>
            </a:r>
            <a:endParaRPr lang="en-US" sz="260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Forman, Goldfarb, Greenstein (2005)</a:t>
            </a:r>
            <a:endParaRPr lang="en-CA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3842E0-3886-4829-949A-4F75D2574DD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652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28650" y="365126"/>
            <a:ext cx="8308316" cy="132556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Internet adoption by firms</a:t>
            </a:r>
            <a:endParaRPr lang="en-US" sz="2600" dirty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83842E0-3886-4829-949A-4F75D2574DD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41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 is different? </a:t>
            </a:r>
          </a:p>
          <a:p>
            <a:pPr lvl="1"/>
            <a:r>
              <a:rPr lang="en-CA" dirty="0" smtClean="0"/>
              <a:t>The internet is a communications technology.</a:t>
            </a:r>
          </a:p>
          <a:p>
            <a:pPr lvl="1"/>
            <a:r>
              <a:rPr lang="en-CA" dirty="0" smtClean="0"/>
              <a:t>It should disproportionately benefit firms with high ex ante communication costs.</a:t>
            </a:r>
          </a:p>
          <a:p>
            <a:pPr lvl="1"/>
            <a:endParaRPr lang="en-CA" dirty="0"/>
          </a:p>
          <a:p>
            <a:r>
              <a:rPr lang="en-CA" dirty="0" smtClean="0"/>
              <a:t>What is not different?</a:t>
            </a:r>
          </a:p>
          <a:p>
            <a:pPr lvl="1"/>
            <a:r>
              <a:rPr lang="en-CA" dirty="0" smtClean="0"/>
              <a:t>The internet is a technology.</a:t>
            </a:r>
          </a:p>
          <a:p>
            <a:pPr lvl="1"/>
            <a:r>
              <a:rPr lang="en-CA" dirty="0" smtClean="0"/>
              <a:t>Technology is not easy to use.</a:t>
            </a:r>
          </a:p>
          <a:p>
            <a:pPr lvl="1"/>
            <a:r>
              <a:rPr lang="en-CA" dirty="0" smtClean="0"/>
              <a:t>It should disproportionately benefit firms with low costs of adopting technologies.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xmlns="" val="328651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Competing forces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CA" dirty="0" smtClean="0"/>
              <a:t>Communications technology aspect suggests rural firms should benefit most and adopt first.</a:t>
            </a:r>
          </a:p>
          <a:p>
            <a:pPr lvl="1"/>
            <a:r>
              <a:rPr lang="en-CA" dirty="0" smtClean="0"/>
              <a:t>In simple economics, this is the benefit of using the technology.</a:t>
            </a:r>
          </a:p>
          <a:p>
            <a:pPr lvl="1"/>
            <a:endParaRPr lang="en-CA" dirty="0"/>
          </a:p>
          <a:p>
            <a:r>
              <a:rPr lang="en-CA" dirty="0" smtClean="0"/>
              <a:t>Technology adoption cost suggests urban firms should benefit most and adopt first.</a:t>
            </a:r>
          </a:p>
          <a:p>
            <a:pPr lvl="1"/>
            <a:r>
              <a:rPr lang="en-CA" dirty="0" smtClean="0"/>
              <a:t>In simple economics, this is the cost of using the technology.</a:t>
            </a:r>
          </a:p>
          <a:p>
            <a:pPr lvl="1"/>
            <a:endParaRPr lang="en-CA" dirty="0"/>
          </a:p>
          <a:p>
            <a:r>
              <a:rPr lang="en-CA" dirty="0" smtClean="0"/>
              <a:t>We add these together to assess the net benefit, using a simple </a:t>
            </a:r>
            <a:r>
              <a:rPr lang="en-CA" dirty="0" err="1" smtClean="0"/>
              <a:t>probit</a:t>
            </a:r>
            <a:r>
              <a:rPr lang="en-CA" dirty="0" smtClean="0"/>
              <a:t> model of adoption.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163579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Data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Harte Hanks Market Intelligence CI database</a:t>
            </a:r>
          </a:p>
          <a:p>
            <a:endParaRPr lang="en-CA" dirty="0"/>
          </a:p>
          <a:p>
            <a:r>
              <a:rPr lang="en-CA" dirty="0" smtClean="0"/>
              <a:t>Cross section of 86,879 commercial establishments, all with over 100 employees, in 2000.</a:t>
            </a:r>
          </a:p>
          <a:p>
            <a:endParaRPr lang="en-CA" dirty="0"/>
          </a:p>
          <a:p>
            <a:r>
              <a:rPr lang="en-CA" dirty="0" smtClean="0"/>
              <a:t>Various margins of investment</a:t>
            </a:r>
          </a:p>
          <a:p>
            <a:pPr lvl="1"/>
            <a:r>
              <a:rPr lang="en-CA" dirty="0" smtClean="0"/>
              <a:t>Basic (“participation”) vs. advanced (“enhancement”)</a:t>
            </a:r>
          </a:p>
          <a:p>
            <a:pPr lvl="1"/>
            <a:r>
              <a:rPr lang="en-CA" dirty="0" smtClean="0"/>
              <a:t>Within-establishment communications (“WEI”) vs. between-establishment communications (“CEI”)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15624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Descriptive statistics: </a:t>
            </a:r>
            <a:br>
              <a:rPr lang="en-CA" dirty="0" smtClean="0"/>
            </a:br>
            <a:r>
              <a:rPr lang="en-CA" dirty="0" smtClean="0"/>
              <a:t>More adoption if urban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9531" y="1992702"/>
            <a:ext cx="7973424" cy="394227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84841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Basic vs. Advanced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19588" y="1613140"/>
            <a:ext cx="7228303" cy="41567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40279" y="5900468"/>
            <a:ext cx="657332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dirty="0" smtClean="0"/>
              <a:t>Key comparator is the cost of adoption</a:t>
            </a:r>
            <a:endParaRPr lang="en-CA" sz="3000" dirty="0"/>
          </a:p>
        </p:txBody>
      </p:sp>
      <p:sp>
        <p:nvSpPr>
          <p:cNvPr id="6" name="Rectangle 5"/>
          <p:cNvSpPr/>
          <p:nvPr/>
        </p:nvSpPr>
        <p:spPr>
          <a:xfrm>
            <a:off x="4891182" y="3200393"/>
            <a:ext cx="869961" cy="46582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2139355" y="3191766"/>
            <a:ext cx="828136" cy="46582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904068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Within vs. cross-establishment</a:t>
            </a:r>
            <a:endParaRPr lang="en-CA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40745" y="1311128"/>
            <a:ext cx="6821722" cy="26483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56213" y="3959526"/>
            <a:ext cx="6906254" cy="215153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892505" y="3036499"/>
            <a:ext cx="869961" cy="46582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3942272" y="3036498"/>
            <a:ext cx="828136" cy="46582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8" name="Rectangle 7"/>
          <p:cNvSpPr/>
          <p:nvPr/>
        </p:nvSpPr>
        <p:spPr>
          <a:xfrm>
            <a:off x="6950019" y="5172969"/>
            <a:ext cx="869961" cy="465826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9" name="Rectangle 8"/>
          <p:cNvSpPr/>
          <p:nvPr/>
        </p:nvSpPr>
        <p:spPr>
          <a:xfrm>
            <a:off x="3999786" y="5172968"/>
            <a:ext cx="828136" cy="465827"/>
          </a:xfrm>
          <a:prstGeom prst="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0" name="TextBox 9"/>
          <p:cNvSpPr txBox="1"/>
          <p:nvPr/>
        </p:nvSpPr>
        <p:spPr>
          <a:xfrm>
            <a:off x="940745" y="6114309"/>
            <a:ext cx="68217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dirty="0" smtClean="0"/>
              <a:t>Key comparator is the benefit of adoption</a:t>
            </a:r>
            <a:endParaRPr lang="en-CA" sz="3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760786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Firm internet adoption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49" y="1825625"/>
            <a:ext cx="8084029" cy="4351338"/>
          </a:xfrm>
        </p:spPr>
        <p:txBody>
          <a:bodyPr>
            <a:normAutofit/>
          </a:bodyPr>
          <a:lstStyle/>
          <a:p>
            <a:r>
              <a:rPr lang="en-CA" dirty="0" smtClean="0"/>
              <a:t>What’s different? Benefits high for non-urban firms.</a:t>
            </a:r>
          </a:p>
          <a:p>
            <a:endParaRPr lang="en-CA" dirty="0"/>
          </a:p>
          <a:p>
            <a:r>
              <a:rPr lang="en-CA" dirty="0" smtClean="0"/>
              <a:t>What’s not different? Costs high for non-urban firms.</a:t>
            </a:r>
          </a:p>
          <a:p>
            <a:endParaRPr lang="en-CA" dirty="0"/>
          </a:p>
          <a:p>
            <a:r>
              <a:rPr lang="en-CA" dirty="0" smtClean="0"/>
              <a:t>In terms of the productivity impact, so far it seems the cost aspect has dominated, even in more recent data.</a:t>
            </a:r>
          </a:p>
          <a:p>
            <a:pPr lvl="1"/>
            <a:endParaRPr lang="en-CA" dirty="0"/>
          </a:p>
          <a:p>
            <a:r>
              <a:rPr lang="en-CA" dirty="0" smtClean="0"/>
              <a:t>The world isn’t flat!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345870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Frameworks are useful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9765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6"/>
            <a:ext cx="8187546" cy="1325563"/>
          </a:xfrm>
        </p:spPr>
        <p:txBody>
          <a:bodyPr>
            <a:normAutofit/>
          </a:bodyPr>
          <a:lstStyle/>
          <a:p>
            <a:r>
              <a:rPr lang="en-CA" dirty="0" smtClean="0"/>
              <a:t>So what?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CA" dirty="0" smtClean="0"/>
              <a:t>We identify the most useful economic framework for understanding the phenomenon…</a:t>
            </a:r>
          </a:p>
          <a:p>
            <a:endParaRPr lang="en-CA" dirty="0" smtClean="0"/>
          </a:p>
          <a:p>
            <a:r>
              <a:rPr lang="en-CA" dirty="0" smtClean="0"/>
              <a:t>Targeting</a:t>
            </a:r>
          </a:p>
          <a:p>
            <a:endParaRPr lang="en-CA" dirty="0"/>
          </a:p>
          <a:p>
            <a:r>
              <a:rPr lang="en-CA" dirty="0" smtClean="0"/>
              <a:t>Search</a:t>
            </a:r>
          </a:p>
          <a:p>
            <a:endParaRPr lang="en-CA" dirty="0"/>
          </a:p>
          <a:p>
            <a:r>
              <a:rPr lang="en-CA" dirty="0"/>
              <a:t>Reputation</a:t>
            </a:r>
          </a:p>
          <a:p>
            <a:endParaRPr lang="en-CA" dirty="0" smtClean="0"/>
          </a:p>
          <a:p>
            <a:r>
              <a:rPr lang="en-CA" dirty="0" smtClean="0"/>
              <a:t>Distance</a:t>
            </a:r>
          </a:p>
          <a:p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49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748644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85" y="365126"/>
            <a:ext cx="8195094" cy="1325563"/>
          </a:xfrm>
        </p:spPr>
        <p:txBody>
          <a:bodyPr>
            <a:normAutofit/>
          </a:bodyPr>
          <a:lstStyle/>
          <a:p>
            <a:r>
              <a:rPr lang="en-CA" sz="3600" dirty="0" smtClean="0"/>
              <a:t>Importance of (already-established) theory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6"/>
            <a:ext cx="7886700" cy="3427861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Empirical work has dominated the published research, and the NBER Digitization Conference.</a:t>
            </a:r>
          </a:p>
          <a:p>
            <a:endParaRPr lang="en-CA" dirty="0"/>
          </a:p>
          <a:p>
            <a:r>
              <a:rPr lang="en-CA" dirty="0" smtClean="0"/>
              <a:t>Still, theory motivates the most influential papers. </a:t>
            </a:r>
          </a:p>
          <a:p>
            <a:endParaRPr lang="en-CA" dirty="0"/>
          </a:p>
          <a:p>
            <a:r>
              <a:rPr lang="en-CA" dirty="0" smtClean="0"/>
              <a:t>Key models are pre-internet papers:</a:t>
            </a:r>
          </a:p>
          <a:p>
            <a:pPr lvl="2"/>
            <a:r>
              <a:rPr lang="en-CA" dirty="0" err="1" smtClean="0"/>
              <a:t>Hotelling</a:t>
            </a:r>
            <a:r>
              <a:rPr lang="en-CA" dirty="0" smtClean="0"/>
              <a:t> </a:t>
            </a:r>
            <a:r>
              <a:rPr lang="en-CA" dirty="0"/>
              <a:t>(1929), </a:t>
            </a:r>
            <a:r>
              <a:rPr lang="en-CA" dirty="0" smtClean="0"/>
              <a:t>Stigler (1961), </a:t>
            </a:r>
            <a:r>
              <a:rPr lang="en-CA" dirty="0" err="1"/>
              <a:t>Akerlof</a:t>
            </a:r>
            <a:r>
              <a:rPr lang="en-CA" dirty="0"/>
              <a:t> (1970), </a:t>
            </a:r>
            <a:r>
              <a:rPr lang="en-CA" dirty="0" smtClean="0"/>
              <a:t>Diamond (1971), Spence </a:t>
            </a:r>
            <a:r>
              <a:rPr lang="en-CA" dirty="0"/>
              <a:t>(1973), </a:t>
            </a:r>
            <a:r>
              <a:rPr lang="en-CA" dirty="0" smtClean="0"/>
              <a:t>Butters (1977), </a:t>
            </a:r>
            <a:r>
              <a:rPr lang="en-CA" dirty="0" err="1" smtClean="0"/>
              <a:t>Holmstrom</a:t>
            </a:r>
            <a:r>
              <a:rPr lang="en-CA" dirty="0" smtClean="0"/>
              <a:t> </a:t>
            </a:r>
            <a:r>
              <a:rPr lang="en-CA" dirty="0"/>
              <a:t>(</a:t>
            </a:r>
            <a:r>
              <a:rPr lang="en-CA" dirty="0" smtClean="0"/>
              <a:t>1979), Salop (1979), Varian (1980), </a:t>
            </a:r>
            <a:r>
              <a:rPr lang="en-CA" dirty="0"/>
              <a:t>Klein and </a:t>
            </a:r>
            <a:r>
              <a:rPr lang="en-CA" dirty="0" err="1"/>
              <a:t>Leffler</a:t>
            </a:r>
            <a:r>
              <a:rPr lang="en-CA" dirty="0"/>
              <a:t> (1981</a:t>
            </a:r>
            <a:r>
              <a:rPr lang="en-CA" dirty="0" smtClean="0"/>
              <a:t>), Rosen (1981), Grossman-Shapiro (1984), etc.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32925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Digital data bring new interpretations and new emphasis to existing models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CA" dirty="0" smtClean="0"/>
              <a:t>Targeting: Privacy and targeting go together.</a:t>
            </a:r>
          </a:p>
          <a:p>
            <a:endParaRPr lang="en-CA" dirty="0"/>
          </a:p>
          <a:p>
            <a:r>
              <a:rPr lang="en-CA" dirty="0" smtClean="0"/>
              <a:t>Search: Search is multidimensional in practice. </a:t>
            </a:r>
          </a:p>
          <a:p>
            <a:endParaRPr lang="en-CA" dirty="0"/>
          </a:p>
          <a:p>
            <a:r>
              <a:rPr lang="en-CA" dirty="0"/>
              <a:t>Reputation: Effective market design can overcome adverse selection and moral hazard enough so that markets can operate.</a:t>
            </a:r>
          </a:p>
          <a:p>
            <a:endParaRPr lang="en-CA" dirty="0" smtClean="0"/>
          </a:p>
          <a:p>
            <a:r>
              <a:rPr lang="en-CA" dirty="0" smtClean="0"/>
              <a:t>Distance: Travel costs is just one of many distance-related frictions.</a:t>
            </a:r>
          </a:p>
          <a:p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50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63964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05443" y="365126"/>
            <a:ext cx="8462512" cy="1325563"/>
          </a:xfrm>
        </p:spPr>
        <p:txBody>
          <a:bodyPr>
            <a:normAutofit fontScale="90000"/>
          </a:bodyPr>
          <a:lstStyle/>
          <a:p>
            <a:r>
              <a:rPr lang="en-CA" dirty="0" smtClean="0"/>
              <a:t>Welfare implications of technical change come from identifying the framework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CA" dirty="0" smtClean="0"/>
              <a:t>Targeting: Better matches, though some risk of market unraveling.</a:t>
            </a:r>
          </a:p>
          <a:p>
            <a:endParaRPr lang="en-CA" dirty="0"/>
          </a:p>
          <a:p>
            <a:r>
              <a:rPr lang="en-CA" dirty="0" smtClean="0"/>
              <a:t>Search: More efficient outcomes, though different ones. Benefits can be unequal.</a:t>
            </a:r>
          </a:p>
          <a:p>
            <a:endParaRPr lang="en-CA" dirty="0"/>
          </a:p>
          <a:p>
            <a:r>
              <a:rPr lang="en-CA" dirty="0" smtClean="0"/>
              <a:t>Reputation</a:t>
            </a:r>
            <a:r>
              <a:rPr lang="en-CA" dirty="0"/>
              <a:t>: Above benefits can only happen if people trust the market. Market design matters.</a:t>
            </a:r>
          </a:p>
          <a:p>
            <a:endParaRPr lang="en-CA" dirty="0" smtClean="0"/>
          </a:p>
          <a:p>
            <a:r>
              <a:rPr lang="en-CA" dirty="0" smtClean="0"/>
              <a:t>Distance: Geographic center of economic activity changes. Unequal distribution of benefits.</a:t>
            </a:r>
          </a:p>
          <a:p>
            <a:endParaRPr lang="en-CA" dirty="0"/>
          </a:p>
          <a:p>
            <a:r>
              <a:rPr lang="en-CA" dirty="0" smtClean="0"/>
              <a:t>Joel </a:t>
            </a:r>
            <a:r>
              <a:rPr lang="en-CA" dirty="0" err="1" smtClean="0"/>
              <a:t>Waldfogel</a:t>
            </a:r>
            <a:r>
              <a:rPr lang="en-CA" dirty="0" smtClean="0"/>
              <a:t> will discuss this too, in the context of near zero marginal costs of production.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51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51837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Policy implications come from identifying the framework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CA" dirty="0" smtClean="0"/>
          </a:p>
          <a:p>
            <a:r>
              <a:rPr lang="en-CA" dirty="0" smtClean="0"/>
              <a:t>Catherine Tucker will cover this tomorrow.</a:t>
            </a:r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52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05728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The opportunity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CA" dirty="0"/>
              <a:t>In my </a:t>
            </a:r>
            <a:r>
              <a:rPr lang="en-CA" dirty="0" smtClean="0"/>
              <a:t>own research</a:t>
            </a:r>
            <a:r>
              <a:rPr lang="en-CA" dirty="0"/>
              <a:t>, I try to think through what the new technology enables.</a:t>
            </a:r>
          </a:p>
          <a:p>
            <a:endParaRPr lang="en-CA" dirty="0"/>
          </a:p>
          <a:p>
            <a:r>
              <a:rPr lang="en-CA" dirty="0"/>
              <a:t>This involves thinking through “what’s different?” and “what’s not different?”</a:t>
            </a:r>
          </a:p>
          <a:p>
            <a:endParaRPr lang="en-CA" dirty="0"/>
          </a:p>
          <a:p>
            <a:r>
              <a:rPr lang="en-CA" dirty="0"/>
              <a:t>Often this can be see as a reduction in some kind of economic friction, or, in other words, a reduction in some kind of cost.</a:t>
            </a:r>
          </a:p>
          <a:p>
            <a:endParaRPr lang="en-CA" dirty="0"/>
          </a:p>
          <a:p>
            <a:r>
              <a:rPr lang="en-CA" dirty="0"/>
              <a:t>You are in a nice position: Technology is changing rapidly and the literature has not caught up.</a:t>
            </a:r>
          </a:p>
          <a:p>
            <a:endParaRPr lang="en-CA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53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42152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What’s next?</a:t>
            </a:r>
            <a:endParaRPr lang="en-C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54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85680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What’s next?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CA" dirty="0" smtClean="0"/>
              <a:t>Peer-to-peer markets</a:t>
            </a:r>
          </a:p>
          <a:p>
            <a:pPr lvl="1"/>
            <a:endParaRPr lang="en-CA" dirty="0"/>
          </a:p>
          <a:p>
            <a:r>
              <a:rPr lang="en-CA" dirty="0" smtClean="0"/>
              <a:t>Mobile</a:t>
            </a:r>
          </a:p>
          <a:p>
            <a:pPr lvl="1"/>
            <a:endParaRPr lang="en-CA" dirty="0"/>
          </a:p>
          <a:p>
            <a:r>
              <a:rPr lang="en-CA" dirty="0" smtClean="0"/>
              <a:t>Currency</a:t>
            </a:r>
          </a:p>
          <a:p>
            <a:pPr lvl="1"/>
            <a:endParaRPr lang="en-CA" dirty="0"/>
          </a:p>
          <a:p>
            <a:r>
              <a:rPr lang="en-CA" dirty="0" smtClean="0"/>
              <a:t>Employer-Employee interactions</a:t>
            </a:r>
          </a:p>
          <a:p>
            <a:pPr lvl="1"/>
            <a:endParaRPr lang="en-CA" dirty="0"/>
          </a:p>
          <a:p>
            <a:r>
              <a:rPr lang="en-CA" dirty="0" smtClean="0"/>
              <a:t>Artificial intelligence</a:t>
            </a:r>
          </a:p>
          <a:p>
            <a:pPr lvl="1"/>
            <a:endParaRPr lang="en-CA" dirty="0"/>
          </a:p>
          <a:p>
            <a:r>
              <a:rPr lang="en-CA" dirty="0" smtClean="0"/>
              <a:t>???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55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00794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4000" dirty="0" smtClean="0"/>
              <a:t>I look forward to hearing your ideas over the next few days!</a:t>
            </a:r>
          </a:p>
          <a:p>
            <a:pPr marL="0" indent="0">
              <a:buNone/>
            </a:pPr>
            <a:r>
              <a:rPr lang="en-CA" sz="2400" dirty="0" smtClean="0"/>
              <a:t>(And in the future: </a:t>
            </a:r>
            <a:r>
              <a:rPr lang="en-CA" sz="2400" dirty="0" smtClean="0">
                <a:hlinkClick r:id="rId2"/>
              </a:rPr>
              <a:t>agoldfarb@rotman.utoronto.ca</a:t>
            </a:r>
            <a:r>
              <a:rPr lang="en-CA" sz="2400" dirty="0" smtClean="0"/>
              <a:t>)</a:t>
            </a:r>
            <a:endParaRPr lang="en-CA" sz="2400" dirty="0"/>
          </a:p>
          <a:p>
            <a:pPr marL="0" indent="0">
              <a:buNone/>
            </a:pPr>
            <a:endParaRPr lang="en-CA" sz="4000" dirty="0" smtClean="0"/>
          </a:p>
          <a:p>
            <a:pPr marL="0" indent="0">
              <a:buNone/>
            </a:pPr>
            <a:r>
              <a:rPr lang="en-CA" sz="4000" dirty="0" smtClean="0"/>
              <a:t>QUESTIONS?</a:t>
            </a:r>
          </a:p>
          <a:p>
            <a:pPr marL="0" indent="0">
              <a:buNone/>
            </a:pPr>
            <a:endParaRPr lang="en-CA" sz="4000" dirty="0"/>
          </a:p>
          <a:p>
            <a:pPr marL="0" indent="0">
              <a:buNone/>
            </a:pPr>
            <a:endParaRPr lang="en-CA" sz="4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56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402350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7585" y="365126"/>
            <a:ext cx="8195094" cy="1325563"/>
          </a:xfrm>
        </p:spPr>
        <p:txBody>
          <a:bodyPr>
            <a:normAutofit/>
          </a:bodyPr>
          <a:lstStyle/>
          <a:p>
            <a:r>
              <a:rPr lang="en-CA" sz="3600" dirty="0" smtClean="0"/>
              <a:t>Importance of (already-established) theory</a:t>
            </a:r>
            <a:endParaRPr lang="en-CA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30726"/>
          </a:xfrm>
        </p:spPr>
        <p:txBody>
          <a:bodyPr>
            <a:normAutofit fontScale="92500" lnSpcReduction="20000"/>
          </a:bodyPr>
          <a:lstStyle/>
          <a:p>
            <a:r>
              <a:rPr lang="en-CA" dirty="0" smtClean="0"/>
              <a:t>Empirical work has dominated the published research, and the NBER Digitization Conference.</a:t>
            </a:r>
          </a:p>
          <a:p>
            <a:endParaRPr lang="en-CA" dirty="0"/>
          </a:p>
          <a:p>
            <a:r>
              <a:rPr lang="en-CA" dirty="0" smtClean="0"/>
              <a:t>Still, theory motivates the most influential papers. </a:t>
            </a:r>
          </a:p>
          <a:p>
            <a:endParaRPr lang="en-CA" dirty="0"/>
          </a:p>
          <a:p>
            <a:r>
              <a:rPr lang="en-CA" dirty="0" smtClean="0"/>
              <a:t>Key models are pre-internet papers:</a:t>
            </a:r>
          </a:p>
          <a:p>
            <a:pPr lvl="2"/>
            <a:r>
              <a:rPr lang="en-CA" dirty="0" err="1" smtClean="0"/>
              <a:t>Hotelling</a:t>
            </a:r>
            <a:r>
              <a:rPr lang="en-CA" dirty="0" smtClean="0"/>
              <a:t> </a:t>
            </a:r>
            <a:r>
              <a:rPr lang="en-CA" dirty="0"/>
              <a:t>(1929), </a:t>
            </a:r>
            <a:r>
              <a:rPr lang="en-CA" dirty="0" smtClean="0"/>
              <a:t>Stigler (1961), </a:t>
            </a:r>
            <a:r>
              <a:rPr lang="en-CA" dirty="0" err="1"/>
              <a:t>Akerlof</a:t>
            </a:r>
            <a:r>
              <a:rPr lang="en-CA" dirty="0"/>
              <a:t> (1970), </a:t>
            </a:r>
            <a:r>
              <a:rPr lang="en-CA" dirty="0" smtClean="0"/>
              <a:t>Diamond (1971), Spence </a:t>
            </a:r>
            <a:r>
              <a:rPr lang="en-CA" dirty="0"/>
              <a:t>(1973), </a:t>
            </a:r>
            <a:r>
              <a:rPr lang="en-CA" dirty="0" smtClean="0"/>
              <a:t>Butters (1977), </a:t>
            </a:r>
            <a:r>
              <a:rPr lang="en-CA" dirty="0" err="1" smtClean="0"/>
              <a:t>Holmstrom</a:t>
            </a:r>
            <a:r>
              <a:rPr lang="en-CA" dirty="0" smtClean="0"/>
              <a:t> </a:t>
            </a:r>
            <a:r>
              <a:rPr lang="en-CA" dirty="0"/>
              <a:t>(</a:t>
            </a:r>
            <a:r>
              <a:rPr lang="en-CA" dirty="0" smtClean="0"/>
              <a:t>1979), Salop (1979), Varian (1980), </a:t>
            </a:r>
            <a:r>
              <a:rPr lang="en-CA" dirty="0"/>
              <a:t>Klein and </a:t>
            </a:r>
            <a:r>
              <a:rPr lang="en-CA" dirty="0" err="1"/>
              <a:t>Leffler</a:t>
            </a:r>
            <a:r>
              <a:rPr lang="en-CA" dirty="0"/>
              <a:t> (1981</a:t>
            </a:r>
            <a:r>
              <a:rPr lang="en-CA" dirty="0" smtClean="0"/>
              <a:t>), Rosen (1981), Grossman-Shapiro (1984), etc.</a:t>
            </a:r>
          </a:p>
          <a:p>
            <a:endParaRPr lang="en-CA" dirty="0"/>
          </a:p>
          <a:p>
            <a:r>
              <a:rPr lang="en-CA" b="1" dirty="0" smtClean="0"/>
              <a:t>Generally, the key question is what happens to markets when the marginal cost of some, but not all, activities approaches zero?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97246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first thing to ask...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“What’s different?”</a:t>
            </a:r>
          </a:p>
          <a:p>
            <a:endParaRPr lang="en-CA" dirty="0"/>
          </a:p>
          <a:p>
            <a:pPr lvl="1"/>
            <a:r>
              <a:rPr lang="en-CA" dirty="0"/>
              <a:t>In order to understand </a:t>
            </a:r>
            <a:r>
              <a:rPr lang="en-CA" dirty="0" smtClean="0"/>
              <a:t>the </a:t>
            </a:r>
            <a:r>
              <a:rPr lang="en-CA" dirty="0"/>
              <a:t>implications of a new technology, it is important to establish the specific </a:t>
            </a:r>
            <a:r>
              <a:rPr lang="en-CA" i="1" dirty="0" smtClean="0"/>
              <a:t>microeconomic</a:t>
            </a:r>
            <a:r>
              <a:rPr lang="en-CA" dirty="0" smtClean="0"/>
              <a:t> ways </a:t>
            </a:r>
            <a:r>
              <a:rPr lang="en-CA" dirty="0"/>
              <a:t>the new technology differs from the previous </a:t>
            </a:r>
            <a:r>
              <a:rPr lang="en-CA" dirty="0" smtClean="0"/>
              <a:t>technologies.</a:t>
            </a:r>
          </a:p>
          <a:p>
            <a:pPr lvl="1"/>
            <a:endParaRPr lang="en-CA" dirty="0"/>
          </a:p>
          <a:p>
            <a:pPr lvl="1"/>
            <a:r>
              <a:rPr lang="en-CA" dirty="0" smtClean="0"/>
              <a:t>What is easier to do with the new technology?</a:t>
            </a:r>
          </a:p>
          <a:p>
            <a:pPr lvl="1"/>
            <a:r>
              <a:rPr lang="en-CA" dirty="0" smtClean="0"/>
              <a:t>What is harder to do with the new technology?</a:t>
            </a:r>
          </a:p>
          <a:p>
            <a:pPr lvl="1"/>
            <a:r>
              <a:rPr lang="en-CA" dirty="0" smtClean="0"/>
              <a:t>What is now feasible that was not before?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632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The </a:t>
            </a:r>
            <a:r>
              <a:rPr lang="en-CA" dirty="0" smtClean="0"/>
              <a:t>second thing </a:t>
            </a:r>
            <a:r>
              <a:rPr lang="en-CA" dirty="0"/>
              <a:t>to ask...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“What’s </a:t>
            </a:r>
            <a:r>
              <a:rPr lang="en-CA" dirty="0" smtClean="0"/>
              <a:t>not different</a:t>
            </a:r>
            <a:r>
              <a:rPr lang="en-CA" dirty="0"/>
              <a:t>?”</a:t>
            </a:r>
          </a:p>
          <a:p>
            <a:endParaRPr lang="en-CA" dirty="0"/>
          </a:p>
          <a:p>
            <a:pPr lvl="1"/>
            <a:r>
              <a:rPr lang="en-CA" dirty="0"/>
              <a:t>If you only focus on what’s different, you won’t be able to identify the things that won’t change. Utopia isn’t as good as it seems. </a:t>
            </a:r>
          </a:p>
          <a:p>
            <a:pPr lvl="1"/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195031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An example: Online advertising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What’s different?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0F81A-0092-4C2B-80C6-5A4A27C5CA8D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xmlns="" val="2684013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2836</TotalTime>
  <Words>2650</Words>
  <Application>Microsoft Office PowerPoint</Application>
  <PresentationFormat>On-screen Show (4:3)</PresentationFormat>
  <Paragraphs>432</Paragraphs>
  <Slides>56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Office Theme</vt:lpstr>
      <vt:lpstr>How is digital different?</vt:lpstr>
      <vt:lpstr>A Definition</vt:lpstr>
      <vt:lpstr>How is digital different?</vt:lpstr>
      <vt:lpstr>How is digital different?</vt:lpstr>
      <vt:lpstr>Importance of (already-established) theory</vt:lpstr>
      <vt:lpstr>Importance of (already-established) theory</vt:lpstr>
      <vt:lpstr>The first thing to ask...</vt:lpstr>
      <vt:lpstr>The second thing to ask...</vt:lpstr>
      <vt:lpstr>An example: Online advertising</vt:lpstr>
      <vt:lpstr>An example: Online advertising</vt:lpstr>
      <vt:lpstr>How does this manifest itself in the literature?</vt:lpstr>
      <vt:lpstr>How does this manifest itself in the literature?</vt:lpstr>
      <vt:lpstr>“New” Models</vt:lpstr>
      <vt:lpstr>Some key themes of the digitization literature so far</vt:lpstr>
      <vt:lpstr>Search</vt:lpstr>
      <vt:lpstr>Search</vt:lpstr>
      <vt:lpstr>What are search costs?</vt:lpstr>
      <vt:lpstr>What is different?</vt:lpstr>
      <vt:lpstr>What is different?</vt:lpstr>
      <vt:lpstr>E.g. Brynjolfsson-Smith (2000)</vt:lpstr>
      <vt:lpstr>Data and empirical strategy</vt:lpstr>
      <vt:lpstr>Prices are lower online</vt:lpstr>
      <vt:lpstr>Dispersion is higher online?</vt:lpstr>
      <vt:lpstr>Dispersion is lower online?</vt:lpstr>
      <vt:lpstr>Dispersion is not zero online!</vt:lpstr>
      <vt:lpstr>Why non-zero dispersion?</vt:lpstr>
      <vt:lpstr>Consequences of lower search costs</vt:lpstr>
      <vt:lpstr>If the internet lowered search costs…</vt:lpstr>
      <vt:lpstr>Consider online dating...</vt:lpstr>
      <vt:lpstr>Reputation </vt:lpstr>
      <vt:lpstr>What is different?</vt:lpstr>
      <vt:lpstr>What is not different?</vt:lpstr>
      <vt:lpstr>What is in the literature?</vt:lpstr>
      <vt:lpstr>Distance</vt:lpstr>
      <vt:lpstr>What is different?</vt:lpstr>
      <vt:lpstr>Is distance dead?</vt:lpstr>
      <vt:lpstr>What is not different?</vt:lpstr>
      <vt:lpstr>So…Why isn’t distance dead?</vt:lpstr>
      <vt:lpstr>So…Why isn’t distance dead?</vt:lpstr>
      <vt:lpstr>How did location affect adoption of the commercial internet?</vt:lpstr>
      <vt:lpstr>Internet adoption by firms</vt:lpstr>
      <vt:lpstr>Competing forces</vt:lpstr>
      <vt:lpstr>Data</vt:lpstr>
      <vt:lpstr>Descriptive statistics:  More adoption if urban</vt:lpstr>
      <vt:lpstr>Basic vs. Advanced</vt:lpstr>
      <vt:lpstr>Within vs. cross-establishment</vt:lpstr>
      <vt:lpstr>Firm internet adoption</vt:lpstr>
      <vt:lpstr>Frameworks are useful</vt:lpstr>
      <vt:lpstr>So what?</vt:lpstr>
      <vt:lpstr>Digital data bring new interpretations and new emphasis to existing models</vt:lpstr>
      <vt:lpstr>Welfare implications of technical change come from identifying the framework</vt:lpstr>
      <vt:lpstr>Policy implications come from identifying the framework</vt:lpstr>
      <vt:lpstr>The opportunity</vt:lpstr>
      <vt:lpstr>What’s next?</vt:lpstr>
      <vt:lpstr>What’s next?</vt:lpstr>
      <vt:lpstr>Slide 56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is digital different?</dc:title>
  <dc:creator>Avi Goldfarb</dc:creator>
  <cp:lastModifiedBy>rshannon</cp:lastModifiedBy>
  <cp:revision>96</cp:revision>
  <dcterms:created xsi:type="dcterms:W3CDTF">2016-02-24T22:09:50Z</dcterms:created>
  <dcterms:modified xsi:type="dcterms:W3CDTF">2016-03-09T20:45:42Z</dcterms:modified>
</cp:coreProperties>
</file>