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5" r:id="rId2"/>
    <p:sldId id="926" r:id="rId3"/>
    <p:sldId id="927" r:id="rId4"/>
    <p:sldId id="930" r:id="rId5"/>
    <p:sldId id="928" r:id="rId6"/>
    <p:sldId id="934" r:id="rId7"/>
    <p:sldId id="932" r:id="rId8"/>
    <p:sldId id="929" r:id="rId9"/>
    <p:sldId id="935" r:id="rId10"/>
    <p:sldId id="931" r:id="rId11"/>
    <p:sldId id="936" r:id="rId12"/>
    <p:sldId id="937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AE8"/>
    <a:srgbClr val="E8CFD0"/>
    <a:srgbClr val="B31B1B"/>
    <a:srgbClr val="FFFFFF"/>
    <a:srgbClr val="42A646"/>
    <a:srgbClr val="BE504C"/>
    <a:srgbClr val="B13D30"/>
    <a:srgbClr val="BF504D"/>
    <a:srgbClr val="BF6C69"/>
    <a:srgbClr val="CF5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399" autoAdjust="0"/>
  </p:normalViewPr>
  <p:slideViewPr>
    <p:cSldViewPr snapToGrid="0" snapToObjects="1">
      <p:cViewPr varScale="1">
        <p:scale>
          <a:sx n="110" d="100"/>
          <a:sy n="110" d="100"/>
        </p:scale>
        <p:origin x="-112" y="-2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ichaelroach:Dropbox:SEPPS2013:change1013paper:change_150613.xlsx" TargetMode="External"/><Relationship Id="rId2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931981906517"/>
          <c:y val="0.0571714559665282"/>
          <c:w val="0.580426907379582"/>
          <c:h val="0.865055641107592"/>
        </c:manualLayout>
      </c:layout>
      <c:lineChart>
        <c:grouping val="standard"/>
        <c:varyColors val="0"/>
        <c:ser>
          <c:idx val="0"/>
          <c:order val="0"/>
          <c:tx>
            <c:v>Academic career for PhDs who remain interested in academia</c:v>
          </c:tx>
          <c:spPr>
            <a:ln w="38100" cmpd="sng"/>
          </c:spPr>
          <c:marker>
            <c:symbol val="none"/>
          </c:marker>
          <c:cat>
            <c:numRef>
              <c:f>'Fig 2'!$B$2:$C$2</c:f>
              <c:numCache>
                <c:formatCode>0</c:formatCode>
                <c:ptCount val="2"/>
                <c:pt idx="0">
                  <c:v>2010.0</c:v>
                </c:pt>
                <c:pt idx="1">
                  <c:v>2013.0</c:v>
                </c:pt>
              </c:numCache>
            </c:numRef>
          </c:cat>
          <c:val>
            <c:numRef>
              <c:f>'Fig 2'!$B$3:$C$3</c:f>
              <c:numCache>
                <c:formatCode>0.0</c:formatCode>
                <c:ptCount val="2"/>
                <c:pt idx="0">
                  <c:v>4.510373</c:v>
                </c:pt>
                <c:pt idx="1">
                  <c:v>4.401107</c:v>
                </c:pt>
              </c:numCache>
            </c:numRef>
          </c:val>
          <c:smooth val="0"/>
        </c:ser>
        <c:ser>
          <c:idx val="1"/>
          <c:order val="1"/>
          <c:tx>
            <c:v>Academic career for PhDs who lose interest in academia</c:v>
          </c:tx>
          <c:spPr>
            <a:ln w="38100" cmpd="sng">
              <a:solidFill>
                <a:srgbClr val="C0504D"/>
              </a:solidFill>
              <a:prstDash val="solid"/>
            </a:ln>
          </c:spPr>
          <c:marker>
            <c:symbol val="none"/>
          </c:marker>
          <c:cat>
            <c:numRef>
              <c:f>'Fig 2'!$B$2:$C$2</c:f>
              <c:numCache>
                <c:formatCode>0</c:formatCode>
                <c:ptCount val="2"/>
                <c:pt idx="0">
                  <c:v>2010.0</c:v>
                </c:pt>
                <c:pt idx="1">
                  <c:v>2013.0</c:v>
                </c:pt>
              </c:numCache>
            </c:numRef>
          </c:cat>
          <c:val>
            <c:numRef>
              <c:f>'Fig 2'!$D$3:$E$3</c:f>
              <c:numCache>
                <c:formatCode>0.0</c:formatCode>
                <c:ptCount val="2"/>
                <c:pt idx="0">
                  <c:v>4.289809</c:v>
                </c:pt>
                <c:pt idx="1">
                  <c:v>2.16879</c:v>
                </c:pt>
              </c:numCache>
            </c:numRef>
          </c:val>
          <c:smooth val="0"/>
        </c:ser>
        <c:ser>
          <c:idx val="2"/>
          <c:order val="2"/>
          <c:tx>
            <c:v>Industry career for PhDs who remain interested in academia</c:v>
          </c:tx>
          <c:spPr>
            <a:ln w="19050" cmpd="sng">
              <a:solidFill>
                <a:srgbClr val="4F81BD"/>
              </a:solidFill>
              <a:prstDash val="dash"/>
            </a:ln>
          </c:spPr>
          <c:marker>
            <c:symbol val="none"/>
          </c:marker>
          <c:dPt>
            <c:idx val="1"/>
            <c:bubble3D val="0"/>
            <c:spPr>
              <a:ln w="38100" cmpd="sng">
                <a:solidFill>
                  <a:srgbClr val="4F81BD"/>
                </a:solidFill>
                <a:prstDash val="dash"/>
              </a:ln>
            </c:spPr>
          </c:dPt>
          <c:cat>
            <c:numRef>
              <c:f>'Fig 2'!$B$2:$C$2</c:f>
              <c:numCache>
                <c:formatCode>0</c:formatCode>
                <c:ptCount val="2"/>
                <c:pt idx="0">
                  <c:v>2010.0</c:v>
                </c:pt>
                <c:pt idx="1">
                  <c:v>2013.0</c:v>
                </c:pt>
              </c:numCache>
            </c:numRef>
          </c:cat>
          <c:val>
            <c:numRef>
              <c:f>'Fig 2'!$B$4:$C$4</c:f>
              <c:numCache>
                <c:formatCode>0.0</c:formatCode>
                <c:ptCount val="2"/>
                <c:pt idx="0">
                  <c:v>3.7</c:v>
                </c:pt>
                <c:pt idx="1">
                  <c:v>3.8</c:v>
                </c:pt>
              </c:numCache>
            </c:numRef>
          </c:val>
          <c:smooth val="0"/>
        </c:ser>
        <c:ser>
          <c:idx val="3"/>
          <c:order val="3"/>
          <c:tx>
            <c:v>Industry career for PhDs who lose interest in academia</c:v>
          </c:tx>
          <c:spPr>
            <a:ln w="38100" cmpd="sng">
              <a:solidFill>
                <a:srgbClr val="D16C69"/>
              </a:solidFill>
              <a:prstDash val="dash"/>
            </a:ln>
          </c:spPr>
          <c:marker>
            <c:symbol val="none"/>
          </c:marker>
          <c:cat>
            <c:numRef>
              <c:f>'Fig 2'!$B$2:$C$2</c:f>
              <c:numCache>
                <c:formatCode>0</c:formatCode>
                <c:ptCount val="2"/>
                <c:pt idx="0">
                  <c:v>2010.0</c:v>
                </c:pt>
                <c:pt idx="1">
                  <c:v>2013.0</c:v>
                </c:pt>
              </c:numCache>
            </c:numRef>
          </c:cat>
          <c:val>
            <c:numRef>
              <c:f>'Fig 2'!$D$4:$E$4</c:f>
              <c:numCache>
                <c:formatCode>0.0</c:formatCode>
                <c:ptCount val="2"/>
                <c:pt idx="0">
                  <c:v>3.8</c:v>
                </c:pt>
                <c:pt idx="1">
                  <c:v>3.9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0080088"/>
        <c:axId val="-2107048984"/>
      </c:lineChart>
      <c:catAx>
        <c:axId val="-213008008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en-US"/>
          </a:p>
        </c:txPr>
        <c:crossAx val="-2107048984"/>
        <c:crosses val="autoZero"/>
        <c:auto val="1"/>
        <c:lblAlgn val="ctr"/>
        <c:lblOffset val="100"/>
        <c:noMultiLvlLbl val="0"/>
      </c:catAx>
      <c:valAx>
        <c:axId val="-2107048984"/>
        <c:scaling>
          <c:orientation val="minMax"/>
          <c:min val="1.0"/>
        </c:scaling>
        <c:delete val="0"/>
        <c:axPos val="l"/>
        <c:majorGridlines/>
        <c:numFmt formatCode="0.0" sourceLinked="1"/>
        <c:majorTickMark val="out"/>
        <c:minorTickMark val="none"/>
        <c:tickLblPos val="none"/>
        <c:txPr>
          <a:bodyPr/>
          <a:lstStyle/>
          <a:p>
            <a:pPr>
              <a:defRPr sz="1100" b="1"/>
            </a:pPr>
            <a:endParaRPr lang="en-US"/>
          </a:p>
        </c:txPr>
        <c:crossAx val="-2130080088"/>
        <c:crosses val="autoZero"/>
        <c:crossBetween val="midCat"/>
        <c:majorUnit val="1.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73234946387112"/>
          <c:y val="0.22169924071991"/>
          <c:w val="0.247467075772742"/>
          <c:h val="0.503633116148021"/>
        </c:manualLayout>
      </c:layout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791081639080974"/>
          <c:y val="0.0418332192323812"/>
          <c:w val="0.655057332263111"/>
          <c:h val="0.8561226734774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Academia attractive (75%)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>
                    <a:latin typeface="+mj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Research faculty (n=695)</c:v>
                </c:pt>
                <c:pt idx="1">
                  <c:v>Postdoc (n=1720)</c:v>
                </c:pt>
                <c:pt idx="2">
                  <c:v>Industry R&amp;D (n=1107)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0.860431654676259</c:v>
                </c:pt>
                <c:pt idx="1">
                  <c:v>0.801162790697674</c:v>
                </c:pt>
                <c:pt idx="2">
                  <c:v>0.595302619692864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Academia unattractive (13%)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000">
                    <a:latin typeface="+mj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Research faculty (n=695)</c:v>
                </c:pt>
                <c:pt idx="1">
                  <c:v>Postdoc (n=1720)</c:v>
                </c:pt>
                <c:pt idx="2">
                  <c:v>Industry R&amp;D (n=1107)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0.0705035971223021</c:v>
                </c:pt>
                <c:pt idx="1">
                  <c:v>0.1</c:v>
                </c:pt>
                <c:pt idx="2">
                  <c:v>0.224028906955736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Industry attractive (72%)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>
                    <a:latin typeface="+mj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Research faculty (n=695)</c:v>
                </c:pt>
                <c:pt idx="1">
                  <c:v>Postdoc (n=1720)</c:v>
                </c:pt>
                <c:pt idx="2">
                  <c:v>Industry R&amp;D (n=1107)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0.597122302158273</c:v>
                </c:pt>
                <c:pt idx="1">
                  <c:v>0.661627906976744</c:v>
                </c:pt>
                <c:pt idx="2">
                  <c:v>0.901535682023487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Industry unattractive (10%)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000">
                    <a:latin typeface="+mj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Research faculty (n=695)</c:v>
                </c:pt>
                <c:pt idx="1">
                  <c:v>Postdoc (n=1720)</c:v>
                </c:pt>
                <c:pt idx="2">
                  <c:v>Industry R&amp;D (n=1107)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0.166906474820144</c:v>
                </c:pt>
                <c:pt idx="1">
                  <c:v>0.12</c:v>
                </c:pt>
                <c:pt idx="2">
                  <c:v>0.019873532068654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41552792"/>
        <c:axId val="2141554200"/>
      </c:barChart>
      <c:catAx>
        <c:axId val="2141552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 b="1">
                <a:latin typeface="+mj-lt"/>
              </a:defRPr>
            </a:pPr>
            <a:endParaRPr lang="en-US"/>
          </a:p>
        </c:txPr>
        <c:crossAx val="2141554200"/>
        <c:crosses val="autoZero"/>
        <c:auto val="1"/>
        <c:lblAlgn val="ctr"/>
        <c:lblOffset val="100"/>
        <c:noMultiLvlLbl val="0"/>
      </c:catAx>
      <c:valAx>
        <c:axId val="2141554200"/>
        <c:scaling>
          <c:orientation val="minMax"/>
          <c:max val="1.0"/>
          <c:min val="0.0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/>
                <a:cs typeface="Arial"/>
              </a:defRPr>
            </a:pPr>
            <a:endParaRPr lang="en-US"/>
          </a:p>
        </c:txPr>
        <c:crossAx val="2141552792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48387102653835"/>
          <c:y val="0.262744789560562"/>
          <c:w val="0.250070173519977"/>
          <c:h val="0.583026321709786"/>
        </c:manualLayout>
      </c:layout>
      <c:overlay val="0"/>
      <c:txPr>
        <a:bodyPr/>
        <a:lstStyle/>
        <a:p>
          <a:pPr>
            <a:defRPr sz="1050" b="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0.01145</cdr:x>
      <cdr:y>0.01261</cdr:y>
    </cdr:from>
    <cdr:to>
      <cdr:x>0.12979</cdr:x>
      <cdr:y>1</cdr:y>
    </cdr:to>
    <cdr:sp macro="" textlink="">
      <cdr:nvSpPr>
        <cdr:cNvPr id="2" name="Text Box 12"/>
        <cdr:cNvSpPr txBox="1"/>
      </cdr:nvSpPr>
      <cdr:spPr>
        <a:xfrm xmlns:a="http://schemas.openxmlformats.org/drawingml/2006/main">
          <a:off x="79251" y="61671"/>
          <a:ext cx="819090" cy="39249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C572A759-6A51-4108-AA02-DFA0A04FC94B}">
            <ma14:wrappingTextBoxFlag xmlns:ma14="http://schemas.microsoft.com/office/mac/drawingml/2011/main"/>
          </a:ext>
        </a:extLst>
      </cdr:spPr>
      <cdr:style>
        <a:lnRef xmlns:a="http://schemas.openxmlformats.org/drawingml/2006/main" idx="0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spcFirstLastPara="0" vert="horz" wrap="square" lIns="91440" tIns="91440" rIns="91440" bIns="9144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Extremely</a:t>
          </a:r>
          <a:br>
            <a:rPr lang="en-US" sz="700" b="1">
              <a:effectLst/>
              <a:latin typeface="Arial"/>
              <a:ea typeface="Times New Roman"/>
              <a:cs typeface="Arial"/>
            </a:rPr>
          </a:br>
          <a:r>
            <a:rPr lang="en-US" sz="700" b="1">
              <a:effectLst/>
              <a:latin typeface="Arial"/>
              <a:ea typeface="Times New Roman"/>
              <a:cs typeface="Arial"/>
            </a:rPr>
            <a:t>Attractive</a:t>
          </a:r>
          <a:endParaRPr lang="en-US" sz="12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800" b="1">
              <a:effectLst/>
              <a:latin typeface="Arial"/>
              <a:ea typeface="Times New Roman"/>
              <a:cs typeface="Arial"/>
            </a:rPr>
            <a:t>	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Attractive</a:t>
          </a:r>
          <a:endParaRPr lang="en-US" sz="12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8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8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Neither</a:t>
          </a:r>
          <a:br>
            <a:rPr lang="en-US" sz="700" b="1">
              <a:effectLst/>
              <a:latin typeface="Arial"/>
              <a:ea typeface="Times New Roman"/>
              <a:cs typeface="Arial"/>
            </a:rPr>
          </a:br>
          <a:r>
            <a:rPr lang="en-US" sz="700" b="1">
              <a:effectLst/>
              <a:latin typeface="Arial"/>
              <a:ea typeface="Times New Roman"/>
              <a:cs typeface="Arial"/>
            </a:rPr>
            <a:t>attractive nor unattractive</a:t>
          </a:r>
          <a:endParaRPr lang="en-US" sz="12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8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8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Unattractive</a:t>
          </a:r>
          <a:endParaRPr lang="en-US" sz="12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8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800" b="1">
              <a:effectLst/>
              <a:latin typeface="Arial"/>
              <a:ea typeface="Times New Roman"/>
              <a:cs typeface="Arial"/>
            </a:rPr>
            <a:t> </a:t>
          </a:r>
          <a:endParaRPr lang="en-US" sz="800">
            <a:effectLst/>
            <a:latin typeface="Times New Roman"/>
            <a:ea typeface="Times New Roman"/>
            <a:cs typeface="Times New Roman"/>
          </a:endParaRPr>
        </a:p>
        <a:p xmlns:a="http://schemas.openxmlformats.org/drawingml/2006/main">
          <a:pPr marL="0" marR="0" indent="0" algn="r">
            <a:lnSpc>
              <a:spcPct val="150000"/>
            </a:lnSpc>
            <a:spcBef>
              <a:spcPts val="0"/>
            </a:spcBef>
            <a:spcAft>
              <a:spcPts val="0"/>
            </a:spcAft>
          </a:pPr>
          <a:r>
            <a:rPr lang="en-US" sz="700" b="1">
              <a:effectLst/>
              <a:latin typeface="Arial"/>
              <a:ea typeface="Times New Roman"/>
              <a:cs typeface="Arial"/>
            </a:rPr>
            <a:t>Extremely</a:t>
          </a:r>
          <a:br>
            <a:rPr lang="en-US" sz="700" b="1">
              <a:effectLst/>
              <a:latin typeface="Arial"/>
              <a:ea typeface="Times New Roman"/>
              <a:cs typeface="Arial"/>
            </a:rPr>
          </a:br>
          <a:r>
            <a:rPr lang="en-US" sz="700" b="1">
              <a:effectLst/>
              <a:latin typeface="Arial"/>
              <a:ea typeface="Times New Roman"/>
              <a:cs typeface="Arial"/>
            </a:rPr>
            <a:t>Unattractive</a:t>
          </a:r>
          <a:endParaRPr lang="en-US" sz="1200">
            <a:effectLst/>
            <a:latin typeface="Times New Roman"/>
            <a:ea typeface="Times New Roman"/>
            <a:cs typeface="Times New Roman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April 23,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7B270-1D87-A04B-B42E-90425A76C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79089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April 23, 2015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46666-80A1-8349-956B-F06F63583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8450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April 23,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478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55"/>
            <a:ext cx="7772400" cy="110251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3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5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2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"/>
            <a:ext cx="9144000" cy="795037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575"/>
            <a:ext cx="8229600" cy="683021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2001"/>
            <a:ext cx="8229600" cy="3798337"/>
          </a:xfrm>
        </p:spPr>
        <p:txBody>
          <a:bodyPr/>
          <a:lstStyle>
            <a:lvl1pPr marL="233363" indent="-233363">
              <a:spcBef>
                <a:spcPts val="1000"/>
              </a:spcBef>
              <a:buFont typeface="Wingdings" charset="2"/>
              <a:buChar char="§"/>
              <a:defRPr sz="2400" b="1">
                <a:latin typeface="Calibri"/>
                <a:cs typeface="Calibri"/>
              </a:defRPr>
            </a:lvl1pPr>
            <a:lvl2pPr marL="571500" indent="-230188">
              <a:spcBef>
                <a:spcPts val="0"/>
              </a:spcBef>
              <a:spcAft>
                <a:spcPts val="400"/>
              </a:spcAft>
              <a:defRPr sz="1800">
                <a:latin typeface="Calibri"/>
                <a:cs typeface="Calibri"/>
              </a:defRPr>
            </a:lvl2pPr>
            <a:lvl3pPr marL="909638" indent="-228600">
              <a:spcBef>
                <a:spcPts val="0"/>
              </a:spcBef>
              <a:spcAft>
                <a:spcPts val="400"/>
              </a:spcAft>
              <a:buFont typeface="Wingdings" charset="2"/>
              <a:buChar char="§"/>
              <a:defRPr sz="1400">
                <a:latin typeface="Calibri"/>
                <a:cs typeface="Calibri"/>
              </a:defRPr>
            </a:lvl3pPr>
            <a:lvl4pPr>
              <a:defRPr sz="1600">
                <a:latin typeface="Calibri"/>
                <a:cs typeface="Calibri"/>
              </a:defRPr>
            </a:lvl4pPr>
            <a:lvl5pPr>
              <a:defRPr sz="1600">
                <a:latin typeface="Calibri"/>
                <a:cs typeface="Calibri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7916933" y="4661377"/>
            <a:ext cx="1133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tx1"/>
                </a:solidFill>
                <a:latin typeface="Palatino Linotype"/>
                <a:cs typeface="Palatino Linotype"/>
              </a:rPr>
              <a:t>DYSON</a:t>
            </a:r>
            <a:endParaRPr lang="en-US" sz="1400" dirty="0" smtClean="0">
              <a:solidFill>
                <a:schemeClr val="tx1"/>
              </a:solidFill>
              <a:latin typeface="Palatino Linotype"/>
              <a:cs typeface="Palatino Linotype"/>
            </a:endParaRPr>
          </a:p>
          <a:p>
            <a:r>
              <a:rPr lang="en-US" sz="900" dirty="0" smtClean="0">
                <a:solidFill>
                  <a:srgbClr val="B01C20"/>
                </a:solidFill>
                <a:latin typeface="Palatino Linotype"/>
                <a:cs typeface="Palatino Linotype"/>
              </a:rPr>
              <a:t>Cornell University</a:t>
            </a:r>
            <a:endParaRPr lang="en-US" sz="900" dirty="0">
              <a:solidFill>
                <a:srgbClr val="B01C20"/>
              </a:solidFill>
              <a:latin typeface="Palatino Linotype"/>
              <a:cs typeface="Palatino Linotype"/>
            </a:endParaRPr>
          </a:p>
        </p:txBody>
      </p:sp>
      <p:pic>
        <p:nvPicPr>
          <p:cNvPr id="8" name="Picture 7" descr="cu screen b31b1b.psd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07062" y="4690365"/>
            <a:ext cx="362740" cy="357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409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1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0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4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5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24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0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39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015"/>
            <a:ext cx="8229600" cy="68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3086"/>
            <a:ext cx="8229600" cy="3631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AEM 4390: Technology Strategy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ED8E3-30BE-D041-8ADC-8DB45A279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3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rgbClr val="B01C20"/>
          </a:solidFill>
          <a:latin typeface="Palatino"/>
          <a:ea typeface="+mj-ea"/>
          <a:cs typeface="Palatin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Palatino"/>
          <a:ea typeface="+mn-ea"/>
          <a:cs typeface="Palatin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Palatino"/>
          <a:ea typeface="+mn-ea"/>
          <a:cs typeface="Palatin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Palatino"/>
          <a:ea typeface="+mn-ea"/>
          <a:cs typeface="Palatin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Palatino"/>
          <a:ea typeface="+mn-ea"/>
          <a:cs typeface="Palatin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Palatino"/>
          <a:ea typeface="+mn-ea"/>
          <a:cs typeface="Palatin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Sheet1.xlsx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964" y="817105"/>
            <a:ext cx="8732178" cy="1520005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Science &amp; Engineering </a:t>
            </a:r>
            <a:r>
              <a:rPr lang="en-US" sz="4000" dirty="0" smtClean="0"/>
              <a:t>Ph.D.</a:t>
            </a:r>
            <a:br>
              <a:rPr lang="en-US" sz="4000" dirty="0" smtClean="0"/>
            </a:br>
            <a:r>
              <a:rPr lang="en-US" sz="4000" dirty="0" smtClean="0"/>
              <a:t>Panel </a:t>
            </a:r>
            <a:r>
              <a:rPr lang="en-US" sz="4000" dirty="0"/>
              <a:t>Survey (SEPPS)</a:t>
            </a:r>
            <a:endParaRPr lang="en-US" sz="3800" b="1" dirty="0">
              <a:latin typeface="Palatino Linotype"/>
              <a:cs typeface="Palatino Linotype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241471"/>
            <a:ext cx="9144000" cy="914400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u white lrg.psd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2964" y="4265507"/>
            <a:ext cx="822960" cy="82296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965113" y="4284900"/>
            <a:ext cx="3232452" cy="7471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kern="0" spc="1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alatino Linotype"/>
                <a:cs typeface="Palatino Linotype"/>
              </a:rPr>
              <a:t>DYSON</a:t>
            </a:r>
          </a:p>
          <a:p>
            <a:pPr algn="l"/>
            <a:r>
              <a:rPr lang="en-US" sz="1800" kern="0" spc="1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alatino Linotype"/>
                <a:cs typeface="Palatino Linotype"/>
              </a:rPr>
              <a:t>Cornell University</a:t>
            </a:r>
            <a:endParaRPr lang="en-US" sz="1800" kern="0" spc="1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Palatino Linotype"/>
              <a:cs typeface="Palatino Linotype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13790" y="2720976"/>
            <a:ext cx="8036444" cy="1185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Palatino"/>
                <a:ea typeface="+mn-ea"/>
                <a:cs typeface="Palatin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"/>
                <a:ea typeface="+mn-ea"/>
                <a:cs typeface="Palatin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"/>
                <a:ea typeface="+mn-ea"/>
                <a:cs typeface="Palatin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"/>
                <a:ea typeface="+mn-ea"/>
                <a:cs typeface="Palatin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"/>
                <a:ea typeface="+mn-ea"/>
                <a:cs typeface="Palatin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Michael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Roach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/>
              <a:t>Cornell University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755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Career Preferences &amp; Outcomes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601904262"/>
              </p:ext>
            </p:extLst>
          </p:nvPr>
        </p:nvGraphicFramePr>
        <p:xfrm>
          <a:off x="778164" y="1048298"/>
          <a:ext cx="7908636" cy="3973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4458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Matching publication and patent data to SEPPS</a:t>
            </a:r>
          </a:p>
          <a:p>
            <a:r>
              <a:rPr lang="en-US" dirty="0" smtClean="0"/>
              <a:t>Matching SEPPS to administrative data to provide insight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28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0" dirty="0" smtClean="0"/>
              <a:t>Thank you</a:t>
            </a:r>
            <a:endParaRPr lang="en-US" sz="3600" b="0" dirty="0"/>
          </a:p>
        </p:txBody>
      </p:sp>
    </p:spTree>
    <p:extLst>
      <p:ext uri="{BB962C8B-B14F-4D97-AF65-F5344CB8AC3E}">
        <p14:creationId xmlns:p14="http://schemas.microsoft.com/office/powerpoint/2010/main" val="7584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2001"/>
            <a:ext cx="8229600" cy="4023646"/>
          </a:xfrm>
        </p:spPr>
        <p:txBody>
          <a:bodyPr>
            <a:normAutofit/>
          </a:bodyPr>
          <a:lstStyle/>
          <a:p>
            <a:r>
              <a:rPr lang="en-US" dirty="0"/>
              <a:t>Funding of university research (</a:t>
            </a:r>
            <a:r>
              <a:rPr lang="en-US" dirty="0" err="1"/>
              <a:t>Bercovitz</a:t>
            </a:r>
            <a:r>
              <a:rPr lang="en-US" dirty="0"/>
              <a:t>, Feldman &amp; Roach)</a:t>
            </a:r>
          </a:p>
          <a:p>
            <a:pPr lvl="1">
              <a:spcAft>
                <a:spcPts val="800"/>
              </a:spcAft>
            </a:pPr>
            <a:r>
              <a:rPr lang="en-US" dirty="0"/>
              <a:t>C</a:t>
            </a:r>
            <a:r>
              <a:rPr lang="en-US" dirty="0" smtClean="0"/>
              <a:t>hanging sources </a:t>
            </a:r>
            <a:r>
              <a:rPr lang="en-US" dirty="0"/>
              <a:t>of funding </a:t>
            </a:r>
            <a:r>
              <a:rPr lang="en-US" dirty="0" smtClean="0"/>
              <a:t>over time; particular </a:t>
            </a:r>
            <a:r>
              <a:rPr lang="en-US" dirty="0"/>
              <a:t>focus on </a:t>
            </a:r>
            <a:r>
              <a:rPr lang="en-US" dirty="0" smtClean="0"/>
              <a:t>foundations</a:t>
            </a:r>
            <a:endParaRPr lang="en-US" dirty="0"/>
          </a:p>
          <a:p>
            <a:pPr lvl="1">
              <a:spcAft>
                <a:spcPts val="800"/>
              </a:spcAft>
            </a:pPr>
            <a:r>
              <a:rPr lang="en-US" dirty="0" smtClean="0"/>
              <a:t>Detailed sponsored </a:t>
            </a:r>
            <a:r>
              <a:rPr lang="en-US" dirty="0"/>
              <a:t>research data </a:t>
            </a:r>
            <a:r>
              <a:rPr lang="en-US" dirty="0" smtClean="0"/>
              <a:t>from </a:t>
            </a:r>
            <a:r>
              <a:rPr lang="en-US" dirty="0"/>
              <a:t>six </a:t>
            </a:r>
            <a:r>
              <a:rPr lang="en-US" dirty="0" smtClean="0"/>
              <a:t>universities 2000-2013</a:t>
            </a:r>
          </a:p>
          <a:p>
            <a:r>
              <a:rPr lang="en-US" dirty="0" smtClean="0"/>
              <a:t>Academic entrepreneurship (Burton &amp; Roach)</a:t>
            </a:r>
            <a:endParaRPr lang="en-US" dirty="0"/>
          </a:p>
          <a:p>
            <a:pPr lvl="1">
              <a:spcAft>
                <a:spcPts val="800"/>
              </a:spcAft>
            </a:pPr>
            <a:r>
              <a:rPr lang="en-US" dirty="0" smtClean="0"/>
              <a:t>Founding teams of university startups and impact on economic development</a:t>
            </a:r>
            <a:endParaRPr lang="en-US" dirty="0"/>
          </a:p>
          <a:p>
            <a:pPr lvl="1">
              <a:spcAft>
                <a:spcPts val="800"/>
              </a:spcAft>
            </a:pPr>
            <a:r>
              <a:rPr lang="en-US" dirty="0" smtClean="0"/>
              <a:t>35,000 Invention disclosures, 7,000 licensing agreements, and 1,400 startups from four top universities; inventors, founders, funding, etc.</a:t>
            </a:r>
            <a:endParaRPr lang="en-US" dirty="0"/>
          </a:p>
          <a:p>
            <a:r>
              <a:rPr lang="en-US" dirty="0" smtClean="0"/>
              <a:t>STEM doctorate careers (Roach &amp; Sauermann)</a:t>
            </a:r>
            <a:endParaRPr lang="en-US" dirty="0"/>
          </a:p>
          <a:p>
            <a:pPr lvl="1">
              <a:spcAft>
                <a:spcPts val="800"/>
              </a:spcAft>
            </a:pPr>
            <a:r>
              <a:rPr lang="en-US" dirty="0" smtClean="0"/>
              <a:t>PhD experience, career outcomes, R&amp;D activities of S&amp;E doctorates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91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S&amp;E Panel Ph.D. Survey (SEPPS)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92001"/>
            <a:ext cx="8529375" cy="4112774"/>
          </a:xfrm>
        </p:spPr>
        <p:txBody>
          <a:bodyPr>
            <a:noAutofit/>
          </a:bodyPr>
          <a:lstStyle/>
          <a:p>
            <a:r>
              <a:rPr lang="en-US" sz="2000" dirty="0" smtClean="0"/>
              <a:t>Project objectives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Understand the early careers of STEM doctorates (supply side)</a:t>
            </a:r>
          </a:p>
          <a:p>
            <a:pPr lvl="1">
              <a:spcAft>
                <a:spcPts val="600"/>
              </a:spcAft>
            </a:pPr>
            <a:r>
              <a:rPr lang="en-US" sz="1600" dirty="0"/>
              <a:t>What are PhD students’ preferences for various types of careers? </a:t>
            </a:r>
          </a:p>
          <a:p>
            <a:pPr lvl="1">
              <a:spcAft>
                <a:spcPts val="600"/>
              </a:spcAft>
            </a:pPr>
            <a:r>
              <a:rPr lang="en-US" sz="1600" dirty="0"/>
              <a:t>How do these preferences change over time?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How do preferences, ability, and labor market conditions determine career outcomes?</a:t>
            </a:r>
          </a:p>
          <a:p>
            <a:r>
              <a:rPr lang="en-US" sz="2000" dirty="0" smtClean="0"/>
              <a:t>Survey instrument</a:t>
            </a:r>
            <a:endParaRPr lang="en-US" sz="2000" dirty="0"/>
          </a:p>
          <a:p>
            <a:pPr lvl="1">
              <a:spcAft>
                <a:spcPts val="600"/>
              </a:spcAft>
            </a:pPr>
            <a:r>
              <a:rPr lang="en-US" sz="1600" dirty="0" smtClean="0"/>
              <a:t>Ph.D. research and lab conditions, including nature of research, sources of funding, reasons for choosing research, experience with advisor, lab norms, etc.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Career preferences, career plans, labor market expectations, etc.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Demographic, family, and pre-PhD background</a:t>
            </a:r>
          </a:p>
          <a:p>
            <a:pPr lvl="1">
              <a:spcAft>
                <a:spcPts val="600"/>
              </a:spcAft>
            </a:pPr>
            <a:r>
              <a:rPr lang="en-US" sz="1600" dirty="0"/>
              <a:t>C</a:t>
            </a:r>
            <a:r>
              <a:rPr lang="en-US" sz="1600" dirty="0" smtClean="0"/>
              <a:t>areer search, job offers, career choice,</a:t>
            </a:r>
            <a:r>
              <a:rPr lang="en-US" sz="1600" dirty="0"/>
              <a:t> </a:t>
            </a:r>
            <a:r>
              <a:rPr lang="en-US" sz="1600" dirty="0" smtClean="0"/>
              <a:t>current work conditions, etc.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587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SEPPS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92001"/>
            <a:ext cx="8529375" cy="416613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Survey structure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Two-wave survey to track respondents from Ph.D. to early careers outcomes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2010 first wave</a:t>
            </a:r>
          </a:p>
          <a:p>
            <a:pPr lvl="1">
              <a:spcAft>
                <a:spcPts val="600"/>
              </a:spcAft>
            </a:pPr>
            <a:r>
              <a:rPr lang="en-US" sz="1600" dirty="0"/>
              <a:t>S</a:t>
            </a:r>
            <a:r>
              <a:rPr lang="en-US" sz="1600" dirty="0" smtClean="0"/>
              <a:t>urveyed ~30,000 S&amp;E Ph.D. students at 39 Tier 1 U.S. research universities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30% adjusted response rate; 7,806 PhD students and 1,795 postdocs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2013 second wave</a:t>
            </a:r>
            <a:endParaRPr lang="en-US" sz="2000" dirty="0"/>
          </a:p>
          <a:p>
            <a:pPr lvl="1">
              <a:spcAft>
                <a:spcPts val="600"/>
              </a:spcAft>
            </a:pPr>
            <a:r>
              <a:rPr lang="en-US" sz="1600" dirty="0" smtClean="0"/>
              <a:t>Follow-up survey with a 53% adjusted response rate, resulting in 4,357 obs.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Career outcome </a:t>
            </a:r>
            <a:r>
              <a:rPr lang="en-US" sz="2000" dirty="0" smtClean="0"/>
              <a:t>data</a:t>
            </a:r>
            <a:endParaRPr lang="en-US" sz="2000" dirty="0"/>
          </a:p>
          <a:p>
            <a:pPr lvl="1">
              <a:spcAft>
                <a:spcPts val="600"/>
              </a:spcAft>
            </a:pPr>
            <a:r>
              <a:rPr lang="en-US" sz="1600" dirty="0" smtClean="0"/>
              <a:t>Supplemented with detailed career profiles from LinkedIn, university websites, etc.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Career outcomes for both respondents and non-respondents</a:t>
            </a:r>
          </a:p>
        </p:txBody>
      </p:sp>
    </p:spTree>
    <p:extLst>
      <p:ext uri="{BB962C8B-B14F-4D97-AF65-F5344CB8AC3E}">
        <p14:creationId xmlns:p14="http://schemas.microsoft.com/office/powerpoint/2010/main" val="3413269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/>
          <p:cNvCxnSpPr/>
          <p:nvPr/>
        </p:nvCxnSpPr>
        <p:spPr>
          <a:xfrm flipV="1">
            <a:off x="618087" y="1007652"/>
            <a:ext cx="0" cy="371834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976489" y="1007652"/>
            <a:ext cx="0" cy="371834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114324" y="2153354"/>
            <a:ext cx="3657600" cy="9524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Phd</a:t>
            </a:r>
            <a:r>
              <a:rPr lang="en-US" b="1" dirty="0" smtClean="0"/>
              <a:t>/Postdoc 2010 – Postdoc 2013</a:t>
            </a:r>
          </a:p>
          <a:p>
            <a:pPr algn="ctr"/>
            <a:r>
              <a:rPr lang="en-US" sz="1600" dirty="0" smtClean="0"/>
              <a:t>1,953 obs. (25%)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Early Stages of Ph.D. Lifecycle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4162" y="1007652"/>
            <a:ext cx="3200400" cy="10972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Phd</a:t>
            </a:r>
            <a:r>
              <a:rPr lang="en-US" b="1" dirty="0"/>
              <a:t> </a:t>
            </a:r>
            <a:r>
              <a:rPr lang="en-US" b="1" dirty="0" smtClean="0"/>
              <a:t>2010 – PhD 2013</a:t>
            </a:r>
          </a:p>
          <a:p>
            <a:pPr algn="ctr"/>
            <a:r>
              <a:rPr lang="en-US" sz="1600" dirty="0" smtClean="0"/>
              <a:t>2,610 obs. (34%)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2100521" y="3161002"/>
            <a:ext cx="3657600" cy="1325880"/>
          </a:xfrm>
          <a:prstGeom prst="rect">
            <a:avLst/>
          </a:prstGeom>
          <a:solidFill>
            <a:srgbClr val="42A64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b="1" dirty="0" err="1" smtClean="0"/>
              <a:t>Phd</a:t>
            </a:r>
            <a:r>
              <a:rPr lang="en-US" b="1" dirty="0" smtClean="0"/>
              <a:t>/Postdoc 2010 – Employed 2013</a:t>
            </a:r>
          </a:p>
          <a:p>
            <a:pPr algn="ctr"/>
            <a:r>
              <a:rPr lang="en-US" sz="1600" dirty="0" smtClean="0"/>
              <a:t>3,119 obs. (41%)</a:t>
            </a:r>
            <a:endParaRPr lang="en-US" sz="16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815635"/>
              </p:ext>
            </p:extLst>
          </p:nvPr>
        </p:nvGraphicFramePr>
        <p:xfrm>
          <a:off x="5978720" y="2211081"/>
          <a:ext cx="2708080" cy="2132334"/>
        </p:xfrm>
        <a:graphic>
          <a:graphicData uri="http://schemas.openxmlformats.org/drawingml/2006/table">
            <a:tbl>
              <a:tblPr/>
              <a:tblGrid>
                <a:gridCol w="2292966"/>
                <a:gridCol w="415114"/>
              </a:tblGrid>
              <a:tr h="355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Postdocs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Academia (tenure &amp; non-tenure)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Government/research institute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Industrial R&amp;D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Startup founder or employee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industry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43394" y="4729352"/>
            <a:ext cx="1457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Matriculation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401135" y="4732712"/>
            <a:ext cx="1246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Graduation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00374" y="4729352"/>
            <a:ext cx="1725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Post-Graduation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07414" y="4725992"/>
            <a:ext cx="3383280" cy="336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976489" y="4729352"/>
            <a:ext cx="3593208" cy="336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985818" y="2020455"/>
            <a:ext cx="6915727" cy="2574636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50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S&amp;E Fields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0382474"/>
              </p:ext>
            </p:extLst>
          </p:nvPr>
        </p:nvGraphicFramePr>
        <p:xfrm>
          <a:off x="1581727" y="1200729"/>
          <a:ext cx="5255047" cy="3267360"/>
        </p:xfrm>
        <a:graphic>
          <a:graphicData uri="http://schemas.openxmlformats.org/drawingml/2006/table">
            <a:tbl>
              <a:tblPr/>
              <a:tblGrid>
                <a:gridCol w="2702597"/>
                <a:gridCol w="1276225"/>
                <a:gridCol w="1276225"/>
              </a:tblGrid>
              <a:tr h="40444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Obs.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BIO/LIFE SCIENCES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2,894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7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CHEMISTRY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902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PHYSICS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1,115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ENGINEERING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1,687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COMPUTER SCIENCE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756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FIELD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109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79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Career 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</a:pPr>
            <a:r>
              <a:rPr lang="en-US" i="1" dirty="0" smtClean="0"/>
              <a:t>“</a:t>
            </a:r>
            <a:r>
              <a:rPr lang="en-US" i="1" dirty="0"/>
              <a:t>Putting job availability aside, how attractive do you personally find each of the following careers?</a:t>
            </a:r>
            <a:r>
              <a:rPr lang="en-US" b="1" i="1" dirty="0" smtClean="0"/>
              <a:t>”</a:t>
            </a:r>
            <a:endParaRPr lang="en-US" dirty="0" smtClean="0"/>
          </a:p>
          <a:p>
            <a:pPr lvl="1">
              <a:spcAft>
                <a:spcPts val="1000"/>
              </a:spcAft>
            </a:pPr>
            <a:r>
              <a:rPr lang="en-US" dirty="0"/>
              <a:t>Careers </a:t>
            </a:r>
            <a:r>
              <a:rPr lang="en-US" dirty="0" smtClean="0"/>
              <a:t>are research faculty, teaching faculty, national lab/research institute, industrial </a:t>
            </a:r>
            <a:r>
              <a:rPr lang="en-US" dirty="0"/>
              <a:t>R&amp;D, </a:t>
            </a:r>
            <a:r>
              <a:rPr lang="en-US" dirty="0" smtClean="0"/>
              <a:t>startup, and “other”</a:t>
            </a:r>
            <a:endParaRPr lang="en-US" dirty="0"/>
          </a:p>
          <a:p>
            <a:pPr lvl="1">
              <a:spcAft>
                <a:spcPts val="1000"/>
              </a:spcAft>
            </a:pPr>
            <a:r>
              <a:rPr lang="en-US" dirty="0" smtClean="0"/>
              <a:t>5 point scale: 1 = extremely unattractive, 5 = extremely attractive</a:t>
            </a:r>
          </a:p>
        </p:txBody>
      </p:sp>
    </p:spTree>
    <p:extLst>
      <p:ext uri="{BB962C8B-B14F-4D97-AF65-F5344CB8AC3E}">
        <p14:creationId xmlns:p14="http://schemas.microsoft.com/office/powerpoint/2010/main" val="404540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Changes during the Ph.D.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613641" y="1157537"/>
            <a:ext cx="4000500" cy="3617506"/>
            <a:chOff x="2114550" y="-220821"/>
            <a:chExt cx="4914900" cy="4444365"/>
          </a:xfrm>
        </p:grpSpPr>
        <p:sp>
          <p:nvSpPr>
            <p:cNvPr id="5" name="Pentagon 4"/>
            <p:cNvSpPr/>
            <p:nvPr/>
          </p:nvSpPr>
          <p:spPr>
            <a:xfrm>
              <a:off x="3486150" y="322104"/>
              <a:ext cx="3543300" cy="1943100"/>
            </a:xfrm>
            <a:prstGeom prst="homePlate">
              <a:avLst>
                <a:gd name="adj" fmla="val 38636"/>
              </a:avLst>
            </a:prstGeom>
            <a:solidFill>
              <a:schemeClr val="tx2">
                <a:lumMod val="40000"/>
                <a:lumOff val="60000"/>
              </a:schemeClr>
            </a:solidFill>
            <a:ln w="19050" cmpd="sng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" name="Text Box 20"/>
            <p:cNvSpPr txBox="1"/>
            <p:nvPr/>
          </p:nvSpPr>
          <p:spPr>
            <a:xfrm>
              <a:off x="4857750" y="790734"/>
              <a:ext cx="1714500" cy="8210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>57%</a:t>
              </a:r>
              <a:r>
                <a:rPr lang="en-US" sz="1400" b="1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/>
              </a:r>
              <a:br>
                <a:rPr lang="en-US" sz="1400" b="1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</a:br>
              <a:r>
                <a:rPr lang="en-US" sz="1100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>remain interested in an academic career</a:t>
              </a:r>
              <a:endParaRPr lang="en-US" sz="1050" dirty="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7" name="Bent Arrow 6"/>
            <p:cNvSpPr/>
            <p:nvPr/>
          </p:nvSpPr>
          <p:spPr>
            <a:xfrm rot="5400000">
              <a:off x="3277552" y="1158082"/>
              <a:ext cx="1924685" cy="4206240"/>
            </a:xfrm>
            <a:prstGeom prst="bentArrow">
              <a:avLst>
                <a:gd name="adj1" fmla="val 45960"/>
                <a:gd name="adj2" fmla="val 22980"/>
                <a:gd name="adj3" fmla="val 17092"/>
                <a:gd name="adj4" fmla="val 66409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1905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" name="Text Box 23"/>
            <p:cNvSpPr txBox="1"/>
            <p:nvPr/>
          </p:nvSpPr>
          <p:spPr>
            <a:xfrm>
              <a:off x="4286250" y="2394744"/>
              <a:ext cx="1600200" cy="792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>27%</a:t>
              </a:r>
              <a:r>
                <a:rPr lang="en-US" sz="1400" b="1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/>
              </a:r>
              <a:br>
                <a:rPr lang="en-US" sz="1400" b="1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</a:br>
              <a:r>
                <a:rPr lang="en-US" sz="1100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>lose interest in an academic career</a:t>
              </a:r>
              <a:endParaRPr lang="en-US" sz="1050" dirty="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9" name="Pentagon 8"/>
            <p:cNvSpPr/>
            <p:nvPr/>
          </p:nvSpPr>
          <p:spPr>
            <a:xfrm>
              <a:off x="2114550" y="322104"/>
              <a:ext cx="2743200" cy="2857500"/>
            </a:xfrm>
            <a:prstGeom prst="homePlate">
              <a:avLst>
                <a:gd name="adj" fmla="val 26720"/>
              </a:avLst>
            </a:prstGeom>
            <a:solidFill>
              <a:schemeClr val="accent1">
                <a:lumMod val="75000"/>
              </a:schemeClr>
            </a:solidFill>
            <a:ln w="19050" cmpd="sng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Text Box 21"/>
            <p:cNvSpPr txBox="1"/>
            <p:nvPr/>
          </p:nvSpPr>
          <p:spPr>
            <a:xfrm>
              <a:off x="2343150" y="1300639"/>
              <a:ext cx="1828800" cy="899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>84%</a:t>
              </a:r>
              <a:r>
                <a:rPr lang="en-US" sz="1200" b="1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</a:br>
              <a:r>
                <a:rPr lang="en-US" sz="1100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Calibri"/>
                  <a:ea typeface="ＭＳ 明朝"/>
                  <a:cs typeface="Times New Roman"/>
                </a:rPr>
                <a:t>enter PhD interested in an academic career</a:t>
              </a:r>
              <a:endParaRPr lang="en-US" sz="1050" dirty="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1" name="Text Box 53"/>
            <p:cNvSpPr txBox="1"/>
            <p:nvPr/>
          </p:nvSpPr>
          <p:spPr>
            <a:xfrm>
              <a:off x="2228850" y="-220821"/>
              <a:ext cx="1485900" cy="571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effectLst/>
                  <a:latin typeface="Calibri"/>
                  <a:ea typeface="ＭＳ 明朝"/>
                  <a:cs typeface="Times New Roman"/>
                </a:rPr>
                <a:t>First year of PhD</a:t>
              </a:r>
              <a:br>
                <a:rPr lang="en-US" sz="1100" b="1" dirty="0">
                  <a:effectLst/>
                  <a:latin typeface="Calibri"/>
                  <a:ea typeface="ＭＳ 明朝"/>
                  <a:cs typeface="Times New Roman"/>
                </a:rPr>
              </a:br>
              <a:r>
                <a:rPr lang="en-US" sz="1100" b="1" dirty="0">
                  <a:effectLst/>
                  <a:latin typeface="Calibri"/>
                  <a:ea typeface="ＭＳ 明朝"/>
                  <a:cs typeface="Times New Roman"/>
                </a:rPr>
                <a:t>(2010)</a:t>
              </a:r>
              <a:endParaRPr lang="en-US" sz="1050" dirty="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2" name="Text Box 54"/>
            <p:cNvSpPr txBox="1"/>
            <p:nvPr/>
          </p:nvSpPr>
          <p:spPr>
            <a:xfrm>
              <a:off x="4514850" y="-220821"/>
              <a:ext cx="1600200" cy="571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effectLst/>
                  <a:latin typeface="Calibri"/>
                  <a:ea typeface="ＭＳ 明朝"/>
                  <a:cs typeface="Times New Roman"/>
                </a:rPr>
                <a:t>Fourth year of PhD</a:t>
              </a:r>
              <a:br>
                <a:rPr lang="en-US" sz="1100" b="1" dirty="0">
                  <a:effectLst/>
                  <a:latin typeface="Calibri"/>
                  <a:ea typeface="ＭＳ 明朝"/>
                  <a:cs typeface="Times New Roman"/>
                </a:rPr>
              </a:br>
              <a:r>
                <a:rPr lang="en-US" sz="1100" b="1" dirty="0">
                  <a:effectLst/>
                  <a:latin typeface="Calibri"/>
                  <a:ea typeface="ＭＳ 明朝"/>
                  <a:cs typeface="Times New Roman"/>
                </a:rPr>
                <a:t>(2013)</a:t>
              </a:r>
              <a:endParaRPr lang="en-US" sz="1050" dirty="0">
                <a:effectLst/>
                <a:ea typeface="ＭＳ 明朝"/>
                <a:cs typeface="Times New Roman"/>
              </a:endParaRPr>
            </a:p>
          </p:txBody>
        </p:sp>
      </p:grp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629360"/>
              </p:ext>
            </p:extLst>
          </p:nvPr>
        </p:nvGraphicFramePr>
        <p:xfrm>
          <a:off x="4991260" y="1151335"/>
          <a:ext cx="3695540" cy="2773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Worksheet" r:id="rId3" imgW="4991100" imgH="3746500" progId="Excel.Sheet.12">
                  <p:embed/>
                </p:oleObj>
              </mc:Choice>
              <mc:Fallback>
                <p:oleObj name="Worksheet" r:id="rId3" imgW="4991100" imgH="3746500" progId="Excel.Shee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260" y="1151335"/>
                        <a:ext cx="3695540" cy="27739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1218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Changes during the Ph.D.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7759517"/>
              </p:ext>
            </p:extLst>
          </p:nvPr>
        </p:nvGraphicFramePr>
        <p:xfrm>
          <a:off x="660978" y="1011382"/>
          <a:ext cx="7656368" cy="397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852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25756</TotalTime>
  <Words>572</Words>
  <Application>Microsoft Macintosh PowerPoint</Application>
  <PresentationFormat>On-screen Show (16:9)</PresentationFormat>
  <Paragraphs>112</Paragraphs>
  <Slides>12</Slides>
  <Notes>1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Microsoft Excel Sheet</vt:lpstr>
      <vt:lpstr>Science &amp; Engineering Ph.D. Panel Survey (SEPPS)</vt:lpstr>
      <vt:lpstr>Research Overview</vt:lpstr>
      <vt:lpstr>S&amp;E Panel Ph.D. Survey (SEPPS)</vt:lpstr>
      <vt:lpstr>SEPPS Administration</vt:lpstr>
      <vt:lpstr>Early Stages of Ph.D. Lifecycle</vt:lpstr>
      <vt:lpstr>S&amp;E Fields</vt:lpstr>
      <vt:lpstr>Career Preferences</vt:lpstr>
      <vt:lpstr>Changes during the Ph.D.</vt:lpstr>
      <vt:lpstr>Changes during the Ph.D.</vt:lpstr>
      <vt:lpstr>Career Preferences &amp; Outcomes</vt:lpstr>
      <vt:lpstr>Opportunities</vt:lpstr>
      <vt:lpstr>PowerPoint Presentation</vt:lpstr>
    </vt:vector>
  </TitlesOfParts>
  <Company>Duke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Advances in Patent Research: Data, Tools, and Results</dc:title>
  <dc:creator>Michael Roach</dc:creator>
  <cp:lastModifiedBy>Michael Roach</cp:lastModifiedBy>
  <cp:revision>1307</cp:revision>
  <cp:lastPrinted>2015-04-23T15:26:06Z</cp:lastPrinted>
  <dcterms:created xsi:type="dcterms:W3CDTF">2014-07-25T17:08:46Z</dcterms:created>
  <dcterms:modified xsi:type="dcterms:W3CDTF">2015-07-16T12:29:46Z</dcterms:modified>
</cp:coreProperties>
</file>