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90" r:id="rId3"/>
    <p:sldId id="572" r:id="rId4"/>
    <p:sldId id="492" r:id="rId5"/>
    <p:sldId id="574" r:id="rId6"/>
    <p:sldId id="575" r:id="rId7"/>
    <p:sldId id="576" r:id="rId8"/>
    <p:sldId id="577" r:id="rId9"/>
    <p:sldId id="573" r:id="rId10"/>
    <p:sldId id="579" r:id="rId11"/>
    <p:sldId id="580" r:id="rId12"/>
    <p:sldId id="581" r:id="rId13"/>
    <p:sldId id="582" r:id="rId14"/>
    <p:sldId id="583" r:id="rId15"/>
    <p:sldId id="584" r:id="rId16"/>
    <p:sldId id="532" r:id="rId17"/>
    <p:sldId id="533" r:id="rId18"/>
    <p:sldId id="534" r:id="rId19"/>
    <p:sldId id="570" r:id="rId20"/>
    <p:sldId id="569" r:id="rId21"/>
    <p:sldId id="535" r:id="rId22"/>
    <p:sldId id="568" r:id="rId23"/>
    <p:sldId id="571" r:id="rId24"/>
    <p:sldId id="537" r:id="rId25"/>
    <p:sldId id="538" r:id="rId26"/>
    <p:sldId id="539" r:id="rId27"/>
    <p:sldId id="585" r:id="rId28"/>
    <p:sldId id="557" r:id="rId29"/>
    <p:sldId id="558" r:id="rId30"/>
    <p:sldId id="561" r:id="rId31"/>
  </p:sldIdLst>
  <p:sldSz cx="9144000" cy="6858000" type="screen4x3"/>
  <p:notesSz cx="68580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b="1" kern="1200">
        <a:solidFill>
          <a:srgbClr val="CC3300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rgbClr val="CC3300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rgbClr val="CC3300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rgbClr val="CC3300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rgbClr val="CC33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CC33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CC33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CC33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CC33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C3300"/>
    <a:srgbClr val="969696"/>
    <a:srgbClr val="E9E9DF"/>
    <a:srgbClr val="E9DE8B"/>
    <a:srgbClr val="7F805B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872" autoAdjust="0"/>
    <p:restoredTop sz="81871" autoAdjust="0"/>
  </p:normalViewPr>
  <p:slideViewPr>
    <p:cSldViewPr snapToGrid="0">
      <p:cViewPr varScale="1">
        <p:scale>
          <a:sx n="85" d="100"/>
          <a:sy n="85" d="100"/>
        </p:scale>
        <p:origin x="-1157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126"/>
    </p:cViewPr>
  </p:sorterViewPr>
  <p:gridSpacing cx="180023" cy="18002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027" y="1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A3571-D726-405F-92C8-2E71429EDFCE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027" y="8829823"/>
            <a:ext cx="2972421" cy="4649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188DB-CF29-4C5C-AD27-E84731E988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3779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D17183-89AF-49F7-9954-2AAAA66A2A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61EF-5BCE-4115-9462-83739C2757D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12C900-5775-4948-B584-90492348A5F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91200-BE53-45A2-AEEA-3EEA4ABB92D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3AE18-FD57-47AD-AFFC-6217E53AC8B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03706-C5AE-4586-A1E1-454CC5DEE58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33B3B-B5BE-4BF6-911D-DB616F5947D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34323-BCAB-49FF-9758-EF422DAF83B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ACDBD-8E9E-469F-AAB7-0555A1A7689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E7B196-6E26-400C-BA54-A2C25995E25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3AED-98C0-42B9-ACAC-8348A47D689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E3ECCF8-B966-45AD-BCD6-878952D71FA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612" y="3033905"/>
            <a:ext cx="8913479" cy="3331020"/>
          </a:xfrm>
        </p:spPr>
        <p:txBody>
          <a:bodyPr/>
          <a:lstStyle/>
          <a:p>
            <a:pPr algn="r" eaLnBrk="1" hangingPunct="1"/>
            <a:r>
              <a:rPr lang="en-GB" sz="42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GB" sz="4200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GB" sz="4200" dirty="0" smtClean="0">
                <a:solidFill>
                  <a:schemeClr val="tx1"/>
                </a:solidFill>
                <a:latin typeface="Garamond" pitchFamily="18" charset="0"/>
              </a:rPr>
              <a:t>Highly-Skilled Scientists </a:t>
            </a:r>
            <a:r>
              <a:rPr lang="en-GB" sz="4200" dirty="0" smtClean="0">
                <a:solidFill>
                  <a:schemeClr val="tx1"/>
                </a:solidFill>
                <a:latin typeface="Garamond" pitchFamily="18" charset="0"/>
              </a:rPr>
              <a:t>and Their Effects on Universities and Research Fields</a:t>
            </a:r>
            <a:r>
              <a:rPr lang="en-GB" sz="2200" dirty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GB" sz="2200" dirty="0">
                <a:solidFill>
                  <a:schemeClr val="tx1"/>
                </a:solidFill>
                <a:latin typeface="Garamond" pitchFamily="18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Garamond" pitchFamily="18" charset="0"/>
              </a:rPr>
              <a:t>Fabian Waldinger (University of Warwick)</a:t>
            </a: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188259" y="5362177"/>
            <a:ext cx="8928846" cy="0"/>
          </a:xfrm>
          <a:prstGeom prst="line">
            <a:avLst/>
          </a:prstGeom>
          <a:noFill/>
          <a:ln w="2857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" name="Straight Connector 3"/>
          <p:cNvCxnSpPr/>
          <p:nvPr/>
        </p:nvCxnSpPr>
        <p:spPr bwMode="auto">
          <a:xfrm>
            <a:off x="188259" y="4026387"/>
            <a:ext cx="8955741" cy="0"/>
          </a:xfrm>
          <a:prstGeom prst="line">
            <a:avLst/>
          </a:prstGeom>
          <a:noFill/>
          <a:ln w="28575" cap="flat" cmpd="sng" algn="ctr">
            <a:solidFill>
              <a:srgbClr val="C0C0C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910918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High-Quality Scientists Are Important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024755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25" y="1230953"/>
            <a:ext cx="7074470" cy="5175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385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Quality of Hires Drive the Long-Run Effects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624" y="1449104"/>
            <a:ext cx="6987013" cy="5111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3425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Section 1: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Overall Effects – USA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1143232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Many of the dismissed migrated to the United States</a:t>
            </a:r>
            <a:r>
              <a:rPr lang="en-US" sz="2000" b="0" dirty="0" smtClean="0"/>
              <a:t>		 </a:t>
            </a:r>
            <a:endParaRPr lang="en-US" sz="2000" b="0" dirty="0"/>
          </a:p>
          <a:p>
            <a:pPr eaLnBrk="1" hangingPunct="1"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dirty="0" smtClean="0"/>
              <a:t>In Moser, </a:t>
            </a:r>
            <a:r>
              <a:rPr lang="en-US" sz="2000" b="0" dirty="0" err="1" smtClean="0"/>
              <a:t>Voena</a:t>
            </a:r>
            <a:r>
              <a:rPr lang="en-US" sz="2000" b="0" dirty="0" smtClean="0"/>
              <a:t>, and Waldinger (2014) we study overall effects of the migration of these high-quality chemists to the United States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/>
              <a:t>The US received chemists such as Carl </a:t>
            </a:r>
            <a:r>
              <a:rPr lang="en-US" sz="2000" b="0" kern="0" dirty="0" err="1" smtClean="0"/>
              <a:t>Neuberg</a:t>
            </a:r>
            <a:r>
              <a:rPr lang="en-US" sz="2000" b="0" kern="0" dirty="0" smtClean="0"/>
              <a:t> the “father” of modern biochemistry </a:t>
            </a:r>
            <a:endParaRPr lang="en-US" sz="1000" b="0" kern="0" dirty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/>
              <a:t>The location of where the migrants end up is endogenous: use research fields to measure overall impacts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/>
              <a:t>Compare research fields that receive a chemist from Germany to research fields where other German chemists were working who did not migrate to the United States</a:t>
            </a:r>
            <a:endParaRPr lang="en-US" sz="2000" b="0" kern="0" dirty="0" smtClean="0"/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FontTx/>
              <a:buNone/>
            </a:pP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243274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US Chemists in Research Fields with Emigres Patent More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10" y="1584885"/>
            <a:ext cx="8503730" cy="493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896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New Entrants Drive the Overall Increase in Patenting by US Chemists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26" y="1612717"/>
            <a:ext cx="8160866" cy="4814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557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Section </a:t>
            </a:r>
            <a:r>
              <a:rPr lang="de-DE" sz="3800" dirty="0">
                <a:solidFill>
                  <a:schemeClr val="tx1"/>
                </a:solidFill>
                <a:latin typeface="Garamond" pitchFamily="18" charset="0"/>
              </a:rPr>
              <a:t>2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: Spillovers/Peer Effects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1528727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An alternative mechanism (to hiring and entry) for finding these long-run effects could be localized </a:t>
            </a:r>
            <a:r>
              <a:rPr lang="en-GB" sz="2000" b="0" kern="0" dirty="0" err="1" smtClean="0"/>
              <a:t>spillovers</a:t>
            </a:r>
            <a:r>
              <a:rPr lang="en-GB" sz="2000" b="0" kern="0" dirty="0" smtClean="0"/>
              <a:t> or “peer effects”</a:t>
            </a:r>
            <a:r>
              <a:rPr lang="en-US" sz="2000" b="0" dirty="0" smtClean="0"/>
              <a:t>		 </a:t>
            </a:r>
            <a:endParaRPr lang="en-US" sz="2000" b="0" dirty="0"/>
          </a:p>
          <a:p>
            <a:pPr eaLnBrk="1" hangingPunct="1"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dirty="0" smtClean="0">
                <a:ea typeface="Segoe UI" panose="020B0502040204020203" pitchFamily="34" charset="0"/>
                <a:cs typeface="Segoe UI" panose="020B0502040204020203" pitchFamily="34" charset="0"/>
              </a:rPr>
              <a:t>Credibly </a:t>
            </a:r>
            <a:r>
              <a:rPr lang="en-US" sz="2000" b="0" dirty="0">
                <a:ea typeface="Segoe UI" panose="020B0502040204020203" pitchFamily="34" charset="0"/>
                <a:cs typeface="Segoe UI" panose="020B0502040204020203" pitchFamily="34" charset="0"/>
              </a:rPr>
              <a:t>identifying peer effects among the high-skilled </a:t>
            </a:r>
            <a:r>
              <a:rPr lang="en-US" sz="2000" b="0" dirty="0" smtClean="0">
                <a:ea typeface="Segoe UI" panose="020B0502040204020203" pitchFamily="34" charset="0"/>
                <a:cs typeface="Segoe UI" panose="020B0502040204020203" pitchFamily="34" charset="0"/>
              </a:rPr>
              <a:t>is very challenging because high-skilled scientists choose to work with better peers and because common shocks are easily mistaken as peer effects.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/>
              <a:t>In Waldinger (2012) I study localized peer effects in German universities using the dismissal of scientists as exogenous variation in the quantity and quality of peers.</a:t>
            </a: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242451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Dismissals Reduced Department Size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365" y="1182419"/>
            <a:ext cx="7484645" cy="5475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7996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Dismissals Lowered Department Quality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9114" y="1192929"/>
            <a:ext cx="7443548" cy="5445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4702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Did Dismissal Affect Peer Productivity?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2636" y="1305145"/>
            <a:ext cx="7117034" cy="5206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18427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First Stages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894" y="1188115"/>
            <a:ext cx="4491318" cy="552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733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341" y="1716983"/>
            <a:ext cx="8392510" cy="5805487"/>
          </a:xfrm>
        </p:spPr>
        <p:txBody>
          <a:bodyPr/>
          <a:lstStyle/>
          <a:p>
            <a:pPr eaLnBrk="1" hangingPunct="1">
              <a:lnSpc>
                <a:spcPct val="114000"/>
              </a:lnSpc>
              <a:buClr>
                <a:schemeClr val="bg1">
                  <a:lumMod val="75000"/>
                </a:schemeClr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High-skilled are regarded as particularly important for economic growth</a:t>
            </a:r>
            <a:r>
              <a:rPr lang="en-US" sz="2000" dirty="0"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and as source for localized knowledge spillovers 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Credibly identifying </a:t>
            </a: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the effects of highly-skilled scientists on universities is challenging because scientists endogenously choose to work in better universities, more promising research fields, and so on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To understand causal mechanisms that go beyond correlations one needs to </a:t>
            </a: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use some kind of exogenous variation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dirty="0" smtClean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dirty="0" smtClean="0">
                <a:ea typeface="Segoe UI" panose="020B0502040204020203" pitchFamily="34" charset="0"/>
                <a:cs typeface="Segoe UI" panose="020B0502040204020203" pitchFamily="34" charset="0"/>
              </a:rPr>
              <a:t>In my work I have used the dismissal of scientists in Nazi Germany to identify various parameters of the “knowledge production function”</a:t>
            </a:r>
            <a:endParaRPr lang="en-US" sz="2000" dirty="0" smtClean="0"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Star Scientists Matter – But Identifying Causal Effects is Difficult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3076" name="Line 10"/>
          <p:cNvSpPr>
            <a:spLocks noChangeShapeType="1"/>
          </p:cNvSpPr>
          <p:nvPr/>
        </p:nvSpPr>
        <p:spPr bwMode="auto">
          <a:xfrm>
            <a:off x="500744" y="1329565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First Stages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894" y="1188115"/>
            <a:ext cx="4491318" cy="5520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 bwMode="auto">
          <a:xfrm>
            <a:off x="4607859" y="3039031"/>
            <a:ext cx="1004047" cy="50202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C3300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737444" y="3541066"/>
            <a:ext cx="1004047" cy="50202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C33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758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Effects of Number and Quality of Peers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92" y="1089392"/>
            <a:ext cx="6723556" cy="5660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434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Effects of Number and Quality of Peers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3681" y="1089391"/>
            <a:ext cx="6723556" cy="5660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4598894" y="3182471"/>
            <a:ext cx="1004047" cy="50202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C3300"/>
              </a:solidFill>
              <a:effectLst/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6866965" y="3182471"/>
            <a:ext cx="914400" cy="50202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C33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0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Even High-Quality Peers Do Not Matter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025" y="997860"/>
            <a:ext cx="5100638" cy="56247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350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>
                <a:solidFill>
                  <a:schemeClr val="tx1"/>
                </a:solidFill>
                <a:latin typeface="Garamond" pitchFamily="18" charset="0"/>
              </a:rPr>
              <a:t>Chemists Migrating from Germany to US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2120417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What happened to “peers” in the United States?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kern="0" dirty="0" smtClean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Study incumbents who already worked in research fields of émigrés, compared to other incumbents who worked in research fields where other German chemists were working.</a:t>
            </a: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290086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Incumbent Chemists with Patents in Emigre Classes do not Benefit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84" y="1972240"/>
            <a:ext cx="8510683" cy="4477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Straight Connector 3"/>
          <p:cNvCxnSpPr/>
          <p:nvPr/>
        </p:nvCxnSpPr>
        <p:spPr bwMode="auto">
          <a:xfrm>
            <a:off x="3370728" y="2106706"/>
            <a:ext cx="44823" cy="3729318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8218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Incumbent Chemists with Patents in Emigre Classes do not Benefit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0" y="2212240"/>
            <a:ext cx="8655050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947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Section </a:t>
            </a:r>
            <a:r>
              <a:rPr lang="de-DE" sz="3800" dirty="0">
                <a:solidFill>
                  <a:schemeClr val="tx1"/>
                </a:solidFill>
                <a:latin typeface="Garamond" pitchFamily="18" charset="0"/>
              </a:rPr>
              <a:t>2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: Spillovers/Peer Effects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2308682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To my own surprise localized </a:t>
            </a:r>
            <a:r>
              <a:rPr lang="en-GB" sz="2000" b="0" kern="0" dirty="0" err="1" smtClean="0"/>
              <a:t>spillovers</a:t>
            </a:r>
            <a:r>
              <a:rPr lang="en-GB" sz="2000" b="0" kern="0" dirty="0" smtClean="0"/>
              <a:t> or “peer effects” seem to matter much less than hiring/entry.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GB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Do high-skilled scientists only affect hiring/entry?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GB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Investigate effects on PhD students</a:t>
            </a:r>
            <a:endParaRPr lang="en-GB" sz="2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GB" sz="2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126503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3820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Section 3: Effects on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PhD Students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2595562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In Waldinger (2010)  I study effects on PhD students of dismissed mathematicians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kern="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Identification: Dismissal of, mostly Jewish, scientists in Nazi Germany 			 Some students experience a sudden decline in advisor 			 quality while students in other departments do not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dirty="0" smtClean="0"/>
          </a:p>
          <a:p>
            <a:pPr marL="0" indent="0" eaLnBrk="1" hangingPunct="1">
              <a:buClr>
                <a:srgbClr val="C0C0C0"/>
              </a:buClr>
              <a:buSzPct val="120000"/>
              <a:buNone/>
            </a:pPr>
            <a:endParaRPr lang="en-US" sz="1000" b="0" dirty="0" smtClean="0"/>
          </a:p>
        </p:txBody>
      </p:sp>
    </p:spTree>
    <p:extLst>
      <p:ext uri="{BB962C8B-B14F-4D97-AF65-F5344CB8AC3E}">
        <p14:creationId xmlns:p14="http://schemas.microsoft.com/office/powerpoint/2010/main" val="242667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3820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Students in Departments with Dismissals Become Less Likely to Publish Dissertation</a:t>
            </a: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26681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414" y="1379913"/>
            <a:ext cx="7198839" cy="528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977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Overview of Talk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1976977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marL="457200" indent="-457200" eaLnBrk="1" hangingPunct="1">
              <a:lnSpc>
                <a:spcPct val="114000"/>
              </a:lnSpc>
              <a:buSzPct val="100000"/>
              <a:buFont typeface="+mj-lt"/>
              <a:buAutoNum type="arabicPeriod"/>
            </a:pPr>
            <a:r>
              <a:rPr lang="en-GB" sz="2000" b="0" kern="0" dirty="0" smtClean="0"/>
              <a:t>Show </a:t>
            </a:r>
            <a:r>
              <a:rPr lang="en-GB" sz="2000" b="0" kern="0" dirty="0" smtClean="0"/>
              <a:t>aggregate effects of “star scientists” on universities (Waldinger, 2015) and research fields (Moser, </a:t>
            </a:r>
            <a:r>
              <a:rPr lang="en-GB" sz="2000" b="0" kern="0" dirty="0" err="1" smtClean="0"/>
              <a:t>Voena</a:t>
            </a:r>
            <a:r>
              <a:rPr lang="en-GB" sz="2000" b="0" kern="0" dirty="0" smtClean="0"/>
              <a:t>, and Waldinger, 2014)</a:t>
            </a:r>
          </a:p>
          <a:p>
            <a:pPr marL="457200" indent="-457200" eaLnBrk="1" hangingPunct="1">
              <a:lnSpc>
                <a:spcPct val="114000"/>
              </a:lnSpc>
              <a:buSzPct val="100000"/>
              <a:buFont typeface="+mj-lt"/>
              <a:buAutoNum type="arabicPeriod"/>
            </a:pPr>
            <a:endParaRPr lang="en-GB" sz="1000" b="0" kern="0" dirty="0" smtClean="0"/>
          </a:p>
          <a:p>
            <a:pPr marL="457200" indent="-457200" eaLnBrk="1" hangingPunct="1">
              <a:lnSpc>
                <a:spcPct val="114000"/>
              </a:lnSpc>
              <a:buSzPct val="100000"/>
              <a:buFont typeface="+mj-lt"/>
              <a:buAutoNum type="arabicPeriod"/>
            </a:pPr>
            <a:r>
              <a:rPr lang="en-GB" sz="2000" b="0" kern="0" dirty="0" smtClean="0"/>
              <a:t>Show evidence on </a:t>
            </a:r>
            <a:r>
              <a:rPr lang="en-GB" sz="2000" b="0" kern="0" dirty="0" smtClean="0"/>
              <a:t>peer effects or “</a:t>
            </a:r>
            <a:r>
              <a:rPr lang="en-GB" sz="2000" b="0" kern="0" dirty="0" err="1" smtClean="0"/>
              <a:t>spillovers</a:t>
            </a:r>
            <a:r>
              <a:rPr lang="en-GB" sz="2000" b="0" kern="0" dirty="0" smtClean="0"/>
              <a:t>” at the local level (Waldinger, 2012) and at the level of research fields (Moser, </a:t>
            </a:r>
            <a:r>
              <a:rPr lang="en-GB" sz="2000" b="0" kern="0" dirty="0" err="1" smtClean="0"/>
              <a:t>Voena</a:t>
            </a:r>
            <a:r>
              <a:rPr lang="en-GB" sz="2000" b="0" kern="0" dirty="0" smtClean="0"/>
              <a:t>, and Waldinger, 2014)</a:t>
            </a:r>
          </a:p>
          <a:p>
            <a:pPr marL="457200" indent="-457200" eaLnBrk="1" hangingPunct="1">
              <a:lnSpc>
                <a:spcPct val="114000"/>
              </a:lnSpc>
              <a:buSzPct val="100000"/>
              <a:buFont typeface="+mj-lt"/>
              <a:buAutoNum type="arabicPeriod"/>
            </a:pPr>
            <a:endParaRPr lang="en-GB" sz="1000" b="0" kern="0" dirty="0" smtClean="0"/>
          </a:p>
          <a:p>
            <a:pPr marL="457200" indent="-457200" eaLnBrk="1" hangingPunct="1">
              <a:lnSpc>
                <a:spcPct val="114000"/>
              </a:lnSpc>
              <a:buSzPct val="100000"/>
              <a:buFont typeface="+mj-lt"/>
              <a:buAutoNum type="arabicPeriod"/>
            </a:pPr>
            <a:r>
              <a:rPr lang="en-US" sz="2000" b="0" kern="0" dirty="0" smtClean="0"/>
              <a:t>Show effects of “star scientists” on PhD students</a:t>
            </a:r>
            <a:r>
              <a:rPr lang="en-US" sz="2000" b="0" kern="0" dirty="0"/>
              <a:t> </a:t>
            </a:r>
            <a:r>
              <a:rPr lang="en-US" sz="2000" b="0" kern="0" dirty="0" smtClean="0"/>
              <a:t>(Waldinger, 2010)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FontTx/>
              <a:buNone/>
            </a:pP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29014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507506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Summary of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Findings and Open Questions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1035652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  <a:tabLst>
                <a:tab pos="1971675" algn="l"/>
              </a:tabLst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Overall effects of highly skilled scientists: They matter!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  <a:tabLst>
                <a:tab pos="358775" algn="l"/>
              </a:tabLst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	Mostly because the attract other scientists (see also Agrawal and Oettl, 	2015) and train students and other young scientists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  <a:tabLst>
                <a:tab pos="358775" algn="l"/>
              </a:tabLst>
            </a:pPr>
            <a:endParaRPr lang="en-US" sz="1000" b="0" kern="0" dirty="0" smtClean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  <a:tabLst>
                <a:tab pos="1971675" algn="l"/>
              </a:tabLst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Peer effects/localized spillovers are very small or non-existent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  <a:tabLst>
                <a:tab pos="358775" algn="l"/>
              </a:tabLst>
            </a:pP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	(see also 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Borjas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 and Doran, 2012, 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Jaravel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Petkova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, and Bell, 2015, 	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Corelissen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Dustmann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US" sz="2000" b="0" kern="0" dirty="0" err="1" smtClean="0">
                <a:ea typeface="Segoe UI" panose="020B0502040204020203" pitchFamily="34" charset="0"/>
                <a:cs typeface="Segoe UI" panose="020B0502040204020203" pitchFamily="34" charset="0"/>
              </a:rPr>
              <a:t>Sch</a:t>
            </a:r>
            <a:r>
              <a:rPr lang="de-DE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önberg</a:t>
            </a:r>
            <a:r>
              <a:rPr lang="en-GB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, 2015)</a:t>
            </a:r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  <a:tabLst>
                <a:tab pos="358775" algn="l"/>
              </a:tabLst>
            </a:pPr>
            <a:endParaRPr lang="en-GB" sz="1000" b="0" kern="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anose="05000000000000000000" pitchFamily="2" charset="2"/>
              <a:buChar char="§"/>
              <a:tabLst>
                <a:tab pos="358775" algn="l"/>
              </a:tabLst>
            </a:pPr>
            <a:r>
              <a:rPr lang="en-GB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Open Questions:</a:t>
            </a:r>
          </a:p>
          <a:p>
            <a:pPr lvl="1"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anose="05000000000000000000" pitchFamily="2" charset="2"/>
              <a:buChar char="§"/>
              <a:tabLst>
                <a:tab pos="358775" algn="l"/>
              </a:tabLst>
            </a:pPr>
            <a:r>
              <a:rPr lang="en-US" sz="2000" b="0" kern="0" dirty="0">
                <a:ea typeface="Segoe UI" panose="020B0502040204020203" pitchFamily="34" charset="0"/>
                <a:cs typeface="Segoe UI" panose="020B0502040204020203" pitchFamily="34" charset="0"/>
              </a:rPr>
              <a:t>Why do high-quality peers affect hiring despite having no (or very small effects) on productivity? Reputation effects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lvl="1"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  <a:tabLst>
                <a:tab pos="1971675" algn="l"/>
              </a:tabLst>
            </a:pPr>
            <a:r>
              <a:rPr lang="en-US" sz="2000" b="0" kern="0" dirty="0">
                <a:ea typeface="Segoe UI" panose="020B0502040204020203" pitchFamily="34" charset="0"/>
                <a:cs typeface="Segoe UI" panose="020B0502040204020203" pitchFamily="34" charset="0"/>
              </a:rPr>
              <a:t>Why do a lot of papers find 0 effects for co-workers in high-skilled professions but positive effects in low-skilled </a:t>
            </a:r>
            <a:r>
              <a:rPr lang="en-US" sz="2000" b="0" kern="0" dirty="0" smtClean="0">
                <a:ea typeface="Segoe UI" panose="020B0502040204020203" pitchFamily="34" charset="0"/>
                <a:cs typeface="Segoe UI" panose="020B0502040204020203" pitchFamily="34" charset="0"/>
              </a:rPr>
              <a:t>professions? Do high-skilled mostly collaborate </a:t>
            </a:r>
            <a:r>
              <a:rPr lang="en-US" sz="2000" b="0" kern="0" dirty="0">
                <a:ea typeface="Segoe UI" panose="020B0502040204020203" pitchFamily="34" charset="0"/>
                <a:cs typeface="Segoe UI" panose="020B0502040204020203" pitchFamily="34" charset="0"/>
              </a:rPr>
              <a:t>outside “firm” boundaries?</a:t>
            </a:r>
          </a:p>
          <a:p>
            <a:pPr lvl="1"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anose="05000000000000000000" pitchFamily="2" charset="2"/>
              <a:buChar char="§"/>
              <a:tabLst>
                <a:tab pos="358775" algn="l"/>
              </a:tabLst>
            </a:pPr>
            <a:endParaRPr lang="en-US" sz="1600" b="0" kern="0" dirty="0"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 lvl="1"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anose="05000000000000000000" pitchFamily="2" charset="2"/>
              <a:buChar char="§"/>
              <a:tabLst>
                <a:tab pos="358775" algn="l"/>
              </a:tabLst>
            </a:pPr>
            <a:endParaRPr lang="en-US" sz="1600" b="0" kern="0" dirty="0" smtClean="0"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360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Section 1: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Overall Effects - Germany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35428" y="1815607"/>
            <a:ext cx="8529278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None/>
            </a:pPr>
            <a:endParaRPr lang="en-US" sz="1000" b="0" kern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GB" sz="2000" b="0" kern="0" dirty="0" smtClean="0"/>
              <a:t>Just two months after the Nazi government came into power they dismissed all scientists of Jewish origin and with opposing political views from German (and Austrian) universities</a:t>
            </a:r>
            <a:r>
              <a:rPr lang="en-US" sz="2000" b="0" dirty="0" smtClean="0"/>
              <a:t> </a:t>
            </a:r>
            <a:r>
              <a:rPr lang="en-US" sz="2000" b="0" dirty="0" smtClean="0"/>
              <a:t>		 </a:t>
            </a:r>
            <a:endParaRPr lang="en-US" sz="2000" b="0" dirty="0"/>
          </a:p>
          <a:p>
            <a:pPr eaLnBrk="1" hangingPunct="1"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dirty="0" smtClean="0"/>
              <a:t>Overall more than 1,000 academics were dismissed, among them Nobel Laureates Albert Einstein, Max Born, James Franck, Fritz Haber, John von Neumann and many </a:t>
            </a:r>
            <a:r>
              <a:rPr lang="en-US" sz="2000" b="0" dirty="0" smtClean="0"/>
              <a:t>others</a:t>
            </a:r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endParaRPr lang="en-US" sz="1000" b="0" dirty="0" smtClean="0"/>
          </a:p>
          <a:p>
            <a:pPr eaLnBrk="1" hangingPunct="1">
              <a:lnSpc>
                <a:spcPct val="114000"/>
              </a:lnSpc>
              <a:buClr>
                <a:srgbClr val="C0C0C0"/>
              </a:buClr>
              <a:buSzPct val="120000"/>
              <a:buFont typeface="Wingdings" pitchFamily="2" charset="2"/>
              <a:buChar char="§"/>
            </a:pPr>
            <a:r>
              <a:rPr lang="en-US" sz="2000" b="0" kern="0" dirty="0" smtClean="0"/>
              <a:t>In Waldinger (2015) I study long-run effects on German and Austrian universities (i.e. geographical effects)</a:t>
            </a:r>
            <a:endParaRPr lang="en-US" sz="2000" b="0" kern="0" dirty="0" smtClean="0"/>
          </a:p>
          <a:p>
            <a:pPr marL="0" indent="0" eaLnBrk="1" hangingPunct="1">
              <a:lnSpc>
                <a:spcPct val="114000"/>
              </a:lnSpc>
              <a:buClr>
                <a:srgbClr val="C0C0C0"/>
              </a:buClr>
              <a:buSzPct val="120000"/>
              <a:buFontTx/>
              <a:buNone/>
            </a:pPr>
            <a:endParaRPr lang="en-US" sz="2000" b="0" kern="0" dirty="0"/>
          </a:p>
        </p:txBody>
      </p:sp>
    </p:spTree>
    <p:extLst>
      <p:ext uri="{BB962C8B-B14F-4D97-AF65-F5344CB8AC3E}">
        <p14:creationId xmlns:p14="http://schemas.microsoft.com/office/powerpoint/2010/main" val="370330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 of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Physicists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63" y="1151294"/>
            <a:ext cx="806767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893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 of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Physicists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8163" y="1151294"/>
            <a:ext cx="8067675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 bwMode="auto">
          <a:xfrm>
            <a:off x="500744" y="5871900"/>
            <a:ext cx="7961938" cy="38548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0578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 of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Chemists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1223790"/>
            <a:ext cx="812482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 bwMode="auto">
          <a:xfrm>
            <a:off x="500744" y="5925690"/>
            <a:ext cx="7961938" cy="38548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6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 of </a:t>
            </a:r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Mathematicians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99786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" y="1176756"/>
            <a:ext cx="8115300" cy="519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 bwMode="auto">
          <a:xfrm>
            <a:off x="500744" y="5880865"/>
            <a:ext cx="7961938" cy="385483"/>
          </a:xfrm>
          <a:prstGeom prst="rect">
            <a:avLst/>
          </a:prstGeom>
          <a:noFill/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54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2510"/>
            <a:ext cx="8229600" cy="1143000"/>
          </a:xfrm>
          <a:noFill/>
        </p:spPr>
        <p:txBody>
          <a:bodyPr/>
          <a:lstStyle/>
          <a:p>
            <a:pPr algn="l" eaLnBrk="1" hangingPunct="1"/>
            <a:r>
              <a:rPr lang="de-DE" sz="3800" dirty="0" smtClean="0">
                <a:solidFill>
                  <a:schemeClr val="tx1"/>
                </a:solidFill>
                <a:latin typeface="Garamond" pitchFamily="18" charset="0"/>
              </a:rPr>
              <a:t>Dismissals Reduced Total Department Quality in the Long-Run</a:t>
            </a:r>
            <a:endParaRPr lang="de-DE" sz="3800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6" name="Line 10"/>
          <p:cNvSpPr>
            <a:spLocks noChangeShapeType="1"/>
          </p:cNvSpPr>
          <p:nvPr/>
        </p:nvSpPr>
        <p:spPr bwMode="auto">
          <a:xfrm>
            <a:off x="500744" y="1338530"/>
            <a:ext cx="8643256" cy="0"/>
          </a:xfrm>
          <a:prstGeom prst="line">
            <a:avLst/>
          </a:prstGeom>
          <a:noFill/>
          <a:ln w="28575">
            <a:solidFill>
              <a:srgbClr val="C0C0C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07229" y="1455666"/>
            <a:ext cx="6987900" cy="510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988932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5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CC33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CC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CC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CC00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CC0000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0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17326</TotalTime>
  <Words>506</Words>
  <Application>Microsoft Office PowerPoint</Application>
  <PresentationFormat>On-screen Show (4:3)</PresentationFormat>
  <Paragraphs>91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Default Design</vt:lpstr>
      <vt:lpstr> Highly-Skilled Scientists and Their Effects on Universities and Research Fields  Fabian Waldinger (University of Warwick)</vt:lpstr>
      <vt:lpstr>Star Scientists Matter – But Identifying Causal Effects is Difficult</vt:lpstr>
      <vt:lpstr>Overview of Talk</vt:lpstr>
      <vt:lpstr>Section 1: Overall Effects - Germany</vt:lpstr>
      <vt:lpstr>Dismissal of Physicists</vt:lpstr>
      <vt:lpstr>Dismissal of Physicists</vt:lpstr>
      <vt:lpstr>Dismissal of Chemists</vt:lpstr>
      <vt:lpstr>Dismissal of Mathematicians</vt:lpstr>
      <vt:lpstr>Dismissals Reduced Total Department Quality in the Long-Run</vt:lpstr>
      <vt:lpstr>High-Quality Scientists Are Important</vt:lpstr>
      <vt:lpstr>Quality of Hires Drive the Long-Run Effects</vt:lpstr>
      <vt:lpstr>Section 1: Overall Effects – USA</vt:lpstr>
      <vt:lpstr>US Chemists in Research Fields with Emigres Patent More</vt:lpstr>
      <vt:lpstr>New Entrants Drive the Overall Increase in Patenting by US Chemists</vt:lpstr>
      <vt:lpstr>Section 2: Spillovers/Peer Effects</vt:lpstr>
      <vt:lpstr>Dismissals Reduced Department Size</vt:lpstr>
      <vt:lpstr>Dismissals Lowered Department Quality</vt:lpstr>
      <vt:lpstr>Did Dismissal Affect Peer Productivity?</vt:lpstr>
      <vt:lpstr>First Stages</vt:lpstr>
      <vt:lpstr>First Stages</vt:lpstr>
      <vt:lpstr>Effects of Number and Quality of Peers</vt:lpstr>
      <vt:lpstr>Effects of Number and Quality of Peers</vt:lpstr>
      <vt:lpstr>Even High-Quality Peers Do Not Matter</vt:lpstr>
      <vt:lpstr>Chemists Migrating from Germany to US</vt:lpstr>
      <vt:lpstr>Incumbent Chemists with Patents in Emigre Classes do not Benefit</vt:lpstr>
      <vt:lpstr>Incumbent Chemists with Patents in Emigre Classes do not Benefit</vt:lpstr>
      <vt:lpstr>Section 2: Spillovers/Peer Effects</vt:lpstr>
      <vt:lpstr>Section 3: Effects on PhD Students</vt:lpstr>
      <vt:lpstr>Students in Departments with Dismissals Become Less Likely to Publish Dissertation</vt:lpstr>
      <vt:lpstr>Summary of Findings and Open Questions</vt:lpstr>
    </vt:vector>
  </TitlesOfParts>
  <Company>RLAB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RLAB</dc:creator>
  <cp:lastModifiedBy>Fabian</cp:lastModifiedBy>
  <cp:revision>482</cp:revision>
  <cp:lastPrinted>2012-11-27T19:56:55Z</cp:lastPrinted>
  <dcterms:created xsi:type="dcterms:W3CDTF">2007-10-05T19:00:20Z</dcterms:created>
  <dcterms:modified xsi:type="dcterms:W3CDTF">2015-07-16T17:36:11Z</dcterms:modified>
</cp:coreProperties>
</file>