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83" r:id="rId4"/>
    <p:sldId id="258" r:id="rId5"/>
    <p:sldId id="266" r:id="rId6"/>
    <p:sldId id="267" r:id="rId7"/>
    <p:sldId id="265" r:id="rId8"/>
    <p:sldId id="284" r:id="rId9"/>
    <p:sldId id="259" r:id="rId10"/>
    <p:sldId id="293" r:id="rId11"/>
    <p:sldId id="261" r:id="rId12"/>
    <p:sldId id="294" r:id="rId13"/>
    <p:sldId id="262"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64" r:id="rId30"/>
    <p:sldId id="285"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25F6A-312A-4552-8BD4-4775FA359BAC}" type="datetimeFigureOut">
              <a:rPr lang="en-US" smtClean="0"/>
              <a:pPr/>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BA85DF-2F56-4C48-A35B-04537319DF5F}" type="slidenum">
              <a:rPr lang="en-US" smtClean="0"/>
              <a:pPr/>
              <a:t>‹#›</a:t>
            </a:fld>
            <a:endParaRPr lang="en-US"/>
          </a:p>
        </p:txBody>
      </p:sp>
    </p:spTree>
    <p:extLst>
      <p:ext uri="{BB962C8B-B14F-4D97-AF65-F5344CB8AC3E}">
        <p14:creationId xmlns:p14="http://schemas.microsoft.com/office/powerpoint/2010/main" xmlns="" val="314877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C45F183D-1258-4A13-B3E6-73A3C198845B}" type="slidenum">
              <a:rPr lang="en-US" altLang="en-US" sz="1200"/>
              <a:pPr/>
              <a:t>14</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3213C14F-84C9-48D7-96CB-D773F8F74333}" type="slidenum">
              <a:rPr lang="en-US" altLang="en-US" sz="1200"/>
              <a:pPr/>
              <a:t>23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7B6E0EC8-B53A-403D-93CB-722705242CB4}" type="slidenum">
              <a:rPr lang="en-US" altLang="en-US" sz="1200"/>
              <a:pPr/>
              <a:t>24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9CDAAD09-BCA4-4847-94BE-65275311F342}" type="slidenum">
              <a:rPr lang="en-US" altLang="en-US" sz="1200"/>
              <a:pPr/>
              <a:t>25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DF631B82-6AF9-4CEE-9046-8F001DC4064C}" type="slidenum">
              <a:rPr lang="en-US" altLang="en-US" sz="1200"/>
              <a:pPr/>
              <a:t>26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8BA663C0-AD5C-452C-9E36-7E85099F7ED8}" type="slidenum">
              <a:rPr lang="en-US" altLang="en-US" sz="1200"/>
              <a:pPr/>
              <a:t>27</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E9872553-126B-49CE-86F7-82810FCF59FA}" type="slidenum">
              <a:rPr lang="en-US" altLang="en-US" sz="1200"/>
              <a:pPr/>
              <a:t>28</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DF00C9-E8C6-4BBA-A597-1D7C33832774}"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63F987-5B04-402D-B0FA-4A9CFC513D04}"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6CF0E6-E392-4F66-8511-D33E425CC7FC}"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3575DA-9373-43A2-8741-62F7AC307878}"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5E6CB3EE-654C-4C81-909D-0E55E3ACC6F8}" type="slidenum">
              <a:rPr lang="en-US" altLang="en-US" sz="1200"/>
              <a:pPr/>
              <a:t>15</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24969-D20B-4135-8F99-D7692A622660}"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9A51F01-45C5-43D9-A995-6043E33F25DB}" type="slidenum">
              <a:rPr lang="en-US" smtClean="0"/>
              <a:pPr>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8C5ADADA-B8CB-4BA0-8222-456E1EDC33E2}" type="slidenum">
              <a:rPr lang="en-US" altLang="en-US" sz="1200"/>
              <a:pPr/>
              <a:t>16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844A87DE-57D8-493E-9AD5-2EFA1D9D2DC5}" type="slidenum">
              <a:rPr lang="en-US" altLang="en-US" sz="1200"/>
              <a:pPr/>
              <a:t>17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51196228-46CA-41F0-8910-972FF03892D2}" type="slidenum">
              <a:rPr lang="en-US" altLang="en-US" sz="1200"/>
              <a:pPr/>
              <a:t>18</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438B9A8E-6195-4A33-AD47-3CE88CC1DDA8}" type="slidenum">
              <a:rPr lang="en-US" altLang="en-US" sz="1200"/>
              <a:pPr/>
              <a:t>19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8627F537-BB9A-40A6-A111-C1418D5B3DCC}" type="slidenum">
              <a:rPr lang="en-US" altLang="en-US" sz="1200"/>
              <a:pPr/>
              <a:t>20</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8ED4C3E2-EF02-4BD4-BF51-0FB34497ED14}" type="slidenum">
              <a:rPr lang="en-US" altLang="en-US" sz="1200"/>
              <a:pPr/>
              <a:t>21</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55">
              <a:defRPr sz="2400">
                <a:solidFill>
                  <a:schemeClr val="tx1"/>
                </a:solidFill>
                <a:latin typeface="Times New Roman" pitchFamily="18" charset="0"/>
              </a:defRPr>
            </a:lvl1pPr>
            <a:lvl2pPr marL="735818" indent="-283007" defTabSz="915055">
              <a:defRPr sz="2400">
                <a:solidFill>
                  <a:schemeClr val="tx1"/>
                </a:solidFill>
                <a:latin typeface="Times New Roman" pitchFamily="18" charset="0"/>
              </a:defRPr>
            </a:lvl2pPr>
            <a:lvl3pPr marL="1132027" indent="-226405" defTabSz="915055">
              <a:defRPr sz="2400">
                <a:solidFill>
                  <a:schemeClr val="tx1"/>
                </a:solidFill>
                <a:latin typeface="Times New Roman" pitchFamily="18" charset="0"/>
              </a:defRPr>
            </a:lvl3pPr>
            <a:lvl4pPr marL="1584838" indent="-226405" defTabSz="915055">
              <a:defRPr sz="2400">
                <a:solidFill>
                  <a:schemeClr val="tx1"/>
                </a:solidFill>
                <a:latin typeface="Times New Roman" pitchFamily="18" charset="0"/>
              </a:defRPr>
            </a:lvl4pPr>
            <a:lvl5pPr marL="2037649" indent="-226405" defTabSz="915055">
              <a:defRPr sz="2400">
                <a:solidFill>
                  <a:schemeClr val="tx1"/>
                </a:solidFill>
                <a:latin typeface="Times New Roman" pitchFamily="18" charset="0"/>
              </a:defRPr>
            </a:lvl5pPr>
            <a:lvl6pPr marL="2490460" indent="-226405" defTabSz="915055" eaLnBrk="0" fontAlgn="base" hangingPunct="0">
              <a:spcBef>
                <a:spcPct val="0"/>
              </a:spcBef>
              <a:spcAft>
                <a:spcPct val="0"/>
              </a:spcAft>
              <a:defRPr sz="2400">
                <a:solidFill>
                  <a:schemeClr val="tx1"/>
                </a:solidFill>
                <a:latin typeface="Times New Roman" pitchFamily="18" charset="0"/>
              </a:defRPr>
            </a:lvl6pPr>
            <a:lvl7pPr marL="2943271" indent="-226405" defTabSz="915055" eaLnBrk="0" fontAlgn="base" hangingPunct="0">
              <a:spcBef>
                <a:spcPct val="0"/>
              </a:spcBef>
              <a:spcAft>
                <a:spcPct val="0"/>
              </a:spcAft>
              <a:defRPr sz="2400">
                <a:solidFill>
                  <a:schemeClr val="tx1"/>
                </a:solidFill>
                <a:latin typeface="Times New Roman" pitchFamily="18" charset="0"/>
              </a:defRPr>
            </a:lvl7pPr>
            <a:lvl8pPr marL="3396082" indent="-226405" defTabSz="915055" eaLnBrk="0" fontAlgn="base" hangingPunct="0">
              <a:spcBef>
                <a:spcPct val="0"/>
              </a:spcBef>
              <a:spcAft>
                <a:spcPct val="0"/>
              </a:spcAft>
              <a:defRPr sz="2400">
                <a:solidFill>
                  <a:schemeClr val="tx1"/>
                </a:solidFill>
                <a:latin typeface="Times New Roman" pitchFamily="18" charset="0"/>
              </a:defRPr>
            </a:lvl8pPr>
            <a:lvl9pPr marL="3848892" indent="-226405" defTabSz="915055" eaLnBrk="0" fontAlgn="base" hangingPunct="0">
              <a:spcBef>
                <a:spcPct val="0"/>
              </a:spcBef>
              <a:spcAft>
                <a:spcPct val="0"/>
              </a:spcAft>
              <a:defRPr sz="2400">
                <a:solidFill>
                  <a:schemeClr val="tx1"/>
                </a:solidFill>
                <a:latin typeface="Times New Roman" pitchFamily="18" charset="0"/>
              </a:defRPr>
            </a:lvl9pPr>
          </a:lstStyle>
          <a:p>
            <a:fld id="{384207E5-9425-4106-9767-4B63F1536340}" type="slidenum">
              <a:rPr lang="en-US" altLang="en-US" sz="1200"/>
              <a:pPr/>
              <a:t>22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F2A82E-91A6-415E-A5CE-DD31B8A377CC}"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83ADD-08BF-45FF-8EB3-7D079E1FCB0A}" type="slidenum">
              <a:rPr lang="en-US" smtClean="0"/>
              <a:pPr/>
              <a:t>‹#›</a:t>
            </a:fld>
            <a:endParaRPr lang="en-US"/>
          </a:p>
        </p:txBody>
      </p:sp>
    </p:spTree>
    <p:extLst>
      <p:ext uri="{BB962C8B-B14F-4D97-AF65-F5344CB8AC3E}">
        <p14:creationId xmlns:p14="http://schemas.microsoft.com/office/powerpoint/2010/main" xmlns="" val="279890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2A82E-91A6-415E-A5CE-DD31B8A377CC}"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83ADD-08BF-45FF-8EB3-7D079E1FCB0A}" type="slidenum">
              <a:rPr lang="en-US" smtClean="0"/>
              <a:pPr/>
              <a:t>‹#›</a:t>
            </a:fld>
            <a:endParaRPr lang="en-US"/>
          </a:p>
        </p:txBody>
      </p:sp>
    </p:spTree>
    <p:extLst>
      <p:ext uri="{BB962C8B-B14F-4D97-AF65-F5344CB8AC3E}">
        <p14:creationId xmlns:p14="http://schemas.microsoft.com/office/powerpoint/2010/main" xmlns="" val="416376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2A82E-91A6-415E-A5CE-DD31B8A377CC}"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83ADD-08BF-45FF-8EB3-7D079E1FCB0A}" type="slidenum">
              <a:rPr lang="en-US" smtClean="0"/>
              <a:pPr/>
              <a:t>‹#›</a:t>
            </a:fld>
            <a:endParaRPr lang="en-US"/>
          </a:p>
        </p:txBody>
      </p:sp>
    </p:spTree>
    <p:extLst>
      <p:ext uri="{BB962C8B-B14F-4D97-AF65-F5344CB8AC3E}">
        <p14:creationId xmlns:p14="http://schemas.microsoft.com/office/powerpoint/2010/main" xmlns="" val="40957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2A82E-91A6-415E-A5CE-DD31B8A377CC}"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83ADD-08BF-45FF-8EB3-7D079E1FCB0A}" type="slidenum">
              <a:rPr lang="en-US" smtClean="0"/>
              <a:pPr/>
              <a:t>‹#›</a:t>
            </a:fld>
            <a:endParaRPr lang="en-US"/>
          </a:p>
        </p:txBody>
      </p:sp>
    </p:spTree>
    <p:extLst>
      <p:ext uri="{BB962C8B-B14F-4D97-AF65-F5344CB8AC3E}">
        <p14:creationId xmlns:p14="http://schemas.microsoft.com/office/powerpoint/2010/main" xmlns="" val="381441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F2A82E-91A6-415E-A5CE-DD31B8A377CC}"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83ADD-08BF-45FF-8EB3-7D079E1FCB0A}" type="slidenum">
              <a:rPr lang="en-US" smtClean="0"/>
              <a:pPr/>
              <a:t>‹#›</a:t>
            </a:fld>
            <a:endParaRPr lang="en-US"/>
          </a:p>
        </p:txBody>
      </p:sp>
    </p:spTree>
    <p:extLst>
      <p:ext uri="{BB962C8B-B14F-4D97-AF65-F5344CB8AC3E}">
        <p14:creationId xmlns:p14="http://schemas.microsoft.com/office/powerpoint/2010/main" xmlns="" val="17903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F2A82E-91A6-415E-A5CE-DD31B8A377CC}"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83ADD-08BF-45FF-8EB3-7D079E1FCB0A}" type="slidenum">
              <a:rPr lang="en-US" smtClean="0"/>
              <a:pPr/>
              <a:t>‹#›</a:t>
            </a:fld>
            <a:endParaRPr lang="en-US"/>
          </a:p>
        </p:txBody>
      </p:sp>
    </p:spTree>
    <p:extLst>
      <p:ext uri="{BB962C8B-B14F-4D97-AF65-F5344CB8AC3E}">
        <p14:creationId xmlns:p14="http://schemas.microsoft.com/office/powerpoint/2010/main" xmlns="" val="320824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F2A82E-91A6-415E-A5CE-DD31B8A377CC}" type="datetimeFigureOut">
              <a:rPr lang="en-US" smtClean="0"/>
              <a:pPr/>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83ADD-08BF-45FF-8EB3-7D079E1FCB0A}" type="slidenum">
              <a:rPr lang="en-US" smtClean="0"/>
              <a:pPr/>
              <a:t>‹#›</a:t>
            </a:fld>
            <a:endParaRPr lang="en-US"/>
          </a:p>
        </p:txBody>
      </p:sp>
    </p:spTree>
    <p:extLst>
      <p:ext uri="{BB962C8B-B14F-4D97-AF65-F5344CB8AC3E}">
        <p14:creationId xmlns:p14="http://schemas.microsoft.com/office/powerpoint/2010/main" xmlns="" val="243966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F2A82E-91A6-415E-A5CE-DD31B8A377CC}" type="datetimeFigureOut">
              <a:rPr lang="en-US" smtClean="0"/>
              <a:pPr/>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83ADD-08BF-45FF-8EB3-7D079E1FCB0A}" type="slidenum">
              <a:rPr lang="en-US" smtClean="0"/>
              <a:pPr/>
              <a:t>‹#›</a:t>
            </a:fld>
            <a:endParaRPr lang="en-US"/>
          </a:p>
        </p:txBody>
      </p:sp>
    </p:spTree>
    <p:extLst>
      <p:ext uri="{BB962C8B-B14F-4D97-AF65-F5344CB8AC3E}">
        <p14:creationId xmlns:p14="http://schemas.microsoft.com/office/powerpoint/2010/main" xmlns="" val="285982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2A82E-91A6-415E-A5CE-DD31B8A377CC}" type="datetimeFigureOut">
              <a:rPr lang="en-US" smtClean="0"/>
              <a:pPr/>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83ADD-08BF-45FF-8EB3-7D079E1FCB0A}" type="slidenum">
              <a:rPr lang="en-US" smtClean="0"/>
              <a:pPr/>
              <a:t>‹#›</a:t>
            </a:fld>
            <a:endParaRPr lang="en-US"/>
          </a:p>
        </p:txBody>
      </p:sp>
    </p:spTree>
    <p:extLst>
      <p:ext uri="{BB962C8B-B14F-4D97-AF65-F5344CB8AC3E}">
        <p14:creationId xmlns:p14="http://schemas.microsoft.com/office/powerpoint/2010/main" xmlns="" val="249847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2A82E-91A6-415E-A5CE-DD31B8A377CC}"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83ADD-08BF-45FF-8EB3-7D079E1FCB0A}" type="slidenum">
              <a:rPr lang="en-US" smtClean="0"/>
              <a:pPr/>
              <a:t>‹#›</a:t>
            </a:fld>
            <a:endParaRPr lang="en-US"/>
          </a:p>
        </p:txBody>
      </p:sp>
    </p:spTree>
    <p:extLst>
      <p:ext uri="{BB962C8B-B14F-4D97-AF65-F5344CB8AC3E}">
        <p14:creationId xmlns:p14="http://schemas.microsoft.com/office/powerpoint/2010/main" xmlns="" val="333621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2A82E-91A6-415E-A5CE-DD31B8A377CC}"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83ADD-08BF-45FF-8EB3-7D079E1FCB0A}" type="slidenum">
              <a:rPr lang="en-US" smtClean="0"/>
              <a:pPr/>
              <a:t>‹#›</a:t>
            </a:fld>
            <a:endParaRPr lang="en-US"/>
          </a:p>
        </p:txBody>
      </p:sp>
    </p:spTree>
    <p:extLst>
      <p:ext uri="{BB962C8B-B14F-4D97-AF65-F5344CB8AC3E}">
        <p14:creationId xmlns:p14="http://schemas.microsoft.com/office/powerpoint/2010/main" xmlns="" val="143205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2A82E-91A6-415E-A5CE-DD31B8A377CC}" type="datetimeFigureOut">
              <a:rPr lang="en-US" smtClean="0"/>
              <a:pPr/>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83ADD-08BF-45FF-8EB3-7D079E1FCB0A}" type="slidenum">
              <a:rPr lang="en-US" smtClean="0"/>
              <a:pPr/>
              <a:t>‹#›</a:t>
            </a:fld>
            <a:endParaRPr lang="en-US"/>
          </a:p>
        </p:txBody>
      </p:sp>
    </p:spTree>
    <p:extLst>
      <p:ext uri="{BB962C8B-B14F-4D97-AF65-F5344CB8AC3E}">
        <p14:creationId xmlns:p14="http://schemas.microsoft.com/office/powerpoint/2010/main" xmlns="" val="429440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impact of adoption and Diffusion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23691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Figure 1 motivates issues. </a:t>
            </a:r>
            <a:br>
              <a:rPr lang="en-US" altLang="en-US" dirty="0"/>
            </a:br>
            <a:r>
              <a:rPr lang="en-US" altLang="en-US" dirty="0"/>
              <a:t>Appendix B map.</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28332" y="1600200"/>
            <a:ext cx="6887335" cy="4525963"/>
          </a:xfrm>
        </p:spPr>
      </p:pic>
    </p:spTree>
    <p:extLst>
      <p:ext uri="{BB962C8B-B14F-4D97-AF65-F5344CB8AC3E}">
        <p14:creationId xmlns:p14="http://schemas.microsoft.com/office/powerpoint/2010/main" xmlns="" val="1264215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r>
              <a:rPr lang="en-US" altLang="en-US" sz="2400" dirty="0"/>
              <a:t>Selection effects.</a:t>
            </a:r>
          </a:p>
          <a:p>
            <a:pPr lvl="1"/>
            <a:r>
              <a:rPr lang="en-US" altLang="en-US" sz="2400" dirty="0"/>
              <a:t>What is the potential issue? Statistical challenge</a:t>
            </a:r>
            <a:r>
              <a:rPr lang="en-US" altLang="en-US" sz="2400" dirty="0" smtClean="0"/>
              <a:t>? Why is exogenous policy decision so key?</a:t>
            </a:r>
            <a:endParaRPr lang="en-US" altLang="en-US" sz="2400" dirty="0"/>
          </a:p>
          <a:p>
            <a:r>
              <a:rPr lang="en-US" altLang="en-US" sz="2400" dirty="0"/>
              <a:t>Why a </a:t>
            </a:r>
            <a:r>
              <a:rPr lang="en-US" altLang="en-US" sz="2400" dirty="0" err="1"/>
              <a:t>dif</a:t>
            </a:r>
            <a:r>
              <a:rPr lang="en-US" altLang="en-US" sz="2400" dirty="0"/>
              <a:t> on </a:t>
            </a:r>
            <a:r>
              <a:rPr lang="en-US" altLang="en-US" sz="2400" dirty="0" err="1"/>
              <a:t>dif</a:t>
            </a:r>
            <a:r>
              <a:rPr lang="en-US" altLang="en-US" sz="2400" dirty="0"/>
              <a:t> takes care of this issue? </a:t>
            </a:r>
          </a:p>
          <a:p>
            <a:pPr lvl="1"/>
            <a:r>
              <a:rPr lang="en-US" altLang="en-US" sz="2400" dirty="0"/>
              <a:t>Severe data requirements</a:t>
            </a:r>
            <a:r>
              <a:rPr lang="en-US" altLang="en-US" sz="2400" dirty="0" smtClean="0"/>
              <a:t>. </a:t>
            </a:r>
            <a:endParaRPr lang="en-US" altLang="en-US" sz="2400" dirty="0"/>
          </a:p>
          <a:p>
            <a:pPr lvl="1"/>
            <a:r>
              <a:rPr lang="en-US" altLang="en-US" sz="2400" dirty="0"/>
              <a:t>Under what circumstances will this </a:t>
            </a:r>
            <a:r>
              <a:rPr lang="en-US" altLang="en-US" sz="2400" dirty="0" smtClean="0"/>
              <a:t>approach be feasible?</a:t>
            </a:r>
            <a:endParaRPr lang="en-US" altLang="en-US" sz="2400" dirty="0"/>
          </a:p>
          <a:p>
            <a:r>
              <a:rPr lang="en-US" altLang="en-US" sz="2400" dirty="0"/>
              <a:t>Page 406. </a:t>
            </a:r>
          </a:p>
          <a:p>
            <a:pPr lvl="1"/>
            <a:r>
              <a:rPr lang="en-US" altLang="en-US" sz="2400" dirty="0"/>
              <a:t>What does this equation say</a:t>
            </a:r>
            <a:r>
              <a:rPr lang="en-US" altLang="en-US" sz="2400" dirty="0" smtClean="0"/>
              <a:t>? A basic fixed effect model.</a:t>
            </a:r>
          </a:p>
          <a:p>
            <a:r>
              <a:rPr lang="en-US" altLang="en-US" sz="2400" dirty="0"/>
              <a:t>Table 5 and 6.</a:t>
            </a:r>
          </a:p>
          <a:p>
            <a:pPr lvl="1"/>
            <a:r>
              <a:rPr lang="en-US" altLang="en-US" sz="2400" dirty="0"/>
              <a:t>The basic result: E911 has all the action. </a:t>
            </a:r>
          </a:p>
          <a:p>
            <a:endParaRPr lang="en-US" dirty="0"/>
          </a:p>
        </p:txBody>
      </p:sp>
    </p:spTree>
    <p:extLst>
      <p:ext uri="{BB962C8B-B14F-4D97-AF65-F5344CB8AC3E}">
        <p14:creationId xmlns:p14="http://schemas.microsoft.com/office/powerpoint/2010/main" xmlns="" val="1897491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2019137"/>
            <a:ext cx="8229600" cy="3688089"/>
          </a:xfrm>
        </p:spPr>
      </p:pic>
      <p:sp>
        <p:nvSpPr>
          <p:cNvPr id="3" name="TextBox 2"/>
          <p:cNvSpPr txBox="1"/>
          <p:nvPr/>
        </p:nvSpPr>
        <p:spPr>
          <a:xfrm>
            <a:off x="838200" y="5943600"/>
            <a:ext cx="8370433" cy="646331"/>
          </a:xfrm>
          <a:prstGeom prst="rect">
            <a:avLst/>
          </a:prstGeom>
          <a:noFill/>
        </p:spPr>
        <p:txBody>
          <a:bodyPr wrap="none" rtlCol="0">
            <a:spAutoFit/>
          </a:bodyPr>
          <a:lstStyle/>
          <a:p>
            <a:r>
              <a:rPr lang="en-US" dirty="0" smtClean="0"/>
              <a:t>The principal challenge for this paper is illustrated above – the answer leaned one way. </a:t>
            </a:r>
          </a:p>
          <a:p>
            <a:r>
              <a:rPr lang="en-US" dirty="0" smtClean="0"/>
              <a:t>What if they had not found a large effect? Would “zero” have been as interesting? </a:t>
            </a:r>
            <a:endParaRPr lang="en-US" dirty="0"/>
          </a:p>
        </p:txBody>
      </p:sp>
    </p:spTree>
    <p:extLst>
      <p:ext uri="{BB962C8B-B14F-4D97-AF65-F5344CB8AC3E}">
        <p14:creationId xmlns:p14="http://schemas.microsoft.com/office/powerpoint/2010/main" xmlns="" val="3114351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dirty="0" smtClean="0"/>
              <a:t>Everything </a:t>
            </a:r>
            <a:r>
              <a:rPr lang="en-US" altLang="en-US" dirty="0"/>
              <a:t>else is about robustness.</a:t>
            </a:r>
          </a:p>
          <a:p>
            <a:pPr lvl="1"/>
            <a:r>
              <a:rPr lang="en-US" altLang="en-US" dirty="0"/>
              <a:t>For other controls.</a:t>
            </a:r>
          </a:p>
          <a:p>
            <a:pPr lvl="1"/>
            <a:r>
              <a:rPr lang="en-US" altLang="en-US" dirty="0"/>
              <a:t>For other selection issues. </a:t>
            </a:r>
          </a:p>
          <a:p>
            <a:pPr lvl="1"/>
            <a:r>
              <a:rPr lang="en-US" altLang="en-US" dirty="0"/>
              <a:t>For distribution issues. </a:t>
            </a:r>
          </a:p>
          <a:p>
            <a:r>
              <a:rPr lang="en-US" altLang="en-US" dirty="0"/>
              <a:t>Ends with rough calculation about economics savings.  Why? </a:t>
            </a:r>
            <a:endParaRPr lang="en-US" altLang="en-US" dirty="0" smtClean="0"/>
          </a:p>
          <a:p>
            <a:r>
              <a:rPr lang="en-US" altLang="en-US" dirty="0" smtClean="0"/>
              <a:t>What should researchers do next? </a:t>
            </a:r>
          </a:p>
          <a:p>
            <a:pPr lvl="1"/>
            <a:r>
              <a:rPr lang="en-US" altLang="en-US" dirty="0" smtClean="0"/>
              <a:t>Could this be done on other outcomes? What other economic variables would be effected? Insurance rates? Ambulance companies?</a:t>
            </a:r>
          </a:p>
          <a:p>
            <a:pPr lvl="1"/>
            <a:r>
              <a:rPr lang="en-US" altLang="en-US" dirty="0" smtClean="0"/>
              <a:t>Variance in public infrastructure is a wonderful natural experiment, if you can find it. </a:t>
            </a:r>
            <a:endParaRPr lang="en-US" altLang="en-US" dirty="0"/>
          </a:p>
          <a:p>
            <a:endParaRPr lang="en-US" dirty="0"/>
          </a:p>
        </p:txBody>
      </p:sp>
    </p:spTree>
    <p:extLst>
      <p:ext uri="{BB962C8B-B14F-4D97-AF65-F5344CB8AC3E}">
        <p14:creationId xmlns:p14="http://schemas.microsoft.com/office/powerpoint/2010/main" xmlns="" val="3126414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smtClean="0"/>
          </a:p>
        </p:txBody>
      </p:sp>
      <p:sp>
        <p:nvSpPr>
          <p:cNvPr id="21507" name="Content Placeholder 2"/>
          <p:cNvSpPr>
            <a:spLocks noGrp="1"/>
          </p:cNvSpPr>
          <p:nvPr>
            <p:ph idx="1"/>
          </p:nvPr>
        </p:nvSpPr>
        <p:spPr/>
        <p:txBody>
          <a:bodyPr/>
          <a:lstStyle/>
          <a:p>
            <a:r>
              <a:rPr lang="en-US" altLang="en-US" dirty="0" err="1" smtClean="0"/>
              <a:t>McElhelran</a:t>
            </a:r>
            <a:endParaRPr lang="en-US" altLang="en-US" dirty="0" smtClean="0"/>
          </a:p>
          <a:p>
            <a:r>
              <a:rPr lang="en-US" dirty="0" smtClean="0"/>
              <a:t>Do </a:t>
            </a:r>
            <a:r>
              <a:rPr lang="en-US" dirty="0"/>
              <a:t>Market Leaders Lead in Business Process Innovation</a:t>
            </a:r>
            <a:r>
              <a:rPr lang="en-US" dirty="0" smtClean="0"/>
              <a:t>? The </a:t>
            </a:r>
            <a:r>
              <a:rPr lang="en-US" dirty="0"/>
              <a:t>Case(s) of E-Business </a:t>
            </a:r>
            <a:r>
              <a:rPr lang="en-US" dirty="0" smtClean="0"/>
              <a:t>Adoption</a:t>
            </a:r>
          </a:p>
          <a:p>
            <a:r>
              <a:rPr lang="en-US" dirty="0" smtClean="0"/>
              <a:t>Management Science, 2015</a:t>
            </a:r>
            <a:endParaRPr lang="en-US" dirty="0"/>
          </a:p>
          <a:p>
            <a:endParaRPr lang="en-US" altLang="en-US" dirty="0" smtClean="0"/>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400" smtClean="0"/>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F1228C6-F285-4F87-B884-44808DEFD560}" type="slidenum">
              <a:rPr lang="en-US" altLang="en-US" sz="1400" smtClean="0"/>
              <a:pPr>
                <a:spcBef>
                  <a:spcPct val="0"/>
                </a:spcBef>
                <a:buFontTx/>
                <a:buNone/>
              </a:pPr>
              <a:t>14</a:t>
            </a:fld>
            <a:endParaRPr lang="en-US" altLang="en-US" sz="14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7800" y="4724400"/>
            <a:ext cx="1905000" cy="2007054"/>
          </a:xfrm>
          <a:prstGeom prst="rect">
            <a:avLst/>
          </a:prstGeom>
        </p:spPr>
      </p:pic>
    </p:spTree>
    <p:extLst>
      <p:ext uri="{BB962C8B-B14F-4D97-AF65-F5344CB8AC3E}">
        <p14:creationId xmlns:p14="http://schemas.microsoft.com/office/powerpoint/2010/main" xmlns="" val="3614508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What is the question?</a:t>
            </a:r>
          </a:p>
        </p:txBody>
      </p:sp>
      <p:sp>
        <p:nvSpPr>
          <p:cNvPr id="22531" name="Content Placeholder 2"/>
          <p:cNvSpPr>
            <a:spLocks noGrp="1"/>
          </p:cNvSpPr>
          <p:nvPr>
            <p:ph idx="1"/>
          </p:nvPr>
        </p:nvSpPr>
        <p:spPr>
          <a:xfrm>
            <a:off x="685800" y="1676400"/>
            <a:ext cx="7772400" cy="5181600"/>
          </a:xfrm>
        </p:spPr>
        <p:txBody>
          <a:bodyPr>
            <a:normAutofit fontScale="92500" lnSpcReduction="20000"/>
          </a:bodyPr>
          <a:lstStyle/>
          <a:p>
            <a:r>
              <a:rPr lang="en-US" altLang="en-US" sz="2800" dirty="0" smtClean="0"/>
              <a:t>Do leading firms adopt business-process innovations before rivals or vice-versa?</a:t>
            </a:r>
          </a:p>
          <a:p>
            <a:pPr lvl="1"/>
            <a:r>
              <a:rPr lang="en-US" altLang="en-US" sz="2400" dirty="0" smtClean="0"/>
              <a:t>A comparison of e-buying/e-selling. </a:t>
            </a:r>
          </a:p>
          <a:p>
            <a:r>
              <a:rPr lang="en-US" altLang="en-US" sz="2800" dirty="0" smtClean="0"/>
              <a:t>Why important and interesting? </a:t>
            </a:r>
          </a:p>
          <a:p>
            <a:pPr lvl="1"/>
            <a:r>
              <a:rPr lang="en-US" altLang="en-US" sz="2400" dirty="0" smtClean="0"/>
              <a:t>Classic question about leading firms &amp; new technology.</a:t>
            </a:r>
          </a:p>
          <a:p>
            <a:pPr lvl="1"/>
            <a:r>
              <a:rPr lang="en-US" altLang="en-US" sz="2400" dirty="0" smtClean="0"/>
              <a:t>E-commerce a </a:t>
            </a:r>
            <a:r>
              <a:rPr lang="en-US" altLang="en-US" sz="2400" b="1" dirty="0" smtClean="0"/>
              <a:t>*large*</a:t>
            </a:r>
            <a:r>
              <a:rPr lang="en-US" altLang="en-US" sz="2400" dirty="0" smtClean="0"/>
              <a:t> amount of investment in 90s.</a:t>
            </a:r>
          </a:p>
          <a:p>
            <a:pPr lvl="2"/>
            <a:r>
              <a:rPr lang="en-US" altLang="en-US" sz="2000" dirty="0" smtClean="0"/>
              <a:t>A lot less known about e-commerce than commonly assumed…(turning pop topic into quant topic…)</a:t>
            </a:r>
          </a:p>
          <a:p>
            <a:pPr lvl="1"/>
            <a:r>
              <a:rPr lang="en-US" altLang="en-US" sz="2400" dirty="0" smtClean="0"/>
              <a:t>Large market share thought to matter, but distinction b/w internal/external capabilities rarely tested. Rarely observed, and easy to confuse with other factors.</a:t>
            </a:r>
          </a:p>
          <a:p>
            <a:r>
              <a:rPr lang="en-US" altLang="en-US" dirty="0" smtClean="0"/>
              <a:t>Yes, this is an adoption study. </a:t>
            </a:r>
          </a:p>
          <a:p>
            <a:pPr lvl="1"/>
            <a:r>
              <a:rPr lang="en-US" altLang="en-US" sz="2200" dirty="0" smtClean="0"/>
              <a:t>The technology was thought to be important for reshaping many aspects of industrial leadership, rivalry, and productivity. Almost reversing the direction of causation…</a:t>
            </a:r>
          </a:p>
        </p:txBody>
      </p:sp>
      <p:sp>
        <p:nvSpPr>
          <p:cNvPr id="22532"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610BFDF-EACB-492A-8B14-52B775DA34D3}" type="slidenum">
              <a:rPr lang="en-US" altLang="en-US" sz="1400" smtClean="0"/>
              <a:pPr>
                <a:spcBef>
                  <a:spcPct val="0"/>
                </a:spcBef>
                <a:buFontTx/>
                <a:buNone/>
              </a:pPr>
              <a:t>15</a:t>
            </a:fld>
            <a:endParaRPr lang="en-US" altLang="en-US" sz="1400" smtClean="0"/>
          </a:p>
        </p:txBody>
      </p:sp>
    </p:spTree>
    <p:extLst>
      <p:ext uri="{BB962C8B-B14F-4D97-AF65-F5344CB8AC3E}">
        <p14:creationId xmlns:p14="http://schemas.microsoft.com/office/powerpoint/2010/main" xmlns="" val="1085975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What are the key findings?</a:t>
            </a:r>
          </a:p>
        </p:txBody>
      </p:sp>
      <p:sp>
        <p:nvSpPr>
          <p:cNvPr id="23555" name="Content Placeholder 2"/>
          <p:cNvSpPr>
            <a:spLocks noGrp="1"/>
          </p:cNvSpPr>
          <p:nvPr>
            <p:ph idx="1"/>
          </p:nvPr>
        </p:nvSpPr>
        <p:spPr>
          <a:xfrm>
            <a:off x="685800" y="1676400"/>
            <a:ext cx="7772400" cy="4419600"/>
          </a:xfrm>
        </p:spPr>
        <p:txBody>
          <a:bodyPr>
            <a:normAutofit/>
          </a:bodyPr>
          <a:lstStyle/>
          <a:p>
            <a:r>
              <a:rPr lang="en-US" altLang="en-US" sz="2800" dirty="0" smtClean="0"/>
              <a:t>Leaders adopt incremental (e-buying), but not radical (e-selling). </a:t>
            </a:r>
          </a:p>
          <a:p>
            <a:pPr lvl="1"/>
            <a:r>
              <a:rPr lang="en-US" altLang="en-US" sz="2400" dirty="0" smtClean="0"/>
              <a:t>External factors slow down adoption </a:t>
            </a:r>
          </a:p>
          <a:p>
            <a:r>
              <a:rPr lang="en-US" altLang="en-US" dirty="0" smtClean="0"/>
              <a:t>Adoption of business process resembles what has been observed elsewhere…</a:t>
            </a:r>
          </a:p>
          <a:p>
            <a:pPr lvl="1"/>
            <a:r>
              <a:rPr lang="en-US" altLang="en-US" sz="2400" dirty="0" smtClean="0"/>
              <a:t>Complexity drives up co-invention costs.</a:t>
            </a:r>
          </a:p>
          <a:p>
            <a:pPr lvl="1"/>
            <a:r>
              <a:rPr lang="en-US" altLang="en-US" sz="2400" dirty="0" smtClean="0"/>
              <a:t>Interaction w/other parts of the value chain drives adoption costs. </a:t>
            </a:r>
          </a:p>
          <a:p>
            <a:r>
              <a:rPr lang="en-US" altLang="en-US" sz="2800" dirty="0" smtClean="0"/>
              <a:t>E-buying/selling fundamentally different.</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400" smtClean="0"/>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620CAA4-3F65-44DD-82AE-982F0E3E41B5}" type="slidenum">
              <a:rPr lang="en-US" altLang="en-US" sz="1400" smtClean="0"/>
              <a:pPr>
                <a:spcBef>
                  <a:spcPct val="0"/>
                </a:spcBef>
                <a:buFontTx/>
                <a:buNone/>
              </a:pPr>
              <a:t>16</a:t>
            </a:fld>
            <a:endParaRPr lang="en-US" altLang="en-US" sz="1400" smtClean="0"/>
          </a:p>
        </p:txBody>
      </p:sp>
    </p:spTree>
    <p:extLst>
      <p:ext uri="{BB962C8B-B14F-4D97-AF65-F5344CB8AC3E}">
        <p14:creationId xmlns:p14="http://schemas.microsoft.com/office/powerpoint/2010/main" xmlns="" val="3914817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smtClean="0"/>
              <a:t>Background: framing the hypotheses</a:t>
            </a:r>
          </a:p>
        </p:txBody>
      </p:sp>
      <p:sp>
        <p:nvSpPr>
          <p:cNvPr id="24579" name="Content Placeholder 2"/>
          <p:cNvSpPr>
            <a:spLocks noGrp="1"/>
          </p:cNvSpPr>
          <p:nvPr>
            <p:ph idx="1"/>
          </p:nvPr>
        </p:nvSpPr>
        <p:spPr>
          <a:xfrm>
            <a:off x="685800" y="1981200"/>
            <a:ext cx="8153400" cy="4114800"/>
          </a:xfrm>
        </p:spPr>
        <p:txBody>
          <a:bodyPr>
            <a:normAutofit fontScale="85000" lnSpcReduction="20000"/>
          </a:bodyPr>
          <a:lstStyle/>
          <a:p>
            <a:r>
              <a:rPr lang="en-US" altLang="en-US" dirty="0" smtClean="0"/>
              <a:t>Why frame adoption determinants?</a:t>
            </a:r>
          </a:p>
          <a:p>
            <a:pPr lvl="1"/>
            <a:r>
              <a:rPr lang="en-US" altLang="en-US" dirty="0" smtClean="0"/>
              <a:t>Theory v empirical framing. </a:t>
            </a:r>
          </a:p>
          <a:p>
            <a:pPr lvl="1"/>
            <a:r>
              <a:rPr lang="en-US" altLang="en-US" dirty="0" smtClean="0"/>
              <a:t>Why does she need precise </a:t>
            </a:r>
            <a:r>
              <a:rPr lang="en-US" altLang="en-US" dirty="0" err="1" smtClean="0"/>
              <a:t>def’n</a:t>
            </a:r>
            <a:r>
              <a:rPr lang="en-US" altLang="en-US" dirty="0" smtClean="0"/>
              <a:t> for hypotheses?</a:t>
            </a:r>
          </a:p>
          <a:p>
            <a:pPr lvl="2"/>
            <a:r>
              <a:rPr lang="en-US" altLang="en-US" dirty="0" smtClean="0"/>
              <a:t>Internal capabilities v external </a:t>
            </a:r>
          </a:p>
          <a:p>
            <a:pPr lvl="2"/>
            <a:r>
              <a:rPr lang="en-US" altLang="en-US" dirty="0" smtClean="0"/>
              <a:t>Adoption of product v process, </a:t>
            </a:r>
          </a:p>
          <a:p>
            <a:pPr lvl="2"/>
            <a:r>
              <a:rPr lang="en-US" altLang="en-US" dirty="0" smtClean="0"/>
              <a:t>Manufacturing process v business process 	</a:t>
            </a:r>
          </a:p>
          <a:p>
            <a:pPr lvl="1"/>
            <a:r>
              <a:rPr lang="en-US" altLang="en-US" dirty="0" smtClean="0"/>
              <a:t>Co-invention</a:t>
            </a:r>
          </a:p>
          <a:p>
            <a:pPr lvl="2"/>
            <a:r>
              <a:rPr lang="en-US" altLang="en-US" dirty="0" smtClean="0"/>
              <a:t>Complexity, Interdependence, Customers. </a:t>
            </a:r>
          </a:p>
          <a:p>
            <a:r>
              <a:rPr lang="en-US" altLang="en-US" dirty="0"/>
              <a:t>Why is an </a:t>
            </a:r>
            <a:r>
              <a:rPr lang="en-US" altLang="en-US" i="1" dirty="0"/>
              <a:t>ex-ante </a:t>
            </a:r>
            <a:r>
              <a:rPr lang="en-US" altLang="en-US" dirty="0"/>
              <a:t>definition, and extensive knowledge about the phenomenon so key to a durable framework?</a:t>
            </a:r>
          </a:p>
          <a:p>
            <a:endParaRPr lang="en-US" altLang="en-US" dirty="0" smtClean="0"/>
          </a:p>
        </p:txBody>
      </p:sp>
      <p:sp>
        <p:nvSpPr>
          <p:cNvPr id="24580"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9851000-82C8-4D97-B761-8058CA0ACB2A}" type="slidenum">
              <a:rPr lang="en-US" altLang="en-US" sz="1400" smtClean="0"/>
              <a:pPr>
                <a:spcBef>
                  <a:spcPct val="0"/>
                </a:spcBef>
                <a:buFontTx/>
                <a:buNone/>
              </a:pPr>
              <a:t>17</a:t>
            </a:fld>
            <a:endParaRPr lang="en-US" altLang="en-US" sz="1400" smtClean="0"/>
          </a:p>
        </p:txBody>
      </p:sp>
    </p:spTree>
    <p:extLst>
      <p:ext uri="{BB962C8B-B14F-4D97-AF65-F5344CB8AC3E}">
        <p14:creationId xmlns:p14="http://schemas.microsoft.com/office/powerpoint/2010/main" xmlns="" val="3905019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Background section</a:t>
            </a:r>
          </a:p>
        </p:txBody>
      </p:sp>
      <p:sp>
        <p:nvSpPr>
          <p:cNvPr id="25603" name="Content Placeholder 2"/>
          <p:cNvSpPr>
            <a:spLocks noGrp="1"/>
          </p:cNvSpPr>
          <p:nvPr>
            <p:ph idx="1"/>
          </p:nvPr>
        </p:nvSpPr>
        <p:spPr>
          <a:xfrm>
            <a:off x="685800" y="1676400"/>
            <a:ext cx="7772400" cy="4419600"/>
          </a:xfrm>
        </p:spPr>
        <p:txBody>
          <a:bodyPr>
            <a:normAutofit fontScale="92500" lnSpcReduction="10000"/>
          </a:bodyPr>
          <a:lstStyle/>
          <a:p>
            <a:r>
              <a:rPr lang="en-US" altLang="en-US" sz="2800" dirty="0" smtClean="0"/>
              <a:t>E-commerce covers many activities. Why such an extensive discussion?</a:t>
            </a:r>
          </a:p>
          <a:p>
            <a:pPr lvl="1"/>
            <a:r>
              <a:rPr lang="en-US" altLang="en-US" sz="2400" dirty="0" smtClean="0"/>
              <a:t>E-buying &amp; e-selling often confused.</a:t>
            </a:r>
          </a:p>
          <a:p>
            <a:pPr lvl="1"/>
            <a:r>
              <a:rPr lang="en-US" altLang="en-US" sz="2400" dirty="0" smtClean="0"/>
              <a:t>E-buying is much easier to change. Often not complex. Not massive interdependence. Rarely big changes in processes/operations.  </a:t>
            </a:r>
          </a:p>
          <a:p>
            <a:pPr lvl="1"/>
            <a:r>
              <a:rPr lang="en-US" altLang="en-US" sz="2400" dirty="0" smtClean="0"/>
              <a:t>E-selling technically complex, interdependent, tied to customer perception, etc.</a:t>
            </a:r>
          </a:p>
          <a:p>
            <a:r>
              <a:rPr lang="en-US" altLang="en-US" dirty="0" smtClean="0"/>
              <a:t>Why the interaction terms in the </a:t>
            </a:r>
            <a:r>
              <a:rPr lang="en-US" altLang="en-US" dirty="0" err="1" smtClean="0"/>
              <a:t>probits</a:t>
            </a:r>
            <a:r>
              <a:rPr lang="en-US" altLang="en-US" dirty="0" smtClean="0"/>
              <a:t>?</a:t>
            </a:r>
          </a:p>
          <a:p>
            <a:pPr lvl="1"/>
            <a:r>
              <a:rPr lang="en-US" dirty="0"/>
              <a:t>  </a:t>
            </a:r>
            <a:endParaRPr lang="en-US" altLang="en-US" dirty="0"/>
          </a:p>
          <a:p>
            <a:pPr lvl="1"/>
            <a:r>
              <a:rPr lang="en-US" altLang="en-US" dirty="0" smtClean="0"/>
              <a:t> </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400" smtClean="0"/>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BC82849-40FC-455B-9676-E64687B9AA0F}" type="slidenum">
              <a:rPr lang="en-US" altLang="en-US" sz="1400" smtClean="0"/>
              <a:pPr>
                <a:spcBef>
                  <a:spcPct val="0"/>
                </a:spcBef>
                <a:buFontTx/>
                <a:buNone/>
              </a:pPr>
              <a:t>18</a:t>
            </a:fld>
            <a:endParaRPr lang="en-US" altLang="en-US" sz="140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1742" y="5105400"/>
            <a:ext cx="628332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3403" y="5566064"/>
            <a:ext cx="474345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1747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Data</a:t>
            </a:r>
          </a:p>
        </p:txBody>
      </p:sp>
      <p:sp>
        <p:nvSpPr>
          <p:cNvPr id="26627" name="Content Placeholder 2"/>
          <p:cNvSpPr>
            <a:spLocks noGrp="1"/>
          </p:cNvSpPr>
          <p:nvPr>
            <p:ph idx="1"/>
          </p:nvPr>
        </p:nvSpPr>
        <p:spPr>
          <a:xfrm>
            <a:off x="685800" y="1752600"/>
            <a:ext cx="7772400" cy="4343400"/>
          </a:xfrm>
        </p:spPr>
        <p:txBody>
          <a:bodyPr>
            <a:normAutofit lnSpcReduction="10000"/>
          </a:bodyPr>
          <a:lstStyle/>
          <a:p>
            <a:r>
              <a:rPr lang="en-US" altLang="en-US" sz="2800" dirty="0" smtClean="0"/>
              <a:t>CNUS 10% sample of </a:t>
            </a:r>
            <a:r>
              <a:rPr lang="en-US" altLang="en-US" sz="2800" dirty="0" err="1" smtClean="0"/>
              <a:t>manu</a:t>
            </a:r>
            <a:r>
              <a:rPr lang="en-US" altLang="en-US" sz="2800" dirty="0" smtClean="0"/>
              <a:t> establishments</a:t>
            </a:r>
          </a:p>
          <a:p>
            <a:pPr lvl="1"/>
            <a:r>
              <a:rPr lang="en-US" altLang="en-US" sz="2400" dirty="0" smtClean="0"/>
              <a:t>Side remark: Census data for dissertations, productivity, sample size, clearance, must be </a:t>
            </a:r>
            <a:r>
              <a:rPr lang="en-US" altLang="en-US" sz="2400" dirty="0" err="1" smtClean="0"/>
              <a:t>manu</a:t>
            </a:r>
            <a:r>
              <a:rPr lang="en-US" altLang="en-US" sz="2400" dirty="0" smtClean="0"/>
              <a:t>.</a:t>
            </a:r>
          </a:p>
          <a:p>
            <a:r>
              <a:rPr lang="en-US" altLang="en-US" sz="2800" dirty="0" smtClean="0"/>
              <a:t>Special survey of ecommerce</a:t>
            </a:r>
          </a:p>
          <a:p>
            <a:pPr lvl="1"/>
            <a:r>
              <a:rPr lang="en-US" altLang="en-US" sz="2400" dirty="0" smtClean="0"/>
              <a:t>Never before used. (Figuring out which part of survey was worth investigation.) Original = extra time.</a:t>
            </a:r>
          </a:p>
          <a:p>
            <a:r>
              <a:rPr lang="en-US" altLang="en-US" sz="2800" dirty="0" smtClean="0"/>
              <a:t>Sample size: 35K of establishments. </a:t>
            </a:r>
          </a:p>
          <a:p>
            <a:pPr lvl="1"/>
            <a:r>
              <a:rPr lang="en-US" altLang="en-US" sz="2400" dirty="0" smtClean="0"/>
              <a:t>Plus just about anything (practically speaking) about manufacturing to control for size, employment, skill…</a:t>
            </a:r>
          </a:p>
          <a:p>
            <a:pPr lvl="2"/>
            <a:r>
              <a:rPr lang="en-US" altLang="en-US" sz="2000" dirty="0" smtClean="0"/>
              <a:t>Some imperfect measures of complexity, interdependence, interaction with customers….</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400" smtClean="0"/>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9C9F697-D2BF-4AAF-9684-C4C00063BFFE}" type="slidenum">
              <a:rPr lang="en-US" altLang="en-US" sz="1400" smtClean="0"/>
              <a:pPr>
                <a:spcBef>
                  <a:spcPct val="0"/>
                </a:spcBef>
                <a:buFontTx/>
                <a:buNone/>
              </a:pPr>
              <a:t>19</a:t>
            </a:fld>
            <a:endParaRPr lang="en-US" altLang="en-US" sz="1400" smtClean="0"/>
          </a:p>
        </p:txBody>
      </p:sp>
    </p:spTree>
    <p:extLst>
      <p:ext uri="{BB962C8B-B14F-4D97-AF65-F5344CB8AC3E}">
        <p14:creationId xmlns:p14="http://schemas.microsoft.com/office/powerpoint/2010/main" xmlns="" val="3013786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Diffusion studies have a long tradition in economics. </a:t>
            </a:r>
            <a:endParaRPr lang="en-US" dirty="0"/>
          </a:p>
        </p:txBody>
      </p:sp>
      <p:sp>
        <p:nvSpPr>
          <p:cNvPr id="5" name="Content Placeholder 4"/>
          <p:cNvSpPr>
            <a:spLocks noGrp="1"/>
          </p:cNvSpPr>
          <p:nvPr>
            <p:ph sz="half" idx="1"/>
          </p:nvPr>
        </p:nvSpPr>
        <p:spPr/>
        <p:txBody>
          <a:bodyPr>
            <a:normAutofit fontScale="92500" lnSpcReduction="20000"/>
          </a:bodyPr>
          <a:lstStyle/>
          <a:p>
            <a:pPr>
              <a:lnSpc>
                <a:spcPct val="90000"/>
              </a:lnSpc>
            </a:pPr>
            <a:r>
              <a:rPr lang="en-US" altLang="en-US" dirty="0" smtClean="0"/>
              <a:t>Historical </a:t>
            </a:r>
            <a:r>
              <a:rPr lang="en-US" altLang="en-US" dirty="0"/>
              <a:t>inventions motivates traditional approach</a:t>
            </a:r>
          </a:p>
          <a:p>
            <a:pPr lvl="1">
              <a:lnSpc>
                <a:spcPct val="90000"/>
              </a:lnSpc>
            </a:pPr>
            <a:r>
              <a:rPr lang="en-US" altLang="en-US" dirty="0" smtClean="0"/>
              <a:t>Hybrid </a:t>
            </a:r>
            <a:r>
              <a:rPr lang="en-US" altLang="en-US" dirty="0"/>
              <a:t>crop seed </a:t>
            </a:r>
            <a:r>
              <a:rPr lang="en-US" altLang="en-US" dirty="0" smtClean="0"/>
              <a:t>replacing earlier seed at different rates across states. </a:t>
            </a:r>
          </a:p>
          <a:p>
            <a:pPr lvl="1">
              <a:lnSpc>
                <a:spcPct val="90000"/>
              </a:lnSpc>
            </a:pPr>
            <a:r>
              <a:rPr lang="en-US" altLang="en-US" dirty="0" smtClean="0"/>
              <a:t>The s-curve model</a:t>
            </a:r>
            <a:endParaRPr lang="en-US" altLang="en-US" dirty="0"/>
          </a:p>
          <a:p>
            <a:r>
              <a:rPr lang="en-US" dirty="0" smtClean="0"/>
              <a:t>Policy takes a keen interest in adoption and diffusion  </a:t>
            </a:r>
          </a:p>
          <a:p>
            <a:pPr lvl="1"/>
            <a:r>
              <a:rPr lang="en-US" dirty="0" smtClean="0"/>
              <a:t>Internet access in households tracks progress.</a:t>
            </a:r>
          </a:p>
          <a:p>
            <a:pPr lvl="1"/>
            <a:r>
              <a:rPr lang="en-US" dirty="0" smtClean="0"/>
              <a:t>Linked to growth and equality of opportunity</a:t>
            </a:r>
          </a:p>
          <a:p>
            <a:endParaRPr lang="en-US" dirty="0"/>
          </a:p>
        </p:txBody>
      </p:sp>
      <p:pic>
        <p:nvPicPr>
          <p:cNvPr id="7" name="Picture 5" descr="griliches_illustration"/>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828800"/>
            <a:ext cx="4038600" cy="1938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Content Placeholder 9" descr="diffus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a:xfrm>
            <a:off x="4724400" y="3962400"/>
            <a:ext cx="3962400" cy="2617032"/>
          </a:xfrm>
          <a:prstGeom prst="rect">
            <a:avLst/>
          </a:prstGeom>
        </p:spPr>
      </p:pic>
    </p:spTree>
    <p:extLst>
      <p:ext uri="{BB962C8B-B14F-4D97-AF65-F5344CB8AC3E}">
        <p14:creationId xmlns:p14="http://schemas.microsoft.com/office/powerpoint/2010/main" xmlns="" val="1249856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Results</a:t>
            </a:r>
          </a:p>
        </p:txBody>
      </p:sp>
      <p:sp>
        <p:nvSpPr>
          <p:cNvPr id="27651" name="Content Placeholder 2"/>
          <p:cNvSpPr>
            <a:spLocks noGrp="1"/>
          </p:cNvSpPr>
          <p:nvPr>
            <p:ph idx="1"/>
          </p:nvPr>
        </p:nvSpPr>
        <p:spPr>
          <a:xfrm>
            <a:off x="685800" y="1676400"/>
            <a:ext cx="5181600" cy="4419600"/>
          </a:xfrm>
        </p:spPr>
        <p:txBody>
          <a:bodyPr>
            <a:normAutofit fontScale="92500" lnSpcReduction="20000"/>
          </a:bodyPr>
          <a:lstStyle/>
          <a:p>
            <a:r>
              <a:rPr lang="en-US" altLang="en-US" sz="2800" dirty="0" smtClean="0"/>
              <a:t>Buying &amp; selling different w/r/t mkt share</a:t>
            </a:r>
          </a:p>
          <a:p>
            <a:pPr lvl="1"/>
            <a:r>
              <a:rPr lang="en-US" altLang="en-US" sz="2400" dirty="0" smtClean="0"/>
              <a:t>Table 2. What does that show?</a:t>
            </a:r>
          </a:p>
          <a:p>
            <a:pPr lvl="1"/>
            <a:r>
              <a:rPr lang="en-US" altLang="en-US" sz="2400" dirty="0" smtClean="0"/>
              <a:t>Table 3: selling v buying (w/ERP as comparison)</a:t>
            </a:r>
          </a:p>
          <a:p>
            <a:pPr lvl="2"/>
            <a:r>
              <a:rPr lang="en-US" altLang="en-US" sz="2000" dirty="0" smtClean="0"/>
              <a:t>Why so many controls? EDI? Age? Skill mix?</a:t>
            </a:r>
          </a:p>
          <a:p>
            <a:pPr lvl="1"/>
            <a:r>
              <a:rPr lang="en-US" altLang="en-US" sz="2400" dirty="0" smtClean="0"/>
              <a:t>Why such concern for interactions?</a:t>
            </a:r>
          </a:p>
          <a:p>
            <a:pPr lvl="2"/>
            <a:r>
              <a:rPr lang="en-US" altLang="en-US" sz="2000" dirty="0" smtClean="0"/>
              <a:t> Which finding is most convincing?</a:t>
            </a:r>
          </a:p>
          <a:p>
            <a:r>
              <a:rPr lang="en-US" altLang="en-US" sz="2800" dirty="0" smtClean="0"/>
              <a:t>Why such concern for other potential explanations? </a:t>
            </a:r>
          </a:p>
          <a:p>
            <a:pPr lvl="1"/>
            <a:r>
              <a:rPr lang="en-US" altLang="en-US" sz="2400" dirty="0" smtClean="0"/>
              <a:t>Concern for omitted variables? Why? </a:t>
            </a:r>
          </a:p>
          <a:p>
            <a:pPr lvl="1"/>
            <a:r>
              <a:rPr lang="en-US" altLang="en-US" sz="2400" dirty="0" smtClean="0"/>
              <a:t>Who is this directed at? Why?</a:t>
            </a:r>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400" smtClean="0"/>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8DC1382-5F58-4FB6-88A6-0852E4100B57}" type="slidenum">
              <a:rPr lang="en-US" altLang="en-US" sz="1400" smtClean="0"/>
              <a:pPr>
                <a:spcBef>
                  <a:spcPct val="0"/>
                </a:spcBef>
                <a:buFontTx/>
                <a:buNone/>
              </a:pPr>
              <a:t>20</a:t>
            </a:fld>
            <a:endParaRPr lang="en-US" altLang="en-US" sz="140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1524000"/>
            <a:ext cx="3276600"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587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What should research do next?</a:t>
            </a:r>
          </a:p>
        </p:txBody>
      </p:sp>
      <p:sp>
        <p:nvSpPr>
          <p:cNvPr id="28675" name="Content Placeholder 2"/>
          <p:cNvSpPr>
            <a:spLocks noGrp="1"/>
          </p:cNvSpPr>
          <p:nvPr>
            <p:ph idx="1"/>
          </p:nvPr>
        </p:nvSpPr>
        <p:spPr/>
        <p:txBody>
          <a:bodyPr>
            <a:normAutofit fontScale="85000" lnSpcReduction="20000"/>
          </a:bodyPr>
          <a:lstStyle/>
          <a:p>
            <a:r>
              <a:rPr lang="en-US" altLang="en-US" dirty="0" smtClean="0"/>
              <a:t>What is missing? Diffusion sitting in the background…</a:t>
            </a:r>
          </a:p>
          <a:p>
            <a:pPr lvl="1"/>
            <a:r>
              <a:rPr lang="en-US" altLang="en-US" dirty="0" smtClean="0"/>
              <a:t>Just a cross section, not the time series.</a:t>
            </a:r>
          </a:p>
          <a:p>
            <a:pPr lvl="2"/>
            <a:r>
              <a:rPr lang="en-US" altLang="en-US" dirty="0" smtClean="0"/>
              <a:t>Leaders are slow in selling: do they catch up later?</a:t>
            </a:r>
          </a:p>
          <a:p>
            <a:pPr lvl="1"/>
            <a:r>
              <a:rPr lang="en-US" altLang="en-US" dirty="0" smtClean="0"/>
              <a:t>Very coarse measure of selling/buying</a:t>
            </a:r>
          </a:p>
          <a:p>
            <a:pPr lvl="2"/>
            <a:r>
              <a:rPr lang="en-US" altLang="en-US" dirty="0" smtClean="0"/>
              <a:t>More nuances qualitative evidence from the time. </a:t>
            </a:r>
          </a:p>
          <a:p>
            <a:r>
              <a:rPr lang="en-US" altLang="en-US" dirty="0" smtClean="0"/>
              <a:t>Internal/external for another setting?</a:t>
            </a:r>
          </a:p>
          <a:p>
            <a:pPr lvl="1"/>
            <a:r>
              <a:rPr lang="en-US" altLang="en-US" dirty="0" smtClean="0"/>
              <a:t>Rare empirical illustrations – w/variation.</a:t>
            </a:r>
          </a:p>
          <a:p>
            <a:pPr lvl="2"/>
            <a:r>
              <a:rPr lang="en-US" altLang="en-US" dirty="0" smtClean="0"/>
              <a:t> Subtle determinants of co-invention.</a:t>
            </a:r>
          </a:p>
          <a:p>
            <a:r>
              <a:rPr lang="en-US" altLang="en-US" dirty="0" smtClean="0"/>
              <a:t>While market share or rank might be exogenous in short run or </a:t>
            </a:r>
            <a:r>
              <a:rPr lang="en-US" altLang="en-US" dirty="0" err="1" smtClean="0"/>
              <a:t>proxied</a:t>
            </a:r>
            <a:r>
              <a:rPr lang="en-US" altLang="en-US" dirty="0" smtClean="0"/>
              <a:t> with other controls, “leadership” becomes endogenous in long run.</a:t>
            </a:r>
          </a:p>
          <a:p>
            <a:pPr lvl="1"/>
            <a:r>
              <a:rPr lang="en-US" altLang="en-US" dirty="0" smtClean="0"/>
              <a:t>Early adoption </a:t>
            </a:r>
            <a:r>
              <a:rPr lang="en-US" altLang="en-US" dirty="0" smtClean="0">
                <a:sym typeface="Wingdings" panose="05000000000000000000" pitchFamily="2" charset="2"/>
              </a:rPr>
              <a:t> </a:t>
            </a:r>
            <a:r>
              <a:rPr lang="en-US" altLang="en-US" dirty="0" smtClean="0"/>
              <a:t>more productive in the long run?</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400" smtClean="0"/>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9D19D20-A6E4-43AB-823E-75142BC22842}" type="slidenum">
              <a:rPr lang="en-US" altLang="en-US" sz="1400" smtClean="0"/>
              <a:pPr>
                <a:spcBef>
                  <a:spcPct val="0"/>
                </a:spcBef>
                <a:buFontTx/>
                <a:buNone/>
              </a:pPr>
              <a:t>21</a:t>
            </a:fld>
            <a:endParaRPr lang="en-US" altLang="en-US" sz="1400" smtClean="0"/>
          </a:p>
        </p:txBody>
      </p:sp>
    </p:spTree>
    <p:extLst>
      <p:ext uri="{BB962C8B-B14F-4D97-AF65-F5344CB8AC3E}">
        <p14:creationId xmlns:p14="http://schemas.microsoft.com/office/powerpoint/2010/main" xmlns="" val="2059385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smtClean="0"/>
          </a:p>
        </p:txBody>
      </p:sp>
      <p:sp>
        <p:nvSpPr>
          <p:cNvPr id="29699" name="Content Placeholder 2"/>
          <p:cNvSpPr>
            <a:spLocks noGrp="1"/>
          </p:cNvSpPr>
          <p:nvPr>
            <p:ph idx="1"/>
          </p:nvPr>
        </p:nvSpPr>
        <p:spPr/>
        <p:txBody>
          <a:bodyPr/>
          <a:lstStyle/>
          <a:p>
            <a:r>
              <a:rPr lang="en-US" altLang="en-US" dirty="0" smtClean="0"/>
              <a:t>Forman, Goldfarb and Greenstein</a:t>
            </a:r>
          </a:p>
          <a:p>
            <a:r>
              <a:rPr lang="en-US" altLang="en-US" dirty="0" smtClean="0"/>
              <a:t>The Internet and Local Wages, A Puzzle.</a:t>
            </a:r>
          </a:p>
          <a:p>
            <a:r>
              <a:rPr lang="en-US" altLang="en-US" dirty="0" smtClean="0"/>
              <a:t>American Economic Review, 2012</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t>Diffusion</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0B05B2A-0F1D-4A2E-9371-87186A661F64}" type="slidenum">
              <a:rPr lang="en-US" altLang="en-US" sz="1400" smtClean="0"/>
              <a:pPr>
                <a:spcBef>
                  <a:spcPct val="0"/>
                </a:spcBef>
                <a:buFontTx/>
                <a:buNone/>
              </a:pPr>
              <a:t>22</a:t>
            </a:fld>
            <a:endParaRPr lang="en-US" altLang="en-US" sz="140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021263"/>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agoldfarb.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09800" y="4722761"/>
            <a:ext cx="108585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greenstein_shane.ashx.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4730698"/>
            <a:ext cx="1181100"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07988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What is the question?</a:t>
            </a:r>
          </a:p>
        </p:txBody>
      </p:sp>
      <p:sp>
        <p:nvSpPr>
          <p:cNvPr id="30723" name="Content Placeholder 2"/>
          <p:cNvSpPr>
            <a:spLocks noGrp="1"/>
          </p:cNvSpPr>
          <p:nvPr>
            <p:ph idx="1"/>
          </p:nvPr>
        </p:nvSpPr>
        <p:spPr/>
        <p:txBody>
          <a:bodyPr>
            <a:normAutofit lnSpcReduction="10000"/>
          </a:bodyPr>
          <a:lstStyle/>
          <a:p>
            <a:r>
              <a:rPr lang="en-US" altLang="en-US" sz="2400" dirty="0" smtClean="0"/>
              <a:t>Did the diffusion of the internet contribute to a change in the distribution of wages across locations in the US? </a:t>
            </a:r>
          </a:p>
          <a:p>
            <a:r>
              <a:rPr lang="en-US" altLang="en-US" sz="2400" dirty="0" smtClean="0"/>
              <a:t>Why care? </a:t>
            </a:r>
          </a:p>
          <a:p>
            <a:pPr lvl="1"/>
            <a:r>
              <a:rPr lang="en-US" altLang="en-US" sz="2400" dirty="0" smtClean="0"/>
              <a:t>Explain change in wage distribution? Worth any effort.</a:t>
            </a:r>
          </a:p>
          <a:p>
            <a:pPr lvl="2"/>
            <a:r>
              <a:rPr lang="en-US" altLang="en-US" dirty="0" smtClean="0"/>
              <a:t>IT literature suggests biased technical change, but 1990s optimism – death of distance – suggests opposite.</a:t>
            </a:r>
          </a:p>
          <a:p>
            <a:pPr lvl="2"/>
            <a:r>
              <a:rPr lang="en-US" altLang="en-US" dirty="0" smtClean="0"/>
              <a:t>No examination of Internet as key driver.</a:t>
            </a:r>
          </a:p>
          <a:p>
            <a:pPr lvl="1"/>
            <a:r>
              <a:rPr lang="en-US" altLang="en-US" sz="2400" dirty="0" smtClean="0"/>
              <a:t>IT boom of late 90s worth hundreds of billions in GDP.</a:t>
            </a:r>
            <a:endParaRPr lang="en-US" altLang="en-US" sz="2400" dirty="0"/>
          </a:p>
          <a:p>
            <a:pPr lvl="1"/>
            <a:r>
              <a:rPr lang="en-US" altLang="en-US" sz="2400" dirty="0" smtClean="0"/>
              <a:t>Add to the (surprisingly thin) literature on how the Internet’s diffusion changed the economy…</a:t>
            </a:r>
          </a:p>
        </p:txBody>
      </p:sp>
      <p:sp>
        <p:nvSpPr>
          <p:cNvPr id="30724"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t>Diffusion</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40BC8AF-C6D2-44D5-8EA1-A032C99925E7}" type="slidenum">
              <a:rPr lang="en-US" altLang="en-US" sz="1400" smtClean="0"/>
              <a:pPr>
                <a:spcBef>
                  <a:spcPct val="0"/>
                </a:spcBef>
                <a:buFontTx/>
                <a:buNone/>
              </a:pPr>
              <a:t>23</a:t>
            </a:fld>
            <a:endParaRPr lang="en-US" altLang="en-US" sz="1400" smtClean="0"/>
          </a:p>
        </p:txBody>
      </p:sp>
    </p:spTree>
    <p:extLst>
      <p:ext uri="{BB962C8B-B14F-4D97-AF65-F5344CB8AC3E}">
        <p14:creationId xmlns:p14="http://schemas.microsoft.com/office/powerpoint/2010/main" xmlns="" val="201531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What are the key findings?</a:t>
            </a:r>
          </a:p>
        </p:txBody>
      </p:sp>
      <p:sp>
        <p:nvSpPr>
          <p:cNvPr id="29699" name="Content Placeholder 2"/>
          <p:cNvSpPr>
            <a:spLocks noGrp="1"/>
          </p:cNvSpPr>
          <p:nvPr>
            <p:ph idx="1"/>
          </p:nvPr>
        </p:nvSpPr>
        <p:spPr>
          <a:xfrm>
            <a:off x="685800" y="1828800"/>
            <a:ext cx="5334000" cy="4953000"/>
          </a:xfrm>
        </p:spPr>
        <p:txBody>
          <a:bodyPr>
            <a:normAutofit fontScale="85000" lnSpcReduction="20000"/>
          </a:bodyPr>
          <a:lstStyle/>
          <a:p>
            <a:pPr marL="365125" indent="-255588" eaLnBrk="1" hangingPunct="1">
              <a:defRPr/>
            </a:pPr>
            <a:r>
              <a:rPr lang="en-US" sz="2400" dirty="0" smtClean="0"/>
              <a:t>Statistical facts establish a puzzle. Internet everywhere, but payoff is not.</a:t>
            </a:r>
          </a:p>
          <a:p>
            <a:pPr marL="620713" lvl="1" eaLnBrk="1" hangingPunct="1">
              <a:spcBef>
                <a:spcPts val="325"/>
              </a:spcBef>
              <a:defRPr/>
            </a:pPr>
            <a:r>
              <a:rPr lang="en-US" sz="2400" dirty="0" smtClean="0"/>
              <a:t>Most strongly associated with counties that were already doing well – in terms of income.</a:t>
            </a:r>
          </a:p>
          <a:p>
            <a:pPr marL="620713" lvl="1" eaLnBrk="1" hangingPunct="1">
              <a:spcBef>
                <a:spcPts val="325"/>
              </a:spcBef>
              <a:defRPr/>
            </a:pPr>
            <a:r>
              <a:rPr lang="en-US" sz="2400" dirty="0" smtClean="0"/>
              <a:t>high income, education, population, and IT-intensive.</a:t>
            </a:r>
          </a:p>
          <a:p>
            <a:pPr marL="1020763" lvl="2" eaLnBrk="1" hangingPunct="1">
              <a:spcBef>
                <a:spcPts val="325"/>
              </a:spcBef>
              <a:defRPr/>
            </a:pPr>
            <a:r>
              <a:rPr lang="en-US" dirty="0" smtClean="0"/>
              <a:t>Importantly, NOT others without this combo.</a:t>
            </a:r>
          </a:p>
          <a:p>
            <a:pPr marL="1020763" lvl="2" eaLnBrk="1" hangingPunct="1">
              <a:spcBef>
                <a:spcPts val="325"/>
              </a:spcBef>
              <a:defRPr/>
            </a:pPr>
            <a:r>
              <a:rPr lang="en-US" dirty="0" smtClean="0"/>
              <a:t>Internet explains over one half of the difference between quadruple combo group and elsewhere.</a:t>
            </a:r>
          </a:p>
          <a:p>
            <a:pPr marL="620713" lvl="1" eaLnBrk="1" hangingPunct="1">
              <a:spcBef>
                <a:spcPts val="325"/>
              </a:spcBef>
              <a:defRPr/>
            </a:pPr>
            <a:r>
              <a:rPr lang="en-US" sz="2400" dirty="0" smtClean="0"/>
              <a:t>Right timing.” Counties that later adopted </a:t>
            </a:r>
            <a:r>
              <a:rPr lang="en-US" sz="2400" i="1" dirty="0" smtClean="0"/>
              <a:t>did not</a:t>
            </a:r>
            <a:r>
              <a:rPr lang="en-US" sz="2400" dirty="0" smtClean="0"/>
              <a:t> grow faster from 1990 to 1994, also did not grow after 2000.</a:t>
            </a:r>
          </a:p>
          <a:p>
            <a:pPr marL="1020763" lvl="2" eaLnBrk="1" hangingPunct="1">
              <a:spcBef>
                <a:spcPts val="325"/>
              </a:spcBef>
              <a:defRPr/>
            </a:pPr>
            <a:r>
              <a:rPr lang="en-US" sz="2000" dirty="0" smtClean="0"/>
              <a:t>Robust to controls for omitted variables, &amp; IV. </a:t>
            </a:r>
          </a:p>
          <a:p>
            <a:pPr marL="220663" eaLnBrk="1" hangingPunct="1">
              <a:spcBef>
                <a:spcPts val="325"/>
              </a:spcBef>
              <a:defRPr/>
            </a:pPr>
            <a:r>
              <a:rPr lang="en-US" sz="2400" dirty="0" smtClean="0"/>
              <a:t>Why did the authors put such a simple picture in the introduction?</a:t>
            </a:r>
          </a:p>
        </p:txBody>
      </p:sp>
      <p:sp>
        <p:nvSpPr>
          <p:cNvPr id="31748"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BC50C4A-235F-46AA-ABB2-C92832370E10}" type="slidenum">
              <a:rPr lang="en-US" altLang="en-US" sz="1400" smtClean="0"/>
              <a:pPr>
                <a:spcBef>
                  <a:spcPct val="0"/>
                </a:spcBef>
                <a:buFontTx/>
                <a:buNone/>
              </a:pPr>
              <a:t>24</a:t>
            </a:fld>
            <a:endParaRPr lang="en-US" altLang="en-US" sz="140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7400" y="1905000"/>
            <a:ext cx="3216645" cy="4513326"/>
          </a:xfrm>
          <a:prstGeom prst="rect">
            <a:avLst/>
          </a:prstGeom>
        </p:spPr>
      </p:pic>
    </p:spTree>
    <p:extLst>
      <p:ext uri="{BB962C8B-B14F-4D97-AF65-F5344CB8AC3E}">
        <p14:creationId xmlns:p14="http://schemas.microsoft.com/office/powerpoint/2010/main" xmlns="" val="254215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Data section</a:t>
            </a:r>
          </a:p>
        </p:txBody>
      </p:sp>
      <p:sp>
        <p:nvSpPr>
          <p:cNvPr id="32771" name="Content Placeholder 2"/>
          <p:cNvSpPr>
            <a:spLocks noGrp="1"/>
          </p:cNvSpPr>
          <p:nvPr>
            <p:ph idx="1"/>
          </p:nvPr>
        </p:nvSpPr>
        <p:spPr>
          <a:xfrm>
            <a:off x="685800" y="1828800"/>
            <a:ext cx="7772400" cy="4267200"/>
          </a:xfrm>
        </p:spPr>
        <p:txBody>
          <a:bodyPr>
            <a:normAutofit fontScale="92500" lnSpcReduction="10000"/>
          </a:bodyPr>
          <a:lstStyle/>
          <a:p>
            <a:r>
              <a:rPr lang="en-US" altLang="en-US" sz="2400" dirty="0" smtClean="0"/>
              <a:t>Why tell story about Internet in the data section?</a:t>
            </a:r>
          </a:p>
          <a:p>
            <a:pPr lvl="1"/>
            <a:r>
              <a:rPr lang="en-US" altLang="en-US" sz="2400" dirty="0" smtClean="0"/>
              <a:t>“Surprise” sets up statistics about timing. (Academics are familiar with their own experience, and infamously unfamiliar with how everyone else lives.)</a:t>
            </a:r>
          </a:p>
          <a:p>
            <a:r>
              <a:rPr lang="en-US" altLang="en-US" sz="2400" dirty="0" smtClean="0"/>
              <a:t>Why no model?</a:t>
            </a:r>
          </a:p>
          <a:p>
            <a:pPr lvl="1"/>
            <a:r>
              <a:rPr lang="en-US" altLang="en-US" sz="2400" dirty="0" smtClean="0"/>
              <a:t>Is one necessary to motivate education, population size, existing infrastructure? </a:t>
            </a:r>
          </a:p>
          <a:p>
            <a:r>
              <a:rPr lang="en-US" altLang="en-US" sz="2400" dirty="0" smtClean="0"/>
              <a:t>Why describe endogenous variable in detail?</a:t>
            </a:r>
          </a:p>
          <a:p>
            <a:r>
              <a:rPr lang="en-US" altLang="en-US" sz="2400" dirty="0" smtClean="0"/>
              <a:t>Why did the authors use county level information? </a:t>
            </a:r>
          </a:p>
          <a:p>
            <a:pPr lvl="1"/>
            <a:r>
              <a:rPr lang="en-US" altLang="en-US" sz="2400" dirty="0" smtClean="0"/>
              <a:t>What are the strengths and weaknesses of that choice?</a:t>
            </a:r>
          </a:p>
          <a:p>
            <a:pPr lvl="1"/>
            <a:r>
              <a:rPr lang="en-US" altLang="en-US" sz="2400" dirty="0" smtClean="0"/>
              <a:t>What would be better in an ideal world? </a:t>
            </a:r>
          </a:p>
          <a:p>
            <a:r>
              <a:rPr lang="en-US" altLang="en-US" sz="2400" dirty="0" smtClean="0"/>
              <a:t>What did the editor want?</a:t>
            </a:r>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t>Diffusion</a:t>
            </a:r>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9DBC0704-0925-4CC8-9D15-694E51E0B800}" type="slidenum">
              <a:rPr lang="en-US" altLang="en-US" sz="1400" smtClean="0"/>
              <a:pPr>
                <a:spcBef>
                  <a:spcPct val="0"/>
                </a:spcBef>
                <a:buFontTx/>
                <a:buNone/>
              </a:pPr>
              <a:t>25</a:t>
            </a:fld>
            <a:endParaRPr lang="en-US" altLang="en-US" sz="1400" smtClean="0"/>
          </a:p>
        </p:txBody>
      </p:sp>
    </p:spTree>
    <p:extLst>
      <p:ext uri="{BB962C8B-B14F-4D97-AF65-F5344CB8AC3E}">
        <p14:creationId xmlns:p14="http://schemas.microsoft.com/office/powerpoint/2010/main" xmlns="" val="311902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Statistics</a:t>
            </a:r>
          </a:p>
        </p:txBody>
      </p:sp>
      <p:sp>
        <p:nvSpPr>
          <p:cNvPr id="33795" name="Content Placeholder 2"/>
          <p:cNvSpPr>
            <a:spLocks noGrp="1"/>
          </p:cNvSpPr>
          <p:nvPr>
            <p:ph sz="half" idx="1"/>
          </p:nvPr>
        </p:nvSpPr>
        <p:spPr/>
        <p:txBody>
          <a:bodyPr>
            <a:normAutofit fontScale="85000" lnSpcReduction="10000"/>
          </a:bodyPr>
          <a:lstStyle/>
          <a:p>
            <a:r>
              <a:rPr lang="en-US" altLang="en-US" dirty="0" smtClean="0"/>
              <a:t>What are the </a:t>
            </a:r>
            <a:r>
              <a:rPr lang="en-US" altLang="en-US" dirty="0" err="1" smtClean="0"/>
              <a:t>endogeneity</a:t>
            </a:r>
            <a:r>
              <a:rPr lang="en-US" altLang="en-US" dirty="0" smtClean="0"/>
              <a:t> issues with basic estimation equations?</a:t>
            </a:r>
          </a:p>
          <a:p>
            <a:pPr lvl="1"/>
            <a:r>
              <a:rPr lang="en-US" altLang="en-US" dirty="0" smtClean="0"/>
              <a:t>Why would a false positive arise? How to test for it?</a:t>
            </a:r>
          </a:p>
          <a:p>
            <a:r>
              <a:rPr lang="en-US" altLang="en-US" dirty="0" smtClean="0"/>
              <a:t>How does equation (2) test for the role of the Internet in fostering inequality? </a:t>
            </a:r>
          </a:p>
          <a:p>
            <a:r>
              <a:rPr lang="en-US" altLang="en-US" dirty="0" smtClean="0"/>
              <a:t>What does an instrument need to do in this setting? Why is IV challenging to execute (and never 100% satisfying)?</a:t>
            </a:r>
          </a:p>
          <a:p>
            <a:pPr>
              <a:buFontTx/>
              <a:buNone/>
            </a:pPr>
            <a:endParaRPr lang="en-US" altLang="en-US" dirty="0" smtClean="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572000" y="2971800"/>
            <a:ext cx="4038600" cy="3218764"/>
          </a:xfrm>
        </p:spPr>
      </p:pic>
      <p:sp>
        <p:nvSpPr>
          <p:cNvPr id="33796"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t>Diffusion</a:t>
            </a:r>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9C3093F-2D23-402B-AC32-179E911CEA57}" type="slidenum">
              <a:rPr lang="en-US" altLang="en-US" sz="1400" smtClean="0"/>
              <a:pPr>
                <a:spcBef>
                  <a:spcPct val="0"/>
                </a:spcBef>
                <a:buFontTx/>
                <a:buNone/>
              </a:pPr>
              <a:t>26</a:t>
            </a:fld>
            <a:endParaRPr lang="en-US" altLang="en-US" sz="1400" smtClean="0"/>
          </a:p>
        </p:txBody>
      </p:sp>
      <p:sp>
        <p:nvSpPr>
          <p:cNvPr id="5" name="TextBox 4"/>
          <p:cNvSpPr txBox="1"/>
          <p:nvPr/>
        </p:nvSpPr>
        <p:spPr>
          <a:xfrm>
            <a:off x="4724400" y="1295400"/>
            <a:ext cx="4353949" cy="1754326"/>
          </a:xfrm>
          <a:prstGeom prst="rect">
            <a:avLst/>
          </a:prstGeom>
          <a:noFill/>
        </p:spPr>
        <p:txBody>
          <a:bodyPr wrap="none" rtlCol="0">
            <a:spAutoFit/>
          </a:bodyPr>
          <a:lstStyle/>
          <a:p>
            <a:r>
              <a:rPr lang="en-US" dirty="0"/>
              <a:t>(2) log(</a:t>
            </a:r>
            <a:r>
              <a:rPr lang="en-US" i="1" dirty="0"/>
              <a:t>Yi </a:t>
            </a:r>
            <a:r>
              <a:rPr lang="en-US" dirty="0"/>
              <a:t>00) − log(</a:t>
            </a:r>
            <a:r>
              <a:rPr lang="en-US" i="1" dirty="0"/>
              <a:t>Yi </a:t>
            </a:r>
            <a:r>
              <a:rPr lang="en-US" dirty="0"/>
              <a:t>95) = </a:t>
            </a:r>
            <a:r>
              <a:rPr lang="el-GR" dirty="0"/>
              <a:t>α1 </a:t>
            </a:r>
            <a:r>
              <a:rPr lang="en-US" i="1" dirty="0"/>
              <a:t>Xi </a:t>
            </a:r>
            <a:r>
              <a:rPr lang="en-US" dirty="0"/>
              <a:t>+ </a:t>
            </a:r>
            <a:r>
              <a:rPr lang="el-GR" dirty="0"/>
              <a:t>β </a:t>
            </a:r>
            <a:r>
              <a:rPr lang="en-US" i="1" dirty="0" err="1"/>
              <a:t>Interneti</a:t>
            </a:r>
            <a:endParaRPr lang="en-US" i="1" dirty="0"/>
          </a:p>
          <a:p>
            <a:r>
              <a:rPr lang="el-GR" dirty="0"/>
              <a:t>+ ϕ1(</a:t>
            </a:r>
            <a:r>
              <a:rPr lang="en-US" i="1" dirty="0" err="1"/>
              <a:t>Interneti</a:t>
            </a:r>
            <a:r>
              <a:rPr lang="en-US" i="1" dirty="0"/>
              <a:t> </a:t>
            </a:r>
            <a:r>
              <a:rPr lang="en-US" dirty="0"/>
              <a:t>× </a:t>
            </a:r>
            <a:r>
              <a:rPr lang="en-US" i="1" dirty="0" err="1"/>
              <a:t>HighIncomei</a:t>
            </a:r>
            <a:r>
              <a:rPr lang="en-US" dirty="0"/>
              <a:t>)</a:t>
            </a:r>
          </a:p>
          <a:p>
            <a:r>
              <a:rPr lang="el-GR" dirty="0"/>
              <a:t>+ ϕ2(</a:t>
            </a:r>
            <a:r>
              <a:rPr lang="en-US" i="1" dirty="0" err="1"/>
              <a:t>Interneti</a:t>
            </a:r>
            <a:r>
              <a:rPr lang="en-US" i="1" dirty="0"/>
              <a:t> </a:t>
            </a:r>
            <a:r>
              <a:rPr lang="en-US" dirty="0"/>
              <a:t>× </a:t>
            </a:r>
            <a:r>
              <a:rPr lang="en-US" i="1" dirty="0" err="1"/>
              <a:t>HighEducationi</a:t>
            </a:r>
            <a:r>
              <a:rPr lang="en-US" dirty="0"/>
              <a:t>)</a:t>
            </a:r>
          </a:p>
          <a:p>
            <a:r>
              <a:rPr lang="el-GR" dirty="0"/>
              <a:t>+ ϕ3(</a:t>
            </a:r>
            <a:r>
              <a:rPr lang="en-US" i="1" dirty="0" err="1"/>
              <a:t>Interneti</a:t>
            </a:r>
            <a:r>
              <a:rPr lang="en-US" i="1" dirty="0"/>
              <a:t> </a:t>
            </a:r>
            <a:r>
              <a:rPr lang="en-US" dirty="0"/>
              <a:t>× </a:t>
            </a:r>
            <a:r>
              <a:rPr lang="en-US" i="1" dirty="0" err="1"/>
              <a:t>HighPopulationi</a:t>
            </a:r>
            <a:r>
              <a:rPr lang="en-US" dirty="0"/>
              <a:t>)</a:t>
            </a:r>
          </a:p>
          <a:p>
            <a:r>
              <a:rPr lang="el-GR" dirty="0"/>
              <a:t>+ ϕ4(</a:t>
            </a:r>
            <a:r>
              <a:rPr lang="en-US" i="1" dirty="0" err="1"/>
              <a:t>Interneti</a:t>
            </a:r>
            <a:r>
              <a:rPr lang="en-US" i="1" dirty="0"/>
              <a:t> </a:t>
            </a:r>
            <a:r>
              <a:rPr lang="en-US" dirty="0"/>
              <a:t>× </a:t>
            </a:r>
            <a:r>
              <a:rPr lang="en-US" i="1" dirty="0" err="1"/>
              <a:t>HighITIntensityi</a:t>
            </a:r>
            <a:r>
              <a:rPr lang="en-US" dirty="0"/>
              <a:t>)</a:t>
            </a:r>
          </a:p>
          <a:p>
            <a:r>
              <a:rPr lang="el-GR" dirty="0"/>
              <a:t>+ ϕ5(</a:t>
            </a:r>
            <a:r>
              <a:rPr lang="en-US" i="1" dirty="0" err="1"/>
              <a:t>Interneti</a:t>
            </a:r>
            <a:r>
              <a:rPr lang="en-US" i="1" dirty="0"/>
              <a:t> </a:t>
            </a:r>
            <a:r>
              <a:rPr lang="en-US" dirty="0"/>
              <a:t>× </a:t>
            </a:r>
            <a:r>
              <a:rPr lang="en-US" i="1" dirty="0" err="1"/>
              <a:t>HighAllFactorsi</a:t>
            </a:r>
            <a:r>
              <a:rPr lang="en-US" dirty="0"/>
              <a:t>) + </a:t>
            </a:r>
            <a:r>
              <a:rPr lang="el-GR" dirty="0"/>
              <a:t>ε</a:t>
            </a:r>
            <a:r>
              <a:rPr lang="en-US" i="1" dirty="0"/>
              <a:t>i</a:t>
            </a:r>
            <a:r>
              <a:rPr lang="en-US" dirty="0"/>
              <a:t>.</a:t>
            </a:r>
          </a:p>
        </p:txBody>
      </p:sp>
    </p:spTree>
    <p:extLst>
      <p:ext uri="{BB962C8B-B14F-4D97-AF65-F5344CB8AC3E}">
        <p14:creationId xmlns:p14="http://schemas.microsoft.com/office/powerpoint/2010/main" xmlns="" val="999587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Results</a:t>
            </a:r>
          </a:p>
        </p:txBody>
      </p:sp>
      <p:sp>
        <p:nvSpPr>
          <p:cNvPr id="34819" name="Content Placeholder 2"/>
          <p:cNvSpPr>
            <a:spLocks noGrp="1"/>
          </p:cNvSpPr>
          <p:nvPr>
            <p:ph idx="1"/>
          </p:nvPr>
        </p:nvSpPr>
        <p:spPr>
          <a:xfrm>
            <a:off x="685800" y="1828800"/>
            <a:ext cx="7772400" cy="4267200"/>
          </a:xfrm>
        </p:spPr>
        <p:txBody>
          <a:bodyPr>
            <a:normAutofit lnSpcReduction="10000"/>
          </a:bodyPr>
          <a:lstStyle/>
          <a:p>
            <a:r>
              <a:rPr lang="en-US" altLang="en-US" sz="2400" dirty="0" smtClean="0"/>
              <a:t>Why are the results presented in this order? </a:t>
            </a:r>
          </a:p>
          <a:p>
            <a:pPr lvl="1"/>
            <a:r>
              <a:rPr lang="en-US" altLang="en-US" sz="2000" dirty="0" smtClean="0"/>
              <a:t>Why walk through results in Table 2? Even though it does not work well? Why more than one column in table 3? Why do the instruments come last in Table 4?</a:t>
            </a:r>
          </a:p>
          <a:p>
            <a:r>
              <a:rPr lang="en-US" altLang="en-US" sz="2400" dirty="0" smtClean="0"/>
              <a:t>Why the additional findings about employment in Table 5? </a:t>
            </a:r>
          </a:p>
          <a:p>
            <a:r>
              <a:rPr lang="en-US" altLang="en-US" sz="2400" dirty="0" smtClean="0"/>
              <a:t>Why robustness checks at the appendix, but not the paper? </a:t>
            </a:r>
          </a:p>
          <a:p>
            <a:pPr lvl="2"/>
            <a:r>
              <a:rPr lang="en-US" altLang="en-US" dirty="0" smtClean="0"/>
              <a:t>Timing. Rust belt effect. Neighboring county effect.</a:t>
            </a:r>
          </a:p>
          <a:p>
            <a:r>
              <a:rPr lang="en-US" altLang="en-US" sz="2400" dirty="0" smtClean="0"/>
              <a:t>Why does this add up to a *puzzle*</a:t>
            </a:r>
            <a:r>
              <a:rPr lang="en-US" altLang="en-US" sz="2800" dirty="0" smtClean="0"/>
              <a:t>? </a:t>
            </a:r>
          </a:p>
          <a:p>
            <a:pPr lvl="1"/>
            <a:r>
              <a:rPr lang="en-US" altLang="en-US" sz="2000" dirty="0" smtClean="0"/>
              <a:t>What is better – partial results for a novel &amp; important question or precise incremental contribution? </a:t>
            </a:r>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t>Diffusion</a:t>
            </a:r>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EFAD9FC-F1AA-4251-B6EF-4A234D287F40}" type="slidenum">
              <a:rPr lang="en-US" altLang="en-US" sz="1400" smtClean="0"/>
              <a:pPr>
                <a:spcBef>
                  <a:spcPct val="0"/>
                </a:spcBef>
                <a:buFontTx/>
                <a:buNone/>
              </a:pPr>
              <a:t>27</a:t>
            </a:fld>
            <a:endParaRPr lang="en-US" altLang="en-US" sz="1400" smtClean="0"/>
          </a:p>
        </p:txBody>
      </p:sp>
    </p:spTree>
    <p:extLst>
      <p:ext uri="{BB962C8B-B14F-4D97-AF65-F5344CB8AC3E}">
        <p14:creationId xmlns:p14="http://schemas.microsoft.com/office/powerpoint/2010/main" xmlns="" val="105876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What should research do next?</a:t>
            </a:r>
          </a:p>
        </p:txBody>
      </p:sp>
      <p:sp>
        <p:nvSpPr>
          <p:cNvPr id="35843" name="Content Placeholder 2"/>
          <p:cNvSpPr>
            <a:spLocks noGrp="1"/>
          </p:cNvSpPr>
          <p:nvPr>
            <p:ph idx="1"/>
          </p:nvPr>
        </p:nvSpPr>
        <p:spPr>
          <a:xfrm>
            <a:off x="457200" y="1600200"/>
            <a:ext cx="8229600" cy="4800600"/>
          </a:xfrm>
        </p:spPr>
        <p:txBody>
          <a:bodyPr>
            <a:noAutofit/>
          </a:bodyPr>
          <a:lstStyle/>
          <a:p>
            <a:r>
              <a:rPr lang="en-US" altLang="en-US" sz="2800" dirty="0" smtClean="0"/>
              <a:t>Is it interesting to know whether Internet changed income distribution in the most recent decade?</a:t>
            </a:r>
          </a:p>
          <a:p>
            <a:pPr lvl="1"/>
            <a:r>
              <a:rPr lang="en-US" altLang="en-US" sz="2400" dirty="0" smtClean="0"/>
              <a:t>But it is not an investment from zero. Figuring out the right “diff” is the hard part. </a:t>
            </a:r>
            <a:r>
              <a:rPr lang="en-US" altLang="en-US" sz="2400" dirty="0"/>
              <a:t>Other </a:t>
            </a:r>
            <a:r>
              <a:rPr lang="en-US" altLang="en-US" sz="2400" dirty="0" smtClean="0"/>
              <a:t>“natural” </a:t>
            </a:r>
            <a:r>
              <a:rPr lang="en-US" altLang="en-US" sz="2400" dirty="0"/>
              <a:t>experiments?</a:t>
            </a:r>
          </a:p>
          <a:p>
            <a:r>
              <a:rPr lang="en-US" altLang="en-US" sz="2800" dirty="0" smtClean="0"/>
              <a:t>Link back to biased technological change. </a:t>
            </a:r>
          </a:p>
          <a:p>
            <a:pPr lvl="1"/>
            <a:r>
              <a:rPr lang="en-US" altLang="en-US" sz="2400" dirty="0" smtClean="0"/>
              <a:t>Introducing regional economies into discussion. Regional economies do look different, specialize in different industries and activities, etc. </a:t>
            </a:r>
          </a:p>
          <a:p>
            <a:pPr lvl="1"/>
            <a:r>
              <a:rPr lang="en-US" altLang="en-US" sz="2400" dirty="0" smtClean="0"/>
              <a:t>Introducing occupational and skill differences and distribution within occupation in a region and b/w regions.</a:t>
            </a:r>
          </a:p>
        </p:txBody>
      </p:sp>
      <p:sp>
        <p:nvSpPr>
          <p:cNvPr id="35844"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t>Diffusion</a:t>
            </a:r>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1921F91-DAA9-4560-86BE-7ABE56B33485}" type="slidenum">
              <a:rPr lang="en-US" altLang="en-US" sz="1400" smtClean="0"/>
              <a:pPr>
                <a:spcBef>
                  <a:spcPct val="0"/>
                </a:spcBef>
                <a:buFontTx/>
                <a:buNone/>
              </a:pPr>
              <a:t>28</a:t>
            </a:fld>
            <a:endParaRPr lang="en-US" altLang="en-US" sz="1400" smtClean="0"/>
          </a:p>
        </p:txBody>
      </p:sp>
    </p:spTree>
    <p:extLst>
      <p:ext uri="{BB962C8B-B14F-4D97-AF65-F5344CB8AC3E}">
        <p14:creationId xmlns:p14="http://schemas.microsoft.com/office/powerpoint/2010/main" xmlns="" val="3812297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Bloom, </a:t>
            </a:r>
            <a:r>
              <a:rPr lang="en-US" dirty="0" err="1" smtClean="0"/>
              <a:t>Garicano</a:t>
            </a:r>
            <a:r>
              <a:rPr lang="en-US" dirty="0" smtClean="0"/>
              <a:t>, Sadun, Van </a:t>
            </a:r>
            <a:r>
              <a:rPr lang="en-US" dirty="0" err="1" smtClean="0"/>
              <a:t>Reenen</a:t>
            </a:r>
            <a:endParaRPr lang="en-US" dirty="0"/>
          </a:p>
        </p:txBody>
      </p:sp>
      <p:pic>
        <p:nvPicPr>
          <p:cNvPr id="4" name="Picture 3" descr="nick_bloom.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4876800"/>
            <a:ext cx="1279525" cy="167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luis-garicano.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0800" y="4876800"/>
            <a:ext cx="1155700" cy="168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sadun.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1000" y="4876800"/>
            <a:ext cx="14859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john_van_reenen.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9800" y="4953000"/>
            <a:ext cx="16256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477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Yet, you do not see many studies of diffusion in the digitization literature…</a:t>
            </a:r>
            <a:endParaRPr lang="en-US" dirty="0"/>
          </a:p>
        </p:txBody>
      </p:sp>
      <p:sp>
        <p:nvSpPr>
          <p:cNvPr id="6" name="Content Placeholder 5"/>
          <p:cNvSpPr>
            <a:spLocks noGrp="1"/>
          </p:cNvSpPr>
          <p:nvPr>
            <p:ph idx="1"/>
          </p:nvPr>
        </p:nvSpPr>
        <p:spPr>
          <a:xfrm>
            <a:off x="457200" y="1600200"/>
            <a:ext cx="7543800" cy="5029200"/>
          </a:xfrm>
        </p:spPr>
        <p:txBody>
          <a:bodyPr>
            <a:normAutofit fontScale="92500" lnSpcReduction="10000"/>
          </a:bodyPr>
          <a:lstStyle/>
          <a:p>
            <a:pPr marL="365760" indent="-256032">
              <a:defRPr/>
            </a:pPr>
            <a:r>
              <a:rPr lang="en-US" dirty="0" smtClean="0"/>
              <a:t>Diffusion</a:t>
            </a:r>
            <a:r>
              <a:rPr lang="en-US" dirty="0"/>
              <a:t>, deployment, &amp; </a:t>
            </a:r>
            <a:r>
              <a:rPr lang="en-US" dirty="0" smtClean="0"/>
              <a:t>adoption lost its academic appeal a few decades ago.  </a:t>
            </a:r>
            <a:endParaRPr lang="en-US" dirty="0"/>
          </a:p>
          <a:p>
            <a:pPr marL="621792" lvl="1">
              <a:spcBef>
                <a:spcPts val="324"/>
              </a:spcBef>
              <a:defRPr/>
            </a:pPr>
            <a:r>
              <a:rPr lang="en-US" sz="2600" dirty="0" smtClean="0"/>
              <a:t>Why </a:t>
            </a:r>
            <a:r>
              <a:rPr lang="en-US" sz="2600" dirty="0"/>
              <a:t>doesn’t everyone </a:t>
            </a:r>
            <a:r>
              <a:rPr lang="en-US" sz="2600" dirty="0" smtClean="0"/>
              <a:t>buy? Too descriptive.</a:t>
            </a:r>
          </a:p>
          <a:p>
            <a:pPr marL="621792" lvl="1">
              <a:spcBef>
                <a:spcPts val="324"/>
              </a:spcBef>
              <a:defRPr/>
            </a:pPr>
            <a:r>
              <a:rPr lang="en-US" sz="2600" dirty="0" smtClean="0"/>
              <a:t>Who acts sooner? Younger, richer, more educated, urban…. Is this useful?</a:t>
            </a:r>
          </a:p>
          <a:p>
            <a:pPr marL="621792" lvl="1">
              <a:spcBef>
                <a:spcPts val="324"/>
              </a:spcBef>
              <a:defRPr/>
            </a:pPr>
            <a:r>
              <a:rPr lang="en-US" sz="2600" dirty="0"/>
              <a:t>Another adoption study? Ho-hum. If you </a:t>
            </a:r>
            <a:r>
              <a:rPr lang="en-US" sz="2600" dirty="0" smtClean="0"/>
              <a:t>insist doing one, at least </a:t>
            </a:r>
            <a:r>
              <a:rPr lang="en-US" sz="2600" dirty="0"/>
              <a:t>have something new to say....</a:t>
            </a:r>
          </a:p>
          <a:p>
            <a:pPr marL="365760" indent="-256032">
              <a:defRPr/>
            </a:pPr>
            <a:r>
              <a:rPr lang="en-US" dirty="0" smtClean="0"/>
              <a:t>Consequences </a:t>
            </a:r>
            <a:r>
              <a:rPr lang="en-US" dirty="0"/>
              <a:t>from use of </a:t>
            </a:r>
            <a:r>
              <a:rPr lang="en-US" dirty="0" smtClean="0"/>
              <a:t>IT caught the interest of many researchers. Why?</a:t>
            </a:r>
          </a:p>
          <a:p>
            <a:pPr marL="742950" lvl="2" indent="-342900">
              <a:lnSpc>
                <a:spcPct val="80000"/>
              </a:lnSpc>
            </a:pPr>
            <a:r>
              <a:rPr lang="en-US" altLang="en-US" sz="2600" dirty="0"/>
              <a:t>Naïve enthusiasm.</a:t>
            </a:r>
          </a:p>
          <a:p>
            <a:pPr marL="742950" lvl="2" indent="-342900">
              <a:lnSpc>
                <a:spcPct val="80000"/>
              </a:lnSpc>
            </a:pPr>
            <a:r>
              <a:rPr lang="en-US" altLang="en-US" sz="2600" dirty="0"/>
              <a:t>Or as Springsteen said in </a:t>
            </a:r>
            <a:r>
              <a:rPr lang="en-US" altLang="en-US" sz="2600" i="1" dirty="0"/>
              <a:t>Blinded by the light</a:t>
            </a:r>
            <a:r>
              <a:rPr lang="en-US" altLang="en-US" sz="2600" dirty="0"/>
              <a:t>, “Mama always told me not to look into the eye of the sun, but, Mama, that is where the fun is.”</a:t>
            </a:r>
          </a:p>
          <a:p>
            <a:pPr lvl="1"/>
            <a:endParaRPr lang="en-US" dirty="0" smtClean="0"/>
          </a:p>
        </p:txBody>
      </p:sp>
      <p:pic>
        <p:nvPicPr>
          <p:cNvPr id="7" name="Content Placeholder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67600" y="3962400"/>
            <a:ext cx="1476375" cy="1503218"/>
          </a:xfrm>
          <a:prstGeom prst="rect">
            <a:avLst/>
          </a:prstGeom>
        </p:spPr>
      </p:pic>
    </p:spTree>
    <p:extLst>
      <p:ext uri="{BB962C8B-B14F-4D97-AF65-F5344CB8AC3E}">
        <p14:creationId xmlns:p14="http://schemas.microsoft.com/office/powerpoint/2010/main" xmlns="" val="3938489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72000"/>
          </a:xfrm>
        </p:spPr>
        <p:txBody>
          <a:bodyPr rtlCol="0">
            <a:normAutofit fontScale="77500" lnSpcReduction="20000"/>
          </a:bodyPr>
          <a:lstStyle/>
          <a:p>
            <a:pPr marL="365760" indent="-256032" eaLnBrk="1" fontAlgn="auto" hangingPunct="1">
              <a:spcAft>
                <a:spcPts val="0"/>
              </a:spcAft>
              <a:buFont typeface="Arial" pitchFamily="34" charset="0"/>
              <a:buChar char="•"/>
              <a:defRPr/>
            </a:pPr>
            <a:r>
              <a:rPr lang="en-US" dirty="0" smtClean="0"/>
              <a:t>Question: What are consequence from deployment of information processing &amp; communications for locus of decision making within an organization?</a:t>
            </a:r>
          </a:p>
          <a:p>
            <a:pPr marL="621792" lvl="1" eaLnBrk="1" fontAlgn="auto" hangingPunct="1">
              <a:spcBef>
                <a:spcPts val="324"/>
              </a:spcBef>
              <a:spcAft>
                <a:spcPts val="0"/>
              </a:spcAft>
              <a:buFont typeface="Arial" pitchFamily="34" charset="0"/>
              <a:buChar char="–"/>
              <a:defRPr/>
            </a:pPr>
            <a:r>
              <a:rPr lang="en-US" dirty="0" smtClean="0"/>
              <a:t>Use theory to measure/test empirical regularities.</a:t>
            </a:r>
          </a:p>
          <a:p>
            <a:pPr marL="365760" indent="-256032">
              <a:defRPr/>
            </a:pPr>
            <a:r>
              <a:rPr lang="en-US" dirty="0"/>
              <a:t>Empirical cross sectional evidence.</a:t>
            </a:r>
          </a:p>
          <a:p>
            <a:pPr marL="621792" lvl="1">
              <a:spcBef>
                <a:spcPts val="324"/>
              </a:spcBef>
              <a:defRPr/>
            </a:pPr>
            <a:r>
              <a:rPr lang="en-US" dirty="0"/>
              <a:t>Novel </a:t>
            </a:r>
            <a:r>
              <a:rPr lang="en-US" dirty="0" smtClean="0"/>
              <a:t>data. </a:t>
            </a:r>
            <a:r>
              <a:rPr lang="en-US" dirty="0"/>
              <a:t>Clever. Lots of work.</a:t>
            </a:r>
          </a:p>
          <a:p>
            <a:pPr marL="621792" lvl="1">
              <a:spcBef>
                <a:spcPts val="324"/>
              </a:spcBef>
              <a:defRPr/>
            </a:pPr>
            <a:r>
              <a:rPr lang="en-US" dirty="0" smtClean="0"/>
              <a:t>Testing/measuring </a:t>
            </a:r>
            <a:r>
              <a:rPr lang="en-US" dirty="0"/>
              <a:t>under the null that the theory is correct. </a:t>
            </a:r>
          </a:p>
          <a:p>
            <a:pPr marL="365760" indent="-256032" eaLnBrk="1" fontAlgn="auto" hangingPunct="1">
              <a:spcAft>
                <a:spcPts val="0"/>
              </a:spcAft>
              <a:buFont typeface="Arial" pitchFamily="34" charset="0"/>
              <a:buChar char="•"/>
              <a:defRPr/>
            </a:pPr>
            <a:r>
              <a:rPr lang="en-US" dirty="0" smtClean="0"/>
              <a:t>Weakness: partial analysis of diffusion. </a:t>
            </a:r>
          </a:p>
          <a:p>
            <a:pPr marL="621792" lvl="1" eaLnBrk="1" fontAlgn="auto" hangingPunct="1">
              <a:spcBef>
                <a:spcPts val="324"/>
              </a:spcBef>
              <a:spcAft>
                <a:spcPts val="0"/>
              </a:spcAft>
              <a:buFont typeface="Arial" pitchFamily="34" charset="0"/>
              <a:buChar char="–"/>
              <a:defRPr/>
            </a:pPr>
            <a:r>
              <a:rPr lang="en-US" dirty="0" smtClean="0"/>
              <a:t>Did this result from diffusion/deployment?</a:t>
            </a:r>
          </a:p>
          <a:p>
            <a:pPr marL="621792" lvl="1" eaLnBrk="1" fontAlgn="auto" hangingPunct="1">
              <a:spcBef>
                <a:spcPts val="324"/>
              </a:spcBef>
              <a:spcAft>
                <a:spcPts val="0"/>
              </a:spcAft>
              <a:buFont typeface="Arial" pitchFamily="34" charset="0"/>
              <a:buChar char="–"/>
              <a:defRPr/>
            </a:pPr>
            <a:r>
              <a:rPr lang="en-US" dirty="0" smtClean="0"/>
              <a:t>Does not address plausible reverse causality and lagged endogenous/exogenous variables thoroughly.</a:t>
            </a:r>
          </a:p>
          <a:p>
            <a:pPr marL="221742">
              <a:spcBef>
                <a:spcPts val="324"/>
              </a:spcBef>
              <a:defRPr/>
            </a:pPr>
            <a:r>
              <a:rPr lang="en-US" dirty="0" smtClean="0"/>
              <a:t>This is </a:t>
            </a:r>
            <a:r>
              <a:rPr lang="en-US" dirty="0"/>
              <a:t>– both! – the best paper on this topic for a decade, and </a:t>
            </a:r>
            <a:r>
              <a:rPr lang="en-US" dirty="0" smtClean="0"/>
              <a:t>a topic in which it is impossible to get an 100</a:t>
            </a:r>
            <a:r>
              <a:rPr lang="en-US" dirty="0"/>
              <a:t>% </a:t>
            </a:r>
            <a:r>
              <a:rPr lang="en-US" dirty="0" smtClean="0"/>
              <a:t>satisfying answer. </a:t>
            </a:r>
            <a:endParaRPr lang="en-US" dirty="0"/>
          </a:p>
          <a:p>
            <a:pPr marL="621792" lvl="1" eaLnBrk="1" fontAlgn="auto" hangingPunct="1">
              <a:spcBef>
                <a:spcPts val="324"/>
              </a:spcBef>
              <a:spcAft>
                <a:spcPts val="0"/>
              </a:spcAft>
              <a:buFont typeface="Arial" pitchFamily="34" charset="0"/>
              <a:buChar char="–"/>
              <a:defRPr/>
            </a:pPr>
            <a:endParaRPr lang="en-US" dirty="0" smtClean="0"/>
          </a:p>
        </p:txBody>
      </p:sp>
      <p:sp>
        <p:nvSpPr>
          <p:cNvPr id="5122" name="Title 1"/>
          <p:cNvSpPr>
            <a:spLocks noGrp="1"/>
          </p:cNvSpPr>
          <p:nvPr>
            <p:ph type="title"/>
          </p:nvPr>
        </p:nvSpPr>
        <p:spPr/>
        <p:txBody>
          <a:bodyPr>
            <a:normAutofit/>
          </a:bodyPr>
          <a:lstStyle/>
          <a:p>
            <a:pPr eaLnBrk="1" fontAlgn="auto" hangingPunct="1">
              <a:spcAft>
                <a:spcPts val="0"/>
              </a:spcAft>
              <a:defRPr/>
            </a:pPr>
            <a:r>
              <a:rPr lang="en-US" dirty="0" smtClean="0"/>
              <a:t>What is the question? Overview</a:t>
            </a:r>
          </a:p>
        </p:txBody>
      </p:sp>
    </p:spTree>
    <p:extLst>
      <p:ext uri="{BB962C8B-B14F-4D97-AF65-F5344CB8AC3E}">
        <p14:creationId xmlns:p14="http://schemas.microsoft.com/office/powerpoint/2010/main" xmlns="" val="1388241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rtlCol="0">
            <a:normAutofit/>
          </a:bodyPr>
          <a:lstStyle/>
          <a:p>
            <a:pPr marL="365760" indent="-256032" eaLnBrk="1" fontAlgn="auto" hangingPunct="1">
              <a:spcAft>
                <a:spcPts val="0"/>
              </a:spcAft>
              <a:buFont typeface="Arial" pitchFamily="34" charset="0"/>
              <a:buChar char="•"/>
              <a:defRPr/>
            </a:pPr>
            <a:r>
              <a:rPr lang="en-US" dirty="0" smtClean="0"/>
              <a:t>Not enough data to do a diff on diff </a:t>
            </a:r>
          </a:p>
          <a:p>
            <a:pPr marL="859536" lvl="2" eaLnBrk="1" fontAlgn="auto" hangingPunct="1">
              <a:spcAft>
                <a:spcPts val="0"/>
              </a:spcAft>
              <a:buFont typeface="Arial" pitchFamily="34" charset="0"/>
              <a:buChar char="•"/>
              <a:defRPr/>
            </a:pPr>
            <a:r>
              <a:rPr lang="en-US" dirty="0" smtClean="0"/>
              <a:t>Where they treat diffusion as exogenous (initially), then use it to identify changes in the endogenous variable from starting point.</a:t>
            </a:r>
          </a:p>
          <a:p>
            <a:pPr marL="365760" indent="-256032" eaLnBrk="1" fontAlgn="auto" hangingPunct="1">
              <a:spcAft>
                <a:spcPts val="0"/>
              </a:spcAft>
              <a:buFont typeface="Arial" pitchFamily="34" charset="0"/>
              <a:buChar char="•"/>
              <a:defRPr/>
            </a:pPr>
            <a:r>
              <a:rPr lang="en-US" dirty="0" smtClean="0"/>
              <a:t>Why is cross section an issue?</a:t>
            </a:r>
          </a:p>
          <a:p>
            <a:pPr marL="621792" lvl="1" eaLnBrk="1" fontAlgn="auto" hangingPunct="1">
              <a:spcBef>
                <a:spcPts val="324"/>
              </a:spcBef>
              <a:spcAft>
                <a:spcPts val="0"/>
              </a:spcAft>
              <a:buFont typeface="Arial" pitchFamily="34" charset="0"/>
              <a:buChar char="–"/>
              <a:defRPr/>
            </a:pPr>
            <a:r>
              <a:rPr lang="en-US" sz="2200" dirty="0" smtClean="0"/>
              <a:t>ICT investment ALWAYS – I do mean ALWAYS! – grows on installed base in big establishments. Greenfield IT investment rare except in startups.</a:t>
            </a:r>
          </a:p>
          <a:p>
            <a:pPr marL="621792" lvl="1" eaLnBrk="1" fontAlgn="auto" hangingPunct="1">
              <a:spcBef>
                <a:spcPts val="324"/>
              </a:spcBef>
              <a:spcAft>
                <a:spcPts val="0"/>
              </a:spcAft>
              <a:buFont typeface="Arial" pitchFamily="34" charset="0"/>
              <a:buChar char="–"/>
              <a:defRPr/>
            </a:pPr>
            <a:r>
              <a:rPr lang="en-US" sz="2200" dirty="0" smtClean="0"/>
              <a:t>ICT is NOT only driver of decentralized/centralized in organizations. Initial conditions determined starting point years ago for a wide variety of reasons. </a:t>
            </a:r>
          </a:p>
          <a:p>
            <a:pPr marL="621792" lvl="1" eaLnBrk="1" fontAlgn="auto" hangingPunct="1">
              <a:spcBef>
                <a:spcPts val="324"/>
              </a:spcBef>
              <a:spcAft>
                <a:spcPts val="0"/>
              </a:spcAft>
              <a:buFont typeface="Arial" pitchFamily="34" charset="0"/>
              <a:buChar char="–"/>
              <a:defRPr/>
            </a:pPr>
            <a:endParaRPr lang="en-US" dirty="0" smtClean="0"/>
          </a:p>
        </p:txBody>
      </p:sp>
      <p:sp>
        <p:nvSpPr>
          <p:cNvPr id="7170" name="Title 1"/>
          <p:cNvSpPr>
            <a:spLocks noGrp="1"/>
          </p:cNvSpPr>
          <p:nvPr>
            <p:ph type="title"/>
          </p:nvPr>
        </p:nvSpPr>
        <p:spPr/>
        <p:txBody>
          <a:bodyPr>
            <a:normAutofit/>
          </a:bodyPr>
          <a:lstStyle/>
          <a:p>
            <a:pPr eaLnBrk="1" fontAlgn="auto" hangingPunct="1">
              <a:spcAft>
                <a:spcPts val="0"/>
              </a:spcAft>
              <a:defRPr/>
            </a:pPr>
            <a:r>
              <a:rPr lang="en-US" dirty="0" smtClean="0"/>
              <a:t>Why is this challenging?</a:t>
            </a:r>
          </a:p>
        </p:txBody>
      </p:sp>
    </p:spTree>
    <p:extLst>
      <p:ext uri="{BB962C8B-B14F-4D97-AF65-F5344CB8AC3E}">
        <p14:creationId xmlns:p14="http://schemas.microsoft.com/office/powerpoint/2010/main" xmlns="" val="671488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rmAutofit fontScale="85000" lnSpcReduction="20000"/>
          </a:bodyPr>
          <a:lstStyle/>
          <a:p>
            <a:pPr marL="365760" indent="-256032" eaLnBrk="1" fontAlgn="auto" hangingPunct="1">
              <a:spcAft>
                <a:spcPts val="0"/>
              </a:spcAft>
              <a:buFont typeface="Wingdings 3"/>
              <a:buChar char=""/>
              <a:defRPr/>
            </a:pPr>
            <a:r>
              <a:rPr lang="en-US" dirty="0" smtClean="0"/>
              <a:t>Very clever place to examine decentralization.</a:t>
            </a:r>
          </a:p>
          <a:p>
            <a:pPr marL="621792" lvl="1" eaLnBrk="1" fontAlgn="auto" hangingPunct="1">
              <a:spcBef>
                <a:spcPts val="324"/>
              </a:spcBef>
              <a:spcAft>
                <a:spcPts val="0"/>
              </a:spcAft>
              <a:buFont typeface="Verdana"/>
              <a:buChar char="◦"/>
              <a:defRPr/>
            </a:pPr>
            <a:r>
              <a:rPr lang="en-US" dirty="0" smtClean="0"/>
              <a:t>Increasing use of digitalization to alter work flow.</a:t>
            </a:r>
          </a:p>
          <a:p>
            <a:pPr marL="365760" indent="-256032" eaLnBrk="1" fontAlgn="auto" hangingPunct="1">
              <a:spcAft>
                <a:spcPts val="0"/>
              </a:spcAft>
              <a:buFont typeface="Wingdings 3"/>
              <a:buChar char=""/>
              <a:defRPr/>
            </a:pPr>
            <a:r>
              <a:rPr lang="en-US" dirty="0" smtClean="0"/>
              <a:t>But it is not new. CAD/CAM revolution dates to work station revolution.</a:t>
            </a:r>
          </a:p>
          <a:p>
            <a:pPr marL="621792" lvl="1" eaLnBrk="1" fontAlgn="auto" hangingPunct="1">
              <a:spcBef>
                <a:spcPts val="324"/>
              </a:spcBef>
              <a:spcAft>
                <a:spcPts val="0"/>
              </a:spcAft>
              <a:buFont typeface="Verdana"/>
              <a:buChar char="◦"/>
              <a:defRPr/>
            </a:pPr>
            <a:r>
              <a:rPr lang="en-US" dirty="0" smtClean="0"/>
              <a:t>These users got rid of mainframes earliest &amp; move to C/S. Many had done so before we observed them in that study.</a:t>
            </a:r>
          </a:p>
          <a:p>
            <a:pPr marL="859536" lvl="2" eaLnBrk="1" fontAlgn="auto" hangingPunct="1">
              <a:spcAft>
                <a:spcPts val="0"/>
              </a:spcAft>
              <a:buFont typeface="Wingdings 2"/>
              <a:buChar char=""/>
              <a:defRPr/>
            </a:pPr>
            <a:r>
              <a:rPr lang="en-US" dirty="0" smtClean="0"/>
              <a:t>Decentralized years ago due to scientific work force.</a:t>
            </a:r>
          </a:p>
          <a:p>
            <a:pPr marL="621792" lvl="1" eaLnBrk="1" fontAlgn="auto" hangingPunct="1">
              <a:spcBef>
                <a:spcPts val="324"/>
              </a:spcBef>
              <a:spcAft>
                <a:spcPts val="0"/>
              </a:spcAft>
              <a:buFont typeface="Verdana"/>
              <a:buChar char="◦"/>
              <a:defRPr/>
            </a:pPr>
            <a:r>
              <a:rPr lang="en-US" dirty="0" smtClean="0"/>
              <a:t>Plausible reverse causality: decentralized organizations adopt CAD/CAM earlier.</a:t>
            </a:r>
          </a:p>
          <a:p>
            <a:pPr marL="859917" lvl="2" eaLnBrk="1" fontAlgn="auto" hangingPunct="1">
              <a:spcBef>
                <a:spcPts val="324"/>
              </a:spcBef>
              <a:spcAft>
                <a:spcPts val="0"/>
              </a:spcAft>
              <a:buFont typeface="Verdana"/>
              <a:buChar char="◦"/>
              <a:defRPr/>
            </a:pPr>
            <a:r>
              <a:rPr lang="en-US" dirty="0" smtClean="0"/>
              <a:t>Lagged endogenous variable. Decentralized orgs were that way a while ago and they still are.</a:t>
            </a:r>
          </a:p>
          <a:p>
            <a:pPr marL="859536" lvl="2" eaLnBrk="1" fontAlgn="auto" hangingPunct="1">
              <a:spcAft>
                <a:spcPts val="0"/>
              </a:spcAft>
              <a:buFont typeface="Wingdings 2"/>
              <a:buChar char=""/>
              <a:defRPr/>
            </a:pPr>
            <a:r>
              <a:rPr lang="en-US" dirty="0" smtClean="0"/>
              <a:t>Needs distinction b/w early/recent adopter &amp; change in decentralization to really identify the key prediction.</a:t>
            </a:r>
          </a:p>
        </p:txBody>
      </p:sp>
      <p:sp>
        <p:nvSpPr>
          <p:cNvPr id="8194" name="Title 1"/>
          <p:cNvSpPr>
            <a:spLocks noGrp="1"/>
          </p:cNvSpPr>
          <p:nvPr>
            <p:ph type="title"/>
          </p:nvPr>
        </p:nvSpPr>
        <p:spPr/>
        <p:txBody>
          <a:bodyPr>
            <a:normAutofit fontScale="90000"/>
          </a:bodyPr>
          <a:lstStyle/>
          <a:p>
            <a:pPr eaLnBrk="1" fontAlgn="auto" hangingPunct="1">
              <a:spcAft>
                <a:spcPts val="0"/>
              </a:spcAft>
              <a:defRPr/>
            </a:pPr>
            <a:r>
              <a:rPr lang="en-US" dirty="0" smtClean="0"/>
              <a:t>Illustration of the issues on CAC/CAM systems</a:t>
            </a:r>
          </a:p>
        </p:txBody>
      </p:sp>
      <p:pic>
        <p:nvPicPr>
          <p:cNvPr id="15364" name="Picture 3" descr="network.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0" y="152400"/>
            <a:ext cx="125730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13237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481138"/>
            <a:ext cx="8229600" cy="4614862"/>
          </a:xfrm>
        </p:spPr>
        <p:txBody>
          <a:bodyPr>
            <a:normAutofit fontScale="85000" lnSpcReduction="20000"/>
          </a:bodyPr>
          <a:lstStyle/>
          <a:p>
            <a:pPr marL="365760" indent="-256032" eaLnBrk="1" fontAlgn="auto" hangingPunct="1">
              <a:spcAft>
                <a:spcPts val="0"/>
              </a:spcAft>
              <a:buFont typeface="Wingdings 3"/>
              <a:buChar char=""/>
              <a:defRPr/>
            </a:pPr>
            <a:r>
              <a:rPr lang="en-US" dirty="0" smtClean="0"/>
              <a:t>Very clever measure of coordination. </a:t>
            </a:r>
          </a:p>
          <a:p>
            <a:pPr marL="621792" lvl="1" eaLnBrk="1" fontAlgn="auto" hangingPunct="1">
              <a:spcBef>
                <a:spcPts val="324"/>
              </a:spcBef>
              <a:spcAft>
                <a:spcPts val="0"/>
              </a:spcAft>
              <a:buFont typeface="Verdana"/>
              <a:buChar char="◦"/>
              <a:defRPr/>
            </a:pPr>
            <a:r>
              <a:rPr lang="en-US" dirty="0" err="1" smtClean="0"/>
              <a:t>Endogeneity</a:t>
            </a:r>
            <a:r>
              <a:rPr lang="en-US" dirty="0" smtClean="0"/>
              <a:t>? At first things look good. ERP “seems” youngish, a early/mid 1990s innovation.</a:t>
            </a:r>
          </a:p>
          <a:p>
            <a:pPr marL="365760" indent="-256032" eaLnBrk="1" fontAlgn="auto" hangingPunct="1">
              <a:spcAft>
                <a:spcPts val="0"/>
              </a:spcAft>
              <a:buFont typeface="Wingdings 3"/>
              <a:buChar char=""/>
              <a:defRPr/>
            </a:pPr>
            <a:r>
              <a:rPr lang="en-US" dirty="0" smtClean="0"/>
              <a:t>But… ERP a recent label, not a recent idea. </a:t>
            </a:r>
          </a:p>
          <a:p>
            <a:pPr marL="621792" lvl="1" eaLnBrk="1" fontAlgn="auto" hangingPunct="1">
              <a:spcBef>
                <a:spcPts val="324"/>
              </a:spcBef>
              <a:spcAft>
                <a:spcPts val="0"/>
              </a:spcAft>
              <a:buFont typeface="Verdana"/>
              <a:buChar char="◦"/>
              <a:defRPr/>
            </a:pPr>
            <a:r>
              <a:rPr lang="en-US" dirty="0" smtClean="0"/>
              <a:t>An amalgam of many s/w modules for manufacturing. SAP &amp; Oracle tried to integrate. </a:t>
            </a:r>
          </a:p>
          <a:p>
            <a:pPr marL="859536" lvl="2" eaLnBrk="1" fontAlgn="auto" hangingPunct="1">
              <a:spcAft>
                <a:spcPts val="0"/>
              </a:spcAft>
              <a:buFont typeface="Wingdings 2"/>
              <a:buChar char=""/>
              <a:defRPr/>
            </a:pPr>
            <a:r>
              <a:rPr lang="en-US" dirty="0" smtClean="0"/>
              <a:t>Called Material Requirement Planning in my youth.</a:t>
            </a:r>
          </a:p>
          <a:p>
            <a:pPr marL="859536" lvl="2" eaLnBrk="1" fontAlgn="auto" hangingPunct="1">
              <a:spcAft>
                <a:spcPts val="0"/>
              </a:spcAft>
              <a:buFont typeface="Wingdings 2"/>
              <a:buChar char=""/>
              <a:defRPr/>
            </a:pPr>
            <a:r>
              <a:rPr lang="en-US" dirty="0" smtClean="0"/>
              <a:t>Then more modules added for non-materials. </a:t>
            </a:r>
          </a:p>
          <a:p>
            <a:pPr marL="621792" lvl="1" eaLnBrk="1" fontAlgn="auto" hangingPunct="1">
              <a:spcBef>
                <a:spcPts val="324"/>
              </a:spcBef>
              <a:spcAft>
                <a:spcPts val="0"/>
              </a:spcAft>
              <a:buFont typeface="Verdana"/>
              <a:buChar char="◦"/>
              <a:defRPr/>
            </a:pPr>
            <a:r>
              <a:rPr lang="en-US" dirty="0" smtClean="0"/>
              <a:t>Plausible reverse causality: work flow (e.g., cost of inventory) or design requirement (high interrelatedness) required use of precursors to ERP.</a:t>
            </a:r>
          </a:p>
          <a:p>
            <a:pPr marL="859536" lvl="2" eaLnBrk="1" fontAlgn="auto" hangingPunct="1">
              <a:spcAft>
                <a:spcPts val="0"/>
              </a:spcAft>
              <a:buFont typeface="Wingdings 2"/>
              <a:buChar char=""/>
              <a:defRPr/>
            </a:pPr>
            <a:r>
              <a:rPr lang="en-US" dirty="0" smtClean="0"/>
              <a:t>Organization already coordinated face lower costs adopting S/W that embeds central control?	</a:t>
            </a:r>
          </a:p>
          <a:p>
            <a:pPr marL="859536" lvl="2" eaLnBrk="1" fontAlgn="auto" hangingPunct="1">
              <a:spcAft>
                <a:spcPts val="0"/>
              </a:spcAft>
              <a:buFont typeface="Wingdings 2"/>
              <a:buChar char=""/>
              <a:defRPr/>
            </a:pPr>
            <a:r>
              <a:rPr lang="en-US" dirty="0" smtClean="0"/>
              <a:t>Organizations w/centralization in past still have it today….</a:t>
            </a:r>
          </a:p>
        </p:txBody>
      </p:sp>
      <p:sp>
        <p:nvSpPr>
          <p:cNvPr id="9218" name="Title 1"/>
          <p:cNvSpPr>
            <a:spLocks noGrp="1"/>
          </p:cNvSpPr>
          <p:nvPr>
            <p:ph type="title"/>
          </p:nvPr>
        </p:nvSpPr>
        <p:spPr/>
        <p:txBody>
          <a:bodyPr/>
          <a:lstStyle/>
          <a:p>
            <a:pPr eaLnBrk="1" fontAlgn="auto" hangingPunct="1">
              <a:spcAft>
                <a:spcPts val="0"/>
              </a:spcAft>
              <a:defRPr/>
            </a:pPr>
            <a:r>
              <a:rPr lang="en-US" dirty="0" smtClean="0"/>
              <a:t>Illustration of the issue on ERP</a:t>
            </a:r>
          </a:p>
        </p:txBody>
      </p:sp>
    </p:spTree>
    <p:extLst>
      <p:ext uri="{BB962C8B-B14F-4D97-AF65-F5344CB8AC3E}">
        <p14:creationId xmlns:p14="http://schemas.microsoft.com/office/powerpoint/2010/main" xmlns="" val="3228823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85000" lnSpcReduction="20000"/>
          </a:bodyPr>
          <a:lstStyle/>
          <a:p>
            <a:pPr marL="365760" indent="-256032" eaLnBrk="1" fontAlgn="auto" hangingPunct="1">
              <a:spcAft>
                <a:spcPts val="0"/>
              </a:spcAft>
              <a:buFont typeface="Wingdings 3"/>
              <a:buChar char=""/>
              <a:defRPr/>
            </a:pPr>
            <a:r>
              <a:rPr lang="en-US" dirty="0" smtClean="0"/>
              <a:t>Clever approach to measuring networking.</a:t>
            </a:r>
          </a:p>
          <a:p>
            <a:pPr marL="621792" lvl="1" eaLnBrk="1" fontAlgn="auto" hangingPunct="1">
              <a:spcBef>
                <a:spcPts val="324"/>
              </a:spcBef>
              <a:spcAft>
                <a:spcPts val="0"/>
              </a:spcAft>
              <a:buFont typeface="Verdana"/>
              <a:buChar char="◦"/>
              <a:defRPr/>
            </a:pPr>
            <a:r>
              <a:rPr lang="en-US" dirty="0" smtClean="0"/>
              <a:t>Good idea. Good idea. Good idea.</a:t>
            </a:r>
          </a:p>
          <a:p>
            <a:pPr marL="621792" lvl="1" eaLnBrk="1" fontAlgn="auto" hangingPunct="1">
              <a:spcBef>
                <a:spcPts val="324"/>
              </a:spcBef>
              <a:spcAft>
                <a:spcPts val="0"/>
              </a:spcAft>
              <a:buFont typeface="Verdana"/>
              <a:buChar char="◦"/>
              <a:defRPr/>
            </a:pPr>
            <a:r>
              <a:rPr lang="en-US" dirty="0" smtClean="0"/>
              <a:t>Seems young….but…*sigh* it is not as new as it looks.</a:t>
            </a:r>
          </a:p>
          <a:p>
            <a:pPr marL="365760" indent="-256032" eaLnBrk="1" fontAlgn="auto" hangingPunct="1">
              <a:spcAft>
                <a:spcPts val="0"/>
              </a:spcAft>
              <a:buFont typeface="Wingdings 3"/>
              <a:buChar char=""/>
              <a:defRPr/>
            </a:pPr>
            <a:r>
              <a:rPr lang="en-US" dirty="0" smtClean="0"/>
              <a:t>Internetworking business is very old too. </a:t>
            </a:r>
          </a:p>
          <a:p>
            <a:pPr marL="621792" lvl="1" eaLnBrk="1" fontAlgn="auto" hangingPunct="1">
              <a:spcBef>
                <a:spcPts val="324"/>
              </a:spcBef>
              <a:spcAft>
                <a:spcPts val="0"/>
              </a:spcAft>
              <a:buFont typeface="Verdana"/>
              <a:buChar char="◦"/>
              <a:defRPr/>
            </a:pPr>
            <a:r>
              <a:rPr lang="en-US" dirty="0" smtClean="0"/>
              <a:t>EDI (early 1990s) ran over something, after all. </a:t>
            </a:r>
          </a:p>
          <a:p>
            <a:pPr marL="621792" lvl="1" eaLnBrk="1" fontAlgn="auto" hangingPunct="1">
              <a:spcBef>
                <a:spcPts val="324"/>
              </a:spcBef>
              <a:spcAft>
                <a:spcPts val="0"/>
              </a:spcAft>
              <a:buFont typeface="Verdana"/>
              <a:buChar char="◦"/>
              <a:defRPr/>
            </a:pPr>
            <a:r>
              <a:rPr lang="en-US" dirty="0" smtClean="0"/>
              <a:t>TELENET, founded in 1972, sold packet switching services, billion dollar company before Internet. </a:t>
            </a:r>
          </a:p>
          <a:p>
            <a:pPr marL="365760" indent="-256032" eaLnBrk="1" fontAlgn="auto" hangingPunct="1">
              <a:spcAft>
                <a:spcPts val="0"/>
              </a:spcAft>
              <a:buFont typeface="Wingdings 3"/>
              <a:buChar char=""/>
              <a:defRPr/>
            </a:pPr>
            <a:r>
              <a:rPr lang="en-US" dirty="0" smtClean="0"/>
              <a:t>Plausible reverse causality again, but this time (!) the authors have an instrument….countries differ in pricing for special access. </a:t>
            </a:r>
          </a:p>
          <a:p>
            <a:pPr marL="621792" lvl="1" eaLnBrk="1" fontAlgn="auto" hangingPunct="1">
              <a:spcBef>
                <a:spcPts val="324"/>
              </a:spcBef>
              <a:spcAft>
                <a:spcPts val="0"/>
              </a:spcAft>
              <a:buFont typeface="Verdana"/>
              <a:buChar char="◦"/>
              <a:defRPr/>
            </a:pPr>
            <a:r>
              <a:rPr lang="en-US" dirty="0" smtClean="0"/>
              <a:t>This is a good idea, and should hold up. Only vulnerable to endogenous political economy…? Where the local industry needs the lower costs they get the changes…</a:t>
            </a:r>
          </a:p>
        </p:txBody>
      </p:sp>
      <p:sp>
        <p:nvSpPr>
          <p:cNvPr id="10242" name="Title 1"/>
          <p:cNvSpPr>
            <a:spLocks noGrp="1"/>
          </p:cNvSpPr>
          <p:nvPr>
            <p:ph type="title"/>
          </p:nvPr>
        </p:nvSpPr>
        <p:spPr/>
        <p:txBody>
          <a:bodyPr/>
          <a:lstStyle/>
          <a:p>
            <a:pPr eaLnBrk="1" fontAlgn="auto" hangingPunct="1">
              <a:spcAft>
                <a:spcPts val="0"/>
              </a:spcAft>
              <a:defRPr/>
            </a:pPr>
            <a:r>
              <a:rPr lang="en-US" smtClean="0"/>
              <a:t>Illustration on networking</a:t>
            </a:r>
          </a:p>
        </p:txBody>
      </p:sp>
    </p:spTree>
    <p:extLst>
      <p:ext uri="{BB962C8B-B14F-4D97-AF65-F5344CB8AC3E}">
        <p14:creationId xmlns:p14="http://schemas.microsoft.com/office/powerpoint/2010/main" xmlns="" val="39165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919662"/>
          </a:xfrm>
        </p:spPr>
        <p:txBody>
          <a:bodyPr>
            <a:normAutofit/>
          </a:bodyPr>
          <a:lstStyle/>
          <a:p>
            <a:pPr marL="365760" indent="-256032" eaLnBrk="1" fontAlgn="auto" hangingPunct="1">
              <a:spcAft>
                <a:spcPts val="0"/>
              </a:spcAft>
              <a:buFont typeface="Wingdings 3"/>
              <a:buChar char=""/>
              <a:defRPr/>
            </a:pPr>
            <a:r>
              <a:rPr lang="en-US" dirty="0" smtClean="0"/>
              <a:t>Plausible reverse causality in all three cases?</a:t>
            </a:r>
          </a:p>
          <a:p>
            <a:pPr marL="621792" lvl="1" eaLnBrk="1" fontAlgn="auto" hangingPunct="1">
              <a:spcBef>
                <a:spcPts val="324"/>
              </a:spcBef>
              <a:spcAft>
                <a:spcPts val="0"/>
              </a:spcAft>
              <a:buFont typeface="Verdana"/>
              <a:buChar char="◦"/>
              <a:defRPr/>
            </a:pPr>
            <a:r>
              <a:rPr lang="en-US" dirty="0" smtClean="0"/>
              <a:t>Except for instrument in case of special access lines, where the authors make a good effort. </a:t>
            </a:r>
          </a:p>
          <a:p>
            <a:pPr marL="365760" indent="-256032" eaLnBrk="1" fontAlgn="auto" hangingPunct="1">
              <a:spcAft>
                <a:spcPts val="0"/>
              </a:spcAft>
              <a:buFont typeface="Wingdings 3"/>
              <a:buChar char=""/>
              <a:defRPr/>
            </a:pPr>
            <a:r>
              <a:rPr lang="en-US" dirty="0" smtClean="0"/>
              <a:t>Is there any way to know incremental contribution of new ICT? In a cross section?</a:t>
            </a:r>
          </a:p>
          <a:p>
            <a:pPr marL="621792" lvl="1" eaLnBrk="1" fontAlgn="auto" hangingPunct="1">
              <a:spcBef>
                <a:spcPts val="324"/>
              </a:spcBef>
              <a:spcAft>
                <a:spcPts val="0"/>
              </a:spcAft>
              <a:buFont typeface="Verdana"/>
              <a:buChar char="◦"/>
              <a:defRPr/>
            </a:pPr>
            <a:r>
              <a:rPr lang="en-US" dirty="0" smtClean="0"/>
              <a:t>Maybe. Look for indicators of early/late adoption. Indirect evidence under null that infra-marginal/marginal adopter started from different place.</a:t>
            </a:r>
          </a:p>
        </p:txBody>
      </p:sp>
      <p:sp>
        <p:nvSpPr>
          <p:cNvPr id="2" name="Title 1"/>
          <p:cNvSpPr>
            <a:spLocks noGrp="1"/>
          </p:cNvSpPr>
          <p:nvPr>
            <p:ph type="title"/>
          </p:nvPr>
        </p:nvSpPr>
        <p:spPr/>
        <p:txBody>
          <a:bodyPr/>
          <a:lstStyle/>
          <a:p>
            <a:pPr eaLnBrk="1" fontAlgn="auto" hangingPunct="1">
              <a:spcAft>
                <a:spcPts val="0"/>
              </a:spcAft>
              <a:defRPr/>
            </a:pPr>
            <a:r>
              <a:rPr lang="en-US" dirty="0" smtClean="0"/>
              <a:t>Open questions</a:t>
            </a:r>
            <a:endParaRPr lang="en-US" dirty="0"/>
          </a:p>
        </p:txBody>
      </p:sp>
    </p:spTree>
    <p:extLst>
      <p:ext uri="{BB962C8B-B14F-4D97-AF65-F5344CB8AC3E}">
        <p14:creationId xmlns:p14="http://schemas.microsoft.com/office/powerpoint/2010/main" xmlns="" val="2370654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Look into the eye of the sun.</a:t>
            </a:r>
          </a:p>
          <a:p>
            <a:r>
              <a:rPr lang="en-US" dirty="0" smtClean="0"/>
              <a:t>Go forward with courage.</a:t>
            </a:r>
          </a:p>
          <a:p>
            <a:r>
              <a:rPr lang="en-US" dirty="0" smtClean="0"/>
              <a:t>And tap into your naïve enthusiasm!</a:t>
            </a:r>
          </a:p>
          <a:p>
            <a:r>
              <a:rPr lang="en-US" dirty="0" smtClean="0"/>
              <a:t>And try to find </a:t>
            </a:r>
            <a:r>
              <a:rPr lang="en-US" smtClean="0"/>
              <a:t>some instruments.</a:t>
            </a:r>
            <a:endParaRPr lang="en-US" dirty="0"/>
          </a:p>
        </p:txBody>
      </p:sp>
    </p:spTree>
    <p:extLst>
      <p:ext uri="{BB962C8B-B14F-4D97-AF65-F5344CB8AC3E}">
        <p14:creationId xmlns:p14="http://schemas.microsoft.com/office/powerpoint/2010/main" xmlns="" val="143935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Different models of research that </a:t>
            </a:r>
            <a:r>
              <a:rPr lang="en-US" altLang="en-US" i="1" dirty="0"/>
              <a:t>links</a:t>
            </a:r>
            <a:r>
              <a:rPr lang="en-US" altLang="en-US" dirty="0"/>
              <a:t> diffusion to a meaningful </a:t>
            </a:r>
            <a:r>
              <a:rPr lang="en-US" altLang="en-US" dirty="0" smtClean="0"/>
              <a:t>outcome</a:t>
            </a:r>
            <a:r>
              <a:rPr lang="en-US" altLang="en-US" dirty="0"/>
              <a:t>.</a:t>
            </a:r>
            <a:endParaRPr lang="en-US" dirty="0"/>
          </a:p>
        </p:txBody>
      </p:sp>
      <p:sp>
        <p:nvSpPr>
          <p:cNvPr id="3" name="Content Placeholder 2"/>
          <p:cNvSpPr>
            <a:spLocks noGrp="1"/>
          </p:cNvSpPr>
          <p:nvPr>
            <p:ph idx="1"/>
          </p:nvPr>
        </p:nvSpPr>
        <p:spPr/>
        <p:txBody>
          <a:bodyPr>
            <a:normAutofit fontScale="85000" lnSpcReduction="20000"/>
          </a:bodyPr>
          <a:lstStyle/>
          <a:p>
            <a:pPr>
              <a:lnSpc>
                <a:spcPct val="80000"/>
              </a:lnSpc>
            </a:pPr>
            <a:r>
              <a:rPr lang="en-US" altLang="en-US" sz="3000" dirty="0" smtClean="0"/>
              <a:t>This line of work examines how adoption changes economic outcomes…. </a:t>
            </a:r>
          </a:p>
          <a:p>
            <a:pPr lvl="1">
              <a:lnSpc>
                <a:spcPct val="80000"/>
              </a:lnSpc>
            </a:pPr>
            <a:r>
              <a:rPr lang="en-US" altLang="en-US" sz="3000" dirty="0" smtClean="0"/>
              <a:t>Fraught with issues over </a:t>
            </a:r>
            <a:r>
              <a:rPr lang="en-US" altLang="en-US" sz="3000" dirty="0" err="1" smtClean="0"/>
              <a:t>endogeneity</a:t>
            </a:r>
            <a:r>
              <a:rPr lang="en-US" altLang="en-US" sz="3000" dirty="0" smtClean="0"/>
              <a:t>, reverse causality, and omitted variables. </a:t>
            </a:r>
          </a:p>
          <a:p>
            <a:pPr marL="342900" lvl="1" indent="-342900">
              <a:lnSpc>
                <a:spcPct val="80000"/>
              </a:lnSpc>
              <a:buFont typeface="Arial" panose="020B0604020202020204" pitchFamily="34" charset="0"/>
              <a:buChar char="•"/>
            </a:pPr>
            <a:r>
              <a:rPr lang="en-US" altLang="en-US" sz="3000" dirty="0" smtClean="0"/>
              <a:t>So, SRSL, why would anyone want to be in such a literature? </a:t>
            </a:r>
          </a:p>
          <a:p>
            <a:pPr lvl="1"/>
            <a:r>
              <a:rPr lang="en-US" sz="3000" dirty="0"/>
              <a:t>Escape the tangled knots of the old literature.</a:t>
            </a:r>
          </a:p>
          <a:p>
            <a:pPr lvl="1"/>
            <a:r>
              <a:rPr lang="en-US" sz="3000" dirty="0"/>
              <a:t>The questions looked important. </a:t>
            </a:r>
          </a:p>
          <a:p>
            <a:pPr lvl="1"/>
            <a:r>
              <a:rPr lang="en-US" sz="3000" dirty="0"/>
              <a:t>New data could take us there.</a:t>
            </a:r>
          </a:p>
          <a:p>
            <a:pPr lvl="1"/>
            <a:r>
              <a:rPr lang="en-US" sz="3000" dirty="0"/>
              <a:t>Potential for home runs</a:t>
            </a:r>
            <a:r>
              <a:rPr lang="en-US" sz="3000" dirty="0" smtClean="0"/>
              <a:t>.</a:t>
            </a:r>
          </a:p>
          <a:p>
            <a:pPr lvl="1"/>
            <a:r>
              <a:rPr lang="en-US" sz="3000" dirty="0" smtClean="0"/>
              <a:t>It is easy to fake progress, and get a lawmaker to believe a bad result. (</a:t>
            </a:r>
            <a:r>
              <a:rPr lang="en-US" sz="3000" dirty="0"/>
              <a:t>J</a:t>
            </a:r>
            <a:r>
              <a:rPr lang="en-US" sz="3000" dirty="0" smtClean="0"/>
              <a:t>ust saying. Not everyone in this literature is here with noble motives.)</a:t>
            </a:r>
            <a:endParaRPr lang="en-US" sz="3000" dirty="0"/>
          </a:p>
          <a:p>
            <a:pPr>
              <a:lnSpc>
                <a:spcPct val="80000"/>
              </a:lnSpc>
            </a:pPr>
            <a:endParaRPr lang="en-US" altLang="en-US" dirty="0" smtClean="0"/>
          </a:p>
          <a:p>
            <a:endParaRPr lang="en-US" dirty="0"/>
          </a:p>
        </p:txBody>
      </p:sp>
    </p:spTree>
    <p:extLst>
      <p:ext uri="{BB962C8B-B14F-4D97-AF65-F5344CB8AC3E}">
        <p14:creationId xmlns:p14="http://schemas.microsoft.com/office/powerpoint/2010/main" xmlns="" val="2558443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Many potential great questions </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pPr marL="342900" lvl="1" indent="-342900">
              <a:buFont typeface="Arial" panose="020B0604020202020204" pitchFamily="34" charset="0"/>
              <a:buChar char="•"/>
            </a:pPr>
            <a:r>
              <a:rPr lang="en-US" altLang="en-US" dirty="0"/>
              <a:t>How did firms </a:t>
            </a:r>
            <a:r>
              <a:rPr lang="en-US" altLang="en-US" i="1" dirty="0"/>
              <a:t>restructure</a:t>
            </a:r>
            <a:r>
              <a:rPr lang="en-US" altLang="en-US" dirty="0"/>
              <a:t> their boundaries when computing became available? </a:t>
            </a:r>
          </a:p>
          <a:p>
            <a:pPr lvl="1"/>
            <a:r>
              <a:rPr lang="en-US" sz="2600" dirty="0" smtClean="0"/>
              <a:t>Baker and Hubbard examined make/buy boundaries between ownership and use of markets by trucking firms. Other industries that use dispatchers – delivery, taxis, </a:t>
            </a:r>
            <a:r>
              <a:rPr lang="en-US" sz="2600" dirty="0" err="1" smtClean="0"/>
              <a:t>etc</a:t>
            </a:r>
            <a:r>
              <a:rPr lang="en-US" sz="2600" dirty="0" smtClean="0"/>
              <a:t>? Same or different mechanisms? </a:t>
            </a:r>
          </a:p>
          <a:p>
            <a:pPr lvl="1"/>
            <a:r>
              <a:rPr lang="en-US" sz="2600" dirty="0" smtClean="0"/>
              <a:t>How does deployment shape market leadership and competitive rivalry? What role does the adoption and deployment play in changing productivity, market share, points of differentiation with others? </a:t>
            </a:r>
          </a:p>
          <a:p>
            <a:r>
              <a:rPr lang="en-US" altLang="en-US" sz="2800" dirty="0" smtClean="0"/>
              <a:t>How </a:t>
            </a:r>
            <a:r>
              <a:rPr lang="en-US" altLang="en-US" sz="2800" dirty="0"/>
              <a:t>much change in economic welfare/output/price </a:t>
            </a:r>
            <a:r>
              <a:rPr lang="en-US" altLang="en-US" sz="2800" i="1" dirty="0"/>
              <a:t>accompanies</a:t>
            </a:r>
            <a:r>
              <a:rPr lang="en-US" altLang="en-US" sz="2800" dirty="0"/>
              <a:t> the diffusion of a new technology? </a:t>
            </a:r>
            <a:endParaRPr lang="en-US" altLang="en-US" sz="2800" dirty="0" smtClean="0"/>
          </a:p>
          <a:p>
            <a:pPr lvl="1"/>
            <a:r>
              <a:rPr lang="en-US" altLang="en-US" sz="2600" dirty="0" smtClean="0"/>
              <a:t>How much growth in the 1990s can be attributed to diffusion of the Internet? To diffusion of broadband? Examples: price of airline tickets, capacity of planes, price of advertising in newspapers, resale markets, hotel capacity utilization, revenue of rated restaurants…. </a:t>
            </a:r>
          </a:p>
          <a:p>
            <a:pPr lvl="1"/>
            <a:r>
              <a:rPr lang="en-US" altLang="en-US" sz="2600" dirty="0" smtClean="0"/>
              <a:t>How did local economic actors react to services affiliated with the Internet – e.g., the diffusion of Craigslist </a:t>
            </a:r>
            <a:r>
              <a:rPr lang="en-US" altLang="en-US" sz="2600" dirty="0" smtClean="0">
                <a:sym typeface="Wingdings" panose="05000000000000000000" pitchFamily="2" charset="2"/>
              </a:rPr>
              <a:t> secondary ticket markets, price of advertising</a:t>
            </a:r>
            <a:r>
              <a:rPr lang="en-US" altLang="en-US" sz="2600" dirty="0" smtClean="0"/>
              <a:t>.</a:t>
            </a:r>
          </a:p>
          <a:p>
            <a:pPr lvl="1"/>
            <a:endParaRPr lang="en-US" dirty="0" smtClean="0"/>
          </a:p>
          <a:p>
            <a:endParaRPr lang="en-US" dirty="0"/>
          </a:p>
        </p:txBody>
      </p:sp>
    </p:spTree>
    <p:extLst>
      <p:ext uri="{BB962C8B-B14F-4D97-AF65-F5344CB8AC3E}">
        <p14:creationId xmlns:p14="http://schemas.microsoft.com/office/powerpoint/2010/main" xmlns="" val="19582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Many potential great questions  </a:t>
            </a:r>
            <a:endParaRPr lang="en-US" dirty="0"/>
          </a:p>
        </p:txBody>
      </p:sp>
      <p:sp>
        <p:nvSpPr>
          <p:cNvPr id="3" name="Content Placeholder 2"/>
          <p:cNvSpPr>
            <a:spLocks noGrp="1"/>
          </p:cNvSpPr>
          <p:nvPr>
            <p:ph idx="1"/>
          </p:nvPr>
        </p:nvSpPr>
        <p:spPr>
          <a:xfrm>
            <a:off x="457200" y="1600200"/>
            <a:ext cx="8305800" cy="4724400"/>
          </a:xfrm>
        </p:spPr>
        <p:txBody>
          <a:bodyPr>
            <a:normAutofit fontScale="92500" lnSpcReduction="20000"/>
          </a:bodyPr>
          <a:lstStyle/>
          <a:p>
            <a:pPr marL="342900" lvl="1" indent="-342900">
              <a:buFont typeface="Arial" panose="020B0604020202020204" pitchFamily="34" charset="0"/>
              <a:buChar char="•"/>
            </a:pPr>
            <a:r>
              <a:rPr lang="en-US" altLang="en-US" dirty="0"/>
              <a:t>How do the </a:t>
            </a:r>
            <a:r>
              <a:rPr lang="en-US" altLang="en-US" i="1" dirty="0" smtClean="0"/>
              <a:t>operations of a firm </a:t>
            </a:r>
            <a:r>
              <a:rPr lang="en-US" altLang="en-US" dirty="0"/>
              <a:t>change after the adoption of a new </a:t>
            </a:r>
            <a:r>
              <a:rPr lang="en-US" altLang="en-US" dirty="0" smtClean="0"/>
              <a:t>technology?</a:t>
            </a:r>
          </a:p>
          <a:p>
            <a:pPr marL="742950" lvl="2" indent="-342900"/>
            <a:r>
              <a:rPr lang="en-US" altLang="en-US" dirty="0"/>
              <a:t>U</a:t>
            </a:r>
            <a:r>
              <a:rPr lang="en-US" dirty="0"/>
              <a:t>se of outsourcing, extent of </a:t>
            </a:r>
            <a:r>
              <a:rPr lang="en-US" dirty="0" smtClean="0"/>
              <a:t>discretion, geographic dispersion of production, size distribution of employment within a firm, the location of invention, frequency and composition of ads, the frequency &amp; target of price discrimination, the compensation for intermediary service, cooperation across establishments….</a:t>
            </a:r>
            <a:endParaRPr lang="en-US" dirty="0"/>
          </a:p>
          <a:p>
            <a:pPr marL="342900" lvl="1" indent="-342900">
              <a:buFont typeface="Arial" panose="020B0604020202020204" pitchFamily="34" charset="0"/>
              <a:buChar char="•"/>
            </a:pPr>
            <a:r>
              <a:rPr lang="en-US" altLang="en-US" dirty="0" smtClean="0"/>
              <a:t>What </a:t>
            </a:r>
            <a:r>
              <a:rPr lang="en-US" altLang="en-US" dirty="0"/>
              <a:t>are its </a:t>
            </a:r>
            <a:r>
              <a:rPr lang="en-US" altLang="en-US" i="1" dirty="0"/>
              <a:t>consequences</a:t>
            </a:r>
            <a:r>
              <a:rPr lang="en-US" altLang="en-US" dirty="0"/>
              <a:t> from the diffusion of technology for </a:t>
            </a:r>
            <a:r>
              <a:rPr lang="en-US" altLang="en-US" dirty="0" smtClean="0"/>
              <a:t>regional/city outcomes?</a:t>
            </a:r>
          </a:p>
          <a:p>
            <a:pPr marL="742950" lvl="2" indent="-342900"/>
            <a:r>
              <a:rPr lang="en-US" altLang="en-US" dirty="0" smtClean="0"/>
              <a:t>Disparity </a:t>
            </a:r>
            <a:r>
              <a:rPr lang="en-US" altLang="en-US" dirty="0"/>
              <a:t>of wages</a:t>
            </a:r>
            <a:r>
              <a:rPr lang="en-US" altLang="en-US" dirty="0" smtClean="0"/>
              <a:t>? </a:t>
            </a:r>
            <a:r>
              <a:rPr lang="en-US" altLang="en-US" dirty="0"/>
              <a:t>S</a:t>
            </a:r>
            <a:r>
              <a:rPr lang="en-US" altLang="en-US" dirty="0" smtClean="0"/>
              <a:t>ize distribution of firms, mobility of skilled labor, rate of entrepreneurial firm formation….</a:t>
            </a:r>
          </a:p>
          <a:p>
            <a:pPr marL="742950" lvl="2" indent="-342900"/>
            <a:r>
              <a:rPr lang="en-US" altLang="en-US" dirty="0"/>
              <a:t>Change in health of </a:t>
            </a:r>
            <a:r>
              <a:rPr lang="en-US" altLang="en-US" dirty="0" smtClean="0"/>
              <a:t>population, change in average lifespan, and mortality rates, and their correlates, such as medical insurance, </a:t>
            </a:r>
            <a:r>
              <a:rPr lang="en-US" altLang="en-US" dirty="0" err="1" smtClean="0"/>
              <a:t>etc</a:t>
            </a:r>
            <a:endParaRPr lang="en-US" altLang="en-US" dirty="0"/>
          </a:p>
        </p:txBody>
      </p:sp>
    </p:spTree>
    <p:extLst>
      <p:ext uri="{BB962C8B-B14F-4D97-AF65-F5344CB8AC3E}">
        <p14:creationId xmlns:p14="http://schemas.microsoft.com/office/powerpoint/2010/main" xmlns="" val="2535549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However, I assigned too many papers.</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I started to write the slides last week, and…</a:t>
            </a:r>
          </a:p>
          <a:p>
            <a:pPr lvl="1"/>
            <a:r>
              <a:rPr lang="en-US" dirty="0" smtClean="0"/>
              <a:t>Not enough time </a:t>
            </a:r>
            <a:r>
              <a:rPr lang="en-US" dirty="0"/>
              <a:t>to cover seven </a:t>
            </a:r>
            <a:r>
              <a:rPr lang="en-US" dirty="0" smtClean="0"/>
              <a:t>papers. </a:t>
            </a:r>
            <a:endParaRPr lang="en-US" dirty="0"/>
          </a:p>
          <a:p>
            <a:pPr lvl="1"/>
            <a:r>
              <a:rPr lang="en-US" dirty="0" smtClean="0"/>
              <a:t>What </a:t>
            </a:r>
            <a:r>
              <a:rPr lang="en-US" dirty="0"/>
              <a:t>was I thinking</a:t>
            </a:r>
            <a:r>
              <a:rPr lang="en-US" dirty="0" smtClean="0"/>
              <a:t>?</a:t>
            </a:r>
          </a:p>
          <a:p>
            <a:pPr lvl="1"/>
            <a:r>
              <a:rPr lang="en-US" altLang="en-US" dirty="0" smtClean="0"/>
              <a:t>I was trying to let you sample the trade off between (a) </a:t>
            </a:r>
            <a:r>
              <a:rPr lang="en-US" altLang="en-US" dirty="0"/>
              <a:t>partial results for a novel &amp; important </a:t>
            </a:r>
            <a:r>
              <a:rPr lang="en-US" altLang="en-US" dirty="0" smtClean="0"/>
              <a:t>question about adoption/deployment or (b) </a:t>
            </a:r>
            <a:r>
              <a:rPr lang="en-US" altLang="en-US" dirty="0"/>
              <a:t>precise incremental </a:t>
            </a:r>
            <a:r>
              <a:rPr lang="en-US" altLang="en-US" dirty="0" smtClean="0"/>
              <a:t>contributions on a deliberately narrowed question. Both are not ideal, but the ideal is not feasible.  </a:t>
            </a:r>
            <a:endParaRPr lang="en-US" dirty="0"/>
          </a:p>
          <a:p>
            <a:r>
              <a:rPr lang="en-US" dirty="0" smtClean="0"/>
              <a:t>Sorry, about the extra work.</a:t>
            </a:r>
          </a:p>
          <a:p>
            <a:pPr lvl="1"/>
            <a:r>
              <a:rPr lang="en-US" dirty="0" smtClean="0"/>
              <a:t>Good exercise or calisthenics. </a:t>
            </a:r>
          </a:p>
          <a:p>
            <a:r>
              <a:rPr lang="en-US" dirty="0" smtClean="0"/>
              <a:t>Let’s stick to three, four if we have time...</a:t>
            </a:r>
          </a:p>
          <a:p>
            <a:pPr lvl="1"/>
            <a:r>
              <a:rPr lang="en-US" dirty="0" smtClean="0"/>
              <a:t>Athey and Stern, McElheran, Forman, Goldfarb, Greenstein</a:t>
            </a:r>
          </a:p>
          <a:p>
            <a:pPr lvl="1"/>
            <a:r>
              <a:rPr lang="en-US" dirty="0" smtClean="0"/>
              <a:t>Bloom, </a:t>
            </a:r>
            <a:r>
              <a:rPr lang="en-US" dirty="0" err="1" smtClean="0"/>
              <a:t>Garicano</a:t>
            </a:r>
            <a:r>
              <a:rPr lang="en-US" dirty="0" smtClean="0"/>
              <a:t>, Sadun, Van </a:t>
            </a:r>
            <a:r>
              <a:rPr lang="en-US" dirty="0" err="1" smtClean="0"/>
              <a:t>Reenen</a:t>
            </a:r>
            <a:r>
              <a:rPr lang="en-US" dirty="0" smtClean="0"/>
              <a:t>… if we have time…</a:t>
            </a:r>
          </a:p>
          <a:p>
            <a:pPr lvl="1"/>
            <a:endParaRPr lang="en-US" dirty="0" smtClean="0"/>
          </a:p>
        </p:txBody>
      </p:sp>
    </p:spTree>
    <p:extLst>
      <p:ext uri="{BB962C8B-B14F-4D97-AF65-F5344CB8AC3E}">
        <p14:creationId xmlns:p14="http://schemas.microsoft.com/office/powerpoint/2010/main" xmlns="" val="197046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Athey &amp; Stern</a:t>
            </a:r>
          </a:p>
          <a:p>
            <a:r>
              <a:rPr lang="en-US" dirty="0" smtClean="0"/>
              <a:t>The Impact of Information Technology on Emergency Health Care Outcomes</a:t>
            </a:r>
          </a:p>
          <a:p>
            <a:r>
              <a:rPr lang="en-US" dirty="0" smtClean="0"/>
              <a:t>Rand Journal, 2002</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71600" y="4567467"/>
            <a:ext cx="1371600" cy="187586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0" y="4638118"/>
            <a:ext cx="1431566" cy="1737083"/>
          </a:xfrm>
          <a:prstGeom prst="rect">
            <a:avLst/>
          </a:prstGeom>
        </p:spPr>
      </p:pic>
    </p:spTree>
    <p:extLst>
      <p:ext uri="{BB962C8B-B14F-4D97-AF65-F5344CB8AC3E}">
        <p14:creationId xmlns:p14="http://schemas.microsoft.com/office/powerpoint/2010/main" xmlns="" val="224725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question?</a:t>
            </a:r>
            <a:endParaRPr lang="en-US" dirty="0"/>
          </a:p>
        </p:txBody>
      </p:sp>
      <p:sp>
        <p:nvSpPr>
          <p:cNvPr id="3" name="Content Placeholder 2"/>
          <p:cNvSpPr>
            <a:spLocks noGrp="1"/>
          </p:cNvSpPr>
          <p:nvPr>
            <p:ph idx="1"/>
          </p:nvPr>
        </p:nvSpPr>
        <p:spPr/>
        <p:txBody>
          <a:bodyPr>
            <a:normAutofit lnSpcReduction="10000"/>
          </a:bodyPr>
          <a:lstStyle/>
          <a:p>
            <a:r>
              <a:rPr lang="en-US" altLang="en-US" sz="2400" dirty="0" smtClean="0"/>
              <a:t>Question: How does health status vary at PA county hospitals as a result of the adoption of emergency 911 technology?</a:t>
            </a:r>
          </a:p>
          <a:p>
            <a:r>
              <a:rPr lang="en-US" altLang="en-US" sz="2400" dirty="0" smtClean="0"/>
              <a:t>Why is this important and interesting? </a:t>
            </a:r>
          </a:p>
          <a:p>
            <a:pPr lvl="1"/>
            <a:r>
              <a:rPr lang="en-US" altLang="en-US" sz="2400" dirty="0" smtClean="0"/>
              <a:t>A direct measure of the impact of technology whose principle effects is to speed up information transmission to emergency services.</a:t>
            </a:r>
          </a:p>
          <a:p>
            <a:pPr lvl="1"/>
            <a:r>
              <a:rPr lang="en-US" altLang="en-US" sz="2400" dirty="0" smtClean="0"/>
              <a:t>A direct measure of before/after, linked to diffusion. A somewhat general approach. Steps towards controlling for selection/truncation. </a:t>
            </a:r>
          </a:p>
          <a:p>
            <a:pPr lvl="1"/>
            <a:r>
              <a:rPr lang="en-US" altLang="en-US" sz="2400" dirty="0" smtClean="0"/>
              <a:t>Common service nationwide. Benefits hard to measure. </a:t>
            </a:r>
          </a:p>
          <a:p>
            <a:pPr lvl="1"/>
            <a:r>
              <a:rPr lang="en-US" altLang="en-US" sz="2400" dirty="0" smtClean="0"/>
              <a:t>Not afraid to collect their own data to illustrate the specific effect that many believe reflects broader trends.</a:t>
            </a:r>
          </a:p>
        </p:txBody>
      </p:sp>
    </p:spTree>
    <p:extLst>
      <p:ext uri="{BB962C8B-B14F-4D97-AF65-F5344CB8AC3E}">
        <p14:creationId xmlns:p14="http://schemas.microsoft.com/office/powerpoint/2010/main" xmlns="" val="2689712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1887</TotalTime>
  <Words>2943</Words>
  <Application>Microsoft Office PowerPoint</Application>
  <PresentationFormat>On-screen Show (4:3)</PresentationFormat>
  <Paragraphs>300</Paragraphs>
  <Slides>36</Slides>
  <Notes>21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The impact of adoption and Diffusion</vt:lpstr>
      <vt:lpstr>Diffusion studies have a long tradition in economics. </vt:lpstr>
      <vt:lpstr>Yet, you do not see many studies of diffusion in the digitization literature…</vt:lpstr>
      <vt:lpstr>Different models of research that links diffusion to a meaningful outcome.</vt:lpstr>
      <vt:lpstr>Many potential great questions </vt:lpstr>
      <vt:lpstr>Many potential great questions  </vt:lpstr>
      <vt:lpstr>However, I assigned too many papers.</vt:lpstr>
      <vt:lpstr>Slide 8</vt:lpstr>
      <vt:lpstr>What is the question?</vt:lpstr>
      <vt:lpstr>Figure 1 motivates issues.  Appendix B map.</vt:lpstr>
      <vt:lpstr>Statistics</vt:lpstr>
      <vt:lpstr>Results</vt:lpstr>
      <vt:lpstr>Results</vt:lpstr>
      <vt:lpstr>Slide 14</vt:lpstr>
      <vt:lpstr>What is the question?</vt:lpstr>
      <vt:lpstr>What are the key findings?</vt:lpstr>
      <vt:lpstr>Background: framing the hypotheses</vt:lpstr>
      <vt:lpstr>Background section</vt:lpstr>
      <vt:lpstr>Data</vt:lpstr>
      <vt:lpstr>Results</vt:lpstr>
      <vt:lpstr>What should research do next?</vt:lpstr>
      <vt:lpstr>Slide 22</vt:lpstr>
      <vt:lpstr>What is the question?</vt:lpstr>
      <vt:lpstr>What are the key findings?</vt:lpstr>
      <vt:lpstr>Data section</vt:lpstr>
      <vt:lpstr>Statistics</vt:lpstr>
      <vt:lpstr>Results</vt:lpstr>
      <vt:lpstr>What should research do next?</vt:lpstr>
      <vt:lpstr>Slide 29</vt:lpstr>
      <vt:lpstr>What is the question? Overview</vt:lpstr>
      <vt:lpstr>Why is this challenging?</vt:lpstr>
      <vt:lpstr>Illustration of the issues on CAC/CAM systems</vt:lpstr>
      <vt:lpstr>Illustration of the issue on ERP</vt:lpstr>
      <vt:lpstr>Illustration on networking</vt:lpstr>
      <vt:lpstr>Open questions</vt:lpstr>
      <vt:lpstr>Conclusion</vt:lpstr>
    </vt:vector>
  </TitlesOfParts>
  <Company>Kellogg 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 and Diffusion</dc:title>
  <dc:creator>Shane Greenstein</dc:creator>
  <cp:lastModifiedBy>rshannon</cp:lastModifiedBy>
  <cp:revision>51</cp:revision>
  <dcterms:created xsi:type="dcterms:W3CDTF">2015-02-27T23:30:43Z</dcterms:created>
  <dcterms:modified xsi:type="dcterms:W3CDTF">2015-03-10T16:05:11Z</dcterms:modified>
</cp:coreProperties>
</file>