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68" r:id="rId2"/>
    <p:sldId id="270" r:id="rId3"/>
    <p:sldId id="260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7" r:id="rId13"/>
    <p:sldId id="266" r:id="rId14"/>
    <p:sldId id="265" r:id="rId15"/>
    <p:sldId id="257" r:id="rId16"/>
    <p:sldId id="258" r:id="rId17"/>
    <p:sldId id="25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4BA79-7D60-41CC-8682-42F04CE8DC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8C5-E8A9-4415-91FE-543F93753D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2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8C5-E8A9-4415-91FE-543F93753D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CE1-A742-4AD1-91DA-D9B4B5BF9D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BF4C-EAB0-4D4C-9E2D-CE27F45439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CE1-A742-4AD1-91DA-D9B4B5BF9D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BF4C-EAB0-4D4C-9E2D-CE27F454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CE1-A742-4AD1-91DA-D9B4B5BF9D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BF4C-EAB0-4D4C-9E2D-CE27F454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CE1-A742-4AD1-91DA-D9B4B5BF9D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BF4C-EAB0-4D4C-9E2D-CE27F454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CE1-A742-4AD1-91DA-D9B4B5BF9D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8"/>
            <a:ext cx="1016000" cy="365125"/>
          </a:xfrm>
        </p:spPr>
        <p:txBody>
          <a:bodyPr/>
          <a:lstStyle/>
          <a:p>
            <a:fld id="{70EBBF4C-EAB0-4D4C-9E2D-CE27F454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CE1-A742-4AD1-91DA-D9B4B5BF9D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BF4C-EAB0-4D4C-9E2D-CE27F454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CE1-A742-4AD1-91DA-D9B4B5BF9D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BF4C-EAB0-4D4C-9E2D-CE27F454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CE1-A742-4AD1-91DA-D9B4B5BF9D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BF4C-EAB0-4D4C-9E2D-CE27F454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CE1-A742-4AD1-91DA-D9B4B5BF9D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BF4C-EAB0-4D4C-9E2D-CE27F454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2" y="1524003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CE1-A742-4AD1-91DA-D9B4B5BF9D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BF4C-EAB0-4D4C-9E2D-CE27F454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CE1-A742-4AD1-91DA-D9B4B5BF9D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BF4C-EAB0-4D4C-9E2D-CE27F454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521CE1-A742-4AD1-91DA-D9B4B5BF9DC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EBBF4C-EAB0-4D4C-9E2D-CE27F454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Census linkage roundtable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11, 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Feigenbaum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Split the manually-linked data set in half creating a training set and a testing set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Ran a </a:t>
            </a:r>
            <a:r>
              <a:rPr lang="en-US" dirty="0" err="1" smtClean="0"/>
              <a:t>probit</a:t>
            </a:r>
            <a:r>
              <a:rPr lang="en-US" dirty="0" smtClean="0"/>
              <a:t> regression with: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Difference in birth year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Multiple name-matching metrics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Number of potential matches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Used the training set to determine cutoffs for the predicted </a:t>
            </a:r>
            <a:r>
              <a:rPr lang="en-US" dirty="0" err="1" smtClean="0"/>
              <a:t>probit</a:t>
            </a:r>
            <a:r>
              <a:rPr lang="en-US" dirty="0" smtClean="0"/>
              <a:t> value (b</a:t>
            </a:r>
            <a:r>
              <a:rPr lang="en-US" baseline="-25000" dirty="0" smtClean="0"/>
              <a:t>1</a:t>
            </a:r>
            <a:r>
              <a:rPr lang="en-US" dirty="0" smtClean="0"/>
              <a:t>)and the ratio between the predicted </a:t>
            </a:r>
            <a:r>
              <a:rPr lang="en-US" dirty="0" err="1" smtClean="0"/>
              <a:t>probit</a:t>
            </a:r>
            <a:r>
              <a:rPr lang="en-US" dirty="0" smtClean="0"/>
              <a:t> value and the second best match (b</a:t>
            </a:r>
            <a:r>
              <a:rPr lang="en-US" baseline="-25000" dirty="0" smtClean="0"/>
              <a:t>2</a:t>
            </a:r>
            <a:r>
              <a:rPr lang="en-US" dirty="0" smtClean="0"/>
              <a:t>) that maximize efficiency and accuracy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Tested the coefficients from the regression and cutoffs on the testing set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Drop off in true positive rate and positive predictive value is small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True positive rate  is the sensitivity, or the proportion of positives the algorithm was able to correctly identify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Positive predictive value measures the precision, or the proportion of positive results from the algorithm that are true positive results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True positive rate (TPR) and positive predictive value (PPV) are very low (not good)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1870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Training – TPR = 47.5%, PPV = 82.5% (false positives 17.5%)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Testing – TPR = 43.8%, PPV = 79.4% (false positives 20.6%)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1880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Training – TPR = 44.9%, PPV = 80.9% (false positives 10.1%)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Testing – TPR = 43.7%, PPV = 88.0% (false positives 12%)</a:t>
            </a:r>
          </a:p>
          <a:p>
            <a:pPr lvl="3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</a:t>
            </a:r>
            <a:endParaRPr lang="en-US" dirty="0"/>
          </a:p>
        </p:txBody>
      </p:sp>
      <p:pic>
        <p:nvPicPr>
          <p:cNvPr id="6" name="Content Placeholder 5" descr="Slides for false pos2_Pag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568" y="1392382"/>
            <a:ext cx="11695856" cy="508115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239934"/>
            <a:ext cx="8094133" cy="541868"/>
          </a:xfrm>
        </p:spPr>
        <p:txBody>
          <a:bodyPr/>
          <a:lstStyle/>
          <a:p>
            <a:pPr algn="l"/>
            <a:r>
              <a:rPr lang="en-US" sz="1400" dirty="0" smtClean="0"/>
              <a:t>Table adapted from Wikipedia article on Sensitivity and specificity. https://en.wikipedia.org/wiki/Sensitivity_and_specificity</a:t>
            </a:r>
            <a:endParaRPr lang="en-US" sz="1400" dirty="0"/>
          </a:p>
        </p:txBody>
      </p:sp>
      <p:pic>
        <p:nvPicPr>
          <p:cNvPr id="10" name="Content Placeholder 9" descr="Book1 t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60" y="1402773"/>
            <a:ext cx="11864541" cy="4531975"/>
          </a:xfrm>
          <a:ln>
            <a:solidFill>
              <a:srgbClr val="92D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647210" y="1995057"/>
            <a:ext cx="8291945" cy="129357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239934"/>
            <a:ext cx="8094133" cy="541868"/>
          </a:xfrm>
        </p:spPr>
        <p:txBody>
          <a:bodyPr/>
          <a:lstStyle/>
          <a:p>
            <a:pPr algn="l"/>
            <a:r>
              <a:rPr lang="en-US" sz="1400" dirty="0" smtClean="0"/>
              <a:t>Table adapted from Wikipedia article on Sensitivity and specificity. https://en.wikipedia.org/wiki/Sensitivity_and_specificity</a:t>
            </a:r>
            <a:endParaRPr lang="en-US" sz="1400" dirty="0"/>
          </a:p>
        </p:txBody>
      </p:sp>
      <p:pic>
        <p:nvPicPr>
          <p:cNvPr id="10" name="Content Placeholder 9" descr="Book1 t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693" y="1392383"/>
            <a:ext cx="11942121" cy="4561609"/>
          </a:xfrm>
        </p:spPr>
      </p:pic>
      <p:sp>
        <p:nvSpPr>
          <p:cNvPr id="11" name="Rectangle 10"/>
          <p:cNvSpPr/>
          <p:nvPr/>
        </p:nvSpPr>
        <p:spPr>
          <a:xfrm>
            <a:off x="3626429" y="1984666"/>
            <a:ext cx="2452255" cy="380307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Occupational Distributions, Manual vs Mechanized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03" y="2140527"/>
            <a:ext cx="9435491" cy="3564082"/>
          </a:xfrm>
        </p:spPr>
      </p:pic>
    </p:spTree>
    <p:extLst>
      <p:ext uri="{BB962C8B-B14F-4D97-AF65-F5344CB8AC3E}">
        <p14:creationId xmlns:p14="http://schemas.microsoft.com/office/powerpoint/2010/main" val="301004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5" y="280735"/>
            <a:ext cx="3314700" cy="640062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Predictors of Mechanized Matching, Enlistment Characteristics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29" y="267617"/>
            <a:ext cx="4968216" cy="6455302"/>
          </a:xfrm>
        </p:spPr>
      </p:pic>
    </p:spTree>
    <p:extLst>
      <p:ext uri="{BB962C8B-B14F-4D97-AF65-F5344CB8AC3E}">
        <p14:creationId xmlns:p14="http://schemas.microsoft.com/office/powerpoint/2010/main" val="2439039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561109"/>
            <a:ext cx="3086100" cy="5735781"/>
          </a:xfrm>
        </p:spPr>
        <p:txBody>
          <a:bodyPr>
            <a:noAutofit/>
          </a:bodyPr>
          <a:lstStyle/>
          <a:p>
            <a:r>
              <a:rPr lang="en-US" sz="3200" dirty="0" smtClean="0"/>
              <a:t>Predictors of Mechanized Matching, Final Occupations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03" y="190938"/>
            <a:ext cx="5058370" cy="6542372"/>
          </a:xfrm>
        </p:spPr>
      </p:pic>
    </p:spTree>
    <p:extLst>
      <p:ext uri="{BB962C8B-B14F-4D97-AF65-F5344CB8AC3E}">
        <p14:creationId xmlns:p14="http://schemas.microsoft.com/office/powerpoint/2010/main" val="268965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Algorithm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Linkage of veterans’ children from 1880 to 1910 once the full count, full variable 1910 sample becomes available</a:t>
            </a:r>
          </a:p>
          <a:p>
            <a:pPr lvl="1"/>
            <a:r>
              <a:rPr lang="en-US" dirty="0" smtClean="0"/>
              <a:t>What results do we get on occupational distributions if we include the false positives?</a:t>
            </a:r>
          </a:p>
          <a:p>
            <a:r>
              <a:rPr lang="en-US" dirty="0" smtClean="0"/>
              <a:t>Running algorithm with different information sets on full variable censuses</a:t>
            </a:r>
          </a:p>
          <a:p>
            <a:pPr lvl="1"/>
            <a:r>
              <a:rPr lang="en-US" dirty="0" smtClean="0"/>
              <a:t>Low linkage rates with their own biases vs bias from introducing more information</a:t>
            </a:r>
          </a:p>
          <a:p>
            <a:r>
              <a:rPr lang="en-US" dirty="0" smtClean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9191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Grant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parental stress transmitted to children, and if yes, what are the mechanisms?</a:t>
            </a:r>
          </a:p>
          <a:p>
            <a:r>
              <a:rPr lang="en-US" dirty="0" smtClean="0"/>
              <a:t>Link/update recruits, spouse and children of recruits to all census decades for which they are alive and find death dates and causes  (VCC)</a:t>
            </a:r>
          </a:p>
          <a:p>
            <a:pPr lvl="1"/>
            <a:r>
              <a:rPr lang="en-US" dirty="0" smtClean="0"/>
              <a:t>POW oversample, n=2,158</a:t>
            </a:r>
          </a:p>
          <a:p>
            <a:pPr lvl="2"/>
            <a:r>
              <a:rPr lang="en-US" dirty="0"/>
              <a:t>Recruits from the UA and Andersonville samples held as </a:t>
            </a:r>
            <a:r>
              <a:rPr lang="en-US" dirty="0" smtClean="0"/>
              <a:t>POWs, n=1,961</a:t>
            </a:r>
          </a:p>
          <a:p>
            <a:pPr lvl="2"/>
            <a:r>
              <a:rPr lang="en-US" dirty="0" smtClean="0"/>
              <a:t>Andersonville Siblings, n=197</a:t>
            </a:r>
          </a:p>
          <a:p>
            <a:pPr lvl="1"/>
            <a:r>
              <a:rPr lang="en-US" dirty="0" smtClean="0"/>
              <a:t>UA,  non-POWs, n=8,500</a:t>
            </a:r>
          </a:p>
          <a:p>
            <a:pPr lvl="1"/>
            <a:r>
              <a:rPr lang="en-US" dirty="0" smtClean="0"/>
              <a:t>USCT, n=4,500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3594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Veterans' Children Census Link Rates </a:t>
            </a:r>
            <a:br>
              <a:rPr lang="en-US" dirty="0" smtClean="0"/>
            </a:br>
            <a:r>
              <a:rPr lang="en-US" sz="2800" dirty="0" smtClean="0"/>
              <a:t>8,500 white soldiers - In progress </a:t>
            </a:r>
            <a:br>
              <a:rPr lang="en-US" sz="2800" dirty="0" smtClean="0"/>
            </a:br>
            <a:r>
              <a:rPr lang="en-US" sz="2800" dirty="0" smtClean="0"/>
              <a:t>1,639 Recruits completed as of 12/7/2015</a:t>
            </a:r>
            <a:endParaRPr lang="en-US" sz="2800" dirty="0"/>
          </a:p>
        </p:txBody>
      </p:sp>
      <p:pic>
        <p:nvPicPr>
          <p:cNvPr id="6" name="Content Placeholder 5" descr="doc t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559" y="2032000"/>
            <a:ext cx="11225428" cy="3708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used for Linking</a:t>
            </a:r>
            <a:br>
              <a:rPr lang="en-US" dirty="0" smtClean="0"/>
            </a:br>
            <a:r>
              <a:rPr lang="en-US" sz="2700" dirty="0" smtClean="0"/>
              <a:t>From Pension and Military Records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3352800"/>
          </a:xfrm>
        </p:spPr>
        <p:txBody>
          <a:bodyPr numCol="2"/>
          <a:lstStyle/>
          <a:p>
            <a:r>
              <a:rPr lang="en-US" dirty="0" smtClean="0">
                <a:solidFill>
                  <a:schemeClr val="bg1"/>
                </a:solidFill>
              </a:rPr>
              <a:t>Name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Date of birth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Place of birth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Family members</a:t>
            </a:r>
          </a:p>
          <a:p>
            <a:r>
              <a:rPr lang="en-US" dirty="0" smtClean="0"/>
              <a:t>Parents’ birthplaces</a:t>
            </a:r>
          </a:p>
          <a:p>
            <a:r>
              <a:rPr lang="en-US" dirty="0" smtClean="0"/>
              <a:t>Marital status</a:t>
            </a:r>
          </a:p>
          <a:p>
            <a:r>
              <a:rPr lang="en-US" dirty="0" smtClean="0"/>
              <a:t>Race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Street name</a:t>
            </a:r>
          </a:p>
          <a:p>
            <a:r>
              <a:rPr lang="en-US" dirty="0" smtClean="0"/>
              <a:t>Occupation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Methods using Ancestry.com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Family tree hints</a:t>
            </a:r>
          </a:p>
          <a:p>
            <a:r>
              <a:rPr lang="en-US" dirty="0" smtClean="0"/>
              <a:t>Wildcard searches</a:t>
            </a:r>
          </a:p>
          <a:p>
            <a:r>
              <a:rPr lang="en-US" dirty="0" smtClean="0"/>
              <a:t>First name only</a:t>
            </a:r>
          </a:p>
          <a:p>
            <a:r>
              <a:rPr lang="en-US" dirty="0" smtClean="0"/>
              <a:t>Last name only</a:t>
            </a:r>
          </a:p>
          <a:p>
            <a:r>
              <a:rPr lang="en-US" dirty="0" smtClean="0"/>
              <a:t>No name</a:t>
            </a:r>
          </a:p>
          <a:p>
            <a:pPr lvl="1"/>
            <a:r>
              <a:rPr lang="en-US" dirty="0" smtClean="0"/>
              <a:t>When other search items are unique, or</a:t>
            </a:r>
          </a:p>
          <a:p>
            <a:pPr lvl="1"/>
            <a:r>
              <a:rPr lang="en-US" dirty="0" smtClean="0"/>
              <a:t>Sufficient quantity of other data</a:t>
            </a:r>
          </a:p>
          <a:p>
            <a:r>
              <a:rPr lang="en-US" dirty="0" smtClean="0"/>
              <a:t>Other family members</a:t>
            </a:r>
          </a:p>
          <a:p>
            <a:r>
              <a:rPr lang="en-US" dirty="0" smtClean="0"/>
              <a:t>Target + other family members</a:t>
            </a:r>
          </a:p>
          <a:p>
            <a:pPr lvl="1"/>
            <a:r>
              <a:rPr lang="en-US" dirty="0" smtClean="0"/>
              <a:t>When target person is thought to be living with known family members</a:t>
            </a:r>
          </a:p>
          <a:p>
            <a:pPr lvl="1"/>
            <a:r>
              <a:rPr lang="en-US" dirty="0" smtClean="0"/>
              <a:t>Can use first names only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Our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Multiple sources</a:t>
            </a:r>
          </a:p>
          <a:p>
            <a:pPr lvl="1"/>
            <a:r>
              <a:rPr lang="en-US" dirty="0" smtClean="0"/>
              <a:t>Family Search</a:t>
            </a:r>
          </a:p>
          <a:p>
            <a:pPr lvl="1"/>
            <a:r>
              <a:rPr lang="en-US" dirty="0" smtClean="0"/>
              <a:t>Find a Grave</a:t>
            </a:r>
          </a:p>
          <a:p>
            <a:r>
              <a:rPr lang="en-US" dirty="0" smtClean="0"/>
              <a:t>Use information from other found decades</a:t>
            </a:r>
          </a:p>
          <a:p>
            <a:r>
              <a:rPr lang="en-US" dirty="0" smtClean="0"/>
              <a:t>Add information from additional original documents</a:t>
            </a:r>
          </a:p>
          <a:p>
            <a:pPr lvl="1"/>
            <a:r>
              <a:rPr lang="en-US" dirty="0" smtClean="0"/>
              <a:t>Marriage records</a:t>
            </a:r>
          </a:p>
          <a:p>
            <a:pPr lvl="1"/>
            <a:r>
              <a:rPr lang="en-US" dirty="0" smtClean="0"/>
              <a:t>Draft cards</a:t>
            </a:r>
          </a:p>
          <a:p>
            <a:pPr lvl="1"/>
            <a:r>
              <a:rPr lang="en-US" dirty="0" smtClean="0"/>
              <a:t>Death records</a:t>
            </a:r>
          </a:p>
          <a:p>
            <a:r>
              <a:rPr lang="en-US" dirty="0" smtClean="0"/>
              <a:t>Exact street address from pension records</a:t>
            </a:r>
          </a:p>
          <a:p>
            <a:r>
              <a:rPr lang="en-US" dirty="0" smtClean="0"/>
              <a:t>Ability to correct for some of Ancestry’s indexing problems using logic and reading the actual manuscript</a:t>
            </a:r>
          </a:p>
          <a:p>
            <a:r>
              <a:rPr lang="en-US" dirty="0" smtClean="0"/>
              <a:t>Given multiple possible matches, ability to determine the correct match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28218" cy="878753"/>
          </a:xfrm>
        </p:spPr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pic>
        <p:nvPicPr>
          <p:cNvPr id="8" name="Content Placeholder 7" descr="Slides for false pos2_P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045" y="1097976"/>
            <a:ext cx="10079182" cy="567397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Mechanized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Sample description – POW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2,000 recruits from the Andersonville and Union Army samples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Captured and imprisoned during Civil War service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Survived to 1900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Limited to recruits that researchers matched using GEDCOM files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n= 1631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Subsample Used for Mechanized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70916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Manually linked to 1870 and 1880, with accompanying GEDCOM* files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1870 = 1,255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1880 = 1,453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Attempted to find potential matches for these recruits based on: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10-year birth window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First and last name with </a:t>
            </a:r>
            <a:r>
              <a:rPr lang="en-US" dirty="0" err="1" smtClean="0"/>
              <a:t>Jaro</a:t>
            </a:r>
            <a:r>
              <a:rPr lang="en-US" dirty="0" smtClean="0"/>
              <a:t>-Winkler distance greater than .7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Exact birth state match except for German states, VA/WV, and Canadian provinces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Mechanically linked to 1870 and 1880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1870 = 784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1880 = 860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7133" y="6089074"/>
            <a:ext cx="8732212" cy="692730"/>
          </a:xfrm>
        </p:spPr>
        <p:txBody>
          <a:bodyPr/>
          <a:lstStyle/>
          <a:p>
            <a:pPr algn="l"/>
            <a:r>
              <a:rPr lang="en-US" sz="1400" dirty="0" smtClean="0"/>
              <a:t>*A Genealogical Data Communication file developed by The Church of Jesus Christ of Latter-day Saints, formats family tree data as a text file, so it can be converted by any genealogy software program.</a:t>
            </a:r>
            <a:endParaRPr lang="en-US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557</TotalTime>
  <Words>707</Words>
  <Application>Microsoft Office PowerPoint</Application>
  <PresentationFormat>Custom</PresentationFormat>
  <Paragraphs>101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Census linkage roundtable</vt:lpstr>
      <vt:lpstr>Current Grant</vt:lpstr>
      <vt:lpstr>Veterans' Children Census Link Rates  8,500 white soldiers - In progress  1,639 Recruits completed as of 12/7/2015</vt:lpstr>
      <vt:lpstr>Information used for Linking From Pension and Military Records</vt:lpstr>
      <vt:lpstr>Search Methods using Ancestry.com</vt:lpstr>
      <vt:lpstr>Explaining Our Success</vt:lpstr>
      <vt:lpstr>Case Studies</vt:lpstr>
      <vt:lpstr>Mechanized Matching</vt:lpstr>
      <vt:lpstr>Subsample Used for Mechanized Matching</vt:lpstr>
      <vt:lpstr>The Feigenbaum Algorithm</vt:lpstr>
      <vt:lpstr>Results</vt:lpstr>
      <vt:lpstr>False Positives</vt:lpstr>
      <vt:lpstr>Precision</vt:lpstr>
      <vt:lpstr>Sensitivity</vt:lpstr>
      <vt:lpstr>Occupational Distributions, Manual vs Mechanized Search</vt:lpstr>
      <vt:lpstr>Predictors of Mechanized Matching, Enlistment Characteristics</vt:lpstr>
      <vt:lpstr>Predictors of Mechanized Matching, Final Occupations</vt:lpstr>
      <vt:lpstr>Future Algorithm 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Distributions, Manual vs Mechanized Search</dc:title>
  <dc:creator>Costa</dc:creator>
  <cp:lastModifiedBy>maranjian</cp:lastModifiedBy>
  <cp:revision>51</cp:revision>
  <dcterms:created xsi:type="dcterms:W3CDTF">2015-12-05T06:58:24Z</dcterms:created>
  <dcterms:modified xsi:type="dcterms:W3CDTF">2015-12-15T17:22:39Z</dcterms:modified>
</cp:coreProperties>
</file>