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1"/>
  </p:notesMasterIdLst>
  <p:sldIdLst>
    <p:sldId id="256" r:id="rId2"/>
    <p:sldId id="258" r:id="rId3"/>
    <p:sldId id="289" r:id="rId4"/>
    <p:sldId id="259" r:id="rId5"/>
    <p:sldId id="269" r:id="rId6"/>
    <p:sldId id="260" r:id="rId7"/>
    <p:sldId id="261" r:id="rId8"/>
    <p:sldId id="263" r:id="rId9"/>
    <p:sldId id="264" r:id="rId10"/>
    <p:sldId id="265" r:id="rId11"/>
    <p:sldId id="267" r:id="rId12"/>
    <p:sldId id="271" r:id="rId13"/>
    <p:sldId id="272" r:id="rId14"/>
    <p:sldId id="270" r:id="rId15"/>
    <p:sldId id="277" r:id="rId16"/>
    <p:sldId id="279" r:id="rId17"/>
    <p:sldId id="281" r:id="rId18"/>
    <p:sldId id="286" r:id="rId19"/>
    <p:sldId id="287" r:id="rId20"/>
    <p:sldId id="288" r:id="rId21"/>
    <p:sldId id="284" r:id="rId22"/>
    <p:sldId id="275" r:id="rId23"/>
    <p:sldId id="290" r:id="rId24"/>
    <p:sldId id="325" r:id="rId25"/>
    <p:sldId id="326" r:id="rId26"/>
    <p:sldId id="291" r:id="rId27"/>
    <p:sldId id="293" r:id="rId28"/>
    <p:sldId id="294" r:id="rId29"/>
    <p:sldId id="295" r:id="rId30"/>
    <p:sldId id="297" r:id="rId31"/>
    <p:sldId id="298" r:id="rId32"/>
    <p:sldId id="299" r:id="rId33"/>
    <p:sldId id="304" r:id="rId34"/>
    <p:sldId id="300" r:id="rId35"/>
    <p:sldId id="305" r:id="rId36"/>
    <p:sldId id="306" r:id="rId37"/>
    <p:sldId id="307" r:id="rId38"/>
    <p:sldId id="308" r:id="rId39"/>
    <p:sldId id="314" r:id="rId40"/>
    <p:sldId id="315" r:id="rId41"/>
    <p:sldId id="317" r:id="rId42"/>
    <p:sldId id="311" r:id="rId43"/>
    <p:sldId id="312" r:id="rId44"/>
    <p:sldId id="318" r:id="rId45"/>
    <p:sldId id="313" r:id="rId46"/>
    <p:sldId id="319" r:id="rId47"/>
    <p:sldId id="320" r:id="rId48"/>
    <p:sldId id="324" r:id="rId49"/>
    <p:sldId id="316" r:id="rId5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04"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2975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E2F976-E5D0-4934-B387-207D7218D5AD}" type="datetimeFigureOut">
              <a:rPr lang="en-US" smtClean="0"/>
              <a:t>12/15/2015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64A31C9-D9B4-4C66-8A19-655C33FC2DAD}" type="slidenum">
              <a:rPr lang="en-US" smtClean="0"/>
              <a:t>‹#›</a:t>
            </a:fld>
            <a:endParaRPr lang="en-US"/>
          </a:p>
        </p:txBody>
      </p:sp>
    </p:spTree>
    <p:extLst>
      <p:ext uri="{BB962C8B-B14F-4D97-AF65-F5344CB8AC3E}">
        <p14:creationId xmlns:p14="http://schemas.microsoft.com/office/powerpoint/2010/main" val="3310384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64A31C9-D9B4-4C66-8A19-655C33FC2DAD}" type="slidenum">
              <a:rPr lang="en-US" smtClean="0"/>
              <a:t>18</a:t>
            </a:fld>
            <a:endParaRPr lang="en-US"/>
          </a:p>
        </p:txBody>
      </p:sp>
    </p:spTree>
    <p:extLst>
      <p:ext uri="{BB962C8B-B14F-4D97-AF65-F5344CB8AC3E}">
        <p14:creationId xmlns:p14="http://schemas.microsoft.com/office/powerpoint/2010/main" val="19530245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A95C6AA4-C1EB-427C-B8BA-C9067FB7ECB6}" type="datetimeFigureOut">
              <a:rPr lang="en-US" smtClean="0"/>
              <a:t>12/15/2015</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AB9C74C0-1B86-4DC9-83F8-363D23EC51A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C6AA4-C1EB-427C-B8BA-C9067FB7ECB6}"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C6AA4-C1EB-427C-B8BA-C9067FB7ECB6}"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5C6AA4-C1EB-427C-B8BA-C9067FB7ECB6}"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95C6AA4-C1EB-427C-B8BA-C9067FB7ECB6}" type="datetimeFigureOut">
              <a:rPr lang="en-US" smtClean="0"/>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5C6AA4-C1EB-427C-B8BA-C9067FB7ECB6}" type="datetimeFigureOut">
              <a:rPr lang="en-US" smtClean="0"/>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A95C6AA4-C1EB-427C-B8BA-C9067FB7ECB6}" type="datetimeFigureOut">
              <a:rPr lang="en-US" smtClean="0"/>
              <a:t>12/15/2015</a:t>
            </a:fld>
            <a:endParaRPr lang="en-US"/>
          </a:p>
        </p:txBody>
      </p:sp>
      <p:sp>
        <p:nvSpPr>
          <p:cNvPr id="27" name="Slide Number Placeholder 26"/>
          <p:cNvSpPr>
            <a:spLocks noGrp="1"/>
          </p:cNvSpPr>
          <p:nvPr>
            <p:ph type="sldNum" sz="quarter" idx="11"/>
          </p:nvPr>
        </p:nvSpPr>
        <p:spPr/>
        <p:txBody>
          <a:bodyPr rtlCol="0"/>
          <a:lstStyle/>
          <a:p>
            <a:fld id="{AB9C74C0-1B86-4DC9-83F8-363D23EC51A6}"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A95C6AA4-C1EB-427C-B8BA-C9067FB7ECB6}" type="datetimeFigureOut">
              <a:rPr lang="en-US" smtClean="0"/>
              <a:t>12/15/2015</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AB9C74C0-1B86-4DC9-83F8-363D23EC51A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5C6AA4-C1EB-427C-B8BA-C9067FB7ECB6}" type="datetimeFigureOut">
              <a:rPr lang="en-US" smtClean="0"/>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5C6AA4-C1EB-427C-B8BA-C9067FB7ECB6}" type="datetimeFigureOut">
              <a:rPr lang="en-US" smtClean="0"/>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5C6AA4-C1EB-427C-B8BA-C9067FB7ECB6}" type="datetimeFigureOut">
              <a:rPr lang="en-US" smtClean="0"/>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9C74C0-1B86-4DC9-83F8-363D23EC51A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95C6AA4-C1EB-427C-B8BA-C9067FB7ECB6}" type="datetimeFigureOut">
              <a:rPr lang="en-US" smtClean="0"/>
              <a:t>12/15/2015</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AB9C74C0-1B86-4DC9-83F8-363D23EC51A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3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Avoiding Bias when Analyzing the Union Army Data</a:t>
            </a:r>
            <a:endParaRPr lang="en-US" dirty="0"/>
          </a:p>
        </p:txBody>
      </p:sp>
      <p:sp>
        <p:nvSpPr>
          <p:cNvPr id="3" name="TextBox 2"/>
          <p:cNvSpPr txBox="1"/>
          <p:nvPr/>
        </p:nvSpPr>
        <p:spPr>
          <a:xfrm>
            <a:off x="2743200" y="4572000"/>
            <a:ext cx="3352800" cy="1292662"/>
          </a:xfrm>
          <a:prstGeom prst="rect">
            <a:avLst/>
          </a:prstGeom>
          <a:noFill/>
        </p:spPr>
        <p:txBody>
          <a:bodyPr wrap="square" rtlCol="0">
            <a:spAutoFit/>
          </a:bodyPr>
          <a:lstStyle/>
          <a:p>
            <a:r>
              <a:rPr lang="en-US" sz="2400" dirty="0" smtClean="0"/>
              <a:t>Sven E. Wilson</a:t>
            </a:r>
          </a:p>
          <a:p>
            <a:r>
              <a:rPr lang="en-US" dirty="0" smtClean="0"/>
              <a:t>Brigham Young University</a:t>
            </a:r>
          </a:p>
          <a:p>
            <a:endParaRPr lang="en-US" dirty="0"/>
          </a:p>
          <a:p>
            <a:r>
              <a:rPr lang="en-US" dirty="0" smtClean="0"/>
              <a:t>sven@byu.edu</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Important Events	</a:t>
            </a:r>
            <a:endParaRPr lang="en-US" dirty="0"/>
          </a:p>
        </p:txBody>
      </p:sp>
      <p:sp>
        <p:nvSpPr>
          <p:cNvPr id="3" name="Content Placeholder 2"/>
          <p:cNvSpPr>
            <a:spLocks noGrp="1"/>
          </p:cNvSpPr>
          <p:nvPr>
            <p:ph idx="1"/>
          </p:nvPr>
        </p:nvSpPr>
        <p:spPr/>
        <p:txBody>
          <a:bodyPr/>
          <a:lstStyle/>
          <a:p>
            <a:r>
              <a:rPr lang="en-US" dirty="0" smtClean="0"/>
              <a:t>US federal census collections (1850-1940)</a:t>
            </a:r>
          </a:p>
          <a:p>
            <a:pPr lvl="1"/>
            <a:r>
              <a:rPr lang="en-US" dirty="0" smtClean="0"/>
              <a:t>Numerous factors affect linkage to pension</a:t>
            </a:r>
          </a:p>
          <a:p>
            <a:r>
              <a:rPr lang="en-US" dirty="0" smtClean="0"/>
              <a:t>Death</a:t>
            </a:r>
          </a:p>
          <a:p>
            <a:pPr lvl="1"/>
            <a:r>
              <a:rPr lang="en-US" dirty="0" smtClean="0"/>
              <a:t>Almost always found in pension records </a:t>
            </a:r>
            <a:r>
              <a:rPr lang="en-US" i="1" dirty="0" smtClean="0"/>
              <a:t>for those in the system</a:t>
            </a:r>
            <a:endParaRPr lang="en-US" dirty="0" smtClean="0"/>
          </a:p>
          <a:p>
            <a:pPr lvl="1"/>
            <a:r>
              <a:rPr lang="en-US" dirty="0" smtClean="0"/>
              <a:t>For those not in system, the presence of a death date depends on:</a:t>
            </a:r>
          </a:p>
          <a:p>
            <a:pPr lvl="2"/>
            <a:r>
              <a:rPr lang="en-US" dirty="0" smtClean="0"/>
              <a:t>Vital records available in states</a:t>
            </a:r>
          </a:p>
          <a:p>
            <a:pPr lvl="2"/>
            <a:r>
              <a:rPr lang="en-US" dirty="0" smtClean="0"/>
              <a:t>Technology used to link to death dates</a:t>
            </a:r>
          </a:p>
          <a:p>
            <a:pPr lvl="3"/>
            <a:r>
              <a:rPr lang="en-US" dirty="0" smtClean="0"/>
              <a:t>In main UA collection, death dates were not sought.</a:t>
            </a:r>
          </a:p>
          <a:p>
            <a:pPr lvl="2"/>
            <a:endParaRPr lang="en-US" dirty="0"/>
          </a:p>
        </p:txBody>
      </p:sp>
    </p:spTree>
    <p:extLst>
      <p:ext uri="{BB962C8B-B14F-4D97-AF65-F5344CB8AC3E}">
        <p14:creationId xmlns:p14="http://schemas.microsoft.com/office/powerpoint/2010/main" val="18949912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 in the pension system</a:t>
            </a:r>
            <a:endParaRPr lang="en-US" dirty="0"/>
          </a:p>
        </p:txBody>
      </p:sp>
      <p:sp>
        <p:nvSpPr>
          <p:cNvPr id="3" name="Content Placeholder 2"/>
          <p:cNvSpPr>
            <a:spLocks noGrp="1"/>
          </p:cNvSpPr>
          <p:nvPr>
            <p:ph idx="1"/>
          </p:nvPr>
        </p:nvSpPr>
        <p:spPr/>
        <p:txBody>
          <a:bodyPr/>
          <a:lstStyle/>
          <a:p>
            <a:r>
              <a:rPr lang="en-US" dirty="0" smtClean="0"/>
              <a:t>Many of the bias-related questions related to analyzing the Union Army data hinge on whether (and when) the veteran was eligible for a pension.</a:t>
            </a:r>
            <a:endParaRPr lang="en-US" dirty="0"/>
          </a:p>
        </p:txBody>
      </p:sp>
    </p:spTree>
    <p:extLst>
      <p:ext uri="{BB962C8B-B14F-4D97-AF65-F5344CB8AC3E}">
        <p14:creationId xmlns:p14="http://schemas.microsoft.com/office/powerpoint/2010/main" val="26574821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Pension eligibility: law and practice</a:t>
            </a:r>
            <a:endParaRPr lang="en-US" dirty="0"/>
          </a:p>
        </p:txBody>
      </p:sp>
      <p:sp>
        <p:nvSpPr>
          <p:cNvPr id="3" name="Content Placeholder 2"/>
          <p:cNvSpPr>
            <a:spLocks noGrp="1"/>
          </p:cNvSpPr>
          <p:nvPr>
            <p:ph idx="1"/>
          </p:nvPr>
        </p:nvSpPr>
        <p:spPr/>
        <p:txBody>
          <a:bodyPr>
            <a:normAutofit fontScale="92500"/>
          </a:bodyPr>
          <a:lstStyle/>
          <a:p>
            <a:r>
              <a:rPr lang="en-US" dirty="0" smtClean="0"/>
              <a:t>Major pension law changes</a:t>
            </a:r>
          </a:p>
          <a:p>
            <a:pPr lvl="1">
              <a:spcBef>
                <a:spcPts val="1200"/>
              </a:spcBef>
            </a:pPr>
            <a:r>
              <a:rPr lang="en-US" dirty="0" smtClean="0"/>
              <a:t>General Law (1862): Recruits who had served for a minimum of 3 months were eligible for support if their disability was “war-related”, chronic, and resulted in an inability to perform manual labor.</a:t>
            </a:r>
          </a:p>
          <a:p>
            <a:pPr lvl="1">
              <a:spcBef>
                <a:spcPts val="1200"/>
              </a:spcBef>
            </a:pPr>
            <a:r>
              <a:rPr lang="en-US" dirty="0" smtClean="0"/>
              <a:t>1890 Law: Disabilities were no longer required to be war-related, but they couldn’t be the result of “vicious habits.”</a:t>
            </a:r>
          </a:p>
          <a:p>
            <a:pPr lvl="1">
              <a:spcBef>
                <a:spcPts val="1200"/>
              </a:spcBef>
            </a:pPr>
            <a:r>
              <a:rPr lang="en-US" dirty="0" smtClean="0"/>
              <a:t>1907 Law: Universal old-age support (though was being used previously as a marker of general debility).</a:t>
            </a:r>
            <a:endParaRPr lang="en-US" dirty="0"/>
          </a:p>
        </p:txBody>
      </p:sp>
    </p:spTree>
    <p:extLst>
      <p:ext uri="{BB962C8B-B14F-4D97-AF65-F5344CB8AC3E}">
        <p14:creationId xmlns:p14="http://schemas.microsoft.com/office/powerpoint/2010/main" val="35225113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1" y="1072203"/>
            <a:ext cx="7389278" cy="661830"/>
          </a:xfrm>
        </p:spPr>
        <p:txBody>
          <a:bodyPr>
            <a:normAutofit fontScale="90000"/>
          </a:bodyPr>
          <a:lstStyle/>
          <a:p>
            <a:r>
              <a:rPr lang="en-US" dirty="0" smtClean="0"/>
              <a:t>Disparities in Pension Enrollment</a:t>
            </a:r>
            <a:endParaRPr lang="en-US" dirty="0"/>
          </a:p>
        </p:txBody>
      </p:sp>
      <p:pic>
        <p:nvPicPr>
          <p:cNvPr id="4" name="Content Placeholder 3"/>
          <p:cNvPicPr>
            <a:picLocks noGrp="1" noChangeAspect="1"/>
          </p:cNvPicPr>
          <p:nvPr>
            <p:ph idx="1"/>
          </p:nvPr>
        </p:nvPicPr>
        <p:blipFill>
          <a:blip r:embed="rId2"/>
          <a:stretch>
            <a:fillRect/>
          </a:stretch>
        </p:blipFill>
        <p:spPr>
          <a:xfrm>
            <a:off x="762000" y="1828800"/>
            <a:ext cx="5943600" cy="4802326"/>
          </a:xfrm>
          <a:prstGeom prst="rect">
            <a:avLst/>
          </a:prstGeom>
        </p:spPr>
      </p:pic>
      <p:sp>
        <p:nvSpPr>
          <p:cNvPr id="5" name="TextBox 4"/>
          <p:cNvSpPr txBox="1"/>
          <p:nvPr/>
        </p:nvSpPr>
        <p:spPr>
          <a:xfrm>
            <a:off x="6858000" y="4876800"/>
            <a:ext cx="1905000" cy="1754326"/>
          </a:xfrm>
          <a:prstGeom prst="rect">
            <a:avLst/>
          </a:prstGeom>
          <a:noFill/>
        </p:spPr>
        <p:txBody>
          <a:bodyPr wrap="square" rtlCol="0">
            <a:spAutoFit/>
          </a:bodyPr>
          <a:lstStyle/>
          <a:p>
            <a:r>
              <a:rPr lang="en-US" sz="1200" i="1" dirty="0" smtClean="0"/>
              <a:t>Source: </a:t>
            </a:r>
            <a:r>
              <a:rPr lang="en-US" sz="1200" dirty="0" smtClean="0"/>
              <a:t>SE Wilson. 2010.  Prejudice &amp; Policy: Racial Discrimination in the Union Army Disability Pension System, 1865-1906. </a:t>
            </a:r>
            <a:r>
              <a:rPr lang="en-US" sz="1200" i="1" dirty="0" smtClean="0"/>
              <a:t>American Journal of Public Health 100:S56-S65</a:t>
            </a:r>
            <a:endParaRPr lang="en-US" sz="1200" dirty="0"/>
          </a:p>
        </p:txBody>
      </p:sp>
    </p:spTree>
    <p:extLst>
      <p:ext uri="{BB962C8B-B14F-4D97-AF65-F5344CB8AC3E}">
        <p14:creationId xmlns:p14="http://schemas.microsoft.com/office/powerpoint/2010/main" val="41338385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400" dirty="0" smtClean="0"/>
              <a:t>The Civil War Pension: Analytical Phases</a:t>
            </a:r>
            <a:endParaRPr lang="en-US" sz="3400" dirty="0"/>
          </a:p>
        </p:txBody>
      </p:sp>
      <p:sp>
        <p:nvSpPr>
          <p:cNvPr id="3" name="Content Placeholder 2"/>
          <p:cNvSpPr>
            <a:spLocks noGrp="1"/>
          </p:cNvSpPr>
          <p:nvPr>
            <p:ph idx="1"/>
          </p:nvPr>
        </p:nvSpPr>
        <p:spPr/>
        <p:txBody>
          <a:bodyPr>
            <a:normAutofit/>
          </a:bodyPr>
          <a:lstStyle/>
          <a:p>
            <a:r>
              <a:rPr lang="en-US" sz="2100" dirty="0"/>
              <a:t>Phase 1: War &amp; Reconstruction (1862-1878)</a:t>
            </a:r>
          </a:p>
          <a:p>
            <a:r>
              <a:rPr lang="en-US" sz="2100" dirty="0"/>
              <a:t>Phase 2: Informal Liberalization (1879-1889)</a:t>
            </a:r>
          </a:p>
          <a:p>
            <a:r>
              <a:rPr lang="en-US" sz="2100" dirty="0"/>
              <a:t>Phase 3: General Disability Pension (1890-1906)</a:t>
            </a:r>
          </a:p>
          <a:p>
            <a:r>
              <a:rPr lang="en-US" sz="2100" dirty="0"/>
              <a:t>Phase 4: Old-Age Support (1907 + )</a:t>
            </a:r>
          </a:p>
        </p:txBody>
      </p:sp>
    </p:spTree>
    <p:extLst>
      <p:ext uri="{BB962C8B-B14F-4D97-AF65-F5344CB8AC3E}">
        <p14:creationId xmlns:p14="http://schemas.microsoft.com/office/powerpoint/2010/main" val="39642200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Three facts about pension applications</a:t>
            </a:r>
            <a:endParaRPr lang="en-US" dirty="0"/>
          </a:p>
        </p:txBody>
      </p:sp>
      <p:sp>
        <p:nvSpPr>
          <p:cNvPr id="3" name="Content Placeholder 2"/>
          <p:cNvSpPr>
            <a:spLocks noGrp="1"/>
          </p:cNvSpPr>
          <p:nvPr>
            <p:ph idx="1"/>
          </p:nvPr>
        </p:nvSpPr>
        <p:spPr/>
        <p:txBody>
          <a:bodyPr>
            <a:normAutofit/>
          </a:bodyPr>
          <a:lstStyle/>
          <a:p>
            <a:pPr marL="624078" indent="-514350">
              <a:buFont typeface="+mj-lt"/>
              <a:buAutoNum type="arabicPeriod"/>
            </a:pPr>
            <a:r>
              <a:rPr lang="en-US" dirty="0"/>
              <a:t>T</a:t>
            </a:r>
            <a:r>
              <a:rPr lang="en-US" dirty="0" smtClean="0"/>
              <a:t>he timing of pension applications are </a:t>
            </a:r>
            <a:r>
              <a:rPr lang="en-US" b="1" dirty="0" smtClean="0"/>
              <a:t>not</a:t>
            </a:r>
            <a:r>
              <a:rPr lang="en-US" dirty="0" smtClean="0"/>
              <a:t> random events. </a:t>
            </a:r>
          </a:p>
          <a:p>
            <a:pPr marL="624078" indent="-514350">
              <a:buFont typeface="+mj-lt"/>
              <a:buAutoNum type="arabicPeriod"/>
            </a:pPr>
            <a:r>
              <a:rPr lang="en-US" dirty="0" smtClean="0"/>
              <a:t>The pension file contains retrospective data</a:t>
            </a:r>
          </a:p>
          <a:p>
            <a:pPr marL="624078" indent="-514350">
              <a:buFont typeface="+mj-lt"/>
              <a:buAutoNum type="arabicPeriod"/>
            </a:pPr>
            <a:r>
              <a:rPr lang="en-US" dirty="0" smtClean="0"/>
              <a:t>Pension linkage makes census linkage much more likely (including linkage to pre-war censuses)</a:t>
            </a:r>
          </a:p>
        </p:txBody>
      </p:sp>
    </p:spTree>
    <p:extLst>
      <p:ext uri="{BB962C8B-B14F-4D97-AF65-F5344CB8AC3E}">
        <p14:creationId xmlns:p14="http://schemas.microsoft.com/office/powerpoint/2010/main" val="11045086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a:t>
            </a:r>
            <a:endParaRPr lang="en-US" dirty="0"/>
          </a:p>
        </p:txBody>
      </p:sp>
      <p:sp>
        <p:nvSpPr>
          <p:cNvPr id="3" name="Content Placeholder 2"/>
          <p:cNvSpPr>
            <a:spLocks noGrp="1"/>
          </p:cNvSpPr>
          <p:nvPr>
            <p:ph idx="1"/>
          </p:nvPr>
        </p:nvSpPr>
        <p:spPr/>
        <p:txBody>
          <a:bodyPr>
            <a:normAutofit/>
          </a:bodyPr>
          <a:lstStyle/>
          <a:p>
            <a:r>
              <a:rPr lang="en-US" dirty="0" smtClean="0"/>
              <a:t>The presence and timing of a pension is an endogenous event</a:t>
            </a:r>
          </a:p>
          <a:p>
            <a:pPr lvl="1"/>
            <a:r>
              <a:rPr lang="en-US" dirty="0" smtClean="0"/>
              <a:t>Thus all the variables drawn from the pension file are potentially endogenous</a:t>
            </a:r>
          </a:p>
          <a:p>
            <a:pPr>
              <a:spcBef>
                <a:spcPts val="1200"/>
              </a:spcBef>
            </a:pPr>
            <a:r>
              <a:rPr lang="en-US" dirty="0" smtClean="0"/>
              <a:t>Retrospective data can induce considerable bias</a:t>
            </a:r>
          </a:p>
          <a:p>
            <a:pPr lvl="1"/>
            <a:r>
              <a:rPr lang="en-US" dirty="0" smtClean="0"/>
              <a:t>In particular, data that occur between 1865 and 1890 are likely to exist only because the veteran lived until 1890 and applied for a pension.</a:t>
            </a:r>
          </a:p>
        </p:txBody>
      </p:sp>
    </p:spTree>
    <p:extLst>
      <p:ext uri="{BB962C8B-B14F-4D97-AF65-F5344CB8AC3E}">
        <p14:creationId xmlns:p14="http://schemas.microsoft.com/office/powerpoint/2010/main" val="28352956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sp>
        <p:nvSpPr>
          <p:cNvPr id="3" name="Content Placeholder 2"/>
          <p:cNvSpPr>
            <a:spLocks noGrp="1"/>
          </p:cNvSpPr>
          <p:nvPr>
            <p:ph idx="1"/>
          </p:nvPr>
        </p:nvSpPr>
        <p:spPr/>
        <p:txBody>
          <a:bodyPr>
            <a:normAutofit/>
          </a:bodyPr>
          <a:lstStyle/>
          <a:p>
            <a:r>
              <a:rPr lang="en-US" dirty="0" smtClean="0"/>
              <a:t>Consider two veterans, John and James</a:t>
            </a:r>
          </a:p>
          <a:p>
            <a:pPr lvl="1"/>
            <a:r>
              <a:rPr lang="en-US" dirty="0" smtClean="0"/>
              <a:t>Both have moderate disability due to arthritis and are virtually identical in every observable way.</a:t>
            </a:r>
          </a:p>
          <a:p>
            <a:pPr lvl="1"/>
            <a:r>
              <a:rPr lang="en-US" dirty="0" smtClean="0"/>
              <a:t>John dies suddenly in 1885 of unknown cause</a:t>
            </a:r>
          </a:p>
          <a:p>
            <a:pPr lvl="1"/>
            <a:r>
              <a:rPr lang="en-US" dirty="0" smtClean="0"/>
              <a:t>James lives an additional 10 years, to 1895</a:t>
            </a:r>
          </a:p>
          <a:p>
            <a:pPr>
              <a:spcBef>
                <a:spcPts val="1200"/>
              </a:spcBef>
            </a:pPr>
            <a:r>
              <a:rPr lang="en-US" dirty="0" smtClean="0"/>
              <a:t>Ideally, James and John would have</a:t>
            </a:r>
            <a:r>
              <a:rPr lang="en-US" baseline="0" dirty="0" smtClean="0"/>
              <a:t> very similar data up until 1885 and different thereafter.</a:t>
            </a:r>
          </a:p>
          <a:p>
            <a:pPr>
              <a:spcBef>
                <a:spcPts val="1200"/>
              </a:spcBef>
            </a:pPr>
            <a:r>
              <a:rPr lang="en-US" baseline="0" dirty="0" smtClean="0"/>
              <a:t>What do they really look like?</a:t>
            </a:r>
          </a:p>
        </p:txBody>
      </p:sp>
    </p:spTree>
    <p:extLst>
      <p:ext uri="{BB962C8B-B14F-4D97-AF65-F5344CB8AC3E}">
        <p14:creationId xmlns:p14="http://schemas.microsoft.com/office/powerpoint/2010/main" val="40878909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smtClean="0"/>
              <a:t>What do the stories of John and James look like in the data?</a:t>
            </a:r>
          </a:p>
          <a:p>
            <a:pPr lvl="1">
              <a:spcBef>
                <a:spcPts val="1200"/>
              </a:spcBef>
            </a:pPr>
            <a:r>
              <a:rPr lang="en-US" dirty="0" smtClean="0"/>
              <a:t>Because he lived longer, James</a:t>
            </a:r>
            <a:r>
              <a:rPr lang="en-US" baseline="0" dirty="0" smtClean="0"/>
              <a:t> will have more data post-1885, including health events and a death date.</a:t>
            </a:r>
          </a:p>
          <a:p>
            <a:pPr lvl="1">
              <a:spcBef>
                <a:spcPts val="1200"/>
              </a:spcBef>
            </a:pPr>
            <a:r>
              <a:rPr lang="en-US" dirty="0" smtClean="0"/>
              <a:t>James will also have more data </a:t>
            </a:r>
            <a:r>
              <a:rPr lang="en-US" b="1" dirty="0" smtClean="0"/>
              <a:t>pre-1885:</a:t>
            </a:r>
          </a:p>
          <a:p>
            <a:pPr lvl="2">
              <a:spcBef>
                <a:spcPts val="1200"/>
              </a:spcBef>
            </a:pPr>
            <a:r>
              <a:rPr lang="en-US" dirty="0"/>
              <a:t>C</a:t>
            </a:r>
            <a:r>
              <a:rPr lang="en-US" dirty="0" smtClean="0"/>
              <a:t>ensus records from 1850-1880 &amp; information from pension applications</a:t>
            </a:r>
          </a:p>
          <a:p>
            <a:pPr lvl="3">
              <a:spcBef>
                <a:spcPts val="1200"/>
              </a:spcBef>
            </a:pPr>
            <a:r>
              <a:rPr lang="en-US" dirty="0" smtClean="0"/>
              <a:t>Family history, labor history, residential history</a:t>
            </a:r>
          </a:p>
          <a:p>
            <a:pPr lvl="2">
              <a:spcBef>
                <a:spcPts val="1200"/>
              </a:spcBef>
            </a:pPr>
            <a:r>
              <a:rPr lang="en-US" dirty="0" smtClean="0"/>
              <a:t>Wartime experiences, including illness &amp; injury</a:t>
            </a:r>
          </a:p>
          <a:p>
            <a:pPr lvl="1">
              <a:spcBef>
                <a:spcPts val="1200"/>
              </a:spcBef>
            </a:pPr>
            <a:r>
              <a:rPr lang="en-US" dirty="0" smtClean="0"/>
              <a:t>John will also lack the information related to his post-war health</a:t>
            </a:r>
            <a:endParaRPr lang="en-US" baseline="0" dirty="0" smtClean="0"/>
          </a:p>
        </p:txBody>
      </p:sp>
    </p:spTree>
    <p:extLst>
      <p:ext uri="{BB962C8B-B14F-4D97-AF65-F5344CB8AC3E}">
        <p14:creationId xmlns:p14="http://schemas.microsoft.com/office/powerpoint/2010/main" val="20738320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sp>
        <p:nvSpPr>
          <p:cNvPr id="3" name="Content Placeholder 2"/>
          <p:cNvSpPr>
            <a:spLocks noGrp="1"/>
          </p:cNvSpPr>
          <p:nvPr>
            <p:ph idx="1"/>
          </p:nvPr>
        </p:nvSpPr>
        <p:spPr/>
        <p:txBody>
          <a:bodyPr/>
          <a:lstStyle/>
          <a:p>
            <a:r>
              <a:rPr lang="en-US" dirty="0" smtClean="0"/>
              <a:t>Implications:</a:t>
            </a:r>
          </a:p>
          <a:p>
            <a:pPr lvl="1"/>
            <a:r>
              <a:rPr lang="en-US" dirty="0" smtClean="0"/>
              <a:t>Survivor bias: Because of differential survival, veterans</a:t>
            </a:r>
            <a:r>
              <a:rPr lang="en-US" baseline="0" dirty="0" smtClean="0"/>
              <a:t> with similar lives can look very different</a:t>
            </a:r>
          </a:p>
          <a:p>
            <a:pPr lvl="1"/>
            <a:r>
              <a:rPr lang="en-US" dirty="0" smtClean="0"/>
              <a:t>Survivor bias is shaped by the nature of the life events (e.g., lifespan) and their timing</a:t>
            </a:r>
          </a:p>
          <a:p>
            <a:pPr lvl="2"/>
            <a:r>
              <a:rPr lang="en-US" dirty="0" smtClean="0"/>
              <a:t>If the 10-year difference in lifespan between John and James had occurred between 1875 and 1885, it is likely that neither would have entered the pension system and would, therefore, look very similar in the data. </a:t>
            </a:r>
          </a:p>
        </p:txBody>
      </p:sp>
    </p:spTree>
    <p:extLst>
      <p:ext uri="{BB962C8B-B14F-4D97-AF65-F5344CB8AC3E}">
        <p14:creationId xmlns:p14="http://schemas.microsoft.com/office/powerpoint/2010/main" val="2536200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a:t>
            </a:r>
            <a:endParaRPr lang="en-US" dirty="0"/>
          </a:p>
        </p:txBody>
      </p:sp>
      <p:sp>
        <p:nvSpPr>
          <p:cNvPr id="3" name="Content Placeholder 2"/>
          <p:cNvSpPr>
            <a:spLocks noGrp="1"/>
          </p:cNvSpPr>
          <p:nvPr>
            <p:ph idx="1"/>
          </p:nvPr>
        </p:nvSpPr>
        <p:spPr/>
        <p:txBody>
          <a:bodyPr/>
          <a:lstStyle/>
          <a:p>
            <a:r>
              <a:rPr lang="en-US" dirty="0" smtClean="0"/>
              <a:t>The Union Army sample is a complex collection of administrative data from multiple sources and across long periods of time. </a:t>
            </a:r>
          </a:p>
          <a:p>
            <a:pPr>
              <a:spcBef>
                <a:spcPts val="1800"/>
              </a:spcBef>
            </a:pPr>
            <a:r>
              <a:rPr lang="en-US" dirty="0" smtClean="0"/>
              <a:t>Without an understanding of the data, researchers may employ methods that lead to biased estimates.</a:t>
            </a:r>
          </a:p>
          <a:p>
            <a:pPr lvl="1">
              <a:spcBef>
                <a:spcPts val="1800"/>
              </a:spcBef>
            </a:pPr>
            <a:r>
              <a:rPr lang="en-US" dirty="0" smtClean="0"/>
              <a:t>Assumption for today: bias is not a characteristic of the data but a characteristics of estimates obtained from misusing the data.</a:t>
            </a:r>
          </a:p>
        </p:txBody>
      </p:sp>
    </p:spTree>
    <p:extLst>
      <p:ext uri="{BB962C8B-B14F-4D97-AF65-F5344CB8AC3E}">
        <p14:creationId xmlns:p14="http://schemas.microsoft.com/office/powerpoint/2010/main" val="105793161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a:t>
            </a:r>
            <a:endParaRPr lang="en-US" dirty="0"/>
          </a:p>
        </p:txBody>
      </p:sp>
      <p:sp>
        <p:nvSpPr>
          <p:cNvPr id="3" name="Content Placeholder 2"/>
          <p:cNvSpPr>
            <a:spLocks noGrp="1"/>
          </p:cNvSpPr>
          <p:nvPr>
            <p:ph idx="1"/>
          </p:nvPr>
        </p:nvSpPr>
        <p:spPr/>
        <p:txBody>
          <a:bodyPr/>
          <a:lstStyle/>
          <a:p>
            <a:pPr lvl="1"/>
            <a:r>
              <a:rPr lang="en-US" dirty="0" smtClean="0"/>
              <a:t>Survivor</a:t>
            </a:r>
            <a:r>
              <a:rPr lang="en-US" baseline="0" dirty="0" smtClean="0"/>
              <a:t> bias constrains the analysis that can be done.  </a:t>
            </a:r>
          </a:p>
          <a:p>
            <a:pPr lvl="2"/>
            <a:r>
              <a:rPr lang="en-US" baseline="0" dirty="0" smtClean="0"/>
              <a:t>For example,</a:t>
            </a:r>
            <a:r>
              <a:rPr lang="en-US" dirty="0" smtClean="0"/>
              <a:t> the research question “how does household SES in childhood influence mortality?” is an important motivation for the collection of the data.</a:t>
            </a:r>
          </a:p>
          <a:p>
            <a:pPr lvl="2"/>
            <a:r>
              <a:rPr lang="en-US" dirty="0" smtClean="0"/>
              <a:t>How do we constrain the analysis to eliminate or mitigate the impact of survivor bias when answering this question?</a:t>
            </a:r>
            <a:endParaRPr lang="en-US" dirty="0"/>
          </a:p>
        </p:txBody>
      </p:sp>
    </p:spTree>
    <p:extLst>
      <p:ext uri="{BB962C8B-B14F-4D97-AF65-F5344CB8AC3E}">
        <p14:creationId xmlns:p14="http://schemas.microsoft.com/office/powerpoint/2010/main" val="20831238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t>
            </a:r>
            <a:r>
              <a:rPr lang="en-US" dirty="0" smtClean="0"/>
              <a:t>ample design</a:t>
            </a:r>
            <a:endParaRPr lang="en-US" dirty="0"/>
          </a:p>
        </p:txBody>
      </p:sp>
      <p:sp>
        <p:nvSpPr>
          <p:cNvPr id="3" name="Content Placeholder 2"/>
          <p:cNvSpPr>
            <a:spLocks noGrp="1"/>
          </p:cNvSpPr>
          <p:nvPr>
            <p:ph idx="1"/>
          </p:nvPr>
        </p:nvSpPr>
        <p:spPr/>
        <p:txBody>
          <a:bodyPr/>
          <a:lstStyle/>
          <a:p>
            <a:r>
              <a:rPr lang="en-US" dirty="0" smtClean="0"/>
              <a:t>The main UA collection is a cluster sample, with companies serving as clusters.  </a:t>
            </a:r>
          </a:p>
          <a:p>
            <a:r>
              <a:rPr lang="en-US" dirty="0" smtClean="0"/>
              <a:t>In the white sample, a collection of 331 companies were drawn randomly from infantry regiments in the Union Army</a:t>
            </a:r>
          </a:p>
          <a:p>
            <a:r>
              <a:rPr lang="en-US" dirty="0" smtClean="0"/>
              <a:t>All soldiers in the company were collected, except officers</a:t>
            </a:r>
          </a:p>
          <a:p>
            <a:pPr lvl="1"/>
            <a:r>
              <a:rPr lang="en-US" dirty="0" smtClean="0"/>
              <a:t>The USCT contains officers, but they were white.</a:t>
            </a:r>
            <a:endParaRPr lang="en-US" dirty="0"/>
          </a:p>
        </p:txBody>
      </p:sp>
    </p:spTree>
    <p:extLst>
      <p:ext uri="{BB962C8B-B14F-4D97-AF65-F5344CB8AC3E}">
        <p14:creationId xmlns:p14="http://schemas.microsoft.com/office/powerpoint/2010/main" val="6812799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458200" cy="1066800"/>
          </a:xfrm>
        </p:spPr>
        <p:txBody>
          <a:bodyPr>
            <a:noAutofit/>
          </a:bodyPr>
          <a:lstStyle/>
          <a:p>
            <a:r>
              <a:rPr lang="en-US" sz="3400" dirty="0" smtClean="0"/>
              <a:t>Implications of cluster sampling in the UA</a:t>
            </a:r>
            <a:endParaRPr lang="en-US" sz="3400" dirty="0"/>
          </a:p>
        </p:txBody>
      </p:sp>
      <p:sp>
        <p:nvSpPr>
          <p:cNvPr id="3" name="Content Placeholder 2"/>
          <p:cNvSpPr>
            <a:spLocks noGrp="1"/>
          </p:cNvSpPr>
          <p:nvPr>
            <p:ph idx="1"/>
          </p:nvPr>
        </p:nvSpPr>
        <p:spPr/>
        <p:txBody>
          <a:bodyPr>
            <a:normAutofit fontScale="92500"/>
          </a:bodyPr>
          <a:lstStyle/>
          <a:p>
            <a:r>
              <a:rPr lang="en-US" dirty="0" smtClean="0"/>
              <a:t>The assignment to soldiers in companies is not a random process</a:t>
            </a:r>
          </a:p>
          <a:p>
            <a:pPr lvl="1"/>
            <a:r>
              <a:rPr lang="en-US" dirty="0" smtClean="0"/>
              <a:t>Strong geographical focus</a:t>
            </a:r>
          </a:p>
          <a:p>
            <a:pPr lvl="1"/>
            <a:r>
              <a:rPr lang="en-US" dirty="0" smtClean="0"/>
              <a:t>Companies are more internally homogenous than they would be under random assignment of soldiers</a:t>
            </a:r>
          </a:p>
          <a:p>
            <a:pPr lvl="1"/>
            <a:r>
              <a:rPr lang="en-US" dirty="0" smtClean="0"/>
              <a:t>In general, standard errors need to be adjusted to account for the cluster sampling approach</a:t>
            </a:r>
          </a:p>
          <a:p>
            <a:pPr>
              <a:spcBef>
                <a:spcPts val="1200"/>
              </a:spcBef>
            </a:pPr>
            <a:r>
              <a:rPr lang="en-US" dirty="0" smtClean="0"/>
              <a:t>The homogeneity of companies has a statistical </a:t>
            </a:r>
            <a:r>
              <a:rPr lang="en-US" i="1" dirty="0" smtClean="0"/>
              <a:t>advantage</a:t>
            </a:r>
            <a:r>
              <a:rPr lang="en-US" dirty="0" smtClean="0"/>
              <a:t> in terms of controlling for unobserved company-level effects.</a:t>
            </a:r>
          </a:p>
        </p:txBody>
      </p:sp>
    </p:spTree>
    <p:extLst>
      <p:ext uri="{BB962C8B-B14F-4D97-AF65-F5344CB8AC3E}">
        <p14:creationId xmlns:p14="http://schemas.microsoft.com/office/powerpoint/2010/main" val="26633911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1066800"/>
          </a:xfrm>
        </p:spPr>
        <p:txBody>
          <a:bodyPr>
            <a:noAutofit/>
          </a:bodyPr>
          <a:lstStyle/>
          <a:p>
            <a:r>
              <a:rPr lang="en-US" sz="3400" dirty="0" smtClean="0"/>
              <a:t>Implications</a:t>
            </a:r>
            <a:r>
              <a:rPr lang="en-US" sz="3400" baseline="0" dirty="0" smtClean="0"/>
              <a:t> of cluster sampling in the UA</a:t>
            </a:r>
            <a:endParaRPr lang="en-US" sz="3400" dirty="0"/>
          </a:p>
        </p:txBody>
      </p:sp>
      <p:sp>
        <p:nvSpPr>
          <p:cNvPr id="3" name="Content Placeholder 2"/>
          <p:cNvSpPr>
            <a:spLocks noGrp="1"/>
          </p:cNvSpPr>
          <p:nvPr>
            <p:ph idx="1"/>
          </p:nvPr>
        </p:nvSpPr>
        <p:spPr/>
        <p:txBody>
          <a:bodyPr>
            <a:normAutofit/>
          </a:bodyPr>
          <a:lstStyle/>
          <a:p>
            <a:r>
              <a:rPr lang="en-US" dirty="0" smtClean="0"/>
              <a:t>Sampling of original companies did not weight by population size</a:t>
            </a:r>
          </a:p>
          <a:p>
            <a:pPr lvl="1"/>
            <a:r>
              <a:rPr lang="en-US" dirty="0" smtClean="0"/>
              <a:t>Thus recruits in large companies are underrepresented relative to small companies</a:t>
            </a:r>
          </a:p>
          <a:p>
            <a:pPr lvl="1"/>
            <a:r>
              <a:rPr lang="en-US" dirty="0" smtClean="0"/>
              <a:t>The key question (with respect to bias) is whether factors correlated with company size are also correlated with outcomes of interest</a:t>
            </a:r>
          </a:p>
          <a:p>
            <a:pPr lvl="2"/>
            <a:r>
              <a:rPr lang="en-US" dirty="0" smtClean="0"/>
              <a:t>For example: Are urban recruits more or less likely to be in large companies?</a:t>
            </a:r>
            <a:endParaRPr lang="en-US" dirty="0"/>
          </a:p>
        </p:txBody>
      </p:sp>
    </p:spTree>
    <p:extLst>
      <p:ext uri="{BB962C8B-B14F-4D97-AF65-F5344CB8AC3E}">
        <p14:creationId xmlns:p14="http://schemas.microsoft.com/office/powerpoint/2010/main" val="310658157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 methodology	</a:t>
            </a:r>
            <a:endParaRPr lang="en-US" dirty="0"/>
          </a:p>
        </p:txBody>
      </p:sp>
      <p:sp>
        <p:nvSpPr>
          <p:cNvPr id="3" name="Content Placeholder 2"/>
          <p:cNvSpPr>
            <a:spLocks noGrp="1"/>
          </p:cNvSpPr>
          <p:nvPr>
            <p:ph idx="1"/>
          </p:nvPr>
        </p:nvSpPr>
        <p:spPr/>
        <p:txBody>
          <a:bodyPr/>
          <a:lstStyle/>
          <a:p>
            <a:r>
              <a:rPr lang="en-US" dirty="0" smtClean="0"/>
              <a:t>In the surgeon’s data and the census records, each record is an observation at a point in time.  </a:t>
            </a:r>
            <a:r>
              <a:rPr lang="en-US" dirty="0"/>
              <a:t>T</a:t>
            </a:r>
            <a:r>
              <a:rPr lang="en-US" dirty="0" smtClean="0"/>
              <a:t>his a </a:t>
            </a:r>
            <a:r>
              <a:rPr lang="en-US" b="1" i="1" dirty="0" smtClean="0"/>
              <a:t>document-based</a:t>
            </a:r>
            <a:r>
              <a:rPr lang="en-US" dirty="0" smtClean="0"/>
              <a:t> collection approach.</a:t>
            </a:r>
          </a:p>
          <a:p>
            <a:r>
              <a:rPr lang="en-US" dirty="0" smtClean="0"/>
              <a:t>In contrast, the military and pension file use a common set of collection screens that contain multiple documents.  This is a </a:t>
            </a:r>
            <a:r>
              <a:rPr lang="en-US" b="1" i="1" dirty="0" smtClean="0"/>
              <a:t>historical life profile</a:t>
            </a:r>
            <a:r>
              <a:rPr lang="en-US" b="1" dirty="0" smtClean="0"/>
              <a:t> </a:t>
            </a:r>
            <a:r>
              <a:rPr lang="en-US" dirty="0" smtClean="0"/>
              <a:t>approach. </a:t>
            </a:r>
            <a:endParaRPr lang="en-US" dirty="0"/>
          </a:p>
        </p:txBody>
      </p:sp>
    </p:spTree>
    <p:extLst>
      <p:ext uri="{BB962C8B-B14F-4D97-AF65-F5344CB8AC3E}">
        <p14:creationId xmlns:p14="http://schemas.microsoft.com/office/powerpoint/2010/main" val="194771103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and historical life profile</a:t>
            </a:r>
            <a:endParaRPr lang="en-US" dirty="0"/>
          </a:p>
        </p:txBody>
      </p:sp>
      <p:sp>
        <p:nvSpPr>
          <p:cNvPr id="3" name="Content Placeholder 2"/>
          <p:cNvSpPr>
            <a:spLocks noGrp="1"/>
          </p:cNvSpPr>
          <p:nvPr>
            <p:ph idx="1"/>
          </p:nvPr>
        </p:nvSpPr>
        <p:spPr/>
        <p:txBody>
          <a:bodyPr>
            <a:normAutofit/>
          </a:bodyPr>
          <a:lstStyle/>
          <a:p>
            <a:r>
              <a:rPr lang="en-US" dirty="0" smtClean="0"/>
              <a:t>Generally, it is not known when a piece of information is collected</a:t>
            </a:r>
          </a:p>
          <a:p>
            <a:r>
              <a:rPr lang="en-US" dirty="0" smtClean="0"/>
              <a:t>During the inputting process, data is over-written as new information is obtained.</a:t>
            </a:r>
          </a:p>
          <a:p>
            <a:r>
              <a:rPr lang="en-US" dirty="0" smtClean="0"/>
              <a:t>It can be hard to know what is known at a particular point in time so that some of the observations are not “corrupted” from retrospective information in the future.</a:t>
            </a:r>
          </a:p>
          <a:p>
            <a:pPr lvl="1"/>
            <a:r>
              <a:rPr lang="en-US" dirty="0" smtClean="0"/>
              <a:t>The </a:t>
            </a:r>
            <a:r>
              <a:rPr lang="en-US" i="1" dirty="0" smtClean="0"/>
              <a:t>Back to the Future</a:t>
            </a:r>
            <a:r>
              <a:rPr lang="en-US" dirty="0" smtClean="0"/>
              <a:t> problem</a:t>
            </a:r>
          </a:p>
        </p:txBody>
      </p:sp>
    </p:spTree>
    <p:extLst>
      <p:ext uri="{BB962C8B-B14F-4D97-AF65-F5344CB8AC3E}">
        <p14:creationId xmlns:p14="http://schemas.microsoft.com/office/powerpoint/2010/main" val="9109504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1066800"/>
          </a:xfrm>
        </p:spPr>
        <p:txBody>
          <a:bodyPr>
            <a:noAutofit/>
          </a:bodyPr>
          <a:lstStyle/>
          <a:p>
            <a:r>
              <a:rPr lang="en-US" sz="3400" dirty="0" smtClean="0"/>
              <a:t>Sample representativeness</a:t>
            </a:r>
            <a:endParaRPr lang="en-US" sz="3400" dirty="0"/>
          </a:p>
        </p:txBody>
      </p:sp>
      <p:sp>
        <p:nvSpPr>
          <p:cNvPr id="3" name="Content Placeholder 2"/>
          <p:cNvSpPr>
            <a:spLocks noGrp="1"/>
          </p:cNvSpPr>
          <p:nvPr>
            <p:ph idx="1"/>
          </p:nvPr>
        </p:nvSpPr>
        <p:spPr/>
        <p:txBody>
          <a:bodyPr/>
          <a:lstStyle/>
          <a:p>
            <a:r>
              <a:rPr lang="en-US" dirty="0" smtClean="0"/>
              <a:t>Union Army is not representative of the US population in a number of ways</a:t>
            </a:r>
          </a:p>
          <a:p>
            <a:pPr lvl="1"/>
            <a:r>
              <a:rPr lang="en-US" dirty="0" smtClean="0"/>
              <a:t>Age</a:t>
            </a:r>
          </a:p>
          <a:p>
            <a:pPr lvl="1"/>
            <a:r>
              <a:rPr lang="en-US" dirty="0" smtClean="0"/>
              <a:t>Gender</a:t>
            </a:r>
          </a:p>
          <a:p>
            <a:pPr lvl="1"/>
            <a:r>
              <a:rPr lang="en-US" dirty="0" smtClean="0"/>
              <a:t>Nativity</a:t>
            </a:r>
          </a:p>
          <a:p>
            <a:pPr lvl="1"/>
            <a:r>
              <a:rPr lang="en-US" dirty="0" smtClean="0"/>
              <a:t>SES (possibly)</a:t>
            </a:r>
          </a:p>
          <a:p>
            <a:pPr lvl="2"/>
            <a:r>
              <a:rPr lang="en-US" dirty="0" smtClean="0"/>
              <a:t>The upper crust were typically selected as officers</a:t>
            </a:r>
          </a:p>
          <a:p>
            <a:pPr lvl="2"/>
            <a:r>
              <a:rPr lang="en-US" dirty="0" smtClean="0"/>
              <a:t>Under the draft, it was possible to pay </a:t>
            </a:r>
            <a:r>
              <a:rPr lang="en-US" smtClean="0"/>
              <a:t>a substitute</a:t>
            </a:r>
            <a:endParaRPr lang="en-US" dirty="0" smtClean="0"/>
          </a:p>
        </p:txBody>
      </p:sp>
    </p:spTree>
    <p:extLst>
      <p:ext uri="{BB962C8B-B14F-4D97-AF65-F5344CB8AC3E}">
        <p14:creationId xmlns:p14="http://schemas.microsoft.com/office/powerpoint/2010/main" val="30254916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due</a:t>
            </a:r>
            <a:r>
              <a:rPr lang="en-US" baseline="0" dirty="0" smtClean="0"/>
              <a:t> to environmental change</a:t>
            </a:r>
            <a:endParaRPr lang="en-US" dirty="0"/>
          </a:p>
        </p:txBody>
      </p:sp>
      <p:sp>
        <p:nvSpPr>
          <p:cNvPr id="3" name="Content Placeholder 2"/>
          <p:cNvSpPr>
            <a:spLocks noGrp="1"/>
          </p:cNvSpPr>
          <p:nvPr>
            <p:ph idx="1"/>
          </p:nvPr>
        </p:nvSpPr>
        <p:spPr/>
        <p:txBody>
          <a:bodyPr/>
          <a:lstStyle/>
          <a:p>
            <a:r>
              <a:rPr lang="en-US" dirty="0" smtClean="0"/>
              <a:t>Legal </a:t>
            </a:r>
          </a:p>
          <a:p>
            <a:r>
              <a:rPr lang="en-US" dirty="0" smtClean="0"/>
              <a:t>Administrative Practice</a:t>
            </a:r>
          </a:p>
          <a:p>
            <a:r>
              <a:rPr lang="en-US" dirty="0" smtClean="0"/>
              <a:t>Medical Knowledge and Professionalization</a:t>
            </a:r>
          </a:p>
        </p:txBody>
      </p:sp>
    </p:spTree>
    <p:extLst>
      <p:ext uri="{BB962C8B-B14F-4D97-AF65-F5344CB8AC3E}">
        <p14:creationId xmlns:p14="http://schemas.microsoft.com/office/powerpoint/2010/main" val="13393182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changes</a:t>
            </a:r>
            <a:endParaRPr lang="en-US" dirty="0"/>
          </a:p>
        </p:txBody>
      </p:sp>
      <p:sp>
        <p:nvSpPr>
          <p:cNvPr id="3" name="Content Placeholder 2"/>
          <p:cNvSpPr>
            <a:spLocks noGrp="1"/>
          </p:cNvSpPr>
          <p:nvPr>
            <p:ph idx="1"/>
          </p:nvPr>
        </p:nvSpPr>
        <p:spPr/>
        <p:txBody>
          <a:bodyPr/>
          <a:lstStyle/>
          <a:p>
            <a:r>
              <a:rPr lang="en-US" dirty="0" smtClean="0"/>
              <a:t>These were discussed earlier</a:t>
            </a:r>
          </a:p>
          <a:p>
            <a:pPr lvl="1"/>
            <a:r>
              <a:rPr lang="en-US" dirty="0" smtClean="0"/>
              <a:t>1890 Law</a:t>
            </a:r>
          </a:p>
          <a:p>
            <a:pPr lvl="1"/>
            <a:r>
              <a:rPr lang="en-US" dirty="0" smtClean="0"/>
              <a:t>1907 Law</a:t>
            </a:r>
          </a:p>
        </p:txBody>
      </p:sp>
    </p:spTree>
    <p:extLst>
      <p:ext uri="{BB962C8B-B14F-4D97-AF65-F5344CB8AC3E}">
        <p14:creationId xmlns:p14="http://schemas.microsoft.com/office/powerpoint/2010/main" val="7121522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Administrative</a:t>
            </a:r>
            <a:r>
              <a:rPr lang="en-US" baseline="0" dirty="0" smtClean="0"/>
              <a:t> Practice</a:t>
            </a:r>
            <a:endParaRPr lang="en-US" dirty="0"/>
          </a:p>
        </p:txBody>
      </p:sp>
      <p:sp>
        <p:nvSpPr>
          <p:cNvPr id="3" name="Content Placeholder 2"/>
          <p:cNvSpPr>
            <a:spLocks noGrp="1"/>
          </p:cNvSpPr>
          <p:nvPr>
            <p:ph idx="1"/>
          </p:nvPr>
        </p:nvSpPr>
        <p:spPr/>
        <p:txBody>
          <a:bodyPr/>
          <a:lstStyle/>
          <a:p>
            <a:r>
              <a:rPr lang="en-US" dirty="0" smtClean="0"/>
              <a:t>As today, administrative practice evolves even as the law remained constant</a:t>
            </a:r>
          </a:p>
          <a:p>
            <a:pPr lvl="1"/>
            <a:r>
              <a:rPr lang="en-US" dirty="0" smtClean="0"/>
              <a:t>Example: informal liberalization </a:t>
            </a:r>
          </a:p>
          <a:p>
            <a:r>
              <a:rPr lang="en-US" dirty="0" smtClean="0"/>
              <a:t>Much research still remains to be done on how administrative practice might affect the data</a:t>
            </a:r>
          </a:p>
          <a:p>
            <a:r>
              <a:rPr lang="en-US" dirty="0" smtClean="0"/>
              <a:t>Some things have popped up just through looking at the data.</a:t>
            </a:r>
          </a:p>
          <a:p>
            <a:pPr lvl="1"/>
            <a:r>
              <a:rPr lang="en-US" dirty="0" smtClean="0"/>
              <a:t>Example: Presence of disability ratings</a:t>
            </a:r>
          </a:p>
        </p:txBody>
      </p:sp>
    </p:spTree>
    <p:extLst>
      <p:ext uri="{BB962C8B-B14F-4D97-AF65-F5344CB8AC3E}">
        <p14:creationId xmlns:p14="http://schemas.microsoft.com/office/powerpoint/2010/main" val="833296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382000" cy="1066800"/>
          </a:xfrm>
        </p:spPr>
        <p:txBody>
          <a:bodyPr>
            <a:normAutofit/>
          </a:bodyPr>
          <a:lstStyle/>
          <a:p>
            <a:r>
              <a:rPr lang="en-US" dirty="0" smtClean="0"/>
              <a:t>Potential sources of bias</a:t>
            </a:r>
            <a:endParaRPr lang="en-US" dirty="0"/>
          </a:p>
        </p:txBody>
      </p:sp>
      <p:sp>
        <p:nvSpPr>
          <p:cNvPr id="3" name="Content Placeholder 2"/>
          <p:cNvSpPr>
            <a:spLocks noGrp="1"/>
          </p:cNvSpPr>
          <p:nvPr>
            <p:ph idx="1"/>
          </p:nvPr>
        </p:nvSpPr>
        <p:spPr/>
        <p:txBody>
          <a:bodyPr/>
          <a:lstStyle/>
          <a:p>
            <a:r>
              <a:rPr lang="en-US" dirty="0" smtClean="0"/>
              <a:t>Event-generated data leading</a:t>
            </a:r>
            <a:r>
              <a:rPr lang="en-US" baseline="0" dirty="0" smtClean="0"/>
              <a:t> to survivor bias</a:t>
            </a:r>
          </a:p>
          <a:p>
            <a:r>
              <a:rPr lang="en-US" dirty="0" smtClean="0"/>
              <a:t>UA sample design &amp; collection methodology</a:t>
            </a:r>
          </a:p>
          <a:p>
            <a:r>
              <a:rPr lang="en-US" dirty="0" smtClean="0"/>
              <a:t>Changing environment</a:t>
            </a:r>
          </a:p>
          <a:p>
            <a:r>
              <a:rPr lang="en-US" dirty="0"/>
              <a:t>L</a:t>
            </a:r>
            <a:r>
              <a:rPr lang="en-US" dirty="0" smtClean="0"/>
              <a:t>inkage failure</a:t>
            </a:r>
          </a:p>
          <a:p>
            <a:r>
              <a:rPr lang="en-US" dirty="0" smtClean="0"/>
              <a:t>Collection Error</a:t>
            </a:r>
          </a:p>
          <a:p>
            <a:r>
              <a:rPr lang="en-US" baseline="0" dirty="0" smtClean="0"/>
              <a:t>Multi-source,</a:t>
            </a:r>
            <a:r>
              <a:rPr lang="en-US" dirty="0" smtClean="0"/>
              <a:t> multi-instance data</a:t>
            </a:r>
          </a:p>
          <a:p>
            <a:pPr lvl="1"/>
            <a:r>
              <a:rPr lang="en-US" dirty="0" smtClean="0"/>
              <a:t>Including </a:t>
            </a:r>
            <a:r>
              <a:rPr lang="en-US" dirty="0"/>
              <a:t>r</a:t>
            </a:r>
            <a:r>
              <a:rPr lang="en-US" dirty="0" smtClean="0"/>
              <a:t>etrospective data</a:t>
            </a:r>
          </a:p>
          <a:p>
            <a:r>
              <a:rPr lang="en-US" dirty="0" smtClean="0"/>
              <a:t>Discrimination</a:t>
            </a:r>
            <a:endParaRPr lang="en-US" dirty="0"/>
          </a:p>
        </p:txBody>
      </p:sp>
    </p:spTree>
    <p:extLst>
      <p:ext uri="{BB962C8B-B14F-4D97-AF65-F5344CB8AC3E}">
        <p14:creationId xmlns:p14="http://schemas.microsoft.com/office/powerpoint/2010/main" val="42224444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p:txBody>
          <a:bodyPr/>
          <a:lstStyle/>
          <a:p>
            <a:r>
              <a:rPr lang="en-US" altLang="en-US" dirty="0"/>
              <a:t>Hypothetical Ratings</a:t>
            </a:r>
          </a:p>
        </p:txBody>
      </p:sp>
      <p:graphicFrame>
        <p:nvGraphicFramePr>
          <p:cNvPr id="18435" name="Object 3"/>
          <p:cNvGraphicFramePr>
            <a:graphicFrameLocks noGrp="1" noChangeAspect="1"/>
          </p:cNvGraphicFramePr>
          <p:nvPr>
            <p:ph idx="1"/>
            <p:extLst>
              <p:ext uri="{D42A27DB-BD31-4B8C-83A1-F6EECF244321}">
                <p14:modId xmlns:p14="http://schemas.microsoft.com/office/powerpoint/2010/main" val="549179454"/>
              </p:ext>
            </p:extLst>
          </p:nvPr>
        </p:nvGraphicFramePr>
        <p:xfrm>
          <a:off x="1981200" y="2003425"/>
          <a:ext cx="5562600" cy="4854575"/>
        </p:xfrm>
        <a:graphic>
          <a:graphicData uri="http://schemas.openxmlformats.org/presentationml/2006/ole">
            <mc:AlternateContent xmlns:mc="http://schemas.openxmlformats.org/markup-compatibility/2006">
              <mc:Choice xmlns:v="urn:schemas-microsoft-com:vml" Requires="v">
                <p:oleObj spid="_x0000_s1042" name="Chart" r:id="rId3" imgW="4638751" imgH="4048049" progId="Excel.Chart.8">
                  <p:embed/>
                </p:oleObj>
              </mc:Choice>
              <mc:Fallback>
                <p:oleObj name="Chart" r:id="rId3" imgW="4638751" imgH="4048049" progId="Excel.Char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003425"/>
                        <a:ext cx="5562600" cy="4854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380886177"/>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Rectangle 5"/>
          <p:cNvSpPr>
            <a:spLocks noGrp="1" noChangeArrowheads="1"/>
          </p:cNvSpPr>
          <p:nvPr>
            <p:ph type="title"/>
          </p:nvPr>
        </p:nvSpPr>
        <p:spPr/>
        <p:txBody>
          <a:bodyPr/>
          <a:lstStyle/>
          <a:p>
            <a:r>
              <a:rPr lang="en-US" altLang="en-US" sz="3600" dirty="0"/>
              <a:t>Cardiovascular Ratings (</a:t>
            </a:r>
            <a:r>
              <a:rPr lang="en-US" altLang="en-US" sz="3600" dirty="0" err="1"/>
              <a:t>c_rat</a:t>
            </a:r>
            <a:r>
              <a:rPr lang="en-US" altLang="en-US" sz="3600" dirty="0"/>
              <a:t>), by year</a:t>
            </a:r>
          </a:p>
        </p:txBody>
      </p:sp>
      <p:pic>
        <p:nvPicPr>
          <p:cNvPr id="3076"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209800" y="2133600"/>
            <a:ext cx="5715000" cy="450616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040666339"/>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Rectangle 5"/>
          <p:cNvSpPr>
            <a:spLocks noGrp="1" noChangeArrowheads="1"/>
          </p:cNvSpPr>
          <p:nvPr>
            <p:ph type="title"/>
          </p:nvPr>
        </p:nvSpPr>
        <p:spPr/>
        <p:txBody>
          <a:bodyPr>
            <a:normAutofit/>
          </a:bodyPr>
          <a:lstStyle/>
          <a:p>
            <a:r>
              <a:rPr lang="en-US" altLang="en-US" sz="4000" dirty="0"/>
              <a:t>“Total Rating” (</a:t>
            </a:r>
            <a:r>
              <a:rPr lang="en-US" altLang="en-US" sz="4000" dirty="0" err="1"/>
              <a:t>a_totrat</a:t>
            </a:r>
            <a:r>
              <a:rPr lang="en-US" altLang="en-US" sz="4000" dirty="0"/>
              <a:t>), by </a:t>
            </a:r>
            <a:r>
              <a:rPr lang="en-US" altLang="en-US" sz="4000" dirty="0" smtClean="0"/>
              <a:t>year</a:t>
            </a:r>
            <a:endParaRPr lang="en-US" altLang="en-US" sz="4000" dirty="0"/>
          </a:p>
        </p:txBody>
      </p:sp>
      <p:pic>
        <p:nvPicPr>
          <p:cNvPr id="6148" name="Picture 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57400" y="2057400"/>
            <a:ext cx="6096000" cy="460952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98524106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 from this example</a:t>
            </a:r>
            <a:endParaRPr lang="en-US" dirty="0"/>
          </a:p>
        </p:txBody>
      </p:sp>
      <p:sp>
        <p:nvSpPr>
          <p:cNvPr id="3" name="Content Placeholder 2"/>
          <p:cNvSpPr>
            <a:spLocks noGrp="1"/>
          </p:cNvSpPr>
          <p:nvPr>
            <p:ph idx="1"/>
          </p:nvPr>
        </p:nvSpPr>
        <p:spPr/>
        <p:txBody>
          <a:bodyPr/>
          <a:lstStyle/>
          <a:p>
            <a:r>
              <a:rPr lang="en-US" dirty="0" smtClean="0"/>
              <a:t>Look at your data</a:t>
            </a:r>
          </a:p>
          <a:p>
            <a:r>
              <a:rPr lang="en-US" dirty="0" smtClean="0"/>
              <a:t>Ask questions</a:t>
            </a:r>
            <a:endParaRPr lang="en-US" dirty="0"/>
          </a:p>
        </p:txBody>
      </p:sp>
    </p:spTree>
    <p:extLst>
      <p:ext uri="{BB962C8B-B14F-4D97-AF65-F5344CB8AC3E}">
        <p14:creationId xmlns:p14="http://schemas.microsoft.com/office/powerpoint/2010/main" val="121622259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Medical knowledge</a:t>
            </a:r>
            <a:r>
              <a:rPr lang="en-US" baseline="0" dirty="0" smtClean="0"/>
              <a:t> and Professionalism</a:t>
            </a:r>
            <a:endParaRPr lang="en-US" dirty="0"/>
          </a:p>
        </p:txBody>
      </p:sp>
      <p:sp>
        <p:nvSpPr>
          <p:cNvPr id="3" name="Content Placeholder 2"/>
          <p:cNvSpPr>
            <a:spLocks noGrp="1"/>
          </p:cNvSpPr>
          <p:nvPr>
            <p:ph idx="1"/>
          </p:nvPr>
        </p:nvSpPr>
        <p:spPr/>
        <p:txBody>
          <a:bodyPr/>
          <a:lstStyle/>
          <a:p>
            <a:r>
              <a:rPr lang="en-US" dirty="0" smtClean="0"/>
              <a:t>UA data go from 1860 to 1930+</a:t>
            </a:r>
          </a:p>
          <a:p>
            <a:r>
              <a:rPr lang="en-US" dirty="0" smtClean="0"/>
              <a:t>Any longitudinal analysis needs to account for</a:t>
            </a:r>
          </a:p>
          <a:p>
            <a:pPr lvl="1"/>
            <a:r>
              <a:rPr lang="en-US" dirty="0" smtClean="0"/>
              <a:t>Extensive increase and spread of medical knowledge</a:t>
            </a:r>
          </a:p>
          <a:p>
            <a:pPr lvl="1"/>
            <a:r>
              <a:rPr lang="en-US" dirty="0" smtClean="0"/>
              <a:t>Increase in professionalism of Pension Bureau and physicians</a:t>
            </a:r>
          </a:p>
          <a:p>
            <a:pPr lvl="2"/>
            <a:r>
              <a:rPr lang="en-US" dirty="0" smtClean="0"/>
              <a:t>A comprehensive physical exam looked very different in 1875 than in 1825.</a:t>
            </a:r>
          </a:p>
        </p:txBody>
      </p:sp>
    </p:spTree>
    <p:extLst>
      <p:ext uri="{BB962C8B-B14F-4D97-AF65-F5344CB8AC3E}">
        <p14:creationId xmlns:p14="http://schemas.microsoft.com/office/powerpoint/2010/main" val="91089840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458542"/>
            <a:ext cx="3939907" cy="6399458"/>
          </a:xfrm>
          <a:prstGeom prst="rect">
            <a:avLst/>
          </a:prstGeom>
        </p:spPr>
      </p:pic>
      <p:sp>
        <p:nvSpPr>
          <p:cNvPr id="3" name="TextBox 2"/>
          <p:cNvSpPr txBox="1"/>
          <p:nvPr/>
        </p:nvSpPr>
        <p:spPr>
          <a:xfrm>
            <a:off x="5181600" y="5181600"/>
            <a:ext cx="1981200" cy="646331"/>
          </a:xfrm>
          <a:prstGeom prst="rect">
            <a:avLst/>
          </a:prstGeom>
          <a:noFill/>
        </p:spPr>
        <p:txBody>
          <a:bodyPr wrap="square" rtlCol="0">
            <a:spAutoFit/>
          </a:bodyPr>
          <a:lstStyle/>
          <a:p>
            <a:r>
              <a:rPr lang="en-US" dirty="0" smtClean="0"/>
              <a:t>Typical exam, 1875</a:t>
            </a:r>
            <a:endParaRPr lang="en-US" dirty="0"/>
          </a:p>
        </p:txBody>
      </p:sp>
    </p:spTree>
    <p:extLst>
      <p:ext uri="{BB962C8B-B14F-4D97-AF65-F5344CB8AC3E}">
        <p14:creationId xmlns:p14="http://schemas.microsoft.com/office/powerpoint/2010/main" val="31266774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685800"/>
            <a:ext cx="3963347" cy="6019800"/>
          </a:xfrm>
          <a:prstGeom prst="rect">
            <a:avLst/>
          </a:prstGeom>
        </p:spPr>
      </p:pic>
      <p:sp>
        <p:nvSpPr>
          <p:cNvPr id="3" name="TextBox 2"/>
          <p:cNvSpPr txBox="1"/>
          <p:nvPr/>
        </p:nvSpPr>
        <p:spPr>
          <a:xfrm>
            <a:off x="5105400" y="5181600"/>
            <a:ext cx="2133600" cy="369332"/>
          </a:xfrm>
          <a:prstGeom prst="rect">
            <a:avLst/>
          </a:prstGeom>
          <a:noFill/>
        </p:spPr>
        <p:txBody>
          <a:bodyPr wrap="square" rtlCol="0">
            <a:spAutoFit/>
          </a:bodyPr>
          <a:lstStyle/>
          <a:p>
            <a:r>
              <a:rPr lang="en-US" dirty="0" smtClean="0"/>
              <a:t>Exam, 1889</a:t>
            </a:r>
            <a:endParaRPr lang="en-US" dirty="0"/>
          </a:p>
        </p:txBody>
      </p:sp>
    </p:spTree>
    <p:extLst>
      <p:ext uri="{BB962C8B-B14F-4D97-AF65-F5344CB8AC3E}">
        <p14:creationId xmlns:p14="http://schemas.microsoft.com/office/powerpoint/2010/main" val="8750641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533400"/>
            <a:ext cx="3737910" cy="6324600"/>
          </a:xfrm>
          <a:prstGeom prst="rect">
            <a:avLst/>
          </a:prstGeom>
        </p:spPr>
      </p:pic>
      <p:sp>
        <p:nvSpPr>
          <p:cNvPr id="3" name="TextBox 2"/>
          <p:cNvSpPr txBox="1"/>
          <p:nvPr/>
        </p:nvSpPr>
        <p:spPr>
          <a:xfrm>
            <a:off x="4953000" y="5181600"/>
            <a:ext cx="2286000" cy="369332"/>
          </a:xfrm>
          <a:prstGeom prst="rect">
            <a:avLst/>
          </a:prstGeom>
          <a:noFill/>
        </p:spPr>
        <p:txBody>
          <a:bodyPr wrap="square" rtlCol="0">
            <a:spAutoFit/>
          </a:bodyPr>
          <a:lstStyle/>
          <a:p>
            <a:r>
              <a:rPr lang="en-US" dirty="0" smtClean="0"/>
              <a:t>Exam, 1926</a:t>
            </a:r>
            <a:endParaRPr lang="en-US" dirty="0"/>
          </a:p>
        </p:txBody>
      </p:sp>
    </p:spTree>
    <p:extLst>
      <p:ext uri="{BB962C8B-B14F-4D97-AF65-F5344CB8AC3E}">
        <p14:creationId xmlns:p14="http://schemas.microsoft.com/office/powerpoint/2010/main" val="356301287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a:t>
            </a:r>
            <a:endParaRPr lang="en-US" dirty="0"/>
          </a:p>
        </p:txBody>
      </p:sp>
      <p:sp>
        <p:nvSpPr>
          <p:cNvPr id="3" name="Content Placeholder 2"/>
          <p:cNvSpPr>
            <a:spLocks noGrp="1"/>
          </p:cNvSpPr>
          <p:nvPr>
            <p:ph idx="1"/>
          </p:nvPr>
        </p:nvSpPr>
        <p:spPr/>
        <p:txBody>
          <a:bodyPr/>
          <a:lstStyle/>
          <a:p>
            <a:r>
              <a:rPr lang="en-US" dirty="0" smtClean="0"/>
              <a:t>Look at your data over time</a:t>
            </a:r>
          </a:p>
          <a:p>
            <a:r>
              <a:rPr lang="en-US" dirty="0" smtClean="0"/>
              <a:t>Ask questions</a:t>
            </a:r>
          </a:p>
        </p:txBody>
      </p:sp>
    </p:spTree>
    <p:extLst>
      <p:ext uri="{BB962C8B-B14F-4D97-AF65-F5344CB8AC3E}">
        <p14:creationId xmlns:p14="http://schemas.microsoft.com/office/powerpoint/2010/main" val="322029322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a:t>
            </a:r>
            <a:endParaRPr lang="en-US" dirty="0"/>
          </a:p>
        </p:txBody>
      </p:sp>
      <p:sp>
        <p:nvSpPr>
          <p:cNvPr id="3" name="Content Placeholder 2"/>
          <p:cNvSpPr>
            <a:spLocks noGrp="1"/>
          </p:cNvSpPr>
          <p:nvPr>
            <p:ph idx="1"/>
          </p:nvPr>
        </p:nvSpPr>
        <p:spPr/>
        <p:txBody>
          <a:bodyPr/>
          <a:lstStyle/>
          <a:p>
            <a:r>
              <a:rPr lang="en-US" dirty="0" smtClean="0"/>
              <a:t>How do changes in knowledge and professionalism affect the data:</a:t>
            </a:r>
          </a:p>
          <a:p>
            <a:pPr lvl="1"/>
            <a:r>
              <a:rPr lang="en-US" dirty="0" smtClean="0"/>
              <a:t>Accuracy</a:t>
            </a:r>
          </a:p>
          <a:p>
            <a:pPr lvl="1"/>
            <a:r>
              <a:rPr lang="en-US" dirty="0" smtClean="0"/>
              <a:t>Completeness</a:t>
            </a:r>
          </a:p>
        </p:txBody>
      </p:sp>
    </p:spTree>
    <p:extLst>
      <p:ext uri="{BB962C8B-B14F-4D97-AF65-F5344CB8AC3E}">
        <p14:creationId xmlns:p14="http://schemas.microsoft.com/office/powerpoint/2010/main" val="36267455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essential question</a:t>
            </a:r>
            <a:endParaRPr lang="en-US" dirty="0"/>
          </a:p>
        </p:txBody>
      </p:sp>
      <p:sp>
        <p:nvSpPr>
          <p:cNvPr id="3" name="Content Placeholder 2"/>
          <p:cNvSpPr>
            <a:spLocks noGrp="1"/>
          </p:cNvSpPr>
          <p:nvPr>
            <p:ph idx="1"/>
          </p:nvPr>
        </p:nvSpPr>
        <p:spPr/>
        <p:txBody>
          <a:bodyPr/>
          <a:lstStyle/>
          <a:p>
            <a:r>
              <a:rPr lang="en-US" dirty="0" smtClean="0"/>
              <a:t>Researchers should continually be asking themselves:</a:t>
            </a:r>
          </a:p>
          <a:p>
            <a:pPr lvl="1"/>
            <a:r>
              <a:rPr lang="en-US" dirty="0" smtClean="0"/>
              <a:t>“Why does this variable exist?”</a:t>
            </a:r>
            <a:endParaRPr lang="en-US" dirty="0"/>
          </a:p>
          <a:p>
            <a:pPr>
              <a:spcBef>
                <a:spcPts val="1800"/>
              </a:spcBef>
            </a:pPr>
            <a:r>
              <a:rPr lang="en-US" dirty="0" smtClean="0"/>
              <a:t>Two crucial parts to this question</a:t>
            </a:r>
          </a:p>
          <a:p>
            <a:pPr lvl="1"/>
            <a:r>
              <a:rPr lang="en-US" dirty="0" smtClean="0"/>
              <a:t>What event generates the variable?</a:t>
            </a:r>
          </a:p>
          <a:p>
            <a:pPr lvl="1"/>
            <a:r>
              <a:rPr lang="en-US" dirty="0" smtClean="0"/>
              <a:t>Who is it generated for?</a:t>
            </a:r>
          </a:p>
        </p:txBody>
      </p:sp>
    </p:spTree>
    <p:extLst>
      <p:ext uri="{BB962C8B-B14F-4D97-AF65-F5344CB8AC3E}">
        <p14:creationId xmlns:p14="http://schemas.microsoft.com/office/powerpoint/2010/main" val="145671902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due to linkage failure</a:t>
            </a:r>
            <a:endParaRPr lang="en-US" dirty="0"/>
          </a:p>
        </p:txBody>
      </p:sp>
      <p:sp>
        <p:nvSpPr>
          <p:cNvPr id="3" name="Content Placeholder 2"/>
          <p:cNvSpPr>
            <a:spLocks noGrp="1"/>
          </p:cNvSpPr>
          <p:nvPr>
            <p:ph idx="1"/>
          </p:nvPr>
        </p:nvSpPr>
        <p:spPr/>
        <p:txBody>
          <a:bodyPr/>
          <a:lstStyle/>
          <a:p>
            <a:r>
              <a:rPr lang="en-US" dirty="0" smtClean="0"/>
              <a:t>Pension/Military</a:t>
            </a:r>
            <a:r>
              <a:rPr lang="en-US" baseline="0" dirty="0" smtClean="0"/>
              <a:t> file: This was done by the Pension Bureau</a:t>
            </a:r>
          </a:p>
          <a:p>
            <a:r>
              <a:rPr lang="en-US" baseline="0" dirty="0" smtClean="0"/>
              <a:t>Census Records:</a:t>
            </a:r>
          </a:p>
          <a:p>
            <a:pPr lvl="1"/>
            <a:r>
              <a:rPr lang="en-US" dirty="0" smtClean="0"/>
              <a:t>Urban/rural differences</a:t>
            </a:r>
          </a:p>
          <a:p>
            <a:pPr lvl="1"/>
            <a:r>
              <a:rPr lang="en-US" dirty="0" smtClean="0"/>
              <a:t>Name</a:t>
            </a:r>
            <a:r>
              <a:rPr lang="en-US" baseline="0" dirty="0" smtClean="0"/>
              <a:t> commonality </a:t>
            </a:r>
          </a:p>
          <a:p>
            <a:pPr lvl="2"/>
            <a:r>
              <a:rPr lang="en-US" baseline="0" dirty="0" smtClean="0"/>
              <a:t>(correlated with ?)</a:t>
            </a:r>
          </a:p>
          <a:p>
            <a:pPr lvl="1"/>
            <a:r>
              <a:rPr lang="en-US" dirty="0" smtClean="0"/>
              <a:t>Availability of pension record		</a:t>
            </a:r>
          </a:p>
          <a:p>
            <a:pPr lvl="2"/>
            <a:r>
              <a:rPr lang="en-US" dirty="0" smtClean="0"/>
              <a:t>Backwards and forwards</a:t>
            </a:r>
          </a:p>
        </p:txBody>
      </p:sp>
    </p:spTree>
    <p:extLst>
      <p:ext uri="{BB962C8B-B14F-4D97-AF65-F5344CB8AC3E}">
        <p14:creationId xmlns:p14="http://schemas.microsoft.com/office/powerpoint/2010/main" val="60977772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Bias due to collection errors</a:t>
            </a:r>
            <a:endParaRPr lang="en-US" dirty="0"/>
          </a:p>
        </p:txBody>
      </p:sp>
      <p:sp>
        <p:nvSpPr>
          <p:cNvPr id="3" name="Content Placeholder 2"/>
          <p:cNvSpPr>
            <a:spLocks noGrp="1"/>
          </p:cNvSpPr>
          <p:nvPr>
            <p:ph idx="1"/>
          </p:nvPr>
        </p:nvSpPr>
        <p:spPr/>
        <p:txBody>
          <a:bodyPr/>
          <a:lstStyle/>
          <a:p>
            <a:r>
              <a:rPr lang="en-US" dirty="0" smtClean="0"/>
              <a:t>Types of collection errors:</a:t>
            </a:r>
          </a:p>
          <a:p>
            <a:pPr lvl="1"/>
            <a:r>
              <a:rPr lang="en-US" dirty="0" smtClean="0"/>
              <a:t>Keystroke errors</a:t>
            </a:r>
          </a:p>
          <a:p>
            <a:pPr lvl="1"/>
            <a:r>
              <a:rPr lang="en-US" dirty="0" smtClean="0"/>
              <a:t>Omission errors</a:t>
            </a:r>
          </a:p>
          <a:p>
            <a:pPr lvl="1"/>
            <a:r>
              <a:rPr lang="en-US" dirty="0" smtClean="0"/>
              <a:t>Interpretation errors</a:t>
            </a:r>
          </a:p>
          <a:p>
            <a:pPr lvl="1"/>
            <a:r>
              <a:rPr lang="en-US" dirty="0" smtClean="0"/>
              <a:t>Standardization errors</a:t>
            </a:r>
          </a:p>
          <a:p>
            <a:r>
              <a:rPr lang="en-US" dirty="0" smtClean="0"/>
              <a:t>These errors lead to imprecision but typically not bias.</a:t>
            </a:r>
          </a:p>
          <a:p>
            <a:pPr lvl="1"/>
            <a:r>
              <a:rPr lang="en-US" dirty="0" smtClean="0"/>
              <a:t>Some errors of interpretation and standardization might be systematic and, hence, a source of bias.</a:t>
            </a:r>
          </a:p>
          <a:p>
            <a:pPr lvl="1"/>
            <a:endParaRPr lang="en-US" dirty="0"/>
          </a:p>
        </p:txBody>
      </p:sp>
    </p:spTree>
    <p:extLst>
      <p:ext uri="{BB962C8B-B14F-4D97-AF65-F5344CB8AC3E}">
        <p14:creationId xmlns:p14="http://schemas.microsoft.com/office/powerpoint/2010/main" val="34931532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Multi-source, multi-instance data</a:t>
            </a:r>
            <a:endParaRPr lang="en-US" dirty="0"/>
          </a:p>
        </p:txBody>
      </p:sp>
      <p:sp>
        <p:nvSpPr>
          <p:cNvPr id="3" name="Content Placeholder 2"/>
          <p:cNvSpPr>
            <a:spLocks noGrp="1"/>
          </p:cNvSpPr>
          <p:nvPr>
            <p:ph idx="1"/>
          </p:nvPr>
        </p:nvSpPr>
        <p:spPr/>
        <p:txBody>
          <a:bodyPr/>
          <a:lstStyle/>
          <a:p>
            <a:r>
              <a:rPr lang="en-US" dirty="0" smtClean="0"/>
              <a:t>Retrospective data</a:t>
            </a:r>
          </a:p>
          <a:p>
            <a:r>
              <a:rPr lang="en-US" dirty="0" smtClean="0"/>
              <a:t>Multiple sources</a:t>
            </a:r>
          </a:p>
          <a:p>
            <a:r>
              <a:rPr lang="en-US" dirty="0" smtClean="0"/>
              <a:t>Multiple instances</a:t>
            </a:r>
          </a:p>
          <a:p>
            <a:endParaRPr lang="en-US" dirty="0" smtClean="0"/>
          </a:p>
        </p:txBody>
      </p:sp>
    </p:spTree>
    <p:extLst>
      <p:ext uri="{BB962C8B-B14F-4D97-AF65-F5344CB8AC3E}">
        <p14:creationId xmlns:p14="http://schemas.microsoft.com/office/powerpoint/2010/main" val="78672853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Retrospective data</a:t>
            </a:r>
            <a:endParaRPr lang="en-US" dirty="0"/>
          </a:p>
        </p:txBody>
      </p:sp>
      <p:sp>
        <p:nvSpPr>
          <p:cNvPr id="3" name="Content Placeholder 2"/>
          <p:cNvSpPr>
            <a:spLocks noGrp="1"/>
          </p:cNvSpPr>
          <p:nvPr>
            <p:ph idx="1"/>
          </p:nvPr>
        </p:nvSpPr>
        <p:spPr/>
        <p:txBody>
          <a:bodyPr/>
          <a:lstStyle/>
          <a:p>
            <a:r>
              <a:rPr lang="en-US" dirty="0" smtClean="0"/>
              <a:t>Contemporaneous data</a:t>
            </a:r>
          </a:p>
          <a:p>
            <a:pPr lvl="1"/>
            <a:r>
              <a:rPr lang="en-US" dirty="0" smtClean="0"/>
              <a:t>Recorded at the time of observation with a clear date (most census variables, for instance)</a:t>
            </a:r>
          </a:p>
          <a:p>
            <a:r>
              <a:rPr lang="en-US" dirty="0" smtClean="0"/>
              <a:t>Naturally retrospective data</a:t>
            </a:r>
          </a:p>
          <a:p>
            <a:pPr lvl="1"/>
            <a:r>
              <a:rPr lang="en-US" dirty="0" smtClean="0"/>
              <a:t>Examples: birthplace, parental data</a:t>
            </a:r>
          </a:p>
          <a:p>
            <a:r>
              <a:rPr lang="en-US" dirty="0" smtClean="0"/>
              <a:t>Administratively retrospective data</a:t>
            </a:r>
          </a:p>
        </p:txBody>
      </p:sp>
    </p:spTree>
    <p:extLst>
      <p:ext uri="{BB962C8B-B14F-4D97-AF65-F5344CB8AC3E}">
        <p14:creationId xmlns:p14="http://schemas.microsoft.com/office/powerpoint/2010/main" val="15985671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Collection of retrospective data</a:t>
            </a:r>
            <a:endParaRPr lang="en-US" dirty="0"/>
          </a:p>
        </p:txBody>
      </p:sp>
      <p:sp>
        <p:nvSpPr>
          <p:cNvPr id="3" name="Content Placeholder 2"/>
          <p:cNvSpPr>
            <a:spLocks noGrp="1"/>
          </p:cNvSpPr>
          <p:nvPr>
            <p:ph idx="1"/>
          </p:nvPr>
        </p:nvSpPr>
        <p:spPr/>
        <p:txBody>
          <a:bodyPr>
            <a:normAutofit fontScale="92500" lnSpcReduction="20000"/>
          </a:bodyPr>
          <a:lstStyle/>
          <a:p>
            <a:pPr>
              <a:spcBef>
                <a:spcPts val="1200"/>
              </a:spcBef>
            </a:pPr>
            <a:r>
              <a:rPr lang="en-US" dirty="0" smtClean="0"/>
              <a:t>As data inputters enter the data, the often find redundant or conflicting data</a:t>
            </a:r>
          </a:p>
          <a:p>
            <a:pPr lvl="1">
              <a:spcBef>
                <a:spcPts val="1200"/>
              </a:spcBef>
            </a:pPr>
            <a:r>
              <a:rPr lang="en-US" dirty="0" smtClean="0"/>
              <a:t>Redundant data is ignored</a:t>
            </a:r>
          </a:p>
          <a:p>
            <a:pPr lvl="1">
              <a:spcBef>
                <a:spcPts val="1200"/>
              </a:spcBef>
            </a:pPr>
            <a:r>
              <a:rPr lang="en-US" dirty="0" smtClean="0"/>
              <a:t>Conflicting data is entered as different instance</a:t>
            </a:r>
          </a:p>
          <a:p>
            <a:pPr>
              <a:spcBef>
                <a:spcPts val="1200"/>
              </a:spcBef>
            </a:pPr>
            <a:r>
              <a:rPr lang="en-US" dirty="0" smtClean="0"/>
              <a:t>As “better” information is obtained, the incomplete information is written over—inputters are constructing a life history</a:t>
            </a:r>
          </a:p>
          <a:p>
            <a:pPr lvl="1">
              <a:spcBef>
                <a:spcPts val="1200"/>
              </a:spcBef>
            </a:pPr>
            <a:r>
              <a:rPr lang="en-US" dirty="0" smtClean="0"/>
              <a:t>Source documents are sometimes unclear</a:t>
            </a:r>
          </a:p>
          <a:p>
            <a:pPr>
              <a:spcBef>
                <a:spcPts val="1200"/>
              </a:spcBef>
            </a:pPr>
            <a:r>
              <a:rPr lang="en-US" dirty="0" smtClean="0"/>
              <a:t>Special military service files exist that contain data that is not “corrupted” by information from the pension file. (MSR &amp; CMR files)</a:t>
            </a:r>
            <a:endParaRPr lang="en-US" dirty="0"/>
          </a:p>
        </p:txBody>
      </p:sp>
    </p:spTree>
    <p:extLst>
      <p:ext uri="{BB962C8B-B14F-4D97-AF65-F5344CB8AC3E}">
        <p14:creationId xmlns:p14="http://schemas.microsoft.com/office/powerpoint/2010/main" val="236446587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sources</a:t>
            </a:r>
            <a:endParaRPr lang="en-US" dirty="0"/>
          </a:p>
        </p:txBody>
      </p:sp>
      <p:sp>
        <p:nvSpPr>
          <p:cNvPr id="3" name="Content Placeholder 2"/>
          <p:cNvSpPr>
            <a:spLocks noGrp="1"/>
          </p:cNvSpPr>
          <p:nvPr>
            <p:ph idx="1"/>
          </p:nvPr>
        </p:nvSpPr>
        <p:spPr/>
        <p:txBody>
          <a:bodyPr/>
          <a:lstStyle/>
          <a:p>
            <a:r>
              <a:rPr lang="en-US" dirty="0" smtClean="0"/>
              <a:t>Data sorted into three files: Pension/military, Surgeons’ Exams, Census</a:t>
            </a:r>
          </a:p>
          <a:p>
            <a:pPr lvl="1"/>
            <a:r>
              <a:rPr lang="en-US" dirty="0" smtClean="0"/>
              <a:t>Common variables exist across these collections</a:t>
            </a:r>
          </a:p>
          <a:p>
            <a:r>
              <a:rPr lang="en-US" dirty="0" smtClean="0"/>
              <a:t>But within the military/pension files, there are also a few examples of variables that come from different sources at particular points in time</a:t>
            </a:r>
          </a:p>
          <a:p>
            <a:pPr lvl="1"/>
            <a:r>
              <a:rPr lang="en-US" dirty="0" smtClean="0"/>
              <a:t>Family status</a:t>
            </a:r>
          </a:p>
        </p:txBody>
      </p:sp>
    </p:spTree>
    <p:extLst>
      <p:ext uri="{BB962C8B-B14F-4D97-AF65-F5344CB8AC3E}">
        <p14:creationId xmlns:p14="http://schemas.microsoft.com/office/powerpoint/2010/main" val="429135257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instances</a:t>
            </a:r>
            <a:endParaRPr lang="en-US" dirty="0"/>
          </a:p>
        </p:txBody>
      </p:sp>
      <p:sp>
        <p:nvSpPr>
          <p:cNvPr id="3" name="Content Placeholder 2"/>
          <p:cNvSpPr>
            <a:spLocks noGrp="1"/>
          </p:cNvSpPr>
          <p:nvPr>
            <p:ph idx="1"/>
          </p:nvPr>
        </p:nvSpPr>
        <p:spPr/>
        <p:txBody>
          <a:bodyPr>
            <a:normAutofit fontScale="92500" lnSpcReduction="10000"/>
          </a:bodyPr>
          <a:lstStyle/>
          <a:p>
            <a:pPr>
              <a:spcBef>
                <a:spcPts val="1200"/>
              </a:spcBef>
            </a:pPr>
            <a:r>
              <a:rPr lang="en-US" dirty="0" smtClean="0"/>
              <a:t>Some variables (e.g., occupation) are collected at many points in time, often retrospectively</a:t>
            </a:r>
          </a:p>
          <a:p>
            <a:pPr>
              <a:spcBef>
                <a:spcPts val="1200"/>
              </a:spcBef>
            </a:pPr>
            <a:r>
              <a:rPr lang="en-US" dirty="0" smtClean="0"/>
              <a:t>For any given variable the number of multiple instances varies considerably </a:t>
            </a:r>
          </a:p>
          <a:p>
            <a:pPr lvl="1">
              <a:spcBef>
                <a:spcPts val="1200"/>
              </a:spcBef>
            </a:pPr>
            <a:r>
              <a:rPr lang="en-US" dirty="0" smtClean="0"/>
              <a:t>For a large number of variables the allowable number of instances is 20 (because there are almost always less than 20 exams).</a:t>
            </a:r>
          </a:p>
          <a:p>
            <a:pPr lvl="0">
              <a:spcBef>
                <a:spcPts val="1200"/>
              </a:spcBef>
            </a:pPr>
            <a:r>
              <a:rPr lang="en-US" dirty="0" smtClean="0"/>
              <a:t>The </a:t>
            </a:r>
            <a:r>
              <a:rPr lang="en-US" b="1" dirty="0" smtClean="0"/>
              <a:t>timing</a:t>
            </a:r>
            <a:r>
              <a:rPr lang="en-US" dirty="0" smtClean="0"/>
              <a:t> of instances</a:t>
            </a:r>
            <a:r>
              <a:rPr lang="en-US" baseline="0" dirty="0" smtClean="0"/>
              <a:t> is often unclear.</a:t>
            </a:r>
            <a:endParaRPr lang="en-US" dirty="0" smtClean="0"/>
          </a:p>
          <a:p>
            <a:pPr>
              <a:spcBef>
                <a:spcPts val="1200"/>
              </a:spcBef>
            </a:pPr>
            <a:r>
              <a:rPr lang="en-US" dirty="0" smtClean="0"/>
              <a:t>Whether or not there is bias depends on why the instances exist in the first place.</a:t>
            </a:r>
            <a:endParaRPr lang="en-US" dirty="0"/>
          </a:p>
        </p:txBody>
      </p:sp>
    </p:spTree>
    <p:extLst>
      <p:ext uri="{BB962C8B-B14F-4D97-AF65-F5344CB8AC3E}">
        <p14:creationId xmlns:p14="http://schemas.microsoft.com/office/powerpoint/2010/main" val="97350236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Discrimination</a:t>
            </a:r>
            <a:endParaRPr lang="en-US" dirty="0"/>
          </a:p>
        </p:txBody>
      </p:sp>
      <p:sp>
        <p:nvSpPr>
          <p:cNvPr id="3" name="Content Placeholder 2"/>
          <p:cNvSpPr>
            <a:spLocks noGrp="1"/>
          </p:cNvSpPr>
          <p:nvPr>
            <p:ph idx="1"/>
          </p:nvPr>
        </p:nvSpPr>
        <p:spPr/>
        <p:txBody>
          <a:bodyPr/>
          <a:lstStyle/>
          <a:p>
            <a:r>
              <a:rPr lang="en-US" dirty="0" smtClean="0"/>
              <a:t>The pension system was a </a:t>
            </a:r>
            <a:r>
              <a:rPr lang="en-US" i="1" dirty="0" smtClean="0"/>
              <a:t>de jure </a:t>
            </a:r>
            <a:r>
              <a:rPr lang="en-US" dirty="0" smtClean="0"/>
              <a:t>color-blind system.</a:t>
            </a:r>
          </a:p>
          <a:p>
            <a:pPr lvl="1"/>
            <a:r>
              <a:rPr lang="en-US" dirty="0" smtClean="0"/>
              <a:t>Basic process was the same for blacks and whites</a:t>
            </a:r>
          </a:p>
          <a:p>
            <a:r>
              <a:rPr lang="en-US" dirty="0" smtClean="0"/>
              <a:t>But experiences of black and white veterans were very different</a:t>
            </a:r>
          </a:p>
          <a:p>
            <a:pPr lvl="1"/>
            <a:r>
              <a:rPr lang="en-US" dirty="0" smtClean="0"/>
              <a:t>Recall significantly lower levels of enrollment, regardless of medical history during the war.</a:t>
            </a:r>
          </a:p>
        </p:txBody>
      </p:sp>
    </p:spTree>
    <p:extLst>
      <p:ext uri="{BB962C8B-B14F-4D97-AF65-F5344CB8AC3E}">
        <p14:creationId xmlns:p14="http://schemas.microsoft.com/office/powerpoint/2010/main" val="224138697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Drivers of discrimination</a:t>
            </a:r>
            <a:endParaRPr lang="en-US" dirty="0"/>
          </a:p>
        </p:txBody>
      </p:sp>
      <p:sp>
        <p:nvSpPr>
          <p:cNvPr id="3" name="Content Placeholder 2"/>
          <p:cNvSpPr>
            <a:spLocks noGrp="1"/>
          </p:cNvSpPr>
          <p:nvPr>
            <p:ph idx="1"/>
          </p:nvPr>
        </p:nvSpPr>
        <p:spPr/>
        <p:txBody>
          <a:bodyPr/>
          <a:lstStyle/>
          <a:p>
            <a:pPr lvl="0"/>
            <a:r>
              <a:rPr lang="en-US" dirty="0" smtClean="0"/>
              <a:t>Lack of documentation</a:t>
            </a:r>
          </a:p>
          <a:p>
            <a:pPr lvl="1"/>
            <a:r>
              <a:rPr lang="en-US" sz="2200" dirty="0" smtClean="0"/>
              <a:t>Difficulty in establishing identity</a:t>
            </a:r>
          </a:p>
          <a:p>
            <a:pPr lvl="1"/>
            <a:r>
              <a:rPr lang="en-US" sz="2400" dirty="0" smtClean="0"/>
              <a:t>Lower rate of medical treatment during the war</a:t>
            </a:r>
          </a:p>
          <a:p>
            <a:pPr lvl="0"/>
            <a:r>
              <a:rPr lang="en-US" dirty="0" smtClean="0"/>
              <a:t>Less benefit of the doubt</a:t>
            </a:r>
          </a:p>
          <a:p>
            <a:pPr lvl="1"/>
            <a:r>
              <a:rPr lang="en-US" sz="2200" dirty="0" smtClean="0"/>
              <a:t>Conditions that required believing the statements of claimants were much less likely to be approved by the Pension Bureau</a:t>
            </a:r>
          </a:p>
          <a:p>
            <a:pPr lvl="0"/>
            <a:r>
              <a:rPr lang="en-US" dirty="0" smtClean="0"/>
              <a:t>Shorter Life Expectancy</a:t>
            </a:r>
          </a:p>
          <a:p>
            <a:pPr lvl="1"/>
            <a:r>
              <a:rPr lang="en-US" sz="2200" dirty="0" smtClean="0"/>
              <a:t>Black veterans were less likely to be alive by the time the system was formally liberalized.</a:t>
            </a:r>
            <a:endParaRPr lang="en-US" dirty="0"/>
          </a:p>
        </p:txBody>
      </p:sp>
    </p:spTree>
    <p:extLst>
      <p:ext uri="{BB962C8B-B14F-4D97-AF65-F5344CB8AC3E}">
        <p14:creationId xmlns:p14="http://schemas.microsoft.com/office/powerpoint/2010/main" val="22207495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meaning of missing</a:t>
            </a:r>
            <a:endParaRPr lang="en-US" dirty="0"/>
          </a:p>
        </p:txBody>
      </p:sp>
      <p:sp>
        <p:nvSpPr>
          <p:cNvPr id="3" name="Content Placeholder 2"/>
          <p:cNvSpPr>
            <a:spLocks noGrp="1"/>
          </p:cNvSpPr>
          <p:nvPr>
            <p:ph idx="1"/>
          </p:nvPr>
        </p:nvSpPr>
        <p:spPr/>
        <p:txBody>
          <a:bodyPr/>
          <a:lstStyle/>
          <a:p>
            <a:r>
              <a:rPr lang="en-US" dirty="0" smtClean="0"/>
              <a:t>A persistent challenge of using the UA data (and other administrative data) is that it can be very hard to determine why a variable is missing.</a:t>
            </a:r>
          </a:p>
          <a:p>
            <a:pPr>
              <a:spcBef>
                <a:spcPts val="1200"/>
              </a:spcBef>
            </a:pPr>
            <a:r>
              <a:rPr lang="en-US" dirty="0" smtClean="0"/>
              <a:t>Good luck!</a:t>
            </a:r>
          </a:p>
        </p:txBody>
      </p:sp>
    </p:spTree>
    <p:extLst>
      <p:ext uri="{BB962C8B-B14F-4D97-AF65-F5344CB8AC3E}">
        <p14:creationId xmlns:p14="http://schemas.microsoft.com/office/powerpoint/2010/main" val="35773232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essential question (restated)</a:t>
            </a:r>
            <a:endParaRPr lang="en-US" dirty="0"/>
          </a:p>
        </p:txBody>
      </p:sp>
      <p:sp>
        <p:nvSpPr>
          <p:cNvPr id="3" name="Content Placeholder 2"/>
          <p:cNvSpPr>
            <a:spLocks noGrp="1"/>
          </p:cNvSpPr>
          <p:nvPr>
            <p:ph idx="1"/>
          </p:nvPr>
        </p:nvSpPr>
        <p:spPr/>
        <p:txBody>
          <a:bodyPr/>
          <a:lstStyle/>
          <a:p>
            <a:r>
              <a:rPr lang="en-US" dirty="0" smtClean="0"/>
              <a:t>Are there systematic reasons for why important variables might not be recorded for some of the veterans in the file?</a:t>
            </a:r>
          </a:p>
          <a:p>
            <a:pPr>
              <a:spcBef>
                <a:spcPts val="1800"/>
              </a:spcBef>
            </a:pPr>
            <a:r>
              <a:rPr lang="en-US" dirty="0" smtClean="0"/>
              <a:t>The answer is often “yes”</a:t>
            </a:r>
            <a:endParaRPr lang="en-US" dirty="0"/>
          </a:p>
        </p:txBody>
      </p:sp>
    </p:spTree>
    <p:extLst>
      <p:ext uri="{BB962C8B-B14F-4D97-AF65-F5344CB8AC3E}">
        <p14:creationId xmlns:p14="http://schemas.microsoft.com/office/powerpoint/2010/main" val="4006616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Event-generated data</a:t>
            </a:r>
            <a:endParaRPr lang="en-US" dirty="0"/>
          </a:p>
        </p:txBody>
      </p:sp>
      <p:sp>
        <p:nvSpPr>
          <p:cNvPr id="3" name="Content Placeholder 2"/>
          <p:cNvSpPr>
            <a:spLocks noGrp="1"/>
          </p:cNvSpPr>
          <p:nvPr>
            <p:ph idx="1"/>
          </p:nvPr>
        </p:nvSpPr>
        <p:spPr/>
        <p:txBody>
          <a:bodyPr/>
          <a:lstStyle/>
          <a:p>
            <a:r>
              <a:rPr lang="en-US" dirty="0" smtClean="0"/>
              <a:t>In scientific studies, most points of observation are chosen by the researcher:</a:t>
            </a:r>
          </a:p>
          <a:p>
            <a:pPr lvl="1"/>
            <a:r>
              <a:rPr lang="en-US" dirty="0" smtClean="0"/>
              <a:t>Example: Longitudinal survey in which questions are asked of all participants at fixed points in time.</a:t>
            </a:r>
          </a:p>
          <a:p>
            <a:pPr>
              <a:spcBef>
                <a:spcPts val="1800"/>
              </a:spcBef>
            </a:pPr>
            <a:r>
              <a:rPr lang="en-US" dirty="0" smtClean="0"/>
              <a:t>In the Union Army data, points of observation occur because of an event that happens in the life of the soldier.</a:t>
            </a:r>
          </a:p>
        </p:txBody>
      </p:sp>
    </p:spTree>
    <p:extLst>
      <p:ext uri="{BB962C8B-B14F-4D97-AF65-F5344CB8AC3E}">
        <p14:creationId xmlns:p14="http://schemas.microsoft.com/office/powerpoint/2010/main" val="26988110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events</a:t>
            </a:r>
            <a:endParaRPr lang="en-US" dirty="0"/>
          </a:p>
        </p:txBody>
      </p:sp>
      <p:sp>
        <p:nvSpPr>
          <p:cNvPr id="3" name="Content Placeholder 2"/>
          <p:cNvSpPr>
            <a:spLocks noGrp="1"/>
          </p:cNvSpPr>
          <p:nvPr>
            <p:ph idx="1"/>
          </p:nvPr>
        </p:nvSpPr>
        <p:spPr/>
        <p:txBody>
          <a:bodyPr/>
          <a:lstStyle/>
          <a:p>
            <a:r>
              <a:rPr lang="en-US" dirty="0" smtClean="0"/>
              <a:t>Enlistment</a:t>
            </a:r>
          </a:p>
          <a:p>
            <a:pPr lvl="1"/>
            <a:r>
              <a:rPr lang="en-US" dirty="0" smtClean="0"/>
              <a:t>Soldiers enter as regiments are formed by states throughout the war.  </a:t>
            </a:r>
            <a:endParaRPr lang="en-US" dirty="0"/>
          </a:p>
          <a:p>
            <a:pPr lvl="1"/>
            <a:r>
              <a:rPr lang="en-US" dirty="0" smtClean="0"/>
              <a:t>Draft begins in 1863</a:t>
            </a:r>
          </a:p>
          <a:p>
            <a:r>
              <a:rPr lang="en-US" dirty="0" smtClean="0"/>
              <a:t>Battles</a:t>
            </a:r>
          </a:p>
          <a:p>
            <a:pPr lvl="1"/>
            <a:r>
              <a:rPr lang="en-US" dirty="0" smtClean="0"/>
              <a:t>Exposure to battles varies considerably across companies</a:t>
            </a:r>
          </a:p>
        </p:txBody>
      </p:sp>
    </p:spTree>
    <p:extLst>
      <p:ext uri="{BB962C8B-B14F-4D97-AF65-F5344CB8AC3E}">
        <p14:creationId xmlns:p14="http://schemas.microsoft.com/office/powerpoint/2010/main" val="2299255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Events</a:t>
            </a:r>
            <a:endParaRPr lang="en-US" dirty="0"/>
          </a:p>
        </p:txBody>
      </p:sp>
      <p:sp>
        <p:nvSpPr>
          <p:cNvPr id="3" name="Content Placeholder 2"/>
          <p:cNvSpPr>
            <a:spLocks noGrp="1"/>
          </p:cNvSpPr>
          <p:nvPr>
            <p:ph idx="1"/>
          </p:nvPr>
        </p:nvSpPr>
        <p:spPr>
          <a:xfrm>
            <a:off x="457200" y="2249424"/>
            <a:ext cx="8458200" cy="4325112"/>
          </a:xfrm>
        </p:spPr>
        <p:txBody>
          <a:bodyPr>
            <a:normAutofit fontScale="92500" lnSpcReduction="10000"/>
          </a:bodyPr>
          <a:lstStyle/>
          <a:p>
            <a:r>
              <a:rPr lang="en-US" dirty="0" smtClean="0"/>
              <a:t>Injuries and illnesses during war	</a:t>
            </a:r>
          </a:p>
          <a:p>
            <a:pPr lvl="1"/>
            <a:r>
              <a:rPr lang="en-US" dirty="0" smtClean="0"/>
              <a:t>Injuries mostly a function of battle experiences</a:t>
            </a:r>
          </a:p>
          <a:p>
            <a:pPr lvl="1"/>
            <a:r>
              <a:rPr lang="en-US" dirty="0" smtClean="0"/>
              <a:t>Infectious illnesses spread across the Army, but exposure varied across companies.</a:t>
            </a:r>
          </a:p>
          <a:p>
            <a:pPr>
              <a:spcBef>
                <a:spcPts val="1200"/>
              </a:spcBef>
            </a:pPr>
            <a:r>
              <a:rPr lang="en-US" dirty="0" smtClean="0"/>
              <a:t>Discharge from the service</a:t>
            </a:r>
          </a:p>
          <a:p>
            <a:pPr lvl="1"/>
            <a:r>
              <a:rPr lang="en-US" dirty="0" smtClean="0"/>
              <a:t>Generated by injury or illness</a:t>
            </a:r>
          </a:p>
          <a:p>
            <a:pPr lvl="1"/>
            <a:r>
              <a:rPr lang="en-US" dirty="0" smtClean="0"/>
              <a:t>Three-year term of service, but many served for the duration</a:t>
            </a:r>
          </a:p>
          <a:p>
            <a:pPr lvl="1"/>
            <a:r>
              <a:rPr lang="en-US" dirty="0" smtClean="0"/>
              <a:t>Some served well after end of war, particularly black soldiers (a large percentage of mortality among black soldiers occurred after the war’s end.)</a:t>
            </a:r>
            <a:endParaRPr lang="en-US" dirty="0"/>
          </a:p>
        </p:txBody>
      </p:sp>
    </p:spTree>
    <p:extLst>
      <p:ext uri="{BB962C8B-B14F-4D97-AF65-F5344CB8AC3E}">
        <p14:creationId xmlns:p14="http://schemas.microsoft.com/office/powerpoint/2010/main" val="921409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Events</a:t>
            </a:r>
            <a:endParaRPr lang="en-US" dirty="0"/>
          </a:p>
        </p:txBody>
      </p:sp>
      <p:sp>
        <p:nvSpPr>
          <p:cNvPr id="3" name="Content Placeholder 2"/>
          <p:cNvSpPr>
            <a:spLocks noGrp="1"/>
          </p:cNvSpPr>
          <p:nvPr>
            <p:ph idx="1"/>
          </p:nvPr>
        </p:nvSpPr>
        <p:spPr/>
        <p:txBody>
          <a:bodyPr>
            <a:normAutofit lnSpcReduction="10000"/>
          </a:bodyPr>
          <a:lstStyle/>
          <a:p>
            <a:r>
              <a:rPr lang="en-US" dirty="0" smtClean="0"/>
              <a:t>Pension application</a:t>
            </a:r>
          </a:p>
          <a:p>
            <a:pPr lvl="1"/>
            <a:r>
              <a:rPr lang="en-US" dirty="0" smtClean="0"/>
              <a:t>Motivated by a mix of causal factors:</a:t>
            </a:r>
          </a:p>
          <a:p>
            <a:pPr lvl="2"/>
            <a:r>
              <a:rPr lang="en-US" dirty="0" smtClean="0"/>
              <a:t>Injuries/illness during war</a:t>
            </a:r>
          </a:p>
          <a:p>
            <a:pPr lvl="2"/>
            <a:r>
              <a:rPr lang="en-US" dirty="0" smtClean="0"/>
              <a:t>Health events after war</a:t>
            </a:r>
          </a:p>
          <a:p>
            <a:pPr lvl="2"/>
            <a:r>
              <a:rPr lang="en-US" dirty="0" smtClean="0"/>
              <a:t>Changes in pension law</a:t>
            </a:r>
          </a:p>
          <a:p>
            <a:pPr lvl="2"/>
            <a:r>
              <a:rPr lang="en-US" dirty="0" smtClean="0"/>
              <a:t>Changes in administrative practices</a:t>
            </a:r>
          </a:p>
          <a:p>
            <a:r>
              <a:rPr lang="en-US" dirty="0" smtClean="0"/>
              <a:t>Application for pension increase</a:t>
            </a:r>
          </a:p>
          <a:p>
            <a:r>
              <a:rPr lang="en-US" dirty="0" smtClean="0"/>
              <a:t>Examinations by physicians</a:t>
            </a:r>
          </a:p>
          <a:p>
            <a:r>
              <a:rPr lang="en-US" dirty="0" smtClean="0"/>
              <a:t>Information solicited by Pension Bureau</a:t>
            </a:r>
          </a:p>
          <a:p>
            <a:pPr lvl="1"/>
            <a:r>
              <a:rPr lang="en-US" dirty="0" smtClean="0"/>
              <a:t>Surveys of Pensioners</a:t>
            </a:r>
            <a:endParaRPr lang="en-US" dirty="0"/>
          </a:p>
        </p:txBody>
      </p:sp>
    </p:spTree>
    <p:extLst>
      <p:ext uri="{BB962C8B-B14F-4D97-AF65-F5344CB8AC3E}">
        <p14:creationId xmlns:p14="http://schemas.microsoft.com/office/powerpoint/2010/main" val="7588254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Urban</Template>
  <TotalTime>6187</TotalTime>
  <Words>1960</Words>
  <Application>Microsoft Office PowerPoint</Application>
  <PresentationFormat>On-screen Show (4:3)</PresentationFormat>
  <Paragraphs>241</Paragraphs>
  <Slides>49</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1" baseType="lpstr">
      <vt:lpstr>Urban</vt:lpstr>
      <vt:lpstr>Chart</vt:lpstr>
      <vt:lpstr>Avoiding Bias when Analyzing the Union Army Data</vt:lpstr>
      <vt:lpstr>Bias</vt:lpstr>
      <vt:lpstr>Potential sources of bias</vt:lpstr>
      <vt:lpstr>The essential question</vt:lpstr>
      <vt:lpstr>The essential question (restated)</vt:lpstr>
      <vt:lpstr>Event-generated data</vt:lpstr>
      <vt:lpstr>Important events</vt:lpstr>
      <vt:lpstr>Important Events</vt:lpstr>
      <vt:lpstr>Important Events</vt:lpstr>
      <vt:lpstr>Important Events </vt:lpstr>
      <vt:lpstr>Participation in the pension system</vt:lpstr>
      <vt:lpstr>Pension eligibility: law and practice</vt:lpstr>
      <vt:lpstr>Disparities in Pension Enrollment</vt:lpstr>
      <vt:lpstr>The Civil War Pension: Analytical Phases</vt:lpstr>
      <vt:lpstr>Three facts about pension applications</vt:lpstr>
      <vt:lpstr>Implications</vt:lpstr>
      <vt:lpstr>An example</vt:lpstr>
      <vt:lpstr>An example</vt:lpstr>
      <vt:lpstr>An example</vt:lpstr>
      <vt:lpstr>An example</vt:lpstr>
      <vt:lpstr>Sample design</vt:lpstr>
      <vt:lpstr>Implications of cluster sampling in the UA</vt:lpstr>
      <vt:lpstr>Implications of cluster sampling in the UA</vt:lpstr>
      <vt:lpstr>Collection methodology </vt:lpstr>
      <vt:lpstr>Bias and historical life profile</vt:lpstr>
      <vt:lpstr>Sample representativeness</vt:lpstr>
      <vt:lpstr>Bias due to environmental change</vt:lpstr>
      <vt:lpstr>Legal changes</vt:lpstr>
      <vt:lpstr>Administrative Practice</vt:lpstr>
      <vt:lpstr>Hypothetical Ratings</vt:lpstr>
      <vt:lpstr>Cardiovascular Ratings (c_rat), by year</vt:lpstr>
      <vt:lpstr>“Total Rating” (a_totrat), by year</vt:lpstr>
      <vt:lpstr>Lesson from this example</vt:lpstr>
      <vt:lpstr>Medical knowledge and Professionalism</vt:lpstr>
      <vt:lpstr>PowerPoint Presentation</vt:lpstr>
      <vt:lpstr>PowerPoint Presentation</vt:lpstr>
      <vt:lpstr>PowerPoint Presentation</vt:lpstr>
      <vt:lpstr>Lesson</vt:lpstr>
      <vt:lpstr>Implications </vt:lpstr>
      <vt:lpstr>Bias due to linkage failure</vt:lpstr>
      <vt:lpstr>Bias due to collection errors</vt:lpstr>
      <vt:lpstr>Multi-source, multi-instance data</vt:lpstr>
      <vt:lpstr>Retrospective data</vt:lpstr>
      <vt:lpstr>Collection of retrospective data</vt:lpstr>
      <vt:lpstr>Multiple sources</vt:lpstr>
      <vt:lpstr>Multiple instances</vt:lpstr>
      <vt:lpstr>Discrimination</vt:lpstr>
      <vt:lpstr>Drivers of discrimination</vt:lpstr>
      <vt:lpstr>The meaning of missing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sew22</dc:creator>
  <cp:lastModifiedBy>maranjian</cp:lastModifiedBy>
  <cp:revision>72</cp:revision>
  <dcterms:created xsi:type="dcterms:W3CDTF">2015-01-22T17:30:25Z</dcterms:created>
  <dcterms:modified xsi:type="dcterms:W3CDTF">2015-12-15T17:19:13Z</dcterms:modified>
</cp:coreProperties>
</file>