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5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6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8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9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theme/theme10.xml" ContentType="application/vnd.openxmlformats-officedocument.theme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theme/theme11.xml" ContentType="application/vnd.openxmlformats-officedocument.theme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  <p:sldMasterId id="2147483700" r:id="rId3"/>
    <p:sldMasterId id="2147483713" r:id="rId4"/>
    <p:sldMasterId id="2147483726" r:id="rId5"/>
    <p:sldMasterId id="2147483746" r:id="rId6"/>
    <p:sldMasterId id="2147483766" r:id="rId7"/>
    <p:sldMasterId id="2147483779" r:id="rId8"/>
    <p:sldMasterId id="2147483792" r:id="rId9"/>
    <p:sldMasterId id="2147483812" r:id="rId10"/>
    <p:sldMasterId id="2147483832" r:id="rId11"/>
    <p:sldMasterId id="2147483846" r:id="rId12"/>
  </p:sldMasterIdLst>
  <p:notesMasterIdLst>
    <p:notesMasterId r:id="rId26"/>
  </p:notesMasterIdLst>
  <p:sldIdLst>
    <p:sldId id="256" r:id="rId13"/>
    <p:sldId id="275" r:id="rId14"/>
    <p:sldId id="286" r:id="rId15"/>
    <p:sldId id="277" r:id="rId16"/>
    <p:sldId id="285" r:id="rId17"/>
    <p:sldId id="278" r:id="rId18"/>
    <p:sldId id="279" r:id="rId19"/>
    <p:sldId id="282" r:id="rId20"/>
    <p:sldId id="280" r:id="rId21"/>
    <p:sldId id="269" r:id="rId22"/>
    <p:sldId id="273" r:id="rId23"/>
    <p:sldId id="270" r:id="rId24"/>
    <p:sldId id="281" r:id="rId2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62" autoAdjust="0"/>
  </p:normalViewPr>
  <p:slideViewPr>
    <p:cSldViewPr>
      <p:cViewPr varScale="1">
        <p:scale>
          <a:sx n="110" d="100"/>
          <a:sy n="110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92" y="-84"/>
      </p:cViewPr>
      <p:guideLst>
        <p:guide orient="horz" pos="2928"/>
        <p:guide pos="216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8D242-A4BF-456C-A1DA-106F9EAB0BA6}" type="datetimeFigureOut">
              <a:rPr lang="en-US" smtClean="0"/>
              <a:pPr/>
              <a:t>4/9/2014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D0EB2-F500-4A67-B9D1-8578F8E17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8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8182" y="4415790"/>
            <a:ext cx="5505450" cy="4728210"/>
          </a:xfrm>
        </p:spPr>
        <p:txBody>
          <a:bodyPr>
            <a:normAutofit/>
          </a:bodyPr>
          <a:lstStyle/>
          <a:p>
            <a:pPr marL="4763" lvl="2">
              <a:buFont typeface="Courier New" pitchFamily="49" charset="0"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D0EB2-F500-4A67-B9D1-8578F8E1790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1.xml"/></Relationships>
</file>

<file path=ppt/slideLayouts/_rels/slideLayout1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1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2.xml"/></Relationships>
</file>

<file path=ppt/slideLayouts/_rels/slideLayout1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2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fld id="{9033A6D3-A184-4BE7-B4D9-B27C15BFC67A}" type="datetimeFigureOut">
              <a:rPr lang="en-US" smtClean="0"/>
              <a:pPr/>
              <a:t>4/9/2014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AE4F9-E7E3-42E7-906E-C0E99DA9979B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7" descr="SOI_Logo_Rev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4" name="Picture 11" descr="SOI_Logo_Rev.png"/>
          <p:cNvPicPr>
            <a:picLocks noChangeAspect="1"/>
          </p:cNvPicPr>
          <p:nvPr/>
        </p:nvPicPr>
        <p:blipFill>
          <a:blip r:embed="rId2" cstate="print"/>
          <a:srcRect r="17857"/>
          <a:stretch>
            <a:fillRect/>
          </a:stretch>
        </p:blipFill>
        <p:spPr bwMode="auto">
          <a:xfrm>
            <a:off x="1371600" y="2530475"/>
            <a:ext cx="64008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33D58E-FA07-4929-A056-BEF1C2B3FAA3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BD94B-71DA-4A49-AD08-10AFBC9D0BB5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82341FD-548B-4947-A6AC-00A1FCE5156D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DEF823D-2E53-4AF9-BC3D-F830C48540D5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09D0A11-6A87-4192-AAE1-A73A5FA4BA1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83A87-B135-416D-BBB0-33B4DDA6D6D3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B082CA2-93E2-4490-989D-873B738DD303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B810F09-4C49-48D9-B568-E995306C7AB1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8FC471E-17B4-4E42-BBB4-4A15143D38C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A66F2-3263-4C63-BC9C-B3A9EECEA044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6" name="Picture 13" descr="SOI_Logo_Cond_Rev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431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4" name="Picture 13" descr="SOI_Logo_Cond_Rev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16138"/>
            <a:ext cx="5486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8DEB4EF-09A5-429D-AE1A-4B0E9258B5B2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25C3B-80B4-4718-8071-209ECA48433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B77D231-6112-4F08-91A3-738C88C15628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A00CEE-7749-4203-BDFB-76A601EE9E8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5755745-FEB1-48DD-B2BD-749C209CE2F9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58EC1-3999-4FD3-8219-2A30C3F0AA4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4F61645-A7EE-46E9-9443-22BA131F3E87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5420DBA-8445-49AC-89DF-C671BAF298BB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9ABF1AA-7ED6-4766-AFAD-960074D25651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FFA78-5B07-4353-B4C3-56EA5113091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fld id="{9033A6D3-A184-4BE7-B4D9-B27C15BFC67A}" type="datetimeFigureOut">
              <a:rPr lang="en-US" smtClean="0"/>
              <a:pPr/>
              <a:t>4/9/2014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3C89-0C11-44C0-8D9D-05F1027803D6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C8547-E5E9-49AD-B5DA-FD63654D23FF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ECE72-464D-452F-8CA4-9ACB447E7323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FD02E-413E-4A02-8150-19CD727ED4F1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1038F-6A80-482C-AE2F-2F8003E63989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91AA4-2CF2-4AC7-BBE3-01590CCF51FC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C415E-6B55-4393-A91B-C3774E976E87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18FC9-AB9E-4410-A354-694556687940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7F928-C8BB-44FA-859C-D45D768AAADE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B319B-0E0F-49B1-A2D7-FE41FE8ADA1B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9748F-7964-4127-ADBB-2C11925ABD3A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pic>
        <p:nvPicPr>
          <p:cNvPr id="7" name="Picture 6" descr="SOI_Logo_Cond_Color_Externa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28800" y="2115727"/>
            <a:ext cx="5486400" cy="26265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ECE72-464D-452F-8CA4-9ACB447E7323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FD02E-413E-4A02-8150-19CD727ED4F1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1038F-6A80-482C-AE2F-2F8003E63989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91AA4-2CF2-4AC7-BBE3-01590CCF51FC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18FC9-AB9E-4410-A354-694556687940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7" descr="SOI_Logo_Rev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4" name="Picture 11" descr="SOI_Logo_Rev.png"/>
          <p:cNvPicPr>
            <a:picLocks noChangeAspect="1"/>
          </p:cNvPicPr>
          <p:nvPr/>
        </p:nvPicPr>
        <p:blipFill>
          <a:blip r:embed="rId2" cstate="print"/>
          <a:srcRect r="17857"/>
          <a:stretch>
            <a:fillRect/>
          </a:stretch>
        </p:blipFill>
        <p:spPr bwMode="auto">
          <a:xfrm>
            <a:off x="1371600" y="2530475"/>
            <a:ext cx="64008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 dirty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6BDA33C-8E20-4E1E-8B65-68AB883B8687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 dirty="0" smtClean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77B26C1-FA61-44FC-8CD6-B0EAFFE22B2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8B6F2A1-E909-42DF-B248-FA0A5C788C8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E09FC5A-595A-46A8-A82B-1BCA26C17B92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EF4D74E-2603-4CFF-819D-8CCA6CD3395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94254-8271-41FE-AD93-CBD8C57D3BC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40956E4-BF8D-4FD7-B3F0-A8120132531C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B1AF2FC-73A9-4850-970E-BE025C708D38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E3F33C-7EC5-4171-AA52-CFB33DD97021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01F6-CD70-4C72-BB5A-A0C235FDCF2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18FC9-AB9E-4410-A354-694556687940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8" name="Picture 7" descr="SOI_Logo_Cond_Rev_Externa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1432517" cy="685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 dirty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6BDA33C-8E20-4E1E-8B65-68AB883B8687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  <p:pic>
        <p:nvPicPr>
          <p:cNvPr id="7" name="Picture 6" descr="SOI_Logo_Cond_Rev_Externa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28800" y="2115727"/>
            <a:ext cx="5486400" cy="26265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 dirty="0" smtClean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77B26C1-FA61-44FC-8CD6-B0EAFFE22B2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8B6F2A1-E909-42DF-B248-FA0A5C788C8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E09FC5A-595A-46A8-A82B-1BCA26C17B92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EF4D74E-2603-4CFF-819D-8CCA6CD3395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94254-8271-41FE-AD93-CBD8C57D3BC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40956E4-BF8D-4FD7-B3F0-A8120132531C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B1AF2FC-73A9-4850-970E-BE025C708D38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E3F33C-7EC5-4171-AA52-CFB33DD97021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01F6-CD70-4C72-BB5A-A0C235FDCF2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18FC9-AB9E-4410-A354-694556687940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157166-F04E-423C-AD94-27BD2F3204FD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dirty="0" smtClean="0"/>
              <a:t>Joint Statistical Research Program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28818A-067C-4D12-8936-4E6632FF237D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336702-A4A4-42E3-A696-633D558D9631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EB47E6-66E8-4268-B79D-9DFD379B2CC7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8D793C-AB46-4746-A69A-AA0DC88A78F1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4993-DCCE-4C73-A91B-9D5E785D7D1C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B47175-FB0C-49B9-B740-D004F0441957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8E7304-7BA1-48FF-8621-E9200857E4F0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57D9B2-6FC4-4908-9E89-555CCEA84C1F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4EC96C-7AED-4836-8575-09B46107789E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337B99-8C0C-40D8-A734-83D28ADC2543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3" name="Rectangle 2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13" descr="SOI_Logo_Cond_Color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16138"/>
            <a:ext cx="5486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722DE-70F0-4ECC-A3E4-8ACCFDC1BC2B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13F8B-37E8-42CC-B55A-73D4737B8AB1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CC35D-B434-4011-8713-04C73AA35B33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BD2A-C2F0-4C30-9BD5-79D0BA90DAF5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1608D-03E8-4BA4-801E-85E0C82EDA80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7" descr="SOI_Logo_Rev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4" name="Picture 11" descr="SOI_Logo_Rev.png"/>
          <p:cNvPicPr>
            <a:picLocks noChangeAspect="1"/>
          </p:cNvPicPr>
          <p:nvPr/>
        </p:nvPicPr>
        <p:blipFill>
          <a:blip r:embed="rId2" cstate="print"/>
          <a:srcRect r="17857"/>
          <a:stretch>
            <a:fillRect/>
          </a:stretch>
        </p:blipFill>
        <p:spPr bwMode="auto">
          <a:xfrm>
            <a:off x="1371600" y="2530475"/>
            <a:ext cx="64008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BBE5157-F6F1-487F-9328-9B24D76DFBA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29EA-60F2-4D3D-B41E-BDB31E60657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8C97FE5-284F-4FBA-86B1-D23BB58A1EA3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CD1F047-361F-4CB5-94FE-9F22CF421DCC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D1A44A9-4928-4F52-A8F1-FE724A672130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09B77-F4DA-4C46-A29B-4894CBE49759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37BAF3B-D8B6-4D7F-B78C-819AE7DC9CB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BCEC74-4020-4792-8A61-DE69F23F4F0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E03A7A-7636-4B61-AA8C-F476EC72811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14D36-63A7-4F4C-8F30-AA9C5375AB9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6" name="Picture 13" descr="SOI_Logo_Cond_Rev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431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2743200" y="2513013"/>
            <a:ext cx="5867400" cy="915987"/>
          </a:xfrm>
          <a:prstGeom prst="rect">
            <a:avLst/>
          </a:prstGeom>
          <a:noFill/>
          <a:extLst>
            <a:ext uri="{FAA26D3D-D897-4be2-8F04-BA451C77F1D7}"/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2700">
                <a:solidFill>
                  <a:schemeClr val="tx2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505200"/>
            <a:ext cx="5867400" cy="2743200"/>
          </a:xfrm>
        </p:spPr>
        <p:txBody>
          <a:bodyPr/>
          <a:lstStyle>
            <a:lvl1pPr marL="0" indent="0">
              <a:lnSpc>
                <a:spcPct val="100000"/>
              </a:lnSpc>
              <a:defRPr sz="490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7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19050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60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4" name="Picture 13" descr="SOI_Logo_Cond_Rev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16138"/>
            <a:ext cx="5486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567E12-D3C7-455A-A9B1-459AA08E036F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AA77-5200-4A67-8BC3-158EB62A6857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82000" cy="624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48A7888-EA5B-4588-98BA-0F097341A7F3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37719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9D5995C-E4AA-4495-B4DA-7384C1467CCA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110807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54AECF-4364-4AA5-964B-A89BB124653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6F8E-6579-425C-AA7C-5D629AB61B80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543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C3F2DDB-5232-4BD8-B154-6EC4A2DE60D6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996A5A9-5D75-4E18-A077-59A180A70509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752600"/>
            <a:ext cx="76962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66800" y="1066801"/>
            <a:ext cx="7543800" cy="533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734E878-FE5F-4E4E-8D85-B64F588C3772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76450" cy="53340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066800"/>
            <a:ext cx="55435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28161-9B06-4465-9ACA-F07C6F5C35D5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fld id="{9033A6D3-A184-4BE7-B4D9-B27C15BFC67A}" type="datetimeFigureOut">
              <a:rPr lang="en-US" smtClean="0"/>
              <a:pPr/>
              <a:t>4/9/2014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SOI_Logo_Color.png"/>
          <p:cNvPicPr>
            <a:picLocks noChangeAspect="1"/>
          </p:cNvPicPr>
          <p:nvPr/>
        </p:nvPicPr>
        <p:blipFill>
          <a:blip r:embed="rId2" cstate="print"/>
          <a:srcRect r="81061"/>
          <a:stretch>
            <a:fillRect/>
          </a:stretch>
        </p:blipFill>
        <p:spPr bwMode="auto">
          <a:xfrm>
            <a:off x="76200" y="457200"/>
            <a:ext cx="11430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43200" y="2514600"/>
            <a:ext cx="5867400" cy="763588"/>
          </a:xfrm>
        </p:spPr>
        <p:txBody>
          <a:bodyPr anchor="b"/>
          <a:lstStyle>
            <a:lvl1pPr>
              <a:lnSpc>
                <a:spcPct val="90000"/>
              </a:lnSpc>
              <a:defRPr sz="1900">
                <a:solidFill>
                  <a:schemeClr val="folHlink"/>
                </a:solidFill>
                <a:latin typeface="Arial Bold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8436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743200" y="3352800"/>
            <a:ext cx="5867400" cy="2895600"/>
          </a:xfrm>
        </p:spPr>
        <p:txBody>
          <a:bodyPr/>
          <a:lstStyle>
            <a:lvl1pPr marL="0" indent="0">
              <a:lnSpc>
                <a:spcPct val="100000"/>
              </a:lnSpc>
              <a:defRPr sz="4400">
                <a:solidFill>
                  <a:srgbClr val="009FDA"/>
                </a:solidFill>
                <a:latin typeface="Arial Black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8" name="Rectangle 20"/>
          <p:cNvSpPr>
            <a:spLocks noGrp="1" noChangeAspect="1" noChangeArrowheads="1"/>
          </p:cNvSpPr>
          <p:nvPr>
            <p:ph type="dt" sz="half" idx="10"/>
          </p:nvPr>
        </p:nvSpPr>
        <p:spPr bwMode="auto">
          <a:xfrm>
            <a:off x="2743200" y="2133600"/>
            <a:ext cx="17526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4572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800" baseline="0">
                <a:solidFill>
                  <a:srgbClr val="009FDA"/>
                </a:solidFill>
                <a:latin typeface="Arial Bold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3" name="Picture 10" descr="SOI_Logo_Color.png"/>
          <p:cNvPicPr>
            <a:picLocks noChangeAspect="1"/>
          </p:cNvPicPr>
          <p:nvPr/>
        </p:nvPicPr>
        <p:blipFill>
          <a:blip r:embed="rId2" cstate="print"/>
          <a:srcRect r="16667"/>
          <a:stretch>
            <a:fillRect/>
          </a:stretch>
        </p:blipFill>
        <p:spPr bwMode="auto">
          <a:xfrm>
            <a:off x="1371600" y="2543175"/>
            <a:ext cx="64008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95800"/>
            <a:ext cx="7772400" cy="127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1800B7-2C59-4215-B4D0-DD17957500B8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7A5399-2198-4360-90E2-3FD55BFD9647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D401F9-0CA0-4B5B-AEB2-E1D1B89EA7FA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3B3C3-74BA-46FA-97B6-9F47452855FD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A67924-1928-463F-A004-C9F60279629C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B84718-778F-4E5A-9EA3-8FD9CA380C7C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0"/>
            <a:ext cx="511175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3008313" cy="3459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B04978-676F-4626-A707-9E9E4CB94D85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2954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3810000"/>
            <a:ext cx="36957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914900" y="1295400"/>
            <a:ext cx="3695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EBD5F2-BFE4-44B6-97BE-4052D8EC66D5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5486400" cy="533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609600"/>
            <a:ext cx="8686800" cy="413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7F8389-81F5-4755-9665-E9AA4F018A2D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EE7F2-7628-4ADC-B841-082D404024B3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600075"/>
            <a:ext cx="1905000" cy="564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219200"/>
            <a:ext cx="55626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B2086E-CCFF-407E-887F-95B3148AE64A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OI Logo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3" name="Rectangle 2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13" descr="SOI_Logo_Cond_Color_Exter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16138"/>
            <a:ext cx="5486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AA383-C2E8-4DA1-AD06-73E2B837CAAF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1"/>
            <a:ext cx="4040188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1"/>
            <a:ext cx="4041775" cy="4144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457200" y="533400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4113-B2A1-4E58-BBB0-E844B2C04BDF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(no header b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1534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33290-B835-470E-961F-B271A5B3658B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62000" y="1295400"/>
            <a:ext cx="7924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4E41-CBD1-4C59-BC5F-84669D79107C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slideLayout" Target="../slideLayouts/slideLayout156.xml"/><Relationship Id="rId1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46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150.xml"/><Relationship Id="rId12" Type="http://schemas.openxmlformats.org/officeDocument/2006/relationships/slideLayout" Target="../slideLayouts/slideLayout155.xml"/><Relationship Id="rId17" Type="http://schemas.openxmlformats.org/officeDocument/2006/relationships/slideLayout" Target="../slideLayouts/slideLayout160.xml"/><Relationship Id="rId2" Type="http://schemas.openxmlformats.org/officeDocument/2006/relationships/slideLayout" Target="../slideLayouts/slideLayout145.xml"/><Relationship Id="rId16" Type="http://schemas.openxmlformats.org/officeDocument/2006/relationships/slideLayout" Target="../slideLayouts/slideLayout159.xml"/><Relationship Id="rId20" Type="http://schemas.openxmlformats.org/officeDocument/2006/relationships/theme" Target="../theme/theme10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53.xml"/><Relationship Id="rId19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Relationship Id="rId14" Type="http://schemas.openxmlformats.org/officeDocument/2006/relationships/slideLayout" Target="../slideLayouts/slideLayout15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0.xml"/><Relationship Id="rId13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65.xml"/><Relationship Id="rId7" Type="http://schemas.openxmlformats.org/officeDocument/2006/relationships/slideLayout" Target="../slideLayouts/slideLayout169.xml"/><Relationship Id="rId12" Type="http://schemas.openxmlformats.org/officeDocument/2006/relationships/slideLayout" Target="../slideLayouts/slideLayout174.xml"/><Relationship Id="rId2" Type="http://schemas.openxmlformats.org/officeDocument/2006/relationships/slideLayout" Target="../slideLayouts/slideLayout164.xml"/><Relationship Id="rId1" Type="http://schemas.openxmlformats.org/officeDocument/2006/relationships/slideLayout" Target="../slideLayouts/slideLayout163.xml"/><Relationship Id="rId6" Type="http://schemas.openxmlformats.org/officeDocument/2006/relationships/slideLayout" Target="../slideLayouts/slideLayout168.xml"/><Relationship Id="rId11" Type="http://schemas.openxmlformats.org/officeDocument/2006/relationships/slideLayout" Target="../slideLayouts/slideLayout173.xml"/><Relationship Id="rId5" Type="http://schemas.openxmlformats.org/officeDocument/2006/relationships/slideLayout" Target="../slideLayouts/slideLayout16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72.xml"/><Relationship Id="rId4" Type="http://schemas.openxmlformats.org/officeDocument/2006/relationships/slideLayout" Target="../slideLayouts/slideLayout166.xml"/><Relationship Id="rId9" Type="http://schemas.openxmlformats.org/officeDocument/2006/relationships/slideLayout" Target="../slideLayouts/slideLayout171.xml"/><Relationship Id="rId1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3.xml"/><Relationship Id="rId13" Type="http://schemas.openxmlformats.org/officeDocument/2006/relationships/slideLayout" Target="../slideLayouts/slideLayout188.xml"/><Relationship Id="rId3" Type="http://schemas.openxmlformats.org/officeDocument/2006/relationships/slideLayout" Target="../slideLayouts/slideLayout178.xml"/><Relationship Id="rId7" Type="http://schemas.openxmlformats.org/officeDocument/2006/relationships/slideLayout" Target="../slideLayouts/slideLayout182.xml"/><Relationship Id="rId12" Type="http://schemas.openxmlformats.org/officeDocument/2006/relationships/slideLayout" Target="../slideLayouts/slideLayout187.xml"/><Relationship Id="rId2" Type="http://schemas.openxmlformats.org/officeDocument/2006/relationships/slideLayout" Target="../slideLayouts/slideLayout177.xml"/><Relationship Id="rId1" Type="http://schemas.openxmlformats.org/officeDocument/2006/relationships/slideLayout" Target="../slideLayouts/slideLayout176.xml"/><Relationship Id="rId6" Type="http://schemas.openxmlformats.org/officeDocument/2006/relationships/slideLayout" Target="../slideLayouts/slideLayout181.xml"/><Relationship Id="rId11" Type="http://schemas.openxmlformats.org/officeDocument/2006/relationships/slideLayout" Target="../slideLayouts/slideLayout186.xml"/><Relationship Id="rId5" Type="http://schemas.openxmlformats.org/officeDocument/2006/relationships/slideLayout" Target="../slideLayouts/slideLayout18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185.xml"/><Relationship Id="rId4" Type="http://schemas.openxmlformats.org/officeDocument/2006/relationships/slideLayout" Target="../slideLayouts/slideLayout179.xml"/><Relationship Id="rId9" Type="http://schemas.openxmlformats.org/officeDocument/2006/relationships/slideLayout" Target="../slideLayouts/slideLayout184.xml"/><Relationship Id="rId14" Type="http://schemas.openxmlformats.org/officeDocument/2006/relationships/theme" Target="../theme/theme1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5.xml"/><Relationship Id="rId1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65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17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4.xml"/><Relationship Id="rId16" Type="http://schemas.openxmlformats.org/officeDocument/2006/relationships/slideLayout" Target="../slideLayouts/slideLayout78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81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slideLayout" Target="../slideLayouts/slideLayout94.xml"/><Relationship Id="rId18" Type="http://schemas.openxmlformats.org/officeDocument/2006/relationships/slideLayout" Target="../slideLayouts/slideLayout99.xml"/><Relationship Id="rId3" Type="http://schemas.openxmlformats.org/officeDocument/2006/relationships/slideLayout" Target="../slideLayouts/slideLayout84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1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83.xml"/><Relationship Id="rId16" Type="http://schemas.openxmlformats.org/officeDocument/2006/relationships/slideLayout" Target="../slideLayouts/slideLayout97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91.xml"/><Relationship Id="rId19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slideLayout" Target="../slideLayouts/slideLayout9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image" Target="../media/image6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2.xml"/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2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31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theme" Target="../theme/theme9.xm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 smtClean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r>
              <a:rPr lang="en-US" dirty="0" smtClean="0"/>
              <a:t>Joint Statistical Research Program</a:t>
            </a:r>
            <a:endParaRPr lang="en-US" dirty="0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 smtClean="0">
                <a:solidFill>
                  <a:srgbClr val="00599C"/>
                </a:solidFill>
              </a:defRPr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1032" name="Picture 8" descr="SOI_Logo_Color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3152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en-US" smtClean="0"/>
              <a:t>PRESENTATION TITLE</a:t>
            </a:r>
            <a:endParaRPr lang="en-US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>
                <a:solidFill>
                  <a:srgbClr val="00599C"/>
                </a:solidFill>
              </a:defRPr>
            </a:lvl1pPr>
          </a:lstStyle>
          <a:p>
            <a:pPr>
              <a:defRPr/>
            </a:pPr>
            <a:fld id="{6B46DA88-23BC-4A54-ABBF-B97C5D9F4A08}" type="slidenum">
              <a:rPr lang="en-US" smtClean="0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10" name="Picture 9" descr="SOI_Logo_Cond_Color_External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7696200" y="6400800"/>
            <a:ext cx="955011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  <p:sldLayoutId id="2147483829" r:id="rId17"/>
    <p:sldLayoutId id="2147483830" r:id="rId18"/>
    <p:sldLayoutId id="2147483831" r:id="rId19"/>
  </p:sldLayoutIdLst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1" name="Picture 5" descr="SOI_Logo_Rev.png"/>
          <p:cNvPicPr>
            <a:picLocks noChangeAspect="1"/>
          </p:cNvPicPr>
          <p:nvPr/>
        </p:nvPicPr>
        <p:blipFill>
          <a:blip r:embed="rId15" cstate="print"/>
          <a:srcRect r="80769"/>
          <a:stretch>
            <a:fillRect/>
          </a:stretch>
        </p:blipFill>
        <p:spPr bwMode="auto">
          <a:xfrm>
            <a:off x="152400" y="76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52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 dirty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E0AE845-9E7E-4EC7-9659-4F270B4FE5B9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2052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 dirty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E0AE845-9E7E-4EC7-9659-4F270B4FE5B9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  <p:pic>
        <p:nvPicPr>
          <p:cNvPr id="9" name="Picture 8" descr="SOI_Logo_Cond_Rev_External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28600" y="228600"/>
            <a:ext cx="1432517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 smtClean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 smtClean="0">
                <a:solidFill>
                  <a:srgbClr val="00599C"/>
                </a:solidFill>
              </a:defRPr>
            </a:lvl1pPr>
          </a:lstStyle>
          <a:p>
            <a:pPr>
              <a:defRPr/>
            </a:pPr>
            <a:fld id="{EC74D708-34E4-4CBD-9CC8-0D07545451D4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2057" name="Picture 9" descr="SOI_Logo_Cond_Color_External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696200" y="6400800"/>
            <a:ext cx="95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075" name="Picture 5" descr="SOI_Logo_Rev.png"/>
          <p:cNvPicPr>
            <a:picLocks noChangeAspect="1"/>
          </p:cNvPicPr>
          <p:nvPr/>
        </p:nvPicPr>
        <p:blipFill>
          <a:blip r:embed="rId14" cstate="print"/>
          <a:srcRect r="80769"/>
          <a:stretch>
            <a:fillRect/>
          </a:stretch>
        </p:blipFill>
        <p:spPr bwMode="auto">
          <a:xfrm>
            <a:off x="152400" y="76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76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3E99E61-B6BE-4F5A-8411-610F9CA5AFDE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4099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3A83941-9B9C-4CDA-83B3-569382F47508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  <p:pic>
        <p:nvPicPr>
          <p:cNvPr id="4104" name="Picture 8" descr="SOI_Logo_Cond_Rev_External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228600"/>
            <a:ext cx="1431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 smtClean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 smtClean="0">
                <a:solidFill>
                  <a:srgbClr val="00599C"/>
                </a:solidFill>
              </a:defRPr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1032" name="Picture 8" descr="SOI_Logo_Color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3152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 smtClean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 smtClean="0">
                <a:solidFill>
                  <a:srgbClr val="00599C"/>
                </a:solidFill>
              </a:defRPr>
            </a:lvl1pPr>
          </a:lstStyle>
          <a:p>
            <a:pPr>
              <a:defRPr/>
            </a:pPr>
            <a:fld id="{82DDE22A-C24B-4ACA-A4D4-E2D64BA56C43}" type="slidenum">
              <a:rPr lang="en-US"/>
              <a:pPr>
                <a:defRPr/>
              </a:pPr>
              <a:t>‹#›</a:t>
            </a:fld>
            <a:endParaRPr lang="en-US">
              <a:latin typeface="Times" charset="0"/>
            </a:endParaRPr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2057" name="Picture 9" descr="SOI_Logo_Cond_Color_External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696200" y="6400800"/>
            <a:ext cx="95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  <p:sldLayoutId id="2147483764" r:id="rId18"/>
    <p:sldLayoutId id="2147483765" r:id="rId19"/>
  </p:sldLayoutIdLst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075" name="Picture 5" descr="SOI_Logo_Rev.png"/>
          <p:cNvPicPr>
            <a:picLocks noChangeAspect="1"/>
          </p:cNvPicPr>
          <p:nvPr/>
        </p:nvPicPr>
        <p:blipFill>
          <a:blip r:embed="rId14" cstate="print"/>
          <a:srcRect r="80769"/>
          <a:stretch>
            <a:fillRect/>
          </a:stretch>
        </p:blipFill>
        <p:spPr bwMode="auto">
          <a:xfrm>
            <a:off x="152400" y="76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76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AF2AAB0-D585-42B4-BF2F-92AEDEE3EF08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563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143000"/>
            <a:ext cx="7696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4099" name="Straight Connector 8"/>
          <p:cNvCxnSpPr>
            <a:cxnSpLocks noChangeShapeType="1"/>
          </p:cNvCxnSpPr>
          <p:nvPr/>
        </p:nvCxn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 algn="ctr">
            <a:solidFill>
              <a:srgbClr val="B5BA05"/>
            </a:solidFill>
            <a:round/>
            <a:headEnd/>
            <a:tailEnd/>
          </a:ln>
        </p:spPr>
      </p:cxn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61913D">
                  <a:shade val="30000"/>
                  <a:satMod val="115000"/>
                </a:srgbClr>
              </a:gs>
              <a:gs pos="50000">
                <a:srgbClr val="61913D">
                  <a:shade val="67500"/>
                  <a:satMod val="115000"/>
                </a:srgbClr>
              </a:gs>
              <a:gs pos="100000">
                <a:srgbClr val="61913D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477000"/>
            <a:ext cx="9144000" cy="46038"/>
          </a:xfrm>
          <a:prstGeom prst="rect">
            <a:avLst/>
          </a:prstGeom>
          <a:solidFill>
            <a:srgbClr val="B5BA0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r"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5867400" cy="304800"/>
          </a:xfrm>
          <a:prstGeom prst="rect">
            <a:avLst/>
          </a:prstGeom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 b="1" baseline="0">
                <a:solidFill>
                  <a:srgbClr val="FFFF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66800" y="6629400"/>
            <a:ext cx="762000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9A42747-390B-4FC9-BB20-01E74B57C687}" type="slidenum">
              <a:rPr lang="en-US"/>
              <a:pPr>
                <a:defRPr/>
              </a:pPr>
              <a:t>‹#›</a:t>
            </a:fld>
            <a:endParaRPr lang="en-US" dirty="0">
              <a:latin typeface="Times" charset="0"/>
            </a:endParaRPr>
          </a:p>
        </p:txBody>
      </p:sp>
      <p:pic>
        <p:nvPicPr>
          <p:cNvPr id="4104" name="Picture 8" descr="SOI_Logo_Cond_Rev_External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228600"/>
            <a:ext cx="1431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</p:sldLayoutIdLst>
  <p:hf hd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>
          <a:solidFill>
            <a:schemeClr val="tx2"/>
          </a:solidFill>
          <a:latin typeface="+mn-lt"/>
          <a:ea typeface="+mn-ea"/>
        </a:defRPr>
      </a:lvl2pPr>
      <a:lvl3pPr marL="1028700" indent="1778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1600">
          <a:solidFill>
            <a:schemeClr val="tx2"/>
          </a:solidFill>
          <a:latin typeface="+mn-lt"/>
          <a:ea typeface="+mn-ea"/>
        </a:defRPr>
      </a:lvl3pPr>
      <a:lvl4pPr marL="1892300" indent="-2921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1600">
          <a:solidFill>
            <a:schemeClr val="tx2"/>
          </a:solidFill>
          <a:latin typeface="+mn-lt"/>
          <a:ea typeface="+mn-ea"/>
        </a:defRPr>
      </a:lvl4pPr>
      <a:lvl5pPr marL="24003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2"/>
          </a:solidFill>
          <a:latin typeface="+mn-lt"/>
          <a:ea typeface="+mn-ea"/>
        </a:defRPr>
      </a:lvl5pPr>
      <a:lvl6pPr marL="28575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6pPr>
      <a:lvl7pPr marL="33147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7pPr>
      <a:lvl8pPr marL="3771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8pPr>
      <a:lvl9pPr marL="42291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066800" y="609600"/>
            <a:ext cx="7543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63246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 b="1" baseline="0">
                <a:solidFill>
                  <a:srgbClr val="009FDA"/>
                </a:solidFill>
                <a:latin typeface="Arial" charset="0"/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4008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30000"/>
              </a:lnSpc>
              <a:defRPr sz="1800" baseline="0">
                <a:solidFill>
                  <a:srgbClr val="00599C"/>
                </a:solidFill>
              </a:defRPr>
            </a:lvl1pPr>
          </a:lstStyle>
          <a:p>
            <a:fld id="{578D3A4A-657F-4FCC-9F31-DD66CF95D1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Line 31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599C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0065A4">
                  <a:shade val="30000"/>
                  <a:satMod val="115000"/>
                </a:srgbClr>
              </a:gs>
              <a:gs pos="50000">
                <a:srgbClr val="0065A4">
                  <a:shade val="67500"/>
                  <a:satMod val="115000"/>
                </a:srgbClr>
              </a:gs>
              <a:gs pos="100000">
                <a:srgbClr val="0065A4">
                  <a:shade val="100000"/>
                  <a:satMod val="11500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tIns="91440" bIns="91440" anchor="ctr"/>
          <a:lstStyle/>
          <a:p>
            <a:pPr algn="ctr">
              <a:defRPr/>
            </a:pPr>
            <a:endParaRPr lang="en-US" baseline="0"/>
          </a:p>
        </p:txBody>
      </p:sp>
      <p:pic>
        <p:nvPicPr>
          <p:cNvPr id="1032" name="Picture 8" descr="SOI_Logo_Color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3152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0" y="381000"/>
            <a:ext cx="9144000" cy="46038"/>
          </a:xfrm>
          <a:prstGeom prst="rect">
            <a:avLst/>
          </a:prstGeom>
          <a:solidFill>
            <a:srgbClr val="61913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  <p:sldLayoutId id="2147483810" r:id="rId18"/>
    <p:sldLayoutId id="2147483811" r:id="rId19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rgbClr val="009FD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charset="0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E.Weber@irs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Relationship Id="rId4" Type="http://schemas.openxmlformats.org/officeDocument/2006/relationships/hyperlink" Target="mailto:Barry.W.Johnson@irs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s.gov/uac/SOI-Tax-Stats-SOI-Working-Papers" TargetMode="Externa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514600" y="4419600"/>
            <a:ext cx="6400800" cy="12954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Joint Statistical Research Program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36576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Research,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Analysis, and Statistics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971800" y="3657600"/>
            <a:ext cx="449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Access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3" lvl="1" indent="4763">
              <a:buNone/>
            </a:pPr>
            <a:r>
              <a:rPr lang="en-US" sz="2200" b="1" dirty="0" smtClean="0"/>
              <a:t>Intergovernmental Personnel Mobility Act (IPA):</a:t>
            </a:r>
          </a:p>
          <a:p>
            <a:pPr marL="347663" lvl="2" indent="-34290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Open to permanent employees of Federal, State or local governments or non-profit research organizations </a:t>
            </a:r>
          </a:p>
          <a:p>
            <a:pPr marL="804863" lvl="3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Students, including graduate assistants are not eligible</a:t>
            </a:r>
          </a:p>
          <a:p>
            <a:pPr marL="347663" lvl="2" indent="-34290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Authorized by Title IV of the Intergovernmental Personnel Act of 1970 (5 U.S.C. 3371-3376)</a:t>
            </a:r>
          </a:p>
          <a:p>
            <a:pPr marL="347663" lvl="2" indent="-34290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Must complete Office of Personnel Management Form OF-69, which is signed by IRS and the researcher’s employer</a:t>
            </a:r>
          </a:p>
          <a:p>
            <a:pPr marL="347663" lvl="3" indent="-34290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Creates an employee-like arrangement, managed through personnel systems</a:t>
            </a:r>
          </a:p>
          <a:p>
            <a:pPr marL="804863" lvl="4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Qualifications, such as citizenship requirements, follow sponsoring agency guidelines.</a:t>
            </a:r>
          </a:p>
          <a:p>
            <a:pPr marL="576263" lvl="3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10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Access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Student Volunteer Service Program:</a:t>
            </a:r>
          </a:p>
          <a:p>
            <a:pPr marL="569913" indent="-33655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sz="2000" dirty="0" smtClean="0"/>
              <a:t>Authorized under the Civil Service Reform Act of 1978, Title 5 (USC 3111)</a:t>
            </a:r>
          </a:p>
          <a:p>
            <a:pPr marL="569913" indent="-336550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sz="2000" dirty="0" smtClean="0"/>
              <a:t>Provides work experience related to student’s course of study</a:t>
            </a:r>
          </a:p>
          <a:p>
            <a:pPr marL="569913" lvl="3" indent="-336550">
              <a:buClr>
                <a:srgbClr val="00B0F0"/>
              </a:buClr>
              <a:buFont typeface="Courier New" pitchFamily="49" charset="0"/>
              <a:buChar char="o"/>
            </a:pPr>
            <a:r>
              <a:rPr lang="en-US" sz="2000" dirty="0" smtClean="0"/>
              <a:t>Arrangement is between the school and the IRS </a:t>
            </a:r>
          </a:p>
          <a:p>
            <a:pPr marL="569913" lvl="3" indent="-336550">
              <a:buClr>
                <a:srgbClr val="00B0F0"/>
              </a:buClr>
              <a:buFont typeface="Courier New" pitchFamily="49" charset="0"/>
              <a:buChar char="o"/>
            </a:pPr>
            <a:r>
              <a:rPr lang="en-US" dirty="0" smtClean="0"/>
              <a:t>Creates an employee-like arrangement, managed through   personnel systems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11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Access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4724400"/>
          </a:xfrm>
        </p:spPr>
        <p:txBody>
          <a:bodyPr/>
          <a:lstStyle/>
          <a:p>
            <a:pPr marL="3175" indent="-3175">
              <a:lnSpc>
                <a:spcPct val="100000"/>
              </a:lnSpc>
            </a:pPr>
            <a:r>
              <a:rPr lang="en-US" b="1" dirty="0" smtClean="0"/>
              <a:t>Contracts with research teams:</a:t>
            </a:r>
          </a:p>
          <a:p>
            <a:pPr marL="631825">
              <a:lnSpc>
                <a:spcPct val="100000"/>
              </a:lnSpc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Data access is authorized under IRC 6013(n).  </a:t>
            </a:r>
          </a:p>
          <a:p>
            <a:pPr marL="915988" lvl="1" indent="-342900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800" dirty="0" smtClean="0"/>
              <a:t>Data access must support tax administration as defined in IRC 6103(b)(4)</a:t>
            </a:r>
          </a:p>
          <a:p>
            <a:pPr marL="631825">
              <a:lnSpc>
                <a:spcPct val="100000"/>
              </a:lnSpc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Includes:</a:t>
            </a:r>
          </a:p>
          <a:p>
            <a:pPr marL="915988" lvl="1" indent="-342900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Interagency Agreements (funds are exchanged between agencies) </a:t>
            </a:r>
          </a:p>
          <a:p>
            <a:pPr marL="915988" lvl="1" indent="-342900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Memoranda of Understanding (zero </a:t>
            </a:r>
            <a:r>
              <a:rPr lang="en-US" sz="1800" dirty="0" smtClean="0"/>
              <a:t>dollar, between 2 agencies</a:t>
            </a:r>
            <a:r>
              <a:rPr lang="en-US" sz="1800" dirty="0"/>
              <a:t>) </a:t>
            </a:r>
          </a:p>
          <a:p>
            <a:pPr marL="915988" lvl="1" indent="-342900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Contracts </a:t>
            </a:r>
            <a:r>
              <a:rPr lang="en-US" sz="1800" dirty="0" smtClean="0"/>
              <a:t>(one party is non-government)</a:t>
            </a:r>
          </a:p>
          <a:p>
            <a:pPr marL="631825">
              <a:lnSpc>
                <a:spcPct val="100000"/>
              </a:lnSpc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For a contract, researcher must </a:t>
            </a:r>
            <a:r>
              <a:rPr lang="en-US" sz="2000" dirty="0"/>
              <a:t>be registered as a small business and obtain a Taxpayer Identification Number (TIN) from the </a:t>
            </a:r>
            <a:r>
              <a:rPr lang="en-US" sz="2000" dirty="0" smtClean="0"/>
              <a:t>IRS</a:t>
            </a:r>
          </a:p>
          <a:p>
            <a:pPr marL="631825">
              <a:lnSpc>
                <a:spcPct val="100000"/>
              </a:lnSpc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Contract is administered by the IRS contracting function and an SOI COTR following federal procurement rules</a:t>
            </a:r>
          </a:p>
          <a:p>
            <a:pPr marL="631825">
              <a:lnSpc>
                <a:spcPct val="100000"/>
              </a:lnSpc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Generally run 2 years with possible 6-month extension</a:t>
            </a:r>
          </a:p>
          <a:p>
            <a:pPr marL="577850" indent="-238125">
              <a:buClr>
                <a:srgbClr val="0070C0"/>
              </a:buClr>
              <a:buFont typeface="Courier New" pitchFamily="49" charset="0"/>
              <a:buChar char="o"/>
            </a:pPr>
            <a:endParaRPr lang="en-US" sz="2000" dirty="0" smtClean="0"/>
          </a:p>
          <a:p>
            <a:pPr marL="3175" indent="-3175">
              <a:buFont typeface="Courier New" pitchFamily="49" charset="0"/>
              <a:buChar char="o"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12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70C0"/>
              </a:buClr>
            </a:pPr>
            <a:r>
              <a:rPr lang="en-US" dirty="0" smtClean="0"/>
              <a:t>Contact:</a:t>
            </a:r>
          </a:p>
          <a:p>
            <a:pPr marL="344488" indent="0">
              <a:buClr>
                <a:srgbClr val="0070C0"/>
              </a:buClr>
            </a:pPr>
            <a:r>
              <a:rPr lang="en-US" dirty="0" smtClean="0">
                <a:hlinkClick r:id="rId3"/>
              </a:rPr>
              <a:t>Michael.E.Weber@irs.gov</a:t>
            </a:r>
            <a:endParaRPr lang="en-US" dirty="0" smtClean="0"/>
          </a:p>
          <a:p>
            <a:pPr marL="344488" indent="0">
              <a:buClr>
                <a:srgbClr val="0070C0"/>
              </a:buClr>
            </a:pPr>
            <a:r>
              <a:rPr lang="en-US" dirty="0" smtClean="0"/>
              <a:t>(202) 803-9903</a:t>
            </a:r>
          </a:p>
          <a:p>
            <a:pPr indent="-3175">
              <a:buClr>
                <a:srgbClr val="0070C0"/>
              </a:buClr>
            </a:pPr>
            <a:r>
              <a:rPr lang="en-US" dirty="0" smtClean="0">
                <a:hlinkClick r:id="rId4"/>
              </a:rPr>
              <a:t>Barry.W.Johnson@irs.gov</a:t>
            </a:r>
            <a:endParaRPr lang="en-US" dirty="0" smtClean="0"/>
          </a:p>
          <a:p>
            <a:r>
              <a:rPr lang="en-US" dirty="0"/>
              <a:t>	(202) 803-9794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13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4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Statistical Research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i="1" dirty="0" smtClean="0"/>
              <a:t>Seeks to increase partnerships between IRS and external researchers</a:t>
            </a:r>
          </a:p>
          <a:p>
            <a:pPr>
              <a:buNone/>
            </a:pPr>
            <a:r>
              <a:rPr lang="en-US" b="1" dirty="0" smtClean="0"/>
              <a:t>Goals</a:t>
            </a:r>
            <a:r>
              <a:rPr lang="en-US" b="1" dirty="0" smtClean="0"/>
              <a:t>: </a:t>
            </a:r>
          </a:p>
          <a:p>
            <a:pPr marL="693738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Provide new insights into ways that existing tax policies affect people, businesses, and the economy</a:t>
            </a:r>
          </a:p>
          <a:p>
            <a:pPr marL="693738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Suggest tax policy solutions to advance the common good</a:t>
            </a:r>
          </a:p>
          <a:p>
            <a:pPr marL="693738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Provide new understandings of taxpayer behavior that could impact the administration of the U.S. tax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2</a:t>
            </a:fld>
            <a:endParaRPr lang="en-US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848600" cy="695325"/>
          </a:xfrm>
        </p:spPr>
        <p:txBody>
          <a:bodyPr/>
          <a:lstStyle/>
          <a:p>
            <a:r>
              <a:rPr lang="en-US" dirty="0" smtClean="0"/>
              <a:t>Joint Statistical Research Program </a:t>
            </a:r>
            <a:r>
              <a:rPr lang="en-US" dirty="0" smtClean="0"/>
              <a:t>-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Selected 16 projects in January 2012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3 dropped due to scheduling or data problems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Also placed 4 projects within Office of Research and OTA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Fall </a:t>
            </a:r>
            <a:r>
              <a:rPr lang="en-US" dirty="0" smtClean="0"/>
              <a:t>2013 NTA program included 10 papers from program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Several papers posted to SOI Working </a:t>
            </a:r>
            <a:r>
              <a:rPr lang="en-US" dirty="0"/>
              <a:t>Paper page: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www.irs.gov/uac/SOI-Tax-Stats-SOI-Working-Papers</a:t>
            </a:r>
            <a:endParaRPr lang="en-US" sz="2000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Most current </a:t>
            </a:r>
            <a:r>
              <a:rPr lang="en-US" dirty="0"/>
              <a:t>projects should be completed by the end of </a:t>
            </a:r>
            <a:r>
              <a:rPr lang="en-US" dirty="0" smtClean="0"/>
              <a:t>2014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3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543800" cy="695325"/>
          </a:xfrm>
        </p:spPr>
        <p:txBody>
          <a:bodyPr/>
          <a:lstStyle/>
          <a:p>
            <a:r>
              <a:rPr lang="en-US" sz="2400" dirty="0"/>
              <a:t>Joint Statistical Research Program </a:t>
            </a:r>
            <a:r>
              <a:rPr lang="en-US" sz="2400" dirty="0" smtClean="0"/>
              <a:t>– Lessons Learned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953000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0070C0"/>
              </a:buClr>
              <a:buFont typeface="Courier New" pitchFamily="49" charset="0"/>
              <a:buChar char="o"/>
            </a:pPr>
            <a:r>
              <a:rPr lang="en-US" sz="2000" dirty="0"/>
              <a:t>L</a:t>
            </a:r>
            <a:r>
              <a:rPr lang="en-US" sz="2000" dirty="0" smtClean="0"/>
              <a:t>essons </a:t>
            </a:r>
            <a:r>
              <a:rPr lang="en-US" sz="2000" dirty="0"/>
              <a:t>learned from </a:t>
            </a:r>
            <a:r>
              <a:rPr lang="en-US" sz="2000" dirty="0" smtClean="0"/>
              <a:t>current </a:t>
            </a:r>
            <a:r>
              <a:rPr lang="en-US" sz="2000" dirty="0" smtClean="0"/>
              <a:t>projects</a:t>
            </a:r>
            <a:endParaRPr lang="en-US" sz="2000" dirty="0" smtClean="0"/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Researchers will be better served if SOI selects a small number of projects annually than larger numbers at irregular intervals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Administrative </a:t>
            </a:r>
            <a:r>
              <a:rPr lang="en-US" sz="1600" dirty="0" smtClean="0"/>
              <a:t>costs of project start-up add considerable staff burden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Background clearance and contract approval can </a:t>
            </a:r>
            <a:r>
              <a:rPr lang="en-US" sz="1600" dirty="0" smtClean="0"/>
              <a:t>significantly </a:t>
            </a:r>
            <a:r>
              <a:rPr lang="en-US" sz="1600" dirty="0" smtClean="0"/>
              <a:t>delay start-up when non-IRS staff require access to data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 Aligning </a:t>
            </a:r>
            <a:r>
              <a:rPr lang="en-US" sz="1600" dirty="0" smtClean="0"/>
              <a:t>outside researcher and SOI staff availability is sometimes challenging, especially for academics  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Administrative processes and available tech support at IRS facilities nationwide vary widely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Working </a:t>
            </a:r>
            <a:r>
              <a:rPr lang="en-US" sz="1600" dirty="0" smtClean="0"/>
              <a:t>paper drafts should be shared with OTA when ready for presentation or </a:t>
            </a:r>
            <a:r>
              <a:rPr lang="en-US" sz="1600" dirty="0" smtClean="0"/>
              <a:t>posting to promote collaboration</a:t>
            </a:r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Need to build in time for journal submission and revision process</a:t>
            </a:r>
            <a:endParaRPr lang="en-US" sz="1600" dirty="0" smtClean="0"/>
          </a:p>
          <a:p>
            <a:pPr lvl="1">
              <a:lnSpc>
                <a:spcPct val="1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1600" dirty="0" smtClean="0"/>
              <a:t>Committee on National Statistics recommends maintaining a permanent web record of calls for proposals and selected research topics </a:t>
            </a:r>
          </a:p>
          <a:p>
            <a:pPr marL="457200" lvl="1" indent="0">
              <a:buClr>
                <a:srgbClr val="0070C0"/>
              </a:buCl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4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5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1"/>
            <a:ext cx="8001000" cy="685800"/>
          </a:xfrm>
        </p:spPr>
        <p:txBody>
          <a:bodyPr/>
          <a:lstStyle/>
          <a:p>
            <a:r>
              <a:rPr lang="en-US" dirty="0" smtClean="0"/>
              <a:t>Joint Statistical Research Program </a:t>
            </a:r>
            <a:r>
              <a:rPr lang="en-US" dirty="0" smtClean="0"/>
              <a:t>– Good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Committed to a robust, ongoing program of joint projects with researchers outside of RAS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Created </a:t>
            </a:r>
            <a:r>
              <a:rPr lang="en-US" sz="2400" dirty="0" smtClean="0"/>
              <a:t>dedicated managerial position to oversee research program - </a:t>
            </a:r>
            <a:r>
              <a:rPr lang="en-US" dirty="0" smtClean="0"/>
              <a:t>Mike Weber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Manage the program and non-IRS participants</a:t>
            </a:r>
            <a:endParaRPr lang="en-US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Ensure work occurs within allotted time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Dedicated </a:t>
            </a:r>
            <a:r>
              <a:rPr lang="en-US" dirty="0" smtClean="0"/>
              <a:t>staff </a:t>
            </a:r>
            <a:r>
              <a:rPr lang="en-US" dirty="0" smtClean="0"/>
              <a:t>can </a:t>
            </a:r>
            <a:r>
              <a:rPr lang="en-US" dirty="0" smtClean="0"/>
              <a:t>serve </a:t>
            </a:r>
            <a:r>
              <a:rPr lang="en-US" dirty="0" smtClean="0"/>
              <a:t>as research partners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Goal is to p</a:t>
            </a:r>
            <a:r>
              <a:rPr lang="en-US" dirty="0" smtClean="0"/>
              <a:t>rovide for regular, annual calls for new projects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Will </a:t>
            </a:r>
            <a:r>
              <a:rPr lang="en-US" sz="2400" dirty="0" smtClean="0"/>
              <a:t>offer call </a:t>
            </a:r>
            <a:r>
              <a:rPr lang="en-US" sz="2400" dirty="0"/>
              <a:t>for proposals sometime in </a:t>
            </a:r>
            <a:r>
              <a:rPr lang="en-US" sz="2400" dirty="0" smtClean="0"/>
              <a:t>2014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Select a small number of projects –  4 to 6</a:t>
            </a:r>
            <a:r>
              <a:rPr lang="en-US" dirty="0" smtClean="0"/>
              <a:t>?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Projects would start in in 2014 or early 2015</a:t>
            </a:r>
            <a:endParaRPr lang="en-US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Coordinate </a:t>
            </a:r>
            <a:r>
              <a:rPr lang="en-US" dirty="0" smtClean="0"/>
              <a:t>closely with </a:t>
            </a:r>
            <a:r>
              <a:rPr lang="en-US" dirty="0" smtClean="0"/>
              <a:t>Treasury and other stakeholders</a:t>
            </a:r>
            <a:endParaRPr lang="en-US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5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29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Solicitation and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Evaluation criteria: 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/>
              <a:t>Tax administration </a:t>
            </a:r>
            <a:r>
              <a:rPr lang="en-US" dirty="0" smtClean="0"/>
              <a:t>relevance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Data </a:t>
            </a:r>
            <a:r>
              <a:rPr lang="en-US" dirty="0"/>
              <a:t>availability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/>
              <a:t>Availability of SOI staff to </a:t>
            </a:r>
            <a:r>
              <a:rPr lang="en-US" dirty="0" smtClean="0"/>
              <a:t>participate in </a:t>
            </a:r>
            <a:r>
              <a:rPr lang="en-US" dirty="0"/>
              <a:t>and/or oversee work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/>
              <a:t>Researcher skills, quality of research plan, proposed </a:t>
            </a:r>
            <a:r>
              <a:rPr lang="en-US" dirty="0" smtClean="0"/>
              <a:t>timeframe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Contribution to SOI’s goals and mission</a:t>
            </a:r>
            <a:endParaRPr lang="en-US" dirty="0"/>
          </a:p>
          <a:p>
            <a:pPr lvl="1"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US" sz="2400" dirty="0"/>
              <a:t>Projects selected by committee of RAS </a:t>
            </a:r>
            <a:r>
              <a:rPr lang="en-US" sz="2400" dirty="0" smtClean="0"/>
              <a:t>staff, Treasury and others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7A5399-2198-4360-90E2-3FD55BFD9647}" type="slidenum">
              <a:rPr lang="en-US" smtClean="0"/>
              <a:pPr>
                <a:defRPr/>
              </a:pPr>
              <a:t>6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17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Access Arrangements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SOI assigns all projects to subject </a:t>
            </a:r>
            <a:r>
              <a:rPr lang="en-US" dirty="0"/>
              <a:t>matter </a:t>
            </a:r>
            <a:r>
              <a:rPr lang="en-US" dirty="0" smtClean="0"/>
              <a:t>experts </a:t>
            </a:r>
            <a:r>
              <a:rPr lang="en-US" dirty="0"/>
              <a:t>who:</a:t>
            </a:r>
          </a:p>
          <a:p>
            <a:pPr marL="457200" indent="-344488"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Serve </a:t>
            </a:r>
            <a:r>
              <a:rPr lang="en-US" dirty="0"/>
              <a:t>as technical resource</a:t>
            </a:r>
          </a:p>
          <a:p>
            <a:pPr marL="457200" indent="-344488">
              <a:lnSpc>
                <a:spcPct val="100000"/>
              </a:lnSpc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Monitor </a:t>
            </a:r>
            <a:r>
              <a:rPr lang="en-US" dirty="0"/>
              <a:t>all aspects of the project to ensure compliance </a:t>
            </a:r>
            <a:r>
              <a:rPr lang="en-US" dirty="0" smtClean="0"/>
              <a:t>  with</a:t>
            </a:r>
            <a:r>
              <a:rPr lang="en-US" dirty="0"/>
              <a:t>:</a:t>
            </a:r>
          </a:p>
          <a:p>
            <a:pPr marL="801688" lvl="1" indent="-344488">
              <a:buClr>
                <a:srgbClr val="0070C0"/>
              </a:buClr>
              <a:buFont typeface="Arial" pitchFamily="34" charset="0"/>
              <a:buChar char="•"/>
            </a:pPr>
            <a:r>
              <a:rPr lang="en-US" dirty="0" smtClean="0"/>
              <a:t>Data </a:t>
            </a:r>
            <a:r>
              <a:rPr lang="en-US" dirty="0"/>
              <a:t>access and security standards</a:t>
            </a:r>
          </a:p>
          <a:p>
            <a:pPr marL="801688" lvl="1" indent="-344488">
              <a:buClr>
                <a:srgbClr val="0070C0"/>
              </a:buClr>
              <a:buFont typeface="Arial" pitchFamily="34" charset="0"/>
              <a:buChar char="•"/>
            </a:pPr>
            <a:r>
              <a:rPr lang="en-US" dirty="0" smtClean="0"/>
              <a:t>Project </a:t>
            </a:r>
            <a:r>
              <a:rPr lang="en-US" dirty="0"/>
              <a:t>scope and performance period </a:t>
            </a:r>
          </a:p>
          <a:p>
            <a:pPr marL="457200" indent="-344488">
              <a:lnSpc>
                <a:spcPct val="100000"/>
              </a:lnSpc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 smtClean="0"/>
              <a:t>Review </a:t>
            </a:r>
            <a:r>
              <a:rPr lang="en-US" dirty="0"/>
              <a:t>all interim and final products for compliance with </a:t>
            </a:r>
            <a:r>
              <a:rPr lang="en-US" dirty="0" smtClean="0"/>
              <a:t>data-use </a:t>
            </a:r>
            <a:r>
              <a:rPr lang="en-US" dirty="0"/>
              <a:t>and contract guidelines </a:t>
            </a:r>
            <a:r>
              <a:rPr lang="en-US" dirty="0" smtClean="0"/>
              <a:t>before they are released </a:t>
            </a:r>
            <a:r>
              <a:rPr lang="en-US" dirty="0"/>
              <a:t>to the public</a:t>
            </a:r>
          </a:p>
          <a:p>
            <a:pPr marL="457200" indent="-344488">
              <a:lnSpc>
                <a:spcPct val="100000"/>
              </a:lnSpc>
              <a:buClr>
                <a:srgbClr val="0070C0"/>
              </a:buClr>
              <a:buFont typeface="Courier New" pitchFamily="49" charset="0"/>
              <a:buChar char="o"/>
            </a:pPr>
            <a:r>
              <a:rPr lang="en-US" dirty="0"/>
              <a:t>When possible, </a:t>
            </a:r>
            <a:r>
              <a:rPr lang="en-US" dirty="0" smtClean="0"/>
              <a:t>participate </a:t>
            </a:r>
            <a:r>
              <a:rPr lang="en-US" dirty="0"/>
              <a:t>in all aspects of the research, </a:t>
            </a:r>
            <a:r>
              <a:rPr lang="en-US" dirty="0" smtClean="0"/>
              <a:t>co-present </a:t>
            </a:r>
            <a:r>
              <a:rPr lang="en-US" dirty="0"/>
              <a:t>and </a:t>
            </a:r>
            <a:r>
              <a:rPr lang="en-US" dirty="0" smtClean="0"/>
              <a:t>co-author </a:t>
            </a:r>
            <a:r>
              <a:rPr lang="en-US" dirty="0"/>
              <a:t>presentations and published reports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Joint Statistical Research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7A5399-2198-4360-90E2-3FD55BFD9647}" type="slidenum">
              <a:rPr lang="en-US" smtClean="0"/>
              <a:pPr>
                <a:defRPr/>
              </a:pPr>
              <a:t>7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4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Access Arrangements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772400" cy="4800600"/>
          </a:xfrm>
        </p:spPr>
        <p:txBody>
          <a:bodyPr/>
          <a:lstStyle/>
          <a:p>
            <a:pPr marL="285750" lvl="1">
              <a:buNone/>
            </a:pPr>
            <a:r>
              <a:rPr lang="en-US" sz="2200" b="1" dirty="0"/>
              <a:t>No direct data access for non-IRS research partners: </a:t>
            </a:r>
            <a:endParaRPr lang="en-US" sz="2200" b="1" dirty="0" smtClean="0"/>
          </a:p>
          <a:p>
            <a:pPr marL="569913" lvl="1" indent="-336550"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 smtClean="0"/>
              <a:t>Performed </a:t>
            </a:r>
            <a:r>
              <a:rPr lang="en-US" dirty="0"/>
              <a:t>under a simple Memorandum of Understanding outlining project and products</a:t>
            </a:r>
          </a:p>
          <a:p>
            <a:pPr marL="569913" lvl="1" indent="-336550"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Non-SOI research partner receives only summary data processed to prevent disclosure of individual taxpayer data </a:t>
            </a:r>
            <a:endParaRPr lang="en-US" dirty="0" smtClean="0"/>
          </a:p>
          <a:p>
            <a:pPr marL="569913" lvl="1" indent="-336550"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 smtClean="0"/>
              <a:t>Researchers </a:t>
            </a:r>
            <a:r>
              <a:rPr lang="en-US" dirty="0"/>
              <a:t>may be given ‘dummy’ data to develop SAS or STATA code to facilitate complex analyses</a:t>
            </a:r>
          </a:p>
          <a:p>
            <a:pPr marL="569913" lvl="1" indent="-336550"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dirty="0"/>
              <a:t>Provides outstanding training and career development opportunity for SOI </a:t>
            </a:r>
            <a:r>
              <a:rPr lang="en-US" dirty="0" smtClean="0"/>
              <a:t>staff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8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48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Access Arrangements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lvl="2"/>
            <a:r>
              <a:rPr lang="en-US" sz="2200" b="1" dirty="0"/>
              <a:t>Limited data access for non-IRS research </a:t>
            </a:r>
            <a:r>
              <a:rPr lang="en-US" sz="2200" b="1" dirty="0" smtClean="0"/>
              <a:t>partners:</a:t>
            </a:r>
          </a:p>
          <a:p>
            <a:pPr marL="569913" lvl="2" indent="-336550">
              <a:buFont typeface="Courier New" pitchFamily="49" charset="0"/>
              <a:buChar char="o"/>
            </a:pPr>
            <a:r>
              <a:rPr lang="en-US" dirty="0" smtClean="0"/>
              <a:t>Able </a:t>
            </a:r>
            <a:r>
              <a:rPr lang="en-US" dirty="0" smtClean="0"/>
              <a:t>to access only data required for analysis</a:t>
            </a:r>
          </a:p>
          <a:p>
            <a:pPr marL="569913" lvl="2" indent="-336550">
              <a:buFont typeface="Courier New" pitchFamily="49" charset="0"/>
              <a:buChar char="o"/>
            </a:pPr>
            <a:r>
              <a:rPr lang="en-US" dirty="0" smtClean="0"/>
              <a:t>Access data only at an IRS facility using IRS </a:t>
            </a:r>
            <a:r>
              <a:rPr lang="en-US" dirty="0" smtClean="0"/>
              <a:t>equipment during normal business hours</a:t>
            </a:r>
            <a:endParaRPr lang="en-US" dirty="0" smtClean="0"/>
          </a:p>
          <a:p>
            <a:pPr marL="569913" lvl="2" indent="-336550">
              <a:buFont typeface="Courier New" pitchFamily="49" charset="0"/>
              <a:buChar char="o"/>
            </a:pPr>
            <a:r>
              <a:rPr lang="en-US" dirty="0" smtClean="0"/>
              <a:t>Must undergo full background investigation and data protection training </a:t>
            </a:r>
          </a:p>
          <a:p>
            <a:pPr marL="569913" lvl="2" indent="-336550">
              <a:buFont typeface="Courier New" pitchFamily="49" charset="0"/>
              <a:buChar char="o"/>
            </a:pPr>
            <a:r>
              <a:rPr lang="en-US" dirty="0" smtClean="0"/>
              <a:t>Subject to disclosure penalties and prosecution</a:t>
            </a:r>
          </a:p>
          <a:p>
            <a:pPr marL="569913" lvl="2" indent="-336550">
              <a:buFont typeface="Courier New" pitchFamily="49" charset="0"/>
              <a:buChar char="o"/>
            </a:pPr>
            <a:r>
              <a:rPr lang="en-US" dirty="0" smtClean="0"/>
              <a:t>SOI staff periodically audit </a:t>
            </a:r>
            <a:r>
              <a:rPr lang="en-US" dirty="0" smtClean="0"/>
              <a:t>projects </a:t>
            </a:r>
            <a:r>
              <a:rPr lang="en-US" dirty="0" smtClean="0"/>
              <a:t>to </a:t>
            </a:r>
            <a:r>
              <a:rPr lang="en-US" dirty="0" smtClean="0"/>
              <a:t>ensure all work relates to approved project </a:t>
            </a:r>
          </a:p>
          <a:p>
            <a:pPr marL="342900" lvl="1" indent="-342900">
              <a:buClrTx/>
              <a:buNone/>
            </a:pPr>
            <a:r>
              <a:rPr lang="en-US" sz="2200" b="1" dirty="0" smtClean="0"/>
              <a:t>  </a:t>
            </a:r>
            <a:endParaRPr lang="en-US" b="1" dirty="0"/>
          </a:p>
          <a:p>
            <a:pPr marL="461963"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Joint Statistical Research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28818A-067C-4D12-8936-4E6632FF237D}" type="slidenum">
              <a:rPr lang="en-US" smtClean="0"/>
              <a:pPr>
                <a:defRPr/>
              </a:pPr>
              <a:t>9</a:t>
            </a:fld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I_PPT_Theme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SOI_PPT_Theme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2_SOI_PowerPoint_Template_Dark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3_SOI_PowerPoint_Template_Dark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I_PPT_Theme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OI_PowerPoint_Template_Dark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OI_PowerPoint_Template_Dark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OI_PPT_Theme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SOI_PPT_Theme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SOI_PowerPoint_Template_Dark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SOI_PowerPoint_Template_Dark_Condensed_Logo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SOI_PPT_Theme_External">
  <a:themeElements>
    <a:clrScheme name="Blank Presentation 2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61913D"/>
      </a:accent1>
      <a:accent2>
        <a:srgbClr val="B5BA05"/>
      </a:accent2>
      <a:accent3>
        <a:srgbClr val="FFFFFF"/>
      </a:accent3>
      <a:accent4>
        <a:srgbClr val="000000"/>
      </a:accent4>
      <a:accent5>
        <a:srgbClr val="B7C7AF"/>
      </a:accent5>
      <a:accent6>
        <a:srgbClr val="A4A804"/>
      </a:accent6>
      <a:hlink>
        <a:srgbClr val="009FDA"/>
      </a:hlink>
      <a:folHlink>
        <a:srgbClr val="00599C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000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99C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5CB"/>
        </a:accent5>
        <a:accent6>
          <a:srgbClr val="0090C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61913D"/>
        </a:accent1>
        <a:accent2>
          <a:srgbClr val="B5BA05"/>
        </a:accent2>
        <a:accent3>
          <a:srgbClr val="FFFFFF"/>
        </a:accent3>
        <a:accent4>
          <a:srgbClr val="000000"/>
        </a:accent4>
        <a:accent5>
          <a:srgbClr val="B7C7AF"/>
        </a:accent5>
        <a:accent6>
          <a:srgbClr val="A4A80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D95900"/>
        </a:accent1>
        <a:accent2>
          <a:srgbClr val="FA9E0D"/>
        </a:accent2>
        <a:accent3>
          <a:srgbClr val="FFFFFF"/>
        </a:accent3>
        <a:accent4>
          <a:srgbClr val="000000"/>
        </a:accent4>
        <a:accent5>
          <a:srgbClr val="E9B5AA"/>
        </a:accent5>
        <a:accent6>
          <a:srgbClr val="E38F0B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828C"/>
        </a:accent1>
        <a:accent2>
          <a:srgbClr val="00B394"/>
        </a:accent2>
        <a:accent3>
          <a:srgbClr val="FFFFFF"/>
        </a:accent3>
        <a:accent4>
          <a:srgbClr val="000000"/>
        </a:accent4>
        <a:accent5>
          <a:srgbClr val="AAC1C5"/>
        </a:accent5>
        <a:accent6>
          <a:srgbClr val="00A286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A122B"/>
        </a:accent1>
        <a:accent2>
          <a:srgbClr val="EB2629"/>
        </a:accent2>
        <a:accent3>
          <a:srgbClr val="FFFFFF"/>
        </a:accent3>
        <a:accent4>
          <a:srgbClr val="000000"/>
        </a:accent4>
        <a:accent5>
          <a:srgbClr val="D9AAAC"/>
        </a:accent5>
        <a:accent6>
          <a:srgbClr val="D52124"/>
        </a:accent6>
        <a:hlink>
          <a:srgbClr val="009FDA"/>
        </a:hlink>
        <a:folHlink>
          <a:srgbClr val="0059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SOI_PowerPoint_Template_External</Template>
  <TotalTime>1615</TotalTime>
  <Words>939</Words>
  <Application>Microsoft Office PowerPoint</Application>
  <PresentationFormat>On-screen Show (4:3)</PresentationFormat>
  <Paragraphs>136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SOI_PPT_Theme_External</vt:lpstr>
      <vt:lpstr>SOI_PPT_Theme_Condensed_Logo_External</vt:lpstr>
      <vt:lpstr>SOI_PowerPoint_Template_Dark</vt:lpstr>
      <vt:lpstr>1_SOI_PowerPoint_Template_Dark_Condensed_Logo_External</vt:lpstr>
      <vt:lpstr>1_SOI_PPT_Theme_External</vt:lpstr>
      <vt:lpstr>1_SOI_PPT_Theme_Condensed_Logo_External</vt:lpstr>
      <vt:lpstr>1_SOI_PowerPoint_Template_Dark</vt:lpstr>
      <vt:lpstr>2_SOI_PowerPoint_Template_Dark_Condensed_Logo_External</vt:lpstr>
      <vt:lpstr>2_SOI_PPT_Theme_External</vt:lpstr>
      <vt:lpstr>2_SOI_PPT_Theme_Condensed_Logo_External</vt:lpstr>
      <vt:lpstr>2_SOI_PowerPoint_Template_Dark</vt:lpstr>
      <vt:lpstr>3_SOI_PowerPoint_Template_Dark_Condensed_Logo_External</vt:lpstr>
      <vt:lpstr>Joint Statistical Research Program</vt:lpstr>
      <vt:lpstr>Joint Statistical Research Program</vt:lpstr>
      <vt:lpstr>Joint Statistical Research Program - Background</vt:lpstr>
      <vt:lpstr>Joint Statistical Research Program – Lessons Learned</vt:lpstr>
      <vt:lpstr>Joint Statistical Research Program – Good News</vt:lpstr>
      <vt:lpstr>Project Solicitation and Selection</vt:lpstr>
      <vt:lpstr>Data Access Arrangements </vt:lpstr>
      <vt:lpstr>Data Access Arrangements</vt:lpstr>
      <vt:lpstr>Data Access Arrangements</vt:lpstr>
      <vt:lpstr>Data Access Arrangements</vt:lpstr>
      <vt:lpstr>Data Access Arrangements</vt:lpstr>
      <vt:lpstr>Data Access Arrangements</vt:lpstr>
      <vt:lpstr>Questions?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SOI’s Joint Research Program</dc:title>
  <dc:creator>bwjohn00</dc:creator>
  <cp:lastModifiedBy>Department of Treasury</cp:lastModifiedBy>
  <cp:revision>114</cp:revision>
  <dcterms:created xsi:type="dcterms:W3CDTF">2012-10-22T21:08:17Z</dcterms:created>
  <dcterms:modified xsi:type="dcterms:W3CDTF">2014-04-09T20:01:06Z</dcterms:modified>
</cp:coreProperties>
</file>