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customXml/itemProps12.xml" ContentType="application/vnd.openxmlformats-officedocument.customXmlProperti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3"/>
  </p:sldMasterIdLst>
  <p:notesMasterIdLst>
    <p:notesMasterId r:id="rId43"/>
  </p:notesMasterIdLst>
  <p:handoutMasterIdLst>
    <p:handoutMasterId r:id="rId44"/>
  </p:handoutMasterIdLst>
  <p:sldIdLst>
    <p:sldId id="468" r:id="rId14"/>
    <p:sldId id="547" r:id="rId15"/>
    <p:sldId id="551" r:id="rId16"/>
    <p:sldId id="576" r:id="rId17"/>
    <p:sldId id="552" r:id="rId18"/>
    <p:sldId id="554" r:id="rId19"/>
    <p:sldId id="553" r:id="rId20"/>
    <p:sldId id="573" r:id="rId21"/>
    <p:sldId id="555" r:id="rId22"/>
    <p:sldId id="556" r:id="rId23"/>
    <p:sldId id="557" r:id="rId24"/>
    <p:sldId id="558" r:id="rId25"/>
    <p:sldId id="559" r:id="rId26"/>
    <p:sldId id="560" r:id="rId27"/>
    <p:sldId id="570" r:id="rId28"/>
    <p:sldId id="562" r:id="rId29"/>
    <p:sldId id="561" r:id="rId30"/>
    <p:sldId id="563" r:id="rId31"/>
    <p:sldId id="564" r:id="rId32"/>
    <p:sldId id="565" r:id="rId33"/>
    <p:sldId id="571" r:id="rId34"/>
    <p:sldId id="566" r:id="rId35"/>
    <p:sldId id="574" r:id="rId36"/>
    <p:sldId id="568" r:id="rId37"/>
    <p:sldId id="569" r:id="rId38"/>
    <p:sldId id="572" r:id="rId39"/>
    <p:sldId id="550" r:id="rId40"/>
    <p:sldId id="549" r:id="rId41"/>
    <p:sldId id="575" r:id="rId42"/>
  </p:sldIdLst>
  <p:sldSz cx="9906000" cy="6858000" type="A4"/>
  <p:notesSz cx="7315200" cy="96012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0C0"/>
    <a:srgbClr val="998822"/>
    <a:srgbClr val="445500"/>
    <a:srgbClr val="889988"/>
    <a:srgbClr val="99CCAA"/>
    <a:srgbClr val="008000"/>
    <a:srgbClr val="FF9933"/>
    <a:srgbClr val="FF66CC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47" autoAdjust="0"/>
    <p:restoredTop sz="98849" autoAdjust="0"/>
  </p:normalViewPr>
  <p:slideViewPr>
    <p:cSldViewPr>
      <p:cViewPr>
        <p:scale>
          <a:sx n="125" d="100"/>
          <a:sy n="125" d="100"/>
        </p:scale>
        <p:origin x="-1794" y="2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84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1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customXml" Target="../customXml/item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t" anchorCtr="0" compatLnSpc="1">
            <a:prstTxWarp prst="textNoShape">
              <a:avLst/>
            </a:prstTxWarp>
          </a:bodyPr>
          <a:lstStyle>
            <a:lvl1pPr algn="l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endParaRPr lang="en-US" alt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endParaRPr lang="en-US" alt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b" anchorCtr="0" compatLnSpc="1">
            <a:prstTxWarp prst="textNoShape">
              <a:avLst/>
            </a:prstTxWarp>
          </a:bodyPr>
          <a:lstStyle>
            <a:lvl1pPr algn="l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endParaRPr lang="en-US" alt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1860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fld id="{CF4B9AEF-101B-4A86-AA2B-BBD1EC786909}" type="slidenum">
              <a:rPr lang="en-US" altLang="en-GB"/>
              <a:pPr/>
              <a:t>‹#›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xmlns="" val="402495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t" anchorCtr="0" compatLnSpc="1">
            <a:prstTxWarp prst="textNoShape">
              <a:avLst/>
            </a:prstTxWarp>
          </a:bodyPr>
          <a:lstStyle>
            <a:lvl1pPr algn="l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endParaRPr lang="en-GB" altLang="en-GB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endParaRPr lang="en-GB" altLang="en-GB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717550"/>
            <a:ext cx="520541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b" anchorCtr="0" compatLnSpc="1">
            <a:prstTxWarp prst="textNoShape">
              <a:avLst/>
            </a:prstTxWarp>
          </a:bodyPr>
          <a:lstStyle>
            <a:lvl1pPr algn="l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endParaRPr lang="en-GB" altLang="en-GB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18600"/>
            <a:ext cx="31686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4" tIns="47549" rIns="95094" bIns="47549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>
                <a:solidFill>
                  <a:schemeClr val="tx1"/>
                </a:solidFill>
                <a:latin typeface="TradeGothic" pitchFamily="2" charset="0"/>
              </a:defRPr>
            </a:lvl1pPr>
          </a:lstStyle>
          <a:p>
            <a:fld id="{57482D6A-76E7-4863-A7A3-9FB2A5F4FFE9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30769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adeGothic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adeGothic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adeGothic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adeGothic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adeGothic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B7179-8A94-461F-996B-32D508EA91A4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952965-C678-4820-A829-B5D3B43943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DD1F12-E68F-453F-8A03-CF9BBC1CC3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6638" y="533400"/>
            <a:ext cx="2214562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533400"/>
            <a:ext cx="6491288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83F228-DF9F-4D6C-AE20-615F786985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3D6EBB-0652-4899-AF1E-C6558CB2F6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54DADC-67B7-46D3-A05F-7F8B7B69C7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828800"/>
            <a:ext cx="435292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275" y="1828800"/>
            <a:ext cx="435292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BFBADF-56EC-4AF0-92D7-80AF2472C1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8027F8-48E5-462F-91A2-0AB122E3A9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0BB7D3-AFC3-4EAC-BB3E-D8EB997918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B7A623-2778-43A1-BB87-EE3E52EB25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3F69B6-D2F3-4113-A4D1-FC0E12316D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4A256C-0E80-4FB9-8860-A41CCC4394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828800"/>
            <a:ext cx="88582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553200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aseline="0">
                <a:solidFill>
                  <a:srgbClr val="C00000"/>
                </a:solidFill>
              </a:defRPr>
            </a:lvl1pPr>
          </a:lstStyle>
          <a:p>
            <a:fld id="{2D8D07EB-5AC6-440F-A9DB-C18A1578676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3733" name="Rectangle 21"/>
          <p:cNvSpPr>
            <a:spLocks noChangeArrowheads="1"/>
          </p:cNvSpPr>
          <p:nvPr/>
        </p:nvSpPr>
        <p:spPr bwMode="auto">
          <a:xfrm>
            <a:off x="762000" y="152400"/>
            <a:ext cx="838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0"/>
              </a:spcBef>
            </a:pPr>
            <a:endParaRPr lang="en-US" sz="14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¾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9144000" cy="4953000"/>
          </a:xfrm>
        </p:spPr>
        <p:txBody>
          <a:bodyPr/>
          <a:lstStyle/>
          <a:p>
            <a:pPr algn="ctr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The Real Effects of Capital Controls:</a:t>
            </a:r>
            <a:b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Credit Constraints and Firm Investment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2000" dirty="0" smtClean="0">
                <a:solidFill>
                  <a:srgbClr val="C00000"/>
                </a:solidFill>
              </a:rPr>
              <a:t>Laura Alfaro, </a:t>
            </a:r>
            <a:r>
              <a:rPr lang="en-US" altLang="zh-CN" sz="2000" dirty="0" err="1" smtClean="0">
                <a:solidFill>
                  <a:srgbClr val="C00000"/>
                </a:solidFill>
              </a:rPr>
              <a:t>Anusha</a:t>
            </a:r>
            <a:r>
              <a:rPr lang="en-US" altLang="zh-CN" sz="2000" dirty="0" smtClean="0">
                <a:solidFill>
                  <a:srgbClr val="C00000"/>
                </a:solidFill>
              </a:rPr>
              <a:t> Chari and Fabio </a:t>
            </a:r>
            <a:r>
              <a:rPr lang="en-US" altLang="zh-CN" sz="2000" dirty="0" err="1" smtClean="0">
                <a:solidFill>
                  <a:srgbClr val="C00000"/>
                </a:solidFill>
              </a:rPr>
              <a:t>Kanczuk</a:t>
            </a:r>
            <a:r>
              <a:rPr lang="en-US" altLang="zh-CN" b="0" dirty="0" smtClean="0"/>
              <a:t/>
            </a:r>
            <a:br>
              <a:rPr lang="en-US" altLang="zh-CN" b="0" dirty="0" smtClean="0"/>
            </a:br>
            <a:r>
              <a:rPr lang="en-GB" dirty="0" smtClean="0">
                <a:solidFill>
                  <a:srgbClr val="0000FF"/>
                </a:solidFill>
              </a:rPr>
              <a:t/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Discussion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Elias Papaioannou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000" b="0" dirty="0" smtClean="0">
                <a:solidFill>
                  <a:schemeClr val="tx1"/>
                </a:solidFill>
              </a:rPr>
              <a:t>London Business School, NBER and CEPR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Theory. </a:t>
            </a:r>
            <a:r>
              <a:rPr lang="en-GB" i="1" dirty="0" smtClean="0"/>
              <a:t>Pros</a:t>
            </a:r>
            <a:r>
              <a:rPr lang="en-GB" dirty="0" smtClean="0"/>
              <a:t>. </a:t>
            </a:r>
            <a:r>
              <a:rPr lang="en-GB" sz="1800" dirty="0" smtClean="0"/>
              <a:t>[</a:t>
            </a:r>
            <a:r>
              <a:rPr lang="en-GB" sz="1800" dirty="0" err="1" smtClean="0"/>
              <a:t>Korinek</a:t>
            </a:r>
            <a:r>
              <a:rPr lang="en-GB" sz="1800" dirty="0" smtClean="0"/>
              <a:t>, 2012; </a:t>
            </a:r>
            <a:r>
              <a:rPr lang="en-GB" sz="1800" dirty="0" err="1" smtClean="0"/>
              <a:t>Farhi</a:t>
            </a:r>
            <a:r>
              <a:rPr lang="en-GB" sz="1800" dirty="0" smtClean="0"/>
              <a:t> and </a:t>
            </a:r>
            <a:r>
              <a:rPr lang="en-GB" sz="1800" dirty="0" err="1" smtClean="0"/>
              <a:t>Werning</a:t>
            </a:r>
            <a:r>
              <a:rPr lang="en-GB" sz="1800" dirty="0" smtClean="0"/>
              <a:t>, 2013, 2014]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Externalities (“hot” money)</a:t>
            </a:r>
          </a:p>
          <a:p>
            <a:pPr lvl="1"/>
            <a:r>
              <a:rPr lang="en-GB" dirty="0" smtClean="0"/>
              <a:t>Static (capital misallocation, excessive risk taking) </a:t>
            </a:r>
          </a:p>
          <a:p>
            <a:pPr lvl="1"/>
            <a:r>
              <a:rPr lang="en-GB" b="0" dirty="0" smtClean="0"/>
              <a:t>Dynamic (subsequent crisis); capital flow </a:t>
            </a:r>
            <a:r>
              <a:rPr lang="en-GB" b="0" dirty="0" err="1" smtClean="0"/>
              <a:t>bonazas</a:t>
            </a:r>
            <a:r>
              <a:rPr lang="en-GB" b="0" dirty="0" smtClean="0"/>
              <a:t> </a:t>
            </a:r>
            <a:r>
              <a:rPr lang="en-GB" b="0" dirty="0" smtClean="0">
                <a:sym typeface="Wingdings" panose="05000000000000000000" pitchFamily="2" charset="2"/>
              </a:rPr>
              <a:t></a:t>
            </a:r>
            <a:r>
              <a:rPr lang="en-GB" b="0" dirty="0" smtClean="0"/>
              <a:t> financial crises </a:t>
            </a:r>
          </a:p>
          <a:p>
            <a:pPr marL="457200" lvl="1" indent="0">
              <a:buNone/>
            </a:pPr>
            <a:endParaRPr lang="en-GB" sz="1000" b="0" dirty="0" smtClean="0"/>
          </a:p>
          <a:p>
            <a:r>
              <a:rPr lang="en-GB" dirty="0" smtClean="0"/>
              <a:t>Capital Flow Management. </a:t>
            </a:r>
          </a:p>
          <a:p>
            <a:pPr lvl="1"/>
            <a:r>
              <a:rPr lang="en-GB" b="0" dirty="0" smtClean="0"/>
              <a:t>Capital controls allow monetary authorities leaning against the wind (under  a flexible exchange rate regime) [Brazil]</a:t>
            </a:r>
          </a:p>
          <a:p>
            <a:pPr lvl="1"/>
            <a:r>
              <a:rPr lang="en-GB" b="0" dirty="0" smtClean="0"/>
              <a:t>Gain some monetary policy autonomy (under fixed exchange rate) [Cyprus]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6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Theory. </a:t>
            </a:r>
            <a:r>
              <a:rPr lang="en-GB" i="1" dirty="0" smtClean="0"/>
              <a:t>Cons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Benefits of financial integration </a:t>
            </a:r>
          </a:p>
          <a:p>
            <a:pPr lvl="1"/>
            <a:r>
              <a:rPr lang="en-GB" dirty="0" smtClean="0"/>
              <a:t>Foreign capital </a:t>
            </a:r>
            <a:r>
              <a:rPr lang="en-GB" dirty="0" smtClean="0">
                <a:sym typeface="Wingdings" panose="05000000000000000000" pitchFamily="2" charset="2"/>
              </a:rPr>
              <a:t> finance local (high return) projects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Lower cost of capital  capital accumulation  neo-classical growth </a:t>
            </a:r>
          </a:p>
          <a:p>
            <a:pPr lvl="1"/>
            <a:r>
              <a:rPr lang="en-GB" b="0" dirty="0" smtClean="0">
                <a:sym typeface="Wingdings" panose="05000000000000000000" pitchFamily="2" charset="2"/>
              </a:rPr>
              <a:t>Enable technology adoption, innovation (TFP)?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Risk diversification </a:t>
            </a:r>
            <a:endParaRPr lang="en-GB" b="0" dirty="0">
              <a:sym typeface="Wingdings" panose="05000000000000000000" pitchFamily="2" charset="2"/>
            </a:endParaRPr>
          </a:p>
          <a:p>
            <a:pPr lvl="1"/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1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Policy. </a:t>
            </a:r>
            <a:r>
              <a:rPr lang="en-GB" i="1" dirty="0" smtClean="0"/>
              <a:t>Weighting</a:t>
            </a:r>
            <a:r>
              <a:rPr lang="en-GB" dirty="0" smtClean="0"/>
              <a:t> </a:t>
            </a:r>
            <a:r>
              <a:rPr lang="en-GB" i="1" dirty="0" smtClean="0"/>
              <a:t>Pros and 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Gains</a:t>
            </a:r>
            <a:r>
              <a:rPr lang="en-GB" b="0" dirty="0" smtClean="0"/>
              <a:t> from capital account openness, financial liberalization: moderate positive (ambiguity on strength). </a:t>
            </a:r>
            <a:r>
              <a:rPr lang="en-GB" b="0" dirty="0"/>
              <a:t>Medium/long </a:t>
            </a:r>
            <a:r>
              <a:rPr lang="en-GB" b="0" dirty="0" smtClean="0"/>
              <a:t>run. </a:t>
            </a:r>
            <a:r>
              <a:rPr lang="en-GB" sz="1400" b="0" dirty="0" smtClean="0"/>
              <a:t>(</a:t>
            </a:r>
            <a:r>
              <a:rPr lang="en-GB" sz="1400" b="0" dirty="0" err="1" smtClean="0"/>
              <a:t>Gourinchas</a:t>
            </a:r>
            <a:r>
              <a:rPr lang="en-GB" sz="1400" b="0" dirty="0" smtClean="0"/>
              <a:t> and Jeanne, 2012; Alfaro, </a:t>
            </a:r>
            <a:r>
              <a:rPr lang="en-GB" sz="1400" b="0" dirty="0" err="1" smtClean="0"/>
              <a:t>Kalemli-Ozcan</a:t>
            </a:r>
            <a:r>
              <a:rPr lang="en-GB" sz="1400" b="0" dirty="0" smtClean="0"/>
              <a:t>, and </a:t>
            </a:r>
            <a:r>
              <a:rPr lang="en-GB" sz="1400" b="0" dirty="0" err="1" smtClean="0"/>
              <a:t>Volosovyc</a:t>
            </a:r>
            <a:r>
              <a:rPr lang="en-GB" sz="1400" b="0" dirty="0" smtClean="0"/>
              <a:t> </a:t>
            </a:r>
            <a:r>
              <a:rPr lang="en-GB" sz="1400" b="0" i="1" dirty="0" smtClean="0"/>
              <a:t>2014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Courdacier</a:t>
            </a:r>
            <a:r>
              <a:rPr lang="en-GB" sz="1400" b="0" dirty="0" smtClean="0"/>
              <a:t>, Rey, </a:t>
            </a:r>
            <a:r>
              <a:rPr lang="en-GB" sz="1400" b="0" dirty="0"/>
              <a:t>and </a:t>
            </a:r>
            <a:r>
              <a:rPr lang="en-GB" sz="1400" b="0" dirty="0" err="1" smtClean="0"/>
              <a:t>Winant</a:t>
            </a:r>
            <a:r>
              <a:rPr lang="en-GB" sz="1400" b="0" dirty="0" smtClean="0"/>
              <a:t>, 2013, Chari and Henry, 2004, Henry, 2007). </a:t>
            </a:r>
          </a:p>
          <a:p>
            <a:pPr lvl="1"/>
            <a:r>
              <a:rPr lang="en-GB" dirty="0"/>
              <a:t>T</a:t>
            </a:r>
            <a:r>
              <a:rPr lang="en-GB" b="0" dirty="0" smtClean="0"/>
              <a:t>his paper: perhaps even short-run</a:t>
            </a:r>
          </a:p>
          <a:p>
            <a:pPr lvl="1"/>
            <a:endParaRPr lang="en-GB" sz="1000" b="0" dirty="0" smtClean="0"/>
          </a:p>
          <a:p>
            <a:r>
              <a:rPr lang="en-GB" dirty="0" smtClean="0"/>
              <a:t>Costs from financial </a:t>
            </a:r>
            <a:r>
              <a:rPr lang="en-GB" dirty="0"/>
              <a:t>crises</a:t>
            </a:r>
            <a:r>
              <a:rPr lang="en-GB" b="0" dirty="0"/>
              <a:t>: large </a:t>
            </a:r>
            <a:r>
              <a:rPr lang="en-GB" sz="1400" b="0" dirty="0" smtClean="0"/>
              <a:t>(e.g., Reinhart and </a:t>
            </a:r>
            <a:r>
              <a:rPr lang="en-GB" sz="1400" b="0" dirty="0" err="1" smtClean="0"/>
              <a:t>Rogoff</a:t>
            </a:r>
            <a:r>
              <a:rPr lang="en-GB" sz="1400" b="0" dirty="0" smtClean="0"/>
              <a:t>, 2008)</a:t>
            </a:r>
            <a:endParaRPr lang="en-GB" b="0" dirty="0" smtClean="0"/>
          </a:p>
          <a:p>
            <a:pPr lvl="1"/>
            <a:r>
              <a:rPr lang="en-GB" dirty="0" smtClean="0"/>
              <a:t>Clear-cut correlation (though not necessarily causation) between “hot” money and crises [rationale for capital flow management]</a:t>
            </a:r>
          </a:p>
          <a:p>
            <a:r>
              <a:rPr lang="en-GB" dirty="0" smtClean="0"/>
              <a:t>Costs from sudden stops. </a:t>
            </a:r>
            <a:r>
              <a:rPr lang="en-GB" b="0" dirty="0" smtClean="0"/>
              <a:t>Recessions, sizable output contractions</a:t>
            </a:r>
          </a:p>
          <a:p>
            <a:r>
              <a:rPr lang="en-GB" dirty="0" smtClean="0"/>
              <a:t>Other costs</a:t>
            </a:r>
            <a:r>
              <a:rPr lang="en-GB" b="0" dirty="0" smtClean="0"/>
              <a:t>. Externalities, risk taking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Smooth (business and leverage) cycle  </a:t>
            </a:r>
            <a:endParaRPr lang="en-GB" b="0" dirty="0" smtClean="0"/>
          </a:p>
          <a:p>
            <a:endParaRPr lang="en-GB" b="0" dirty="0">
              <a:sym typeface="Wingdings" panose="05000000000000000000" pitchFamily="2" charset="2"/>
            </a:endParaRPr>
          </a:p>
          <a:p>
            <a:pPr lvl="1"/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6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Cases. Not catastrophic. Perhaps positive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Malaysia</a:t>
            </a:r>
          </a:p>
          <a:p>
            <a:r>
              <a:rPr lang="en-GB" dirty="0" smtClean="0"/>
              <a:t>Chile </a:t>
            </a:r>
          </a:p>
          <a:p>
            <a:r>
              <a:rPr lang="en-GB" dirty="0" smtClean="0"/>
              <a:t>Brazil</a:t>
            </a:r>
          </a:p>
          <a:p>
            <a:r>
              <a:rPr lang="en-GB" dirty="0" smtClean="0"/>
              <a:t>Cyprus</a:t>
            </a:r>
          </a:p>
          <a:p>
            <a:endParaRPr lang="en-GB" dirty="0"/>
          </a:p>
          <a:p>
            <a:r>
              <a:rPr lang="en-GB" dirty="0" smtClean="0"/>
              <a:t>Argentina, Iceland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8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Key Issue. </a:t>
            </a:r>
            <a:r>
              <a:rPr lang="en-GB" dirty="0" smtClean="0">
                <a:solidFill>
                  <a:srgbClr val="C00000"/>
                </a:solidFill>
              </a:rPr>
              <a:t>Counterfactual-causation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Semi-exogenous</a:t>
            </a:r>
            <a:r>
              <a:rPr lang="en-GB" dirty="0" smtClean="0"/>
              <a:t> (to country’s fundamentals) shock </a:t>
            </a:r>
          </a:p>
          <a:p>
            <a:r>
              <a:rPr lang="en-GB" dirty="0" smtClean="0"/>
              <a:t>Hot money is directed (ideally </a:t>
            </a:r>
            <a:r>
              <a:rPr lang="en-GB" i="1" dirty="0" smtClean="0"/>
              <a:t>randomly</a:t>
            </a:r>
            <a:r>
              <a:rPr lang="en-GB" dirty="0" smtClean="0"/>
              <a:t>) to many emerging countries </a:t>
            </a:r>
          </a:p>
          <a:p>
            <a:r>
              <a:rPr lang="en-GB" dirty="0" smtClean="0"/>
              <a:t>Countries respond (</a:t>
            </a:r>
            <a:r>
              <a:rPr lang="en-GB" i="1" dirty="0" smtClean="0"/>
              <a:t>randomly</a:t>
            </a:r>
            <a:r>
              <a:rPr lang="en-GB" dirty="0" smtClean="0"/>
              <a:t>) to the capital inflows </a:t>
            </a:r>
          </a:p>
          <a:p>
            <a:pPr lvl="1"/>
            <a:r>
              <a:rPr lang="en-GB" dirty="0"/>
              <a:t>Capital controls (extensive – intensive margin)</a:t>
            </a:r>
          </a:p>
          <a:p>
            <a:pPr lvl="1"/>
            <a:r>
              <a:rPr lang="en-GB" dirty="0" smtClean="0"/>
              <a:t>Other interventions (regulation, interest rate increase, reserve requirements)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Study </a:t>
            </a:r>
            <a:r>
              <a:rPr lang="en-GB" i="1" dirty="0" smtClean="0"/>
              <a:t>dynamic</a:t>
            </a:r>
            <a:r>
              <a:rPr lang="en-GB" dirty="0" smtClean="0"/>
              <a:t> response of output, investment, stock and bond market returns, the exchange rate, etc. [levels and volatilities]</a:t>
            </a:r>
          </a:p>
          <a:p>
            <a:pPr lvl="1"/>
            <a:r>
              <a:rPr lang="en-GB" dirty="0" smtClean="0"/>
              <a:t>Short-run loss [akin to interest rate increase in standard neo-</a:t>
            </a:r>
            <a:r>
              <a:rPr lang="en-GB" dirty="0" err="1" smtClean="0"/>
              <a:t>keynsian</a:t>
            </a:r>
            <a:r>
              <a:rPr lang="en-GB" dirty="0" smtClean="0"/>
              <a:t> models]</a:t>
            </a:r>
          </a:p>
          <a:p>
            <a:pPr lvl="1"/>
            <a:r>
              <a:rPr lang="en-GB" dirty="0" smtClean="0"/>
              <a:t>Long-run gain [crisis preventions, smooth cycle]</a:t>
            </a:r>
          </a:p>
          <a:p>
            <a:pPr lvl="1"/>
            <a:r>
              <a:rPr lang="en-GB" sz="1800" i="1" dirty="0" smtClean="0"/>
              <a:t>Analogy to financial liberalization-development literature </a:t>
            </a:r>
            <a:r>
              <a:rPr lang="en-GB" sz="1400" i="1" dirty="0" smtClean="0"/>
              <a:t>[</a:t>
            </a:r>
            <a:r>
              <a:rPr lang="en-GB" sz="1400" i="1" dirty="0" err="1" smtClean="0"/>
              <a:t>Vegh</a:t>
            </a:r>
            <a:r>
              <a:rPr lang="en-GB" sz="1400" i="1" dirty="0" smtClean="0"/>
              <a:t>, </a:t>
            </a:r>
            <a:r>
              <a:rPr lang="en-GB" sz="1400" i="1" dirty="0" err="1" smtClean="0"/>
              <a:t>Tornell</a:t>
            </a:r>
            <a:r>
              <a:rPr lang="en-GB" sz="1400" i="1" dirty="0" smtClean="0"/>
              <a:t>]</a:t>
            </a:r>
            <a:endParaRPr lang="en-GB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24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Short-term interest rate (monetary policy)</a:t>
            </a:r>
          </a:p>
          <a:p>
            <a:r>
              <a:rPr lang="en-GB" dirty="0" smtClean="0"/>
              <a:t>Various monetary policy interventions </a:t>
            </a:r>
          </a:p>
          <a:p>
            <a:endParaRPr lang="en-GB" dirty="0"/>
          </a:p>
          <a:p>
            <a:r>
              <a:rPr lang="en-GB" dirty="0" smtClean="0"/>
              <a:t>Short-run, medium-run</a:t>
            </a:r>
          </a:p>
          <a:p>
            <a:pPr lvl="1"/>
            <a:r>
              <a:rPr lang="en-GB" dirty="0" smtClean="0"/>
              <a:t>VAR (dynamic)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5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Empirical (Logical)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Anticipation effects </a:t>
            </a:r>
          </a:p>
          <a:p>
            <a:r>
              <a:rPr lang="en-GB" dirty="0"/>
              <a:t>Enforceability [bypass legislation]</a:t>
            </a:r>
          </a:p>
          <a:p>
            <a:r>
              <a:rPr lang="en-GB" dirty="0" smtClean="0"/>
              <a:t>Various forms of capital controls </a:t>
            </a:r>
            <a:r>
              <a:rPr lang="en-GB" sz="1400" dirty="0" smtClean="0"/>
              <a:t>[</a:t>
            </a:r>
            <a:r>
              <a:rPr lang="en-GB" sz="1400" dirty="0" err="1" smtClean="0"/>
              <a:t>Korinek</a:t>
            </a:r>
            <a:r>
              <a:rPr lang="en-GB" sz="1400" dirty="0" smtClean="0"/>
              <a:t> and </a:t>
            </a:r>
            <a:r>
              <a:rPr lang="en-GB" sz="1400" dirty="0" err="1" smtClean="0"/>
              <a:t>Sandri</a:t>
            </a:r>
            <a:r>
              <a:rPr lang="en-GB" sz="1400" dirty="0" smtClean="0"/>
              <a:t>, 2014]</a:t>
            </a:r>
          </a:p>
          <a:p>
            <a:pPr lvl="1"/>
            <a:r>
              <a:rPr lang="en-GB" dirty="0" smtClean="0"/>
              <a:t>Taxing foreign capital (debt, equity, FDI) </a:t>
            </a:r>
          </a:p>
          <a:p>
            <a:pPr lvl="1"/>
            <a:r>
              <a:rPr lang="en-GB" dirty="0" smtClean="0"/>
              <a:t>Reserve requirements </a:t>
            </a:r>
          </a:p>
          <a:p>
            <a:r>
              <a:rPr lang="en-GB" dirty="0" err="1" smtClean="0"/>
              <a:t>Spillovers</a:t>
            </a:r>
            <a:r>
              <a:rPr lang="en-GB" dirty="0" smtClean="0"/>
              <a:t> </a:t>
            </a:r>
            <a:r>
              <a:rPr lang="en-GB" sz="1400" dirty="0" smtClean="0"/>
              <a:t>[control-treatment analogy blurred; Forbes </a:t>
            </a:r>
            <a:r>
              <a:rPr lang="en-GB" sz="1400" i="1" dirty="0" smtClean="0"/>
              <a:t>et al</a:t>
            </a:r>
            <a:r>
              <a:rPr lang="en-GB" sz="1400" dirty="0" smtClean="0"/>
              <a:t>. 2012]</a:t>
            </a:r>
          </a:p>
          <a:p>
            <a:pPr lvl="1"/>
            <a:r>
              <a:rPr lang="en-GB" dirty="0" smtClean="0"/>
              <a:t>Across countries</a:t>
            </a:r>
          </a:p>
          <a:p>
            <a:pPr lvl="1"/>
            <a:r>
              <a:rPr lang="en-GB" dirty="0" smtClean="0"/>
              <a:t>Across firms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Issues. Heterogeneity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Across country </a:t>
            </a:r>
          </a:p>
          <a:p>
            <a:r>
              <a:rPr lang="en-GB" b="0" dirty="0" smtClean="0"/>
              <a:t>Return on investment (institutions, income) </a:t>
            </a:r>
          </a:p>
          <a:p>
            <a:r>
              <a:rPr lang="en-GB" b="0" dirty="0" smtClean="0"/>
              <a:t>Fiscal policy stance (government, state capacity)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Within country </a:t>
            </a:r>
          </a:p>
          <a:p>
            <a:r>
              <a:rPr lang="en-GB" b="0" dirty="0" smtClean="0"/>
              <a:t>Export-oriented firms/sectors</a:t>
            </a:r>
          </a:p>
          <a:p>
            <a:r>
              <a:rPr lang="en-GB" b="0" dirty="0" smtClean="0"/>
              <a:t>Finance-dependent (capital intensive) sectors</a:t>
            </a:r>
          </a:p>
          <a:p>
            <a:endParaRPr lang="en-GB" b="0" dirty="0"/>
          </a:p>
          <a:p>
            <a:pPr marL="0" indent="0">
              <a:buNone/>
            </a:pPr>
            <a:r>
              <a:rPr lang="en-GB" dirty="0" smtClean="0"/>
              <a:t>Across time </a:t>
            </a:r>
          </a:p>
          <a:p>
            <a:r>
              <a:rPr lang="en-GB" b="0" dirty="0"/>
              <a:t>B</a:t>
            </a:r>
            <a:r>
              <a:rPr lang="en-GB" b="0" dirty="0" smtClean="0"/>
              <a:t>usiness cycle conditions </a:t>
            </a:r>
          </a:p>
          <a:p>
            <a:r>
              <a:rPr lang="en-GB" b="0" dirty="0" smtClean="0"/>
              <a:t>Global economic situation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2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So What Can the Data Say?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Cross-country studies: </a:t>
            </a:r>
          </a:p>
          <a:p>
            <a:pPr lvl="1"/>
            <a:r>
              <a:rPr lang="en-GB" dirty="0" smtClean="0"/>
              <a:t>correlations, some heterogeneity, accounting for observables (</a:t>
            </a:r>
            <a:r>
              <a:rPr lang="en-GB" i="1" dirty="0" smtClean="0"/>
              <a:t>propensity score matching</a:t>
            </a:r>
            <a:r>
              <a:rPr lang="en-GB" dirty="0" smtClean="0"/>
              <a:t>, </a:t>
            </a:r>
            <a:r>
              <a:rPr lang="en-GB" i="1" dirty="0" smtClean="0"/>
              <a:t>synthetic control methods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Identify disasters, huge successes [search for non-</a:t>
            </a:r>
            <a:r>
              <a:rPr lang="en-GB" dirty="0" err="1" smtClean="0"/>
              <a:t>linearities</a:t>
            </a:r>
            <a:r>
              <a:rPr lang="en-GB" dirty="0" smtClean="0"/>
              <a:t>]</a:t>
            </a:r>
          </a:p>
          <a:p>
            <a:pPr lvl="1"/>
            <a:endParaRPr lang="en-GB" sz="1000" dirty="0"/>
          </a:p>
          <a:p>
            <a:r>
              <a:rPr lang="en-GB" dirty="0" smtClean="0"/>
              <a:t>Case-studies </a:t>
            </a:r>
          </a:p>
          <a:p>
            <a:pPr lvl="1"/>
            <a:r>
              <a:rPr lang="en-GB" dirty="0" smtClean="0"/>
              <a:t>Dig on mechanisms [important for both theory and policy]</a:t>
            </a:r>
          </a:p>
          <a:p>
            <a:pPr lvl="1"/>
            <a:r>
              <a:rPr lang="en-GB" dirty="0" smtClean="0"/>
              <a:t>Quantify costs and benefits [important for policy, even if static]</a:t>
            </a:r>
          </a:p>
          <a:p>
            <a:pPr marL="457200" lvl="1" indent="0">
              <a:buNone/>
            </a:pPr>
            <a:endParaRPr lang="en-GB" sz="1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4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Brazil. The Macro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85825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 smtClean="0">
                <a:solidFill>
                  <a:schemeClr val="accent6"/>
                </a:solidFill>
              </a:rPr>
              <a:t>Control-Treatment</a:t>
            </a:r>
            <a:r>
              <a:rPr lang="en-GB" sz="2400" dirty="0" smtClean="0">
                <a:solidFill>
                  <a:schemeClr val="accent6"/>
                </a:solidFill>
              </a:rPr>
              <a:t> Approach </a:t>
            </a:r>
          </a:p>
          <a:p>
            <a:endParaRPr lang="en-GB" sz="1000" dirty="0" smtClean="0"/>
          </a:p>
          <a:p>
            <a:r>
              <a:rPr lang="en-GB" dirty="0" smtClean="0"/>
              <a:t>Counterfactual to Brazilian listed firms?</a:t>
            </a:r>
          </a:p>
          <a:p>
            <a:pPr lvl="1"/>
            <a:r>
              <a:rPr lang="en-GB" dirty="0" smtClean="0"/>
              <a:t>Chile, </a:t>
            </a:r>
            <a:r>
              <a:rPr lang="en-GB" dirty="0"/>
              <a:t>A</a:t>
            </a:r>
            <a:r>
              <a:rPr lang="en-GB" dirty="0" smtClean="0"/>
              <a:t>rgentina, Uruguay, Turkey </a:t>
            </a:r>
          </a:p>
          <a:p>
            <a:r>
              <a:rPr lang="en-GB" dirty="0" smtClean="0"/>
              <a:t>Counterfactual to the evolution of stock returns, investment, with capital controls </a:t>
            </a:r>
          </a:p>
          <a:p>
            <a:pPr lvl="1"/>
            <a:r>
              <a:rPr lang="en-GB" dirty="0" smtClean="0"/>
              <a:t>Exchange rate appreciation (pre-crisis trend)</a:t>
            </a:r>
          </a:p>
          <a:p>
            <a:pPr lvl="1"/>
            <a:r>
              <a:rPr lang="en-GB" dirty="0" smtClean="0"/>
              <a:t>Stable exchange rate (but high volatility) </a:t>
            </a:r>
          </a:p>
          <a:p>
            <a:pPr lvl="1"/>
            <a:r>
              <a:rPr lang="en-GB" dirty="0" smtClean="0"/>
              <a:t>Other policy responses </a:t>
            </a:r>
          </a:p>
          <a:p>
            <a:r>
              <a:rPr lang="en-GB" dirty="0" err="1" smtClean="0"/>
              <a:t>Spillovers</a:t>
            </a:r>
            <a:r>
              <a:rPr lang="en-GB" dirty="0" smtClean="0"/>
              <a:t>? 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C</a:t>
            </a:r>
            <a:r>
              <a:rPr lang="en-GB" dirty="0" smtClean="0"/>
              <a:t>ontrol” group gets affected by policies in the treatment (e.g., Chile)</a:t>
            </a:r>
            <a:endParaRPr lang="en-GB" dirty="0"/>
          </a:p>
          <a:p>
            <a:r>
              <a:rPr lang="en-GB" dirty="0" smtClean="0"/>
              <a:t>Dynamics </a:t>
            </a:r>
          </a:p>
          <a:p>
            <a:pPr lvl="1"/>
            <a:r>
              <a:rPr lang="en-GB" dirty="0" smtClean="0"/>
              <a:t>Short-run (weekly, monthly); medium-run (years, biannually), long-run?</a:t>
            </a:r>
          </a:p>
          <a:p>
            <a:pPr lvl="1"/>
            <a:r>
              <a:rPr lang="en-GB" dirty="0" smtClean="0"/>
              <a:t>Transitional dynamics, steady state?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5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9067800" cy="990600"/>
          </a:xfrm>
        </p:spPr>
        <p:txBody>
          <a:bodyPr/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76400"/>
            <a:ext cx="9086850" cy="4724400"/>
          </a:xfrm>
        </p:spPr>
        <p:txBody>
          <a:bodyPr/>
          <a:lstStyle/>
          <a:p>
            <a:pPr marL="857250" lvl="1" indent="-457200"/>
            <a:endParaRPr lang="en-US" sz="500" dirty="0"/>
          </a:p>
          <a:p>
            <a:r>
              <a:rPr lang="en-US" dirty="0" smtClean="0"/>
              <a:t>Summary  </a:t>
            </a:r>
          </a:p>
          <a:p>
            <a:pPr lvl="1"/>
            <a:r>
              <a:rPr lang="en-US" dirty="0" smtClean="0"/>
              <a:t>Research Question </a:t>
            </a:r>
          </a:p>
          <a:p>
            <a:pPr lvl="1"/>
            <a:r>
              <a:rPr lang="en-US" dirty="0" smtClean="0"/>
              <a:t>Approach 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endParaRPr lang="en-US" sz="1000" dirty="0"/>
          </a:p>
          <a:p>
            <a:r>
              <a:rPr lang="en-US" dirty="0" smtClean="0"/>
              <a:t>The Big Picture </a:t>
            </a:r>
          </a:p>
          <a:p>
            <a:pPr lvl="1"/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Empirics </a:t>
            </a:r>
          </a:p>
          <a:p>
            <a:pPr lvl="1"/>
            <a:r>
              <a:rPr lang="en-US" dirty="0" smtClean="0"/>
              <a:t>Guide to practice</a:t>
            </a:r>
          </a:p>
          <a:p>
            <a:endParaRPr lang="en-US" sz="1000" dirty="0" smtClean="0"/>
          </a:p>
          <a:p>
            <a:r>
              <a:rPr lang="en-US" dirty="0" smtClean="0"/>
              <a:t>Main Issues 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Other Comments </a:t>
            </a:r>
          </a:p>
          <a:p>
            <a:pPr lvl="1"/>
            <a:r>
              <a:rPr lang="en-US" dirty="0" smtClean="0"/>
              <a:t>Heterogeneity </a:t>
            </a:r>
          </a:p>
          <a:p>
            <a:pPr lvl="1"/>
            <a:r>
              <a:rPr lang="en-US" dirty="0" smtClean="0"/>
              <a:t>Geeky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Introduction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5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Brazil. The Micro Approach </a:t>
            </a:r>
            <a:br>
              <a:rPr lang="en-GB" dirty="0" smtClean="0"/>
            </a:br>
            <a:r>
              <a:rPr lang="en-GB" sz="2400" dirty="0" smtClean="0">
                <a:solidFill>
                  <a:srgbClr val="C00000"/>
                </a:solidFill>
              </a:rPr>
              <a:t>(Alfaro, Chari and </a:t>
            </a:r>
            <a:r>
              <a:rPr lang="en-GB" sz="2400" dirty="0" err="1" smtClean="0">
                <a:solidFill>
                  <a:srgbClr val="C00000"/>
                </a:solidFill>
              </a:rPr>
              <a:t>Kanczuk</a:t>
            </a:r>
            <a:r>
              <a:rPr lang="en-GB" sz="2400" dirty="0" smtClean="0">
                <a:solidFill>
                  <a:srgbClr val="C00000"/>
                </a:solidFill>
              </a:rPr>
              <a:t>, 2014)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85825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 smtClean="0">
                <a:solidFill>
                  <a:schemeClr val="accent6"/>
                </a:solidFill>
              </a:rPr>
              <a:t>Control-Treatment</a:t>
            </a:r>
            <a:r>
              <a:rPr lang="en-GB" sz="2400" dirty="0" smtClean="0">
                <a:solidFill>
                  <a:schemeClr val="accent6"/>
                </a:solidFill>
              </a:rPr>
              <a:t> Approach [within country] </a:t>
            </a:r>
          </a:p>
          <a:p>
            <a:endParaRPr lang="en-GB" sz="1000" dirty="0" smtClean="0"/>
          </a:p>
          <a:p>
            <a:r>
              <a:rPr lang="en-GB" b="0" dirty="0" smtClean="0"/>
              <a:t>Firms more-likely to get affected in the short-run (external finance dependent, non-exporting, small) compared to firms less likely to get affected</a:t>
            </a:r>
          </a:p>
          <a:p>
            <a:endParaRPr lang="en-GB" b="0" dirty="0" smtClean="0"/>
          </a:p>
          <a:p>
            <a:r>
              <a:rPr lang="en-GB" b="0" dirty="0" smtClean="0"/>
              <a:t>Interesting; important for policy; shed light on theoretical channels </a:t>
            </a:r>
          </a:p>
          <a:p>
            <a:endParaRPr lang="en-GB" sz="1000" b="0" dirty="0"/>
          </a:p>
          <a:p>
            <a:r>
              <a:rPr lang="en-GB" b="0" dirty="0" smtClean="0"/>
              <a:t>Focus on a couple of channels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4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Results. </a:t>
            </a:r>
            <a:r>
              <a:rPr lang="en-GB" dirty="0" smtClean="0">
                <a:solidFill>
                  <a:srgbClr val="C00000"/>
                </a:solidFill>
              </a:rPr>
              <a:t>Alfaro, Chari and </a:t>
            </a:r>
            <a:r>
              <a:rPr lang="en-GB" dirty="0" err="1" smtClean="0">
                <a:solidFill>
                  <a:srgbClr val="C00000"/>
                </a:solidFill>
              </a:rPr>
              <a:t>Kanczuk</a:t>
            </a:r>
            <a:r>
              <a:rPr lang="en-GB" dirty="0" smtClean="0">
                <a:solidFill>
                  <a:srgbClr val="C00000"/>
                </a:solidFill>
              </a:rPr>
              <a:t>, 2014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858250" cy="4495800"/>
          </a:xfrm>
        </p:spPr>
        <p:txBody>
          <a:bodyPr/>
          <a:lstStyle/>
          <a:p>
            <a:r>
              <a:rPr lang="en-GB" dirty="0" smtClean="0"/>
              <a:t>Short-term cost on equity capital (surprising?) </a:t>
            </a:r>
          </a:p>
          <a:p>
            <a:pPr lvl="1"/>
            <a:r>
              <a:rPr lang="en-GB" dirty="0" smtClean="0"/>
              <a:t>Medium-run </a:t>
            </a:r>
          </a:p>
          <a:p>
            <a:pPr lvl="1"/>
            <a:r>
              <a:rPr lang="en-GB" dirty="0" smtClean="0"/>
              <a:t>Counterfactual 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Investment (more important)</a:t>
            </a:r>
          </a:p>
          <a:p>
            <a:pPr lvl="1"/>
            <a:r>
              <a:rPr lang="en-GB" dirty="0" smtClean="0"/>
              <a:t>Robustness </a:t>
            </a:r>
          </a:p>
          <a:p>
            <a:pPr lvl="1"/>
            <a:r>
              <a:rPr lang="en-GB" dirty="0" smtClean="0"/>
              <a:t>Counterfactual</a:t>
            </a:r>
          </a:p>
          <a:p>
            <a:pPr lvl="1"/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1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Critique. Empirical Analysis and Evidence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858250" cy="4495800"/>
          </a:xfrm>
        </p:spPr>
        <p:txBody>
          <a:bodyPr/>
          <a:lstStyle/>
          <a:p>
            <a:r>
              <a:rPr lang="en-GB" sz="2400" dirty="0" smtClean="0"/>
              <a:t>Focus on the (very) short-run </a:t>
            </a:r>
            <a:r>
              <a:rPr lang="en-GB" sz="2400" b="0" dirty="0" smtClean="0"/>
              <a:t>(finance approach)</a:t>
            </a:r>
          </a:p>
          <a:p>
            <a:pPr lvl="1"/>
            <a:r>
              <a:rPr lang="en-GB" dirty="0" smtClean="0"/>
              <a:t>Do we care that much? </a:t>
            </a:r>
          </a:p>
          <a:p>
            <a:pPr lvl="1"/>
            <a:r>
              <a:rPr lang="en-GB" dirty="0" smtClean="0"/>
              <a:t>Hard-to-deal-with empirical issues (e.g., estimate betas: time-window, correlations in good and bad times change,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b="0" dirty="0" smtClean="0"/>
              <a:t>Huge stock-market volatility (</a:t>
            </a:r>
            <a:r>
              <a:rPr lang="en-GB" b="0" i="1" dirty="0" smtClean="0"/>
              <a:t>R</a:t>
            </a:r>
            <a:r>
              <a:rPr lang="en-GB" b="0" i="1" baseline="30000" dirty="0" smtClean="0"/>
              <a:t>2</a:t>
            </a:r>
            <a:r>
              <a:rPr lang="en-GB" b="0" dirty="0" smtClean="0"/>
              <a:t> very low)</a:t>
            </a:r>
          </a:p>
          <a:p>
            <a:pPr lvl="2"/>
            <a:r>
              <a:rPr lang="en-GB" dirty="0" smtClean="0"/>
              <a:t>Impossible defining a proper counterfactual </a:t>
            </a:r>
          </a:p>
          <a:p>
            <a:pPr lvl="2"/>
            <a:r>
              <a:rPr lang="en-GB" b="0" dirty="0" smtClean="0"/>
              <a:t>Many things happening at the same time </a:t>
            </a:r>
          </a:p>
          <a:p>
            <a:pPr lvl="1"/>
            <a:endParaRPr lang="en-GB" sz="1000" dirty="0"/>
          </a:p>
          <a:p>
            <a:r>
              <a:rPr lang="en-GB" dirty="0" smtClean="0"/>
              <a:t>Investment. </a:t>
            </a:r>
          </a:p>
          <a:p>
            <a:pPr lvl="1"/>
            <a:r>
              <a:rPr lang="en-GB" dirty="0" smtClean="0"/>
              <a:t>Medium-long run</a:t>
            </a:r>
          </a:p>
          <a:p>
            <a:pPr lvl="1"/>
            <a:r>
              <a:rPr lang="en-GB" b="0" dirty="0" smtClean="0"/>
              <a:t>Simple differences (before-after). </a:t>
            </a:r>
          </a:p>
          <a:p>
            <a:pPr lvl="2"/>
            <a:r>
              <a:rPr lang="en-GB" dirty="0" smtClean="0"/>
              <a:t>Very hard isolating the impact of capital controls </a:t>
            </a:r>
            <a:endParaRPr lang="en-GB" b="0" dirty="0" smtClean="0"/>
          </a:p>
          <a:p>
            <a:pPr lvl="1"/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Key Issues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9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Main. </a:t>
            </a:r>
          </a:p>
          <a:p>
            <a:pPr lvl="1"/>
            <a:r>
              <a:rPr lang="en-GB" dirty="0" smtClean="0"/>
              <a:t>Add a macro-</a:t>
            </a:r>
            <a:r>
              <a:rPr lang="en-GB" dirty="0" err="1" smtClean="0"/>
              <a:t>ish</a:t>
            </a:r>
            <a:r>
              <a:rPr lang="en-GB" dirty="0" smtClean="0"/>
              <a:t> approach </a:t>
            </a:r>
          </a:p>
          <a:p>
            <a:pPr lvl="1"/>
            <a:r>
              <a:rPr lang="en-GB" dirty="0" smtClean="0"/>
              <a:t>Extend micro-level analysis</a:t>
            </a:r>
          </a:p>
          <a:p>
            <a:pPr lvl="1"/>
            <a:endParaRPr lang="en-GB" sz="1000" dirty="0"/>
          </a:p>
          <a:p>
            <a:r>
              <a:rPr lang="en-GB" dirty="0" smtClean="0"/>
              <a:t>Heterogeneity </a:t>
            </a:r>
          </a:p>
          <a:p>
            <a:pPr lvl="1"/>
            <a:r>
              <a:rPr lang="en-GB" dirty="0" smtClean="0"/>
              <a:t>Channels 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Other </a:t>
            </a:r>
          </a:p>
          <a:p>
            <a:pPr lvl="1"/>
            <a:r>
              <a:rPr lang="en-GB" dirty="0" smtClean="0"/>
              <a:t>For referees…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Key Issues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9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Constructive Approach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85825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6"/>
                </a:solidFill>
              </a:rPr>
              <a:t>Build upon and extend the current analysis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Macro approach</a:t>
            </a:r>
            <a:r>
              <a:rPr lang="en-GB" dirty="0" smtClean="0"/>
              <a:t>: define some proper counterfactual markets and conduct a difference-in-difference analysis </a:t>
            </a:r>
          </a:p>
          <a:p>
            <a:r>
              <a:rPr lang="en-GB" b="0" dirty="0" smtClean="0"/>
              <a:t>Latin America, all emerging markets    </a:t>
            </a:r>
          </a:p>
          <a:p>
            <a:r>
              <a:rPr lang="en-GB" b="0" dirty="0" smtClean="0"/>
              <a:t>Monthly data (more precise betas); short and medium run (</a:t>
            </a:r>
            <a:r>
              <a:rPr lang="en-GB" b="0" dirty="0" err="1" smtClean="0"/>
              <a:t>Tornell</a:t>
            </a:r>
            <a:r>
              <a:rPr lang="en-GB" b="0" dirty="0" smtClean="0"/>
              <a:t> and </a:t>
            </a:r>
            <a:r>
              <a:rPr lang="en-GB" b="0" dirty="0" err="1" smtClean="0"/>
              <a:t>Vegh</a:t>
            </a:r>
            <a:r>
              <a:rPr lang="en-GB" b="0" dirty="0" smtClean="0"/>
              <a:t>) </a:t>
            </a:r>
            <a:endParaRPr lang="en-GB" b="0" dirty="0"/>
          </a:p>
          <a:p>
            <a:r>
              <a:rPr lang="en-GB" b="0" dirty="0"/>
              <a:t>D</a:t>
            </a:r>
            <a:r>
              <a:rPr lang="en-GB" b="0" dirty="0" smtClean="0"/>
              <a:t>ynamic panel (e.g., Henry, 2001; Chari and Henry, 2004)</a:t>
            </a:r>
          </a:p>
          <a:p>
            <a:r>
              <a:rPr lang="en-GB" b="0" dirty="0" smtClean="0"/>
              <a:t>Propensity score – non-linear function of </a:t>
            </a:r>
            <a:r>
              <a:rPr lang="en-GB" b="0" dirty="0" err="1" smtClean="0"/>
              <a:t>obsevrables</a:t>
            </a:r>
            <a:r>
              <a:rPr lang="en-GB" b="0" dirty="0" smtClean="0"/>
              <a:t> (Forbes and Klein, 2014) </a:t>
            </a:r>
          </a:p>
          <a:p>
            <a:r>
              <a:rPr lang="en-GB" b="0" dirty="0" smtClean="0"/>
              <a:t>Synthetic control method (A. </a:t>
            </a:r>
            <a:r>
              <a:rPr lang="en-GB" b="0" dirty="0" err="1" smtClean="0"/>
              <a:t>Abadie</a:t>
            </a:r>
            <a:r>
              <a:rPr lang="en-GB" b="0" dirty="0" smtClean="0"/>
              <a:t>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Key Issues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5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Constructive Approach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85825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6"/>
                </a:solidFill>
              </a:rPr>
              <a:t>Build upon and extend the current analysis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Micro approach</a:t>
            </a:r>
            <a:r>
              <a:rPr lang="en-GB" dirty="0" smtClean="0"/>
              <a:t>: use richer micro data; </a:t>
            </a:r>
          </a:p>
          <a:p>
            <a:r>
              <a:rPr lang="en-GB" b="0" dirty="0"/>
              <a:t>P</a:t>
            </a:r>
            <a:r>
              <a:rPr lang="en-GB" b="0" dirty="0" smtClean="0"/>
              <a:t>rivately held and publicly-traded firms.</a:t>
            </a:r>
          </a:p>
          <a:p>
            <a:r>
              <a:rPr lang="en-GB" b="0" dirty="0" smtClean="0"/>
              <a:t>Explore heterogeneity in greater detail </a:t>
            </a:r>
          </a:p>
          <a:p>
            <a:endParaRPr lang="en-GB" b="0" dirty="0" smtClean="0"/>
          </a:p>
          <a:p>
            <a:r>
              <a:rPr lang="en-GB" b="0" dirty="0" smtClean="0"/>
              <a:t>Perhaps use micro-level data both from Brazil and some other country(</a:t>
            </a:r>
            <a:r>
              <a:rPr lang="en-GB" b="0" dirty="0" err="1" smtClean="0"/>
              <a:t>ies</a:t>
            </a:r>
            <a:r>
              <a:rPr lang="en-GB" b="0" dirty="0" smtClean="0"/>
              <a:t>), such as Chile and Colombia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Key Issues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1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Comments. Heterogeneity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Distinguish (decompose) industry external finance dependence </a:t>
            </a:r>
            <a:r>
              <a:rPr lang="en-GB" sz="1400" b="0" dirty="0" smtClean="0"/>
              <a:t>(see </a:t>
            </a:r>
            <a:r>
              <a:rPr lang="en-GB" sz="1400" b="0" dirty="0" err="1" smtClean="0"/>
              <a:t>Ciccone</a:t>
            </a:r>
            <a:r>
              <a:rPr lang="en-GB" sz="1400" b="0" dirty="0" smtClean="0"/>
              <a:t> and Papaioannou, 2006, 2010, </a:t>
            </a:r>
            <a:r>
              <a:rPr lang="en-GB" sz="1400" b="0" dirty="0" err="1" smtClean="0"/>
              <a:t>Fisman</a:t>
            </a:r>
            <a:r>
              <a:rPr lang="en-GB" sz="1400" b="0" dirty="0" smtClean="0"/>
              <a:t> and Love, </a:t>
            </a:r>
            <a:r>
              <a:rPr lang="en-GB" sz="1400" b="0" i="1" dirty="0" smtClean="0"/>
              <a:t>JEEA</a:t>
            </a:r>
            <a:r>
              <a:rPr lang="en-GB" sz="1400" b="0" dirty="0" smtClean="0"/>
              <a:t> 2007) </a:t>
            </a:r>
          </a:p>
          <a:p>
            <a:pPr lvl="1"/>
            <a:r>
              <a:rPr lang="en-GB" dirty="0" smtClean="0"/>
              <a:t>Capital intensity </a:t>
            </a:r>
          </a:p>
          <a:p>
            <a:pPr lvl="1"/>
            <a:r>
              <a:rPr lang="en-GB" dirty="0" smtClean="0"/>
              <a:t>Growth opportunities </a:t>
            </a:r>
          </a:p>
          <a:p>
            <a:pPr lvl="1"/>
            <a:r>
              <a:rPr lang="en-GB" dirty="0" smtClean="0"/>
              <a:t>Also liquidity dependence </a:t>
            </a:r>
            <a:r>
              <a:rPr lang="en-GB" sz="1400" dirty="0" smtClean="0"/>
              <a:t>(see </a:t>
            </a:r>
            <a:r>
              <a:rPr lang="en-GB" sz="1400" dirty="0" err="1" smtClean="0"/>
              <a:t>Aghion</a:t>
            </a:r>
            <a:r>
              <a:rPr lang="en-GB" sz="1400" dirty="0" smtClean="0"/>
              <a:t>, </a:t>
            </a:r>
            <a:r>
              <a:rPr lang="en-GB" sz="1400" dirty="0" err="1" smtClean="0"/>
              <a:t>Farhi</a:t>
            </a:r>
            <a:r>
              <a:rPr lang="en-GB" sz="1400" dirty="0" smtClean="0"/>
              <a:t>, and </a:t>
            </a:r>
            <a:r>
              <a:rPr lang="en-GB" sz="1400" dirty="0" err="1" smtClean="0"/>
              <a:t>Kharoubbi</a:t>
            </a:r>
            <a:r>
              <a:rPr lang="en-GB" sz="1400" dirty="0" smtClean="0"/>
              <a:t>, 2014) </a:t>
            </a:r>
            <a:r>
              <a:rPr lang="en-GB" dirty="0" smtClean="0"/>
              <a:t>and tangibility </a:t>
            </a:r>
            <a:r>
              <a:rPr lang="en-GB" sz="1400" dirty="0" smtClean="0"/>
              <a:t>(Braun and </a:t>
            </a:r>
            <a:r>
              <a:rPr lang="en-GB" sz="1400" dirty="0" err="1" smtClean="0"/>
              <a:t>Larrain</a:t>
            </a:r>
            <a:r>
              <a:rPr lang="en-GB" sz="1400" dirty="0" smtClean="0"/>
              <a:t> 2005)</a:t>
            </a:r>
          </a:p>
          <a:p>
            <a:pPr lvl="1"/>
            <a:endParaRPr lang="en-GB" sz="1000" dirty="0"/>
          </a:p>
          <a:p>
            <a:r>
              <a:rPr lang="en-GB" dirty="0" smtClean="0"/>
              <a:t>Industry exportability </a:t>
            </a:r>
            <a:r>
              <a:rPr lang="en-GB" sz="1400" b="0" dirty="0" smtClean="0"/>
              <a:t>(Rajan and Subramanian, </a:t>
            </a:r>
            <a:r>
              <a:rPr lang="en-GB" sz="1400" b="0" i="1" dirty="0" smtClean="0"/>
              <a:t>JDE</a:t>
            </a:r>
            <a:r>
              <a:rPr lang="en-GB" sz="1400" b="0" dirty="0" smtClean="0"/>
              <a:t> 2013)</a:t>
            </a:r>
          </a:p>
          <a:p>
            <a:endParaRPr lang="en-GB" sz="1000" b="0" dirty="0" smtClean="0"/>
          </a:p>
          <a:p>
            <a:r>
              <a:rPr lang="en-GB" dirty="0" smtClean="0"/>
              <a:t>Conduct the analysis sector-by-sector</a:t>
            </a:r>
          </a:p>
          <a:p>
            <a:pPr lvl="1"/>
            <a:r>
              <a:rPr lang="en-GB" dirty="0" smtClean="0"/>
              <a:t>Link estimates (</a:t>
            </a:r>
            <a:r>
              <a:rPr lang="en-GB" dirty="0" err="1" smtClean="0"/>
              <a:t>elasticities</a:t>
            </a:r>
            <a:r>
              <a:rPr lang="en-GB" dirty="0" smtClean="0"/>
              <a:t>) with various industry features </a:t>
            </a:r>
            <a:endParaRPr lang="en-GB" b="0" dirty="0" smtClean="0"/>
          </a:p>
          <a:p>
            <a:endParaRPr lang="en-GB" sz="1000" b="0" dirty="0" smtClean="0"/>
          </a:p>
          <a:p>
            <a:r>
              <a:rPr lang="en-GB" dirty="0" smtClean="0"/>
              <a:t>Sort firms by size and conduct the analysis for each </a:t>
            </a:r>
            <a:r>
              <a:rPr lang="en-GB" dirty="0" err="1" smtClean="0"/>
              <a:t>decile-quantile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further understand heterogeneity</a:t>
            </a:r>
          </a:p>
          <a:p>
            <a:endParaRPr lang="en-GB" sz="1000" dirty="0"/>
          </a:p>
          <a:p>
            <a:endParaRPr lang="en-GB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Other Comments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87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Comments.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Theory </a:t>
            </a:r>
          </a:p>
          <a:p>
            <a:pPr lvl="1"/>
            <a:r>
              <a:rPr lang="en-GB" dirty="0" smtClean="0"/>
              <a:t>Not very clear (e.g., Brazil base-rate)</a:t>
            </a:r>
          </a:p>
          <a:p>
            <a:pPr lvl="1"/>
            <a:r>
              <a:rPr lang="en-GB" dirty="0" smtClean="0"/>
              <a:t>Give specific citations (</a:t>
            </a:r>
            <a:r>
              <a:rPr lang="en-GB" dirty="0" smtClean="0">
                <a:sym typeface="Wingdings" panose="05000000000000000000" pitchFamily="2" charset="2"/>
              </a:rPr>
              <a:t> spell the exact mechanisms at play)</a:t>
            </a:r>
          </a:p>
          <a:p>
            <a:pPr lvl="1"/>
            <a:endParaRPr lang="en-GB" sz="1000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Structure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Repetitions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Detail contribution and novelty of empirical findings. </a:t>
            </a:r>
          </a:p>
          <a:p>
            <a:pPr lvl="1"/>
            <a:endParaRPr lang="en-GB" sz="1000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Missing ingredients-information </a:t>
            </a:r>
          </a:p>
          <a:p>
            <a:pPr lvl="1"/>
            <a:r>
              <a:rPr lang="en-GB" dirty="0" smtClean="0"/>
              <a:t>Graph with evolution of the exchange rate (also in other countries)</a:t>
            </a:r>
          </a:p>
          <a:p>
            <a:pPr lvl="1"/>
            <a:r>
              <a:rPr lang="en-GB" dirty="0" smtClean="0"/>
              <a:t>Stock-market index in dollar (or euro) terms.</a:t>
            </a:r>
          </a:p>
          <a:p>
            <a:pPr lvl="1"/>
            <a:r>
              <a:rPr lang="en-GB" dirty="0" smtClean="0"/>
              <a:t>Clarify differences between imposition and relaxation of capital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Other Comments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Geeky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Inference</a:t>
            </a:r>
            <a:r>
              <a:rPr lang="en-GB" b="0" dirty="0" smtClean="0"/>
              <a:t> (Multi-way clustering)</a:t>
            </a:r>
          </a:p>
          <a:p>
            <a:pPr lvl="1"/>
            <a:r>
              <a:rPr lang="en-GB" dirty="0" smtClean="0"/>
              <a:t>Serial correlation (firm-level) </a:t>
            </a:r>
          </a:p>
          <a:p>
            <a:pPr lvl="1"/>
            <a:r>
              <a:rPr lang="en-GB" b="0" dirty="0" smtClean="0"/>
              <a:t>Common shocks, such as imposition of capital controls (time-dimension)</a:t>
            </a:r>
            <a:endParaRPr lang="en-GB" sz="1000" dirty="0"/>
          </a:p>
          <a:p>
            <a:r>
              <a:rPr lang="en-GB" dirty="0"/>
              <a:t>Imposition and relaxation of capital controls</a:t>
            </a:r>
            <a:r>
              <a:rPr lang="en-GB" dirty="0" smtClean="0"/>
              <a:t>. Differential effects</a:t>
            </a:r>
            <a:endParaRPr lang="en-GB" sz="1000" dirty="0" smtClean="0"/>
          </a:p>
          <a:p>
            <a:r>
              <a:rPr lang="en-GB" dirty="0" smtClean="0"/>
              <a:t>Sample</a:t>
            </a:r>
            <a:r>
              <a:rPr lang="en-GB" b="0" dirty="0" smtClean="0"/>
              <a:t>. Include all firms  </a:t>
            </a:r>
            <a:endParaRPr lang="en-GB" sz="1000" b="0" dirty="0"/>
          </a:p>
          <a:p>
            <a:r>
              <a:rPr lang="en-GB" dirty="0" smtClean="0"/>
              <a:t>Market betas</a:t>
            </a:r>
          </a:p>
          <a:p>
            <a:pPr lvl="1"/>
            <a:r>
              <a:rPr lang="en-GB" dirty="0" smtClean="0"/>
              <a:t>No adjustment  </a:t>
            </a:r>
          </a:p>
          <a:p>
            <a:pPr lvl="1"/>
            <a:r>
              <a:rPr lang="en-GB" dirty="0" smtClean="0"/>
              <a:t>Jointly estimate global market betas and EM betas</a:t>
            </a:r>
            <a:endParaRPr lang="en-GB" sz="1000" dirty="0"/>
          </a:p>
          <a:p>
            <a:r>
              <a:rPr lang="en-GB" dirty="0" smtClean="0"/>
              <a:t>Monthly frequencies-returns</a:t>
            </a:r>
            <a:endParaRPr lang="en-GB" sz="1000" dirty="0" smtClean="0"/>
          </a:p>
          <a:p>
            <a:r>
              <a:rPr lang="en-GB" dirty="0" smtClean="0"/>
              <a:t>Use logarithm of Debt/Assets</a:t>
            </a:r>
          </a:p>
          <a:p>
            <a:r>
              <a:rPr lang="en-GB" dirty="0" smtClean="0"/>
              <a:t>Add trends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Other Comments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5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Nice paper</a:t>
            </a:r>
          </a:p>
          <a:p>
            <a:r>
              <a:rPr lang="en-GB" dirty="0" smtClean="0"/>
              <a:t>Extend the analysis </a:t>
            </a:r>
          </a:p>
          <a:p>
            <a:pPr lvl="1"/>
            <a:r>
              <a:rPr lang="en-GB" dirty="0" smtClean="0"/>
              <a:t>Macro </a:t>
            </a:r>
          </a:p>
          <a:p>
            <a:pPr lvl="1"/>
            <a:r>
              <a:rPr lang="en-GB" dirty="0" smtClean="0"/>
              <a:t>Micro</a:t>
            </a:r>
          </a:p>
          <a:p>
            <a:pPr lvl="1"/>
            <a:r>
              <a:rPr lang="en-GB" dirty="0" smtClean="0"/>
              <a:t>Industry heterogeneity</a:t>
            </a:r>
          </a:p>
          <a:p>
            <a:pPr lvl="1"/>
            <a:endParaRPr lang="en-GB" dirty="0"/>
          </a:p>
          <a:p>
            <a:r>
              <a:rPr lang="en-GB" dirty="0" smtClean="0"/>
              <a:t>Fit the paper in the big picture literature</a:t>
            </a:r>
          </a:p>
          <a:p>
            <a:pPr lvl="1"/>
            <a:r>
              <a:rPr lang="en-GB" dirty="0" smtClean="0"/>
              <a:t>Emerging </a:t>
            </a:r>
          </a:p>
          <a:p>
            <a:pPr lvl="1"/>
            <a:r>
              <a:rPr lang="en-GB" dirty="0" smtClean="0"/>
              <a:t>Unclear </a:t>
            </a:r>
          </a:p>
          <a:p>
            <a:pPr lvl="1"/>
            <a:r>
              <a:rPr lang="en-GB" dirty="0" smtClean="0"/>
              <a:t>Theoretical unification </a:t>
            </a:r>
            <a:r>
              <a:rPr lang="en-GB" dirty="0" smtClean="0">
                <a:sym typeface="Wingdings" panose="05000000000000000000" pitchFamily="2" charset="2"/>
              </a:rPr>
              <a:t> empirics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6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Motivation and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 </a:t>
            </a:r>
          </a:p>
          <a:p>
            <a:pPr lvl="1"/>
            <a:r>
              <a:rPr lang="en-GB" dirty="0" smtClean="0"/>
              <a:t>Limitations of interest-rate as a single tool for monetary policy [other tools]</a:t>
            </a:r>
          </a:p>
          <a:p>
            <a:pPr lvl="1"/>
            <a:r>
              <a:rPr lang="en-GB" dirty="0" smtClean="0"/>
              <a:t>“popularity” of capital controls. </a:t>
            </a:r>
            <a:r>
              <a:rPr lang="en-GB" sz="1400" dirty="0" smtClean="0"/>
              <a:t>(e.g., Malaysia, Brazil, Cyprus) </a:t>
            </a:r>
          </a:p>
          <a:p>
            <a:pPr lvl="1"/>
            <a:r>
              <a:rPr lang="en-GB" dirty="0" smtClean="0"/>
              <a:t>IMF “endorsement” (capital flow management, externalities)</a:t>
            </a:r>
          </a:p>
          <a:p>
            <a:pPr lvl="1"/>
            <a:r>
              <a:rPr lang="en-GB" dirty="0" smtClean="0"/>
              <a:t>Transmission of (monetary policy) shocks from industrial to developing-emerging economies (“currency war” idea)</a:t>
            </a:r>
          </a:p>
          <a:p>
            <a:pPr lvl="1"/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Paper Summary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2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Motivation and Question,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 </a:t>
            </a:r>
          </a:p>
          <a:p>
            <a:pPr lvl="1"/>
            <a:r>
              <a:rPr lang="en-GB" dirty="0" smtClean="0"/>
              <a:t>Limitations of interest-rate as a single tool for monetary policy [other tools]</a:t>
            </a:r>
          </a:p>
          <a:p>
            <a:pPr lvl="1"/>
            <a:r>
              <a:rPr lang="en-GB" dirty="0" smtClean="0"/>
              <a:t>“popularity” of capital controls. </a:t>
            </a:r>
            <a:r>
              <a:rPr lang="en-GB" sz="1400" dirty="0" smtClean="0"/>
              <a:t>(e.g., Malaysia, Brazil, Cyprus) </a:t>
            </a:r>
          </a:p>
          <a:p>
            <a:pPr lvl="1"/>
            <a:r>
              <a:rPr lang="en-GB" dirty="0" smtClean="0"/>
              <a:t>IMF “endorsement” (capital flow management, externalities)</a:t>
            </a:r>
          </a:p>
          <a:p>
            <a:pPr lvl="1"/>
            <a:r>
              <a:rPr lang="en-GB" dirty="0" smtClean="0"/>
              <a:t>Transmission of (monetary policy) shocks from industrial to developing-emerging economies (“currency war” idea)</a:t>
            </a:r>
          </a:p>
          <a:p>
            <a:pPr lvl="1"/>
            <a:endParaRPr lang="en-GB" sz="1000" dirty="0"/>
          </a:p>
          <a:p>
            <a:r>
              <a:rPr lang="en-GB" dirty="0" smtClean="0"/>
              <a:t>Academic interest </a:t>
            </a:r>
          </a:p>
          <a:p>
            <a:pPr lvl="1"/>
            <a:r>
              <a:rPr lang="en-GB" dirty="0" smtClean="0"/>
              <a:t>Theory </a:t>
            </a:r>
          </a:p>
          <a:p>
            <a:pPr lvl="2"/>
            <a:r>
              <a:rPr lang="en-GB" sz="2000" dirty="0" smtClean="0"/>
              <a:t>Externalities </a:t>
            </a:r>
            <a:r>
              <a:rPr lang="en-GB" sz="1400" dirty="0" smtClean="0"/>
              <a:t>(</a:t>
            </a:r>
            <a:r>
              <a:rPr lang="en-GB" sz="1400" dirty="0" err="1" smtClean="0"/>
              <a:t>Korinek</a:t>
            </a:r>
            <a:r>
              <a:rPr lang="en-GB" sz="1400" dirty="0" smtClean="0"/>
              <a:t>, 2011, 2012, 2013)</a:t>
            </a:r>
          </a:p>
          <a:p>
            <a:pPr lvl="2"/>
            <a:r>
              <a:rPr lang="en-GB" sz="2000" dirty="0" smtClean="0"/>
              <a:t>Dilemma-</a:t>
            </a:r>
            <a:r>
              <a:rPr lang="en-GB" sz="2000" dirty="0" err="1" smtClean="0"/>
              <a:t>Trilemma</a:t>
            </a:r>
            <a:r>
              <a:rPr lang="en-GB" sz="2000" dirty="0" smtClean="0"/>
              <a:t> </a:t>
            </a:r>
            <a:r>
              <a:rPr lang="en-GB" sz="1400" dirty="0" smtClean="0"/>
              <a:t>(Rey, 2013; </a:t>
            </a:r>
            <a:r>
              <a:rPr lang="en-GB" sz="1400" dirty="0" err="1" smtClean="0"/>
              <a:t>Farhi</a:t>
            </a:r>
            <a:r>
              <a:rPr lang="en-GB" sz="1400" dirty="0" smtClean="0"/>
              <a:t> and </a:t>
            </a:r>
            <a:r>
              <a:rPr lang="en-GB" sz="1400" dirty="0" err="1" smtClean="0"/>
              <a:t>Werning</a:t>
            </a:r>
            <a:r>
              <a:rPr lang="en-GB" sz="1400" dirty="0" smtClean="0"/>
              <a:t>, 2012, 2013)</a:t>
            </a:r>
          </a:p>
          <a:p>
            <a:pPr lvl="1"/>
            <a:r>
              <a:rPr lang="en-GB" dirty="0" smtClean="0"/>
              <a:t>Empirics.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ross-country </a:t>
            </a:r>
            <a:r>
              <a:rPr lang="en-GB" dirty="0"/>
              <a:t>works </a:t>
            </a:r>
            <a:r>
              <a:rPr lang="en-GB" sz="1400" dirty="0"/>
              <a:t>(e.g., Klein, 2012, Forbes and Klein, </a:t>
            </a:r>
            <a:r>
              <a:rPr lang="en-GB" sz="1400" dirty="0" smtClean="0"/>
              <a:t>2014; Forbes </a:t>
            </a:r>
            <a:r>
              <a:rPr lang="en-GB" sz="1400" i="1" dirty="0" smtClean="0"/>
              <a:t>et al</a:t>
            </a:r>
            <a:r>
              <a:rPr lang="en-GB" sz="1400" dirty="0" smtClean="0"/>
              <a:t>. 20120)</a:t>
            </a:r>
            <a:r>
              <a:rPr lang="en-GB" dirty="0" smtClean="0"/>
              <a:t> </a:t>
            </a:r>
            <a:endParaRPr lang="en-GB" dirty="0"/>
          </a:p>
          <a:p>
            <a:pPr lvl="2"/>
            <a:r>
              <a:rPr lang="en-GB" dirty="0" smtClean="0"/>
              <a:t>Case studies </a:t>
            </a:r>
            <a:r>
              <a:rPr lang="en-GB" sz="1200" dirty="0" smtClean="0"/>
              <a:t>(e.g., Forbes, 2007, Alfaro, Chari, and </a:t>
            </a:r>
            <a:r>
              <a:rPr lang="en-GB" sz="1200" dirty="0" err="1" smtClean="0"/>
              <a:t>Kanczuk</a:t>
            </a:r>
            <a:r>
              <a:rPr lang="en-GB" sz="1200" dirty="0" smtClean="0"/>
              <a:t>, 2014)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Paper Summary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2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Approach. Event/Case Study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Brazil. Large country, various capital control measures, topical </a:t>
            </a:r>
          </a:p>
          <a:p>
            <a:endParaRPr lang="en-GB" sz="1000" dirty="0" smtClean="0"/>
          </a:p>
          <a:p>
            <a:r>
              <a:rPr lang="en-GB" dirty="0" smtClean="0"/>
              <a:t>Firm-level data (large publicly traded firms on BOVESPA). </a:t>
            </a:r>
          </a:p>
          <a:p>
            <a:pPr lvl="1"/>
            <a:r>
              <a:rPr lang="en-GB" dirty="0" smtClean="0"/>
              <a:t>Stock returns around announcement (“finance” approach) </a:t>
            </a:r>
          </a:p>
          <a:p>
            <a:pPr lvl="1"/>
            <a:r>
              <a:rPr lang="en-GB" dirty="0" smtClean="0"/>
              <a:t>Investment in the three years before and after the imposition of capital controls 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Paper Summary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03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934450" cy="4267200"/>
          </a:xfrm>
        </p:spPr>
        <p:txBody>
          <a:bodyPr/>
          <a:lstStyle/>
          <a:p>
            <a:r>
              <a:rPr lang="en-GB" dirty="0" smtClean="0"/>
              <a:t>Negative stock returns </a:t>
            </a:r>
            <a:r>
              <a:rPr lang="en-GB" sz="1400" dirty="0" smtClean="0"/>
              <a:t>(around announcement; +/1 day, alternative short-term windows)</a:t>
            </a:r>
          </a:p>
          <a:p>
            <a:pPr lvl="1"/>
            <a:r>
              <a:rPr lang="en-GB" dirty="0" smtClean="0"/>
              <a:t>Mostly for restrictions on equity investment </a:t>
            </a:r>
          </a:p>
          <a:p>
            <a:pPr lvl="1"/>
            <a:r>
              <a:rPr lang="en-GB" dirty="0" smtClean="0"/>
              <a:t>Mostly in finance-dependent sectors  </a:t>
            </a:r>
          </a:p>
          <a:p>
            <a:pPr lvl="1"/>
            <a:r>
              <a:rPr lang="en-GB" dirty="0" smtClean="0"/>
              <a:t>Mostly in medium-sized and small firms </a:t>
            </a:r>
          </a:p>
          <a:p>
            <a:pPr lvl="1"/>
            <a:r>
              <a:rPr lang="en-GB" dirty="0" smtClean="0"/>
              <a:t>No effect on large exporting firms </a:t>
            </a:r>
          </a:p>
          <a:p>
            <a:pPr lvl="1"/>
            <a:endParaRPr lang="en-GB" sz="1000" dirty="0"/>
          </a:p>
          <a:p>
            <a:r>
              <a:rPr lang="en-GB" dirty="0" smtClean="0"/>
              <a:t>Investment </a:t>
            </a:r>
            <a:r>
              <a:rPr lang="en-GB" sz="1400" dirty="0" smtClean="0"/>
              <a:t>(+/- 2 years)</a:t>
            </a:r>
          </a:p>
          <a:p>
            <a:pPr lvl="1"/>
            <a:r>
              <a:rPr lang="en-GB" dirty="0" smtClean="0"/>
              <a:t>Overall little impact on investment (small drop)</a:t>
            </a:r>
          </a:p>
          <a:p>
            <a:pPr lvl="1"/>
            <a:r>
              <a:rPr lang="en-GB" dirty="0" smtClean="0"/>
              <a:t>Significant decline for small and medium sized firms (finance-dependent)</a:t>
            </a:r>
          </a:p>
          <a:p>
            <a:pPr lvl="1"/>
            <a:r>
              <a:rPr lang="en-GB" dirty="0" smtClean="0"/>
              <a:t>Increase in investment for exporting firms (in spite of currency appreciation)  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Paper Summary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934450" cy="4267200"/>
          </a:xfrm>
        </p:spPr>
        <p:txBody>
          <a:bodyPr/>
          <a:lstStyle/>
          <a:p>
            <a:r>
              <a:rPr lang="en-GB" dirty="0" smtClean="0"/>
              <a:t>Nice work </a:t>
            </a:r>
            <a:r>
              <a:rPr lang="en-GB" sz="1400" dirty="0" smtClean="0"/>
              <a:t>(though preliminary)</a:t>
            </a:r>
          </a:p>
          <a:p>
            <a:pPr lvl="1"/>
            <a:r>
              <a:rPr lang="en-GB" dirty="0" smtClean="0"/>
              <a:t>Firm-level analysis (though only publicly-traded firms)</a:t>
            </a:r>
          </a:p>
          <a:p>
            <a:pPr lvl="1"/>
            <a:r>
              <a:rPr lang="en-GB" dirty="0" smtClean="0"/>
              <a:t>Effort linking firms to theoretical channels (exportability, finance-dependence)</a:t>
            </a:r>
          </a:p>
          <a:p>
            <a:pPr lvl="1"/>
            <a:endParaRPr lang="en-GB" sz="1000" dirty="0"/>
          </a:p>
          <a:p>
            <a:r>
              <a:rPr lang="en-GB" dirty="0" smtClean="0"/>
              <a:t>Numerous extensions </a:t>
            </a:r>
            <a:r>
              <a:rPr lang="en-GB" sz="1400" dirty="0" smtClean="0"/>
              <a:t>(authors already try tackling some of these issues)</a:t>
            </a:r>
          </a:p>
          <a:p>
            <a:pPr lvl="1"/>
            <a:r>
              <a:rPr lang="en-GB" dirty="0" smtClean="0"/>
              <a:t>Sample (include small non-publicly-traded firms) </a:t>
            </a:r>
          </a:p>
          <a:p>
            <a:pPr lvl="1"/>
            <a:r>
              <a:rPr lang="en-GB" dirty="0" smtClean="0"/>
              <a:t>Time period </a:t>
            </a:r>
          </a:p>
          <a:p>
            <a:pPr lvl="1"/>
            <a:r>
              <a:rPr lang="en-GB" dirty="0" smtClean="0"/>
              <a:t>Examine heterogeneity across various other dimensions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Paper Summary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2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9067800" cy="990600"/>
          </a:xfrm>
        </p:spPr>
        <p:txBody>
          <a:bodyPr/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76400"/>
            <a:ext cx="9086850" cy="4724400"/>
          </a:xfrm>
        </p:spPr>
        <p:txBody>
          <a:bodyPr/>
          <a:lstStyle/>
          <a:p>
            <a:pPr marL="857250" lvl="1" indent="-457200"/>
            <a:endParaRPr lang="en-US" sz="500" dirty="0"/>
          </a:p>
          <a:p>
            <a:r>
              <a:rPr lang="en-US" dirty="0" smtClean="0"/>
              <a:t>The Big Picture. </a:t>
            </a:r>
            <a:r>
              <a:rPr lang="en-US" i="1" dirty="0" smtClean="0"/>
              <a:t>From Theory to Empirics and Policy Guidance  </a:t>
            </a:r>
          </a:p>
          <a:p>
            <a:pPr lvl="1"/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Empirics </a:t>
            </a:r>
          </a:p>
          <a:p>
            <a:pPr lvl="1"/>
            <a:r>
              <a:rPr lang="en-US" dirty="0" smtClean="0"/>
              <a:t>Guide to practice</a:t>
            </a:r>
          </a:p>
          <a:p>
            <a:endParaRPr lang="en-US" sz="1000" dirty="0" smtClean="0"/>
          </a:p>
          <a:p>
            <a:r>
              <a:rPr lang="en-US" dirty="0" smtClean="0"/>
              <a:t>Main Issues. Suggestions </a:t>
            </a:r>
          </a:p>
          <a:p>
            <a:pPr lvl="1"/>
            <a:r>
              <a:rPr lang="en-US" dirty="0" smtClean="0"/>
              <a:t>Macro </a:t>
            </a:r>
          </a:p>
          <a:p>
            <a:pPr lvl="1"/>
            <a:r>
              <a:rPr lang="en-US" dirty="0" smtClean="0"/>
              <a:t>Micro 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Other Comments </a:t>
            </a:r>
          </a:p>
          <a:p>
            <a:pPr lvl="1"/>
            <a:r>
              <a:rPr lang="en-US" dirty="0" smtClean="0"/>
              <a:t>Heterogeneity </a:t>
            </a:r>
          </a:p>
          <a:p>
            <a:pPr lvl="1"/>
            <a:r>
              <a:rPr lang="en-US" dirty="0" smtClean="0"/>
              <a:t>Geeky points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1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From Theory to Empirics and Policy Guidance 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Theory (</a:t>
            </a:r>
            <a:r>
              <a:rPr lang="en-GB" i="1" dirty="0" smtClean="0"/>
              <a:t>pros</a:t>
            </a:r>
            <a:r>
              <a:rPr lang="en-GB" dirty="0" smtClean="0"/>
              <a:t> and </a:t>
            </a:r>
            <a:r>
              <a:rPr lang="en-GB" i="1" dirty="0" smtClean="0"/>
              <a:t>cons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Short-run analysis</a:t>
            </a:r>
          </a:p>
          <a:p>
            <a:pPr lvl="1"/>
            <a:r>
              <a:rPr lang="en-GB" dirty="0" smtClean="0"/>
              <a:t>Medium/long-run analysis </a:t>
            </a:r>
          </a:p>
          <a:p>
            <a:pPr lvl="1"/>
            <a:r>
              <a:rPr lang="en-GB" dirty="0" smtClean="0"/>
              <a:t>Dynamics 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Empirical work </a:t>
            </a:r>
            <a:r>
              <a:rPr lang="en-GB" dirty="0" smtClean="0">
                <a:sym typeface="Wingdings" panose="05000000000000000000" pitchFamily="2" charset="2"/>
              </a:rPr>
              <a:t> policy prescriptions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Cross-country (lessons?).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Case-studies (lessons?)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6EBB-0652-4899-AF1E-C6558CB2F69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248400" y="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GB" sz="1000" b="1" dirty="0" smtClean="0">
                <a:solidFill>
                  <a:srgbClr val="C00000"/>
                </a:solidFill>
              </a:rPr>
              <a:t>The Big Picture</a:t>
            </a:r>
            <a:endParaRPr lang="en-GB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1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 Original">
  <a:themeElements>
    <a:clrScheme name="">
      <a:dk1>
        <a:srgbClr val="000000"/>
      </a:dk1>
      <a:lt1>
        <a:srgbClr val="F8F8F8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BFBF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 Origi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9933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9933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Orig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Origin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Origin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Origin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Origin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Origin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Origin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7FD0024-5B1C-4FF4-93E9-E7CEFA7835D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6154684B-F623-42B5-A791-90D9B3FF96C4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7FCAA3BB-82D8-41CB-BF61-60D98C43EDDD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4AABCBB1-5902-42E8-ABC0-2914DCB3AE9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695F3E1-98A9-459B-BDFE-194344167F49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142C2A0-95AF-41EE-B91C-FFA2B81D2F1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6242092-BEB3-40BE-8C1E-70937E84B78F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D7FB47A6-E791-4AAA-A247-E8994539DFD9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FC5B35A4-6361-42D9-BD67-E5148BF76EF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F870C5E6-128E-4923-A036-D4A146C61A84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A40989BC-9347-41DC-B8A8-EF8A4DBDA497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52190F7-D9AA-4678-A3CD-E9821754B66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30354</TotalTime>
  <Words>1735</Words>
  <Application>Microsoft Office PowerPoint</Application>
  <PresentationFormat>A4 Paper (210x297 mm)</PresentationFormat>
  <Paragraphs>338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 Original</vt:lpstr>
      <vt:lpstr>      The Real Effects of Capital Controls: Credit Constraints and Firm Investment  Laura Alfaro, Anusha Chari and Fabio Kanczuk  Discussion   Elias Papaioannou London Business School, NBER and CEPR      </vt:lpstr>
      <vt:lpstr>Structure </vt:lpstr>
      <vt:lpstr>Research Motivation and Question</vt:lpstr>
      <vt:lpstr>Research Motivation and Question, cont.</vt:lpstr>
      <vt:lpstr>Approach. Event/Case Study </vt:lpstr>
      <vt:lpstr>Results</vt:lpstr>
      <vt:lpstr>Overall</vt:lpstr>
      <vt:lpstr>Structure </vt:lpstr>
      <vt:lpstr>From Theory to Empirics and Policy Guidance  </vt:lpstr>
      <vt:lpstr>Theory. Pros. [Korinek, 2012; Farhi and Werning, 2013, 2014]</vt:lpstr>
      <vt:lpstr>Theory. Cons.</vt:lpstr>
      <vt:lpstr>Policy. Weighting Pros and Cons</vt:lpstr>
      <vt:lpstr>Cases. Not catastrophic. Perhaps positive </vt:lpstr>
      <vt:lpstr>The Key Issue. Counterfactual-causation</vt:lpstr>
      <vt:lpstr>Analogies</vt:lpstr>
      <vt:lpstr>Other Empirical (Logical) Challenges</vt:lpstr>
      <vt:lpstr>Other Issues. Heterogeneity </vt:lpstr>
      <vt:lpstr>So What Can the Data Say? </vt:lpstr>
      <vt:lpstr>Back to Brazil. The Macro Approach </vt:lpstr>
      <vt:lpstr>Back to Brazil. The Micro Approach  (Alfaro, Chari and Kanczuk, 2014)</vt:lpstr>
      <vt:lpstr>Results. Alfaro, Chari and Kanczuk, 2014</vt:lpstr>
      <vt:lpstr>Critique. Empirical Analysis and Evidence </vt:lpstr>
      <vt:lpstr>Suggestions </vt:lpstr>
      <vt:lpstr>Constructive Approach </vt:lpstr>
      <vt:lpstr>Constructive Approach </vt:lpstr>
      <vt:lpstr>Other Comments. Heterogeneity  </vt:lpstr>
      <vt:lpstr>Other Comments. Structure</vt:lpstr>
      <vt:lpstr>Geeky Comments</vt:lpstr>
      <vt:lpstr>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 Regulation and Intersectoral Reallocation</dc:title>
  <dc:creator>Ilias Papaioannou</dc:creator>
  <cp:lastModifiedBy>cbeck</cp:lastModifiedBy>
  <cp:revision>1445</cp:revision>
  <cp:lastPrinted>2001-08-20T16:20:19Z</cp:lastPrinted>
  <dcterms:created xsi:type="dcterms:W3CDTF">2004-10-18T11:50:02Z</dcterms:created>
  <dcterms:modified xsi:type="dcterms:W3CDTF">2014-06-17T17:20:23Z</dcterms:modified>
</cp:coreProperties>
</file>