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21"/>
  </p:notesMasterIdLst>
  <p:handoutMasterIdLst>
    <p:handoutMasterId r:id="rId22"/>
  </p:handoutMasterIdLst>
  <p:sldIdLst>
    <p:sldId id="256" r:id="rId3"/>
    <p:sldId id="311" r:id="rId4"/>
    <p:sldId id="315" r:id="rId5"/>
    <p:sldId id="290" r:id="rId6"/>
    <p:sldId id="292" r:id="rId7"/>
    <p:sldId id="316" r:id="rId8"/>
    <p:sldId id="317" r:id="rId9"/>
    <p:sldId id="307" r:id="rId10"/>
    <p:sldId id="308" r:id="rId11"/>
    <p:sldId id="314" r:id="rId12"/>
    <p:sldId id="318" r:id="rId13"/>
    <p:sldId id="323" r:id="rId14"/>
    <p:sldId id="322" r:id="rId15"/>
    <p:sldId id="319" r:id="rId16"/>
    <p:sldId id="301" r:id="rId17"/>
    <p:sldId id="309" r:id="rId18"/>
    <p:sldId id="305" r:id="rId19"/>
    <p:sldId id="287" r:id="rId20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1400" autoAdjust="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50" y="-102"/>
      </p:cViewPr>
      <p:guideLst>
        <p:guide orient="horz" pos="2933"/>
        <p:guide pos="221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IMF\WEO\2014-Apr\WEO%20capital%20flows%202014%20Apr%20database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Capital%20Flows%20Monetary%20Coord\InIP%20dat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G20%20at%205\financial%20data%202014%20May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Capital%20Flows%20Monetary%20Coord\interest%20rates-money%20supply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Capital%20Flows%20Monetary%20Coord\BIS-debt%20securities-all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Capital%20Flows%20Monetary%20Coord\BIS-debt%20securities-a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IMF\WEO\2014-Apr\WEO%20capital%20flows%202014%20Apr%20databas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IMFOEDIN\Credit%20suisse%20HongKong%202014%20March\EPFR%202014%20May%20All%20EMEs%20and%20Asi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IMFOEDIN\Credit%20suisse%20HongKong%202014%20March\EPFR%202014%20May%20All%20EMEs%20and%20Asi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K\Paper%20-%20Capital%20Flows%20Monetary%20Coord\World%20BOP%20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K\Paper%20-%20Capital%20Flows%20Monetary%20Coord\World%20BOP%20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K\Paper%20-%20Capital%20Flows%20Monetary%20Coord\World%20BOP%20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K\Paper%20-%20Capital%20Flows%20Monetary%20Coord\World%20BOP%20dat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K\Paper%20-%20Capital%20Flows%20Monetary%20Coord\InIP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'chart net'!$B$3</c:f>
              <c:strCache>
                <c:ptCount val="1"/>
                <c:pt idx="0">
                  <c:v>Direct investment, net</c:v>
                </c:pt>
              </c:strCache>
            </c:strRef>
          </c:tx>
          <c:cat>
            <c:numRef>
              <c:f>'chart net'!$C$2:$AJ$2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net'!$C$3:$AJ$3</c:f>
              <c:numCache>
                <c:formatCode>0</c:formatCode>
                <c:ptCount val="34"/>
                <c:pt idx="0">
                  <c:v>3.5349999999999997</c:v>
                </c:pt>
                <c:pt idx="1">
                  <c:v>18.376000000000001</c:v>
                </c:pt>
                <c:pt idx="2">
                  <c:v>21.091000000000001</c:v>
                </c:pt>
                <c:pt idx="3">
                  <c:v>13.682</c:v>
                </c:pt>
                <c:pt idx="4">
                  <c:v>13.742999999999999</c:v>
                </c:pt>
                <c:pt idx="5">
                  <c:v>10.43</c:v>
                </c:pt>
                <c:pt idx="6">
                  <c:v>10.394</c:v>
                </c:pt>
                <c:pt idx="7">
                  <c:v>9.08</c:v>
                </c:pt>
                <c:pt idx="8">
                  <c:v>16.924999999999986</c:v>
                </c:pt>
                <c:pt idx="9">
                  <c:v>17.829000000000001</c:v>
                </c:pt>
                <c:pt idx="10">
                  <c:v>21.504000000000001</c:v>
                </c:pt>
                <c:pt idx="11">
                  <c:v>29.706</c:v>
                </c:pt>
                <c:pt idx="12">
                  <c:v>35.931000000000004</c:v>
                </c:pt>
                <c:pt idx="13">
                  <c:v>55.127000000000002</c:v>
                </c:pt>
                <c:pt idx="14">
                  <c:v>79.516999999999996</c:v>
                </c:pt>
                <c:pt idx="15">
                  <c:v>92.548000000000002</c:v>
                </c:pt>
                <c:pt idx="16">
                  <c:v>118.646</c:v>
                </c:pt>
                <c:pt idx="17">
                  <c:v>150.82100000000031</c:v>
                </c:pt>
                <c:pt idx="18">
                  <c:v>154.40300000000002</c:v>
                </c:pt>
                <c:pt idx="19">
                  <c:v>166.14699999999999</c:v>
                </c:pt>
                <c:pt idx="20">
                  <c:v>148.41899999999998</c:v>
                </c:pt>
                <c:pt idx="21">
                  <c:v>169.61499999999998</c:v>
                </c:pt>
                <c:pt idx="22">
                  <c:v>149.37</c:v>
                </c:pt>
                <c:pt idx="23">
                  <c:v>153.33800000000031</c:v>
                </c:pt>
                <c:pt idx="24">
                  <c:v>197.52500000000001</c:v>
                </c:pt>
                <c:pt idx="25">
                  <c:v>274.88200000000001</c:v>
                </c:pt>
                <c:pt idx="26">
                  <c:v>301.60500000000002</c:v>
                </c:pt>
                <c:pt idx="27">
                  <c:v>442.90899999999914</c:v>
                </c:pt>
                <c:pt idx="28">
                  <c:v>468.75099999999969</c:v>
                </c:pt>
                <c:pt idx="29">
                  <c:v>332.15699999999993</c:v>
                </c:pt>
                <c:pt idx="30">
                  <c:v>409.92699999999888</c:v>
                </c:pt>
                <c:pt idx="31">
                  <c:v>520.13</c:v>
                </c:pt>
                <c:pt idx="32">
                  <c:v>471.40699999999896</c:v>
                </c:pt>
                <c:pt idx="33">
                  <c:v>475.58599999999939</c:v>
                </c:pt>
              </c:numCache>
            </c:numRef>
          </c:val>
        </c:ser>
        <c:ser>
          <c:idx val="1"/>
          <c:order val="1"/>
          <c:tx>
            <c:strRef>
              <c:f>'chart net'!$B$4</c:f>
              <c:strCache>
                <c:ptCount val="1"/>
                <c:pt idx="0">
                  <c:v>Other private financial flows, net</c:v>
                </c:pt>
              </c:strCache>
            </c:strRef>
          </c:tx>
          <c:cat>
            <c:numRef>
              <c:f>'chart net'!$C$2:$AJ$2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net'!$C$4:$AJ$4</c:f>
              <c:numCache>
                <c:formatCode>0</c:formatCode>
                <c:ptCount val="34"/>
                <c:pt idx="0">
                  <c:v>-5.115999999999989</c:v>
                </c:pt>
                <c:pt idx="1">
                  <c:v>32.949999999999996</c:v>
                </c:pt>
                <c:pt idx="2">
                  <c:v>-11.885000000000021</c:v>
                </c:pt>
                <c:pt idx="3">
                  <c:v>-14.706</c:v>
                </c:pt>
                <c:pt idx="4">
                  <c:v>-27.157000000000039</c:v>
                </c:pt>
                <c:pt idx="5">
                  <c:v>1.631</c:v>
                </c:pt>
                <c:pt idx="6">
                  <c:v>4.7350000000000003</c:v>
                </c:pt>
                <c:pt idx="7">
                  <c:v>9.5830000000000002</c:v>
                </c:pt>
                <c:pt idx="8">
                  <c:v>-7.407</c:v>
                </c:pt>
                <c:pt idx="9">
                  <c:v>2.9589999999999987</c:v>
                </c:pt>
                <c:pt idx="10">
                  <c:v>28.085999999999956</c:v>
                </c:pt>
                <c:pt idx="11">
                  <c:v>62.850999999999999</c:v>
                </c:pt>
                <c:pt idx="12">
                  <c:v>54.361000000000004</c:v>
                </c:pt>
                <c:pt idx="13">
                  <c:v>14.797999999999998</c:v>
                </c:pt>
                <c:pt idx="14">
                  <c:v>-26.913</c:v>
                </c:pt>
                <c:pt idx="15">
                  <c:v>75.349000000000004</c:v>
                </c:pt>
                <c:pt idx="16">
                  <c:v>12.024000000000001</c:v>
                </c:pt>
                <c:pt idx="17">
                  <c:v>-45.476000000000006</c:v>
                </c:pt>
                <c:pt idx="18">
                  <c:v>-93.468000000000004</c:v>
                </c:pt>
                <c:pt idx="19">
                  <c:v>-103.6</c:v>
                </c:pt>
                <c:pt idx="20">
                  <c:v>-67.125999999999948</c:v>
                </c:pt>
                <c:pt idx="21">
                  <c:v>-44.08</c:v>
                </c:pt>
                <c:pt idx="22">
                  <c:v>-65.513999999999996</c:v>
                </c:pt>
                <c:pt idx="23">
                  <c:v>-1.0069999999999972</c:v>
                </c:pt>
                <c:pt idx="24">
                  <c:v>0.27100000000000002</c:v>
                </c:pt>
                <c:pt idx="25">
                  <c:v>0.71500000000000064</c:v>
                </c:pt>
                <c:pt idx="26">
                  <c:v>56.898000000000003</c:v>
                </c:pt>
                <c:pt idx="27">
                  <c:v>163.3850000000003</c:v>
                </c:pt>
                <c:pt idx="28">
                  <c:v>-204.5280000000003</c:v>
                </c:pt>
                <c:pt idx="29">
                  <c:v>-126.005</c:v>
                </c:pt>
                <c:pt idx="30">
                  <c:v>-45.524000000000001</c:v>
                </c:pt>
                <c:pt idx="31">
                  <c:v>-127.36499999999999</c:v>
                </c:pt>
                <c:pt idx="32">
                  <c:v>-477.56200000000001</c:v>
                </c:pt>
                <c:pt idx="33">
                  <c:v>-242.13899999999998</c:v>
                </c:pt>
              </c:numCache>
            </c:numRef>
          </c:val>
        </c:ser>
        <c:ser>
          <c:idx val="2"/>
          <c:order val="2"/>
          <c:tx>
            <c:strRef>
              <c:f>'chart net'!$B$5</c:f>
              <c:strCache>
                <c:ptCount val="1"/>
                <c:pt idx="0">
                  <c:v>Private portfolio flows, net</c:v>
                </c:pt>
              </c:strCache>
            </c:strRef>
          </c:tx>
          <c:cat>
            <c:numRef>
              <c:f>'chart net'!$C$2:$AJ$2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net'!$C$5:$AJ$5</c:f>
              <c:numCache>
                <c:formatCode>0</c:formatCode>
                <c:ptCount val="34"/>
                <c:pt idx="0">
                  <c:v>20.756</c:v>
                </c:pt>
                <c:pt idx="1">
                  <c:v>34.127000000000002</c:v>
                </c:pt>
                <c:pt idx="2">
                  <c:v>13.437000000000001</c:v>
                </c:pt>
                <c:pt idx="3">
                  <c:v>-9.0550000000000068</c:v>
                </c:pt>
                <c:pt idx="4">
                  <c:v>-14.171000000000001</c:v>
                </c:pt>
                <c:pt idx="5">
                  <c:v>-7.4349999999999996</c:v>
                </c:pt>
                <c:pt idx="6">
                  <c:v>-1.877</c:v>
                </c:pt>
                <c:pt idx="7">
                  <c:v>-4.319</c:v>
                </c:pt>
                <c:pt idx="8">
                  <c:v>0.89100000000000035</c:v>
                </c:pt>
                <c:pt idx="9">
                  <c:v>7.79</c:v>
                </c:pt>
                <c:pt idx="10">
                  <c:v>-9.5850000000000026</c:v>
                </c:pt>
                <c:pt idx="11">
                  <c:v>11.059000000000006</c:v>
                </c:pt>
                <c:pt idx="12">
                  <c:v>16.462999999999944</c:v>
                </c:pt>
                <c:pt idx="13">
                  <c:v>51.228000000000087</c:v>
                </c:pt>
                <c:pt idx="14">
                  <c:v>44.828000000000003</c:v>
                </c:pt>
                <c:pt idx="15">
                  <c:v>24.873999999999999</c:v>
                </c:pt>
                <c:pt idx="16">
                  <c:v>39.074000000000005</c:v>
                </c:pt>
                <c:pt idx="17">
                  <c:v>2.9519999999999977</c:v>
                </c:pt>
                <c:pt idx="18">
                  <c:v>-4.8390000000000004</c:v>
                </c:pt>
                <c:pt idx="19">
                  <c:v>-25.103000000000005</c:v>
                </c:pt>
                <c:pt idx="20">
                  <c:v>-1.347</c:v>
                </c:pt>
                <c:pt idx="21">
                  <c:v>-30.437000000000001</c:v>
                </c:pt>
                <c:pt idx="22">
                  <c:v>-41.593000000000011</c:v>
                </c:pt>
                <c:pt idx="23">
                  <c:v>35.375</c:v>
                </c:pt>
                <c:pt idx="24">
                  <c:v>64.263000000000005</c:v>
                </c:pt>
                <c:pt idx="25">
                  <c:v>33.921000000000006</c:v>
                </c:pt>
                <c:pt idx="26">
                  <c:v>-37.228000000000087</c:v>
                </c:pt>
                <c:pt idx="27">
                  <c:v>108.20699999999999</c:v>
                </c:pt>
                <c:pt idx="28">
                  <c:v>-81.600999999999999</c:v>
                </c:pt>
                <c:pt idx="29">
                  <c:v>57.618000000000002</c:v>
                </c:pt>
                <c:pt idx="30">
                  <c:v>193.446</c:v>
                </c:pt>
                <c:pt idx="31">
                  <c:v>86.813999999999993</c:v>
                </c:pt>
                <c:pt idx="32">
                  <c:v>234.81800000000001</c:v>
                </c:pt>
                <c:pt idx="33">
                  <c:v>186.48000000000027</c:v>
                </c:pt>
              </c:numCache>
            </c:numRef>
          </c:val>
        </c:ser>
        <c:overlap val="100"/>
        <c:axId val="31734400"/>
        <c:axId val="31748480"/>
      </c:barChart>
      <c:lineChart>
        <c:grouping val="standard"/>
        <c:ser>
          <c:idx val="3"/>
          <c:order val="3"/>
          <c:tx>
            <c:strRef>
              <c:f>'chart net'!$B$6</c:f>
              <c:strCache>
                <c:ptCount val="1"/>
                <c:pt idx="0">
                  <c:v>Total private financial flows, net</c:v>
                </c:pt>
              </c:strCache>
            </c:strRef>
          </c:tx>
          <c:marker>
            <c:symbol val="none"/>
          </c:marker>
          <c:cat>
            <c:numRef>
              <c:f>'chart net'!$C$2:$AJ$2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net'!$C$6:$AJ$6</c:f>
              <c:numCache>
                <c:formatCode>0</c:formatCode>
                <c:ptCount val="34"/>
                <c:pt idx="0">
                  <c:v>19.175000000000001</c:v>
                </c:pt>
                <c:pt idx="1">
                  <c:v>85.453000000000003</c:v>
                </c:pt>
                <c:pt idx="2">
                  <c:v>22.643000000000001</c:v>
                </c:pt>
                <c:pt idx="3">
                  <c:v>-10.079000000000002</c:v>
                </c:pt>
                <c:pt idx="4">
                  <c:v>-27.584999999999987</c:v>
                </c:pt>
                <c:pt idx="5">
                  <c:v>4.6259999999999888</c:v>
                </c:pt>
                <c:pt idx="6">
                  <c:v>13.252000000000002</c:v>
                </c:pt>
                <c:pt idx="7">
                  <c:v>14.344000000000001</c:v>
                </c:pt>
                <c:pt idx="8">
                  <c:v>10.409000000000002</c:v>
                </c:pt>
                <c:pt idx="9">
                  <c:v>28.577999999999999</c:v>
                </c:pt>
                <c:pt idx="10">
                  <c:v>40.005000000000003</c:v>
                </c:pt>
                <c:pt idx="11">
                  <c:v>103.616</c:v>
                </c:pt>
                <c:pt idx="12">
                  <c:v>106.755</c:v>
                </c:pt>
                <c:pt idx="13">
                  <c:v>121.15299999999998</c:v>
                </c:pt>
                <c:pt idx="14">
                  <c:v>97.432000000000002</c:v>
                </c:pt>
                <c:pt idx="15">
                  <c:v>192.77099999999999</c:v>
                </c:pt>
                <c:pt idx="16">
                  <c:v>169.74399999999972</c:v>
                </c:pt>
                <c:pt idx="17">
                  <c:v>108.29700000000012</c:v>
                </c:pt>
                <c:pt idx="18">
                  <c:v>56.096000000000011</c:v>
                </c:pt>
                <c:pt idx="19">
                  <c:v>37.444000000000003</c:v>
                </c:pt>
                <c:pt idx="20">
                  <c:v>79.946000000000026</c:v>
                </c:pt>
                <c:pt idx="21">
                  <c:v>95.098000000000013</c:v>
                </c:pt>
                <c:pt idx="22">
                  <c:v>42.263000000000012</c:v>
                </c:pt>
                <c:pt idx="23">
                  <c:v>187.70599999999999</c:v>
                </c:pt>
                <c:pt idx="24">
                  <c:v>262.05899999999963</c:v>
                </c:pt>
                <c:pt idx="25">
                  <c:v>309.51799999999969</c:v>
                </c:pt>
                <c:pt idx="26">
                  <c:v>321.27500000000003</c:v>
                </c:pt>
                <c:pt idx="27">
                  <c:v>714.50099999999998</c:v>
                </c:pt>
                <c:pt idx="28">
                  <c:v>182.62200000000001</c:v>
                </c:pt>
                <c:pt idx="29">
                  <c:v>263.77</c:v>
                </c:pt>
                <c:pt idx="30">
                  <c:v>557.84899999999948</c:v>
                </c:pt>
                <c:pt idx="31">
                  <c:v>479.57899999999921</c:v>
                </c:pt>
                <c:pt idx="32">
                  <c:v>228.66300000000001</c:v>
                </c:pt>
                <c:pt idx="33">
                  <c:v>419.92699999999888</c:v>
                </c:pt>
              </c:numCache>
            </c:numRef>
          </c:val>
        </c:ser>
        <c:marker val="1"/>
        <c:axId val="31734400"/>
        <c:axId val="31748480"/>
      </c:lineChart>
      <c:catAx>
        <c:axId val="31734400"/>
        <c:scaling>
          <c:orientation val="minMax"/>
        </c:scaling>
        <c:axPos val="b"/>
        <c:numFmt formatCode="General" sourceLinked="1"/>
        <c:tickLblPos val="nextTo"/>
        <c:crossAx val="31748480"/>
        <c:crosses val="autoZero"/>
        <c:auto val="1"/>
        <c:lblAlgn val="ctr"/>
        <c:lblOffset val="100"/>
      </c:catAx>
      <c:valAx>
        <c:axId val="317484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 $ billion</a:t>
                </a:r>
              </a:p>
            </c:rich>
          </c:tx>
          <c:layout/>
        </c:title>
        <c:numFmt formatCode="0" sourceLinked="1"/>
        <c:tickLblPos val="nextTo"/>
        <c:crossAx val="31734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8679245283018963E-2"/>
          <c:y val="0.78440787076694907"/>
          <c:w val="0.86603773584905652"/>
          <c:h val="0.19875593326768257"/>
        </c:manualLayout>
      </c:layout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4444670886727451"/>
          <c:y val="5.1400554097404488E-2"/>
          <c:w val="0.82679512119808696"/>
          <c:h val="0.75908938466025078"/>
        </c:manualLayout>
      </c:layout>
      <c:barChart>
        <c:barDir val="col"/>
        <c:grouping val="stacked"/>
        <c:ser>
          <c:idx val="6"/>
          <c:order val="0"/>
          <c:tx>
            <c:strRef>
              <c:f>Sheet1!$D$64</c:f>
              <c:strCache>
                <c:ptCount val="1"/>
                <c:pt idx="0">
                  <c:v>Advanced Economies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Sheet1!$E$57:$N$57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Sheet1!$E$64:$N$64</c:f>
              <c:numCache>
                <c:formatCode>0</c:formatCode>
                <c:ptCount val="10"/>
                <c:pt idx="0">
                  <c:v>-3.1737046703996441</c:v>
                </c:pt>
                <c:pt idx="1">
                  <c:v>-2.4816968438914841</c:v>
                </c:pt>
                <c:pt idx="2">
                  <c:v>-3.0766162464772435</c:v>
                </c:pt>
                <c:pt idx="3">
                  <c:v>-1.8665195748868393</c:v>
                </c:pt>
                <c:pt idx="4">
                  <c:v>-2.2770722636243783</c:v>
                </c:pt>
                <c:pt idx="5">
                  <c:v>-1.7298257009848883</c:v>
                </c:pt>
                <c:pt idx="6">
                  <c:v>-2.9361331446828274</c:v>
                </c:pt>
                <c:pt idx="7">
                  <c:v>0.39483445418179031</c:v>
                </c:pt>
                <c:pt idx="8">
                  <c:v>1.4250815925230984</c:v>
                </c:pt>
                <c:pt idx="9">
                  <c:v>-0.546913872429031</c:v>
                </c:pt>
              </c:numCache>
            </c:numRef>
          </c:val>
        </c:ser>
        <c:ser>
          <c:idx val="7"/>
          <c:order val="1"/>
          <c:tx>
            <c:strRef>
              <c:f>Sheet1!$D$65</c:f>
              <c:strCache>
                <c:ptCount val="1"/>
                <c:pt idx="0">
                  <c:v>Emerging and Developing Countries</c:v>
                </c:pt>
              </c:strCache>
            </c:strRef>
          </c:tx>
          <c:spPr>
            <a:solidFill>
              <a:srgbClr val="C00000">
                <a:alpha val="67000"/>
              </a:srgbClr>
            </a:solidFill>
          </c:spPr>
          <c:cat>
            <c:strRef>
              <c:f>Sheet1!$E$57:$N$57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Sheet1!$E$65:$N$65</c:f>
              <c:numCache>
                <c:formatCode>0</c:formatCode>
                <c:ptCount val="10"/>
                <c:pt idx="0">
                  <c:v>-17.470310172042314</c:v>
                </c:pt>
                <c:pt idx="1">
                  <c:v>-16.232625456108785</c:v>
                </c:pt>
                <c:pt idx="2">
                  <c:v>-11.588367751129397</c:v>
                </c:pt>
                <c:pt idx="3">
                  <c:v>-4.8851918536365346</c:v>
                </c:pt>
                <c:pt idx="4">
                  <c:v>-1.2103813712509037</c:v>
                </c:pt>
                <c:pt idx="5">
                  <c:v>-0.67919154252260305</c:v>
                </c:pt>
                <c:pt idx="6">
                  <c:v>5.4560420553524258</c:v>
                </c:pt>
                <c:pt idx="7">
                  <c:v>1.2632606638327104</c:v>
                </c:pt>
                <c:pt idx="8">
                  <c:v>-0.8484436410599443</c:v>
                </c:pt>
                <c:pt idx="9">
                  <c:v>2.8261448297098579</c:v>
                </c:pt>
              </c:numCache>
            </c:numRef>
          </c:val>
        </c:ser>
        <c:overlap val="100"/>
        <c:axId val="32580352"/>
        <c:axId val="32581888"/>
      </c:barChart>
      <c:catAx>
        <c:axId val="32580352"/>
        <c:scaling>
          <c:orientation val="minMax"/>
        </c:scaling>
        <c:axPos val="b"/>
        <c:tickLblPos val="nextTo"/>
        <c:crossAx val="32581888"/>
        <c:crosses val="autoZero"/>
        <c:auto val="1"/>
        <c:lblAlgn val="ctr"/>
        <c:lblOffset val="100"/>
      </c:catAx>
      <c:valAx>
        <c:axId val="325818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0" sourceLinked="1"/>
        <c:tickLblPos val="nextTo"/>
        <c:crossAx val="32580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6154199475065609E-2"/>
          <c:y val="0.83874234470691156"/>
          <c:w val="0.86769160104987075"/>
          <c:h val="0.13347987751531071"/>
        </c:manualLayout>
      </c:layout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'policy rates'!$B$2</c:f>
              <c:strCache>
                <c:ptCount val="1"/>
                <c:pt idx="0">
                  <c:v>Euro area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cat>
            <c:numRef>
              <c:f>'policy rates'!$A$3:$A$174</c:f>
              <c:numCache>
                <c:formatCode>mmm"-"yyyy</c:formatCode>
                <c:ptCount val="172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</c:numCache>
            </c:numRef>
          </c:cat>
          <c:val>
            <c:numRef>
              <c:f>'policy rates'!$B$3:$B$174</c:f>
              <c:numCache>
                <c:formatCode>0.00</c:formatCode>
                <c:ptCount val="172"/>
                <c:pt idx="0">
                  <c:v>3</c:v>
                </c:pt>
                <c:pt idx="1">
                  <c:v>3.25</c:v>
                </c:pt>
                <c:pt idx="2">
                  <c:v>3.5</c:v>
                </c:pt>
                <c:pt idx="3">
                  <c:v>3.75</c:v>
                </c:pt>
                <c:pt idx="4">
                  <c:v>3.75</c:v>
                </c:pt>
                <c:pt idx="5">
                  <c:v>4.25</c:v>
                </c:pt>
                <c:pt idx="6">
                  <c:v>4.25</c:v>
                </c:pt>
                <c:pt idx="7">
                  <c:v>4.5</c:v>
                </c:pt>
                <c:pt idx="8">
                  <c:v>4.5</c:v>
                </c:pt>
                <c:pt idx="9">
                  <c:v>4.75</c:v>
                </c:pt>
                <c:pt idx="10">
                  <c:v>4.75</c:v>
                </c:pt>
                <c:pt idx="11">
                  <c:v>4.75</c:v>
                </c:pt>
                <c:pt idx="12">
                  <c:v>4.75</c:v>
                </c:pt>
                <c:pt idx="13">
                  <c:v>4.75</c:v>
                </c:pt>
                <c:pt idx="14">
                  <c:v>4.75</c:v>
                </c:pt>
                <c:pt idx="15">
                  <c:v>4.75</c:v>
                </c:pt>
                <c:pt idx="16">
                  <c:v>4.5</c:v>
                </c:pt>
                <c:pt idx="17">
                  <c:v>4.5</c:v>
                </c:pt>
                <c:pt idx="18">
                  <c:v>4.5</c:v>
                </c:pt>
                <c:pt idx="19">
                  <c:v>4.25</c:v>
                </c:pt>
                <c:pt idx="20">
                  <c:v>3.75</c:v>
                </c:pt>
                <c:pt idx="21">
                  <c:v>3.75</c:v>
                </c:pt>
                <c:pt idx="22">
                  <c:v>3.25</c:v>
                </c:pt>
                <c:pt idx="23">
                  <c:v>3.25</c:v>
                </c:pt>
                <c:pt idx="24">
                  <c:v>3.25</c:v>
                </c:pt>
                <c:pt idx="25">
                  <c:v>3.25</c:v>
                </c:pt>
                <c:pt idx="26">
                  <c:v>3.25</c:v>
                </c:pt>
                <c:pt idx="27">
                  <c:v>3.25</c:v>
                </c:pt>
                <c:pt idx="28">
                  <c:v>3.25</c:v>
                </c:pt>
                <c:pt idx="29">
                  <c:v>3.25</c:v>
                </c:pt>
                <c:pt idx="30">
                  <c:v>3.25</c:v>
                </c:pt>
                <c:pt idx="31">
                  <c:v>3.25</c:v>
                </c:pt>
                <c:pt idx="32">
                  <c:v>3.25</c:v>
                </c:pt>
                <c:pt idx="33">
                  <c:v>3.25</c:v>
                </c:pt>
                <c:pt idx="34">
                  <c:v>3.25</c:v>
                </c:pt>
                <c:pt idx="35">
                  <c:v>2.75</c:v>
                </c:pt>
                <c:pt idx="36">
                  <c:v>2.75</c:v>
                </c:pt>
                <c:pt idx="37">
                  <c:v>2.75</c:v>
                </c:pt>
                <c:pt idx="38">
                  <c:v>2.5</c:v>
                </c:pt>
                <c:pt idx="39">
                  <c:v>2.5</c:v>
                </c:pt>
                <c:pt idx="40">
                  <c:v>2.5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  <c:pt idx="58">
                  <c:v>2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2</c:v>
                </c:pt>
                <c:pt idx="65">
                  <c:v>2</c:v>
                </c:pt>
                <c:pt idx="66">
                  <c:v>2</c:v>
                </c:pt>
                <c:pt idx="67">
                  <c:v>2</c:v>
                </c:pt>
                <c:pt idx="68">
                  <c:v>2</c:v>
                </c:pt>
                <c:pt idx="69">
                  <c:v>2</c:v>
                </c:pt>
                <c:pt idx="70">
                  <c:v>2</c:v>
                </c:pt>
                <c:pt idx="71">
                  <c:v>2.25</c:v>
                </c:pt>
                <c:pt idx="72">
                  <c:v>2.25</c:v>
                </c:pt>
                <c:pt idx="73">
                  <c:v>2.25</c:v>
                </c:pt>
                <c:pt idx="74">
                  <c:v>2.5</c:v>
                </c:pt>
                <c:pt idx="75">
                  <c:v>2.5</c:v>
                </c:pt>
                <c:pt idx="76">
                  <c:v>2.5</c:v>
                </c:pt>
                <c:pt idx="77">
                  <c:v>2.75</c:v>
                </c:pt>
                <c:pt idx="78">
                  <c:v>2.75</c:v>
                </c:pt>
                <c:pt idx="79">
                  <c:v>3</c:v>
                </c:pt>
                <c:pt idx="80">
                  <c:v>3</c:v>
                </c:pt>
                <c:pt idx="81">
                  <c:v>3.25</c:v>
                </c:pt>
                <c:pt idx="82">
                  <c:v>3.25</c:v>
                </c:pt>
                <c:pt idx="83">
                  <c:v>3.5</c:v>
                </c:pt>
                <c:pt idx="84">
                  <c:v>3.5</c:v>
                </c:pt>
                <c:pt idx="85">
                  <c:v>3.5</c:v>
                </c:pt>
                <c:pt idx="86">
                  <c:v>3.75</c:v>
                </c:pt>
                <c:pt idx="87">
                  <c:v>3.75</c:v>
                </c:pt>
                <c:pt idx="88">
                  <c:v>3.75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4</c:v>
                </c:pt>
                <c:pt idx="101">
                  <c:v>4</c:v>
                </c:pt>
                <c:pt idx="102">
                  <c:v>4.25</c:v>
                </c:pt>
                <c:pt idx="103">
                  <c:v>4.25</c:v>
                </c:pt>
                <c:pt idx="104">
                  <c:v>4.25</c:v>
                </c:pt>
                <c:pt idx="105">
                  <c:v>3.75</c:v>
                </c:pt>
                <c:pt idx="106">
                  <c:v>3.25</c:v>
                </c:pt>
                <c:pt idx="107">
                  <c:v>2.5</c:v>
                </c:pt>
                <c:pt idx="108">
                  <c:v>2</c:v>
                </c:pt>
                <c:pt idx="109">
                  <c:v>2</c:v>
                </c:pt>
                <c:pt idx="110">
                  <c:v>1.5</c:v>
                </c:pt>
                <c:pt idx="111">
                  <c:v>1.25</c:v>
                </c:pt>
                <c:pt idx="112">
                  <c:v>1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1.25</c:v>
                </c:pt>
                <c:pt idx="136">
                  <c:v>1.25</c:v>
                </c:pt>
                <c:pt idx="137">
                  <c:v>1.25</c:v>
                </c:pt>
                <c:pt idx="138">
                  <c:v>1.5</c:v>
                </c:pt>
                <c:pt idx="139">
                  <c:v>1.5</c:v>
                </c:pt>
                <c:pt idx="140">
                  <c:v>1.5</c:v>
                </c:pt>
                <c:pt idx="141">
                  <c:v>1.5</c:v>
                </c:pt>
                <c:pt idx="142">
                  <c:v>1.25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0.75000000000000133</c:v>
                </c:pt>
                <c:pt idx="151">
                  <c:v>0.75000000000000133</c:v>
                </c:pt>
                <c:pt idx="152">
                  <c:v>0.75000000000000133</c:v>
                </c:pt>
                <c:pt idx="153">
                  <c:v>0.75000000000000133</c:v>
                </c:pt>
                <c:pt idx="154">
                  <c:v>0.75000000000000133</c:v>
                </c:pt>
                <c:pt idx="155">
                  <c:v>0.75000000000000133</c:v>
                </c:pt>
                <c:pt idx="156">
                  <c:v>0.75000000000000133</c:v>
                </c:pt>
                <c:pt idx="157">
                  <c:v>0.75000000000000133</c:v>
                </c:pt>
                <c:pt idx="158">
                  <c:v>0.75000000000000133</c:v>
                </c:pt>
                <c:pt idx="159">
                  <c:v>0.75000000000000133</c:v>
                </c:pt>
                <c:pt idx="160">
                  <c:v>0.5</c:v>
                </c:pt>
                <c:pt idx="161">
                  <c:v>0.5</c:v>
                </c:pt>
                <c:pt idx="162">
                  <c:v>0.5</c:v>
                </c:pt>
                <c:pt idx="163">
                  <c:v>0.5</c:v>
                </c:pt>
                <c:pt idx="164">
                  <c:v>0.5</c:v>
                </c:pt>
                <c:pt idx="165">
                  <c:v>0.5</c:v>
                </c:pt>
                <c:pt idx="166">
                  <c:v>0.25</c:v>
                </c:pt>
                <c:pt idx="167">
                  <c:v>0.25</c:v>
                </c:pt>
                <c:pt idx="168">
                  <c:v>0.25</c:v>
                </c:pt>
                <c:pt idx="169">
                  <c:v>0.25</c:v>
                </c:pt>
                <c:pt idx="170">
                  <c:v>0.25</c:v>
                </c:pt>
                <c:pt idx="171">
                  <c:v>0.25</c:v>
                </c:pt>
              </c:numCache>
            </c:numRef>
          </c:val>
        </c:ser>
        <c:ser>
          <c:idx val="1"/>
          <c:order val="1"/>
          <c:tx>
            <c:strRef>
              <c:f>'policy rates'!$C$2</c:f>
              <c:strCache>
                <c:ptCount val="1"/>
                <c:pt idx="0">
                  <c:v>UK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numRef>
              <c:f>'policy rates'!$A$3:$A$174</c:f>
              <c:numCache>
                <c:formatCode>mmm"-"yyyy</c:formatCode>
                <c:ptCount val="172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</c:numCache>
            </c:numRef>
          </c:cat>
          <c:val>
            <c:numRef>
              <c:f>'policy rates'!$C$3:$C$174</c:f>
              <c:numCache>
                <c:formatCode>0.0000</c:formatCode>
                <c:ptCount val="172"/>
                <c:pt idx="0">
                  <c:v>5.75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5.75</c:v>
                </c:pt>
                <c:pt idx="14">
                  <c:v>5.75</c:v>
                </c:pt>
                <c:pt idx="15">
                  <c:v>5.5</c:v>
                </c:pt>
                <c:pt idx="16">
                  <c:v>5.25</c:v>
                </c:pt>
                <c:pt idx="17">
                  <c:v>5.25</c:v>
                </c:pt>
                <c:pt idx="18">
                  <c:v>5.25</c:v>
                </c:pt>
                <c:pt idx="19">
                  <c:v>5</c:v>
                </c:pt>
                <c:pt idx="20">
                  <c:v>4.75</c:v>
                </c:pt>
                <c:pt idx="21">
                  <c:v>4.5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3.75</c:v>
                </c:pt>
                <c:pt idx="38">
                  <c:v>3.75</c:v>
                </c:pt>
                <c:pt idx="39">
                  <c:v>3.75</c:v>
                </c:pt>
                <c:pt idx="40">
                  <c:v>3.75</c:v>
                </c:pt>
                <c:pt idx="41">
                  <c:v>3.75</c:v>
                </c:pt>
                <c:pt idx="42">
                  <c:v>3.5</c:v>
                </c:pt>
                <c:pt idx="43">
                  <c:v>3.5</c:v>
                </c:pt>
                <c:pt idx="44">
                  <c:v>3.5</c:v>
                </c:pt>
                <c:pt idx="45">
                  <c:v>3.5</c:v>
                </c:pt>
                <c:pt idx="46">
                  <c:v>3.75</c:v>
                </c:pt>
                <c:pt idx="47">
                  <c:v>3.75</c:v>
                </c:pt>
                <c:pt idx="48">
                  <c:v>3.75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4.25</c:v>
                </c:pt>
                <c:pt idx="53">
                  <c:v>4.5</c:v>
                </c:pt>
                <c:pt idx="54">
                  <c:v>4.5</c:v>
                </c:pt>
                <c:pt idx="55">
                  <c:v>4.75</c:v>
                </c:pt>
                <c:pt idx="56">
                  <c:v>4.75</c:v>
                </c:pt>
                <c:pt idx="57">
                  <c:v>4.75</c:v>
                </c:pt>
                <c:pt idx="58">
                  <c:v>4.75</c:v>
                </c:pt>
                <c:pt idx="59">
                  <c:v>4.75</c:v>
                </c:pt>
                <c:pt idx="60">
                  <c:v>4.75</c:v>
                </c:pt>
                <c:pt idx="61">
                  <c:v>4.75</c:v>
                </c:pt>
                <c:pt idx="62">
                  <c:v>4.75</c:v>
                </c:pt>
                <c:pt idx="63">
                  <c:v>4.75</c:v>
                </c:pt>
                <c:pt idx="64">
                  <c:v>4.75</c:v>
                </c:pt>
                <c:pt idx="65">
                  <c:v>4.75</c:v>
                </c:pt>
                <c:pt idx="66">
                  <c:v>4.75</c:v>
                </c:pt>
                <c:pt idx="67">
                  <c:v>4.5</c:v>
                </c:pt>
                <c:pt idx="68">
                  <c:v>4.5</c:v>
                </c:pt>
                <c:pt idx="69">
                  <c:v>4.5</c:v>
                </c:pt>
                <c:pt idx="70">
                  <c:v>4.5</c:v>
                </c:pt>
                <c:pt idx="71">
                  <c:v>4.5</c:v>
                </c:pt>
                <c:pt idx="72">
                  <c:v>4.5</c:v>
                </c:pt>
                <c:pt idx="73">
                  <c:v>4.5</c:v>
                </c:pt>
                <c:pt idx="74">
                  <c:v>4.5</c:v>
                </c:pt>
                <c:pt idx="75">
                  <c:v>4.5</c:v>
                </c:pt>
                <c:pt idx="76">
                  <c:v>4.5</c:v>
                </c:pt>
                <c:pt idx="77">
                  <c:v>4.5</c:v>
                </c:pt>
                <c:pt idx="78">
                  <c:v>4.5</c:v>
                </c:pt>
                <c:pt idx="79">
                  <c:v>4.75</c:v>
                </c:pt>
                <c:pt idx="80">
                  <c:v>4.75</c:v>
                </c:pt>
                <c:pt idx="81">
                  <c:v>4.75</c:v>
                </c:pt>
                <c:pt idx="82">
                  <c:v>5</c:v>
                </c:pt>
                <c:pt idx="83">
                  <c:v>5</c:v>
                </c:pt>
                <c:pt idx="84">
                  <c:v>5.25</c:v>
                </c:pt>
                <c:pt idx="85">
                  <c:v>5.25</c:v>
                </c:pt>
                <c:pt idx="86">
                  <c:v>5.25</c:v>
                </c:pt>
                <c:pt idx="87">
                  <c:v>5.25</c:v>
                </c:pt>
                <c:pt idx="88">
                  <c:v>5.5</c:v>
                </c:pt>
                <c:pt idx="89">
                  <c:v>5.5</c:v>
                </c:pt>
                <c:pt idx="90">
                  <c:v>5.75</c:v>
                </c:pt>
                <c:pt idx="91">
                  <c:v>5.75</c:v>
                </c:pt>
                <c:pt idx="92">
                  <c:v>5.75</c:v>
                </c:pt>
                <c:pt idx="93">
                  <c:v>5.75</c:v>
                </c:pt>
                <c:pt idx="94">
                  <c:v>5.75</c:v>
                </c:pt>
                <c:pt idx="95">
                  <c:v>5.5</c:v>
                </c:pt>
                <c:pt idx="96">
                  <c:v>5.5</c:v>
                </c:pt>
                <c:pt idx="97">
                  <c:v>5.25</c:v>
                </c:pt>
                <c:pt idx="98">
                  <c:v>5.25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4.5</c:v>
                </c:pt>
                <c:pt idx="106">
                  <c:v>3</c:v>
                </c:pt>
                <c:pt idx="107">
                  <c:v>2</c:v>
                </c:pt>
                <c:pt idx="108">
                  <c:v>1.5</c:v>
                </c:pt>
                <c:pt idx="109">
                  <c:v>1</c:v>
                </c:pt>
                <c:pt idx="110">
                  <c:v>0.5</c:v>
                </c:pt>
                <c:pt idx="111">
                  <c:v>0.5</c:v>
                </c:pt>
                <c:pt idx="112">
                  <c:v>0.5</c:v>
                </c:pt>
                <c:pt idx="113">
                  <c:v>0.5</c:v>
                </c:pt>
                <c:pt idx="114">
                  <c:v>0.5</c:v>
                </c:pt>
                <c:pt idx="115">
                  <c:v>0.5</c:v>
                </c:pt>
                <c:pt idx="116">
                  <c:v>0.5</c:v>
                </c:pt>
                <c:pt idx="117">
                  <c:v>0.5</c:v>
                </c:pt>
                <c:pt idx="118">
                  <c:v>0.5</c:v>
                </c:pt>
                <c:pt idx="119">
                  <c:v>0.5</c:v>
                </c:pt>
                <c:pt idx="120">
                  <c:v>0.5</c:v>
                </c:pt>
                <c:pt idx="121">
                  <c:v>0.5</c:v>
                </c:pt>
                <c:pt idx="122">
                  <c:v>0.5</c:v>
                </c:pt>
                <c:pt idx="123">
                  <c:v>0.5</c:v>
                </c:pt>
                <c:pt idx="124">
                  <c:v>0.5</c:v>
                </c:pt>
                <c:pt idx="125">
                  <c:v>0.5</c:v>
                </c:pt>
                <c:pt idx="126">
                  <c:v>0.5</c:v>
                </c:pt>
                <c:pt idx="127">
                  <c:v>0.5</c:v>
                </c:pt>
                <c:pt idx="128">
                  <c:v>0.5</c:v>
                </c:pt>
                <c:pt idx="129">
                  <c:v>0.5</c:v>
                </c:pt>
                <c:pt idx="130">
                  <c:v>0.5</c:v>
                </c:pt>
                <c:pt idx="131">
                  <c:v>0.5</c:v>
                </c:pt>
                <c:pt idx="132">
                  <c:v>0.5</c:v>
                </c:pt>
                <c:pt idx="133">
                  <c:v>0.5</c:v>
                </c:pt>
                <c:pt idx="134">
                  <c:v>0.5</c:v>
                </c:pt>
                <c:pt idx="135">
                  <c:v>0.5</c:v>
                </c:pt>
                <c:pt idx="136">
                  <c:v>0.5</c:v>
                </c:pt>
                <c:pt idx="137">
                  <c:v>0.5</c:v>
                </c:pt>
                <c:pt idx="138">
                  <c:v>0.5</c:v>
                </c:pt>
                <c:pt idx="139">
                  <c:v>0.5</c:v>
                </c:pt>
                <c:pt idx="140">
                  <c:v>0.5</c:v>
                </c:pt>
                <c:pt idx="141">
                  <c:v>0.5</c:v>
                </c:pt>
                <c:pt idx="142">
                  <c:v>0.5</c:v>
                </c:pt>
                <c:pt idx="143">
                  <c:v>0.5</c:v>
                </c:pt>
                <c:pt idx="144">
                  <c:v>0.5</c:v>
                </c:pt>
                <c:pt idx="145">
                  <c:v>0.5</c:v>
                </c:pt>
                <c:pt idx="146">
                  <c:v>0.5</c:v>
                </c:pt>
                <c:pt idx="147">
                  <c:v>0.5</c:v>
                </c:pt>
                <c:pt idx="148">
                  <c:v>0.5</c:v>
                </c:pt>
                <c:pt idx="149">
                  <c:v>0.5</c:v>
                </c:pt>
                <c:pt idx="150">
                  <c:v>0.5</c:v>
                </c:pt>
                <c:pt idx="151">
                  <c:v>0.5</c:v>
                </c:pt>
                <c:pt idx="152">
                  <c:v>0.5</c:v>
                </c:pt>
                <c:pt idx="153">
                  <c:v>0.5</c:v>
                </c:pt>
                <c:pt idx="154">
                  <c:v>0.5</c:v>
                </c:pt>
                <c:pt idx="155">
                  <c:v>0.5</c:v>
                </c:pt>
                <c:pt idx="156">
                  <c:v>0.5</c:v>
                </c:pt>
                <c:pt idx="157">
                  <c:v>0.5</c:v>
                </c:pt>
                <c:pt idx="158">
                  <c:v>0.5</c:v>
                </c:pt>
                <c:pt idx="159">
                  <c:v>0.5</c:v>
                </c:pt>
                <c:pt idx="160">
                  <c:v>0.5</c:v>
                </c:pt>
                <c:pt idx="161">
                  <c:v>0.5</c:v>
                </c:pt>
                <c:pt idx="162">
                  <c:v>0.5</c:v>
                </c:pt>
                <c:pt idx="163">
                  <c:v>0.5</c:v>
                </c:pt>
                <c:pt idx="164">
                  <c:v>0.5</c:v>
                </c:pt>
                <c:pt idx="165">
                  <c:v>0.5</c:v>
                </c:pt>
                <c:pt idx="166">
                  <c:v>0.5</c:v>
                </c:pt>
                <c:pt idx="167">
                  <c:v>0.5</c:v>
                </c:pt>
                <c:pt idx="168">
                  <c:v>0.5</c:v>
                </c:pt>
                <c:pt idx="169">
                  <c:v>0.5</c:v>
                </c:pt>
                <c:pt idx="170">
                  <c:v>0.5</c:v>
                </c:pt>
                <c:pt idx="171">
                  <c:v>0.5</c:v>
                </c:pt>
              </c:numCache>
            </c:numRef>
          </c:val>
        </c:ser>
        <c:ser>
          <c:idx val="2"/>
          <c:order val="2"/>
          <c:tx>
            <c:strRef>
              <c:f>'policy rates'!$D$2</c:f>
              <c:strCache>
                <c:ptCount val="1"/>
                <c:pt idx="0">
                  <c:v>US</c:v>
                </c:pt>
              </c:strCache>
            </c:strRef>
          </c:tx>
          <c:marker>
            <c:symbol val="none"/>
          </c:marker>
          <c:cat>
            <c:numRef>
              <c:f>'policy rates'!$A$3:$A$174</c:f>
              <c:numCache>
                <c:formatCode>mmm"-"yyyy</c:formatCode>
                <c:ptCount val="172"/>
                <c:pt idx="0">
                  <c:v>36556</c:v>
                </c:pt>
                <c:pt idx="1">
                  <c:v>36585</c:v>
                </c:pt>
                <c:pt idx="2">
                  <c:v>36616</c:v>
                </c:pt>
                <c:pt idx="3">
                  <c:v>36646</c:v>
                </c:pt>
                <c:pt idx="4">
                  <c:v>36677</c:v>
                </c:pt>
                <c:pt idx="5">
                  <c:v>36707</c:v>
                </c:pt>
                <c:pt idx="6">
                  <c:v>36738</c:v>
                </c:pt>
                <c:pt idx="7">
                  <c:v>36769</c:v>
                </c:pt>
                <c:pt idx="8">
                  <c:v>36799</c:v>
                </c:pt>
                <c:pt idx="9">
                  <c:v>36830</c:v>
                </c:pt>
                <c:pt idx="10">
                  <c:v>36860</c:v>
                </c:pt>
                <c:pt idx="11">
                  <c:v>36891</c:v>
                </c:pt>
                <c:pt idx="12">
                  <c:v>36922</c:v>
                </c:pt>
                <c:pt idx="13">
                  <c:v>36950</c:v>
                </c:pt>
                <c:pt idx="14">
                  <c:v>36981</c:v>
                </c:pt>
                <c:pt idx="15">
                  <c:v>37011</c:v>
                </c:pt>
                <c:pt idx="16">
                  <c:v>37042</c:v>
                </c:pt>
                <c:pt idx="17">
                  <c:v>37072</c:v>
                </c:pt>
                <c:pt idx="18">
                  <c:v>37103</c:v>
                </c:pt>
                <c:pt idx="19">
                  <c:v>37134</c:v>
                </c:pt>
                <c:pt idx="20">
                  <c:v>37164</c:v>
                </c:pt>
                <c:pt idx="21">
                  <c:v>37195</c:v>
                </c:pt>
                <c:pt idx="22">
                  <c:v>37225</c:v>
                </c:pt>
                <c:pt idx="23">
                  <c:v>37256</c:v>
                </c:pt>
                <c:pt idx="24">
                  <c:v>37287</c:v>
                </c:pt>
                <c:pt idx="25">
                  <c:v>37315</c:v>
                </c:pt>
                <c:pt idx="26">
                  <c:v>37346</c:v>
                </c:pt>
                <c:pt idx="27">
                  <c:v>37376</c:v>
                </c:pt>
                <c:pt idx="28">
                  <c:v>37407</c:v>
                </c:pt>
                <c:pt idx="29">
                  <c:v>37437</c:v>
                </c:pt>
                <c:pt idx="30">
                  <c:v>37468</c:v>
                </c:pt>
                <c:pt idx="31">
                  <c:v>37499</c:v>
                </c:pt>
                <c:pt idx="32">
                  <c:v>37529</c:v>
                </c:pt>
                <c:pt idx="33">
                  <c:v>37560</c:v>
                </c:pt>
                <c:pt idx="34">
                  <c:v>37590</c:v>
                </c:pt>
                <c:pt idx="35">
                  <c:v>37621</c:v>
                </c:pt>
                <c:pt idx="36">
                  <c:v>37652</c:v>
                </c:pt>
                <c:pt idx="37">
                  <c:v>37680</c:v>
                </c:pt>
                <c:pt idx="38">
                  <c:v>37711</c:v>
                </c:pt>
                <c:pt idx="39">
                  <c:v>37741</c:v>
                </c:pt>
                <c:pt idx="40">
                  <c:v>37772</c:v>
                </c:pt>
                <c:pt idx="41">
                  <c:v>37802</c:v>
                </c:pt>
                <c:pt idx="42">
                  <c:v>37833</c:v>
                </c:pt>
                <c:pt idx="43">
                  <c:v>37864</c:v>
                </c:pt>
                <c:pt idx="44">
                  <c:v>37894</c:v>
                </c:pt>
                <c:pt idx="45">
                  <c:v>37925</c:v>
                </c:pt>
                <c:pt idx="46">
                  <c:v>37955</c:v>
                </c:pt>
                <c:pt idx="47">
                  <c:v>37986</c:v>
                </c:pt>
                <c:pt idx="48">
                  <c:v>38017</c:v>
                </c:pt>
                <c:pt idx="49">
                  <c:v>38046</c:v>
                </c:pt>
                <c:pt idx="50">
                  <c:v>38077</c:v>
                </c:pt>
                <c:pt idx="51">
                  <c:v>38107</c:v>
                </c:pt>
                <c:pt idx="52">
                  <c:v>38138</c:v>
                </c:pt>
                <c:pt idx="53">
                  <c:v>38168</c:v>
                </c:pt>
                <c:pt idx="54">
                  <c:v>38199</c:v>
                </c:pt>
                <c:pt idx="55">
                  <c:v>38230</c:v>
                </c:pt>
                <c:pt idx="56">
                  <c:v>38260</c:v>
                </c:pt>
                <c:pt idx="57">
                  <c:v>38291</c:v>
                </c:pt>
                <c:pt idx="58">
                  <c:v>38321</c:v>
                </c:pt>
                <c:pt idx="59">
                  <c:v>38352</c:v>
                </c:pt>
                <c:pt idx="60">
                  <c:v>38383</c:v>
                </c:pt>
                <c:pt idx="61">
                  <c:v>38411</c:v>
                </c:pt>
                <c:pt idx="62">
                  <c:v>38442</c:v>
                </c:pt>
                <c:pt idx="63">
                  <c:v>38472</c:v>
                </c:pt>
                <c:pt idx="64">
                  <c:v>38503</c:v>
                </c:pt>
                <c:pt idx="65">
                  <c:v>38533</c:v>
                </c:pt>
                <c:pt idx="66">
                  <c:v>38564</c:v>
                </c:pt>
                <c:pt idx="67">
                  <c:v>38595</c:v>
                </c:pt>
                <c:pt idx="68">
                  <c:v>38625</c:v>
                </c:pt>
                <c:pt idx="69">
                  <c:v>38656</c:v>
                </c:pt>
                <c:pt idx="70">
                  <c:v>38686</c:v>
                </c:pt>
                <c:pt idx="71">
                  <c:v>38717</c:v>
                </c:pt>
                <c:pt idx="72">
                  <c:v>38748</c:v>
                </c:pt>
                <c:pt idx="73">
                  <c:v>38776</c:v>
                </c:pt>
                <c:pt idx="74">
                  <c:v>38807</c:v>
                </c:pt>
                <c:pt idx="75">
                  <c:v>38837</c:v>
                </c:pt>
                <c:pt idx="76">
                  <c:v>38868</c:v>
                </c:pt>
                <c:pt idx="77">
                  <c:v>38898</c:v>
                </c:pt>
                <c:pt idx="78">
                  <c:v>38929</c:v>
                </c:pt>
                <c:pt idx="79">
                  <c:v>38960</c:v>
                </c:pt>
                <c:pt idx="80">
                  <c:v>38990</c:v>
                </c:pt>
                <c:pt idx="81">
                  <c:v>39021</c:v>
                </c:pt>
                <c:pt idx="82">
                  <c:v>39051</c:v>
                </c:pt>
                <c:pt idx="83">
                  <c:v>39082</c:v>
                </c:pt>
                <c:pt idx="84">
                  <c:v>39113</c:v>
                </c:pt>
                <c:pt idx="85">
                  <c:v>39141</c:v>
                </c:pt>
                <c:pt idx="86">
                  <c:v>39172</c:v>
                </c:pt>
                <c:pt idx="87">
                  <c:v>39202</c:v>
                </c:pt>
                <c:pt idx="88">
                  <c:v>39233</c:v>
                </c:pt>
                <c:pt idx="89">
                  <c:v>39263</c:v>
                </c:pt>
                <c:pt idx="90">
                  <c:v>39294</c:v>
                </c:pt>
                <c:pt idx="91">
                  <c:v>39325</c:v>
                </c:pt>
                <c:pt idx="92">
                  <c:v>39355</c:v>
                </c:pt>
                <c:pt idx="93">
                  <c:v>39386</c:v>
                </c:pt>
                <c:pt idx="94">
                  <c:v>39416</c:v>
                </c:pt>
                <c:pt idx="95">
                  <c:v>39447</c:v>
                </c:pt>
                <c:pt idx="96">
                  <c:v>39478</c:v>
                </c:pt>
                <c:pt idx="97">
                  <c:v>39507</c:v>
                </c:pt>
                <c:pt idx="98">
                  <c:v>39538</c:v>
                </c:pt>
                <c:pt idx="99">
                  <c:v>39568</c:v>
                </c:pt>
                <c:pt idx="100">
                  <c:v>39599</c:v>
                </c:pt>
                <c:pt idx="101">
                  <c:v>39629</c:v>
                </c:pt>
                <c:pt idx="102">
                  <c:v>39660</c:v>
                </c:pt>
                <c:pt idx="103">
                  <c:v>39691</c:v>
                </c:pt>
                <c:pt idx="104">
                  <c:v>39721</c:v>
                </c:pt>
                <c:pt idx="105">
                  <c:v>39752</c:v>
                </c:pt>
                <c:pt idx="106">
                  <c:v>39782</c:v>
                </c:pt>
                <c:pt idx="107">
                  <c:v>39813</c:v>
                </c:pt>
                <c:pt idx="108">
                  <c:v>39844</c:v>
                </c:pt>
                <c:pt idx="109">
                  <c:v>39872</c:v>
                </c:pt>
                <c:pt idx="110">
                  <c:v>39903</c:v>
                </c:pt>
                <c:pt idx="111">
                  <c:v>39933</c:v>
                </c:pt>
                <c:pt idx="112">
                  <c:v>39964</c:v>
                </c:pt>
                <c:pt idx="113">
                  <c:v>39994</c:v>
                </c:pt>
                <c:pt idx="114">
                  <c:v>40025</c:v>
                </c:pt>
                <c:pt idx="115">
                  <c:v>40056</c:v>
                </c:pt>
                <c:pt idx="116">
                  <c:v>40086</c:v>
                </c:pt>
                <c:pt idx="117">
                  <c:v>40117</c:v>
                </c:pt>
                <c:pt idx="118">
                  <c:v>40147</c:v>
                </c:pt>
                <c:pt idx="119">
                  <c:v>40178</c:v>
                </c:pt>
                <c:pt idx="120">
                  <c:v>40209</c:v>
                </c:pt>
                <c:pt idx="121">
                  <c:v>40237</c:v>
                </c:pt>
                <c:pt idx="122">
                  <c:v>40268</c:v>
                </c:pt>
                <c:pt idx="123">
                  <c:v>40298</c:v>
                </c:pt>
                <c:pt idx="124">
                  <c:v>40329</c:v>
                </c:pt>
                <c:pt idx="125">
                  <c:v>40359</c:v>
                </c:pt>
                <c:pt idx="126">
                  <c:v>40390</c:v>
                </c:pt>
                <c:pt idx="127">
                  <c:v>40421</c:v>
                </c:pt>
                <c:pt idx="128">
                  <c:v>40451</c:v>
                </c:pt>
                <c:pt idx="129">
                  <c:v>40482</c:v>
                </c:pt>
                <c:pt idx="130">
                  <c:v>40512</c:v>
                </c:pt>
                <c:pt idx="131">
                  <c:v>40543</c:v>
                </c:pt>
                <c:pt idx="132">
                  <c:v>40574</c:v>
                </c:pt>
                <c:pt idx="133">
                  <c:v>40602</c:v>
                </c:pt>
                <c:pt idx="134">
                  <c:v>40633</c:v>
                </c:pt>
                <c:pt idx="135">
                  <c:v>40663</c:v>
                </c:pt>
                <c:pt idx="136">
                  <c:v>40694</c:v>
                </c:pt>
                <c:pt idx="137">
                  <c:v>40724</c:v>
                </c:pt>
                <c:pt idx="138">
                  <c:v>40755</c:v>
                </c:pt>
                <c:pt idx="139">
                  <c:v>40786</c:v>
                </c:pt>
                <c:pt idx="140">
                  <c:v>40816</c:v>
                </c:pt>
                <c:pt idx="141">
                  <c:v>40847</c:v>
                </c:pt>
                <c:pt idx="142">
                  <c:v>40877</c:v>
                </c:pt>
                <c:pt idx="143">
                  <c:v>40908</c:v>
                </c:pt>
                <c:pt idx="144">
                  <c:v>40939</c:v>
                </c:pt>
                <c:pt idx="145">
                  <c:v>40968</c:v>
                </c:pt>
                <c:pt idx="146">
                  <c:v>40999</c:v>
                </c:pt>
                <c:pt idx="147">
                  <c:v>41029</c:v>
                </c:pt>
                <c:pt idx="148">
                  <c:v>41060</c:v>
                </c:pt>
                <c:pt idx="149">
                  <c:v>41090</c:v>
                </c:pt>
                <c:pt idx="150">
                  <c:v>41121</c:v>
                </c:pt>
                <c:pt idx="151">
                  <c:v>41152</c:v>
                </c:pt>
                <c:pt idx="152">
                  <c:v>41182</c:v>
                </c:pt>
                <c:pt idx="153">
                  <c:v>41213</c:v>
                </c:pt>
                <c:pt idx="154">
                  <c:v>41243</c:v>
                </c:pt>
                <c:pt idx="155">
                  <c:v>41274</c:v>
                </c:pt>
                <c:pt idx="156">
                  <c:v>41305</c:v>
                </c:pt>
                <c:pt idx="157">
                  <c:v>41333</c:v>
                </c:pt>
                <c:pt idx="158">
                  <c:v>41364</c:v>
                </c:pt>
                <c:pt idx="159">
                  <c:v>41394</c:v>
                </c:pt>
                <c:pt idx="160">
                  <c:v>41425</c:v>
                </c:pt>
                <c:pt idx="161">
                  <c:v>41455</c:v>
                </c:pt>
                <c:pt idx="162">
                  <c:v>41486</c:v>
                </c:pt>
                <c:pt idx="163">
                  <c:v>41517</c:v>
                </c:pt>
                <c:pt idx="164">
                  <c:v>41547</c:v>
                </c:pt>
                <c:pt idx="165">
                  <c:v>41578</c:v>
                </c:pt>
                <c:pt idx="166">
                  <c:v>41608</c:v>
                </c:pt>
                <c:pt idx="167">
                  <c:v>41639</c:v>
                </c:pt>
                <c:pt idx="168">
                  <c:v>41670</c:v>
                </c:pt>
                <c:pt idx="169">
                  <c:v>41698</c:v>
                </c:pt>
                <c:pt idx="170">
                  <c:v>41729</c:v>
                </c:pt>
                <c:pt idx="171">
                  <c:v>41759</c:v>
                </c:pt>
              </c:numCache>
            </c:numRef>
          </c:cat>
          <c:val>
            <c:numRef>
              <c:f>'policy rates'!$D$3:$D$174</c:f>
              <c:numCache>
                <c:formatCode>0.0000</c:formatCode>
                <c:ptCount val="172"/>
                <c:pt idx="0">
                  <c:v>5.5</c:v>
                </c:pt>
                <c:pt idx="1">
                  <c:v>5.75</c:v>
                </c:pt>
                <c:pt idx="2">
                  <c:v>6</c:v>
                </c:pt>
                <c:pt idx="3">
                  <c:v>6</c:v>
                </c:pt>
                <c:pt idx="4">
                  <c:v>6.5</c:v>
                </c:pt>
                <c:pt idx="5">
                  <c:v>6.5</c:v>
                </c:pt>
                <c:pt idx="6">
                  <c:v>6.5</c:v>
                </c:pt>
                <c:pt idx="7">
                  <c:v>6.5</c:v>
                </c:pt>
                <c:pt idx="8">
                  <c:v>6.5</c:v>
                </c:pt>
                <c:pt idx="9">
                  <c:v>6.5</c:v>
                </c:pt>
                <c:pt idx="10">
                  <c:v>6.5</c:v>
                </c:pt>
                <c:pt idx="11">
                  <c:v>6.5</c:v>
                </c:pt>
                <c:pt idx="12">
                  <c:v>5.5</c:v>
                </c:pt>
                <c:pt idx="13">
                  <c:v>5.5</c:v>
                </c:pt>
                <c:pt idx="14">
                  <c:v>5</c:v>
                </c:pt>
                <c:pt idx="15">
                  <c:v>4.5</c:v>
                </c:pt>
                <c:pt idx="16">
                  <c:v>4</c:v>
                </c:pt>
                <c:pt idx="17">
                  <c:v>3.75</c:v>
                </c:pt>
                <c:pt idx="18">
                  <c:v>3.75</c:v>
                </c:pt>
                <c:pt idx="19">
                  <c:v>3.5</c:v>
                </c:pt>
                <c:pt idx="20">
                  <c:v>3</c:v>
                </c:pt>
                <c:pt idx="21">
                  <c:v>2.5</c:v>
                </c:pt>
                <c:pt idx="22">
                  <c:v>2</c:v>
                </c:pt>
                <c:pt idx="23">
                  <c:v>1.75</c:v>
                </c:pt>
                <c:pt idx="24">
                  <c:v>1.75</c:v>
                </c:pt>
                <c:pt idx="25">
                  <c:v>1.75</c:v>
                </c:pt>
                <c:pt idx="26">
                  <c:v>1.75</c:v>
                </c:pt>
                <c:pt idx="27">
                  <c:v>1.75</c:v>
                </c:pt>
                <c:pt idx="28">
                  <c:v>1.75</c:v>
                </c:pt>
                <c:pt idx="29">
                  <c:v>1.75</c:v>
                </c:pt>
                <c:pt idx="30">
                  <c:v>1.75</c:v>
                </c:pt>
                <c:pt idx="31">
                  <c:v>1.75</c:v>
                </c:pt>
                <c:pt idx="32">
                  <c:v>1.75</c:v>
                </c:pt>
                <c:pt idx="33">
                  <c:v>1.75</c:v>
                </c:pt>
                <c:pt idx="34">
                  <c:v>1.25</c:v>
                </c:pt>
                <c:pt idx="35">
                  <c:v>1.25</c:v>
                </c:pt>
                <c:pt idx="36">
                  <c:v>1.25</c:v>
                </c:pt>
                <c:pt idx="37">
                  <c:v>1.25</c:v>
                </c:pt>
                <c:pt idx="38">
                  <c:v>1.25</c:v>
                </c:pt>
                <c:pt idx="39">
                  <c:v>1.25</c:v>
                </c:pt>
                <c:pt idx="40">
                  <c:v>1.25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1.25</c:v>
                </c:pt>
                <c:pt idx="54">
                  <c:v>1.25</c:v>
                </c:pt>
                <c:pt idx="55">
                  <c:v>1.5</c:v>
                </c:pt>
                <c:pt idx="56">
                  <c:v>1.75</c:v>
                </c:pt>
                <c:pt idx="57">
                  <c:v>1.75</c:v>
                </c:pt>
                <c:pt idx="58">
                  <c:v>2</c:v>
                </c:pt>
                <c:pt idx="59">
                  <c:v>2.25</c:v>
                </c:pt>
                <c:pt idx="60">
                  <c:v>2.25</c:v>
                </c:pt>
                <c:pt idx="61">
                  <c:v>2.5</c:v>
                </c:pt>
                <c:pt idx="62">
                  <c:v>2.75</c:v>
                </c:pt>
                <c:pt idx="63">
                  <c:v>2.75</c:v>
                </c:pt>
                <c:pt idx="64">
                  <c:v>3</c:v>
                </c:pt>
                <c:pt idx="65">
                  <c:v>3.25</c:v>
                </c:pt>
                <c:pt idx="66">
                  <c:v>3.25</c:v>
                </c:pt>
                <c:pt idx="67">
                  <c:v>3.5</c:v>
                </c:pt>
                <c:pt idx="68">
                  <c:v>3.75</c:v>
                </c:pt>
                <c:pt idx="69">
                  <c:v>3.75</c:v>
                </c:pt>
                <c:pt idx="70">
                  <c:v>4</c:v>
                </c:pt>
                <c:pt idx="71">
                  <c:v>4.25</c:v>
                </c:pt>
                <c:pt idx="72">
                  <c:v>4.5</c:v>
                </c:pt>
                <c:pt idx="73">
                  <c:v>4.5</c:v>
                </c:pt>
                <c:pt idx="74">
                  <c:v>4.75</c:v>
                </c:pt>
                <c:pt idx="75">
                  <c:v>4.75</c:v>
                </c:pt>
                <c:pt idx="76">
                  <c:v>5</c:v>
                </c:pt>
                <c:pt idx="77">
                  <c:v>5.25</c:v>
                </c:pt>
                <c:pt idx="78">
                  <c:v>5.25</c:v>
                </c:pt>
                <c:pt idx="79">
                  <c:v>5.25</c:v>
                </c:pt>
                <c:pt idx="80">
                  <c:v>5.25</c:v>
                </c:pt>
                <c:pt idx="81">
                  <c:v>5.25</c:v>
                </c:pt>
                <c:pt idx="82">
                  <c:v>5.25</c:v>
                </c:pt>
                <c:pt idx="83">
                  <c:v>5.25</c:v>
                </c:pt>
                <c:pt idx="84">
                  <c:v>5.25</c:v>
                </c:pt>
                <c:pt idx="85">
                  <c:v>5.25</c:v>
                </c:pt>
                <c:pt idx="86">
                  <c:v>5.25</c:v>
                </c:pt>
                <c:pt idx="87">
                  <c:v>5.25</c:v>
                </c:pt>
                <c:pt idx="88">
                  <c:v>5.25</c:v>
                </c:pt>
                <c:pt idx="89">
                  <c:v>5.25</c:v>
                </c:pt>
                <c:pt idx="90">
                  <c:v>5.25</c:v>
                </c:pt>
                <c:pt idx="91">
                  <c:v>5.25</c:v>
                </c:pt>
                <c:pt idx="92">
                  <c:v>4.75</c:v>
                </c:pt>
                <c:pt idx="93">
                  <c:v>4.5</c:v>
                </c:pt>
                <c:pt idx="94">
                  <c:v>4.5</c:v>
                </c:pt>
                <c:pt idx="95">
                  <c:v>4.25</c:v>
                </c:pt>
                <c:pt idx="96">
                  <c:v>3</c:v>
                </c:pt>
                <c:pt idx="97">
                  <c:v>3</c:v>
                </c:pt>
                <c:pt idx="98">
                  <c:v>2.25</c:v>
                </c:pt>
                <c:pt idx="99">
                  <c:v>2</c:v>
                </c:pt>
                <c:pt idx="100">
                  <c:v>2</c:v>
                </c:pt>
                <c:pt idx="101">
                  <c:v>2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1</c:v>
                </c:pt>
                <c:pt idx="106">
                  <c:v>1</c:v>
                </c:pt>
                <c:pt idx="107">
                  <c:v>0.125</c:v>
                </c:pt>
                <c:pt idx="108">
                  <c:v>0.125</c:v>
                </c:pt>
                <c:pt idx="109">
                  <c:v>0.125</c:v>
                </c:pt>
                <c:pt idx="110">
                  <c:v>0.125</c:v>
                </c:pt>
                <c:pt idx="111">
                  <c:v>0.125</c:v>
                </c:pt>
                <c:pt idx="112">
                  <c:v>0.125</c:v>
                </c:pt>
                <c:pt idx="113">
                  <c:v>0.125</c:v>
                </c:pt>
                <c:pt idx="114">
                  <c:v>0.125</c:v>
                </c:pt>
                <c:pt idx="115">
                  <c:v>0.125</c:v>
                </c:pt>
                <c:pt idx="116">
                  <c:v>0.125</c:v>
                </c:pt>
                <c:pt idx="117">
                  <c:v>0.125</c:v>
                </c:pt>
                <c:pt idx="118">
                  <c:v>0.125</c:v>
                </c:pt>
                <c:pt idx="119">
                  <c:v>0.125</c:v>
                </c:pt>
                <c:pt idx="120">
                  <c:v>0.125</c:v>
                </c:pt>
                <c:pt idx="121">
                  <c:v>0.125</c:v>
                </c:pt>
                <c:pt idx="122">
                  <c:v>0.125</c:v>
                </c:pt>
                <c:pt idx="123">
                  <c:v>0.125</c:v>
                </c:pt>
                <c:pt idx="124">
                  <c:v>0.125</c:v>
                </c:pt>
                <c:pt idx="125">
                  <c:v>0.125</c:v>
                </c:pt>
                <c:pt idx="126">
                  <c:v>0.125</c:v>
                </c:pt>
                <c:pt idx="127">
                  <c:v>0.125</c:v>
                </c:pt>
                <c:pt idx="128">
                  <c:v>0.125</c:v>
                </c:pt>
                <c:pt idx="129">
                  <c:v>0.125</c:v>
                </c:pt>
                <c:pt idx="130">
                  <c:v>0.125</c:v>
                </c:pt>
                <c:pt idx="131">
                  <c:v>0.125</c:v>
                </c:pt>
                <c:pt idx="132">
                  <c:v>0.125</c:v>
                </c:pt>
                <c:pt idx="133">
                  <c:v>0.125</c:v>
                </c:pt>
                <c:pt idx="134">
                  <c:v>0.125</c:v>
                </c:pt>
                <c:pt idx="135">
                  <c:v>0.125</c:v>
                </c:pt>
                <c:pt idx="136">
                  <c:v>0.125</c:v>
                </c:pt>
                <c:pt idx="137">
                  <c:v>0.125</c:v>
                </c:pt>
                <c:pt idx="138">
                  <c:v>0.125</c:v>
                </c:pt>
                <c:pt idx="139">
                  <c:v>0.125</c:v>
                </c:pt>
                <c:pt idx="140">
                  <c:v>0.125</c:v>
                </c:pt>
                <c:pt idx="141">
                  <c:v>0.125</c:v>
                </c:pt>
                <c:pt idx="142">
                  <c:v>0.125</c:v>
                </c:pt>
                <c:pt idx="143">
                  <c:v>0.125</c:v>
                </c:pt>
                <c:pt idx="144">
                  <c:v>0.125</c:v>
                </c:pt>
                <c:pt idx="145">
                  <c:v>0.125</c:v>
                </c:pt>
                <c:pt idx="146">
                  <c:v>0.125</c:v>
                </c:pt>
                <c:pt idx="147">
                  <c:v>0.125</c:v>
                </c:pt>
                <c:pt idx="148">
                  <c:v>0.125</c:v>
                </c:pt>
                <c:pt idx="149">
                  <c:v>0.125</c:v>
                </c:pt>
                <c:pt idx="150">
                  <c:v>0.125</c:v>
                </c:pt>
                <c:pt idx="151">
                  <c:v>0.125</c:v>
                </c:pt>
                <c:pt idx="152">
                  <c:v>0.125</c:v>
                </c:pt>
                <c:pt idx="153">
                  <c:v>0.125</c:v>
                </c:pt>
                <c:pt idx="154">
                  <c:v>0.125</c:v>
                </c:pt>
                <c:pt idx="155">
                  <c:v>0.125</c:v>
                </c:pt>
                <c:pt idx="156">
                  <c:v>0.125</c:v>
                </c:pt>
                <c:pt idx="157">
                  <c:v>0.125</c:v>
                </c:pt>
                <c:pt idx="158">
                  <c:v>0.125</c:v>
                </c:pt>
                <c:pt idx="159">
                  <c:v>0.125</c:v>
                </c:pt>
                <c:pt idx="160">
                  <c:v>0.125</c:v>
                </c:pt>
                <c:pt idx="161">
                  <c:v>0.125</c:v>
                </c:pt>
                <c:pt idx="162">
                  <c:v>0.125</c:v>
                </c:pt>
                <c:pt idx="163">
                  <c:v>0.125</c:v>
                </c:pt>
                <c:pt idx="164">
                  <c:v>0.125</c:v>
                </c:pt>
                <c:pt idx="165">
                  <c:v>0.125</c:v>
                </c:pt>
                <c:pt idx="166">
                  <c:v>0.125</c:v>
                </c:pt>
                <c:pt idx="167">
                  <c:v>0.125</c:v>
                </c:pt>
                <c:pt idx="168">
                  <c:v>0.125</c:v>
                </c:pt>
                <c:pt idx="169">
                  <c:v>0.125</c:v>
                </c:pt>
                <c:pt idx="170">
                  <c:v>0.125</c:v>
                </c:pt>
                <c:pt idx="171">
                  <c:v>0.125</c:v>
                </c:pt>
              </c:numCache>
            </c:numRef>
          </c:val>
        </c:ser>
        <c:marker val="1"/>
        <c:axId val="32640384"/>
        <c:axId val="32646272"/>
      </c:lineChart>
      <c:dateAx>
        <c:axId val="32640384"/>
        <c:scaling>
          <c:orientation val="minMax"/>
        </c:scaling>
        <c:axPos val="b"/>
        <c:numFmt formatCode="mmm&quot;-&quot;yyyy" sourceLinked="1"/>
        <c:tickLblPos val="nextTo"/>
        <c:crossAx val="32646272"/>
        <c:crosses val="autoZero"/>
        <c:auto val="1"/>
        <c:lblOffset val="100"/>
      </c:dateAx>
      <c:valAx>
        <c:axId val="326462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</a:t>
                </a:r>
              </a:p>
            </c:rich>
          </c:tx>
          <c:layout/>
        </c:title>
        <c:numFmt formatCode="0.0" sourceLinked="0"/>
        <c:tickLblPos val="nextTo"/>
        <c:crossAx val="3264038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1"/>
          <c:order val="0"/>
          <c:tx>
            <c:strRef>
              <c:f>'money market'!$C$12</c:f>
              <c:strCache>
                <c:ptCount val="1"/>
                <c:pt idx="0">
                  <c:v>Germany</c:v>
                </c:pt>
              </c:strCache>
            </c:strRef>
          </c:tx>
          <c:spPr>
            <a:ln>
              <a:solidFill>
                <a:srgbClr val="0070C0"/>
              </a:solidFill>
              <a:prstDash val="sysDot"/>
            </a:ln>
          </c:spPr>
          <c:marker>
            <c:symbol val="none"/>
          </c:marker>
          <c:cat>
            <c:strRef>
              <c:f>'money market'!$D$10:$AU$10</c:f>
              <c:strCach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strCache>
            </c:strRef>
          </c:cat>
          <c:val>
            <c:numRef>
              <c:f>'money market'!$D$12:$AU$12</c:f>
              <c:numCache>
                <c:formatCode>0.0</c:formatCode>
                <c:ptCount val="44"/>
                <c:pt idx="0">
                  <c:v>8.3166666666666842</c:v>
                </c:pt>
                <c:pt idx="1">
                  <c:v>7.9916666666666734</c:v>
                </c:pt>
                <c:pt idx="2">
                  <c:v>7.875</c:v>
                </c:pt>
                <c:pt idx="3">
                  <c:v>9.30833333333333</c:v>
                </c:pt>
                <c:pt idx="4">
                  <c:v>10.4416666666667</c:v>
                </c:pt>
                <c:pt idx="5">
                  <c:v>8.6750000000000007</c:v>
                </c:pt>
                <c:pt idx="6">
                  <c:v>8.0333333333333279</c:v>
                </c:pt>
                <c:pt idx="7">
                  <c:v>6.5333333333333394</c:v>
                </c:pt>
                <c:pt idx="8">
                  <c:v>6.1333333333333373</c:v>
                </c:pt>
                <c:pt idx="9">
                  <c:v>7.56666666666667</c:v>
                </c:pt>
                <c:pt idx="10">
                  <c:v>8.4250000000000007</c:v>
                </c:pt>
                <c:pt idx="11">
                  <c:v>10.133333333333301</c:v>
                </c:pt>
                <c:pt idx="12">
                  <c:v>8.9083333333333279</c:v>
                </c:pt>
                <c:pt idx="13">
                  <c:v>8.0833333333333304</c:v>
                </c:pt>
                <c:pt idx="14">
                  <c:v>7.9583333333333384</c:v>
                </c:pt>
                <c:pt idx="15">
                  <c:v>7.0416666666666714</c:v>
                </c:pt>
                <c:pt idx="16">
                  <c:v>6.1583333333333314</c:v>
                </c:pt>
                <c:pt idx="17">
                  <c:v>6.25</c:v>
                </c:pt>
                <c:pt idx="18">
                  <c:v>6.4916666666666734</c:v>
                </c:pt>
                <c:pt idx="19">
                  <c:v>7.0249999999999941</c:v>
                </c:pt>
                <c:pt idx="20">
                  <c:v>8.7083333333333179</c:v>
                </c:pt>
                <c:pt idx="21">
                  <c:v>8.4583333333333304</c:v>
                </c:pt>
                <c:pt idx="22">
                  <c:v>7.85</c:v>
                </c:pt>
                <c:pt idx="23">
                  <c:v>6.5166666666666702</c:v>
                </c:pt>
                <c:pt idx="24">
                  <c:v>6.875</c:v>
                </c:pt>
                <c:pt idx="25">
                  <c:v>6.8583333333333334</c:v>
                </c:pt>
                <c:pt idx="26">
                  <c:v>6.2249999999999934</c:v>
                </c:pt>
                <c:pt idx="27">
                  <c:v>5.6583333333333314</c:v>
                </c:pt>
                <c:pt idx="28">
                  <c:v>4.5833333333333384</c:v>
                </c:pt>
                <c:pt idx="29">
                  <c:v>4.4908333333333372</c:v>
                </c:pt>
                <c:pt idx="30">
                  <c:v>5.2633333333333372</c:v>
                </c:pt>
                <c:pt idx="31">
                  <c:v>4.7974999999999985</c:v>
                </c:pt>
                <c:pt idx="32">
                  <c:v>4.7824999999999998</c:v>
                </c:pt>
                <c:pt idx="33">
                  <c:v>4.0708333333333373</c:v>
                </c:pt>
                <c:pt idx="34">
                  <c:v>4.0366666666666724</c:v>
                </c:pt>
                <c:pt idx="35">
                  <c:v>3.3533333333333277</c:v>
                </c:pt>
                <c:pt idx="36">
                  <c:v>3.7625000000000002</c:v>
                </c:pt>
                <c:pt idx="37">
                  <c:v>4.2166666666666703</c:v>
                </c:pt>
                <c:pt idx="38">
                  <c:v>3.9841666666666731</c:v>
                </c:pt>
                <c:pt idx="39">
                  <c:v>3.2225000000000001</c:v>
                </c:pt>
                <c:pt idx="40">
                  <c:v>2.7433333333333336</c:v>
                </c:pt>
                <c:pt idx="41">
                  <c:v>2.6083333333333298</c:v>
                </c:pt>
                <c:pt idx="42">
                  <c:v>1.4949999999999986</c:v>
                </c:pt>
                <c:pt idx="43">
                  <c:v>1.57</c:v>
                </c:pt>
              </c:numCache>
            </c:numRef>
          </c:val>
        </c:ser>
        <c:ser>
          <c:idx val="2"/>
          <c:order val="1"/>
          <c:tx>
            <c:strRef>
              <c:f>'money market'!$C$13</c:f>
              <c:strCache>
                <c:ptCount val="1"/>
                <c:pt idx="0">
                  <c:v>Japan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'money market'!$D$10:$AU$10</c:f>
              <c:strCach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strCache>
            </c:strRef>
          </c:cat>
          <c:val>
            <c:numRef>
              <c:f>'money market'!$D$13:$AU$13</c:f>
              <c:numCache>
                <c:formatCode>General</c:formatCode>
                <c:ptCount val="44"/>
                <c:pt idx="19" formatCode="0.0">
                  <c:v>5.1272499999999965</c:v>
                </c:pt>
                <c:pt idx="20" formatCode="0.0">
                  <c:v>6.9599166666666532</c:v>
                </c:pt>
                <c:pt idx="21" formatCode="0.0">
                  <c:v>6.3366666666666704</c:v>
                </c:pt>
                <c:pt idx="22" formatCode="0.0">
                  <c:v>5.3265833333333301</c:v>
                </c:pt>
                <c:pt idx="23" formatCode="0.0">
                  <c:v>4.3209166666666583</c:v>
                </c:pt>
                <c:pt idx="24" formatCode="0.0">
                  <c:v>4.3633333333333324</c:v>
                </c:pt>
                <c:pt idx="25" formatCode="0.0">
                  <c:v>3.4434999999999998</c:v>
                </c:pt>
                <c:pt idx="26" formatCode="0.0">
                  <c:v>3.1015000000000001</c:v>
                </c:pt>
                <c:pt idx="27" formatCode="0.0">
                  <c:v>2.3736666666666677</c:v>
                </c:pt>
                <c:pt idx="28" formatCode="0.0">
                  <c:v>1.54141666666667</c:v>
                </c:pt>
                <c:pt idx="29" formatCode="0.0">
                  <c:v>1.7489999999999986</c:v>
                </c:pt>
                <c:pt idx="30" formatCode="0.0">
                  <c:v>1.7444166666666701</c:v>
                </c:pt>
                <c:pt idx="31" formatCode="0.0">
                  <c:v>1.319</c:v>
                </c:pt>
                <c:pt idx="32" formatCode="0.0">
                  <c:v>1.2631666666666699</c:v>
                </c:pt>
                <c:pt idx="33" formatCode="0.0">
                  <c:v>1.00325</c:v>
                </c:pt>
                <c:pt idx="34" formatCode="0.0">
                  <c:v>1.4926666666666699</c:v>
                </c:pt>
                <c:pt idx="35" formatCode="0.0">
                  <c:v>1.3547499999999999</c:v>
                </c:pt>
                <c:pt idx="36" formatCode="0.0">
                  <c:v>1.7404999999999984</c:v>
                </c:pt>
                <c:pt idx="37" formatCode="0.0">
                  <c:v>1.6655</c:v>
                </c:pt>
                <c:pt idx="38" formatCode="0.0">
                  <c:v>1.4673333333333298</c:v>
                </c:pt>
                <c:pt idx="39" formatCode="0.0">
                  <c:v>1.33375</c:v>
                </c:pt>
                <c:pt idx="40" formatCode="0.0">
                  <c:v>1.1483333333333301</c:v>
                </c:pt>
                <c:pt idx="41" formatCode="0.0">
                  <c:v>1.1024166666666715</c:v>
                </c:pt>
                <c:pt idx="42" formatCode="0.0">
                  <c:v>0.83558333333333301</c:v>
                </c:pt>
                <c:pt idx="43" formatCode="0.0">
                  <c:v>0.68966666666666698</c:v>
                </c:pt>
              </c:numCache>
            </c:numRef>
          </c:val>
        </c:ser>
        <c:ser>
          <c:idx val="3"/>
          <c:order val="2"/>
          <c:tx>
            <c:strRef>
              <c:f>'money market'!$C$14</c:f>
              <c:strCache>
                <c:ptCount val="1"/>
                <c:pt idx="0">
                  <c:v>UK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'money market'!$D$10:$AU$10</c:f>
              <c:strCach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strCache>
            </c:strRef>
          </c:cat>
          <c:val>
            <c:numRef>
              <c:f>'money market'!$D$14:$AU$14</c:f>
              <c:numCache>
                <c:formatCode>0.0</c:formatCode>
                <c:ptCount val="44"/>
                <c:pt idx="0">
                  <c:v>8.634166666666669</c:v>
                </c:pt>
                <c:pt idx="1">
                  <c:v>7.8683333333333314</c:v>
                </c:pt>
                <c:pt idx="2">
                  <c:v>8.3750000000000142</c:v>
                </c:pt>
                <c:pt idx="3">
                  <c:v>10.5583333333333</c:v>
                </c:pt>
                <c:pt idx="4">
                  <c:v>14.206666666666704</c:v>
                </c:pt>
                <c:pt idx="5">
                  <c:v>13.1816666666667</c:v>
                </c:pt>
                <c:pt idx="6">
                  <c:v>13.61</c:v>
                </c:pt>
                <c:pt idx="7">
                  <c:v>12.0275</c:v>
                </c:pt>
                <c:pt idx="8">
                  <c:v>12.065000000000012</c:v>
                </c:pt>
                <c:pt idx="9">
                  <c:v>12.945833333333304</c:v>
                </c:pt>
                <c:pt idx="10">
                  <c:v>13.9133333333333</c:v>
                </c:pt>
                <c:pt idx="11">
                  <c:v>14.883333333333304</c:v>
                </c:pt>
                <c:pt idx="12">
                  <c:v>13.085000000000004</c:v>
                </c:pt>
                <c:pt idx="13">
                  <c:v>11.268333333333301</c:v>
                </c:pt>
                <c:pt idx="14">
                  <c:v>11.1275</c:v>
                </c:pt>
                <c:pt idx="15">
                  <c:v>10.97</c:v>
                </c:pt>
                <c:pt idx="16">
                  <c:v>10.135</c:v>
                </c:pt>
                <c:pt idx="17">
                  <c:v>9.5708333333333293</c:v>
                </c:pt>
                <c:pt idx="18">
                  <c:v>9.6758333333333297</c:v>
                </c:pt>
                <c:pt idx="19">
                  <c:v>10.1908333333333</c:v>
                </c:pt>
                <c:pt idx="20">
                  <c:v>11.802500000000014</c:v>
                </c:pt>
                <c:pt idx="21">
                  <c:v>10.105</c:v>
                </c:pt>
                <c:pt idx="22">
                  <c:v>9.0633333333333308</c:v>
                </c:pt>
                <c:pt idx="23">
                  <c:v>7.4796083333333447</c:v>
                </c:pt>
                <c:pt idx="24">
                  <c:v>8.1221000000000014</c:v>
                </c:pt>
                <c:pt idx="25">
                  <c:v>8.2002833333333207</c:v>
                </c:pt>
                <c:pt idx="26">
                  <c:v>7.8101833333333301</c:v>
                </c:pt>
                <c:pt idx="27">
                  <c:v>7.0525916666666655</c:v>
                </c:pt>
                <c:pt idx="28">
                  <c:v>5.5509583333333303</c:v>
                </c:pt>
                <c:pt idx="29">
                  <c:v>5.0935249999999934</c:v>
                </c:pt>
                <c:pt idx="30">
                  <c:v>5.3289749999999882</c:v>
                </c:pt>
                <c:pt idx="31">
                  <c:v>4.9295</c:v>
                </c:pt>
                <c:pt idx="32">
                  <c:v>4.8942416666666695</c:v>
                </c:pt>
                <c:pt idx="33">
                  <c:v>4.5266000000000002</c:v>
                </c:pt>
                <c:pt idx="34">
                  <c:v>4.8822666666666699</c:v>
                </c:pt>
                <c:pt idx="35">
                  <c:v>4.4138916666666699</c:v>
                </c:pt>
                <c:pt idx="36">
                  <c:v>4.5016749999999996</c:v>
                </c:pt>
                <c:pt idx="37">
                  <c:v>5.0112750000000004</c:v>
                </c:pt>
                <c:pt idx="38">
                  <c:v>4.5907249999999955</c:v>
                </c:pt>
                <c:pt idx="39">
                  <c:v>3.6475166666666747</c:v>
                </c:pt>
                <c:pt idx="40">
                  <c:v>3.6119166666666702</c:v>
                </c:pt>
                <c:pt idx="41">
                  <c:v>3.120425</c:v>
                </c:pt>
                <c:pt idx="42">
                  <c:v>1.9064083333333315</c:v>
                </c:pt>
                <c:pt idx="43">
                  <c:v>2.4510833333333255</c:v>
                </c:pt>
              </c:numCache>
            </c:numRef>
          </c:val>
        </c:ser>
        <c:ser>
          <c:idx val="4"/>
          <c:order val="3"/>
          <c:tx>
            <c:strRef>
              <c:f>'money market'!$C$15</c:f>
              <c:strCache>
                <c:ptCount val="1"/>
                <c:pt idx="0">
                  <c:v>US</c:v>
                </c:pt>
              </c:strCache>
            </c:strRef>
          </c:tx>
          <c:spPr>
            <a:ln>
              <a:solidFill>
                <a:srgbClr val="92D050"/>
              </a:solidFill>
              <a:prstDash val="solid"/>
            </a:ln>
          </c:spPr>
          <c:marker>
            <c:symbol val="none"/>
          </c:marker>
          <c:cat>
            <c:strRef>
              <c:f>'money market'!$D$10:$AU$10</c:f>
              <c:strCache>
                <c:ptCount val="44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</c:strCache>
            </c:strRef>
          </c:cat>
          <c:val>
            <c:numRef>
              <c:f>'money market'!$D$15:$AU$15</c:f>
              <c:numCache>
                <c:formatCode>0.0</c:formatCode>
                <c:ptCount val="44"/>
                <c:pt idx="0">
                  <c:v>7.3483333333333372</c:v>
                </c:pt>
                <c:pt idx="1">
                  <c:v>6.1591666666666685</c:v>
                </c:pt>
                <c:pt idx="2">
                  <c:v>6.21</c:v>
                </c:pt>
                <c:pt idx="3">
                  <c:v>6.8424999999999985</c:v>
                </c:pt>
                <c:pt idx="4">
                  <c:v>7.5574999999999966</c:v>
                </c:pt>
                <c:pt idx="5">
                  <c:v>7.9874999999999998</c:v>
                </c:pt>
                <c:pt idx="6">
                  <c:v>7.6116666666666699</c:v>
                </c:pt>
                <c:pt idx="7">
                  <c:v>7.41916666666667</c:v>
                </c:pt>
                <c:pt idx="8">
                  <c:v>8.41</c:v>
                </c:pt>
                <c:pt idx="9">
                  <c:v>9.4425000000000008</c:v>
                </c:pt>
                <c:pt idx="10">
                  <c:v>11.46</c:v>
                </c:pt>
                <c:pt idx="11">
                  <c:v>13.910833333333304</c:v>
                </c:pt>
                <c:pt idx="12">
                  <c:v>13.001666666666702</c:v>
                </c:pt>
                <c:pt idx="13">
                  <c:v>11.105</c:v>
                </c:pt>
                <c:pt idx="14">
                  <c:v>12.438333333333301</c:v>
                </c:pt>
                <c:pt idx="15">
                  <c:v>10.623333333333299</c:v>
                </c:pt>
                <c:pt idx="16">
                  <c:v>7.6824999999999966</c:v>
                </c:pt>
                <c:pt idx="17">
                  <c:v>8.3841666666666708</c:v>
                </c:pt>
                <c:pt idx="18">
                  <c:v>8.8458333333333528</c:v>
                </c:pt>
                <c:pt idx="19">
                  <c:v>8.4983333333333206</c:v>
                </c:pt>
                <c:pt idx="20">
                  <c:v>8.5500000000000007</c:v>
                </c:pt>
                <c:pt idx="21">
                  <c:v>7.8583333333333334</c:v>
                </c:pt>
                <c:pt idx="22">
                  <c:v>7.01</c:v>
                </c:pt>
                <c:pt idx="23">
                  <c:v>5.8733333333333393</c:v>
                </c:pt>
                <c:pt idx="24">
                  <c:v>7.08</c:v>
                </c:pt>
                <c:pt idx="25">
                  <c:v>6.58</c:v>
                </c:pt>
                <c:pt idx="26">
                  <c:v>6.4383333333333423</c:v>
                </c:pt>
                <c:pt idx="27">
                  <c:v>6.3524999999999965</c:v>
                </c:pt>
                <c:pt idx="28">
                  <c:v>5.2641666666666636</c:v>
                </c:pt>
                <c:pt idx="29">
                  <c:v>5.6366666666666703</c:v>
                </c:pt>
                <c:pt idx="30">
                  <c:v>6.0291666666666686</c:v>
                </c:pt>
                <c:pt idx="31">
                  <c:v>5.0174999999999965</c:v>
                </c:pt>
                <c:pt idx="32">
                  <c:v>4.6108333333333302</c:v>
                </c:pt>
                <c:pt idx="33">
                  <c:v>4.0149999999999935</c:v>
                </c:pt>
                <c:pt idx="34">
                  <c:v>4.2741666666666696</c:v>
                </c:pt>
                <c:pt idx="35">
                  <c:v>4.29</c:v>
                </c:pt>
                <c:pt idx="36">
                  <c:v>4.7916666666666714</c:v>
                </c:pt>
                <c:pt idx="37">
                  <c:v>4.6291666666666655</c:v>
                </c:pt>
                <c:pt idx="38">
                  <c:v>3.6666666666666701</c:v>
                </c:pt>
                <c:pt idx="39">
                  <c:v>3.2566666666666677</c:v>
                </c:pt>
                <c:pt idx="40">
                  <c:v>3.2141666666666699</c:v>
                </c:pt>
                <c:pt idx="41">
                  <c:v>2.7858333333333301</c:v>
                </c:pt>
                <c:pt idx="42">
                  <c:v>1.8025</c:v>
                </c:pt>
                <c:pt idx="43">
                  <c:v>2.350833333333326</c:v>
                </c:pt>
              </c:numCache>
            </c:numRef>
          </c:val>
        </c:ser>
        <c:marker val="1"/>
        <c:axId val="32691328"/>
        <c:axId val="32692864"/>
      </c:lineChart>
      <c:catAx>
        <c:axId val="32691328"/>
        <c:scaling>
          <c:orientation val="minMax"/>
        </c:scaling>
        <c:axPos val="b"/>
        <c:tickLblPos val="nextTo"/>
        <c:crossAx val="32692864"/>
        <c:crosses val="autoZero"/>
        <c:auto val="1"/>
        <c:lblAlgn val="ctr"/>
        <c:lblOffset val="100"/>
      </c:catAx>
      <c:valAx>
        <c:axId val="326928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</a:t>
                </a:r>
              </a:p>
            </c:rich>
          </c:tx>
          <c:layout/>
        </c:title>
        <c:numFmt formatCode="0" sourceLinked="0"/>
        <c:tickLblPos val="nextTo"/>
        <c:crossAx val="32691328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62936869733389"/>
          <c:y val="5.1400554097404488E-2"/>
          <c:w val="0.74130261847940726"/>
          <c:h val="0.8215190288713905"/>
        </c:manualLayout>
      </c:layout>
      <c:barChart>
        <c:barDir val="col"/>
        <c:grouping val="clustered"/>
        <c:ser>
          <c:idx val="3"/>
          <c:order val="0"/>
          <c:tx>
            <c:strRef>
              <c:f>chart!$A$17</c:f>
              <c:strCache>
                <c:ptCount val="1"/>
                <c:pt idx="0">
                  <c:v>Developing countries</c:v>
                </c:pt>
              </c:strCache>
            </c:strRef>
          </c:tx>
          <c:cat>
            <c:numRef>
              <c:f>chart!$B$13:$AB$13</c:f>
              <c:numCache>
                <c:formatCode>General</c:formatCode>
                <c:ptCount val="27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</c:numCache>
            </c:numRef>
          </c:cat>
          <c:val>
            <c:numRef>
              <c:f>chart!$B$17:$AB$17</c:f>
              <c:numCache>
                <c:formatCode>0</c:formatCode>
                <c:ptCount val="27"/>
                <c:pt idx="0">
                  <c:v>-0.6770382340000014</c:v>
                </c:pt>
                <c:pt idx="1">
                  <c:v>1.0972408469999999</c:v>
                </c:pt>
                <c:pt idx="2">
                  <c:v>2.8841991010000001</c:v>
                </c:pt>
                <c:pt idx="3">
                  <c:v>54.425873863</c:v>
                </c:pt>
                <c:pt idx="4">
                  <c:v>12.021140395</c:v>
                </c:pt>
                <c:pt idx="5">
                  <c:v>17.519316368999988</c:v>
                </c:pt>
                <c:pt idx="6">
                  <c:v>63.389087965999934</c:v>
                </c:pt>
                <c:pt idx="7">
                  <c:v>83.780557579999979</c:v>
                </c:pt>
                <c:pt idx="8">
                  <c:v>29.550000529000005</c:v>
                </c:pt>
                <c:pt idx="9">
                  <c:v>73.953126380000114</c:v>
                </c:pt>
                <c:pt idx="10">
                  <c:v>79.053513168000023</c:v>
                </c:pt>
                <c:pt idx="11">
                  <c:v>14.644989153999997</c:v>
                </c:pt>
                <c:pt idx="12">
                  <c:v>29.688757555999967</c:v>
                </c:pt>
                <c:pt idx="13">
                  <c:v>55.481179474999998</c:v>
                </c:pt>
                <c:pt idx="14">
                  <c:v>5.3186143089999902</c:v>
                </c:pt>
                <c:pt idx="15">
                  <c:v>14.542180916000014</c:v>
                </c:pt>
                <c:pt idx="16">
                  <c:v>22.210438457000031</c:v>
                </c:pt>
                <c:pt idx="17">
                  <c:v>48.405322759000001</c:v>
                </c:pt>
                <c:pt idx="18">
                  <c:v>41.422054235000012</c:v>
                </c:pt>
                <c:pt idx="19">
                  <c:v>84.102468423999795</c:v>
                </c:pt>
                <c:pt idx="20">
                  <c:v>89.454551628000146</c:v>
                </c:pt>
                <c:pt idx="21">
                  <c:v>-2.1661993480000037</c:v>
                </c:pt>
                <c:pt idx="22">
                  <c:v>104.42926201899998</c:v>
                </c:pt>
                <c:pt idx="23">
                  <c:v>134.61243042000001</c:v>
                </c:pt>
                <c:pt idx="24">
                  <c:v>143.07354824999999</c:v>
                </c:pt>
                <c:pt idx="25">
                  <c:v>227.49758049000002</c:v>
                </c:pt>
                <c:pt idx="26">
                  <c:v>218.44140730000026</c:v>
                </c:pt>
              </c:numCache>
            </c:numRef>
          </c:val>
        </c:ser>
        <c:axId val="32350592"/>
        <c:axId val="32352128"/>
      </c:barChart>
      <c:catAx>
        <c:axId val="32350592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2352128"/>
        <c:crosses val="autoZero"/>
        <c:auto val="1"/>
        <c:lblAlgn val="ctr"/>
        <c:lblOffset val="100"/>
      </c:catAx>
      <c:valAx>
        <c:axId val="3235212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US$ billion</a:t>
                </a:r>
              </a:p>
            </c:rich>
          </c:tx>
          <c:layout/>
        </c:title>
        <c:numFmt formatCode="0" sourceLinked="1"/>
        <c:tickLblPos val="nextTo"/>
        <c:crossAx val="32350592"/>
        <c:crosses val="autoZero"/>
        <c:crossBetween val="between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62936869733389"/>
          <c:y val="5.1400554097404488E-2"/>
          <c:w val="0.7413026184794077"/>
          <c:h val="0.82531408232899861"/>
        </c:manualLayout>
      </c:layout>
      <c:barChart>
        <c:barDir val="col"/>
        <c:grouping val="clustered"/>
        <c:ser>
          <c:idx val="3"/>
          <c:order val="0"/>
          <c:tx>
            <c:strRef>
              <c:f>chart!$A$35</c:f>
              <c:strCache>
                <c:ptCount val="1"/>
                <c:pt idx="0">
                  <c:v>Developing countries</c:v>
                </c:pt>
              </c:strCache>
            </c:strRef>
          </c:tx>
          <c:cat>
            <c:numRef>
              <c:f>chart!$B$13:$AB$13</c:f>
              <c:numCache>
                <c:formatCode>General</c:formatCode>
                <c:ptCount val="27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</c:numCache>
            </c:numRef>
          </c:cat>
          <c:val>
            <c:numRef>
              <c:f>chart!$B$35:$AB$35</c:f>
              <c:numCache>
                <c:formatCode>0.0</c:formatCode>
                <c:ptCount val="27"/>
                <c:pt idx="0">
                  <c:v>-2.4153902472263896E-2</c:v>
                </c:pt>
                <c:pt idx="1">
                  <c:v>3.5887450228131286E-2</c:v>
                </c:pt>
                <c:pt idx="2">
                  <c:v>8.7267088781476765E-2</c:v>
                </c:pt>
                <c:pt idx="3">
                  <c:v>1.2066012691445798</c:v>
                </c:pt>
                <c:pt idx="4">
                  <c:v>0.27433469068959432</c:v>
                </c:pt>
                <c:pt idx="5">
                  <c:v>0.43297715212499488</c:v>
                </c:pt>
                <c:pt idx="6">
                  <c:v>1.405766452372347</c:v>
                </c:pt>
                <c:pt idx="7">
                  <c:v>1.7409359427942808</c:v>
                </c:pt>
                <c:pt idx="8">
                  <c:v>0.53827216149330359</c:v>
                </c:pt>
                <c:pt idx="9">
                  <c:v>1.2102676498086811</c:v>
                </c:pt>
                <c:pt idx="10">
                  <c:v>1.233253353551238</c:v>
                </c:pt>
                <c:pt idx="11">
                  <c:v>0.237763439959776</c:v>
                </c:pt>
                <c:pt idx="12">
                  <c:v>0.49080844701973136</c:v>
                </c:pt>
                <c:pt idx="13">
                  <c:v>0.84174166233768788</c:v>
                </c:pt>
                <c:pt idx="14">
                  <c:v>7.9805654248252533E-2</c:v>
                </c:pt>
                <c:pt idx="15">
                  <c:v>0.21338480578805322</c:v>
                </c:pt>
                <c:pt idx="16">
                  <c:v>0.28837718077854124</c:v>
                </c:pt>
                <c:pt idx="17">
                  <c:v>0.52701777170902875</c:v>
                </c:pt>
                <c:pt idx="18">
                  <c:v>0.37756536410645386</c:v>
                </c:pt>
                <c:pt idx="19">
                  <c:v>0.64799171168189462</c:v>
                </c:pt>
                <c:pt idx="20">
                  <c:v>0.56011967747764768</c:v>
                </c:pt>
                <c:pt idx="21">
                  <c:v>-1.1285184801599081E-2</c:v>
                </c:pt>
                <c:pt idx="22">
                  <c:v>0.56831768948791406</c:v>
                </c:pt>
                <c:pt idx="23">
                  <c:v>0.6124679424478896</c:v>
                </c:pt>
                <c:pt idx="24">
                  <c:v>0.5545353105855596</c:v>
                </c:pt>
                <c:pt idx="25">
                  <c:v>0.84008648991034218</c:v>
                </c:pt>
                <c:pt idx="26">
                  <c:v>0.76260731576033569</c:v>
                </c:pt>
              </c:numCache>
            </c:numRef>
          </c:val>
        </c:ser>
        <c:axId val="32834688"/>
        <c:axId val="32836224"/>
      </c:barChart>
      <c:catAx>
        <c:axId val="3283468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2836224"/>
        <c:crosses val="autoZero"/>
        <c:auto val="1"/>
        <c:lblAlgn val="ctr"/>
        <c:lblOffset val="100"/>
      </c:catAx>
      <c:valAx>
        <c:axId val="3283622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0.0" sourceLinked="1"/>
        <c:tickLblPos val="nextTo"/>
        <c:crossAx val="32834688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'chart net'!$B$16</c:f>
              <c:strCache>
                <c:ptCount val="1"/>
                <c:pt idx="0">
                  <c:v>Direct investment, net</c:v>
                </c:pt>
              </c:strCache>
            </c:strRef>
          </c:tx>
          <c:cat>
            <c:numRef>
              <c:f>'chart net'!$C$15:$AJ$15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net'!$C$16:$AJ$16</c:f>
              <c:numCache>
                <c:formatCode>0.0</c:formatCode>
                <c:ptCount val="34"/>
                <c:pt idx="0">
                  <c:v>0.13152074065337718</c:v>
                </c:pt>
                <c:pt idx="1">
                  <c:v>0.65636143026499294</c:v>
                </c:pt>
                <c:pt idx="2">
                  <c:v>0.79586907310365562</c:v>
                </c:pt>
                <c:pt idx="3">
                  <c:v>0.52947973836379225</c:v>
                </c:pt>
                <c:pt idx="4">
                  <c:v>0.52914595849998824</c:v>
                </c:pt>
                <c:pt idx="5">
                  <c:v>0.41006632223192457</c:v>
                </c:pt>
                <c:pt idx="6">
                  <c:v>0.4037593044494322</c:v>
                </c:pt>
                <c:pt idx="7">
                  <c:v>0.3239365569539695</c:v>
                </c:pt>
                <c:pt idx="8">
                  <c:v>0.55356588006345153</c:v>
                </c:pt>
                <c:pt idx="9">
                  <c:v>0.539451290081013</c:v>
                </c:pt>
                <c:pt idx="10">
                  <c:v>0.47673563785117773</c:v>
                </c:pt>
                <c:pt idx="11">
                  <c:v>0.67792123324794629</c:v>
                </c:pt>
                <c:pt idx="12">
                  <c:v>0.88800851159531868</c:v>
                </c:pt>
                <c:pt idx="13">
                  <c:v>1.2225398677686756</c:v>
                </c:pt>
                <c:pt idx="14">
                  <c:v>1.6523404398566577</c:v>
                </c:pt>
                <c:pt idx="15">
                  <c:v>1.6858210189537375</c:v>
                </c:pt>
                <c:pt idx="16">
                  <c:v>1.9416814759306025</c:v>
                </c:pt>
                <c:pt idx="17">
                  <c:v>2.3528429867585099</c:v>
                </c:pt>
                <c:pt idx="18">
                  <c:v>2.5067542238556197</c:v>
                </c:pt>
                <c:pt idx="19">
                  <c:v>2.7467081063655678</c:v>
                </c:pt>
                <c:pt idx="20">
                  <c:v>2.2517627953239732</c:v>
                </c:pt>
                <c:pt idx="21">
                  <c:v>2.5450681810883937</c:v>
                </c:pt>
                <c:pt idx="22">
                  <c:v>2.1917818671539888</c:v>
                </c:pt>
                <c:pt idx="23">
                  <c:v>1.9909188299830063</c:v>
                </c:pt>
                <c:pt idx="24">
                  <c:v>2.1505731069104592</c:v>
                </c:pt>
                <c:pt idx="25">
                  <c:v>2.5055715930335261</c:v>
                </c:pt>
                <c:pt idx="26">
                  <c:v>2.3238026643465997</c:v>
                </c:pt>
                <c:pt idx="27">
                  <c:v>2.7732747156746802</c:v>
                </c:pt>
                <c:pt idx="28">
                  <c:v>2.4420382481503635</c:v>
                </c:pt>
                <c:pt idx="29">
                  <c:v>1.8076417963471942</c:v>
                </c:pt>
                <c:pt idx="30">
                  <c:v>1.8651111599462962</c:v>
                </c:pt>
                <c:pt idx="31">
                  <c:v>2.0159593064042585</c:v>
                </c:pt>
                <c:pt idx="32">
                  <c:v>1.7407774231980171</c:v>
                </c:pt>
                <c:pt idx="33">
                  <c:v>1.66033247705228</c:v>
                </c:pt>
              </c:numCache>
            </c:numRef>
          </c:val>
        </c:ser>
        <c:ser>
          <c:idx val="1"/>
          <c:order val="1"/>
          <c:tx>
            <c:strRef>
              <c:f>'chart net'!$B$17</c:f>
              <c:strCache>
                <c:ptCount val="1"/>
                <c:pt idx="0">
                  <c:v>Other private financial flows, net</c:v>
                </c:pt>
              </c:strCache>
            </c:strRef>
          </c:tx>
          <c:cat>
            <c:numRef>
              <c:f>'chart net'!$C$15:$AJ$15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net'!$C$17:$AJ$17</c:f>
              <c:numCache>
                <c:formatCode>0.0</c:formatCode>
                <c:ptCount val="34"/>
                <c:pt idx="0">
                  <c:v>-0.19034232225818318</c:v>
                </c:pt>
                <c:pt idx="1">
                  <c:v>1.1769214805850818</c:v>
                </c:pt>
                <c:pt idx="2">
                  <c:v>-0.44848058099838589</c:v>
                </c:pt>
                <c:pt idx="3">
                  <c:v>-0.56910751588787512</c:v>
                </c:pt>
                <c:pt idx="4">
                  <c:v>-1.045624448445325</c:v>
                </c:pt>
                <c:pt idx="5">
                  <c:v>6.4124465154388313E-2</c:v>
                </c:pt>
                <c:pt idx="6">
                  <c:v>0.18393306778603682</c:v>
                </c:pt>
                <c:pt idx="7">
                  <c:v>0.34188150058258637</c:v>
                </c:pt>
                <c:pt idx="8">
                  <c:v>-0.242260707452289</c:v>
                </c:pt>
                <c:pt idx="9">
                  <c:v>8.9530336381722073E-2</c:v>
                </c:pt>
                <c:pt idx="10">
                  <c:v>0.62265611628944495</c:v>
                </c:pt>
                <c:pt idx="11">
                  <c:v>1.4343239557956811</c:v>
                </c:pt>
                <c:pt idx="12">
                  <c:v>1.3434925467933849</c:v>
                </c:pt>
                <c:pt idx="13">
                  <c:v>0.32817212914254246</c:v>
                </c:pt>
                <c:pt idx="14">
                  <c:v>-0.55924441638721545</c:v>
                </c:pt>
                <c:pt idx="15">
                  <c:v>1.3725302324971378</c:v>
                </c:pt>
                <c:pt idx="16">
                  <c:v>0.19677678191080661</c:v>
                </c:pt>
                <c:pt idx="17">
                  <c:v>-0.70943626992149844</c:v>
                </c:pt>
                <c:pt idx="18">
                  <c:v>-1.5174660064593102</c:v>
                </c:pt>
                <c:pt idx="19">
                  <c:v>-1.7126939386174458</c:v>
                </c:pt>
                <c:pt idx="20">
                  <c:v>-1.0184129349942903</c:v>
                </c:pt>
                <c:pt idx="21">
                  <c:v>-0.66141912815715853</c:v>
                </c:pt>
                <c:pt idx="22">
                  <c:v>-0.96132019310923267</c:v>
                </c:pt>
                <c:pt idx="23">
                  <c:v>-1.3074745084668387E-2</c:v>
                </c:pt>
                <c:pt idx="24">
                  <c:v>2.9505394860029656E-3</c:v>
                </c:pt>
                <c:pt idx="25">
                  <c:v>6.5172826486236818E-3</c:v>
                </c:pt>
                <c:pt idx="26">
                  <c:v>0.43838704264184342</c:v>
                </c:pt>
                <c:pt idx="27">
                  <c:v>1.0230351819911245</c:v>
                </c:pt>
                <c:pt idx="28">
                  <c:v>-1.0655234843609858</c:v>
                </c:pt>
                <c:pt idx="29">
                  <c:v>-0.68573567484270614</c:v>
                </c:pt>
                <c:pt idx="30">
                  <c:v>-0.2071279043473474</c:v>
                </c:pt>
                <c:pt idx="31">
                  <c:v>-0.49365092776840341</c:v>
                </c:pt>
                <c:pt idx="32">
                  <c:v>-1.7635061587487888</c:v>
                </c:pt>
                <c:pt idx="33">
                  <c:v>-0.8453386888196075</c:v>
                </c:pt>
              </c:numCache>
            </c:numRef>
          </c:val>
        </c:ser>
        <c:ser>
          <c:idx val="2"/>
          <c:order val="2"/>
          <c:tx>
            <c:strRef>
              <c:f>'chart net'!$B$18</c:f>
              <c:strCache>
                <c:ptCount val="1"/>
                <c:pt idx="0">
                  <c:v>Private portfolio flows, net</c:v>
                </c:pt>
              </c:strCache>
            </c:strRef>
          </c:tx>
          <c:cat>
            <c:numRef>
              <c:f>'chart net'!$C$15:$AJ$15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net'!$C$18:$AJ$18</c:f>
              <c:numCache>
                <c:formatCode>0.0</c:formatCode>
                <c:ptCount val="34"/>
                <c:pt idx="0">
                  <c:v>0.77223323705841673</c:v>
                </c:pt>
                <c:pt idx="1">
                  <c:v>1.2189620445501392</c:v>
                </c:pt>
                <c:pt idx="2">
                  <c:v>0.50704531484016013</c:v>
                </c:pt>
                <c:pt idx="3">
                  <c:v>-0.35041945847713224</c:v>
                </c:pt>
                <c:pt idx="4">
                  <c:v>-0.54562521850420886</c:v>
                </c:pt>
                <c:pt idx="5">
                  <c:v>-0.29231477524394806</c:v>
                </c:pt>
                <c:pt idx="6">
                  <c:v>-7.2912854959744755E-2</c:v>
                </c:pt>
                <c:pt idx="7">
                  <c:v>-0.15408391954671721</c:v>
                </c:pt>
                <c:pt idx="8">
                  <c:v>2.9141932002158682E-2</c:v>
                </c:pt>
                <c:pt idx="9">
                  <c:v>0.2357016966588755</c:v>
                </c:pt>
                <c:pt idx="10">
                  <c:v>-0.21249586536474799</c:v>
                </c:pt>
                <c:pt idx="11">
                  <c:v>0.25237766506729437</c:v>
                </c:pt>
                <c:pt idx="12">
                  <c:v>0.40687106193520312</c:v>
                </c:pt>
                <c:pt idx="13">
                  <c:v>1.1360725660031195</c:v>
                </c:pt>
                <c:pt idx="14">
                  <c:v>0.93151297506060216</c:v>
                </c:pt>
                <c:pt idx="15">
                  <c:v>0.45309582082222483</c:v>
                </c:pt>
                <c:pt idx="16">
                  <c:v>0.63945907987216055</c:v>
                </c:pt>
                <c:pt idx="17">
                  <c:v>4.6051892620464836E-2</c:v>
                </c:pt>
                <c:pt idx="18">
                  <c:v>-7.8561839402326084E-2</c:v>
                </c:pt>
                <c:pt idx="19">
                  <c:v>-0.41499764421924545</c:v>
                </c:pt>
                <c:pt idx="20">
                  <c:v>-2.0436227742414406E-2</c:v>
                </c:pt>
                <c:pt idx="21">
                  <c:v>-0.45670630679944352</c:v>
                </c:pt>
                <c:pt idx="22">
                  <c:v>-0.61031521189352511</c:v>
                </c:pt>
                <c:pt idx="23">
                  <c:v>0.45930397951355001</c:v>
                </c:pt>
                <c:pt idx="24">
                  <c:v>0.6996698117675576</c:v>
                </c:pt>
                <c:pt idx="25">
                  <c:v>0.30919264996358531</c:v>
                </c:pt>
                <c:pt idx="26">
                  <c:v>-0.28683385749007895</c:v>
                </c:pt>
                <c:pt idx="27">
                  <c:v>0.67753813347439418</c:v>
                </c:pt>
                <c:pt idx="28">
                  <c:v>-0.42511432100906016</c:v>
                </c:pt>
                <c:pt idx="29">
                  <c:v>0.31356468483859473</c:v>
                </c:pt>
                <c:pt idx="30">
                  <c:v>0.88015254776330931</c:v>
                </c:pt>
                <c:pt idx="31">
                  <c:v>0.33648028613266068</c:v>
                </c:pt>
                <c:pt idx="32">
                  <c:v>0.86711880171595057</c:v>
                </c:pt>
                <c:pt idx="33">
                  <c:v>0.65102589294199198</c:v>
                </c:pt>
              </c:numCache>
            </c:numRef>
          </c:val>
        </c:ser>
        <c:overlap val="100"/>
        <c:axId val="31767168"/>
        <c:axId val="31797632"/>
      </c:barChart>
      <c:lineChart>
        <c:grouping val="standard"/>
        <c:ser>
          <c:idx val="3"/>
          <c:order val="3"/>
          <c:tx>
            <c:strRef>
              <c:f>'chart net'!$B$19</c:f>
              <c:strCache>
                <c:ptCount val="1"/>
                <c:pt idx="0">
                  <c:v>Total private financial flows, net</c:v>
                </c:pt>
              </c:strCache>
            </c:strRef>
          </c:tx>
          <c:marker>
            <c:symbol val="none"/>
          </c:marker>
          <c:cat>
            <c:numRef>
              <c:f>'chart net'!$C$15:$AJ$15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'chart net'!$C$19:$AJ$19</c:f>
              <c:numCache>
                <c:formatCode>0.0</c:formatCode>
                <c:ptCount val="34"/>
                <c:pt idx="0">
                  <c:v>0.71341165545360885</c:v>
                </c:pt>
                <c:pt idx="1">
                  <c:v>3.0522449554002065</c:v>
                </c:pt>
                <c:pt idx="2">
                  <c:v>0.85443380694543014</c:v>
                </c:pt>
                <c:pt idx="3">
                  <c:v>-0.39004723600121671</c:v>
                </c:pt>
                <c:pt idx="4">
                  <c:v>-1.0621037084495479</c:v>
                </c:pt>
                <c:pt idx="5">
                  <c:v>0.18187601214236698</c:v>
                </c:pt>
                <c:pt idx="6">
                  <c:v>0.51477951727572535</c:v>
                </c:pt>
                <c:pt idx="7">
                  <c:v>0.51173413798983813</c:v>
                </c:pt>
                <c:pt idx="8">
                  <c:v>0.34044710461332123</c:v>
                </c:pt>
                <c:pt idx="9">
                  <c:v>0.86468332312161034</c:v>
                </c:pt>
                <c:pt idx="10">
                  <c:v>0.88689588877587433</c:v>
                </c:pt>
                <c:pt idx="11">
                  <c:v>2.3646228541109213</c:v>
                </c:pt>
                <c:pt idx="12">
                  <c:v>2.6383721203239037</c:v>
                </c:pt>
                <c:pt idx="13">
                  <c:v>2.6867845629143421</c:v>
                </c:pt>
                <c:pt idx="14">
                  <c:v>2.0246089985300428</c:v>
                </c:pt>
                <c:pt idx="15">
                  <c:v>3.5114470722730977</c:v>
                </c:pt>
                <c:pt idx="16">
                  <c:v>2.7779173377135695</c:v>
                </c:pt>
                <c:pt idx="17">
                  <c:v>1.6894586094574864</c:v>
                </c:pt>
                <c:pt idx="18">
                  <c:v>0.91072637799398282</c:v>
                </c:pt>
                <c:pt idx="19">
                  <c:v>0.61901652352887881</c:v>
                </c:pt>
                <c:pt idx="20">
                  <c:v>1.2129136325872718</c:v>
                </c:pt>
                <c:pt idx="21">
                  <c:v>1.4269427461317941</c:v>
                </c:pt>
                <c:pt idx="22">
                  <c:v>0.6201464621512276</c:v>
                </c:pt>
                <c:pt idx="23">
                  <c:v>2.4371480644118777</c:v>
                </c:pt>
                <c:pt idx="24">
                  <c:v>2.8531934581640201</c:v>
                </c:pt>
                <c:pt idx="25">
                  <c:v>2.8212815256457349</c:v>
                </c:pt>
                <c:pt idx="26">
                  <c:v>2.4753558494983627</c:v>
                </c:pt>
                <c:pt idx="27">
                  <c:v>4.4738480311402045</c:v>
                </c:pt>
                <c:pt idx="28">
                  <c:v>0.95140044278031366</c:v>
                </c:pt>
                <c:pt idx="29">
                  <c:v>1.4354708063430859</c:v>
                </c:pt>
                <c:pt idx="30">
                  <c:v>2.5381358033622572</c:v>
                </c:pt>
                <c:pt idx="31">
                  <c:v>1.8587886647685254</c:v>
                </c:pt>
                <c:pt idx="32">
                  <c:v>0.84439006616517909</c:v>
                </c:pt>
                <c:pt idx="33">
                  <c:v>1.4660196811746598</c:v>
                </c:pt>
              </c:numCache>
            </c:numRef>
          </c:val>
        </c:ser>
        <c:marker val="1"/>
        <c:axId val="31767168"/>
        <c:axId val="31797632"/>
      </c:lineChart>
      <c:catAx>
        <c:axId val="31767168"/>
        <c:scaling>
          <c:orientation val="minMax"/>
        </c:scaling>
        <c:axPos val="b"/>
        <c:numFmt formatCode="General" sourceLinked="1"/>
        <c:tickLblPos val="nextTo"/>
        <c:crossAx val="31797632"/>
        <c:crosses val="autoZero"/>
        <c:auto val="1"/>
        <c:lblAlgn val="ctr"/>
        <c:lblOffset val="100"/>
      </c:catAx>
      <c:valAx>
        <c:axId val="317976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0" sourceLinked="0"/>
        <c:tickLblPos val="nextTo"/>
        <c:crossAx val="3176716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Sheet3!$B$1</c:f>
              <c:strCache>
                <c:ptCount val="1"/>
                <c:pt idx="0">
                  <c:v>Equity</c:v>
                </c:pt>
              </c:strCache>
            </c:strRef>
          </c:tx>
          <c:cat>
            <c:numRef>
              <c:f>Sheet3!$A$2:$A$125</c:f>
              <c:numCache>
                <c:formatCode>mmm"-"yyyy</c:formatCode>
                <c:ptCount val="124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</c:numCache>
            </c:numRef>
          </c:cat>
          <c:val>
            <c:numRef>
              <c:f>Sheet3!$B$2:$B$125</c:f>
              <c:numCache>
                <c:formatCode>0.0</c:formatCode>
                <c:ptCount val="124"/>
                <c:pt idx="0">
                  <c:v>4.9145069999999889</c:v>
                </c:pt>
                <c:pt idx="1">
                  <c:v>1.909807</c:v>
                </c:pt>
                <c:pt idx="2">
                  <c:v>1.3675889999999999</c:v>
                </c:pt>
                <c:pt idx="3">
                  <c:v>0.76090499999999994</c:v>
                </c:pt>
                <c:pt idx="4">
                  <c:v>-4.6566360000000007</c:v>
                </c:pt>
                <c:pt idx="5">
                  <c:v>-0.88587800000000005</c:v>
                </c:pt>
                <c:pt idx="6">
                  <c:v>-0.99369799999999997</c:v>
                </c:pt>
                <c:pt idx="7">
                  <c:v>-0.43143400000000032</c:v>
                </c:pt>
                <c:pt idx="8">
                  <c:v>0.78661000000000003</c:v>
                </c:pt>
                <c:pt idx="9">
                  <c:v>0.81311900000000004</c:v>
                </c:pt>
                <c:pt idx="10">
                  <c:v>2.5475449999999999</c:v>
                </c:pt>
                <c:pt idx="11">
                  <c:v>1.5532029999999999</c:v>
                </c:pt>
                <c:pt idx="12">
                  <c:v>1.4190159999999998</c:v>
                </c:pt>
                <c:pt idx="13">
                  <c:v>6.3210259999999945</c:v>
                </c:pt>
                <c:pt idx="14">
                  <c:v>-1.164039</c:v>
                </c:pt>
                <c:pt idx="15">
                  <c:v>-1.8905689999999999</c:v>
                </c:pt>
                <c:pt idx="16">
                  <c:v>0.64016200000000001</c:v>
                </c:pt>
                <c:pt idx="17">
                  <c:v>2.4374619999999987</c:v>
                </c:pt>
                <c:pt idx="18">
                  <c:v>4.4523370000000009</c:v>
                </c:pt>
                <c:pt idx="19">
                  <c:v>4.3323019999999985</c:v>
                </c:pt>
                <c:pt idx="20">
                  <c:v>5.1353010000000001</c:v>
                </c:pt>
                <c:pt idx="21">
                  <c:v>0.160301</c:v>
                </c:pt>
                <c:pt idx="22">
                  <c:v>7.751512</c:v>
                </c:pt>
                <c:pt idx="23">
                  <c:v>2.8642409999999967</c:v>
                </c:pt>
                <c:pt idx="24">
                  <c:v>13.479355</c:v>
                </c:pt>
                <c:pt idx="25">
                  <c:v>10.787047999999999</c:v>
                </c:pt>
                <c:pt idx="26">
                  <c:v>5.495438</c:v>
                </c:pt>
                <c:pt idx="27">
                  <c:v>8.2731020000000015</c:v>
                </c:pt>
                <c:pt idx="28">
                  <c:v>-3.5556519999999967</c:v>
                </c:pt>
                <c:pt idx="29">
                  <c:v>-13.654098000000001</c:v>
                </c:pt>
                <c:pt idx="30">
                  <c:v>0.8667930000000017</c:v>
                </c:pt>
                <c:pt idx="31">
                  <c:v>0.71943499999999949</c:v>
                </c:pt>
                <c:pt idx="32">
                  <c:v>-1.612498</c:v>
                </c:pt>
                <c:pt idx="33">
                  <c:v>1.7831020000000002</c:v>
                </c:pt>
                <c:pt idx="34">
                  <c:v>2.3075600000000001</c:v>
                </c:pt>
                <c:pt idx="35">
                  <c:v>7.6489809999999858</c:v>
                </c:pt>
                <c:pt idx="36">
                  <c:v>4.8450230000000003</c:v>
                </c:pt>
                <c:pt idx="37">
                  <c:v>1.337167</c:v>
                </c:pt>
                <c:pt idx="38">
                  <c:v>-9.1779070000000011</c:v>
                </c:pt>
                <c:pt idx="39">
                  <c:v>5.0212160000000008</c:v>
                </c:pt>
                <c:pt idx="40">
                  <c:v>-1.260354</c:v>
                </c:pt>
                <c:pt idx="41">
                  <c:v>2.4872519999999998</c:v>
                </c:pt>
                <c:pt idx="42">
                  <c:v>10.834475000000001</c:v>
                </c:pt>
                <c:pt idx="43">
                  <c:v>-3.5264709999999977</c:v>
                </c:pt>
                <c:pt idx="44">
                  <c:v>14.758401000000001</c:v>
                </c:pt>
                <c:pt idx="45">
                  <c:v>21.016895000000055</c:v>
                </c:pt>
                <c:pt idx="46">
                  <c:v>-2.903762</c:v>
                </c:pt>
                <c:pt idx="47">
                  <c:v>7.6283039999999955</c:v>
                </c:pt>
                <c:pt idx="48">
                  <c:v>-18.724762999999989</c:v>
                </c:pt>
                <c:pt idx="49">
                  <c:v>3.4679320000000002</c:v>
                </c:pt>
                <c:pt idx="50">
                  <c:v>-6.63209599999999</c:v>
                </c:pt>
                <c:pt idx="51">
                  <c:v>10.817006000000006</c:v>
                </c:pt>
                <c:pt idx="52">
                  <c:v>11.566895000000002</c:v>
                </c:pt>
                <c:pt idx="53">
                  <c:v>-12.137626999999998</c:v>
                </c:pt>
                <c:pt idx="54">
                  <c:v>-7.0651299999999955</c:v>
                </c:pt>
                <c:pt idx="55">
                  <c:v>-8.7947429999999986</c:v>
                </c:pt>
                <c:pt idx="56">
                  <c:v>-9.5815440000000027</c:v>
                </c:pt>
                <c:pt idx="57">
                  <c:v>-9.3092240000000004</c:v>
                </c:pt>
                <c:pt idx="58">
                  <c:v>-3.0140639999999967</c:v>
                </c:pt>
                <c:pt idx="59">
                  <c:v>1.2023759999999999</c:v>
                </c:pt>
                <c:pt idx="60">
                  <c:v>1.199006</c:v>
                </c:pt>
                <c:pt idx="61">
                  <c:v>-2.5322359999999948</c:v>
                </c:pt>
                <c:pt idx="62">
                  <c:v>2.404989</c:v>
                </c:pt>
                <c:pt idx="63">
                  <c:v>9.102314999999999</c:v>
                </c:pt>
                <c:pt idx="64">
                  <c:v>17.498047999999937</c:v>
                </c:pt>
                <c:pt idx="65">
                  <c:v>7.5608430000000002</c:v>
                </c:pt>
                <c:pt idx="66">
                  <c:v>8.7957380000000001</c:v>
                </c:pt>
                <c:pt idx="67">
                  <c:v>3.4254719999999987</c:v>
                </c:pt>
                <c:pt idx="68">
                  <c:v>5.24708799999999</c:v>
                </c:pt>
                <c:pt idx="69">
                  <c:v>14.170253000000001</c:v>
                </c:pt>
                <c:pt idx="70">
                  <c:v>8.2727860000000213</c:v>
                </c:pt>
                <c:pt idx="71">
                  <c:v>7.8273569999999868</c:v>
                </c:pt>
                <c:pt idx="72">
                  <c:v>4.9317840000000004</c:v>
                </c:pt>
                <c:pt idx="73">
                  <c:v>-1.0166279999999999</c:v>
                </c:pt>
                <c:pt idx="74">
                  <c:v>7.51355799999999</c:v>
                </c:pt>
                <c:pt idx="75">
                  <c:v>5.7882270000000107</c:v>
                </c:pt>
                <c:pt idx="76">
                  <c:v>-5.9886599999999994</c:v>
                </c:pt>
                <c:pt idx="77">
                  <c:v>6.9682040000000001</c:v>
                </c:pt>
                <c:pt idx="78">
                  <c:v>10.976512000000021</c:v>
                </c:pt>
                <c:pt idx="79">
                  <c:v>7.4064300000000003</c:v>
                </c:pt>
                <c:pt idx="80">
                  <c:v>16.157905000000074</c:v>
                </c:pt>
                <c:pt idx="81">
                  <c:v>20.025523999999944</c:v>
                </c:pt>
                <c:pt idx="82">
                  <c:v>14.860704000000023</c:v>
                </c:pt>
                <c:pt idx="83">
                  <c:v>8.1201880000000024</c:v>
                </c:pt>
                <c:pt idx="84">
                  <c:v>-1.3424849999999999</c:v>
                </c:pt>
                <c:pt idx="85">
                  <c:v>-18.185776999999948</c:v>
                </c:pt>
                <c:pt idx="86">
                  <c:v>-3.782832</c:v>
                </c:pt>
                <c:pt idx="87">
                  <c:v>11.140291999999999</c:v>
                </c:pt>
                <c:pt idx="88">
                  <c:v>-1.3672909999999998</c:v>
                </c:pt>
                <c:pt idx="89">
                  <c:v>0.54490700000000003</c:v>
                </c:pt>
                <c:pt idx="90">
                  <c:v>1.2798769999999975</c:v>
                </c:pt>
                <c:pt idx="91">
                  <c:v>-17.661055000000051</c:v>
                </c:pt>
                <c:pt idx="92">
                  <c:v>-7.6100179999999877</c:v>
                </c:pt>
                <c:pt idx="93">
                  <c:v>0.142875</c:v>
                </c:pt>
                <c:pt idx="94">
                  <c:v>-3.590795</c:v>
                </c:pt>
                <c:pt idx="95">
                  <c:v>-5.7924579999999946</c:v>
                </c:pt>
                <c:pt idx="96">
                  <c:v>12.003452000000006</c:v>
                </c:pt>
                <c:pt idx="97">
                  <c:v>11.531872999999999</c:v>
                </c:pt>
                <c:pt idx="98">
                  <c:v>2.2688980000000001</c:v>
                </c:pt>
                <c:pt idx="99">
                  <c:v>-1.5914729999999999</c:v>
                </c:pt>
                <c:pt idx="100">
                  <c:v>-8.0732530000000011</c:v>
                </c:pt>
                <c:pt idx="101">
                  <c:v>-2.3188519999999944</c:v>
                </c:pt>
                <c:pt idx="102">
                  <c:v>0.58442699999999825</c:v>
                </c:pt>
                <c:pt idx="103">
                  <c:v>-0.17930699999999999</c:v>
                </c:pt>
                <c:pt idx="104">
                  <c:v>4.6334249999999955</c:v>
                </c:pt>
                <c:pt idx="105">
                  <c:v>5.581124</c:v>
                </c:pt>
                <c:pt idx="106">
                  <c:v>7.7540339999999945</c:v>
                </c:pt>
                <c:pt idx="107">
                  <c:v>20.069937999999986</c:v>
                </c:pt>
                <c:pt idx="108">
                  <c:v>25.03173299999996</c:v>
                </c:pt>
                <c:pt idx="109">
                  <c:v>7.5133459999999985</c:v>
                </c:pt>
                <c:pt idx="110">
                  <c:v>-2.7606170000000012</c:v>
                </c:pt>
                <c:pt idx="111">
                  <c:v>-6.4900280000000024</c:v>
                </c:pt>
                <c:pt idx="112">
                  <c:v>-5.15391499999998</c:v>
                </c:pt>
                <c:pt idx="113">
                  <c:v>-20.265255999999987</c:v>
                </c:pt>
                <c:pt idx="114">
                  <c:v>-2.4376279999999997</c:v>
                </c:pt>
                <c:pt idx="115">
                  <c:v>-12.194129999999999</c:v>
                </c:pt>
                <c:pt idx="116">
                  <c:v>1.0265850000000001</c:v>
                </c:pt>
                <c:pt idx="117">
                  <c:v>2.9792919999999987</c:v>
                </c:pt>
                <c:pt idx="118">
                  <c:v>-6.6701509999999899</c:v>
                </c:pt>
                <c:pt idx="119">
                  <c:v>-7.2826659999999999</c:v>
                </c:pt>
                <c:pt idx="120">
                  <c:v>-16.913657999999987</c:v>
                </c:pt>
                <c:pt idx="121">
                  <c:v>-15.926731</c:v>
                </c:pt>
                <c:pt idx="122">
                  <c:v>-10.055247000000019</c:v>
                </c:pt>
                <c:pt idx="123">
                  <c:v>4.5204849999999839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Bond</c:v>
                </c:pt>
              </c:strCache>
            </c:strRef>
          </c:tx>
          <c:cat>
            <c:numRef>
              <c:f>Sheet3!$A$2:$A$125</c:f>
              <c:numCache>
                <c:formatCode>mmm"-"yyyy</c:formatCode>
                <c:ptCount val="124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</c:numCache>
            </c:numRef>
          </c:cat>
          <c:val>
            <c:numRef>
              <c:f>Sheet3!$C$2:$C$125</c:f>
              <c:numCache>
                <c:formatCode>0.0</c:formatCode>
                <c:ptCount val="124"/>
                <c:pt idx="0">
                  <c:v>0.89922799999999958</c:v>
                </c:pt>
                <c:pt idx="1">
                  <c:v>0.14753500000000033</c:v>
                </c:pt>
                <c:pt idx="2">
                  <c:v>0.46079399999999998</c:v>
                </c:pt>
                <c:pt idx="3">
                  <c:v>-3.3618000000000002E-2</c:v>
                </c:pt>
                <c:pt idx="4">
                  <c:v>-0.78867900000000135</c:v>
                </c:pt>
                <c:pt idx="5">
                  <c:v>-9.9175000000000207E-2</c:v>
                </c:pt>
                <c:pt idx="6">
                  <c:v>-0.13313900000000001</c:v>
                </c:pt>
                <c:pt idx="7">
                  <c:v>0.33029500000000001</c:v>
                </c:pt>
                <c:pt idx="8">
                  <c:v>0.194165</c:v>
                </c:pt>
                <c:pt idx="9">
                  <c:v>4.0017000000000108E-2</c:v>
                </c:pt>
                <c:pt idx="10">
                  <c:v>0.86705100000000135</c:v>
                </c:pt>
                <c:pt idx="11">
                  <c:v>1.2261520000000001</c:v>
                </c:pt>
                <c:pt idx="12">
                  <c:v>1.3196249999999969</c:v>
                </c:pt>
                <c:pt idx="13">
                  <c:v>1.173645</c:v>
                </c:pt>
                <c:pt idx="14">
                  <c:v>0.91933699999999829</c:v>
                </c:pt>
                <c:pt idx="15">
                  <c:v>0.63304900000000208</c:v>
                </c:pt>
                <c:pt idx="16">
                  <c:v>0.54149400000000003</c:v>
                </c:pt>
                <c:pt idx="17">
                  <c:v>0.67181000000000124</c:v>
                </c:pt>
                <c:pt idx="18">
                  <c:v>1.163502</c:v>
                </c:pt>
                <c:pt idx="19">
                  <c:v>1.0933909999999998</c:v>
                </c:pt>
                <c:pt idx="20">
                  <c:v>1.2999459999999998</c:v>
                </c:pt>
                <c:pt idx="21">
                  <c:v>0.75666099999999992</c:v>
                </c:pt>
                <c:pt idx="22">
                  <c:v>0.689052</c:v>
                </c:pt>
                <c:pt idx="23">
                  <c:v>-0.475163</c:v>
                </c:pt>
                <c:pt idx="24">
                  <c:v>2.2114140000000004</c:v>
                </c:pt>
                <c:pt idx="25">
                  <c:v>2.0725979999999997</c:v>
                </c:pt>
                <c:pt idx="26">
                  <c:v>1.269704999999997</c:v>
                </c:pt>
                <c:pt idx="27">
                  <c:v>0.28034500000000001</c:v>
                </c:pt>
                <c:pt idx="28">
                  <c:v>-1.0800160000000001</c:v>
                </c:pt>
                <c:pt idx="29">
                  <c:v>-1.4037599999999972</c:v>
                </c:pt>
                <c:pt idx="30">
                  <c:v>-0.20455799999999999</c:v>
                </c:pt>
                <c:pt idx="31">
                  <c:v>0.92192600000000002</c:v>
                </c:pt>
                <c:pt idx="32">
                  <c:v>0.49646500000000032</c:v>
                </c:pt>
                <c:pt idx="33">
                  <c:v>0.89351999999999865</c:v>
                </c:pt>
                <c:pt idx="34">
                  <c:v>1.4668209999999975</c:v>
                </c:pt>
                <c:pt idx="35">
                  <c:v>1.039588</c:v>
                </c:pt>
                <c:pt idx="36">
                  <c:v>1.0678199999999998</c:v>
                </c:pt>
                <c:pt idx="37">
                  <c:v>1.6787019999999999</c:v>
                </c:pt>
                <c:pt idx="38">
                  <c:v>2.0767999999999998E-2</c:v>
                </c:pt>
                <c:pt idx="39">
                  <c:v>0.29825400000000002</c:v>
                </c:pt>
                <c:pt idx="40">
                  <c:v>2.3609879999999999</c:v>
                </c:pt>
                <c:pt idx="41">
                  <c:v>2.40327</c:v>
                </c:pt>
                <c:pt idx="42">
                  <c:v>0.80686000000000002</c:v>
                </c:pt>
                <c:pt idx="43">
                  <c:v>-0.88967700000000005</c:v>
                </c:pt>
                <c:pt idx="44">
                  <c:v>0.36437500000000067</c:v>
                </c:pt>
                <c:pt idx="45">
                  <c:v>0.36555000000000032</c:v>
                </c:pt>
                <c:pt idx="46">
                  <c:v>-0.97197699999999998</c:v>
                </c:pt>
                <c:pt idx="47">
                  <c:v>0.21038599999999999</c:v>
                </c:pt>
                <c:pt idx="48">
                  <c:v>0.41609700000000011</c:v>
                </c:pt>
                <c:pt idx="49">
                  <c:v>1.2526169999999999</c:v>
                </c:pt>
                <c:pt idx="50">
                  <c:v>-0.61788399999999999</c:v>
                </c:pt>
                <c:pt idx="51">
                  <c:v>0.34185600000000038</c:v>
                </c:pt>
                <c:pt idx="52">
                  <c:v>0.5849629999999979</c:v>
                </c:pt>
                <c:pt idx="53">
                  <c:v>-0.73412500000000158</c:v>
                </c:pt>
                <c:pt idx="54">
                  <c:v>9.5064000000000232E-2</c:v>
                </c:pt>
                <c:pt idx="55">
                  <c:v>-1.2571479999999999</c:v>
                </c:pt>
                <c:pt idx="56">
                  <c:v>-5.5360600000000098</c:v>
                </c:pt>
                <c:pt idx="57">
                  <c:v>-9.4523230000000016</c:v>
                </c:pt>
                <c:pt idx="58">
                  <c:v>-1.9246850000000026</c:v>
                </c:pt>
                <c:pt idx="59">
                  <c:v>-1.420512</c:v>
                </c:pt>
                <c:pt idx="60">
                  <c:v>-1.3664320000000001</c:v>
                </c:pt>
                <c:pt idx="61">
                  <c:v>-1.52841</c:v>
                </c:pt>
                <c:pt idx="62">
                  <c:v>-1.850943</c:v>
                </c:pt>
                <c:pt idx="63">
                  <c:v>-0.63583699999999999</c:v>
                </c:pt>
                <c:pt idx="64">
                  <c:v>1.1233689999999998</c:v>
                </c:pt>
                <c:pt idx="65">
                  <c:v>-5.3553000000000003E-2</c:v>
                </c:pt>
                <c:pt idx="66">
                  <c:v>1.27345</c:v>
                </c:pt>
                <c:pt idx="67">
                  <c:v>1.096068</c:v>
                </c:pt>
                <c:pt idx="68">
                  <c:v>2.8658589999999924</c:v>
                </c:pt>
                <c:pt idx="69">
                  <c:v>3.4782639999999967</c:v>
                </c:pt>
                <c:pt idx="70">
                  <c:v>2.8739689999999967</c:v>
                </c:pt>
                <c:pt idx="71">
                  <c:v>2.451171</c:v>
                </c:pt>
                <c:pt idx="72">
                  <c:v>3.3008069999999967</c:v>
                </c:pt>
                <c:pt idx="73">
                  <c:v>2.9933670000000001</c:v>
                </c:pt>
                <c:pt idx="74">
                  <c:v>5.2120739999999985</c:v>
                </c:pt>
                <c:pt idx="75">
                  <c:v>6.9725989999999998</c:v>
                </c:pt>
                <c:pt idx="76">
                  <c:v>1.7230839999999998</c:v>
                </c:pt>
                <c:pt idx="77">
                  <c:v>4.0821190000000005</c:v>
                </c:pt>
                <c:pt idx="78">
                  <c:v>5.7278090000000006</c:v>
                </c:pt>
                <c:pt idx="79">
                  <c:v>5.4352200000000108</c:v>
                </c:pt>
                <c:pt idx="80">
                  <c:v>6.1608249999999849</c:v>
                </c:pt>
                <c:pt idx="81">
                  <c:v>7.6600119999999858</c:v>
                </c:pt>
                <c:pt idx="82">
                  <c:v>2.8099689999999953</c:v>
                </c:pt>
                <c:pt idx="83">
                  <c:v>1.2033229999999973</c:v>
                </c:pt>
                <c:pt idx="84">
                  <c:v>3.2486460000000004</c:v>
                </c:pt>
                <c:pt idx="85">
                  <c:v>-1.252856</c:v>
                </c:pt>
                <c:pt idx="86">
                  <c:v>-0.13669900000000001</c:v>
                </c:pt>
                <c:pt idx="87">
                  <c:v>3.8594949999999977</c:v>
                </c:pt>
                <c:pt idx="88">
                  <c:v>4.7002969999999999</c:v>
                </c:pt>
                <c:pt idx="89">
                  <c:v>4.4850690000000109</c:v>
                </c:pt>
                <c:pt idx="90">
                  <c:v>5.2326409999999992</c:v>
                </c:pt>
                <c:pt idx="91">
                  <c:v>2.2171050000000001</c:v>
                </c:pt>
                <c:pt idx="92">
                  <c:v>-4.037175999999989</c:v>
                </c:pt>
                <c:pt idx="93">
                  <c:v>-0.77474100000000279</c:v>
                </c:pt>
                <c:pt idx="94">
                  <c:v>0.25204000000000004</c:v>
                </c:pt>
                <c:pt idx="95">
                  <c:v>-1.8639489999999999</c:v>
                </c:pt>
                <c:pt idx="96">
                  <c:v>4.2862440000000097</c:v>
                </c:pt>
                <c:pt idx="97">
                  <c:v>5.8196110000000001</c:v>
                </c:pt>
                <c:pt idx="98">
                  <c:v>6.1549269999999838</c:v>
                </c:pt>
                <c:pt idx="99">
                  <c:v>3.609556</c:v>
                </c:pt>
                <c:pt idx="100">
                  <c:v>1.8631289999999998</c:v>
                </c:pt>
                <c:pt idx="101">
                  <c:v>1.8591169999999999</c:v>
                </c:pt>
                <c:pt idx="102">
                  <c:v>5.1914399999999965</c:v>
                </c:pt>
                <c:pt idx="103">
                  <c:v>4.6398339999999996</c:v>
                </c:pt>
                <c:pt idx="104">
                  <c:v>6.5454189999999945</c:v>
                </c:pt>
                <c:pt idx="105">
                  <c:v>8.2674710000000005</c:v>
                </c:pt>
                <c:pt idx="106">
                  <c:v>3.8760769999999942</c:v>
                </c:pt>
                <c:pt idx="107">
                  <c:v>6.7086920000000108</c:v>
                </c:pt>
                <c:pt idx="108">
                  <c:v>11.333337</c:v>
                </c:pt>
                <c:pt idx="109">
                  <c:v>6.2977920000000003</c:v>
                </c:pt>
                <c:pt idx="110">
                  <c:v>3.5417779999999999</c:v>
                </c:pt>
                <c:pt idx="111">
                  <c:v>4.8998999999999997</c:v>
                </c:pt>
                <c:pt idx="112">
                  <c:v>3.9543119999999998</c:v>
                </c:pt>
                <c:pt idx="113">
                  <c:v>-18.060235999999989</c:v>
                </c:pt>
                <c:pt idx="114">
                  <c:v>-6.6874399999999889</c:v>
                </c:pt>
                <c:pt idx="115">
                  <c:v>-8.9015510000000013</c:v>
                </c:pt>
                <c:pt idx="116">
                  <c:v>-3.8703760000000003</c:v>
                </c:pt>
                <c:pt idx="117">
                  <c:v>-3.2228149999999998</c:v>
                </c:pt>
                <c:pt idx="118">
                  <c:v>-6.84971499999999</c:v>
                </c:pt>
                <c:pt idx="119">
                  <c:v>-7.6089099999999945</c:v>
                </c:pt>
                <c:pt idx="120">
                  <c:v>-7.4413109999999998</c:v>
                </c:pt>
                <c:pt idx="121">
                  <c:v>-8.0652010000000001</c:v>
                </c:pt>
                <c:pt idx="122">
                  <c:v>-2.9012389999999977</c:v>
                </c:pt>
                <c:pt idx="123">
                  <c:v>3.3901579999999987</c:v>
                </c:pt>
              </c:numCache>
            </c:numRef>
          </c:val>
        </c:ser>
        <c:gapWidth val="66"/>
        <c:overlap val="100"/>
        <c:axId val="31834496"/>
        <c:axId val="31836032"/>
      </c:barChart>
      <c:dateAx>
        <c:axId val="31834496"/>
        <c:scaling>
          <c:orientation val="minMax"/>
        </c:scaling>
        <c:axPos val="b"/>
        <c:numFmt formatCode="mmm&quot;-&quot;yyyy" sourceLinked="1"/>
        <c:tickLblPos val="nextTo"/>
        <c:crossAx val="31836032"/>
        <c:crosses val="autoZero"/>
        <c:auto val="1"/>
        <c:lblOffset val="100"/>
      </c:dateAx>
      <c:valAx>
        <c:axId val="318360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US$ billion</a:t>
                </a:r>
              </a:p>
            </c:rich>
          </c:tx>
          <c:layout/>
        </c:title>
        <c:numFmt formatCode="0" sourceLinked="0"/>
        <c:tickLblPos val="nextTo"/>
        <c:crossAx val="3183449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Sheet3!$E$1</c:f>
              <c:strCache>
                <c:ptCount val="1"/>
                <c:pt idx="0">
                  <c:v>Equity</c:v>
                </c:pt>
              </c:strCache>
            </c:strRef>
          </c:tx>
          <c:cat>
            <c:numRef>
              <c:f>Sheet3!$D$2:$D$125</c:f>
              <c:numCache>
                <c:formatCode>mmm"-"yyyy</c:formatCode>
                <c:ptCount val="124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</c:numCache>
            </c:numRef>
          </c:cat>
          <c:val>
            <c:numRef>
              <c:f>Sheet3!$E$2:$E$125</c:f>
              <c:numCache>
                <c:formatCode>0.0</c:formatCode>
                <c:ptCount val="124"/>
                <c:pt idx="0">
                  <c:v>4.9145069999999889</c:v>
                </c:pt>
                <c:pt idx="1">
                  <c:v>6.8243139999999869</c:v>
                </c:pt>
                <c:pt idx="2">
                  <c:v>8.1919030000000017</c:v>
                </c:pt>
                <c:pt idx="3">
                  <c:v>8.9528080000000028</c:v>
                </c:pt>
                <c:pt idx="4">
                  <c:v>4.2961719999999985</c:v>
                </c:pt>
                <c:pt idx="5">
                  <c:v>3.4102939999999977</c:v>
                </c:pt>
                <c:pt idx="6">
                  <c:v>2.4165959999999935</c:v>
                </c:pt>
                <c:pt idx="7">
                  <c:v>1.9851619999999979</c:v>
                </c:pt>
                <c:pt idx="8">
                  <c:v>2.7717719999999986</c:v>
                </c:pt>
                <c:pt idx="9">
                  <c:v>3.5848909999999985</c:v>
                </c:pt>
                <c:pt idx="10">
                  <c:v>6.132435999999986</c:v>
                </c:pt>
                <c:pt idx="11">
                  <c:v>7.6856389999999966</c:v>
                </c:pt>
                <c:pt idx="12">
                  <c:v>9.1046550000000011</c:v>
                </c:pt>
                <c:pt idx="13">
                  <c:v>15.425681000000004</c:v>
                </c:pt>
                <c:pt idx="14">
                  <c:v>14.261642</c:v>
                </c:pt>
                <c:pt idx="15">
                  <c:v>12.371073000000001</c:v>
                </c:pt>
                <c:pt idx="16">
                  <c:v>13.011235000000001</c:v>
                </c:pt>
                <c:pt idx="17">
                  <c:v>15.448697000000001</c:v>
                </c:pt>
                <c:pt idx="18">
                  <c:v>19.901033999999989</c:v>
                </c:pt>
                <c:pt idx="19">
                  <c:v>24.233335999999987</c:v>
                </c:pt>
                <c:pt idx="20">
                  <c:v>29.368636999999929</c:v>
                </c:pt>
                <c:pt idx="21">
                  <c:v>29.528938</c:v>
                </c:pt>
                <c:pt idx="22">
                  <c:v>37.280450000000002</c:v>
                </c:pt>
                <c:pt idx="23">
                  <c:v>40.144690999999995</c:v>
                </c:pt>
                <c:pt idx="24">
                  <c:v>53.624046</c:v>
                </c:pt>
                <c:pt idx="25">
                  <c:v>64.411094000000205</c:v>
                </c:pt>
                <c:pt idx="26">
                  <c:v>69.906531999999999</c:v>
                </c:pt>
                <c:pt idx="27">
                  <c:v>78.179633999999979</c:v>
                </c:pt>
                <c:pt idx="28">
                  <c:v>74.623981999999828</c:v>
                </c:pt>
                <c:pt idx="29">
                  <c:v>60.969883999999993</c:v>
                </c:pt>
                <c:pt idx="30">
                  <c:v>61.836676999999995</c:v>
                </c:pt>
                <c:pt idx="31">
                  <c:v>62.556112000000013</c:v>
                </c:pt>
                <c:pt idx="32">
                  <c:v>60.943614000000004</c:v>
                </c:pt>
                <c:pt idx="33">
                  <c:v>62.726716000000117</c:v>
                </c:pt>
                <c:pt idx="34">
                  <c:v>65.034275999999991</c:v>
                </c:pt>
                <c:pt idx="35">
                  <c:v>72.683256999999998</c:v>
                </c:pt>
                <c:pt idx="36">
                  <c:v>77.528279999999981</c:v>
                </c:pt>
                <c:pt idx="37">
                  <c:v>78.865446999999989</c:v>
                </c:pt>
                <c:pt idx="38">
                  <c:v>69.687539999999984</c:v>
                </c:pt>
                <c:pt idx="39">
                  <c:v>74.70875599999998</c:v>
                </c:pt>
                <c:pt idx="40">
                  <c:v>73.448401999999973</c:v>
                </c:pt>
                <c:pt idx="41">
                  <c:v>75.935654000000127</c:v>
                </c:pt>
                <c:pt idx="42">
                  <c:v>86.770128999999969</c:v>
                </c:pt>
                <c:pt idx="43">
                  <c:v>83.243657999999996</c:v>
                </c:pt>
                <c:pt idx="44">
                  <c:v>98.002058999999889</c:v>
                </c:pt>
                <c:pt idx="45">
                  <c:v>119.01895399999999</c:v>
                </c:pt>
                <c:pt idx="46">
                  <c:v>116.11519199999998</c:v>
                </c:pt>
                <c:pt idx="47">
                  <c:v>123.74349599999999</c:v>
                </c:pt>
                <c:pt idx="48">
                  <c:v>105.01873299999983</c:v>
                </c:pt>
                <c:pt idx="49">
                  <c:v>108.48666500000014</c:v>
                </c:pt>
                <c:pt idx="50">
                  <c:v>101.85456899999998</c:v>
                </c:pt>
                <c:pt idx="51">
                  <c:v>112.67157499999998</c:v>
                </c:pt>
                <c:pt idx="52">
                  <c:v>124.23846999999999</c:v>
                </c:pt>
                <c:pt idx="53">
                  <c:v>112.100843</c:v>
                </c:pt>
                <c:pt idx="54">
                  <c:v>105.035713</c:v>
                </c:pt>
                <c:pt idx="55">
                  <c:v>96.240970000000004</c:v>
                </c:pt>
                <c:pt idx="56">
                  <c:v>86.659426000000011</c:v>
                </c:pt>
                <c:pt idx="57">
                  <c:v>77.35020200000001</c:v>
                </c:pt>
                <c:pt idx="58">
                  <c:v>74.336137999999949</c:v>
                </c:pt>
                <c:pt idx="59">
                  <c:v>75.538514000000006</c:v>
                </c:pt>
                <c:pt idx="60">
                  <c:v>76.737520000000188</c:v>
                </c:pt>
                <c:pt idx="61">
                  <c:v>74.205284000000006</c:v>
                </c:pt>
                <c:pt idx="62">
                  <c:v>76.610273000000007</c:v>
                </c:pt>
                <c:pt idx="63">
                  <c:v>85.712588000000011</c:v>
                </c:pt>
                <c:pt idx="64">
                  <c:v>103.21063600000002</c:v>
                </c:pt>
                <c:pt idx="65">
                  <c:v>110.77147900000001</c:v>
                </c:pt>
                <c:pt idx="66">
                  <c:v>119.56721700000017</c:v>
                </c:pt>
                <c:pt idx="67">
                  <c:v>122.99268900000017</c:v>
                </c:pt>
                <c:pt idx="68">
                  <c:v>128.23977699999998</c:v>
                </c:pt>
                <c:pt idx="69">
                  <c:v>142.41003000000001</c:v>
                </c:pt>
                <c:pt idx="70">
                  <c:v>150.68281600000037</c:v>
                </c:pt>
                <c:pt idx="71">
                  <c:v>158.51017299999998</c:v>
                </c:pt>
                <c:pt idx="72">
                  <c:v>163.441957</c:v>
                </c:pt>
                <c:pt idx="73">
                  <c:v>162.4253290000004</c:v>
                </c:pt>
                <c:pt idx="74">
                  <c:v>169.93888700000031</c:v>
                </c:pt>
                <c:pt idx="75">
                  <c:v>175.727114</c:v>
                </c:pt>
                <c:pt idx="76">
                  <c:v>169.73845399999999</c:v>
                </c:pt>
                <c:pt idx="77">
                  <c:v>176.70665799999998</c:v>
                </c:pt>
                <c:pt idx="78">
                  <c:v>187.68317000000002</c:v>
                </c:pt>
                <c:pt idx="79">
                  <c:v>195.08960000000002</c:v>
                </c:pt>
                <c:pt idx="80">
                  <c:v>211.24750499999971</c:v>
                </c:pt>
                <c:pt idx="81">
                  <c:v>231.27302899999998</c:v>
                </c:pt>
                <c:pt idx="82">
                  <c:v>246.13373299999998</c:v>
                </c:pt>
                <c:pt idx="83">
                  <c:v>254.25392100000002</c:v>
                </c:pt>
                <c:pt idx="84">
                  <c:v>252.91143600000044</c:v>
                </c:pt>
                <c:pt idx="85">
                  <c:v>234.72565899999998</c:v>
                </c:pt>
                <c:pt idx="86">
                  <c:v>230.94282700000031</c:v>
                </c:pt>
                <c:pt idx="87">
                  <c:v>242.08311900000001</c:v>
                </c:pt>
                <c:pt idx="88">
                  <c:v>240.71582799999999</c:v>
                </c:pt>
                <c:pt idx="89">
                  <c:v>241.26073499999998</c:v>
                </c:pt>
                <c:pt idx="90">
                  <c:v>242.54061199999998</c:v>
                </c:pt>
                <c:pt idx="91">
                  <c:v>224.87955699999998</c:v>
                </c:pt>
                <c:pt idx="92">
                  <c:v>217.26953899999998</c:v>
                </c:pt>
                <c:pt idx="93">
                  <c:v>217.41241400000001</c:v>
                </c:pt>
                <c:pt idx="94">
                  <c:v>213.82161900000031</c:v>
                </c:pt>
                <c:pt idx="95">
                  <c:v>208.02916099999999</c:v>
                </c:pt>
                <c:pt idx="96">
                  <c:v>220.032613</c:v>
                </c:pt>
                <c:pt idx="97">
                  <c:v>231.56448599999999</c:v>
                </c:pt>
                <c:pt idx="98">
                  <c:v>233.833384</c:v>
                </c:pt>
                <c:pt idx="99">
                  <c:v>232.24191099999999</c:v>
                </c:pt>
                <c:pt idx="100">
                  <c:v>224.16865799999999</c:v>
                </c:pt>
                <c:pt idx="101">
                  <c:v>221.849806</c:v>
                </c:pt>
                <c:pt idx="102">
                  <c:v>222.43423300000001</c:v>
                </c:pt>
                <c:pt idx="103">
                  <c:v>222.25492600000001</c:v>
                </c:pt>
                <c:pt idx="104">
                  <c:v>226.88835100000031</c:v>
                </c:pt>
                <c:pt idx="105">
                  <c:v>232.46947499999999</c:v>
                </c:pt>
                <c:pt idx="106">
                  <c:v>240.22350899999998</c:v>
                </c:pt>
                <c:pt idx="107">
                  <c:v>260.29344699999933</c:v>
                </c:pt>
                <c:pt idx="108">
                  <c:v>285.32517999999908</c:v>
                </c:pt>
                <c:pt idx="109">
                  <c:v>292.83852599999921</c:v>
                </c:pt>
                <c:pt idx="110">
                  <c:v>290.07790899999969</c:v>
                </c:pt>
                <c:pt idx="111">
                  <c:v>283.58788099999992</c:v>
                </c:pt>
                <c:pt idx="112">
                  <c:v>278.43396599999915</c:v>
                </c:pt>
                <c:pt idx="113">
                  <c:v>258.16870999999969</c:v>
                </c:pt>
                <c:pt idx="114">
                  <c:v>255.73108199999993</c:v>
                </c:pt>
                <c:pt idx="115">
                  <c:v>243.53695199999993</c:v>
                </c:pt>
                <c:pt idx="116">
                  <c:v>244.56353699999994</c:v>
                </c:pt>
                <c:pt idx="117">
                  <c:v>247.54282900000001</c:v>
                </c:pt>
                <c:pt idx="118">
                  <c:v>240.87267800000001</c:v>
                </c:pt>
                <c:pt idx="119">
                  <c:v>233.59001199999994</c:v>
                </c:pt>
                <c:pt idx="120">
                  <c:v>216.67635399999992</c:v>
                </c:pt>
                <c:pt idx="121">
                  <c:v>200.74962299999953</c:v>
                </c:pt>
                <c:pt idx="122">
                  <c:v>190.69437599999992</c:v>
                </c:pt>
                <c:pt idx="123">
                  <c:v>195.21486099999953</c:v>
                </c:pt>
              </c:numCache>
            </c:numRef>
          </c:val>
        </c:ser>
        <c:ser>
          <c:idx val="1"/>
          <c:order val="1"/>
          <c:tx>
            <c:strRef>
              <c:f>Sheet3!$F$1</c:f>
              <c:strCache>
                <c:ptCount val="1"/>
                <c:pt idx="0">
                  <c:v>Bond</c:v>
                </c:pt>
              </c:strCache>
            </c:strRef>
          </c:tx>
          <c:cat>
            <c:numRef>
              <c:f>Sheet3!$D$2:$D$125</c:f>
              <c:numCache>
                <c:formatCode>mmm"-"yyyy</c:formatCode>
                <c:ptCount val="124"/>
                <c:pt idx="0">
                  <c:v>38017</c:v>
                </c:pt>
                <c:pt idx="1">
                  <c:v>38046</c:v>
                </c:pt>
                <c:pt idx="2">
                  <c:v>38077</c:v>
                </c:pt>
                <c:pt idx="3">
                  <c:v>38107</c:v>
                </c:pt>
                <c:pt idx="4">
                  <c:v>38138</c:v>
                </c:pt>
                <c:pt idx="5">
                  <c:v>38168</c:v>
                </c:pt>
                <c:pt idx="6">
                  <c:v>38199</c:v>
                </c:pt>
                <c:pt idx="7">
                  <c:v>38230</c:v>
                </c:pt>
                <c:pt idx="8">
                  <c:v>38260</c:v>
                </c:pt>
                <c:pt idx="9">
                  <c:v>38291</c:v>
                </c:pt>
                <c:pt idx="10">
                  <c:v>38321</c:v>
                </c:pt>
                <c:pt idx="11">
                  <c:v>38352</c:v>
                </c:pt>
                <c:pt idx="12">
                  <c:v>38383</c:v>
                </c:pt>
                <c:pt idx="13">
                  <c:v>38411</c:v>
                </c:pt>
                <c:pt idx="14">
                  <c:v>38442</c:v>
                </c:pt>
                <c:pt idx="15">
                  <c:v>38472</c:v>
                </c:pt>
                <c:pt idx="16">
                  <c:v>38503</c:v>
                </c:pt>
                <c:pt idx="17">
                  <c:v>38533</c:v>
                </c:pt>
                <c:pt idx="18">
                  <c:v>38564</c:v>
                </c:pt>
                <c:pt idx="19">
                  <c:v>38595</c:v>
                </c:pt>
                <c:pt idx="20">
                  <c:v>38625</c:v>
                </c:pt>
                <c:pt idx="21">
                  <c:v>38656</c:v>
                </c:pt>
                <c:pt idx="22">
                  <c:v>38686</c:v>
                </c:pt>
                <c:pt idx="23">
                  <c:v>38717</c:v>
                </c:pt>
                <c:pt idx="24">
                  <c:v>38748</c:v>
                </c:pt>
                <c:pt idx="25">
                  <c:v>38776</c:v>
                </c:pt>
                <c:pt idx="26">
                  <c:v>38807</c:v>
                </c:pt>
                <c:pt idx="27">
                  <c:v>38837</c:v>
                </c:pt>
                <c:pt idx="28">
                  <c:v>38868</c:v>
                </c:pt>
                <c:pt idx="29">
                  <c:v>38898</c:v>
                </c:pt>
                <c:pt idx="30">
                  <c:v>38929</c:v>
                </c:pt>
                <c:pt idx="31">
                  <c:v>38960</c:v>
                </c:pt>
                <c:pt idx="32">
                  <c:v>38990</c:v>
                </c:pt>
                <c:pt idx="33">
                  <c:v>39021</c:v>
                </c:pt>
                <c:pt idx="34">
                  <c:v>39051</c:v>
                </c:pt>
                <c:pt idx="35">
                  <c:v>39082</c:v>
                </c:pt>
                <c:pt idx="36">
                  <c:v>39113</c:v>
                </c:pt>
                <c:pt idx="37">
                  <c:v>39141</c:v>
                </c:pt>
                <c:pt idx="38">
                  <c:v>39172</c:v>
                </c:pt>
                <c:pt idx="39">
                  <c:v>39202</c:v>
                </c:pt>
                <c:pt idx="40">
                  <c:v>39233</c:v>
                </c:pt>
                <c:pt idx="41">
                  <c:v>39263</c:v>
                </c:pt>
                <c:pt idx="42">
                  <c:v>39294</c:v>
                </c:pt>
                <c:pt idx="43">
                  <c:v>39325</c:v>
                </c:pt>
                <c:pt idx="44">
                  <c:v>39355</c:v>
                </c:pt>
                <c:pt idx="45">
                  <c:v>39386</c:v>
                </c:pt>
                <c:pt idx="46">
                  <c:v>39416</c:v>
                </c:pt>
                <c:pt idx="47">
                  <c:v>39447</c:v>
                </c:pt>
                <c:pt idx="48">
                  <c:v>39478</c:v>
                </c:pt>
                <c:pt idx="49">
                  <c:v>39507</c:v>
                </c:pt>
                <c:pt idx="50">
                  <c:v>39538</c:v>
                </c:pt>
                <c:pt idx="51">
                  <c:v>39568</c:v>
                </c:pt>
                <c:pt idx="52">
                  <c:v>39599</c:v>
                </c:pt>
                <c:pt idx="53">
                  <c:v>39629</c:v>
                </c:pt>
                <c:pt idx="54">
                  <c:v>39660</c:v>
                </c:pt>
                <c:pt idx="55">
                  <c:v>39691</c:v>
                </c:pt>
                <c:pt idx="56">
                  <c:v>39721</c:v>
                </c:pt>
                <c:pt idx="57">
                  <c:v>39752</c:v>
                </c:pt>
                <c:pt idx="58">
                  <c:v>39782</c:v>
                </c:pt>
                <c:pt idx="59">
                  <c:v>39813</c:v>
                </c:pt>
                <c:pt idx="60">
                  <c:v>39844</c:v>
                </c:pt>
                <c:pt idx="61">
                  <c:v>39872</c:v>
                </c:pt>
                <c:pt idx="62">
                  <c:v>39903</c:v>
                </c:pt>
                <c:pt idx="63">
                  <c:v>39933</c:v>
                </c:pt>
                <c:pt idx="64">
                  <c:v>39964</c:v>
                </c:pt>
                <c:pt idx="65">
                  <c:v>39994</c:v>
                </c:pt>
                <c:pt idx="66">
                  <c:v>40025</c:v>
                </c:pt>
                <c:pt idx="67">
                  <c:v>40056</c:v>
                </c:pt>
                <c:pt idx="68">
                  <c:v>40086</c:v>
                </c:pt>
                <c:pt idx="69">
                  <c:v>40117</c:v>
                </c:pt>
                <c:pt idx="70">
                  <c:v>40147</c:v>
                </c:pt>
                <c:pt idx="71">
                  <c:v>40178</c:v>
                </c:pt>
                <c:pt idx="72">
                  <c:v>40209</c:v>
                </c:pt>
                <c:pt idx="73">
                  <c:v>40237</c:v>
                </c:pt>
                <c:pt idx="74">
                  <c:v>40268</c:v>
                </c:pt>
                <c:pt idx="75">
                  <c:v>40298</c:v>
                </c:pt>
                <c:pt idx="76">
                  <c:v>40329</c:v>
                </c:pt>
                <c:pt idx="77">
                  <c:v>40359</c:v>
                </c:pt>
                <c:pt idx="78">
                  <c:v>40390</c:v>
                </c:pt>
                <c:pt idx="79">
                  <c:v>40421</c:v>
                </c:pt>
                <c:pt idx="80">
                  <c:v>40451</c:v>
                </c:pt>
                <c:pt idx="81">
                  <c:v>40482</c:v>
                </c:pt>
                <c:pt idx="82">
                  <c:v>40512</c:v>
                </c:pt>
                <c:pt idx="83">
                  <c:v>40543</c:v>
                </c:pt>
                <c:pt idx="84">
                  <c:v>40574</c:v>
                </c:pt>
                <c:pt idx="85">
                  <c:v>40602</c:v>
                </c:pt>
                <c:pt idx="86">
                  <c:v>40633</c:v>
                </c:pt>
                <c:pt idx="87">
                  <c:v>40663</c:v>
                </c:pt>
                <c:pt idx="88">
                  <c:v>40694</c:v>
                </c:pt>
                <c:pt idx="89">
                  <c:v>40724</c:v>
                </c:pt>
                <c:pt idx="90">
                  <c:v>40755</c:v>
                </c:pt>
                <c:pt idx="91">
                  <c:v>40786</c:v>
                </c:pt>
                <c:pt idx="92">
                  <c:v>40816</c:v>
                </c:pt>
                <c:pt idx="93">
                  <c:v>40847</c:v>
                </c:pt>
                <c:pt idx="94">
                  <c:v>40877</c:v>
                </c:pt>
                <c:pt idx="95">
                  <c:v>40908</c:v>
                </c:pt>
                <c:pt idx="96">
                  <c:v>40939</c:v>
                </c:pt>
                <c:pt idx="97">
                  <c:v>40968</c:v>
                </c:pt>
                <c:pt idx="98">
                  <c:v>40999</c:v>
                </c:pt>
                <c:pt idx="99">
                  <c:v>41029</c:v>
                </c:pt>
                <c:pt idx="100">
                  <c:v>41060</c:v>
                </c:pt>
                <c:pt idx="101">
                  <c:v>41090</c:v>
                </c:pt>
                <c:pt idx="102">
                  <c:v>41121</c:v>
                </c:pt>
                <c:pt idx="103">
                  <c:v>41152</c:v>
                </c:pt>
                <c:pt idx="104">
                  <c:v>41182</c:v>
                </c:pt>
                <c:pt idx="105">
                  <c:v>41213</c:v>
                </c:pt>
                <c:pt idx="106">
                  <c:v>41243</c:v>
                </c:pt>
                <c:pt idx="107">
                  <c:v>41274</c:v>
                </c:pt>
                <c:pt idx="108">
                  <c:v>41305</c:v>
                </c:pt>
                <c:pt idx="109">
                  <c:v>41333</c:v>
                </c:pt>
                <c:pt idx="110">
                  <c:v>41364</c:v>
                </c:pt>
                <c:pt idx="111">
                  <c:v>41394</c:v>
                </c:pt>
                <c:pt idx="112">
                  <c:v>41425</c:v>
                </c:pt>
                <c:pt idx="113">
                  <c:v>41455</c:v>
                </c:pt>
                <c:pt idx="114">
                  <c:v>41486</c:v>
                </c:pt>
                <c:pt idx="115">
                  <c:v>41517</c:v>
                </c:pt>
                <c:pt idx="116">
                  <c:v>41547</c:v>
                </c:pt>
                <c:pt idx="117">
                  <c:v>41578</c:v>
                </c:pt>
                <c:pt idx="118">
                  <c:v>41608</c:v>
                </c:pt>
                <c:pt idx="119">
                  <c:v>41639</c:v>
                </c:pt>
                <c:pt idx="120">
                  <c:v>41670</c:v>
                </c:pt>
                <c:pt idx="121">
                  <c:v>41698</c:v>
                </c:pt>
                <c:pt idx="122">
                  <c:v>41729</c:v>
                </c:pt>
                <c:pt idx="123">
                  <c:v>41759</c:v>
                </c:pt>
              </c:numCache>
            </c:numRef>
          </c:cat>
          <c:val>
            <c:numRef>
              <c:f>Sheet3!$F$2:$F$125</c:f>
              <c:numCache>
                <c:formatCode>0.0</c:formatCode>
                <c:ptCount val="124"/>
                <c:pt idx="0">
                  <c:v>0.89922799999999958</c:v>
                </c:pt>
                <c:pt idx="1">
                  <c:v>1.0467629999999999</c:v>
                </c:pt>
                <c:pt idx="2">
                  <c:v>1.5075569999999998</c:v>
                </c:pt>
                <c:pt idx="3">
                  <c:v>1.4739389999999972</c:v>
                </c:pt>
                <c:pt idx="4">
                  <c:v>0.68525999999999987</c:v>
                </c:pt>
                <c:pt idx="5">
                  <c:v>0.58608499999999841</c:v>
                </c:pt>
                <c:pt idx="6">
                  <c:v>0.45294600000000002</c:v>
                </c:pt>
                <c:pt idx="7">
                  <c:v>0.78324099999999952</c:v>
                </c:pt>
                <c:pt idx="8">
                  <c:v>0.97740599999999989</c:v>
                </c:pt>
                <c:pt idx="9">
                  <c:v>1.0174229999999975</c:v>
                </c:pt>
                <c:pt idx="10">
                  <c:v>1.884474</c:v>
                </c:pt>
                <c:pt idx="11">
                  <c:v>3.1106259999999977</c:v>
                </c:pt>
                <c:pt idx="12">
                  <c:v>4.4302510000000108</c:v>
                </c:pt>
                <c:pt idx="13">
                  <c:v>5.6038960000000007</c:v>
                </c:pt>
                <c:pt idx="14">
                  <c:v>6.5232330000000003</c:v>
                </c:pt>
                <c:pt idx="15">
                  <c:v>7.156282</c:v>
                </c:pt>
                <c:pt idx="16">
                  <c:v>7.6977759999999877</c:v>
                </c:pt>
                <c:pt idx="17">
                  <c:v>8.3695860000000373</c:v>
                </c:pt>
                <c:pt idx="18">
                  <c:v>9.5330880000000011</c:v>
                </c:pt>
                <c:pt idx="19">
                  <c:v>10.626479</c:v>
                </c:pt>
                <c:pt idx="20">
                  <c:v>11.926425</c:v>
                </c:pt>
                <c:pt idx="21">
                  <c:v>12.683086000000019</c:v>
                </c:pt>
                <c:pt idx="22">
                  <c:v>13.372138000000019</c:v>
                </c:pt>
                <c:pt idx="23">
                  <c:v>12.896975000000001</c:v>
                </c:pt>
                <c:pt idx="24">
                  <c:v>15.108388999999999</c:v>
                </c:pt>
                <c:pt idx="25">
                  <c:v>17.180986999999988</c:v>
                </c:pt>
                <c:pt idx="26">
                  <c:v>18.450691999999989</c:v>
                </c:pt>
                <c:pt idx="27">
                  <c:v>18.731036999999986</c:v>
                </c:pt>
                <c:pt idx="28">
                  <c:v>17.651020999999997</c:v>
                </c:pt>
                <c:pt idx="29">
                  <c:v>16.247260999999988</c:v>
                </c:pt>
                <c:pt idx="30">
                  <c:v>16.042702999999921</c:v>
                </c:pt>
                <c:pt idx="31">
                  <c:v>16.964628999999956</c:v>
                </c:pt>
                <c:pt idx="32">
                  <c:v>17.461093999999989</c:v>
                </c:pt>
                <c:pt idx="33">
                  <c:v>18.354613999999987</c:v>
                </c:pt>
                <c:pt idx="34">
                  <c:v>19.821434999999987</c:v>
                </c:pt>
                <c:pt idx="35">
                  <c:v>20.861022999999989</c:v>
                </c:pt>
                <c:pt idx="36">
                  <c:v>21.928842999999937</c:v>
                </c:pt>
                <c:pt idx="37">
                  <c:v>23.607544999999988</c:v>
                </c:pt>
                <c:pt idx="38">
                  <c:v>23.628312999999956</c:v>
                </c:pt>
                <c:pt idx="39">
                  <c:v>23.926566999999956</c:v>
                </c:pt>
                <c:pt idx="40">
                  <c:v>26.287554999999987</c:v>
                </c:pt>
                <c:pt idx="41">
                  <c:v>28.690824999999997</c:v>
                </c:pt>
                <c:pt idx="42">
                  <c:v>29.497684999999986</c:v>
                </c:pt>
                <c:pt idx="43">
                  <c:v>28.608007999999987</c:v>
                </c:pt>
                <c:pt idx="44">
                  <c:v>28.972382999999937</c:v>
                </c:pt>
                <c:pt idx="45">
                  <c:v>29.337932999999996</c:v>
                </c:pt>
                <c:pt idx="46">
                  <c:v>28.365955999999997</c:v>
                </c:pt>
                <c:pt idx="47">
                  <c:v>28.576341999999986</c:v>
                </c:pt>
                <c:pt idx="48">
                  <c:v>28.992438999999937</c:v>
                </c:pt>
                <c:pt idx="49">
                  <c:v>30.245055999999988</c:v>
                </c:pt>
                <c:pt idx="50">
                  <c:v>29.627171999999998</c:v>
                </c:pt>
                <c:pt idx="51">
                  <c:v>29.969027999999948</c:v>
                </c:pt>
                <c:pt idx="52">
                  <c:v>30.553990999999996</c:v>
                </c:pt>
                <c:pt idx="53">
                  <c:v>29.819866000000047</c:v>
                </c:pt>
                <c:pt idx="54">
                  <c:v>29.914929999999988</c:v>
                </c:pt>
                <c:pt idx="55">
                  <c:v>28.657781999999997</c:v>
                </c:pt>
                <c:pt idx="56">
                  <c:v>23.121721999999988</c:v>
                </c:pt>
                <c:pt idx="57">
                  <c:v>13.669399</c:v>
                </c:pt>
                <c:pt idx="58">
                  <c:v>11.744713999999998</c:v>
                </c:pt>
                <c:pt idx="59">
                  <c:v>10.324202</c:v>
                </c:pt>
                <c:pt idx="60">
                  <c:v>8.9577700000000018</c:v>
                </c:pt>
                <c:pt idx="61">
                  <c:v>7.4293599999999982</c:v>
                </c:pt>
                <c:pt idx="62">
                  <c:v>5.5784169999999955</c:v>
                </c:pt>
                <c:pt idx="63">
                  <c:v>4.9425799999999978</c:v>
                </c:pt>
                <c:pt idx="64">
                  <c:v>6.0659489999999945</c:v>
                </c:pt>
                <c:pt idx="65">
                  <c:v>6.0123959999999945</c:v>
                </c:pt>
                <c:pt idx="66">
                  <c:v>7.2858459999999976</c:v>
                </c:pt>
                <c:pt idx="67">
                  <c:v>8.3819140000000001</c:v>
                </c:pt>
                <c:pt idx="68">
                  <c:v>11.247772999999999</c:v>
                </c:pt>
                <c:pt idx="69">
                  <c:v>14.726037000000002</c:v>
                </c:pt>
                <c:pt idx="70">
                  <c:v>17.600005999999997</c:v>
                </c:pt>
                <c:pt idx="71">
                  <c:v>20.051176999999996</c:v>
                </c:pt>
                <c:pt idx="72">
                  <c:v>23.351983999999995</c:v>
                </c:pt>
                <c:pt idx="73">
                  <c:v>26.345350999999987</c:v>
                </c:pt>
                <c:pt idx="74">
                  <c:v>31.557424999999988</c:v>
                </c:pt>
                <c:pt idx="75">
                  <c:v>38.530024000000004</c:v>
                </c:pt>
                <c:pt idx="76">
                  <c:v>40.253108000000012</c:v>
                </c:pt>
                <c:pt idx="77">
                  <c:v>44.335227000000003</c:v>
                </c:pt>
                <c:pt idx="78">
                  <c:v>50.063036000000011</c:v>
                </c:pt>
                <c:pt idx="79">
                  <c:v>55.498256000000012</c:v>
                </c:pt>
                <c:pt idx="80">
                  <c:v>61.659080999999993</c:v>
                </c:pt>
                <c:pt idx="81">
                  <c:v>69.319092999999981</c:v>
                </c:pt>
                <c:pt idx="82">
                  <c:v>72.129061999999948</c:v>
                </c:pt>
                <c:pt idx="83">
                  <c:v>73.332384999999988</c:v>
                </c:pt>
                <c:pt idx="84">
                  <c:v>76.581030999999982</c:v>
                </c:pt>
                <c:pt idx="85">
                  <c:v>75.328174999999959</c:v>
                </c:pt>
                <c:pt idx="86">
                  <c:v>75.19147599999998</c:v>
                </c:pt>
                <c:pt idx="87">
                  <c:v>79.050970999999919</c:v>
                </c:pt>
                <c:pt idx="88">
                  <c:v>83.751267999999996</c:v>
                </c:pt>
                <c:pt idx="89">
                  <c:v>88.236336999999978</c:v>
                </c:pt>
                <c:pt idx="90">
                  <c:v>93.468977999999979</c:v>
                </c:pt>
                <c:pt idx="91">
                  <c:v>95.686082999999769</c:v>
                </c:pt>
                <c:pt idx="92">
                  <c:v>91.64890699999998</c:v>
                </c:pt>
                <c:pt idx="93">
                  <c:v>90.874166000000002</c:v>
                </c:pt>
                <c:pt idx="94">
                  <c:v>91.126205999999982</c:v>
                </c:pt>
                <c:pt idx="95">
                  <c:v>89.262256999999977</c:v>
                </c:pt>
                <c:pt idx="96">
                  <c:v>93.548500999999973</c:v>
                </c:pt>
                <c:pt idx="97">
                  <c:v>99.368111999999968</c:v>
                </c:pt>
                <c:pt idx="98">
                  <c:v>105.52303899999981</c:v>
                </c:pt>
                <c:pt idx="99">
                  <c:v>109.13259499999997</c:v>
                </c:pt>
                <c:pt idx="100">
                  <c:v>110.99572400000002</c:v>
                </c:pt>
                <c:pt idx="101">
                  <c:v>112.85484099999995</c:v>
                </c:pt>
                <c:pt idx="102">
                  <c:v>118.04628099999996</c:v>
                </c:pt>
                <c:pt idx="103">
                  <c:v>122.68611499999996</c:v>
                </c:pt>
                <c:pt idx="104">
                  <c:v>129.23153399999995</c:v>
                </c:pt>
                <c:pt idx="105">
                  <c:v>137.49900499999995</c:v>
                </c:pt>
                <c:pt idx="106">
                  <c:v>141.37508199999996</c:v>
                </c:pt>
                <c:pt idx="107">
                  <c:v>148.08377399999998</c:v>
                </c:pt>
                <c:pt idx="108">
                  <c:v>159.41711100000001</c:v>
                </c:pt>
                <c:pt idx="109">
                  <c:v>165.71490299999965</c:v>
                </c:pt>
                <c:pt idx="110">
                  <c:v>169.25668099999996</c:v>
                </c:pt>
                <c:pt idx="111">
                  <c:v>174.15658099999996</c:v>
                </c:pt>
                <c:pt idx="112">
                  <c:v>178.11089299999995</c:v>
                </c:pt>
                <c:pt idx="113">
                  <c:v>160.05065699999994</c:v>
                </c:pt>
                <c:pt idx="114">
                  <c:v>153.36321700000025</c:v>
                </c:pt>
                <c:pt idx="115">
                  <c:v>144.46166599999992</c:v>
                </c:pt>
                <c:pt idx="116">
                  <c:v>140.59129000000001</c:v>
                </c:pt>
                <c:pt idx="117">
                  <c:v>137.36847500000007</c:v>
                </c:pt>
                <c:pt idx="118">
                  <c:v>130.51875999999993</c:v>
                </c:pt>
                <c:pt idx="119">
                  <c:v>122.90984999999993</c:v>
                </c:pt>
                <c:pt idx="120">
                  <c:v>115.46853899999994</c:v>
                </c:pt>
                <c:pt idx="121">
                  <c:v>107.40333799999991</c:v>
                </c:pt>
                <c:pt idx="122">
                  <c:v>104.50209899999977</c:v>
                </c:pt>
                <c:pt idx="123">
                  <c:v>107.89225699999993</c:v>
                </c:pt>
              </c:numCache>
            </c:numRef>
          </c:val>
        </c:ser>
        <c:gapWidth val="65"/>
        <c:overlap val="100"/>
        <c:axId val="32209536"/>
        <c:axId val="32215424"/>
      </c:barChart>
      <c:dateAx>
        <c:axId val="32209536"/>
        <c:scaling>
          <c:orientation val="minMax"/>
        </c:scaling>
        <c:axPos val="b"/>
        <c:numFmt formatCode="mmm&quot;-&quot;yyyy" sourceLinked="1"/>
        <c:tickLblPos val="nextTo"/>
        <c:crossAx val="32215424"/>
        <c:crosses val="autoZero"/>
        <c:auto val="1"/>
        <c:lblOffset val="100"/>
      </c:dateAx>
      <c:valAx>
        <c:axId val="3221542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US$ billion</a:t>
                </a:r>
              </a:p>
            </c:rich>
          </c:tx>
          <c:layout/>
        </c:title>
        <c:numFmt formatCode="0" sourceLinked="0"/>
        <c:tickLblPos val="nextTo"/>
        <c:crossAx val="3220953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'chart 2'!$A$3</c:f>
              <c:strCache>
                <c:ptCount val="1"/>
                <c:pt idx="0">
                  <c:v>Inflows - EDEs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'chart 2'!$B$2:$T$2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2'!$B$3:$T$3</c:f>
              <c:numCache>
                <c:formatCode>#,##0</c:formatCode>
                <c:ptCount val="19"/>
                <c:pt idx="0">
                  <c:v>213.97678636488254</c:v>
                </c:pt>
                <c:pt idx="1">
                  <c:v>248.15093112442921</c:v>
                </c:pt>
                <c:pt idx="2">
                  <c:v>274.37155094334264</c:v>
                </c:pt>
                <c:pt idx="3">
                  <c:v>326.50113514418206</c:v>
                </c:pt>
                <c:pt idx="4">
                  <c:v>272.91547547882863</c:v>
                </c:pt>
                <c:pt idx="5">
                  <c:v>234.15094443143244</c:v>
                </c:pt>
                <c:pt idx="6">
                  <c:v>221.24953862144963</c:v>
                </c:pt>
                <c:pt idx="7">
                  <c:v>194.55691979031755</c:v>
                </c:pt>
                <c:pt idx="8">
                  <c:v>162.27623407940598</c:v>
                </c:pt>
                <c:pt idx="9">
                  <c:v>235.2110000993566</c:v>
                </c:pt>
                <c:pt idx="10">
                  <c:v>422.90278535834494</c:v>
                </c:pt>
                <c:pt idx="11">
                  <c:v>660.12637745753352</c:v>
                </c:pt>
                <c:pt idx="12">
                  <c:v>940.74445229996422</c:v>
                </c:pt>
                <c:pt idx="13">
                  <c:v>1798.9093874819471</c:v>
                </c:pt>
                <c:pt idx="14">
                  <c:v>1024.3073957225331</c:v>
                </c:pt>
                <c:pt idx="15">
                  <c:v>801.60758744572547</c:v>
                </c:pt>
                <c:pt idx="16">
                  <c:v>1499.4873448954872</c:v>
                </c:pt>
                <c:pt idx="17">
                  <c:v>1468.599985778472</c:v>
                </c:pt>
                <c:pt idx="18">
                  <c:v>1346.2040725448053</c:v>
                </c:pt>
              </c:numCache>
            </c:numRef>
          </c:val>
        </c:ser>
        <c:ser>
          <c:idx val="3"/>
          <c:order val="1"/>
          <c:tx>
            <c:strRef>
              <c:f>'chart 2'!$A$6</c:f>
              <c:strCache>
                <c:ptCount val="1"/>
                <c:pt idx="0">
                  <c:v>Inflows - AEs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'chart 2'!$B$2:$T$2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2'!$B$6:$T$6</c:f>
              <c:numCache>
                <c:formatCode>#,##0</c:formatCode>
                <c:ptCount val="19"/>
                <c:pt idx="0">
                  <c:v>798.66311287609255</c:v>
                </c:pt>
                <c:pt idx="1">
                  <c:v>1341.6639385744445</c:v>
                </c:pt>
                <c:pt idx="2">
                  <c:v>1610.69698773337</c:v>
                </c:pt>
                <c:pt idx="3">
                  <c:v>2187.0796667615878</c:v>
                </c:pt>
                <c:pt idx="4">
                  <c:v>1572.0806621378199</c:v>
                </c:pt>
                <c:pt idx="5">
                  <c:v>2698.1825809454499</c:v>
                </c:pt>
                <c:pt idx="6">
                  <c:v>3808.0757132383687</c:v>
                </c:pt>
                <c:pt idx="7">
                  <c:v>2479.41482532595</c:v>
                </c:pt>
                <c:pt idx="8">
                  <c:v>2118.6699021622953</c:v>
                </c:pt>
                <c:pt idx="9">
                  <c:v>3168.3063608733278</c:v>
                </c:pt>
                <c:pt idx="10">
                  <c:v>4847.2424757598073</c:v>
                </c:pt>
                <c:pt idx="11">
                  <c:v>6256.2043634713291</c:v>
                </c:pt>
                <c:pt idx="12">
                  <c:v>7430.7728195970822</c:v>
                </c:pt>
                <c:pt idx="13">
                  <c:v>9763.7327173131889</c:v>
                </c:pt>
                <c:pt idx="14">
                  <c:v>225.75893619188037</c:v>
                </c:pt>
                <c:pt idx="15">
                  <c:v>137.69027694373725</c:v>
                </c:pt>
                <c:pt idx="16">
                  <c:v>3385.9280094000633</c:v>
                </c:pt>
                <c:pt idx="17">
                  <c:v>2468.7159951863378</c:v>
                </c:pt>
                <c:pt idx="18">
                  <c:v>1445.3074269901654</c:v>
                </c:pt>
              </c:numCache>
            </c:numRef>
          </c:val>
        </c:ser>
        <c:marker val="1"/>
        <c:axId val="32248960"/>
        <c:axId val="32250496"/>
      </c:lineChart>
      <c:catAx>
        <c:axId val="32248960"/>
        <c:scaling>
          <c:orientation val="minMax"/>
        </c:scaling>
        <c:axPos val="b"/>
        <c:tickLblPos val="nextTo"/>
        <c:crossAx val="32250496"/>
        <c:crosses val="autoZero"/>
        <c:auto val="1"/>
        <c:lblAlgn val="ctr"/>
        <c:lblOffset val="100"/>
      </c:catAx>
      <c:valAx>
        <c:axId val="322504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US$ billion</a:t>
                </a:r>
              </a:p>
            </c:rich>
          </c:tx>
          <c:layout/>
        </c:title>
        <c:numFmt formatCode="#,##0" sourceLinked="1"/>
        <c:tickLblPos val="nextTo"/>
        <c:crossAx val="32248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8333091204927976E-2"/>
          <c:y val="0.89066740459359695"/>
          <c:w val="0.85349352548643598"/>
          <c:h val="8.3773489975095025E-2"/>
        </c:manualLayout>
      </c:layout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2"/>
          <c:order val="0"/>
          <c:tx>
            <c:strRef>
              <c:f>'chart 2'!$A$5</c:f>
              <c:strCache>
                <c:ptCount val="1"/>
                <c:pt idx="0">
                  <c:v>Net - EDEs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'chart 2'!$B$2:$T$2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2'!$B$5:$T$5</c:f>
              <c:numCache>
                <c:formatCode>#,##0</c:formatCode>
                <c:ptCount val="19"/>
                <c:pt idx="0">
                  <c:v>139.23194814303847</c:v>
                </c:pt>
                <c:pt idx="1">
                  <c:v>213.74660736070578</c:v>
                </c:pt>
                <c:pt idx="2">
                  <c:v>192.74893964841482</c:v>
                </c:pt>
                <c:pt idx="3">
                  <c:v>182.26103842286406</c:v>
                </c:pt>
                <c:pt idx="4">
                  <c:v>139.83142622015581</c:v>
                </c:pt>
                <c:pt idx="5">
                  <c:v>70.50515525705967</c:v>
                </c:pt>
                <c:pt idx="6">
                  <c:v>-7.1433776334413688</c:v>
                </c:pt>
                <c:pt idx="7">
                  <c:v>76.89807392510393</c:v>
                </c:pt>
                <c:pt idx="8">
                  <c:v>67.432310086516409</c:v>
                </c:pt>
                <c:pt idx="9">
                  <c:v>92.876728865756476</c:v>
                </c:pt>
                <c:pt idx="10">
                  <c:v>143.87534350064416</c:v>
                </c:pt>
                <c:pt idx="11">
                  <c:v>203.8479792794956</c:v>
                </c:pt>
                <c:pt idx="12">
                  <c:v>119.27309123247522</c:v>
                </c:pt>
                <c:pt idx="13">
                  <c:v>653.13961169492779</c:v>
                </c:pt>
                <c:pt idx="14">
                  <c:v>173.78233222758948</c:v>
                </c:pt>
                <c:pt idx="15">
                  <c:v>464.39478417190935</c:v>
                </c:pt>
                <c:pt idx="16">
                  <c:v>653.99993956604942</c:v>
                </c:pt>
                <c:pt idx="17">
                  <c:v>463.58895063399075</c:v>
                </c:pt>
                <c:pt idx="18">
                  <c:v>193.13052877010179</c:v>
                </c:pt>
              </c:numCache>
            </c:numRef>
          </c:val>
        </c:ser>
        <c:ser>
          <c:idx val="5"/>
          <c:order val="1"/>
          <c:tx>
            <c:strRef>
              <c:f>'chart 2'!$A$8</c:f>
              <c:strCache>
                <c:ptCount val="1"/>
                <c:pt idx="0">
                  <c:v>Net - AEs</c:v>
                </c:pt>
              </c:strCache>
            </c:strRef>
          </c:tx>
          <c:spPr>
            <a:ln>
              <a:solidFill>
                <a:srgbClr val="4F81BD">
                  <a:shade val="95000"/>
                  <a:satMod val="105000"/>
                </a:srgbClr>
              </a:solidFill>
            </a:ln>
          </c:spPr>
          <c:marker>
            <c:symbol val="none"/>
          </c:marker>
          <c:cat>
            <c:strRef>
              <c:f>'chart 2'!$B$2:$T$2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2'!$B$8:$T$8</c:f>
              <c:numCache>
                <c:formatCode>#,##0</c:formatCode>
                <c:ptCount val="19"/>
                <c:pt idx="0">
                  <c:v>71.970654546054789</c:v>
                </c:pt>
                <c:pt idx="1">
                  <c:v>56.878811216442436</c:v>
                </c:pt>
                <c:pt idx="2">
                  <c:v>89.484830820237903</c:v>
                </c:pt>
                <c:pt idx="3">
                  <c:v>23.297462462195654</c:v>
                </c:pt>
                <c:pt idx="4">
                  <c:v>-99.852402617877019</c:v>
                </c:pt>
                <c:pt idx="5">
                  <c:v>129.89434806114696</c:v>
                </c:pt>
                <c:pt idx="6">
                  <c:v>430.26717823677865</c:v>
                </c:pt>
                <c:pt idx="7">
                  <c:v>255.74035538749357</c:v>
                </c:pt>
                <c:pt idx="8">
                  <c:v>409.9783097252855</c:v>
                </c:pt>
                <c:pt idx="9">
                  <c:v>491.96652076286398</c:v>
                </c:pt>
                <c:pt idx="10">
                  <c:v>318.98457926313716</c:v>
                </c:pt>
                <c:pt idx="11">
                  <c:v>359.78619437395895</c:v>
                </c:pt>
                <c:pt idx="12">
                  <c:v>556.76716186470799</c:v>
                </c:pt>
                <c:pt idx="13">
                  <c:v>298.64766889561065</c:v>
                </c:pt>
                <c:pt idx="14">
                  <c:v>607.33612121217141</c:v>
                </c:pt>
                <c:pt idx="15">
                  <c:v>412.58721194520461</c:v>
                </c:pt>
                <c:pt idx="16">
                  <c:v>394.33188416177836</c:v>
                </c:pt>
                <c:pt idx="17">
                  <c:v>520.33321170759439</c:v>
                </c:pt>
                <c:pt idx="18">
                  <c:v>277.08901529773135</c:v>
                </c:pt>
              </c:numCache>
            </c:numRef>
          </c:val>
        </c:ser>
        <c:marker val="1"/>
        <c:axId val="32287744"/>
        <c:axId val="32297728"/>
      </c:lineChart>
      <c:catAx>
        <c:axId val="32287744"/>
        <c:scaling>
          <c:orientation val="minMax"/>
        </c:scaling>
        <c:axPos val="b"/>
        <c:tickLblPos val="nextTo"/>
        <c:crossAx val="32297728"/>
        <c:crosses val="autoZero"/>
        <c:auto val="1"/>
        <c:lblAlgn val="ctr"/>
        <c:lblOffset val="100"/>
      </c:catAx>
      <c:valAx>
        <c:axId val="3229772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US$ billion</a:t>
                </a:r>
              </a:p>
            </c:rich>
          </c:tx>
          <c:layout/>
        </c:title>
        <c:numFmt formatCode="#,##0" sourceLinked="1"/>
        <c:tickLblPos val="nextTo"/>
        <c:crossAx val="32287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8333091204928004E-2"/>
          <c:y val="0.89066740459359728"/>
          <c:w val="0.85349352548643598"/>
          <c:h val="8.3773489975095025E-2"/>
        </c:manualLayout>
      </c:layout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'chart 2'!$A$12</c:f>
              <c:strCache>
                <c:ptCount val="1"/>
                <c:pt idx="0">
                  <c:v>Inflows - EDEs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'chart 2'!$B$11:$T$11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2'!$B$12:$T$12</c:f>
              <c:numCache>
                <c:formatCode>#,##0.0</c:formatCode>
                <c:ptCount val="19"/>
                <c:pt idx="0">
                  <c:v>4.4463762126496764</c:v>
                </c:pt>
                <c:pt idx="1">
                  <c:v>4.5202279418518394</c:v>
                </c:pt>
                <c:pt idx="2">
                  <c:v>4.4901822057973995</c:v>
                </c:pt>
                <c:pt idx="3">
                  <c:v>5.0934943144037437</c:v>
                </c:pt>
                <c:pt idx="4">
                  <c:v>4.4308207801151562</c:v>
                </c:pt>
                <c:pt idx="5">
                  <c:v>3.8709353595488829</c:v>
                </c:pt>
                <c:pt idx="6">
                  <c:v>3.356723058034186</c:v>
                </c:pt>
                <c:pt idx="7">
                  <c:v>2.9193209678914291</c:v>
                </c:pt>
                <c:pt idx="8">
                  <c:v>2.3811615941974802</c:v>
                </c:pt>
                <c:pt idx="9">
                  <c:v>3.0539462437030833</c:v>
                </c:pt>
                <c:pt idx="10">
                  <c:v>4.6043961879720694</c:v>
                </c:pt>
                <c:pt idx="11">
                  <c:v>6.0171051548290517</c:v>
                </c:pt>
                <c:pt idx="12">
                  <c:v>7.2482368154504764</c:v>
                </c:pt>
                <c:pt idx="13">
                  <c:v>11.263871179166593</c:v>
                </c:pt>
                <c:pt idx="14">
                  <c:v>5.3363040040825824</c:v>
                </c:pt>
                <c:pt idx="15">
                  <c:v>4.3624532354757877</c:v>
                </c:pt>
                <c:pt idx="16">
                  <c:v>6.8224600506012365</c:v>
                </c:pt>
                <c:pt idx="17">
                  <c:v>5.6921112197244401</c:v>
                </c:pt>
                <c:pt idx="18">
                  <c:v>4.971164315555832</c:v>
                </c:pt>
              </c:numCache>
            </c:numRef>
          </c:val>
        </c:ser>
        <c:ser>
          <c:idx val="3"/>
          <c:order val="1"/>
          <c:tx>
            <c:strRef>
              <c:f>'chart 2'!$A$15</c:f>
              <c:strCache>
                <c:ptCount val="1"/>
                <c:pt idx="0">
                  <c:v>Inflows - AEs</c:v>
                </c:pt>
              </c:strCache>
            </c:strRef>
          </c:tx>
          <c:spPr>
            <a:ln>
              <a:solidFill>
                <a:srgbClr val="4F81BD">
                  <a:shade val="95000"/>
                  <a:satMod val="105000"/>
                </a:srgbClr>
              </a:solidFill>
            </a:ln>
          </c:spPr>
          <c:marker>
            <c:symbol val="none"/>
          </c:marker>
          <c:cat>
            <c:strRef>
              <c:f>'chart 2'!$B$11:$T$11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2'!$B$15:$T$15</c:f>
              <c:numCache>
                <c:formatCode>#,##0.0</c:formatCode>
                <c:ptCount val="19"/>
                <c:pt idx="0">
                  <c:v>3.5813386057393344</c:v>
                </c:pt>
                <c:pt idx="1">
                  <c:v>5.4459226838191466</c:v>
                </c:pt>
                <c:pt idx="2">
                  <c:v>6.4995954551467374</c:v>
                </c:pt>
                <c:pt idx="3">
                  <c:v>8.9821830976239987</c:v>
                </c:pt>
                <c:pt idx="4">
                  <c:v>6.4424333860660425</c:v>
                </c:pt>
                <c:pt idx="5">
                  <c:v>10.495113260380181</c:v>
                </c:pt>
                <c:pt idx="6">
                  <c:v>14.567888831002422</c:v>
                </c:pt>
                <c:pt idx="7">
                  <c:v>9.5869801951819067</c:v>
                </c:pt>
                <c:pt idx="8">
                  <c:v>7.8479661457418999</c:v>
                </c:pt>
                <c:pt idx="9">
                  <c:v>10.46482020374212</c:v>
                </c:pt>
                <c:pt idx="10">
                  <c:v>14.442232576304049</c:v>
                </c:pt>
                <c:pt idx="11">
                  <c:v>17.730802282027426</c:v>
                </c:pt>
                <c:pt idx="12">
                  <c:v>20.039696099267786</c:v>
                </c:pt>
                <c:pt idx="13">
                  <c:v>24.126138575529826</c:v>
                </c:pt>
                <c:pt idx="14">
                  <c:v>0.52929290179819144</c:v>
                </c:pt>
                <c:pt idx="15">
                  <c:v>0.34210466906896586</c:v>
                </c:pt>
                <c:pt idx="16">
                  <c:v>8.0539007454799165</c:v>
                </c:pt>
                <c:pt idx="17">
                  <c:v>5.474461317087246</c:v>
                </c:pt>
                <c:pt idx="18">
                  <c:v>3.2099750110296714</c:v>
                </c:pt>
              </c:numCache>
            </c:numRef>
          </c:val>
        </c:ser>
        <c:marker val="1"/>
        <c:axId val="31885568"/>
        <c:axId val="31895552"/>
      </c:lineChart>
      <c:catAx>
        <c:axId val="31885568"/>
        <c:scaling>
          <c:orientation val="minMax"/>
        </c:scaling>
        <c:axPos val="b"/>
        <c:tickLblPos val="nextTo"/>
        <c:crossAx val="31895552"/>
        <c:crosses val="autoZero"/>
        <c:auto val="1"/>
        <c:lblAlgn val="ctr"/>
        <c:lblOffset val="100"/>
      </c:catAx>
      <c:valAx>
        <c:axId val="318955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#,##0" sourceLinked="0"/>
        <c:tickLblPos val="nextTo"/>
        <c:crossAx val="31885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9716428699647632E-2"/>
          <c:y val="0.89918710640403177"/>
          <c:w val="0.80331514013613359"/>
          <c:h val="7.5253788164658317E-2"/>
        </c:manualLayout>
      </c:layout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2"/>
          <c:order val="0"/>
          <c:tx>
            <c:strRef>
              <c:f>'chart 2'!$A$14</c:f>
              <c:strCache>
                <c:ptCount val="1"/>
                <c:pt idx="0">
                  <c:v>Net - EDEs</c:v>
                </c:pt>
              </c:strCache>
            </c:strRef>
          </c:tx>
          <c:spPr>
            <a:ln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strRef>
              <c:f>'chart 2'!$B$11:$T$11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2'!$B$14:$T$14</c:f>
              <c:numCache>
                <c:formatCode>#,##0.0</c:formatCode>
                <c:ptCount val="19"/>
                <c:pt idx="0">
                  <c:v>2.8931999250068148</c:v>
                </c:pt>
                <c:pt idx="1">
                  <c:v>3.8935311775373869</c:v>
                </c:pt>
                <c:pt idx="2">
                  <c:v>3.1544008699879682</c:v>
                </c:pt>
                <c:pt idx="3">
                  <c:v>2.8433149628537211</c:v>
                </c:pt>
                <c:pt idx="4">
                  <c:v>2.2701826927270292</c:v>
                </c:pt>
                <c:pt idx="5">
                  <c:v>1.1655767572398459</c:v>
                </c:pt>
                <c:pt idx="6">
                  <c:v>-0.10837690584044268</c:v>
                </c:pt>
                <c:pt idx="7">
                  <c:v>1.1538533805015201</c:v>
                </c:pt>
                <c:pt idx="8">
                  <c:v>0.98946853121732026</c:v>
                </c:pt>
                <c:pt idx="9">
                  <c:v>1.2058982663531566</c:v>
                </c:pt>
                <c:pt idx="10">
                  <c:v>1.5664571293759764</c:v>
                </c:pt>
                <c:pt idx="11">
                  <c:v>1.8580907668744804</c:v>
                </c:pt>
                <c:pt idx="12">
                  <c:v>0.91897391353220781</c:v>
                </c:pt>
                <c:pt idx="13">
                  <c:v>4.0896336965812932</c:v>
                </c:pt>
                <c:pt idx="14">
                  <c:v>0.90534868651490064</c:v>
                </c:pt>
                <c:pt idx="15">
                  <c:v>2.5272970970799404</c:v>
                </c:pt>
                <c:pt idx="16">
                  <c:v>2.9756092813814097</c:v>
                </c:pt>
                <c:pt idx="17">
                  <c:v>1.7968132185737808</c:v>
                </c:pt>
                <c:pt idx="18">
                  <c:v>0.71317834527974389</c:v>
                </c:pt>
              </c:numCache>
            </c:numRef>
          </c:val>
        </c:ser>
        <c:ser>
          <c:idx val="5"/>
          <c:order val="1"/>
          <c:tx>
            <c:strRef>
              <c:f>'chart 2'!$A$17</c:f>
              <c:strCache>
                <c:ptCount val="1"/>
                <c:pt idx="0">
                  <c:v>Net - AEs</c:v>
                </c:pt>
              </c:strCache>
            </c:strRef>
          </c:tx>
          <c:spPr>
            <a:ln>
              <a:solidFill>
                <a:srgbClr val="4F81BD">
                  <a:shade val="95000"/>
                  <a:satMod val="105000"/>
                </a:srgbClr>
              </a:solidFill>
            </a:ln>
          </c:spPr>
          <c:marker>
            <c:symbol val="none"/>
          </c:marker>
          <c:cat>
            <c:strRef>
              <c:f>'chart 2'!$B$11:$T$11</c:f>
              <c:strCach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strCache>
            </c:strRef>
          </c:cat>
          <c:val>
            <c:numRef>
              <c:f>'chart 2'!$B$17:$T$17</c:f>
              <c:numCache>
                <c:formatCode>#,##0.0</c:formatCode>
                <c:ptCount val="19"/>
                <c:pt idx="0">
                  <c:v>0.32272841884223091</c:v>
                </c:pt>
                <c:pt idx="1">
                  <c:v>0.23087570540310967</c:v>
                </c:pt>
                <c:pt idx="2">
                  <c:v>0.36109535445413693</c:v>
                </c:pt>
                <c:pt idx="3">
                  <c:v>9.5681047529154517E-2</c:v>
                </c:pt>
                <c:pt idx="4">
                  <c:v>-0.4091981205528778</c:v>
                </c:pt>
                <c:pt idx="5">
                  <c:v>0.50524968340255683</c:v>
                </c:pt>
                <c:pt idx="6">
                  <c:v>1.6459978456815305</c:v>
                </c:pt>
                <c:pt idx="7">
                  <c:v>0.98885337667784523</c:v>
                </c:pt>
                <c:pt idx="8">
                  <c:v>1.5186395445221492</c:v>
                </c:pt>
                <c:pt idx="9">
                  <c:v>1.6249505570619229</c:v>
                </c:pt>
                <c:pt idx="10">
                  <c:v>0.95040623715664296</c:v>
                </c:pt>
                <c:pt idx="11">
                  <c:v>1.019675430280883</c:v>
                </c:pt>
                <c:pt idx="12">
                  <c:v>1.5015187508350738</c:v>
                </c:pt>
                <c:pt idx="13">
                  <c:v>0.73795701435559591</c:v>
                </c:pt>
                <c:pt idx="14">
                  <c:v>1.4239024305555259</c:v>
                </c:pt>
                <c:pt idx="15">
                  <c:v>1.0251124098056501</c:v>
                </c:pt>
                <c:pt idx="16">
                  <c:v>0.9379732371745787</c:v>
                </c:pt>
                <c:pt idx="17">
                  <c:v>1.1538565169275325</c:v>
                </c:pt>
                <c:pt idx="18">
                  <c:v>0.61540458336175718</c:v>
                </c:pt>
              </c:numCache>
            </c:numRef>
          </c:val>
        </c:ser>
        <c:marker val="1"/>
        <c:axId val="32514432"/>
        <c:axId val="32515968"/>
      </c:lineChart>
      <c:catAx>
        <c:axId val="32514432"/>
        <c:scaling>
          <c:orientation val="minMax"/>
        </c:scaling>
        <c:axPos val="b"/>
        <c:tickLblPos val="nextTo"/>
        <c:crossAx val="32515968"/>
        <c:crosses val="autoZero"/>
        <c:auto val="1"/>
        <c:lblAlgn val="ctr"/>
        <c:lblOffset val="100"/>
      </c:catAx>
      <c:valAx>
        <c:axId val="325159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#,##0" sourceLinked="0"/>
        <c:tickLblPos val="nextTo"/>
        <c:crossAx val="32514432"/>
        <c:crosses val="autoZero"/>
        <c:crossBetween val="between"/>
        <c:majorUnit val="1"/>
      </c:valAx>
    </c:plotArea>
    <c:legend>
      <c:legendPos val="b"/>
      <c:layout>
        <c:manualLayout>
          <c:xMode val="edge"/>
          <c:yMode val="edge"/>
          <c:x val="8.9716428699647702E-2"/>
          <c:y val="0.89918710640403177"/>
          <c:w val="0.80331514013613359"/>
          <c:h val="7.5253788164658317E-2"/>
        </c:manualLayout>
      </c:layout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44467088672744"/>
          <c:y val="5.1400554097404488E-2"/>
          <c:w val="0.82679512119808674"/>
          <c:h val="0.75908938466025078"/>
        </c:manualLayout>
      </c:layout>
      <c:barChart>
        <c:barDir val="col"/>
        <c:grouping val="stacked"/>
        <c:ser>
          <c:idx val="0"/>
          <c:order val="0"/>
          <c:tx>
            <c:strRef>
              <c:f>Sheet1!$D$58</c:f>
              <c:strCache>
                <c:ptCount val="1"/>
                <c:pt idx="0">
                  <c:v>Advanced Economies</c:v>
                </c:pt>
              </c:strCache>
            </c:strRef>
          </c:tx>
          <c:cat>
            <c:strRef>
              <c:f>Sheet1!$E$57:$N$57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Sheet1!$E$58:$N$58</c:f>
              <c:numCache>
                <c:formatCode>0</c:formatCode>
                <c:ptCount val="10"/>
                <c:pt idx="0">
                  <c:v>126.78173290562076</c:v>
                </c:pt>
                <c:pt idx="1">
                  <c:v>141.75717929869626</c:v>
                </c:pt>
                <c:pt idx="2">
                  <c:v>154.14629974058403</c:v>
                </c:pt>
                <c:pt idx="3">
                  <c:v>166.61063770052911</c:v>
                </c:pt>
                <c:pt idx="4">
                  <c:v>200.53549728708367</c:v>
                </c:pt>
                <c:pt idx="5">
                  <c:v>230.80250338383507</c:v>
                </c:pt>
                <c:pt idx="6">
                  <c:v>211.71242390230114</c:v>
                </c:pt>
                <c:pt idx="7">
                  <c:v>229.98267620953146</c:v>
                </c:pt>
                <c:pt idx="8">
                  <c:v>238.67930185461344</c:v>
                </c:pt>
                <c:pt idx="9">
                  <c:v>232.33151834811045</c:v>
                </c:pt>
              </c:numCache>
            </c:numRef>
          </c:val>
        </c:ser>
        <c:ser>
          <c:idx val="1"/>
          <c:order val="1"/>
          <c:tx>
            <c:strRef>
              <c:f>Sheet1!$D$59</c:f>
              <c:strCache>
                <c:ptCount val="1"/>
                <c:pt idx="0">
                  <c:v>Emerging and Developing Countries</c:v>
                </c:pt>
              </c:strCache>
            </c:strRef>
          </c:tx>
          <c:cat>
            <c:strRef>
              <c:f>Sheet1!$E$57:$N$57</c:f>
              <c:strCach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strCache>
            </c:strRef>
          </c:cat>
          <c:val>
            <c:numRef>
              <c:f>Sheet1!$E$59:$N$59</c:f>
              <c:numCache>
                <c:formatCode>0</c:formatCode>
                <c:ptCount val="10"/>
                <c:pt idx="0">
                  <c:v>48.383641699877394</c:v>
                </c:pt>
                <c:pt idx="1">
                  <c:v>51.65702056976199</c:v>
                </c:pt>
                <c:pt idx="2">
                  <c:v>53.307117458821594</c:v>
                </c:pt>
                <c:pt idx="3">
                  <c:v>59.752717713054864</c:v>
                </c:pt>
                <c:pt idx="4">
                  <c:v>66.389150417460968</c:v>
                </c:pt>
                <c:pt idx="5">
                  <c:v>71.110732184352827</c:v>
                </c:pt>
                <c:pt idx="6">
                  <c:v>61.997162519361105</c:v>
                </c:pt>
                <c:pt idx="7">
                  <c:v>74.811474169498709</c:v>
                </c:pt>
                <c:pt idx="8">
                  <c:v>71.628736617108757</c:v>
                </c:pt>
                <c:pt idx="9">
                  <c:v>67.681578395190527</c:v>
                </c:pt>
              </c:numCache>
            </c:numRef>
          </c:val>
        </c:ser>
        <c:overlap val="100"/>
        <c:axId val="32541312"/>
        <c:axId val="32547200"/>
      </c:barChart>
      <c:catAx>
        <c:axId val="32541312"/>
        <c:scaling>
          <c:orientation val="minMax"/>
        </c:scaling>
        <c:axPos val="b"/>
        <c:tickLblPos val="nextTo"/>
        <c:crossAx val="32547200"/>
        <c:crosses val="autoZero"/>
        <c:auto val="1"/>
        <c:lblAlgn val="ctr"/>
        <c:lblOffset val="100"/>
      </c:catAx>
      <c:valAx>
        <c:axId val="3254720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Percent to GDP</a:t>
                </a:r>
              </a:p>
            </c:rich>
          </c:tx>
          <c:layout/>
        </c:title>
        <c:numFmt formatCode="0" sourceLinked="1"/>
        <c:tickLblPos val="nextTo"/>
        <c:crossAx val="32541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6154199475065609E-2"/>
          <c:y val="0.83874234470691156"/>
          <c:w val="0.86769160104987009"/>
          <c:h val="0.13347987751531071"/>
        </c:manualLayout>
      </c:layout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32665911-E67B-4E3A-88AF-998ECBC8066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E66299AB-BE96-454B-9EB1-75AD1C125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8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863" y="0"/>
            <a:ext cx="30448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5046-6448-49CC-9919-BDEE878E7C1C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3263" y="4422775"/>
            <a:ext cx="561975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550"/>
            <a:ext cx="304482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863" y="8845550"/>
            <a:ext cx="304482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A862C-EEFE-41EE-94C8-215200D42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A862C-EEFE-41EE-94C8-215200D428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A862C-EEFE-41EE-94C8-215200D428F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-M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990600" y="2286000"/>
            <a:ext cx="914400" cy="91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4"/>
          </p:nvPr>
        </p:nvSpPr>
        <p:spPr>
          <a:xfrm>
            <a:off x="3124200" y="2819400"/>
            <a:ext cx="914400" cy="9144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5"/>
          </p:nvPr>
        </p:nvSpPr>
        <p:spPr>
          <a:xfrm>
            <a:off x="5105400" y="2286000"/>
            <a:ext cx="914400" cy="9144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6"/>
          </p:nvPr>
        </p:nvSpPr>
        <p:spPr>
          <a:xfrm>
            <a:off x="1295400" y="4343400"/>
            <a:ext cx="914400" cy="9144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7"/>
          </p:nvPr>
        </p:nvSpPr>
        <p:spPr>
          <a:xfrm>
            <a:off x="3886200" y="4572000"/>
            <a:ext cx="914400" cy="9144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Chart Placeholder 17"/>
          <p:cNvSpPr>
            <a:spLocks noGrp="1"/>
          </p:cNvSpPr>
          <p:nvPr>
            <p:ph type="chart" sz="quarter" idx="18"/>
          </p:nvPr>
        </p:nvSpPr>
        <p:spPr>
          <a:xfrm>
            <a:off x="5715000" y="4572000"/>
            <a:ext cx="914400" cy="914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Rakesh Mohan / IMF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FA0F-C022-4AFD-8121-BE5EF0AEE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9CA52-7A64-408A-983A-B2B8D7D54A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International Credit Flows, Pecuniary Externalities and </a:t>
            </a:r>
            <a:br>
              <a:rPr lang="en-US" b="1" dirty="0" smtClean="0"/>
            </a:br>
            <a:r>
              <a:rPr lang="en-US" b="1" dirty="0" smtClean="0"/>
              <a:t>Capital Controls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14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Rakesh Mohan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Executive Director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International Monetary Fund</a:t>
            </a:r>
          </a:p>
          <a:p>
            <a:endParaRPr lang="en-US" dirty="0" smtClean="0"/>
          </a:p>
          <a:p>
            <a:endParaRPr lang="en-US" sz="2300" b="1" dirty="0" smtClean="0">
              <a:solidFill>
                <a:srgbClr val="00B0F0"/>
              </a:solidFill>
            </a:endParaRPr>
          </a:p>
          <a:p>
            <a:r>
              <a:rPr lang="en-US" sz="2300" b="1" dirty="0" smtClean="0">
                <a:solidFill>
                  <a:srgbClr val="00B0F0"/>
                </a:solidFill>
              </a:rPr>
              <a:t>June 13, 2014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Flows to EDEs (8)</a:t>
            </a:r>
            <a:br>
              <a:rPr lang="en-US" dirty="0" smtClean="0"/>
            </a:br>
            <a:r>
              <a:rPr lang="en-US" sz="2200" dirty="0" smtClean="0"/>
              <a:t>Large Stocks of External Assets and Liabilities</a:t>
            </a:r>
            <a:endParaRPr lang="en-US" sz="2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Gross External Assets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Net External Assets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the model, the sudden stops are endogenous, </a:t>
            </a:r>
          </a:p>
          <a:p>
            <a:pPr lvl="1"/>
            <a:r>
              <a:rPr lang="en-US" dirty="0" smtClean="0"/>
              <a:t>but the source of the </a:t>
            </a:r>
            <a:r>
              <a:rPr lang="en-US" dirty="0" err="1" smtClean="0"/>
              <a:t>endogeneity</a:t>
            </a:r>
            <a:r>
              <a:rPr lang="en-US" dirty="0" smtClean="0"/>
              <a:t> seems to be the domestic economy</a:t>
            </a:r>
          </a:p>
          <a:p>
            <a:r>
              <a:rPr lang="en-US" dirty="0" smtClean="0"/>
              <a:t>in real world, volatility in monetary policy in the reserve-currency countries is the key source</a:t>
            </a:r>
          </a:p>
          <a:p>
            <a:pPr lvl="1"/>
            <a:r>
              <a:rPr lang="en-US" dirty="0" smtClean="0"/>
              <a:t>accommodative monetary conditions in the AEs initially induce large capital inflows to the EDEs </a:t>
            </a:r>
          </a:p>
          <a:p>
            <a:pPr lvl="2"/>
            <a:r>
              <a:rPr lang="en-US" dirty="0" smtClean="0"/>
              <a:t>creating macroeconomic and financial imbalances</a:t>
            </a:r>
          </a:p>
          <a:p>
            <a:pPr lvl="2"/>
            <a:r>
              <a:rPr lang="en-US" dirty="0" smtClean="0"/>
              <a:t>exchange rate appreciation, </a:t>
            </a:r>
          </a:p>
          <a:p>
            <a:pPr lvl="2"/>
            <a:r>
              <a:rPr lang="en-US" dirty="0" smtClean="0"/>
              <a:t>boom in asset prices and credit aggregates, </a:t>
            </a:r>
          </a:p>
          <a:p>
            <a:pPr lvl="2"/>
            <a:r>
              <a:rPr lang="en-US" dirty="0" smtClean="0"/>
              <a:t>overheating, </a:t>
            </a:r>
          </a:p>
          <a:p>
            <a:pPr lvl="2"/>
            <a:r>
              <a:rPr lang="en-US" dirty="0" smtClean="0"/>
              <a:t>CAD widening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foreign investors keep pouring money in, even as fundamentals deteriorate</a:t>
            </a:r>
          </a:p>
          <a:p>
            <a:pPr lvl="2"/>
            <a:r>
              <a:rPr lang="en-US" dirty="0" smtClean="0"/>
              <a:t>for example, the developments in the EDEs till mid-2013</a:t>
            </a:r>
          </a:p>
          <a:p>
            <a:pPr lvl="1"/>
            <a:r>
              <a:rPr lang="en-US" dirty="0" smtClean="0"/>
              <a:t>foreign investors re-assess their portfolios as soon as there are signs of normalization of monetary policy in the AEs, forcing sharp adjustment on the EDEs - often over-shooting and financial crises</a:t>
            </a:r>
          </a:p>
          <a:p>
            <a:pPr lvl="2"/>
            <a:r>
              <a:rPr lang="en-US" dirty="0" smtClean="0"/>
              <a:t>for example, the US tapering tantrums in mid-2013 or the US tightening in the early 1980s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flexible exchange rates – often recommended as a panacea – aggravate the dynamics</a:t>
            </a:r>
          </a:p>
          <a:p>
            <a:pPr lvl="1"/>
            <a:r>
              <a:rPr lang="en-US" dirty="0" smtClean="0"/>
              <a:t>during the capital flows surge, exchange rate appreciates – way beyond fundamentals – leading to widening of the CAD to unsustainable levels. </a:t>
            </a:r>
          </a:p>
          <a:p>
            <a:pPr lvl="1"/>
            <a:r>
              <a:rPr lang="en-US" dirty="0" smtClean="0"/>
              <a:t>Once capital flows reverse, the exchange rate adjusts in a disruptive manner, often leading to self-fulfilling speculative falls and crises.</a:t>
            </a:r>
          </a:p>
          <a:p>
            <a:r>
              <a:rPr lang="en-US" dirty="0" smtClean="0"/>
              <a:t>Exchange rate is absent from the model (may be the terms of trade of prices of goods in the paper captures the exchange rate channel)</a:t>
            </a:r>
          </a:p>
          <a:p>
            <a:pPr lvl="1"/>
            <a:r>
              <a:rPr lang="en-US" dirty="0" smtClean="0"/>
              <a:t>CAD is also absent from the model</a:t>
            </a:r>
          </a:p>
          <a:p>
            <a:r>
              <a:rPr lang="en-US" dirty="0" smtClean="0"/>
              <a:t>The focus of the paper is on dynamics arising from excessive foreign borrowing</a:t>
            </a:r>
          </a:p>
          <a:p>
            <a:pPr lvl="1"/>
            <a:r>
              <a:rPr lang="en-US" dirty="0" smtClean="0"/>
              <a:t>the problems of the recipient countries are aggravated by the dynamics resulting from exchange rate appreciation, loss of external competitiveness, higher CAD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controls in the presence of unconventional monetary policy (UMP)</a:t>
            </a:r>
          </a:p>
          <a:p>
            <a:pPr lvl="1"/>
            <a:r>
              <a:rPr lang="en-US" dirty="0" smtClean="0"/>
              <a:t>Short-term interest rates near zero and long-term rates at record lows in the AEs</a:t>
            </a:r>
          </a:p>
          <a:p>
            <a:pPr lvl="1"/>
            <a:r>
              <a:rPr lang="en-US" dirty="0" smtClean="0"/>
              <a:t>In such a scenario, are capital controls sufficient?</a:t>
            </a:r>
          </a:p>
          <a:p>
            <a:pPr lvl="1"/>
            <a:r>
              <a:rPr lang="en-US" dirty="0" smtClean="0"/>
              <a:t>Role for monetary coordination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Monetary Policy: AEs (1)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r>
              <a:rPr lang="en-US" dirty="0" smtClean="0"/>
              <a:t>Policy Rates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381000" y="1905000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Long-term (10-year) bond yields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4648200" y="1828800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58674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Monetary policy cycle in AEs a key source of capital flows (push factor) and the volatility; pull factors (domestic EDE factors) also important.	</a:t>
            </a:r>
            <a:r>
              <a:rPr lang="en-US" sz="1200" i="1" dirty="0" smtClean="0">
                <a:solidFill>
                  <a:srgbClr val="FF0000"/>
                </a:solidFill>
              </a:rPr>
              <a:t>Source: IMF, OECD</a:t>
            </a:r>
            <a:endParaRPr lang="en-US" sz="1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Flows to EDEs (5)</a:t>
            </a:r>
            <a:br>
              <a:rPr lang="en-US" dirty="0" smtClean="0"/>
            </a:br>
            <a:r>
              <a:rPr lang="en-US" sz="3100" dirty="0" smtClean="0"/>
              <a:t>Net International Debt Issuances by EDEs</a:t>
            </a:r>
            <a:endParaRPr lang="en-US" sz="31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228600" y="56388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Sharp jump in debt issuances by EDEs since 2009: impact of highly accommodative MP in AEs?							</a:t>
            </a:r>
            <a:r>
              <a:rPr lang="en-US" sz="1400" i="1" dirty="0" smtClean="0">
                <a:solidFill>
                  <a:srgbClr val="FF0000"/>
                </a:solidFill>
              </a:rPr>
              <a:t>(Source: BIS)</a:t>
            </a:r>
            <a:endParaRPr lang="en-US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the International Spillovers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Monetary Policy Committee (</a:t>
            </a:r>
            <a:r>
              <a:rPr lang="en-US" dirty="0" err="1" smtClean="0"/>
              <a:t>Eichengreen</a:t>
            </a:r>
            <a:r>
              <a:rPr lang="en-US" dirty="0" smtClean="0"/>
              <a:t> and others)</a:t>
            </a:r>
          </a:p>
          <a:p>
            <a:r>
              <a:rPr lang="en-US" dirty="0" smtClean="0"/>
              <a:t>Capital account management</a:t>
            </a:r>
          </a:p>
          <a:p>
            <a:r>
              <a:rPr lang="en-US" dirty="0" smtClean="0"/>
              <a:t>Regional financial arrangements</a:t>
            </a:r>
          </a:p>
          <a:p>
            <a:pPr lvl="1"/>
            <a:r>
              <a:rPr lang="en-US" dirty="0" smtClean="0"/>
              <a:t>CMIM, BRICS, ESFS/ESM,..</a:t>
            </a:r>
          </a:p>
          <a:p>
            <a:r>
              <a:rPr lang="en-US" dirty="0" smtClean="0"/>
              <a:t>Currency swap lines by major AE central banks</a:t>
            </a:r>
          </a:p>
          <a:p>
            <a:pPr lvl="1"/>
            <a:r>
              <a:rPr lang="en-US" dirty="0" smtClean="0"/>
              <a:t>Risk mitigation for AE central banks</a:t>
            </a:r>
          </a:p>
          <a:p>
            <a:pPr lvl="2"/>
            <a:r>
              <a:rPr lang="en-US" dirty="0" smtClean="0"/>
              <a:t>EME reserve holdings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828800"/>
          </a:xfrm>
        </p:spPr>
        <p:txBody>
          <a:bodyPr/>
          <a:lstStyle/>
          <a:p>
            <a:r>
              <a:rPr lang="en-US" b="1" dirty="0" smtClean="0"/>
              <a:t>THANKS</a:t>
            </a: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Key Messages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Short-term international credit flows can be excessive and reverse suddenly</a:t>
            </a:r>
          </a:p>
          <a:p>
            <a:pPr lvl="1"/>
            <a:r>
              <a:rPr lang="en-US" dirty="0" smtClean="0"/>
              <a:t>Individuals can borrow too much </a:t>
            </a:r>
          </a:p>
          <a:p>
            <a:pPr lvl="1"/>
            <a:r>
              <a:rPr lang="en-US" dirty="0" smtClean="0"/>
              <a:t>Sudden stops and fire sales</a:t>
            </a:r>
          </a:p>
          <a:p>
            <a:pPr lvl="1"/>
            <a:r>
              <a:rPr lang="en-US" dirty="0" smtClean="0"/>
              <a:t>Pecuniary externalities - create problems for the whole economy</a:t>
            </a:r>
          </a:p>
          <a:p>
            <a:r>
              <a:rPr lang="en-US" dirty="0" smtClean="0"/>
              <a:t>Imposing capital controls that limit short-term borrowing as a macroprudential policy measure can improve welfare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concur with the policy message on the need for capital controls: more broadly capital account management</a:t>
            </a:r>
          </a:p>
          <a:p>
            <a:r>
              <a:rPr lang="en-US" dirty="0" smtClean="0"/>
              <a:t>Capital flows can boost growth in poor countries</a:t>
            </a:r>
          </a:p>
          <a:p>
            <a:pPr lvl="1"/>
            <a:r>
              <a:rPr lang="en-US" dirty="0" smtClean="0"/>
              <a:t>In principle: yes</a:t>
            </a:r>
          </a:p>
          <a:p>
            <a:pPr lvl="1"/>
            <a:r>
              <a:rPr lang="en-US" dirty="0" smtClean="0"/>
              <a:t>In practice: EDEs, as a group, have (had) a current a/c surplus</a:t>
            </a:r>
          </a:p>
          <a:p>
            <a:r>
              <a:rPr lang="en-US" dirty="0" smtClean="0"/>
              <a:t>Short-term debt, hot money flows increase risk of financial instability</a:t>
            </a:r>
          </a:p>
          <a:p>
            <a:pPr lvl="1"/>
            <a:r>
              <a:rPr lang="en-US" dirty="0" smtClean="0"/>
              <a:t>Damage to the real economy</a:t>
            </a:r>
          </a:p>
          <a:p>
            <a:pPr lvl="1"/>
            <a:r>
              <a:rPr lang="en-US" dirty="0" smtClean="0"/>
              <a:t>Depression of asset values</a:t>
            </a:r>
          </a:p>
          <a:p>
            <a:r>
              <a:rPr lang="en-US" dirty="0" smtClean="0"/>
              <a:t>Hence, manage capital flows, especially debt flows</a:t>
            </a:r>
          </a:p>
          <a:p>
            <a:pPr lvl="1"/>
            <a:r>
              <a:rPr lang="en-US" dirty="0" smtClean="0"/>
              <a:t>FDI flows more stable than portfolio and debt flows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Flows to EDEs (1)</a:t>
            </a:r>
            <a:br>
              <a:rPr lang="en-US" dirty="0" smtClean="0"/>
            </a:br>
            <a:r>
              <a:rPr lang="en-US" sz="3100" dirty="0" smtClean="0"/>
              <a:t>Net Private Flows</a:t>
            </a:r>
            <a:endParaRPr lang="en-US" sz="31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304800" y="60960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Continued volatility in capital flows to EMDEs 			</a:t>
            </a:r>
            <a:r>
              <a:rPr lang="en-US" sz="1400" i="1" dirty="0" smtClean="0">
                <a:solidFill>
                  <a:srgbClr val="FF0000"/>
                </a:solidFill>
              </a:rPr>
              <a:t>Source: IMF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Capital Flows to EDEs (4)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EPFR Flows: Monthly 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EPFR Flows: Cumulative </a:t>
            </a:r>
          </a:p>
          <a:p>
            <a:r>
              <a:rPr lang="en-US" sz="1700" dirty="0" smtClean="0"/>
              <a:t>(since Jan 2004)</a:t>
            </a:r>
            <a:endParaRPr lang="en-US" sz="17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81000" y="60960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Bond flows more volatile than equity flows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 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Model: not clear why countries borrow?</a:t>
            </a:r>
          </a:p>
          <a:p>
            <a:pPr lvl="1"/>
            <a:r>
              <a:rPr lang="en-US" dirty="0" smtClean="0"/>
              <a:t>Interest rate differentials? </a:t>
            </a:r>
          </a:p>
          <a:p>
            <a:pPr lvl="2"/>
            <a:r>
              <a:rPr lang="en-US" dirty="0" smtClean="0"/>
              <a:t>If yes, then there is role for capital controls </a:t>
            </a:r>
          </a:p>
          <a:p>
            <a:pPr lvl="1"/>
            <a:r>
              <a:rPr lang="en-US" dirty="0" smtClean="0"/>
              <a:t>Non-interest rate factors? </a:t>
            </a:r>
          </a:p>
          <a:p>
            <a:pPr lvl="2"/>
            <a:r>
              <a:rPr lang="en-US" dirty="0" smtClean="0"/>
              <a:t>Why capital controls? </a:t>
            </a:r>
          </a:p>
          <a:p>
            <a:pPr lvl="2"/>
            <a:r>
              <a:rPr lang="en-US" dirty="0" smtClean="0"/>
              <a:t>Why not tighten domestic macroeconomic policies?</a:t>
            </a:r>
          </a:p>
          <a:p>
            <a:r>
              <a:rPr lang="en-US" dirty="0" smtClean="0"/>
              <a:t>Model: Excessive borrowing is by domestic residents</a:t>
            </a:r>
          </a:p>
          <a:p>
            <a:pPr lvl="1"/>
            <a:r>
              <a:rPr lang="en-US" dirty="0" smtClean="0"/>
              <a:t>Cf. excessive investing by non-residents</a:t>
            </a:r>
          </a:p>
          <a:p>
            <a:pPr lvl="1"/>
            <a:r>
              <a:rPr lang="en-US" dirty="0" smtClean="0"/>
              <a:t>Push from foreign investors to open capital accounts in the EDEs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b="1" dirty="0" smtClean="0"/>
              <a:t>International Credit Flows, Pecuniary Externalities and Capital Controls: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Excessive borrowing by “undercapitalized country” (Abstract), by poorer country (page 1, 2nd </a:t>
            </a:r>
            <a:r>
              <a:rPr lang="en-US" dirty="0" err="1" smtClean="0"/>
              <a:t>para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Suggests international borrowing is by poor under-capitalized countries, but this does not fit with the empirical evidence on cross-border capital flows</a:t>
            </a:r>
          </a:p>
          <a:p>
            <a:pPr lvl="1"/>
            <a:r>
              <a:rPr lang="en-US" dirty="0" smtClean="0"/>
              <a:t>Gross flows among the AEs are multiples of those among the EDEs, even though net flows are comparable.</a:t>
            </a:r>
          </a:p>
          <a:p>
            <a:r>
              <a:rPr lang="en-US" dirty="0" smtClean="0"/>
              <a:t>The paper’s implicit message is: capital controls should be imposed by the recipient (poor) countries.</a:t>
            </a:r>
          </a:p>
          <a:p>
            <a:pPr lvl="1"/>
            <a:r>
              <a:rPr lang="en-US" dirty="0" smtClean="0"/>
              <a:t>NAFC: large 2-way gross flows between the US and the euro area (the rich regions) – any role for capital controls in such cases? And, by whom?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9CA52-7A64-408A-983A-B2B8D7D54A3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Flows to EDEs (6)</a:t>
            </a:r>
            <a:br>
              <a:rPr lang="en-US" dirty="0" smtClean="0"/>
            </a:br>
            <a:r>
              <a:rPr lang="en-US" sz="3100" dirty="0" smtClean="0"/>
              <a:t>EDEs v/s AEs (US $ billion)</a:t>
            </a:r>
            <a:endParaRPr lang="en-US" sz="31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Gross Inflows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235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Net Inflows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56388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Capital inflows and outflows in AEs are multiples of EDE flows, although net flows are comparable.  AEs equally vulnerable to volatile capital flows.	</a:t>
            </a:r>
            <a:r>
              <a:rPr lang="en-US" sz="1400" i="1" dirty="0" smtClean="0">
                <a:solidFill>
                  <a:srgbClr val="FF0000"/>
                </a:solidFill>
              </a:rPr>
              <a:t>Source: IMF.</a:t>
            </a:r>
            <a:endParaRPr lang="en-US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Flows to EDEs (7)</a:t>
            </a:r>
            <a:br>
              <a:rPr lang="en-US" dirty="0" smtClean="0"/>
            </a:br>
            <a:r>
              <a:rPr lang="en-US" sz="3100" dirty="0" smtClean="0"/>
              <a:t> EDEs v/s AEs (% to GDP)</a:t>
            </a:r>
            <a:endParaRPr lang="en-US" sz="31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Gross Inflows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Net Inflows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9,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Rakesh Mohan / IMF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FA0F-C022-4AFD-8121-BE5EF0AEE44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2221</TotalTime>
  <Words>1124</Words>
  <Application>Microsoft Office PowerPoint</Application>
  <PresentationFormat>On-screen Show (4:3)</PresentationFormat>
  <Paragraphs>166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Custom Design</vt:lpstr>
      <vt:lpstr>International Credit Flows, Pecuniary Externalities and  Capital Controls</vt:lpstr>
      <vt:lpstr>International Credit Flows, Pecuniary Externalities and Capital Controls: Key Messages</vt:lpstr>
      <vt:lpstr>International Credit Flows, Pecuniary Externalities and Capital Controls:</vt:lpstr>
      <vt:lpstr>Capital Flows to EDEs (1) Net Private Flows</vt:lpstr>
      <vt:lpstr>Capital Flows to EDEs (4)</vt:lpstr>
      <vt:lpstr>International Credit Flows, Pecuniary Externalities and Capital Controls: </vt:lpstr>
      <vt:lpstr>International Credit Flows, Pecuniary Externalities and Capital Controls:</vt:lpstr>
      <vt:lpstr>Capital Flows to EDEs (6) EDEs v/s AEs (US $ billion)</vt:lpstr>
      <vt:lpstr>Capital Flows to EDEs (7)  EDEs v/s AEs (% to GDP)</vt:lpstr>
      <vt:lpstr>Capital Flows to EDEs (8) Large Stocks of External Assets and Liabilities</vt:lpstr>
      <vt:lpstr>International Credit Flows, Pecuniary Externalities and Capital Controls:</vt:lpstr>
      <vt:lpstr>International Credit Flows, Pecuniary Externalities and Capital Controls:</vt:lpstr>
      <vt:lpstr>International Credit Flows, Pecuniary Externalities and Capital Controls:</vt:lpstr>
      <vt:lpstr>International Credit Flows, Pecuniary Externalities and Capital Controls:</vt:lpstr>
      <vt:lpstr>Monetary Policy: AEs (1) </vt:lpstr>
      <vt:lpstr>Capital Flows to EDEs (5) Net International Debt Issuances by EDEs</vt:lpstr>
      <vt:lpstr>Managing the International Spillovers</vt:lpstr>
      <vt:lpstr>THANKS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mkapur</dc:creator>
  <cp:lastModifiedBy>cbeck</cp:lastModifiedBy>
  <cp:revision>215</cp:revision>
  <dcterms:created xsi:type="dcterms:W3CDTF">2013-04-25T19:39:28Z</dcterms:created>
  <dcterms:modified xsi:type="dcterms:W3CDTF">2014-06-17T17:16:28Z</dcterms:modified>
</cp:coreProperties>
</file>