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sldIdLst>
    <p:sldId id="262" r:id="rId2"/>
    <p:sldId id="301" r:id="rId3"/>
    <p:sldId id="302" r:id="rId4"/>
    <p:sldId id="303" r:id="rId5"/>
    <p:sldId id="306" r:id="rId6"/>
    <p:sldId id="309" r:id="rId7"/>
    <p:sldId id="308" r:id="rId8"/>
    <p:sldId id="305" r:id="rId9"/>
    <p:sldId id="304" r:id="rId10"/>
    <p:sldId id="310" r:id="rId11"/>
    <p:sldId id="30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7C07"/>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5BB822-C4C3-4BEB-90C4-C5D443AA4BCB}" type="datetimeFigureOut">
              <a:rPr lang="en-US" smtClean="0"/>
              <a:pPr/>
              <a:t>6/14/2014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6B1F38-8610-44A9-8C9F-29DFD313743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F54FDB7-D6BA-4A2A-9B6F-43584B2CAB89}"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F5AB87-8DBE-4898-A789-7AE6F722FBCF}"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5AB87-8DBE-4898-A789-7AE6F722FBCF}"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5AB87-8DBE-4898-A789-7AE6F722FBCF}"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5AB87-8DBE-4898-A789-7AE6F722FBCF}"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F5AB87-8DBE-4898-A789-7AE6F722FBCF}" type="datetimeFigureOut">
              <a:rPr lang="en-US" smtClean="0"/>
              <a:pPr/>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F5AB87-8DBE-4898-A789-7AE6F722FBCF}" type="datetimeFigureOut">
              <a:rPr lang="en-US" smtClean="0"/>
              <a:pPr/>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F5AB87-8DBE-4898-A789-7AE6F722FBCF}" type="datetimeFigureOut">
              <a:rPr lang="en-US" smtClean="0"/>
              <a:pPr/>
              <a:t>6/14/2014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F5AB87-8DBE-4898-A789-7AE6F722FBCF}" type="datetimeFigureOut">
              <a:rPr lang="en-US" smtClean="0"/>
              <a:pPr/>
              <a:t>6/14/2014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F5AB87-8DBE-4898-A789-7AE6F722FBCF}" type="datetimeFigureOut">
              <a:rPr lang="en-US" smtClean="0"/>
              <a:pPr/>
              <a:t>6/14/2014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F5AB87-8DBE-4898-A789-7AE6F722FBCF}" type="datetimeFigureOut">
              <a:rPr lang="en-US" smtClean="0"/>
              <a:pPr/>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F5AB87-8DBE-4898-A789-7AE6F722FBCF}" type="datetimeFigureOut">
              <a:rPr lang="en-US" smtClean="0"/>
              <a:pPr/>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9B3B9-54FC-4262-866C-C1AB36DED23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F5AB87-8DBE-4898-A789-7AE6F722FBCF}" type="datetimeFigureOut">
              <a:rPr lang="en-US" smtClean="0"/>
              <a:pPr/>
              <a:t>6/14/2014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9B3B9-54FC-4262-866C-C1AB36DED2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77C07"/>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838200"/>
            <a:ext cx="8382000" cy="1736725"/>
          </a:xfrm>
        </p:spPr>
        <p:txBody>
          <a:bodyPr>
            <a:noAutofit/>
          </a:bodyPr>
          <a:lstStyle/>
          <a:p>
            <a:r>
              <a:rPr lang="en-US" sz="3200" dirty="0" smtClean="0"/>
              <a:t>Discussion of </a:t>
            </a:r>
            <a:r>
              <a:rPr lang="en-US" sz="3200" dirty="0" smtClean="0"/>
              <a:t>“Effects and role of </a:t>
            </a:r>
            <a:r>
              <a:rPr lang="en-US" sz="3200" dirty="0" err="1" smtClean="0"/>
              <a:t>macroprudential</a:t>
            </a:r>
            <a:r>
              <a:rPr lang="en-US" sz="3200" dirty="0" smtClean="0"/>
              <a:t> policy: Evidence from reserve requirements based on a narrative approach” by Federico, </a:t>
            </a:r>
            <a:r>
              <a:rPr lang="en-US" sz="3200" dirty="0" err="1" smtClean="0"/>
              <a:t>Vegh</a:t>
            </a:r>
            <a:r>
              <a:rPr lang="en-US" sz="3200" dirty="0" smtClean="0"/>
              <a:t>, and </a:t>
            </a:r>
            <a:r>
              <a:rPr lang="en-US" sz="3200" dirty="0" err="1" smtClean="0"/>
              <a:t>Vuletin</a:t>
            </a:r>
            <a:endParaRPr lang="en-US" sz="3200" dirty="0" smtClean="0"/>
          </a:p>
        </p:txBody>
      </p:sp>
      <p:sp>
        <p:nvSpPr>
          <p:cNvPr id="2051" name="Rectangle 3"/>
          <p:cNvSpPr>
            <a:spLocks noGrp="1" noChangeArrowheads="1"/>
          </p:cNvSpPr>
          <p:nvPr>
            <p:ph type="subTitle" idx="1"/>
          </p:nvPr>
        </p:nvSpPr>
        <p:spPr>
          <a:xfrm>
            <a:off x="1143000" y="2971800"/>
            <a:ext cx="6705600" cy="3276600"/>
          </a:xfrm>
        </p:spPr>
        <p:txBody>
          <a:bodyPr>
            <a:normAutofit/>
          </a:bodyPr>
          <a:lstStyle/>
          <a:p>
            <a:pPr>
              <a:lnSpc>
                <a:spcPct val="80000"/>
              </a:lnSpc>
            </a:pPr>
            <a:r>
              <a:rPr lang="en-US" sz="4000" dirty="0" smtClean="0">
                <a:solidFill>
                  <a:schemeClr val="tx1"/>
                </a:solidFill>
              </a:rPr>
              <a:t>Luc Laeven </a:t>
            </a:r>
          </a:p>
          <a:p>
            <a:pPr>
              <a:lnSpc>
                <a:spcPct val="80000"/>
              </a:lnSpc>
            </a:pPr>
            <a:r>
              <a:rPr lang="en-US" sz="2400" dirty="0" smtClean="0">
                <a:solidFill>
                  <a:schemeClr val="tx1"/>
                </a:solidFill>
              </a:rPr>
              <a:t>(International Monetary Fund)</a:t>
            </a:r>
            <a:endParaRPr lang="en-US" sz="2400" dirty="0">
              <a:solidFill>
                <a:schemeClr val="tx1"/>
              </a:solidFill>
            </a:endParaRPr>
          </a:p>
          <a:p>
            <a:pPr>
              <a:lnSpc>
                <a:spcPct val="80000"/>
              </a:lnSpc>
            </a:pPr>
            <a:endParaRPr lang="en-US" sz="1800" dirty="0">
              <a:solidFill>
                <a:schemeClr val="tx1"/>
              </a:solidFill>
            </a:endParaRPr>
          </a:p>
          <a:p>
            <a:pPr>
              <a:lnSpc>
                <a:spcPct val="80000"/>
              </a:lnSpc>
            </a:pPr>
            <a:endParaRPr lang="en-US" sz="1800" dirty="0">
              <a:solidFill>
                <a:schemeClr val="tx1"/>
              </a:solidFill>
            </a:endParaRPr>
          </a:p>
          <a:p>
            <a:pPr>
              <a:lnSpc>
                <a:spcPct val="80000"/>
              </a:lnSpc>
            </a:pPr>
            <a:r>
              <a:rPr lang="en-US" sz="2000" dirty="0" smtClean="0">
                <a:solidFill>
                  <a:schemeClr val="tx1"/>
                </a:solidFill>
              </a:rPr>
              <a:t>CBRT-NBER Conference</a:t>
            </a:r>
          </a:p>
          <a:p>
            <a:pPr>
              <a:lnSpc>
                <a:spcPct val="80000"/>
              </a:lnSpc>
            </a:pPr>
            <a:r>
              <a:rPr lang="en-US" sz="2000" dirty="0" smtClean="0">
                <a:solidFill>
                  <a:schemeClr val="tx1"/>
                </a:solidFill>
              </a:rPr>
              <a:t>Istanbul, </a:t>
            </a:r>
            <a:r>
              <a:rPr lang="en-US" sz="2000" dirty="0" smtClean="0">
                <a:solidFill>
                  <a:schemeClr val="tx1"/>
                </a:solidFill>
              </a:rPr>
              <a:t>June 13-14, 2014</a:t>
            </a:r>
            <a:endParaRPr lang="en-US" sz="2000" dirty="0" smtClean="0">
              <a:solidFill>
                <a:schemeClr val="tx1"/>
              </a:solidFill>
            </a:endParaRPr>
          </a:p>
          <a:p>
            <a:pPr>
              <a:lnSpc>
                <a:spcPct val="80000"/>
              </a:lnSpc>
            </a:pPr>
            <a:endParaRPr lang="en-US" sz="2000" dirty="0">
              <a:solidFill>
                <a:schemeClr val="tx1"/>
              </a:solidFill>
            </a:endParaRPr>
          </a:p>
          <a:p>
            <a:pPr>
              <a:lnSpc>
                <a:spcPct val="80000"/>
              </a:lnSpc>
            </a:pPr>
            <a:endParaRPr lang="en-US" sz="2000" dirty="0" smtClean="0">
              <a:solidFill>
                <a:schemeClr val="tx1"/>
              </a:solidFill>
            </a:endParaRPr>
          </a:p>
          <a:p>
            <a:pPr>
              <a:lnSpc>
                <a:spcPct val="80000"/>
              </a:lnSpc>
            </a:pPr>
            <a:r>
              <a:rPr lang="en-US" sz="2000" i="1" dirty="0" smtClean="0">
                <a:solidFill>
                  <a:schemeClr val="tx1"/>
                </a:solidFill>
              </a:rPr>
              <a:t>These </a:t>
            </a:r>
            <a:r>
              <a:rPr lang="en-US" sz="2000" i="1" dirty="0" smtClean="0">
                <a:solidFill>
                  <a:schemeClr val="tx1"/>
                </a:solidFill>
              </a:rPr>
              <a:t>views </a:t>
            </a:r>
            <a:r>
              <a:rPr lang="en-US" sz="2000" i="1" dirty="0" smtClean="0">
                <a:solidFill>
                  <a:schemeClr val="tx1"/>
                </a:solidFill>
              </a:rPr>
              <a:t>are </a:t>
            </a:r>
            <a:r>
              <a:rPr lang="en-US" sz="2000" i="1" dirty="0" smtClean="0">
                <a:solidFill>
                  <a:schemeClr val="tx1"/>
                </a:solidFill>
              </a:rPr>
              <a:t>my own </a:t>
            </a:r>
            <a:r>
              <a:rPr lang="en-US" sz="2000" i="1" dirty="0" smtClean="0">
                <a:solidFill>
                  <a:schemeClr val="tx1"/>
                </a:solidFill>
              </a:rPr>
              <a:t>and not those of the IMF or its Board</a:t>
            </a:r>
            <a:endParaRPr lang="en-US" sz="2000" i="1" dirty="0">
              <a:solidFill>
                <a:schemeClr val="tx1"/>
              </a:solidFill>
            </a:endParaRPr>
          </a:p>
        </p:txBody>
      </p:sp>
      <p:pic>
        <p:nvPicPr>
          <p:cNvPr id="4" name="Picture 3"/>
          <p:cNvPicPr/>
          <p:nvPr/>
        </p:nvPicPr>
        <p:blipFill>
          <a:blip r:embed="rId3" cstate="print"/>
          <a:stretch>
            <a:fillRect/>
          </a:stretch>
        </p:blipFill>
        <p:spPr>
          <a:xfrm>
            <a:off x="7772400" y="5181600"/>
            <a:ext cx="914400" cy="9144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Narrative approach (2)</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Application of narrative approach to </a:t>
            </a:r>
            <a:r>
              <a:rPr lang="en-US" dirty="0" err="1" smtClean="0"/>
              <a:t>macroprudential</a:t>
            </a:r>
            <a:r>
              <a:rPr lang="en-US" dirty="0" smtClean="0"/>
              <a:t> policy is challenging because less well documented and transparent (definition?)</a:t>
            </a:r>
          </a:p>
          <a:p>
            <a:r>
              <a:rPr lang="en-US" dirty="0" smtClean="0"/>
              <a:t>Exogenous changes in RR could still be endogenous to capital flows</a:t>
            </a:r>
          </a:p>
          <a:p>
            <a:r>
              <a:rPr lang="en-US" dirty="0" smtClean="0"/>
              <a:t>Application here is a bit of a black box</a:t>
            </a:r>
          </a:p>
          <a:p>
            <a:r>
              <a:rPr lang="en-US" dirty="0" smtClean="0"/>
              <a:t>Why not also apply to monetary policy?</a:t>
            </a:r>
          </a:p>
          <a:p>
            <a:r>
              <a:rPr lang="en-US" dirty="0" smtClean="0"/>
              <a:t>Need to distinguish at least between RR applicable to domestic currency and FX deposits; while correlation is high, effects could be markedly different</a:t>
            </a:r>
          </a:p>
          <a:p>
            <a:r>
              <a:rPr lang="en-US" dirty="0" smtClean="0"/>
              <a:t>Comparison with alternative approaches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Intermediate analysis</a:t>
            </a:r>
            <a:endParaRPr lang="en-US" dirty="0"/>
          </a:p>
        </p:txBody>
      </p:sp>
      <p:sp>
        <p:nvSpPr>
          <p:cNvPr id="3" name="Content Placeholder 2"/>
          <p:cNvSpPr>
            <a:spLocks noGrp="1"/>
          </p:cNvSpPr>
          <p:nvPr>
            <p:ph idx="1"/>
          </p:nvPr>
        </p:nvSpPr>
        <p:spPr/>
        <p:txBody>
          <a:bodyPr/>
          <a:lstStyle/>
          <a:p>
            <a:r>
              <a:rPr lang="en-US" dirty="0" smtClean="0"/>
              <a:t>Look at credit flows (that are directly affected by RR policy) and capital flows directly as intermediate step in the analysis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paper</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Empirical study of the </a:t>
            </a:r>
            <a:r>
              <a:rPr lang="en-US" dirty="0" smtClean="0"/>
              <a:t>macroeconomic effects of change in reserve requirements (RR) and monetary policy in four emerging economies (Argentina, Brazil, Columbia, and Uruguay) over the period 1992-2011</a:t>
            </a:r>
          </a:p>
          <a:p>
            <a:r>
              <a:rPr lang="en-US" dirty="0" smtClean="0"/>
              <a:t>Finds that RR policy stabilizes output (easing of RR stimulates output), acting as a substitute for monetary policy, which is used to stabilize the exchange rate</a:t>
            </a:r>
          </a:p>
          <a:p>
            <a:r>
              <a:rPr lang="en-US" dirty="0" smtClean="0"/>
              <a:t>This is obtained only when appropriately identifying exogenous changes in RR using a narrative approach</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contributions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Collect detailed data on RR and use </a:t>
            </a:r>
            <a:r>
              <a:rPr lang="en-US" dirty="0" err="1" smtClean="0"/>
              <a:t>Romer-Romer</a:t>
            </a:r>
            <a:r>
              <a:rPr lang="en-US" dirty="0" smtClean="0"/>
              <a:t> (2004) narrative approach to classify </a:t>
            </a:r>
            <a:r>
              <a:rPr lang="en-US" dirty="0" smtClean="0"/>
              <a:t> to classify changes in RR into endogenous or exogenous to the business cycle</a:t>
            </a:r>
          </a:p>
          <a:p>
            <a:r>
              <a:rPr lang="en-US" dirty="0" smtClean="0"/>
              <a:t>RR traditionally seen as liquidity management tool to control money growth; here seen as substitute for monetary policy to control credit growth and output (countercyclical)</a:t>
            </a:r>
            <a:endParaRPr lang="en-US" dirty="0" smtClean="0"/>
          </a:p>
          <a:p>
            <a:r>
              <a:rPr lang="en-US" dirty="0" smtClean="0"/>
              <a:t>Show empirically that RR can act as a substitute for conventional monetary policy in emerging markets that are subject to volatile capital flows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a:t>
            </a:r>
            <a:endParaRPr lang="en-US" dirty="0"/>
          </a:p>
        </p:txBody>
      </p:sp>
      <p:sp>
        <p:nvSpPr>
          <p:cNvPr id="3" name="Content Placeholder 2"/>
          <p:cNvSpPr>
            <a:spLocks noGrp="1"/>
          </p:cNvSpPr>
          <p:nvPr>
            <p:ph idx="1"/>
          </p:nvPr>
        </p:nvSpPr>
        <p:spPr/>
        <p:txBody>
          <a:bodyPr>
            <a:normAutofit lnSpcReduction="10000"/>
          </a:bodyPr>
          <a:lstStyle/>
          <a:p>
            <a:r>
              <a:rPr lang="en-US" dirty="0" smtClean="0"/>
              <a:t>Paper needs to give more institutional background and use this to guide analysis: exchange rate regimes, types of RR, and capital controls</a:t>
            </a:r>
          </a:p>
          <a:p>
            <a:r>
              <a:rPr lang="en-US" dirty="0" smtClean="0"/>
              <a:t>Related literature</a:t>
            </a:r>
          </a:p>
          <a:p>
            <a:r>
              <a:rPr lang="en-US" dirty="0" smtClean="0"/>
              <a:t>Long term and distributional effects</a:t>
            </a:r>
          </a:p>
          <a:p>
            <a:r>
              <a:rPr lang="en-US" dirty="0" smtClean="0"/>
              <a:t>Narrative approach as identification strategy</a:t>
            </a:r>
          </a:p>
          <a:p>
            <a:r>
              <a:rPr lang="en-US" dirty="0" smtClean="0"/>
              <a:t>Intermediate analysis of credit and capital flows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background (1)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Exchange rate regimes changed over sample period</a:t>
            </a:r>
          </a:p>
          <a:p>
            <a:pPr lvl="1"/>
            <a:r>
              <a:rPr lang="en-US" dirty="0" smtClean="0"/>
              <a:t>For example, Brazil moved from fixed to floating in 1999 when introducing inflation targeting</a:t>
            </a:r>
          </a:p>
          <a:p>
            <a:r>
              <a:rPr lang="en-US" dirty="0" smtClean="0"/>
              <a:t>Effective reserve requirements&lt;&lt;statutory reserve requirements because</a:t>
            </a:r>
          </a:p>
          <a:p>
            <a:pPr lvl="1"/>
            <a:r>
              <a:rPr lang="en-US" dirty="0" smtClean="0"/>
              <a:t>they may be remunerated and subject to deductions, and </a:t>
            </a:r>
          </a:p>
          <a:p>
            <a:pPr lvl="1"/>
            <a:r>
              <a:rPr lang="en-US" dirty="0" smtClean="0"/>
              <a:t>banks may move into </a:t>
            </a:r>
            <a:r>
              <a:rPr lang="en-US" dirty="0" err="1" smtClean="0"/>
              <a:t>nondeposits</a:t>
            </a:r>
            <a:r>
              <a:rPr lang="en-US" dirty="0" smtClean="0"/>
              <a:t> such as repos (e.g. </a:t>
            </a:r>
            <a:r>
              <a:rPr lang="en-US" dirty="0" err="1" smtClean="0"/>
              <a:t>Robitaille</a:t>
            </a:r>
            <a:r>
              <a:rPr lang="en-US" dirty="0" smtClean="0"/>
              <a:t> (2011) for the case of Brazil)</a:t>
            </a:r>
          </a:p>
          <a:p>
            <a:pPr lvl="1"/>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Institutional Background (2)</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Some countries took other </a:t>
            </a:r>
            <a:r>
              <a:rPr lang="en-US" dirty="0" err="1" smtClean="0"/>
              <a:t>macroprudential</a:t>
            </a:r>
            <a:r>
              <a:rPr lang="en-US" dirty="0" smtClean="0"/>
              <a:t> measures to curb credit growth or mitigate the fallout from RR</a:t>
            </a:r>
          </a:p>
          <a:p>
            <a:pPr lvl="1"/>
            <a:r>
              <a:rPr lang="en-US" dirty="0" smtClean="0"/>
              <a:t>Brazil in 2008 offered FX swaps to firms rolling over FX debt, in 2010 introduced additional capital requirements on consumer lending, and in 2011 limits on short spot dollar (FX) positions, while Columbia (2001) and Uruguay (2007) introduced dynamic provisioning</a:t>
            </a:r>
          </a:p>
          <a:p>
            <a:r>
              <a:rPr lang="en-US" dirty="0" smtClean="0"/>
              <a:t>Some countries introduced capital controls over the sample period</a:t>
            </a:r>
          </a:p>
          <a:p>
            <a:pPr lvl="1"/>
            <a:r>
              <a:rPr lang="en-US" dirty="0" smtClean="0"/>
              <a:t>Brazil introduced financial transaction tax of 2% on foreign purchases of stocks and bonds in 2009; this was broadened and raised to 6% to 2010 to ease pressure on the exchange rate</a:t>
            </a:r>
          </a:p>
          <a:p>
            <a:r>
              <a:rPr lang="en-US" dirty="0" smtClean="0"/>
              <a:t>FX interventions</a:t>
            </a:r>
          </a:p>
          <a:p>
            <a:pPr lvl="1"/>
            <a:r>
              <a:rPr lang="en-US" dirty="0" smtClean="0"/>
              <a:t>For example, Brazil in summer 2013</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literature</a:t>
            </a:r>
            <a:endParaRPr lang="en-US" dirty="0"/>
          </a:p>
        </p:txBody>
      </p:sp>
      <p:sp>
        <p:nvSpPr>
          <p:cNvPr id="3" name="Content Placeholder 2"/>
          <p:cNvSpPr>
            <a:spLocks noGrp="1"/>
          </p:cNvSpPr>
          <p:nvPr>
            <p:ph idx="1"/>
          </p:nvPr>
        </p:nvSpPr>
        <p:spPr/>
        <p:txBody>
          <a:bodyPr/>
          <a:lstStyle/>
          <a:p>
            <a:r>
              <a:rPr lang="en-US" dirty="0" err="1" smtClean="0"/>
              <a:t>Trilemma</a:t>
            </a:r>
            <a:r>
              <a:rPr lang="en-US" dirty="0" smtClean="0"/>
              <a:t> or dilemma (Rey 2013; </a:t>
            </a:r>
            <a:r>
              <a:rPr lang="en-US" dirty="0" err="1" smtClean="0"/>
              <a:t>Farhi-Werning</a:t>
            </a:r>
            <a:r>
              <a:rPr lang="en-US" dirty="0" smtClean="0"/>
              <a:t>, 2014)</a:t>
            </a:r>
          </a:p>
          <a:p>
            <a:pPr lvl="1"/>
            <a:r>
              <a:rPr lang="en-US" dirty="0" smtClean="0"/>
              <a:t>In Brazil, UIP does not hold since at least 2005</a:t>
            </a:r>
          </a:p>
          <a:p>
            <a:r>
              <a:rPr lang="en-US" dirty="0" smtClean="0"/>
              <a:t>RR as </a:t>
            </a:r>
            <a:r>
              <a:rPr lang="en-US" dirty="0" err="1" smtClean="0"/>
              <a:t>macroprudential</a:t>
            </a:r>
            <a:r>
              <a:rPr lang="en-US" dirty="0" smtClean="0"/>
              <a:t> policy (IMF)</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Long term and distributional effects</a:t>
            </a:r>
            <a:endParaRPr lang="en-US" dirty="0"/>
          </a:p>
        </p:txBody>
      </p:sp>
      <p:sp>
        <p:nvSpPr>
          <p:cNvPr id="3" name="Content Placeholder 2"/>
          <p:cNvSpPr>
            <a:spLocks noGrp="1"/>
          </p:cNvSpPr>
          <p:nvPr>
            <p:ph idx="1"/>
          </p:nvPr>
        </p:nvSpPr>
        <p:spPr/>
        <p:txBody>
          <a:bodyPr/>
          <a:lstStyle/>
          <a:p>
            <a:r>
              <a:rPr lang="en-US" dirty="0" smtClean="0"/>
              <a:t>VAR approach picks up long term output implications from changes in RR but not long-term effects of policy uncertainty</a:t>
            </a:r>
          </a:p>
          <a:p>
            <a:r>
              <a:rPr lang="en-US" dirty="0" smtClean="0"/>
              <a:t>Distributional consequences (e.g. RR may make it difficult for small firms to raise funds a la Forbes (2007))</a:t>
            </a:r>
          </a:p>
          <a:p>
            <a:r>
              <a:rPr lang="en-US" dirty="0" smtClean="0"/>
              <a:t>RR could shift activity offshore and damage transparency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Narrative approach (1)</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Identifying assumption: monetary policy innovations have no contemporaneous effect on economic variables (output, employment, prices)</a:t>
            </a:r>
          </a:p>
          <a:p>
            <a:r>
              <a:rPr lang="en-US" dirty="0" smtClean="0"/>
              <a:t>VAR analysis generally obtains small effects of monetary policy</a:t>
            </a:r>
          </a:p>
          <a:p>
            <a:r>
              <a:rPr lang="en-US" dirty="0" smtClean="0"/>
              <a:t>Narrative approach allow to distinguish shocks that are endogenous and exogenous to the business cycle</a:t>
            </a:r>
          </a:p>
          <a:p>
            <a:r>
              <a:rPr lang="en-US" dirty="0" smtClean="0"/>
              <a:t>Narrative approach tends to find much bigger effect, in part because “the </a:t>
            </a:r>
            <a:r>
              <a:rPr lang="en-US" dirty="0" err="1" smtClean="0"/>
              <a:t>Romer-Romer</a:t>
            </a:r>
            <a:r>
              <a:rPr lang="en-US" dirty="0" smtClean="0"/>
              <a:t> shocks are associated with much larger and longer changes in monetary policy than the VAR shocks” (</a:t>
            </a:r>
            <a:r>
              <a:rPr lang="en-US" dirty="0" err="1" smtClean="0"/>
              <a:t>Coibion</a:t>
            </a:r>
            <a:r>
              <a:rPr lang="en-US" dirty="0" smtClean="0"/>
              <a:t> (2012))</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1127</TotalTime>
  <Words>730</Words>
  <Application>Microsoft Office PowerPoint</Application>
  <PresentationFormat>On-screen Show (4:3)</PresentationFormat>
  <Paragraphs>60</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Discussion of “Effects and role of macroprudential policy: Evidence from reserve requirements based on a narrative approach” by Federico, Vegh, and Vuletin</vt:lpstr>
      <vt:lpstr>Summary of paper</vt:lpstr>
      <vt:lpstr>Key contributions</vt:lpstr>
      <vt:lpstr>Comments</vt:lpstr>
      <vt:lpstr>Institutional background (1)</vt:lpstr>
      <vt:lpstr>Institutional Background (2)</vt:lpstr>
      <vt:lpstr>Related literature</vt:lpstr>
      <vt:lpstr>Long term and distributional effects</vt:lpstr>
      <vt:lpstr>Narrative approach (1)</vt:lpstr>
      <vt:lpstr>Narrative approach (2)</vt:lpstr>
      <vt:lpstr>Intermediate analysis</vt:lpstr>
    </vt:vector>
  </TitlesOfParts>
  <Company>International Monetary Fund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Discipline and Macroprudential Regulation of Banks: Challenges and Opportunities/ Cycle-Proof Market Discipline</dc:title>
  <dc:creator>llaeven</dc:creator>
  <cp:lastModifiedBy>llaeven</cp:lastModifiedBy>
  <cp:revision>80</cp:revision>
  <dcterms:created xsi:type="dcterms:W3CDTF">2010-09-20T23:13:03Z</dcterms:created>
  <dcterms:modified xsi:type="dcterms:W3CDTF">2014-06-14T10:41:28Z</dcterms:modified>
</cp:coreProperties>
</file>