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91" r:id="rId1"/>
  </p:sldMasterIdLst>
  <p:notesMasterIdLst>
    <p:notesMasterId r:id="rId16"/>
  </p:notesMasterIdLst>
  <p:handoutMasterIdLst>
    <p:handoutMasterId r:id="rId17"/>
  </p:handoutMasterIdLst>
  <p:sldIdLst>
    <p:sldId id="1618" r:id="rId2"/>
    <p:sldId id="1688" r:id="rId3"/>
    <p:sldId id="1689" r:id="rId4"/>
    <p:sldId id="1690" r:id="rId5"/>
    <p:sldId id="1691" r:id="rId6"/>
    <p:sldId id="1692" r:id="rId7"/>
    <p:sldId id="1693" r:id="rId8"/>
    <p:sldId id="1674" r:id="rId9"/>
    <p:sldId id="1677" r:id="rId10"/>
    <p:sldId id="1684" r:id="rId11"/>
    <p:sldId id="1685" r:id="rId12"/>
    <p:sldId id="1686" r:id="rId13"/>
    <p:sldId id="1687" r:id="rId14"/>
    <p:sldId id="1694" r:id="rId15"/>
  </p:sldIdLst>
  <p:sldSz cx="9144000" cy="6858000" type="screen4x3"/>
  <p:notesSz cx="6797675" cy="9926638"/>
  <p:defaultTextStyle>
    <a:defPPr>
      <a:defRPr lang="en-US"/>
    </a:defPPr>
    <a:lvl1pPr algn="l" rtl="0" fontAlgn="base">
      <a:spcBef>
        <a:spcPct val="0"/>
      </a:spcBef>
      <a:spcAft>
        <a:spcPct val="0"/>
      </a:spcAft>
      <a:defRPr sz="2000" kern="1200">
        <a:solidFill>
          <a:srgbClr val="FF0066"/>
        </a:solidFill>
        <a:latin typeface="Arial" pitchFamily="34" charset="0"/>
        <a:ea typeface="+mn-ea"/>
        <a:cs typeface="Arial" pitchFamily="34" charset="0"/>
      </a:defRPr>
    </a:lvl1pPr>
    <a:lvl2pPr marL="457200" algn="l" rtl="0" fontAlgn="base">
      <a:spcBef>
        <a:spcPct val="0"/>
      </a:spcBef>
      <a:spcAft>
        <a:spcPct val="0"/>
      </a:spcAft>
      <a:defRPr sz="2000" kern="1200">
        <a:solidFill>
          <a:srgbClr val="FF0066"/>
        </a:solidFill>
        <a:latin typeface="Arial" pitchFamily="34" charset="0"/>
        <a:ea typeface="+mn-ea"/>
        <a:cs typeface="Arial" pitchFamily="34" charset="0"/>
      </a:defRPr>
    </a:lvl2pPr>
    <a:lvl3pPr marL="914400" algn="l" rtl="0" fontAlgn="base">
      <a:spcBef>
        <a:spcPct val="0"/>
      </a:spcBef>
      <a:spcAft>
        <a:spcPct val="0"/>
      </a:spcAft>
      <a:defRPr sz="2000" kern="1200">
        <a:solidFill>
          <a:srgbClr val="FF0066"/>
        </a:solidFill>
        <a:latin typeface="Arial" pitchFamily="34" charset="0"/>
        <a:ea typeface="+mn-ea"/>
        <a:cs typeface="Arial" pitchFamily="34" charset="0"/>
      </a:defRPr>
    </a:lvl3pPr>
    <a:lvl4pPr marL="1371600" algn="l" rtl="0" fontAlgn="base">
      <a:spcBef>
        <a:spcPct val="0"/>
      </a:spcBef>
      <a:spcAft>
        <a:spcPct val="0"/>
      </a:spcAft>
      <a:defRPr sz="2000" kern="1200">
        <a:solidFill>
          <a:srgbClr val="FF0066"/>
        </a:solidFill>
        <a:latin typeface="Arial" pitchFamily="34" charset="0"/>
        <a:ea typeface="+mn-ea"/>
        <a:cs typeface="Arial" pitchFamily="34" charset="0"/>
      </a:defRPr>
    </a:lvl4pPr>
    <a:lvl5pPr marL="1828800" algn="l" rtl="0" fontAlgn="base">
      <a:spcBef>
        <a:spcPct val="0"/>
      </a:spcBef>
      <a:spcAft>
        <a:spcPct val="0"/>
      </a:spcAft>
      <a:defRPr sz="2000" kern="1200">
        <a:solidFill>
          <a:srgbClr val="FF0066"/>
        </a:solidFill>
        <a:latin typeface="Arial" pitchFamily="34" charset="0"/>
        <a:ea typeface="+mn-ea"/>
        <a:cs typeface="Arial" pitchFamily="34" charset="0"/>
      </a:defRPr>
    </a:lvl5pPr>
    <a:lvl6pPr marL="2286000" algn="l" defTabSz="914400" rtl="0" eaLnBrk="1" latinLnBrk="0" hangingPunct="1">
      <a:defRPr sz="2000" kern="1200">
        <a:solidFill>
          <a:srgbClr val="FF0066"/>
        </a:solidFill>
        <a:latin typeface="Arial" pitchFamily="34" charset="0"/>
        <a:ea typeface="+mn-ea"/>
        <a:cs typeface="Arial" pitchFamily="34" charset="0"/>
      </a:defRPr>
    </a:lvl6pPr>
    <a:lvl7pPr marL="2743200" algn="l" defTabSz="914400" rtl="0" eaLnBrk="1" latinLnBrk="0" hangingPunct="1">
      <a:defRPr sz="2000" kern="1200">
        <a:solidFill>
          <a:srgbClr val="FF0066"/>
        </a:solidFill>
        <a:latin typeface="Arial" pitchFamily="34" charset="0"/>
        <a:ea typeface="+mn-ea"/>
        <a:cs typeface="Arial" pitchFamily="34" charset="0"/>
      </a:defRPr>
    </a:lvl7pPr>
    <a:lvl8pPr marL="3200400" algn="l" defTabSz="914400" rtl="0" eaLnBrk="1" latinLnBrk="0" hangingPunct="1">
      <a:defRPr sz="2000" kern="1200">
        <a:solidFill>
          <a:srgbClr val="FF0066"/>
        </a:solidFill>
        <a:latin typeface="Arial" pitchFamily="34" charset="0"/>
        <a:ea typeface="+mn-ea"/>
        <a:cs typeface="Arial" pitchFamily="34" charset="0"/>
      </a:defRPr>
    </a:lvl8pPr>
    <a:lvl9pPr marL="3657600" algn="l" defTabSz="914400" rtl="0" eaLnBrk="1" latinLnBrk="0" hangingPunct="1">
      <a:defRPr sz="2000" kern="1200">
        <a:solidFill>
          <a:srgbClr val="FF0066"/>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66CC"/>
    <a:srgbClr val="87212E"/>
    <a:srgbClr val="E46D0A"/>
    <a:srgbClr val="FFFFFF"/>
    <a:srgbClr val="CCCCFF"/>
    <a:srgbClr val="0033CC"/>
    <a:srgbClr val="0000FF"/>
    <a:srgbClr val="DA8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1931" autoAdjust="0"/>
    <p:restoredTop sz="72950" autoAdjust="0"/>
  </p:normalViewPr>
  <p:slideViewPr>
    <p:cSldViewPr snapToObjects="1">
      <p:cViewPr>
        <p:scale>
          <a:sx n="71" d="100"/>
          <a:sy n="71" d="100"/>
        </p:scale>
        <p:origin x="-1344" y="90"/>
      </p:cViewPr>
      <p:guideLst>
        <p:guide orient="horz" pos="3612"/>
        <p:guide orient="horz"/>
        <p:guide orient="horz" pos="1248"/>
        <p:guide orient="horz" pos="3884"/>
        <p:guide orient="horz" pos="2256"/>
        <p:guide orient="horz" pos="912"/>
        <p:guide orient="horz" pos="1728"/>
        <p:guide orient="horz" pos="2592"/>
        <p:guide pos="1920"/>
        <p:guide pos="2688"/>
        <p:guide pos="4992"/>
        <p:guide pos="1247"/>
        <p:guide pos="2971"/>
        <p:guide pos="4422"/>
        <p:guide pos="4704"/>
        <p:guide pos="528"/>
      </p:guideLst>
    </p:cSldViewPr>
  </p:slideViewPr>
  <p:outlineViewPr>
    <p:cViewPr>
      <p:scale>
        <a:sx n="100" d="100"/>
        <a:sy n="100" d="100"/>
      </p:scale>
      <p:origin x="0" y="0"/>
    </p:cViewPr>
  </p:outlineViewPr>
  <p:notesTextViewPr>
    <p:cViewPr>
      <p:scale>
        <a:sx n="100" d="100"/>
        <a:sy n="100" d="100"/>
      </p:scale>
      <p:origin x="0" y="0"/>
    </p:cViewPr>
  </p:notesTextViewPr>
  <p:sorterViewPr>
    <p:cViewPr>
      <p:scale>
        <a:sx n="33" d="100"/>
        <a:sy n="33" d="100"/>
      </p:scale>
      <p:origin x="0" y="0"/>
    </p:cViewPr>
  </p:sorterViewPr>
  <p:notesViewPr>
    <p:cSldViewPr snapToObjects="1">
      <p:cViewPr varScale="1">
        <p:scale>
          <a:sx n="76" d="100"/>
          <a:sy n="76" d="100"/>
        </p:scale>
        <p:origin x="-2166" y="-96"/>
      </p:cViewPr>
      <p:guideLst>
        <p:guide orient="horz" pos="6081"/>
        <p:guide orient="horz" pos="-126"/>
        <p:guide orient="horz" pos="219"/>
        <p:guide orient="horz" pos="2986"/>
        <p:guide pos="244"/>
        <p:guide pos="399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46400" cy="495300"/>
          </a:xfrm>
          <a:prstGeom prst="rect">
            <a:avLst/>
          </a:prstGeom>
          <a:noFill/>
          <a:ln>
            <a:noFill/>
          </a:ln>
          <a:extLst/>
        </p:spPr>
        <p:txBody>
          <a:bodyPr vert="horz" wrap="square" lIns="87895" tIns="43951" rIns="87895" bIns="43951" numCol="1" anchor="t" anchorCtr="0" compatLnSpc="1">
            <a:prstTxWarp prst="textNoShape">
              <a:avLst/>
            </a:prstTxWarp>
          </a:bodyPr>
          <a:lstStyle>
            <a:lvl1pPr algn="l" defTabSz="850900">
              <a:spcBef>
                <a:spcPct val="0"/>
              </a:spcBef>
              <a:defRPr sz="1300">
                <a:solidFill>
                  <a:schemeClr val="tx1"/>
                </a:solidFill>
                <a:latin typeface="Arial" charset="0"/>
                <a:cs typeface="+mn-cs"/>
              </a:defRPr>
            </a:lvl1pPr>
          </a:lstStyle>
          <a:p>
            <a:pPr>
              <a:defRPr/>
            </a:pPr>
            <a:endParaRPr lang="tr-TR" dirty="0"/>
          </a:p>
        </p:txBody>
      </p:sp>
      <p:sp>
        <p:nvSpPr>
          <p:cNvPr id="94211" name="Rectangle 3"/>
          <p:cNvSpPr>
            <a:spLocks noGrp="1" noChangeArrowheads="1"/>
          </p:cNvSpPr>
          <p:nvPr>
            <p:ph type="dt" sz="quarter" idx="1"/>
          </p:nvPr>
        </p:nvSpPr>
        <p:spPr bwMode="auto">
          <a:xfrm>
            <a:off x="3851275" y="0"/>
            <a:ext cx="2946400" cy="495300"/>
          </a:xfrm>
          <a:prstGeom prst="rect">
            <a:avLst/>
          </a:prstGeom>
          <a:noFill/>
          <a:ln>
            <a:noFill/>
          </a:ln>
          <a:extLst/>
        </p:spPr>
        <p:txBody>
          <a:bodyPr vert="horz" wrap="square" lIns="87895" tIns="43951" rIns="87895" bIns="43951" numCol="1" anchor="t" anchorCtr="0" compatLnSpc="1">
            <a:prstTxWarp prst="textNoShape">
              <a:avLst/>
            </a:prstTxWarp>
          </a:bodyPr>
          <a:lstStyle>
            <a:lvl1pPr algn="r" defTabSz="850900">
              <a:spcBef>
                <a:spcPct val="0"/>
              </a:spcBef>
              <a:defRPr sz="1300">
                <a:solidFill>
                  <a:schemeClr val="tx1"/>
                </a:solidFill>
                <a:latin typeface="Arial" charset="0"/>
                <a:cs typeface="+mn-cs"/>
              </a:defRPr>
            </a:lvl1pPr>
          </a:lstStyle>
          <a:p>
            <a:pPr>
              <a:defRPr/>
            </a:pPr>
            <a:endParaRPr lang="tr-TR" dirty="0"/>
          </a:p>
        </p:txBody>
      </p:sp>
      <p:sp>
        <p:nvSpPr>
          <p:cNvPr id="94212" name="Rectangle 4"/>
          <p:cNvSpPr>
            <a:spLocks noGrp="1" noChangeArrowheads="1"/>
          </p:cNvSpPr>
          <p:nvPr>
            <p:ph type="ftr" sz="quarter" idx="2"/>
          </p:nvPr>
        </p:nvSpPr>
        <p:spPr bwMode="auto">
          <a:xfrm>
            <a:off x="0" y="9431338"/>
            <a:ext cx="2946400" cy="495300"/>
          </a:xfrm>
          <a:prstGeom prst="rect">
            <a:avLst/>
          </a:prstGeom>
          <a:noFill/>
          <a:ln>
            <a:noFill/>
          </a:ln>
          <a:extLst/>
        </p:spPr>
        <p:txBody>
          <a:bodyPr vert="horz" wrap="square" lIns="87895" tIns="43951" rIns="87895" bIns="43951" numCol="1" anchor="b" anchorCtr="0" compatLnSpc="1">
            <a:prstTxWarp prst="textNoShape">
              <a:avLst/>
            </a:prstTxWarp>
          </a:bodyPr>
          <a:lstStyle>
            <a:lvl1pPr algn="l" defTabSz="850900">
              <a:spcBef>
                <a:spcPct val="0"/>
              </a:spcBef>
              <a:defRPr sz="1300">
                <a:solidFill>
                  <a:schemeClr val="tx1"/>
                </a:solidFill>
                <a:latin typeface="Arial" charset="0"/>
                <a:cs typeface="+mn-cs"/>
              </a:defRPr>
            </a:lvl1pPr>
          </a:lstStyle>
          <a:p>
            <a:pPr>
              <a:defRPr/>
            </a:pPr>
            <a:endParaRPr lang="tr-TR" dirty="0"/>
          </a:p>
        </p:txBody>
      </p:sp>
      <p:sp>
        <p:nvSpPr>
          <p:cNvPr id="94213" name="Rectangle 5"/>
          <p:cNvSpPr>
            <a:spLocks noGrp="1" noChangeArrowheads="1"/>
          </p:cNvSpPr>
          <p:nvPr>
            <p:ph type="sldNum" sz="quarter" idx="3"/>
          </p:nvPr>
        </p:nvSpPr>
        <p:spPr bwMode="auto">
          <a:xfrm>
            <a:off x="3851275" y="9431338"/>
            <a:ext cx="2946400" cy="495300"/>
          </a:xfrm>
          <a:prstGeom prst="rect">
            <a:avLst/>
          </a:prstGeom>
          <a:noFill/>
          <a:ln>
            <a:noFill/>
          </a:ln>
          <a:extLst/>
        </p:spPr>
        <p:txBody>
          <a:bodyPr vert="horz" wrap="square" lIns="87895" tIns="43951" rIns="87895" bIns="43951" numCol="1" anchor="b" anchorCtr="0" compatLnSpc="1">
            <a:prstTxWarp prst="textNoShape">
              <a:avLst/>
            </a:prstTxWarp>
          </a:bodyPr>
          <a:lstStyle>
            <a:lvl1pPr algn="r" defTabSz="850900">
              <a:spcBef>
                <a:spcPct val="0"/>
              </a:spcBef>
              <a:defRPr sz="1300">
                <a:solidFill>
                  <a:schemeClr val="tx1"/>
                </a:solidFill>
                <a:latin typeface="Arial" charset="0"/>
                <a:cs typeface="+mn-cs"/>
              </a:defRPr>
            </a:lvl1pPr>
          </a:lstStyle>
          <a:p>
            <a:pPr>
              <a:defRPr/>
            </a:pPr>
            <a:fld id="{07F6C682-699A-4ADB-B8BC-FF97F178A474}" type="slidenum">
              <a:rPr lang="en-US"/>
              <a:pPr>
                <a:defRPr/>
              </a:pPr>
              <a:t>‹#›</a:t>
            </a:fld>
            <a:endParaRPr lang="en-US" dirty="0"/>
          </a:p>
        </p:txBody>
      </p:sp>
    </p:spTree>
    <p:extLst>
      <p:ext uri="{BB962C8B-B14F-4D97-AF65-F5344CB8AC3E}">
        <p14:creationId xmlns:p14="http://schemas.microsoft.com/office/powerpoint/2010/main" val="2065712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46400" cy="495300"/>
          </a:xfrm>
          <a:prstGeom prst="rect">
            <a:avLst/>
          </a:prstGeom>
          <a:noFill/>
          <a:ln>
            <a:noFill/>
          </a:ln>
          <a:extLst/>
        </p:spPr>
        <p:txBody>
          <a:bodyPr vert="horz" wrap="square" lIns="87895" tIns="43951" rIns="87895" bIns="43951" numCol="1" anchor="t" anchorCtr="0" compatLnSpc="1">
            <a:prstTxWarp prst="textNoShape">
              <a:avLst/>
            </a:prstTxWarp>
          </a:bodyPr>
          <a:lstStyle>
            <a:lvl1pPr algn="l" defTabSz="850900">
              <a:spcBef>
                <a:spcPct val="0"/>
              </a:spcBef>
              <a:defRPr sz="1300">
                <a:solidFill>
                  <a:schemeClr val="tx1"/>
                </a:solidFill>
                <a:latin typeface="Times New Roman" pitchFamily="18" charset="0"/>
                <a:cs typeface="+mn-cs"/>
              </a:defRPr>
            </a:lvl1pPr>
          </a:lstStyle>
          <a:p>
            <a:pPr>
              <a:defRPr/>
            </a:pPr>
            <a:endParaRPr lang="tr-TR" dirty="0"/>
          </a:p>
        </p:txBody>
      </p:sp>
      <p:sp>
        <p:nvSpPr>
          <p:cNvPr id="15363" name="Rectangle 3"/>
          <p:cNvSpPr>
            <a:spLocks noGrp="1" noChangeArrowheads="1"/>
          </p:cNvSpPr>
          <p:nvPr>
            <p:ph type="dt" idx="1"/>
          </p:nvPr>
        </p:nvSpPr>
        <p:spPr bwMode="auto">
          <a:xfrm>
            <a:off x="3851275" y="0"/>
            <a:ext cx="2946400" cy="495300"/>
          </a:xfrm>
          <a:prstGeom prst="rect">
            <a:avLst/>
          </a:prstGeom>
          <a:noFill/>
          <a:ln>
            <a:noFill/>
          </a:ln>
          <a:extLst/>
        </p:spPr>
        <p:txBody>
          <a:bodyPr vert="horz" wrap="square" lIns="87895" tIns="43951" rIns="87895" bIns="43951" numCol="1" anchor="t" anchorCtr="0" compatLnSpc="1">
            <a:prstTxWarp prst="textNoShape">
              <a:avLst/>
            </a:prstTxWarp>
          </a:bodyPr>
          <a:lstStyle>
            <a:lvl1pPr algn="r" defTabSz="850900">
              <a:spcBef>
                <a:spcPct val="0"/>
              </a:spcBef>
              <a:defRPr sz="1300">
                <a:solidFill>
                  <a:schemeClr val="tx1"/>
                </a:solidFill>
                <a:latin typeface="Times New Roman" pitchFamily="18" charset="0"/>
                <a:cs typeface="+mn-cs"/>
              </a:defRPr>
            </a:lvl1pPr>
          </a:lstStyle>
          <a:p>
            <a:pPr>
              <a:defRPr/>
            </a:pPr>
            <a:endParaRPr lang="tr-TR" dirty="0"/>
          </a:p>
        </p:txBody>
      </p:sp>
      <p:sp>
        <p:nvSpPr>
          <p:cNvPr id="84996" name="Rectangle 4"/>
          <p:cNvSpPr>
            <a:spLocks noGrp="1" noRot="1" noChangeAspect="1" noChangeArrowheads="1" noTextEdit="1"/>
          </p:cNvSpPr>
          <p:nvPr>
            <p:ph type="sldImg" idx="2"/>
          </p:nvPr>
        </p:nvSpPr>
        <p:spPr bwMode="auto">
          <a:xfrm>
            <a:off x="622300" y="288925"/>
            <a:ext cx="5570538" cy="41798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p:cNvSpPr>
            <a:spLocks noGrp="1" noChangeArrowheads="1"/>
          </p:cNvSpPr>
          <p:nvPr>
            <p:ph type="body" sz="quarter" idx="3"/>
          </p:nvPr>
        </p:nvSpPr>
        <p:spPr bwMode="auto">
          <a:xfrm>
            <a:off x="487363" y="4713288"/>
            <a:ext cx="5827712" cy="4468812"/>
          </a:xfrm>
          <a:prstGeom prst="rect">
            <a:avLst/>
          </a:prstGeom>
          <a:noFill/>
          <a:ln>
            <a:noFill/>
          </a:ln>
          <a:extLst/>
        </p:spPr>
        <p:txBody>
          <a:bodyPr vert="horz" wrap="square" lIns="87895" tIns="43951" rIns="87895" bIns="4395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9431338"/>
            <a:ext cx="2946400" cy="495300"/>
          </a:xfrm>
          <a:prstGeom prst="rect">
            <a:avLst/>
          </a:prstGeom>
          <a:noFill/>
          <a:ln>
            <a:noFill/>
          </a:ln>
          <a:extLst/>
        </p:spPr>
        <p:txBody>
          <a:bodyPr vert="horz" wrap="square" lIns="87895" tIns="43951" rIns="87895" bIns="43951" numCol="1" anchor="b" anchorCtr="0" compatLnSpc="1">
            <a:prstTxWarp prst="textNoShape">
              <a:avLst/>
            </a:prstTxWarp>
          </a:bodyPr>
          <a:lstStyle>
            <a:lvl1pPr algn="l" defTabSz="850900">
              <a:spcBef>
                <a:spcPct val="0"/>
              </a:spcBef>
              <a:defRPr sz="1300">
                <a:solidFill>
                  <a:schemeClr val="tx1"/>
                </a:solidFill>
                <a:latin typeface="Times New Roman" pitchFamily="18" charset="0"/>
                <a:cs typeface="+mn-cs"/>
              </a:defRPr>
            </a:lvl1pPr>
          </a:lstStyle>
          <a:p>
            <a:pPr>
              <a:defRPr/>
            </a:pPr>
            <a:endParaRPr lang="tr-TR" dirty="0"/>
          </a:p>
        </p:txBody>
      </p:sp>
      <p:sp>
        <p:nvSpPr>
          <p:cNvPr id="15367" name="Rectangle 7"/>
          <p:cNvSpPr>
            <a:spLocks noGrp="1" noChangeArrowheads="1"/>
          </p:cNvSpPr>
          <p:nvPr>
            <p:ph type="sldNum" sz="quarter" idx="5"/>
          </p:nvPr>
        </p:nvSpPr>
        <p:spPr bwMode="auto">
          <a:xfrm>
            <a:off x="3851275" y="9431338"/>
            <a:ext cx="2946400" cy="495300"/>
          </a:xfrm>
          <a:prstGeom prst="rect">
            <a:avLst/>
          </a:prstGeom>
          <a:noFill/>
          <a:ln>
            <a:noFill/>
          </a:ln>
          <a:extLst/>
        </p:spPr>
        <p:txBody>
          <a:bodyPr vert="horz" wrap="square" lIns="87895" tIns="43951" rIns="87895" bIns="43951" numCol="1" anchor="b" anchorCtr="0" compatLnSpc="1">
            <a:prstTxWarp prst="textNoShape">
              <a:avLst/>
            </a:prstTxWarp>
          </a:bodyPr>
          <a:lstStyle>
            <a:lvl1pPr algn="r" defTabSz="850900">
              <a:spcBef>
                <a:spcPct val="0"/>
              </a:spcBef>
              <a:defRPr sz="1300">
                <a:solidFill>
                  <a:schemeClr val="tx1"/>
                </a:solidFill>
                <a:latin typeface="Times New Roman" pitchFamily="18" charset="0"/>
                <a:cs typeface="+mn-cs"/>
              </a:defRPr>
            </a:lvl1pPr>
          </a:lstStyle>
          <a:p>
            <a:pPr>
              <a:defRPr/>
            </a:pPr>
            <a:fld id="{1479F7F5-8F1F-41B8-A897-C43462D1E40A}" type="slidenum">
              <a:rPr lang="en-US"/>
              <a:pPr>
                <a:defRPr/>
              </a:pPr>
              <a:t>‹#›</a:t>
            </a:fld>
            <a:endParaRPr lang="en-US" dirty="0"/>
          </a:p>
        </p:txBody>
      </p:sp>
    </p:spTree>
    <p:extLst>
      <p:ext uri="{BB962C8B-B14F-4D97-AF65-F5344CB8AC3E}">
        <p14:creationId xmlns:p14="http://schemas.microsoft.com/office/powerpoint/2010/main" val="19816429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really enjoyed reading this </a:t>
            </a:r>
            <a:r>
              <a:rPr lang="en-GB" baseline="0" dirty="0" smtClean="0"/>
              <a:t>neat, innovative and well-written paper on the highly debated issue of capital controls.  </a:t>
            </a:r>
            <a:endParaRPr lang="en-US" dirty="0"/>
          </a:p>
        </p:txBody>
      </p:sp>
      <p:sp>
        <p:nvSpPr>
          <p:cNvPr id="4" name="Slide Number Placeholder 3"/>
          <p:cNvSpPr>
            <a:spLocks noGrp="1"/>
          </p:cNvSpPr>
          <p:nvPr>
            <p:ph type="sldNum" sz="quarter" idx="10"/>
          </p:nvPr>
        </p:nvSpPr>
        <p:spPr/>
        <p:txBody>
          <a:bodyPr/>
          <a:lstStyle/>
          <a:p>
            <a:pPr>
              <a:defRPr/>
            </a:pPr>
            <a:fld id="{1479F7F5-8F1F-41B8-A897-C43462D1E40A}" type="slidenum">
              <a:rPr lang="en-US" smtClean="0"/>
              <a:pPr>
                <a:defRPr/>
              </a:pPr>
              <a:t>1</a:t>
            </a:fld>
            <a:endParaRPr lang="en-US" dirty="0"/>
          </a:p>
        </p:txBody>
      </p:sp>
    </p:spTree>
    <p:extLst>
      <p:ext uri="{BB962C8B-B14F-4D97-AF65-F5344CB8AC3E}">
        <p14:creationId xmlns:p14="http://schemas.microsoft.com/office/powerpoint/2010/main" val="3534455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E8A898EF-DBB2-4844-AEBA-2E7F784A24BE}" type="slidenum">
              <a:rPr lang="tr-TR" smtClean="0"/>
              <a:pPr/>
              <a:t>10</a:t>
            </a:fld>
            <a:endParaRPr lang="tr-TR" dirty="0"/>
          </a:p>
        </p:txBody>
      </p:sp>
    </p:spTree>
    <p:extLst>
      <p:ext uri="{BB962C8B-B14F-4D97-AF65-F5344CB8AC3E}">
        <p14:creationId xmlns:p14="http://schemas.microsoft.com/office/powerpoint/2010/main" val="1889152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E8A898EF-DBB2-4844-AEBA-2E7F784A24BE}" type="slidenum">
              <a:rPr lang="tr-TR" smtClean="0"/>
              <a:pPr/>
              <a:t>11</a:t>
            </a:fld>
            <a:endParaRPr lang="tr-TR" dirty="0"/>
          </a:p>
        </p:txBody>
      </p:sp>
    </p:spTree>
    <p:extLst>
      <p:ext uri="{BB962C8B-B14F-4D97-AF65-F5344CB8AC3E}">
        <p14:creationId xmlns:p14="http://schemas.microsoft.com/office/powerpoint/2010/main" val="18891522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E8A898EF-DBB2-4844-AEBA-2E7F784A24BE}" type="slidenum">
              <a:rPr lang="tr-TR" smtClean="0"/>
              <a:pPr/>
              <a:t>12</a:t>
            </a:fld>
            <a:endParaRPr lang="tr-TR" dirty="0"/>
          </a:p>
        </p:txBody>
      </p:sp>
    </p:spTree>
    <p:extLst>
      <p:ext uri="{BB962C8B-B14F-4D97-AF65-F5344CB8AC3E}">
        <p14:creationId xmlns:p14="http://schemas.microsoft.com/office/powerpoint/2010/main" val="1889152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E8A898EF-DBB2-4844-AEBA-2E7F784A24BE}" type="slidenum">
              <a:rPr lang="tr-TR" smtClean="0"/>
              <a:pPr/>
              <a:t>13</a:t>
            </a:fld>
            <a:endParaRPr lang="tr-TR" dirty="0"/>
          </a:p>
        </p:txBody>
      </p:sp>
    </p:spTree>
    <p:extLst>
      <p:ext uri="{BB962C8B-B14F-4D97-AF65-F5344CB8AC3E}">
        <p14:creationId xmlns:p14="http://schemas.microsoft.com/office/powerpoint/2010/main" val="18891522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really enjoyed reading this </a:t>
            </a:r>
            <a:r>
              <a:rPr lang="en-GB" baseline="0" dirty="0" smtClean="0"/>
              <a:t>neat, innovative and well-written paper on the highly debated issue of capital controls.  </a:t>
            </a:r>
            <a:endParaRPr lang="en-US" dirty="0"/>
          </a:p>
        </p:txBody>
      </p:sp>
      <p:sp>
        <p:nvSpPr>
          <p:cNvPr id="4" name="Slide Number Placeholder 3"/>
          <p:cNvSpPr>
            <a:spLocks noGrp="1"/>
          </p:cNvSpPr>
          <p:nvPr>
            <p:ph type="sldNum" sz="quarter" idx="10"/>
          </p:nvPr>
        </p:nvSpPr>
        <p:spPr/>
        <p:txBody>
          <a:bodyPr/>
          <a:lstStyle/>
          <a:p>
            <a:pPr>
              <a:defRPr/>
            </a:pPr>
            <a:fld id="{1479F7F5-8F1F-41B8-A897-C43462D1E40A}" type="slidenum">
              <a:rPr lang="en-US" smtClean="0"/>
              <a:pPr>
                <a:defRPr/>
              </a:pPr>
              <a:t>14</a:t>
            </a:fld>
            <a:endParaRPr lang="en-US" dirty="0"/>
          </a:p>
        </p:txBody>
      </p:sp>
    </p:spTree>
    <p:extLst>
      <p:ext uri="{BB962C8B-B14F-4D97-AF65-F5344CB8AC3E}">
        <p14:creationId xmlns:p14="http://schemas.microsoft.com/office/powerpoint/2010/main" val="3534455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150000"/>
              </a:lnSpc>
              <a:buFont typeface="Wingdings" panose="05000000000000000000" pitchFamily="2" charset="2"/>
              <a:buNone/>
            </a:pPr>
            <a:r>
              <a:rPr lang="en-GB" baseline="0" dirty="0" smtClean="0"/>
              <a:t>L</a:t>
            </a:r>
            <a:r>
              <a:rPr lang="en-GB" sz="2000" baseline="0" dirty="0" smtClean="0"/>
              <a:t>et me start with the possible impacts of capital controls</a:t>
            </a:r>
          </a:p>
          <a:p>
            <a:pPr lvl="1">
              <a:lnSpc>
                <a:spcPct val="150000"/>
              </a:lnSpc>
              <a:buFont typeface="Wingdings" panose="05000000000000000000" pitchFamily="2" charset="2"/>
              <a:buNone/>
            </a:pPr>
            <a:r>
              <a:rPr lang="en-GB" sz="2000" baseline="0" dirty="0" smtClean="0"/>
              <a:t>The direct impacts of capital controls is usually (a) to reduce the volume of capital inflows </a:t>
            </a:r>
          </a:p>
          <a:p>
            <a:pPr lvl="1">
              <a:lnSpc>
                <a:spcPct val="150000"/>
              </a:lnSpc>
              <a:buFont typeface="Wingdings" panose="05000000000000000000" pitchFamily="2" charset="2"/>
              <a:buNone/>
            </a:pPr>
            <a:r>
              <a:rPr lang="en-GB" sz="2000" baseline="0" dirty="0" smtClean="0"/>
              <a:t>and (b) to change the composition of inflows.</a:t>
            </a:r>
          </a:p>
          <a:p>
            <a:pPr marL="457200" marR="0" lvl="1" indent="0" algn="l" defTabSz="914400" rtl="0" eaLnBrk="0" fontAlgn="base" latinLnBrk="0" hangingPunct="0">
              <a:lnSpc>
                <a:spcPct val="150000"/>
              </a:lnSpc>
              <a:spcBef>
                <a:spcPct val="30000"/>
              </a:spcBef>
              <a:spcAft>
                <a:spcPct val="0"/>
              </a:spcAft>
              <a:buClrTx/>
              <a:buSzTx/>
              <a:buFont typeface="Wingdings" panose="05000000000000000000" pitchFamily="2" charset="2"/>
              <a:buNone/>
              <a:tabLst/>
              <a:defRPr/>
            </a:pPr>
            <a:r>
              <a:rPr lang="en-GB" sz="2000" baseline="0" dirty="0" smtClean="0"/>
              <a:t>But the indirect impacts of capital controls are more important and they exert their impacts by affecting </a:t>
            </a:r>
          </a:p>
          <a:p>
            <a:pPr marL="457200" marR="0" lvl="1" indent="0" algn="l" defTabSz="914400" rtl="0" eaLnBrk="0" fontAlgn="base" latinLnBrk="0" hangingPunct="0">
              <a:lnSpc>
                <a:spcPct val="150000"/>
              </a:lnSpc>
              <a:spcBef>
                <a:spcPct val="30000"/>
              </a:spcBef>
              <a:spcAft>
                <a:spcPct val="0"/>
              </a:spcAft>
              <a:buClrTx/>
              <a:buSzTx/>
              <a:buFont typeface="Wingdings" panose="05000000000000000000" pitchFamily="2" charset="2"/>
              <a:buNone/>
              <a:tabLst/>
              <a:defRPr/>
            </a:pPr>
            <a:r>
              <a:rPr lang="en-GB" sz="2000" baseline="0" dirty="0" smtClean="0"/>
              <a:t>the transmission </a:t>
            </a:r>
            <a:r>
              <a:rPr lang="en-GB" sz="2000" dirty="0" smtClean="0">
                <a:solidFill>
                  <a:schemeClr val="tx2">
                    <a:lumMod val="50000"/>
                  </a:schemeClr>
                </a:solidFill>
                <a:latin typeface="Arial" panose="020B0604020202020204" pitchFamily="34" charset="0"/>
                <a:cs typeface="Arial" panose="020B0604020202020204" pitchFamily="34" charset="0"/>
              </a:rPr>
              <a:t>channels of capital inflows.  </a:t>
            </a:r>
          </a:p>
          <a:p>
            <a:pPr lvl="1">
              <a:lnSpc>
                <a:spcPct val="150000"/>
              </a:lnSpc>
              <a:buFont typeface="Wingdings" panose="05000000000000000000" pitchFamily="2" charset="2"/>
              <a:buNone/>
            </a:pPr>
            <a:endParaRPr lang="en-GB" baseline="0" dirty="0" smtClean="0"/>
          </a:p>
        </p:txBody>
      </p:sp>
      <p:sp>
        <p:nvSpPr>
          <p:cNvPr id="4" name="Slide Number Placeholder 3"/>
          <p:cNvSpPr>
            <a:spLocks noGrp="1"/>
          </p:cNvSpPr>
          <p:nvPr>
            <p:ph type="sldNum" sz="quarter" idx="10"/>
          </p:nvPr>
        </p:nvSpPr>
        <p:spPr/>
        <p:txBody>
          <a:bodyPr/>
          <a:lstStyle/>
          <a:p>
            <a:fld id="{E8A898EF-DBB2-4844-AEBA-2E7F784A24BE}" type="slidenum">
              <a:rPr lang="tr-TR" smtClean="0"/>
              <a:t>2</a:t>
            </a:fld>
            <a:endParaRPr lang="tr-TR" dirty="0"/>
          </a:p>
        </p:txBody>
      </p:sp>
    </p:spTree>
    <p:extLst>
      <p:ext uri="{BB962C8B-B14F-4D97-AF65-F5344CB8AC3E}">
        <p14:creationId xmlns:p14="http://schemas.microsoft.com/office/powerpoint/2010/main" val="2579656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000" dirty="0" smtClean="0"/>
              <a:t>It is important to identify transmission channels of capital flows in</a:t>
            </a:r>
            <a:r>
              <a:rPr lang="en-GB" sz="2000" baseline="0" dirty="0" smtClean="0"/>
              <a:t> general and in particular to EMEs. There are basically four channels through which impacts of CFs are transmitted to the wider economy. The first channel is the usual price channel in which capital inflows put upward pressure on EM currencies to appreciate. There is also another price effect – very much overlooked - of CFs to EMEs that CiFs for example lower interest rates in EMEs.</a:t>
            </a:r>
          </a:p>
          <a:p>
            <a:r>
              <a:rPr lang="en-GB" sz="2000" baseline="0" dirty="0" smtClean="0"/>
              <a:t>The second channel is that CiFs simply provide extra funds to finance loan growth in EMEs.</a:t>
            </a:r>
          </a:p>
          <a:p>
            <a:r>
              <a:rPr lang="en-GB" sz="2000" baseline="0" dirty="0" smtClean="0"/>
              <a:t>The third channel is probably the least discussed but most important one. CFs generate strong liquidity effects in EMEs as these countries do not have yet well-developed financial markets.</a:t>
            </a:r>
          </a:p>
          <a:p>
            <a:r>
              <a:rPr lang="en-GB" sz="2000" baseline="0" dirty="0" smtClean="0"/>
              <a:t>The final channel is related to the impact of CFs on the market price of risk. Again, CiFs are often associated with the feel good factor in EMEs.   </a:t>
            </a:r>
            <a:endParaRPr lang="en-US" sz="2000" dirty="0"/>
          </a:p>
        </p:txBody>
      </p:sp>
      <p:sp>
        <p:nvSpPr>
          <p:cNvPr id="4" name="Slide Number Placeholder 3"/>
          <p:cNvSpPr>
            <a:spLocks noGrp="1"/>
          </p:cNvSpPr>
          <p:nvPr>
            <p:ph type="sldNum" sz="quarter" idx="10"/>
          </p:nvPr>
        </p:nvSpPr>
        <p:spPr/>
        <p:txBody>
          <a:bodyPr/>
          <a:lstStyle/>
          <a:p>
            <a:pPr>
              <a:defRPr/>
            </a:pPr>
            <a:fld id="{1479F7F5-8F1F-41B8-A897-C43462D1E40A}" type="slidenum">
              <a:rPr lang="en-US" smtClean="0"/>
              <a:pPr>
                <a:defRPr/>
              </a:pPr>
              <a:t>3</a:t>
            </a:fld>
            <a:endParaRPr lang="en-US" dirty="0"/>
          </a:p>
        </p:txBody>
      </p:sp>
    </p:spTree>
    <p:extLst>
      <p:ext uri="{BB962C8B-B14F-4D97-AF65-F5344CB8AC3E}">
        <p14:creationId xmlns:p14="http://schemas.microsoft.com/office/powerpoint/2010/main" val="3875479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150000"/>
              </a:lnSpc>
              <a:buFont typeface="Wingdings" panose="05000000000000000000" pitchFamily="2" charset="2"/>
              <a:buNone/>
            </a:pPr>
            <a:endParaRPr lang="en-GB" baseline="0" dirty="0" smtClean="0"/>
          </a:p>
        </p:txBody>
      </p:sp>
      <p:sp>
        <p:nvSpPr>
          <p:cNvPr id="4" name="Slide Number Placeholder 3"/>
          <p:cNvSpPr>
            <a:spLocks noGrp="1"/>
          </p:cNvSpPr>
          <p:nvPr>
            <p:ph type="sldNum" sz="quarter" idx="10"/>
          </p:nvPr>
        </p:nvSpPr>
        <p:spPr/>
        <p:txBody>
          <a:bodyPr/>
          <a:lstStyle/>
          <a:p>
            <a:fld id="{E8A898EF-DBB2-4844-AEBA-2E7F784A24BE}" type="slidenum">
              <a:rPr lang="tr-TR" smtClean="0"/>
              <a:t>4</a:t>
            </a:fld>
            <a:endParaRPr lang="tr-TR" dirty="0"/>
          </a:p>
        </p:txBody>
      </p:sp>
    </p:spTree>
    <p:extLst>
      <p:ext uri="{BB962C8B-B14F-4D97-AF65-F5344CB8AC3E}">
        <p14:creationId xmlns:p14="http://schemas.microsoft.com/office/powerpoint/2010/main" val="2579656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150000"/>
              </a:lnSpc>
              <a:buFont typeface="Wingdings" panose="05000000000000000000" pitchFamily="2" charset="2"/>
              <a:buNone/>
            </a:pPr>
            <a:endParaRPr lang="en-GB" baseline="0" dirty="0" smtClean="0"/>
          </a:p>
        </p:txBody>
      </p:sp>
      <p:sp>
        <p:nvSpPr>
          <p:cNvPr id="4" name="Slide Number Placeholder 3"/>
          <p:cNvSpPr>
            <a:spLocks noGrp="1"/>
          </p:cNvSpPr>
          <p:nvPr>
            <p:ph type="sldNum" sz="quarter" idx="10"/>
          </p:nvPr>
        </p:nvSpPr>
        <p:spPr/>
        <p:txBody>
          <a:bodyPr/>
          <a:lstStyle/>
          <a:p>
            <a:fld id="{E8A898EF-DBB2-4844-AEBA-2E7F784A24BE}" type="slidenum">
              <a:rPr lang="tr-TR" smtClean="0"/>
              <a:t>5</a:t>
            </a:fld>
            <a:endParaRPr lang="tr-TR" dirty="0"/>
          </a:p>
        </p:txBody>
      </p:sp>
    </p:spTree>
    <p:extLst>
      <p:ext uri="{BB962C8B-B14F-4D97-AF65-F5344CB8AC3E}">
        <p14:creationId xmlns:p14="http://schemas.microsoft.com/office/powerpoint/2010/main" val="2579656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150000"/>
              </a:lnSpc>
              <a:buFont typeface="Wingdings" panose="05000000000000000000" pitchFamily="2" charset="2"/>
              <a:buNone/>
            </a:pPr>
            <a:endParaRPr lang="en-GB" baseline="0" dirty="0" smtClean="0"/>
          </a:p>
        </p:txBody>
      </p:sp>
      <p:sp>
        <p:nvSpPr>
          <p:cNvPr id="4" name="Slide Number Placeholder 3"/>
          <p:cNvSpPr>
            <a:spLocks noGrp="1"/>
          </p:cNvSpPr>
          <p:nvPr>
            <p:ph type="sldNum" sz="quarter" idx="10"/>
          </p:nvPr>
        </p:nvSpPr>
        <p:spPr/>
        <p:txBody>
          <a:bodyPr/>
          <a:lstStyle/>
          <a:p>
            <a:fld id="{E8A898EF-DBB2-4844-AEBA-2E7F784A24BE}" type="slidenum">
              <a:rPr lang="tr-TR" smtClean="0"/>
              <a:t>6</a:t>
            </a:fld>
            <a:endParaRPr lang="tr-TR" dirty="0"/>
          </a:p>
        </p:txBody>
      </p:sp>
    </p:spTree>
    <p:extLst>
      <p:ext uri="{BB962C8B-B14F-4D97-AF65-F5344CB8AC3E}">
        <p14:creationId xmlns:p14="http://schemas.microsoft.com/office/powerpoint/2010/main" val="2579656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E8A898EF-DBB2-4844-AEBA-2E7F784A24BE}" type="slidenum">
              <a:rPr lang="tr-TR" smtClean="0"/>
              <a:pPr/>
              <a:t>7</a:t>
            </a:fld>
            <a:endParaRPr lang="tr-TR" dirty="0"/>
          </a:p>
        </p:txBody>
      </p:sp>
    </p:spTree>
    <p:extLst>
      <p:ext uri="{BB962C8B-B14F-4D97-AF65-F5344CB8AC3E}">
        <p14:creationId xmlns:p14="http://schemas.microsoft.com/office/powerpoint/2010/main" val="1889152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1" indent="0" algn="l" defTabSz="914400" rtl="0" eaLnBrk="0" fontAlgn="base" latinLnBrk="0" hangingPunct="0">
              <a:lnSpc>
                <a:spcPct val="150000"/>
              </a:lnSpc>
              <a:spcBef>
                <a:spcPct val="30000"/>
              </a:spcBef>
              <a:spcAft>
                <a:spcPct val="0"/>
              </a:spcAft>
              <a:buClrTx/>
              <a:buSzTx/>
              <a:buFont typeface="Wingdings" panose="05000000000000000000" pitchFamily="2" charset="2"/>
              <a:buNone/>
              <a:tabLst/>
              <a:defRPr/>
            </a:pPr>
            <a:r>
              <a:rPr lang="en-GB" baseline="0" dirty="0" smtClean="0"/>
              <a:t>Let me start with a brief summary of the paper.</a:t>
            </a:r>
          </a:p>
          <a:p>
            <a:pPr marL="457200" marR="0" lvl="1" indent="0" algn="l" defTabSz="914400" rtl="0" eaLnBrk="0" fontAlgn="base" latinLnBrk="0" hangingPunct="0">
              <a:lnSpc>
                <a:spcPct val="150000"/>
              </a:lnSpc>
              <a:spcBef>
                <a:spcPct val="30000"/>
              </a:spcBef>
              <a:spcAft>
                <a:spcPct val="0"/>
              </a:spcAft>
              <a:buClrTx/>
              <a:buSzTx/>
              <a:buFont typeface="Wingdings" panose="05000000000000000000" pitchFamily="2" charset="2"/>
              <a:buNone/>
              <a:tabLst/>
              <a:defRPr/>
            </a:pPr>
            <a:r>
              <a:rPr lang="en-GB" baseline="0" dirty="0" smtClean="0"/>
              <a:t>Its major contribution to the literature is to provide micro-level evidence on the effects of capital control on </a:t>
            </a:r>
            <a:r>
              <a:rPr lang="en-GB" sz="1200" dirty="0" smtClean="0">
                <a:latin typeface="Arial" panose="020B0604020202020204" pitchFamily="34" charset="0"/>
                <a:cs typeface="Arial" pitchFamily="34" charset="0"/>
              </a:rPr>
              <a:t>firm-level stock returns and real investment as opposed to previous macro-level evidences.</a:t>
            </a:r>
          </a:p>
          <a:p>
            <a:pPr lvl="1">
              <a:lnSpc>
                <a:spcPct val="150000"/>
              </a:lnSpc>
            </a:pPr>
            <a:r>
              <a:rPr lang="en-US" sz="3200" dirty="0" smtClean="0">
                <a:latin typeface="Arial" pitchFamily="34" charset="0"/>
                <a:cs typeface="Arial" pitchFamily="34" charset="0"/>
              </a:rPr>
              <a:t>Using firm level data from Brazil, identifies the channels through which capital controls can affect the economy at the micro-level.</a:t>
            </a:r>
          </a:p>
          <a:p>
            <a:pPr lvl="1">
              <a:lnSpc>
                <a:spcPct val="150000"/>
              </a:lnSpc>
            </a:pPr>
            <a:r>
              <a:rPr lang="en-US" sz="3200" dirty="0" smtClean="0">
                <a:latin typeface="Arial" pitchFamily="34" charset="0"/>
                <a:cs typeface="Arial" pitchFamily="34" charset="0"/>
              </a:rPr>
              <a:t>Uses debt and equity controls imposed in Brazil between 2008-2012 as main events.</a:t>
            </a:r>
            <a:endParaRPr lang="en-GB" sz="3000" dirty="0" smtClean="0">
              <a:latin typeface="Arial" panose="020B0604020202020204" pitchFamily="34" charset="0"/>
              <a:cs typeface="Arial" pitchFamily="34" charset="0"/>
            </a:endParaRPr>
          </a:p>
          <a:p>
            <a:pPr>
              <a:lnSpc>
                <a:spcPct val="150000"/>
              </a:lnSpc>
            </a:pPr>
            <a:r>
              <a:rPr lang="en-GB" sz="3400" dirty="0" smtClean="0">
                <a:latin typeface="Arial" panose="020B0604020202020204" pitchFamily="34" charset="0"/>
                <a:cs typeface="Arial" pitchFamily="34" charset="0"/>
              </a:rPr>
              <a:t>The methodology</a:t>
            </a:r>
            <a:r>
              <a:rPr lang="en-GB" sz="3400" baseline="0" dirty="0" smtClean="0">
                <a:latin typeface="Arial" panose="020B0604020202020204" pitchFamily="34" charset="0"/>
                <a:cs typeface="Arial" pitchFamily="34" charset="0"/>
              </a:rPr>
              <a:t> is s</a:t>
            </a:r>
            <a:r>
              <a:rPr lang="en-GB" sz="3400" dirty="0" smtClean="0">
                <a:latin typeface="Arial" panose="020B0604020202020204" pitchFamily="34" charset="0"/>
                <a:cs typeface="Arial" pitchFamily="34" charset="0"/>
              </a:rPr>
              <a:t>tandard event study approach</a:t>
            </a:r>
            <a:r>
              <a:rPr lang="en-GB" sz="3400" baseline="0" dirty="0" smtClean="0">
                <a:solidFill>
                  <a:schemeClr val="tx2">
                    <a:lumMod val="50000"/>
                  </a:schemeClr>
                </a:solidFill>
                <a:latin typeface="Arial" panose="020B0604020202020204" pitchFamily="34" charset="0"/>
                <a:cs typeface="Arial" panose="020B0604020202020204" pitchFamily="34" charset="0"/>
              </a:rPr>
              <a:t> which calculates </a:t>
            </a:r>
            <a:r>
              <a:rPr lang="en-GB" sz="3000" baseline="0" dirty="0" smtClean="0">
                <a:solidFill>
                  <a:schemeClr val="tx2">
                    <a:lumMod val="50000"/>
                  </a:schemeClr>
                </a:solidFill>
                <a:latin typeface="Arial" panose="020B0604020202020204" pitchFamily="34" charset="0"/>
                <a:cs typeface="Arial" panose="020B0604020202020204" pitchFamily="34" charset="0"/>
              </a:rPr>
              <a:t>c</a:t>
            </a:r>
            <a:r>
              <a:rPr lang="en-GB" sz="3000" dirty="0" smtClean="0">
                <a:solidFill>
                  <a:schemeClr val="tx2">
                    <a:lumMod val="50000"/>
                  </a:schemeClr>
                </a:solidFill>
                <a:latin typeface="Arial" panose="020B0604020202020204" pitchFamily="34" charset="0"/>
                <a:cs typeface="Arial" panose="020B0604020202020204" pitchFamily="34" charset="0"/>
              </a:rPr>
              <a:t>umulative abnormal (actual - expected) returns to evaluate the imposition of capital controls</a:t>
            </a:r>
            <a:r>
              <a:rPr lang="en-GB" sz="3000" baseline="0" dirty="0" smtClean="0">
                <a:solidFill>
                  <a:schemeClr val="tx2">
                    <a:lumMod val="50000"/>
                  </a:schemeClr>
                </a:solidFill>
                <a:latin typeface="Arial" panose="020B0604020202020204" pitchFamily="34" charset="0"/>
                <a:cs typeface="Arial" panose="020B0604020202020204" pitchFamily="34" charset="0"/>
              </a:rPr>
              <a:t> including f</a:t>
            </a:r>
            <a:r>
              <a:rPr lang="en-GB" sz="3000" dirty="0" smtClean="0">
                <a:solidFill>
                  <a:schemeClr val="tx2">
                    <a:lumMod val="50000"/>
                  </a:schemeClr>
                </a:solidFill>
                <a:latin typeface="Arial" panose="020B0604020202020204" pitchFamily="34" charset="0"/>
                <a:cs typeface="Arial" panose="020B0604020202020204" pitchFamily="34" charset="0"/>
              </a:rPr>
              <a:t>irm-characteristics – size, finance, export, etc.</a:t>
            </a:r>
            <a:r>
              <a:rPr lang="en-GB" sz="3000" baseline="0" dirty="0" smtClean="0">
                <a:solidFill>
                  <a:schemeClr val="tx2">
                    <a:lumMod val="50000"/>
                  </a:schemeClr>
                </a:solidFill>
                <a:latin typeface="Arial" panose="020B0604020202020204" pitchFamily="34" charset="0"/>
                <a:cs typeface="Arial" panose="020B0604020202020204" pitchFamily="34" charset="0"/>
              </a:rPr>
              <a:t> </a:t>
            </a:r>
          </a:p>
          <a:p>
            <a:pPr>
              <a:lnSpc>
                <a:spcPct val="150000"/>
              </a:lnSpc>
            </a:pPr>
            <a:r>
              <a:rPr lang="en-GB" sz="3000" baseline="0" dirty="0" smtClean="0">
                <a:solidFill>
                  <a:schemeClr val="tx2">
                    <a:lumMod val="50000"/>
                  </a:schemeClr>
                </a:solidFill>
                <a:latin typeface="Arial" panose="020B0604020202020204" pitchFamily="34" charset="0"/>
                <a:cs typeface="Arial" panose="020B0604020202020204" pitchFamily="34" charset="0"/>
              </a:rPr>
              <a:t>The </a:t>
            </a:r>
            <a:r>
              <a:rPr lang="en-GB" sz="3400" baseline="0" dirty="0" smtClean="0">
                <a:solidFill>
                  <a:schemeClr val="tx2">
                    <a:lumMod val="50000"/>
                  </a:schemeClr>
                </a:solidFill>
                <a:latin typeface="Arial" panose="020B0604020202020204" pitchFamily="34" charset="0"/>
                <a:cs typeface="Arial" panose="020B0604020202020204" pitchFamily="34" charset="0"/>
              </a:rPr>
              <a:t>r</a:t>
            </a:r>
            <a:r>
              <a:rPr lang="en-GB" sz="3400" dirty="0" smtClean="0">
                <a:solidFill>
                  <a:schemeClr val="tx2">
                    <a:lumMod val="50000"/>
                  </a:schemeClr>
                </a:solidFill>
                <a:latin typeface="Arial" panose="020B0604020202020204" pitchFamily="34" charset="0"/>
                <a:cs typeface="Arial" panose="020B0604020202020204" pitchFamily="34" charset="0"/>
              </a:rPr>
              <a:t>esults are in line with macro ones.</a:t>
            </a:r>
            <a:r>
              <a:rPr lang="en-GB" sz="2600" dirty="0" smtClean="0">
                <a:solidFill>
                  <a:schemeClr val="tx2">
                    <a:lumMod val="50000"/>
                  </a:schemeClr>
                </a:solidFill>
                <a:latin typeface="Arial" panose="020B0604020202020204" pitchFamily="34" charset="0"/>
                <a:cs typeface="Arial" panose="020B0604020202020204" pitchFamily="34" charset="0"/>
              </a:rPr>
              <a:t> </a:t>
            </a:r>
          </a:p>
          <a:p>
            <a:pPr marL="457200" marR="0" lvl="1" indent="0" algn="l" defTabSz="914400" rtl="0" eaLnBrk="0" fontAlgn="base" latinLnBrk="0" hangingPunct="0">
              <a:lnSpc>
                <a:spcPct val="150000"/>
              </a:lnSpc>
              <a:spcBef>
                <a:spcPct val="30000"/>
              </a:spcBef>
              <a:spcAft>
                <a:spcPct val="0"/>
              </a:spcAft>
              <a:buClrTx/>
              <a:buSzTx/>
              <a:buFont typeface="Wingdings" panose="05000000000000000000" pitchFamily="2" charset="2"/>
              <a:buNone/>
              <a:tabLst/>
              <a:defRPr/>
            </a:pPr>
            <a:endParaRPr lang="en-US" dirty="0" smtClean="0"/>
          </a:p>
        </p:txBody>
      </p:sp>
      <p:sp>
        <p:nvSpPr>
          <p:cNvPr id="4" name="Slide Number Placeholder 3"/>
          <p:cNvSpPr>
            <a:spLocks noGrp="1"/>
          </p:cNvSpPr>
          <p:nvPr>
            <p:ph type="sldNum" sz="quarter" idx="10"/>
          </p:nvPr>
        </p:nvSpPr>
        <p:spPr/>
        <p:txBody>
          <a:bodyPr/>
          <a:lstStyle/>
          <a:p>
            <a:fld id="{E8A898EF-DBB2-4844-AEBA-2E7F784A24BE}" type="slidenum">
              <a:rPr lang="tr-TR" smtClean="0"/>
              <a:t>8</a:t>
            </a:fld>
            <a:endParaRPr lang="tr-TR" dirty="0"/>
          </a:p>
        </p:txBody>
      </p:sp>
    </p:spTree>
    <p:extLst>
      <p:ext uri="{BB962C8B-B14F-4D97-AF65-F5344CB8AC3E}">
        <p14:creationId xmlns:p14="http://schemas.microsoft.com/office/powerpoint/2010/main" val="2579656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GB" sz="3400" dirty="0" smtClean="0">
                <a:latin typeface="Arial" panose="020B0604020202020204" pitchFamily="34" charset="0"/>
                <a:cs typeface="Arial" pitchFamily="34" charset="0"/>
              </a:rPr>
              <a:t>The</a:t>
            </a:r>
            <a:r>
              <a:rPr lang="en-GB" sz="3400" baseline="0" dirty="0" smtClean="0">
                <a:latin typeface="Arial" panose="020B0604020202020204" pitchFamily="34" charset="0"/>
                <a:cs typeface="Arial" pitchFamily="34" charset="0"/>
              </a:rPr>
              <a:t> main results of the paper can be summarized as follows: </a:t>
            </a:r>
          </a:p>
          <a:p>
            <a:pPr>
              <a:lnSpc>
                <a:spcPct val="150000"/>
              </a:lnSpc>
            </a:pPr>
            <a:r>
              <a:rPr lang="en-GB" sz="3400" dirty="0" smtClean="0">
                <a:latin typeface="Arial" panose="020B0604020202020204" pitchFamily="34" charset="0"/>
                <a:cs typeface="Arial" pitchFamily="34" charset="0"/>
              </a:rPr>
              <a:t>Capital controls lower stock returns, increase the cost of capital for Brazilian firms with the imposition of capital controls.</a:t>
            </a:r>
          </a:p>
          <a:p>
            <a:pPr algn="just">
              <a:spcBef>
                <a:spcPts val="600"/>
              </a:spcBef>
              <a:spcAft>
                <a:spcPts val="1200"/>
              </a:spcAft>
            </a:pPr>
            <a:r>
              <a:rPr lang="en-US" sz="3400" dirty="0" smtClean="0">
                <a:latin typeface="Arial" panose="020B0604020202020204" pitchFamily="34" charset="0"/>
                <a:cs typeface="Arial" pitchFamily="34" charset="0"/>
              </a:rPr>
              <a:t>Firm-characteristics matters;</a:t>
            </a:r>
          </a:p>
          <a:p>
            <a:pPr lvl="1" algn="just">
              <a:spcBef>
                <a:spcPts val="600"/>
              </a:spcBef>
              <a:spcAft>
                <a:spcPts val="1200"/>
              </a:spcAft>
              <a:buFont typeface="Wingdings" panose="05000000000000000000" pitchFamily="2" charset="2"/>
              <a:buChar char="ü"/>
            </a:pPr>
            <a:r>
              <a:rPr lang="en-US" sz="3300" dirty="0" smtClean="0">
                <a:latin typeface="Arial" panose="020B0604020202020204" pitchFamily="34" charset="0"/>
                <a:cs typeface="Arial" pitchFamily="34" charset="0"/>
              </a:rPr>
              <a:t>Large firms, and (the largest) exporting firms, firms with less dependence on external finance are less affected by capital controls</a:t>
            </a:r>
          </a:p>
          <a:p>
            <a:pPr algn="just">
              <a:spcBef>
                <a:spcPts val="600"/>
              </a:spcBef>
              <a:spcAft>
                <a:spcPts val="1200"/>
              </a:spcAft>
            </a:pPr>
            <a:r>
              <a:rPr lang="en-GB" sz="3800" dirty="0" smtClean="0">
                <a:latin typeface="Arial" panose="020B0604020202020204" pitchFamily="34" charset="0"/>
                <a:cs typeface="Arial" pitchFamily="34" charset="0"/>
              </a:rPr>
              <a:t>Capital controls lower investment at the firm-level as a result of the heightened market uncertainty and the decline in the availability of external finance.</a:t>
            </a:r>
          </a:p>
          <a:p>
            <a:pPr>
              <a:lnSpc>
                <a:spcPct val="150000"/>
              </a:lnSpc>
            </a:pPr>
            <a:r>
              <a:rPr lang="en-GB" sz="3400" dirty="0" smtClean="0">
                <a:solidFill>
                  <a:schemeClr val="tx2">
                    <a:lumMod val="50000"/>
                  </a:schemeClr>
                </a:solidFill>
                <a:latin typeface="Arial" panose="020B0604020202020204" pitchFamily="34" charset="0"/>
                <a:cs typeface="Arial" pitchFamily="34" charset="0"/>
              </a:rPr>
              <a:t>Strong liquidity effects</a:t>
            </a:r>
            <a:endParaRPr lang="en-GB" sz="2600" dirty="0" smtClean="0">
              <a:solidFill>
                <a:schemeClr val="tx2">
                  <a:lumMod val="50000"/>
                </a:schemeClr>
              </a:solidFill>
              <a:latin typeface="Arial" panose="020B0604020202020204" pitchFamily="34" charset="0"/>
              <a:cs typeface="Arial" panose="020B0604020202020204" pitchFamily="34" charset="0"/>
            </a:endParaRPr>
          </a:p>
          <a:p>
            <a:pPr lvl="1">
              <a:lnSpc>
                <a:spcPct val="150000"/>
              </a:lnSpc>
              <a:buFont typeface="Wingdings" panose="05000000000000000000" pitchFamily="2" charset="2"/>
              <a:buNone/>
            </a:pPr>
            <a:endParaRPr lang="en-GB" baseline="0" dirty="0" smtClean="0"/>
          </a:p>
        </p:txBody>
      </p:sp>
      <p:sp>
        <p:nvSpPr>
          <p:cNvPr id="4" name="Slide Number Placeholder 3"/>
          <p:cNvSpPr>
            <a:spLocks noGrp="1"/>
          </p:cNvSpPr>
          <p:nvPr>
            <p:ph type="sldNum" sz="quarter" idx="10"/>
          </p:nvPr>
        </p:nvSpPr>
        <p:spPr/>
        <p:txBody>
          <a:bodyPr/>
          <a:lstStyle/>
          <a:p>
            <a:fld id="{E8A898EF-DBB2-4844-AEBA-2E7F784A24BE}" type="slidenum">
              <a:rPr lang="tr-TR" smtClean="0"/>
              <a:t>9</a:t>
            </a:fld>
            <a:endParaRPr lang="tr-TR" dirty="0"/>
          </a:p>
        </p:txBody>
      </p:sp>
    </p:spTree>
    <p:extLst>
      <p:ext uri="{BB962C8B-B14F-4D97-AF65-F5344CB8AC3E}">
        <p14:creationId xmlns:p14="http://schemas.microsoft.com/office/powerpoint/2010/main" val="25796565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solidFill>
          <a:srgbClr val="87212E"/>
        </a:solidFill>
        <a:effectLst/>
      </p:bgPr>
    </p:bg>
    <p:spTree>
      <p:nvGrpSpPr>
        <p:cNvPr id="1" name=""/>
        <p:cNvGrpSpPr/>
        <p:nvPr/>
      </p:nvGrpSpPr>
      <p:grpSpPr>
        <a:xfrm>
          <a:off x="0" y="0"/>
          <a:ext cx="0" cy="0"/>
          <a:chOff x="0" y="0"/>
          <a:chExt cx="0" cy="0"/>
        </a:xfrm>
      </p:grpSpPr>
      <p:pic>
        <p:nvPicPr>
          <p:cNvPr id="5" name="Picture 8" descr="D:\Users\okmyape\AppData\Local\Microsoft\Windows\Temporary Internet Files\Content.Outlook\SR763Z7J\TCMB_logo_beyaz_32bit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4988" y="1125538"/>
            <a:ext cx="5665787" cy="113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865501"/>
            <a:ext cx="7772400" cy="1080000"/>
          </a:xfrm>
        </p:spPr>
        <p:txBody>
          <a:bodyPr>
            <a:normAutofit/>
          </a:bodyPr>
          <a:lstStyle>
            <a:lvl1pPr algn="ctr">
              <a:defRPr sz="3200">
                <a:solidFill>
                  <a:schemeClr val="bg1"/>
                </a:solidFill>
              </a:defRPr>
            </a:lvl1pPr>
          </a:lstStyle>
          <a:p>
            <a:r>
              <a:rPr lang="en-US" smtClean="0"/>
              <a:t>Click to edit Master title style</a:t>
            </a:r>
            <a:endParaRPr lang="tr-TR" dirty="0"/>
          </a:p>
        </p:txBody>
      </p:sp>
      <p:sp>
        <p:nvSpPr>
          <p:cNvPr id="3" name="Subtitle 2"/>
          <p:cNvSpPr>
            <a:spLocks noGrp="1"/>
          </p:cNvSpPr>
          <p:nvPr>
            <p:ph type="subTitle" idx="1"/>
          </p:nvPr>
        </p:nvSpPr>
        <p:spPr>
          <a:xfrm>
            <a:off x="1411560" y="4269637"/>
            <a:ext cx="6400800" cy="900000"/>
          </a:xfrm>
        </p:spPr>
        <p:txBody>
          <a:bodyPr>
            <a:normAutofit/>
          </a:bodyPr>
          <a:lstStyle>
            <a:lvl1pPr marL="0" indent="0" algn="ctr">
              <a:buNone/>
              <a:defRPr sz="2400" b="1">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dirty="0"/>
          </a:p>
        </p:txBody>
      </p:sp>
      <p:sp>
        <p:nvSpPr>
          <p:cNvPr id="26" name="Text Placeholder 16"/>
          <p:cNvSpPr>
            <a:spLocks noGrp="1"/>
          </p:cNvSpPr>
          <p:nvPr>
            <p:ph type="body" sz="quarter" idx="10"/>
          </p:nvPr>
        </p:nvSpPr>
        <p:spPr>
          <a:xfrm>
            <a:off x="1410813" y="5409320"/>
            <a:ext cx="6400800" cy="900000"/>
          </a:xfrm>
          <a:prstGeom prst="rect">
            <a:avLst/>
          </a:prstGeom>
        </p:spPr>
        <p:txBody>
          <a:bodyPr>
            <a:normAutofit/>
          </a:bodyPr>
          <a:lstStyle>
            <a:lvl1pPr marL="0" indent="0" algn="ctr">
              <a:buNone/>
              <a:defRPr sz="2000" b="1">
                <a:solidFill>
                  <a:schemeClr val="bg1"/>
                </a:solidFill>
                <a:latin typeface="Cambria" pitchFamily="18" charset="0"/>
              </a:defRPr>
            </a:lvl1pPr>
            <a:lvl2pPr>
              <a:defRPr sz="2000">
                <a:latin typeface="Cambria" pitchFamily="18" charset="0"/>
              </a:defRPr>
            </a:lvl2pPr>
          </a:lstStyle>
          <a:p>
            <a:pPr lvl="0"/>
            <a:r>
              <a:rPr lang="en-US" noProof="0" smtClean="0"/>
              <a:t>Click to edit Master text styles</a:t>
            </a:r>
          </a:p>
          <a:p>
            <a:pPr lvl="1"/>
            <a:r>
              <a:rPr lang="en-US" noProof="0" smtClean="0"/>
              <a:t>Second level</a:t>
            </a:r>
          </a:p>
        </p:txBody>
      </p:sp>
    </p:spTree>
    <p:extLst>
      <p:ext uri="{BB962C8B-B14F-4D97-AF65-F5344CB8AC3E}">
        <p14:creationId xmlns:p14="http://schemas.microsoft.com/office/powerpoint/2010/main" val="1760370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544" y="4406900"/>
            <a:ext cx="8208000" cy="1362075"/>
          </a:xfrm>
          <a:noFill/>
        </p:spPr>
        <p:txBody>
          <a:bodyPr anchor="t">
            <a:normAutofit/>
          </a:bodyPr>
          <a:lstStyle>
            <a:lvl1pPr algn="l">
              <a:defRPr sz="3200" b="1" cap="all">
                <a:solidFill>
                  <a:srgbClr val="87212E"/>
                </a:solidFill>
              </a:defRPr>
            </a:lvl1pPr>
          </a:lstStyle>
          <a:p>
            <a:r>
              <a:rPr lang="en-US" smtClean="0"/>
              <a:t>Click to edit Master title style</a:t>
            </a:r>
            <a:endParaRPr lang="tr-TR" dirty="0"/>
          </a:p>
        </p:txBody>
      </p:sp>
      <p:sp>
        <p:nvSpPr>
          <p:cNvPr id="3" name="Text Placeholder 2"/>
          <p:cNvSpPr>
            <a:spLocks noGrp="1"/>
          </p:cNvSpPr>
          <p:nvPr>
            <p:ph type="body" idx="1"/>
          </p:nvPr>
        </p:nvSpPr>
        <p:spPr>
          <a:xfrm>
            <a:off x="467544" y="2906713"/>
            <a:ext cx="82080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8"/>
          <p:cNvSpPr>
            <a:spLocks noGrp="1"/>
          </p:cNvSpPr>
          <p:nvPr>
            <p:ph type="sldNum" sz="quarter" idx="10"/>
          </p:nvPr>
        </p:nvSpPr>
        <p:spPr/>
        <p:txBody>
          <a:bodyPr/>
          <a:lstStyle>
            <a:lvl1pPr fontAlgn="base">
              <a:spcBef>
                <a:spcPct val="0"/>
              </a:spcBef>
              <a:spcAft>
                <a:spcPct val="0"/>
              </a:spcAft>
              <a:defRPr/>
            </a:lvl1pPr>
          </a:lstStyle>
          <a:p>
            <a:pPr>
              <a:defRPr/>
            </a:pPr>
            <a:fld id="{15B8DA14-4BEF-4977-829C-E0C34B9A3BF1}" type="slidenum">
              <a:rPr lang="tr-TR"/>
              <a:pPr>
                <a:defRPr/>
              </a:pPr>
              <a:t>‹#›</a:t>
            </a:fld>
            <a:endParaRPr lang="tr-TR" dirty="0"/>
          </a:p>
        </p:txBody>
      </p:sp>
    </p:spTree>
    <p:extLst>
      <p:ext uri="{BB962C8B-B14F-4D97-AF65-F5344CB8AC3E}">
        <p14:creationId xmlns:p14="http://schemas.microsoft.com/office/powerpoint/2010/main" val="124976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Slide Number Placeholder 4"/>
          <p:cNvSpPr>
            <a:spLocks noGrp="1"/>
          </p:cNvSpPr>
          <p:nvPr>
            <p:ph type="sldNum" sz="quarter" idx="10"/>
          </p:nvPr>
        </p:nvSpPr>
        <p:spPr/>
        <p:txBody>
          <a:bodyPr/>
          <a:lstStyle>
            <a:lvl1pPr fontAlgn="base">
              <a:spcBef>
                <a:spcPct val="0"/>
              </a:spcBef>
              <a:spcAft>
                <a:spcPct val="0"/>
              </a:spcAft>
              <a:defRPr/>
            </a:lvl1pPr>
          </a:lstStyle>
          <a:p>
            <a:pPr>
              <a:defRPr/>
            </a:pPr>
            <a:fld id="{18B3EE79-A038-440A-862E-8ED6A44C5A92}" type="slidenum">
              <a:rPr lang="tr-TR"/>
              <a:pPr>
                <a:defRPr/>
              </a:pPr>
              <a:t>‹#›</a:t>
            </a:fld>
            <a:endParaRPr lang="tr-TR" dirty="0"/>
          </a:p>
        </p:txBody>
      </p:sp>
    </p:spTree>
    <p:extLst>
      <p:ext uri="{BB962C8B-B14F-4D97-AF65-F5344CB8AC3E}">
        <p14:creationId xmlns:p14="http://schemas.microsoft.com/office/powerpoint/2010/main" val="2844228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dirty="0"/>
          </a:p>
        </p:txBody>
      </p:sp>
      <p:sp>
        <p:nvSpPr>
          <p:cNvPr id="4" name="Slide Number Placeholder 5"/>
          <p:cNvSpPr>
            <a:spLocks noGrp="1"/>
          </p:cNvSpPr>
          <p:nvPr>
            <p:ph type="sldNum" sz="quarter" idx="10"/>
          </p:nvPr>
        </p:nvSpPr>
        <p:spPr/>
        <p:txBody>
          <a:bodyPr/>
          <a:lstStyle>
            <a:lvl1pPr fontAlgn="base">
              <a:spcBef>
                <a:spcPct val="0"/>
              </a:spcBef>
              <a:spcAft>
                <a:spcPct val="0"/>
              </a:spcAft>
              <a:defRPr smtClean="0">
                <a:solidFill>
                  <a:srgbClr val="FFFFFF"/>
                </a:solidFill>
                <a:latin typeface="Cambria" pitchFamily="18" charset="0"/>
              </a:defRPr>
            </a:lvl1pPr>
          </a:lstStyle>
          <a:p>
            <a:pPr>
              <a:defRPr/>
            </a:pPr>
            <a:fld id="{A64E5D45-3D77-43F1-8F45-D2BAE9D66722}" type="slidenum">
              <a:rPr lang="tr-TR"/>
              <a:pPr>
                <a:defRPr/>
              </a:pPr>
              <a:t>‹#›</a:t>
            </a:fld>
            <a:endParaRPr lang="tr-TR" dirty="0"/>
          </a:p>
        </p:txBody>
      </p:sp>
    </p:spTree>
    <p:extLst>
      <p:ext uri="{BB962C8B-B14F-4D97-AF65-F5344CB8AC3E}">
        <p14:creationId xmlns:p14="http://schemas.microsoft.com/office/powerpoint/2010/main" val="2415544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6" name="Text Placeholder 3"/>
          <p:cNvSpPr>
            <a:spLocks noGrp="1"/>
          </p:cNvSpPr>
          <p:nvPr>
            <p:ph type="body" sz="half" idx="2"/>
          </p:nvPr>
        </p:nvSpPr>
        <p:spPr>
          <a:xfrm>
            <a:off x="478318" y="5966540"/>
            <a:ext cx="4068000" cy="468000"/>
          </a:xfrm>
          <a:prstGeom prst="rect">
            <a:avLst/>
          </a:prstGeom>
        </p:spPr>
        <p:txBody>
          <a:bodyPr>
            <a:normAutofit/>
          </a:bodyPr>
          <a:lstStyle>
            <a:lvl1pPr marL="0" indent="0">
              <a:buNone/>
              <a:defRPr sz="9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7" name="Chart Placeholder 5"/>
          <p:cNvSpPr>
            <a:spLocks noGrp="1"/>
          </p:cNvSpPr>
          <p:nvPr>
            <p:ph type="chart" sz="quarter" idx="13"/>
          </p:nvPr>
        </p:nvSpPr>
        <p:spPr>
          <a:xfrm>
            <a:off x="470392" y="1771768"/>
            <a:ext cx="8208000" cy="4140000"/>
          </a:xfrm>
          <a:prstGeom prst="rect">
            <a:avLst/>
          </a:prstGeom>
        </p:spPr>
        <p:txBody>
          <a:bodyPr rtlCol="0">
            <a:normAutofit/>
          </a:bodyPr>
          <a:lstStyle>
            <a:lvl1pPr>
              <a:defRPr>
                <a:latin typeface="+mn-lt"/>
              </a:defRPr>
            </a:lvl1pPr>
          </a:lstStyle>
          <a:p>
            <a:pPr lvl="0"/>
            <a:r>
              <a:rPr lang="en-US" noProof="0" dirty="0" smtClean="0"/>
              <a:t>Click icon to add chart</a:t>
            </a:r>
            <a:endParaRPr lang="tr-TR" noProof="0" dirty="0"/>
          </a:p>
        </p:txBody>
      </p:sp>
      <p:sp>
        <p:nvSpPr>
          <p:cNvPr id="13" name="Text Placeholder 12"/>
          <p:cNvSpPr>
            <a:spLocks noGrp="1"/>
          </p:cNvSpPr>
          <p:nvPr>
            <p:ph type="body" sz="quarter" idx="14"/>
          </p:nvPr>
        </p:nvSpPr>
        <p:spPr>
          <a:xfrm>
            <a:off x="1385892" y="1142500"/>
            <a:ext cx="6480000" cy="594000"/>
          </a:xfrm>
        </p:spPr>
        <p:txBody>
          <a:bodyPr>
            <a:normAutofit/>
          </a:bodyPr>
          <a:lstStyle>
            <a:lvl1pPr marL="0" indent="0" algn="ctr">
              <a:buNone/>
              <a:defRPr sz="2000" b="1">
                <a:solidFill>
                  <a:srgbClr val="87212E"/>
                </a:solidFill>
                <a:latin typeface="+mn-lt"/>
              </a:defRPr>
            </a:lvl1pPr>
          </a:lstStyle>
          <a:p>
            <a:pPr lvl="0"/>
            <a:r>
              <a:rPr lang="en-US" smtClean="0"/>
              <a:t>Click to edit Master text styles</a:t>
            </a:r>
          </a:p>
        </p:txBody>
      </p:sp>
      <p:sp>
        <p:nvSpPr>
          <p:cNvPr id="2" name="Title 1"/>
          <p:cNvSpPr>
            <a:spLocks noGrp="1"/>
          </p:cNvSpPr>
          <p:nvPr>
            <p:ph type="title"/>
          </p:nvPr>
        </p:nvSpPr>
        <p:spPr/>
        <p:txBody>
          <a:bodyPr/>
          <a:lstStyle/>
          <a:p>
            <a:r>
              <a:rPr lang="en-US" smtClean="0"/>
              <a:t>Click to edit Master title style</a:t>
            </a:r>
            <a:endParaRPr lang="tr-TR" dirty="0"/>
          </a:p>
        </p:txBody>
      </p:sp>
      <p:sp>
        <p:nvSpPr>
          <p:cNvPr id="8" name="Text Placeholder 3"/>
          <p:cNvSpPr>
            <a:spLocks noGrp="1"/>
          </p:cNvSpPr>
          <p:nvPr>
            <p:ph type="body" sz="half" idx="15"/>
          </p:nvPr>
        </p:nvSpPr>
        <p:spPr>
          <a:xfrm>
            <a:off x="4617822" y="5966052"/>
            <a:ext cx="4068000" cy="468000"/>
          </a:xfrm>
          <a:prstGeom prst="rect">
            <a:avLst/>
          </a:prstGeom>
        </p:spPr>
        <p:txBody>
          <a:bodyPr>
            <a:normAutofit/>
          </a:bodyPr>
          <a:lstStyle>
            <a:lvl1pPr marL="0" indent="0" algn="r">
              <a:buNone/>
              <a:defRPr sz="9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9" name="Slide Number Placeholder 3"/>
          <p:cNvSpPr>
            <a:spLocks noGrp="1"/>
          </p:cNvSpPr>
          <p:nvPr>
            <p:ph type="sldNum" sz="quarter" idx="16"/>
          </p:nvPr>
        </p:nvSpPr>
        <p:spPr/>
        <p:txBody>
          <a:bodyPr/>
          <a:lstStyle>
            <a:lvl1pPr fontAlgn="base">
              <a:spcBef>
                <a:spcPct val="0"/>
              </a:spcBef>
              <a:spcAft>
                <a:spcPct val="0"/>
              </a:spcAft>
              <a:defRPr/>
            </a:lvl1pPr>
          </a:lstStyle>
          <a:p>
            <a:pPr>
              <a:defRPr/>
            </a:pPr>
            <a:fld id="{16F2E6F6-78C2-4A60-BD1D-1A5A8BAE1F8D}" type="slidenum">
              <a:rPr lang="tr-TR"/>
              <a:pPr>
                <a:defRPr/>
              </a:pPr>
              <a:t>‹#›</a:t>
            </a:fld>
            <a:endParaRPr lang="tr-TR" dirty="0"/>
          </a:p>
        </p:txBody>
      </p:sp>
    </p:spTree>
    <p:extLst>
      <p:ext uri="{BB962C8B-B14F-4D97-AF65-F5344CB8AC3E}">
        <p14:creationId xmlns:p14="http://schemas.microsoft.com/office/powerpoint/2010/main" val="3817409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Graph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dirty="0"/>
          </a:p>
        </p:txBody>
      </p:sp>
      <p:sp>
        <p:nvSpPr>
          <p:cNvPr id="4" name="Text Placeholder 2"/>
          <p:cNvSpPr>
            <a:spLocks noGrp="1"/>
          </p:cNvSpPr>
          <p:nvPr>
            <p:ph type="body" idx="1"/>
          </p:nvPr>
        </p:nvSpPr>
        <p:spPr>
          <a:xfrm>
            <a:off x="467544" y="1115866"/>
            <a:ext cx="4040188" cy="594000"/>
          </a:xfrm>
          <a:prstGeom prst="rect">
            <a:avLst/>
          </a:prstGeom>
        </p:spPr>
        <p:txBody>
          <a:bodyPr>
            <a:normAutofit/>
          </a:bodyPr>
          <a:lstStyle>
            <a:lvl1pPr marL="0" indent="0" algn="ctr">
              <a:buNone/>
              <a:defRPr sz="2000" b="1">
                <a:solidFill>
                  <a:srgbClr val="87212E"/>
                </a:solidFill>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5" name="Text Placeholder 4"/>
          <p:cNvSpPr>
            <a:spLocks noGrp="1"/>
          </p:cNvSpPr>
          <p:nvPr>
            <p:ph type="body" sz="quarter" idx="3"/>
          </p:nvPr>
        </p:nvSpPr>
        <p:spPr>
          <a:xfrm>
            <a:off x="4636148" y="1114882"/>
            <a:ext cx="4041775" cy="594000"/>
          </a:xfrm>
          <a:prstGeom prst="rect">
            <a:avLst/>
          </a:prstGeom>
        </p:spPr>
        <p:txBody>
          <a:bodyPr>
            <a:normAutofit/>
          </a:bodyPr>
          <a:lstStyle>
            <a:lvl1pPr marL="0" indent="0" algn="ctr">
              <a:buNone/>
              <a:defRPr sz="1800" b="1">
                <a:solidFill>
                  <a:srgbClr val="87212E"/>
                </a:solidFill>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6" name="Chart Placeholder 6"/>
          <p:cNvSpPr>
            <a:spLocks noGrp="1"/>
          </p:cNvSpPr>
          <p:nvPr>
            <p:ph type="chart" sz="quarter" idx="13"/>
          </p:nvPr>
        </p:nvSpPr>
        <p:spPr>
          <a:xfrm>
            <a:off x="468313" y="1742398"/>
            <a:ext cx="4042800" cy="4140000"/>
          </a:xfrm>
          <a:prstGeom prst="rect">
            <a:avLst/>
          </a:prstGeom>
        </p:spPr>
        <p:txBody>
          <a:bodyPr rtlCol="0">
            <a:normAutofit/>
          </a:bodyPr>
          <a:lstStyle>
            <a:lvl1pPr>
              <a:defRPr>
                <a:latin typeface="+mn-lt"/>
              </a:defRPr>
            </a:lvl1pPr>
          </a:lstStyle>
          <a:p>
            <a:pPr lvl="0"/>
            <a:r>
              <a:rPr lang="en-US" noProof="0" dirty="0" smtClean="0"/>
              <a:t>Click icon to add chart</a:t>
            </a:r>
            <a:endParaRPr lang="tr-TR" noProof="0" dirty="0"/>
          </a:p>
        </p:txBody>
      </p:sp>
      <p:sp>
        <p:nvSpPr>
          <p:cNvPr id="7" name="Chart Placeholder 6"/>
          <p:cNvSpPr>
            <a:spLocks noGrp="1"/>
          </p:cNvSpPr>
          <p:nvPr>
            <p:ph type="chart" sz="quarter" idx="14"/>
          </p:nvPr>
        </p:nvSpPr>
        <p:spPr>
          <a:xfrm>
            <a:off x="4635130" y="1747166"/>
            <a:ext cx="4042800" cy="4140000"/>
          </a:xfrm>
          <a:prstGeom prst="rect">
            <a:avLst/>
          </a:prstGeom>
        </p:spPr>
        <p:txBody>
          <a:bodyPr rtlCol="0">
            <a:normAutofit/>
          </a:bodyPr>
          <a:lstStyle>
            <a:lvl1pPr>
              <a:defRPr>
                <a:latin typeface="+mn-lt"/>
              </a:defRPr>
            </a:lvl1pPr>
          </a:lstStyle>
          <a:p>
            <a:pPr lvl="0"/>
            <a:r>
              <a:rPr lang="en-US" noProof="0" dirty="0" smtClean="0"/>
              <a:t>Click icon to add chart</a:t>
            </a:r>
            <a:endParaRPr lang="tr-TR" noProof="0" dirty="0"/>
          </a:p>
        </p:txBody>
      </p:sp>
      <p:sp>
        <p:nvSpPr>
          <p:cNvPr id="8" name="Text Placeholder 3"/>
          <p:cNvSpPr>
            <a:spLocks noGrp="1"/>
          </p:cNvSpPr>
          <p:nvPr>
            <p:ph type="body" sz="half" idx="2"/>
          </p:nvPr>
        </p:nvSpPr>
        <p:spPr>
          <a:xfrm>
            <a:off x="467544" y="5940402"/>
            <a:ext cx="1998000" cy="468000"/>
          </a:xfrm>
          <a:prstGeom prst="rect">
            <a:avLst/>
          </a:prstGeom>
        </p:spPr>
        <p:txBody>
          <a:bodyPr>
            <a:normAutofit/>
          </a:bodyPr>
          <a:lstStyle>
            <a:lvl1pPr marL="0" indent="0">
              <a:buNone/>
              <a:defRPr sz="9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10" name="Text Placeholder 3"/>
          <p:cNvSpPr>
            <a:spLocks noGrp="1"/>
          </p:cNvSpPr>
          <p:nvPr>
            <p:ph type="body" sz="half" idx="16"/>
          </p:nvPr>
        </p:nvSpPr>
        <p:spPr>
          <a:xfrm>
            <a:off x="2498148" y="5940402"/>
            <a:ext cx="2016000" cy="468000"/>
          </a:xfrm>
          <a:prstGeom prst="rect">
            <a:avLst/>
          </a:prstGeom>
        </p:spPr>
        <p:txBody>
          <a:bodyPr>
            <a:normAutofit/>
          </a:bodyPr>
          <a:lstStyle>
            <a:lvl1pPr marL="0" indent="0" algn="r">
              <a:buNone/>
              <a:defRPr sz="9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11" name="Text Placeholder 3"/>
          <p:cNvSpPr>
            <a:spLocks noGrp="1"/>
          </p:cNvSpPr>
          <p:nvPr>
            <p:ph type="body" sz="half" idx="17"/>
          </p:nvPr>
        </p:nvSpPr>
        <p:spPr>
          <a:xfrm>
            <a:off x="4629852" y="5940402"/>
            <a:ext cx="1998000" cy="468000"/>
          </a:xfrm>
          <a:prstGeom prst="rect">
            <a:avLst/>
          </a:prstGeom>
        </p:spPr>
        <p:txBody>
          <a:bodyPr>
            <a:normAutofit/>
          </a:bodyPr>
          <a:lstStyle>
            <a:lvl1pPr marL="0" indent="0">
              <a:buNone/>
              <a:defRPr sz="9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12" name="Text Placeholder 3"/>
          <p:cNvSpPr>
            <a:spLocks noGrp="1"/>
          </p:cNvSpPr>
          <p:nvPr>
            <p:ph type="body" sz="half" idx="18"/>
          </p:nvPr>
        </p:nvSpPr>
        <p:spPr>
          <a:xfrm>
            <a:off x="6669334" y="5940402"/>
            <a:ext cx="2016000" cy="468000"/>
          </a:xfrm>
          <a:prstGeom prst="rect">
            <a:avLst/>
          </a:prstGeom>
        </p:spPr>
        <p:txBody>
          <a:bodyPr>
            <a:normAutofit/>
          </a:bodyPr>
          <a:lstStyle>
            <a:lvl1pPr marL="0" indent="0" algn="r">
              <a:buNone/>
              <a:defRPr sz="9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13" name="Slide Number Placeholder 2"/>
          <p:cNvSpPr>
            <a:spLocks noGrp="1"/>
          </p:cNvSpPr>
          <p:nvPr>
            <p:ph type="sldNum" sz="quarter" idx="19"/>
          </p:nvPr>
        </p:nvSpPr>
        <p:spPr/>
        <p:txBody>
          <a:bodyPr/>
          <a:lstStyle>
            <a:lvl1pPr fontAlgn="base">
              <a:spcBef>
                <a:spcPct val="0"/>
              </a:spcBef>
              <a:spcAft>
                <a:spcPct val="0"/>
              </a:spcAft>
              <a:defRPr/>
            </a:lvl1pPr>
          </a:lstStyle>
          <a:p>
            <a:pPr>
              <a:defRPr/>
            </a:pPr>
            <a:fld id="{2D5FD470-6B9C-4754-B901-3C3F6FB8945B}" type="slidenum">
              <a:rPr lang="tr-TR"/>
              <a:pPr>
                <a:defRPr/>
              </a:pPr>
              <a:t>‹#›</a:t>
            </a:fld>
            <a:endParaRPr lang="tr-TR" dirty="0"/>
          </a:p>
        </p:txBody>
      </p:sp>
    </p:spTree>
    <p:extLst>
      <p:ext uri="{BB962C8B-B14F-4D97-AF65-F5344CB8AC3E}">
        <p14:creationId xmlns:p14="http://schemas.microsoft.com/office/powerpoint/2010/main" val="2472246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67544" y="1340768"/>
            <a:ext cx="4038600" cy="5040000"/>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dirty="0"/>
          </a:p>
        </p:txBody>
      </p:sp>
      <p:sp>
        <p:nvSpPr>
          <p:cNvPr id="4" name="Content Placeholder 3"/>
          <p:cNvSpPr>
            <a:spLocks noGrp="1"/>
          </p:cNvSpPr>
          <p:nvPr>
            <p:ph sz="half" idx="2"/>
          </p:nvPr>
        </p:nvSpPr>
        <p:spPr>
          <a:xfrm>
            <a:off x="4648200" y="1340768"/>
            <a:ext cx="4038600" cy="5040000"/>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dirty="0"/>
          </a:p>
        </p:txBody>
      </p:sp>
      <p:sp>
        <p:nvSpPr>
          <p:cNvPr id="5" name="Slide Number Placeholder 6"/>
          <p:cNvSpPr>
            <a:spLocks noGrp="1"/>
          </p:cNvSpPr>
          <p:nvPr>
            <p:ph type="sldNum" sz="quarter" idx="10"/>
          </p:nvPr>
        </p:nvSpPr>
        <p:spPr/>
        <p:txBody>
          <a:bodyPr/>
          <a:lstStyle>
            <a:lvl1pPr fontAlgn="base">
              <a:spcBef>
                <a:spcPct val="0"/>
              </a:spcBef>
              <a:spcAft>
                <a:spcPct val="0"/>
              </a:spcAft>
              <a:defRPr/>
            </a:lvl1pPr>
          </a:lstStyle>
          <a:p>
            <a:pPr>
              <a:defRPr/>
            </a:pPr>
            <a:fld id="{1A7C0F84-0AF1-4692-A934-318482838F12}" type="slidenum">
              <a:rPr lang="tr-TR"/>
              <a:pPr>
                <a:defRPr/>
              </a:pPr>
              <a:t>‹#›</a:t>
            </a:fld>
            <a:endParaRPr lang="tr-TR" dirty="0"/>
          </a:p>
        </p:txBody>
      </p:sp>
    </p:spTree>
    <p:extLst>
      <p:ext uri="{BB962C8B-B14F-4D97-AF65-F5344CB8AC3E}">
        <p14:creationId xmlns:p14="http://schemas.microsoft.com/office/powerpoint/2010/main" val="1761394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340768"/>
            <a:ext cx="4040188" cy="639762"/>
          </a:xfrm>
        </p:spPr>
        <p:txBody>
          <a:bodyPr>
            <a:normAutofit/>
          </a:bodyPr>
          <a:lstStyle>
            <a:lvl1pPr marL="0" indent="0" algn="ctr">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060848"/>
            <a:ext cx="4040188" cy="4320000"/>
          </a:xfrm>
        </p:spPr>
        <p:txBody>
          <a:bodyPr/>
          <a:lstStyle>
            <a:lvl1pPr>
              <a:defRPr sz="20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dirty="0"/>
          </a:p>
        </p:txBody>
      </p:sp>
      <p:sp>
        <p:nvSpPr>
          <p:cNvPr id="5" name="Text Placeholder 4"/>
          <p:cNvSpPr>
            <a:spLocks noGrp="1"/>
          </p:cNvSpPr>
          <p:nvPr>
            <p:ph type="body" sz="quarter" idx="3"/>
          </p:nvPr>
        </p:nvSpPr>
        <p:spPr>
          <a:xfrm>
            <a:off x="4645025" y="1340768"/>
            <a:ext cx="4041775" cy="639762"/>
          </a:xfrm>
        </p:spPr>
        <p:txBody>
          <a:bodyPr>
            <a:normAutofit/>
          </a:bodyPr>
          <a:lstStyle>
            <a:lvl1pPr marL="0" indent="0" algn="ctr">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060848"/>
            <a:ext cx="4041775" cy="4320000"/>
          </a:xfrm>
        </p:spPr>
        <p:txBody>
          <a:bodyPr/>
          <a:lstStyle>
            <a:lvl1pPr>
              <a:defRPr sz="20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dirty="0"/>
          </a:p>
        </p:txBody>
      </p:sp>
      <p:sp>
        <p:nvSpPr>
          <p:cNvPr id="7" name="Slide Number Placeholder 8"/>
          <p:cNvSpPr>
            <a:spLocks noGrp="1"/>
          </p:cNvSpPr>
          <p:nvPr>
            <p:ph type="sldNum" sz="quarter" idx="10"/>
          </p:nvPr>
        </p:nvSpPr>
        <p:spPr/>
        <p:txBody>
          <a:bodyPr/>
          <a:lstStyle>
            <a:lvl1pPr fontAlgn="base">
              <a:spcBef>
                <a:spcPct val="0"/>
              </a:spcBef>
              <a:spcAft>
                <a:spcPct val="0"/>
              </a:spcAft>
              <a:defRPr/>
            </a:lvl1pPr>
          </a:lstStyle>
          <a:p>
            <a:pPr>
              <a:defRPr/>
            </a:pPr>
            <a:fld id="{3B7908CB-3FC9-4EC4-AFBA-460602287328}" type="slidenum">
              <a:rPr lang="tr-TR"/>
              <a:pPr>
                <a:defRPr/>
              </a:pPr>
              <a:t>‹#›</a:t>
            </a:fld>
            <a:endParaRPr lang="tr-TR" dirty="0"/>
          </a:p>
        </p:txBody>
      </p:sp>
    </p:spTree>
    <p:extLst>
      <p:ext uri="{BB962C8B-B14F-4D97-AF65-F5344CB8AC3E}">
        <p14:creationId xmlns:p14="http://schemas.microsoft.com/office/powerpoint/2010/main" val="3278981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4_Char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AF605E4B-72CB-4EC0-BD8B-19934C1075A4}" type="slidenum">
              <a:rPr lang="tr-TR" smtClean="0">
                <a:solidFill>
                  <a:srgbClr val="FFFFFF"/>
                </a:solidFill>
              </a:rPr>
              <a:pPr/>
              <a:t>‹#›</a:t>
            </a:fld>
            <a:endParaRPr lang="tr-TR" dirty="0">
              <a:solidFill>
                <a:srgbClr val="FFFFFF"/>
              </a:solidFill>
            </a:endParaRPr>
          </a:p>
        </p:txBody>
      </p:sp>
      <p:sp>
        <p:nvSpPr>
          <p:cNvPr id="6" name="Text Placeholder 3"/>
          <p:cNvSpPr>
            <a:spLocks noGrp="1"/>
          </p:cNvSpPr>
          <p:nvPr>
            <p:ph type="body" sz="half" idx="2"/>
          </p:nvPr>
        </p:nvSpPr>
        <p:spPr>
          <a:xfrm>
            <a:off x="478318" y="5966540"/>
            <a:ext cx="4068000" cy="468000"/>
          </a:xfrm>
          <a:prstGeom prst="rect">
            <a:avLst/>
          </a:prstGeom>
        </p:spPr>
        <p:txBody>
          <a:bodyPr>
            <a:normAutofit/>
          </a:bodyPr>
          <a:lstStyle>
            <a:lvl1pPr marL="0" indent="0">
              <a:buNone/>
              <a:defRPr sz="9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smtClean="0">
                <a:ln>
                  <a:noFill/>
                </a:ln>
                <a:solidFill>
                  <a:sysClr val="windowText" lastClr="000000"/>
                </a:solidFill>
                <a:effectLst/>
                <a:uLnTx/>
                <a:uFillTx/>
                <a:latin typeface="Calibri" pitchFamily="34" charset="0"/>
                <a:cs typeface="Calibri" pitchFamily="34" charset="0"/>
              </a:rPr>
              <a:t>Click to edit Master text styles</a:t>
            </a:r>
          </a:p>
        </p:txBody>
      </p:sp>
      <p:sp>
        <p:nvSpPr>
          <p:cNvPr id="7" name="Chart Placeholder 5"/>
          <p:cNvSpPr>
            <a:spLocks noGrp="1"/>
          </p:cNvSpPr>
          <p:nvPr>
            <p:ph type="chart" sz="quarter" idx="13"/>
          </p:nvPr>
        </p:nvSpPr>
        <p:spPr>
          <a:xfrm>
            <a:off x="470392" y="1771768"/>
            <a:ext cx="8208000" cy="4140000"/>
          </a:xfrm>
          <a:prstGeom prst="rect">
            <a:avLst/>
          </a:prstGeom>
        </p:spPr>
        <p:txBody>
          <a:bodyPr/>
          <a:lstStyle>
            <a:lvl1pPr>
              <a:defRPr>
                <a:latin typeface="+mn-lt"/>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Text" lastClr="000000"/>
                </a:solidFill>
                <a:effectLst/>
                <a:uLnTx/>
                <a:uFillTx/>
              </a:rPr>
              <a:t>Click icon to add chart</a:t>
            </a:r>
            <a:endParaRPr kumimoji="0" lang="tr-TR" sz="1800" b="0" i="0" u="none" strike="noStrike" kern="0" cap="none" spc="0" normalizeH="0" baseline="0" noProof="0" dirty="0">
              <a:ln>
                <a:noFill/>
              </a:ln>
              <a:solidFill>
                <a:sysClr val="windowText" lastClr="000000"/>
              </a:solidFill>
              <a:effectLst/>
              <a:uLnTx/>
              <a:uFillTx/>
            </a:endParaRPr>
          </a:p>
        </p:txBody>
      </p:sp>
      <p:sp>
        <p:nvSpPr>
          <p:cNvPr id="13" name="Text Placeholder 12"/>
          <p:cNvSpPr>
            <a:spLocks noGrp="1"/>
          </p:cNvSpPr>
          <p:nvPr>
            <p:ph type="body" sz="quarter" idx="14"/>
          </p:nvPr>
        </p:nvSpPr>
        <p:spPr>
          <a:xfrm>
            <a:off x="1385892" y="1142500"/>
            <a:ext cx="6480000" cy="594000"/>
          </a:xfrm>
        </p:spPr>
        <p:txBody>
          <a:bodyPr>
            <a:normAutofit/>
          </a:bodyPr>
          <a:lstStyle>
            <a:lvl1pPr marL="0" indent="0" algn="ctr">
              <a:buNone/>
              <a:defRPr sz="2000" b="1">
                <a:solidFill>
                  <a:srgbClr val="87212E"/>
                </a:solidFill>
                <a:latin typeface="+mn-lt"/>
              </a:defRPr>
            </a:lvl1pPr>
          </a:lstStyle>
          <a:p>
            <a:pPr lvl="0"/>
            <a:r>
              <a:rPr lang="en-US" smtClean="0"/>
              <a:t>Click to edit Master text styles</a:t>
            </a:r>
          </a:p>
        </p:txBody>
      </p:sp>
      <p:sp>
        <p:nvSpPr>
          <p:cNvPr id="2" name="Title 1"/>
          <p:cNvSpPr>
            <a:spLocks noGrp="1"/>
          </p:cNvSpPr>
          <p:nvPr>
            <p:ph type="title"/>
          </p:nvPr>
        </p:nvSpPr>
        <p:spPr/>
        <p:txBody>
          <a:bodyPr>
            <a:normAutofit/>
          </a:bodyPr>
          <a:lstStyle>
            <a:lvl1pPr>
              <a:defRPr sz="2600">
                <a:latin typeface="Calibri" pitchFamily="34" charset="0"/>
                <a:cs typeface="Calibri" pitchFamily="34" charset="0"/>
              </a:defRPr>
            </a:lvl1pPr>
          </a:lstStyle>
          <a:p>
            <a:r>
              <a:rPr lang="en-US" dirty="0" smtClean="0"/>
              <a:t>Click to edit Master title style</a:t>
            </a:r>
            <a:endParaRPr lang="tr-TR" dirty="0"/>
          </a:p>
        </p:txBody>
      </p:sp>
      <p:sp>
        <p:nvSpPr>
          <p:cNvPr id="8" name="Text Placeholder 3"/>
          <p:cNvSpPr>
            <a:spLocks noGrp="1"/>
          </p:cNvSpPr>
          <p:nvPr>
            <p:ph type="body" sz="half" idx="15"/>
          </p:nvPr>
        </p:nvSpPr>
        <p:spPr>
          <a:xfrm>
            <a:off x="4617822" y="5966052"/>
            <a:ext cx="4068000" cy="468000"/>
          </a:xfrm>
          <a:prstGeom prst="rect">
            <a:avLst/>
          </a:prstGeom>
        </p:spPr>
        <p:txBody>
          <a:bodyPr>
            <a:normAutofit/>
          </a:bodyPr>
          <a:lstStyle>
            <a:lvl1pPr marL="0" indent="0" algn="r">
              <a:buNone/>
              <a:defRPr sz="9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smtClean="0">
                <a:ln>
                  <a:noFill/>
                </a:ln>
                <a:solidFill>
                  <a:sysClr val="windowText" lastClr="000000"/>
                </a:solidFill>
                <a:effectLst/>
                <a:uLnTx/>
                <a:uFillTx/>
                <a:latin typeface="Calibri" pitchFamily="34" charset="0"/>
                <a:cs typeface="Calibri" pitchFamily="34" charset="0"/>
              </a:rPr>
              <a:t>Click to edit Master text styles</a:t>
            </a:r>
          </a:p>
        </p:txBody>
      </p:sp>
    </p:spTree>
    <p:extLst>
      <p:ext uri="{BB962C8B-B14F-4D97-AF65-F5344CB8AC3E}">
        <p14:creationId xmlns:p14="http://schemas.microsoft.com/office/powerpoint/2010/main" val="137558877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7"/>
          <p:cNvPicPr>
            <a:picLocks noChangeAspect="1"/>
          </p:cNvPicPr>
          <p:nvPr/>
        </p:nvPicPr>
        <p:blipFill>
          <a:blip r:embed="rId11" cstate="print">
            <a:extLst>
              <a:ext uri="{28A0092B-C50C-407E-A947-70E740481C1C}">
                <a14:useLocalDpi xmlns:a14="http://schemas.microsoft.com/office/drawing/2010/main" val="0"/>
              </a:ext>
            </a:extLst>
          </a:blip>
          <a:srcRect t="-8788" b="8788"/>
          <a:stretch>
            <a:fillRect/>
          </a:stretch>
        </p:blipFill>
        <p:spPr bwMode="auto">
          <a:xfrm>
            <a:off x="198438" y="6326188"/>
            <a:ext cx="1725612"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2159000" y="6537325"/>
            <a:ext cx="6551613" cy="215900"/>
          </a:xfrm>
          <a:prstGeom prst="rect">
            <a:avLst/>
          </a:prstGeom>
          <a:solidFill>
            <a:srgbClr val="8721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sz="1800" dirty="0">
              <a:solidFill>
                <a:srgbClr val="FFFFFF"/>
              </a:solidFill>
            </a:endParaRPr>
          </a:p>
        </p:txBody>
      </p:sp>
      <p:sp>
        <p:nvSpPr>
          <p:cNvPr id="1028" name="Title Placeholder 1"/>
          <p:cNvSpPr>
            <a:spLocks noGrp="1"/>
          </p:cNvSpPr>
          <p:nvPr>
            <p:ph type="title"/>
          </p:nvPr>
        </p:nvSpPr>
        <p:spPr bwMode="auto">
          <a:xfrm>
            <a:off x="457200" y="279400"/>
            <a:ext cx="8229600" cy="720725"/>
          </a:xfrm>
          <a:prstGeom prst="rect">
            <a:avLst/>
          </a:prstGeom>
          <a:solidFill>
            <a:srgbClr val="8721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457200" y="1341438"/>
            <a:ext cx="8229600" cy="503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6553200" y="6546850"/>
            <a:ext cx="2133600" cy="179388"/>
          </a:xfrm>
          <a:prstGeom prst="rect">
            <a:avLst/>
          </a:prstGeom>
        </p:spPr>
        <p:txBody>
          <a:bodyPr vert="horz" lIns="91440" tIns="45720" rIns="91440" bIns="45720" rtlCol="0" anchor="ctr"/>
          <a:lstStyle>
            <a:lvl1pPr algn="r" fontAlgn="auto">
              <a:spcBef>
                <a:spcPts val="0"/>
              </a:spcBef>
              <a:spcAft>
                <a:spcPts val="0"/>
              </a:spcAft>
              <a:defRPr sz="1200" b="1" smtClean="0">
                <a:solidFill>
                  <a:srgbClr val="FFFFFF"/>
                </a:solidFill>
                <a:latin typeface="Cambria" pitchFamily="18" charset="0"/>
                <a:cs typeface="Arial" charset="0"/>
              </a:defRPr>
            </a:lvl1pPr>
          </a:lstStyle>
          <a:p>
            <a:pPr>
              <a:defRPr/>
            </a:pPr>
            <a:fld id="{94DC084D-7EAC-44D5-BB44-69113195CE58}" type="slidenum">
              <a:rPr lang="tr-TR"/>
              <a:pPr>
                <a:defRPr/>
              </a:pPr>
              <a:t>‹#›</a:t>
            </a:fld>
            <a:endParaRPr lang="tr-TR" dirty="0"/>
          </a:p>
        </p:txBody>
      </p:sp>
    </p:spTree>
  </p:cSld>
  <p:clrMap bg1="lt1" tx1="dk1" bg2="lt2" tx2="dk2" accent1="accent1" accent2="accent2" accent3="accent3" accent4="accent4" accent5="accent5" accent6="accent6" hlink="hlink" folHlink="folHlink"/>
  <p:sldLayoutIdLst>
    <p:sldLayoutId id="2147484139" r:id="rId1"/>
    <p:sldLayoutId id="2147484140" r:id="rId2"/>
    <p:sldLayoutId id="2147484141" r:id="rId3"/>
    <p:sldLayoutId id="2147484142" r:id="rId4"/>
    <p:sldLayoutId id="2147484143" r:id="rId5"/>
    <p:sldLayoutId id="2147484144" r:id="rId6"/>
    <p:sldLayoutId id="2147484145" r:id="rId7"/>
    <p:sldLayoutId id="2147484146" r:id="rId8"/>
    <p:sldLayoutId id="2147484147" r:id="rId9"/>
  </p:sldLayoutIdLst>
  <p:timing>
    <p:tnLst>
      <p:par>
        <p:cTn id="1" dur="indefinite" restart="never" nodeType="tmRoot"/>
      </p:par>
    </p:tnLst>
  </p:timing>
  <p:hf hdr="0" ftr="0" dt="0"/>
  <p:txStyles>
    <p:titleStyle>
      <a:lvl1pPr algn="ctr" rtl="0" fontAlgn="base">
        <a:spcBef>
          <a:spcPct val="0"/>
        </a:spcBef>
        <a:spcAft>
          <a:spcPct val="0"/>
        </a:spcAft>
        <a:defRPr sz="2800" b="1" kern="1200">
          <a:solidFill>
            <a:schemeClr val="bg1"/>
          </a:solidFill>
          <a:latin typeface="Cambria" pitchFamily="18" charset="0"/>
          <a:ea typeface="+mj-ea"/>
          <a:cs typeface="+mj-cs"/>
        </a:defRPr>
      </a:lvl1pPr>
      <a:lvl2pPr algn="ctr" rtl="0" fontAlgn="base">
        <a:spcBef>
          <a:spcPct val="0"/>
        </a:spcBef>
        <a:spcAft>
          <a:spcPct val="0"/>
        </a:spcAft>
        <a:defRPr sz="2800" b="1">
          <a:solidFill>
            <a:schemeClr val="bg1"/>
          </a:solidFill>
          <a:latin typeface="Cambria" pitchFamily="18" charset="0"/>
        </a:defRPr>
      </a:lvl2pPr>
      <a:lvl3pPr algn="ctr" rtl="0" fontAlgn="base">
        <a:spcBef>
          <a:spcPct val="0"/>
        </a:spcBef>
        <a:spcAft>
          <a:spcPct val="0"/>
        </a:spcAft>
        <a:defRPr sz="2800" b="1">
          <a:solidFill>
            <a:schemeClr val="bg1"/>
          </a:solidFill>
          <a:latin typeface="Cambria" pitchFamily="18" charset="0"/>
        </a:defRPr>
      </a:lvl3pPr>
      <a:lvl4pPr algn="ctr" rtl="0" fontAlgn="base">
        <a:spcBef>
          <a:spcPct val="0"/>
        </a:spcBef>
        <a:spcAft>
          <a:spcPct val="0"/>
        </a:spcAft>
        <a:defRPr sz="2800" b="1">
          <a:solidFill>
            <a:schemeClr val="bg1"/>
          </a:solidFill>
          <a:latin typeface="Cambria" pitchFamily="18" charset="0"/>
        </a:defRPr>
      </a:lvl4pPr>
      <a:lvl5pPr algn="ctr" rtl="0" fontAlgn="base">
        <a:spcBef>
          <a:spcPct val="0"/>
        </a:spcBef>
        <a:spcAft>
          <a:spcPct val="0"/>
        </a:spcAft>
        <a:defRPr sz="2800" b="1">
          <a:solidFill>
            <a:schemeClr val="bg1"/>
          </a:solidFill>
          <a:latin typeface="Cambria" pitchFamily="18" charset="0"/>
        </a:defRPr>
      </a:lvl5pPr>
      <a:lvl6pPr marL="457200" algn="ctr" rtl="0" fontAlgn="base">
        <a:spcBef>
          <a:spcPct val="0"/>
        </a:spcBef>
        <a:spcAft>
          <a:spcPct val="0"/>
        </a:spcAft>
        <a:defRPr sz="2800" b="1">
          <a:solidFill>
            <a:schemeClr val="bg1"/>
          </a:solidFill>
          <a:latin typeface="Cambria" pitchFamily="18" charset="0"/>
        </a:defRPr>
      </a:lvl6pPr>
      <a:lvl7pPr marL="914400" algn="ctr" rtl="0" fontAlgn="base">
        <a:spcBef>
          <a:spcPct val="0"/>
        </a:spcBef>
        <a:spcAft>
          <a:spcPct val="0"/>
        </a:spcAft>
        <a:defRPr sz="2800" b="1">
          <a:solidFill>
            <a:schemeClr val="bg1"/>
          </a:solidFill>
          <a:latin typeface="Cambria" pitchFamily="18" charset="0"/>
        </a:defRPr>
      </a:lvl7pPr>
      <a:lvl8pPr marL="1371600" algn="ctr" rtl="0" fontAlgn="base">
        <a:spcBef>
          <a:spcPct val="0"/>
        </a:spcBef>
        <a:spcAft>
          <a:spcPct val="0"/>
        </a:spcAft>
        <a:defRPr sz="2800" b="1">
          <a:solidFill>
            <a:schemeClr val="bg1"/>
          </a:solidFill>
          <a:latin typeface="Cambria" pitchFamily="18" charset="0"/>
        </a:defRPr>
      </a:lvl8pPr>
      <a:lvl9pPr marL="1828800" algn="ctr" rtl="0" fontAlgn="base">
        <a:spcBef>
          <a:spcPct val="0"/>
        </a:spcBef>
        <a:spcAft>
          <a:spcPct val="0"/>
        </a:spcAft>
        <a:defRPr sz="2800" b="1">
          <a:solidFill>
            <a:schemeClr val="bg1"/>
          </a:solidFill>
          <a:latin typeface="Cambria" pitchFamily="18" charset="0"/>
        </a:defRPr>
      </a:lvl9pPr>
    </p:titleStyle>
    <p:bodyStyle>
      <a:lvl1pPr marL="342900" indent="-342900" algn="l" rtl="0" fontAlgn="base">
        <a:spcBef>
          <a:spcPct val="20000"/>
        </a:spcBef>
        <a:spcAft>
          <a:spcPct val="0"/>
        </a:spcAft>
        <a:buClr>
          <a:srgbClr val="87212E"/>
        </a:buClr>
        <a:buSzPct val="80000"/>
        <a:buFont typeface="Wingdings" pitchFamily="2" charset="2"/>
        <a:buChar char="Ø"/>
        <a:defRPr sz="2400" kern="1200">
          <a:solidFill>
            <a:schemeClr val="tx1"/>
          </a:solidFill>
          <a:latin typeface="Cambria" pitchFamily="18" charset="0"/>
          <a:ea typeface="+mn-ea"/>
          <a:cs typeface="+mn-cs"/>
        </a:defRPr>
      </a:lvl1pPr>
      <a:lvl2pPr marL="742950" indent="-285750" algn="l" rtl="0" fontAlgn="base">
        <a:spcBef>
          <a:spcPct val="20000"/>
        </a:spcBef>
        <a:spcAft>
          <a:spcPct val="0"/>
        </a:spcAft>
        <a:buClr>
          <a:srgbClr val="87212E"/>
        </a:buClr>
        <a:buSzPct val="80000"/>
        <a:buFont typeface="Arial" pitchFamily="34" charset="0"/>
        <a:buChar char="•"/>
        <a:defRPr sz="2000" kern="1200">
          <a:solidFill>
            <a:schemeClr val="tx1"/>
          </a:solidFill>
          <a:latin typeface="Cambria" pitchFamily="18" charset="0"/>
          <a:ea typeface="+mn-ea"/>
          <a:cs typeface="+mn-cs"/>
        </a:defRPr>
      </a:lvl2pPr>
      <a:lvl3pPr marL="1143000" indent="-228600" algn="l" rtl="0" fontAlgn="base">
        <a:spcBef>
          <a:spcPct val="20000"/>
        </a:spcBef>
        <a:spcAft>
          <a:spcPct val="0"/>
        </a:spcAft>
        <a:buClr>
          <a:srgbClr val="87212E"/>
        </a:buClr>
        <a:buSzPct val="80000"/>
        <a:buFont typeface="Arial" pitchFamily="34" charset="0"/>
        <a:buChar char="•"/>
        <a:defRPr kern="1200">
          <a:solidFill>
            <a:schemeClr val="tx1"/>
          </a:solidFill>
          <a:latin typeface="Cambria" pitchFamily="18" charset="0"/>
          <a:ea typeface="+mn-ea"/>
          <a:cs typeface="+mn-cs"/>
        </a:defRPr>
      </a:lvl3pPr>
      <a:lvl4pPr marL="1600200" indent="-228600" algn="l" rtl="0" fontAlgn="base">
        <a:spcBef>
          <a:spcPct val="20000"/>
        </a:spcBef>
        <a:spcAft>
          <a:spcPct val="0"/>
        </a:spcAft>
        <a:buClr>
          <a:srgbClr val="87212E"/>
        </a:buClr>
        <a:buSzPct val="80000"/>
        <a:buFont typeface="Arial" pitchFamily="34" charset="0"/>
        <a:buChar char="•"/>
        <a:defRPr sz="1600" kern="1200">
          <a:solidFill>
            <a:schemeClr val="tx1"/>
          </a:solidFill>
          <a:latin typeface="Cambria" pitchFamily="18" charset="0"/>
          <a:ea typeface="+mn-ea"/>
          <a:cs typeface="+mn-cs"/>
        </a:defRPr>
      </a:lvl4pPr>
      <a:lvl5pPr marL="2057400" indent="-228600" algn="l" rtl="0" fontAlgn="base">
        <a:spcBef>
          <a:spcPct val="20000"/>
        </a:spcBef>
        <a:spcAft>
          <a:spcPct val="0"/>
        </a:spcAft>
        <a:buClr>
          <a:srgbClr val="87212E"/>
        </a:buClr>
        <a:buSzPct val="80000"/>
        <a:buFont typeface="Arial" pitchFamily="34" charset="0"/>
        <a:buChar char="•"/>
        <a:defRPr sz="14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p:cNvSpPr>
            <a:spLocks noGrp="1"/>
          </p:cNvSpPr>
          <p:nvPr>
            <p:ph type="ctrTitle"/>
          </p:nvPr>
        </p:nvSpPr>
        <p:spPr>
          <a:xfrm>
            <a:off x="457200" y="2286000"/>
            <a:ext cx="8350250" cy="2386013"/>
          </a:xfrm>
        </p:spPr>
        <p:txBody>
          <a:bodyPr>
            <a:normAutofit fontScale="90000"/>
          </a:bodyPr>
          <a:lstStyle/>
          <a:p>
            <a:r>
              <a:rPr lang="en-GB" sz="2400" i="1" dirty="0" smtClean="0"/>
              <a:t/>
            </a:r>
            <a:br>
              <a:rPr lang="en-GB" sz="2400" i="1" dirty="0" smtClean="0"/>
            </a:br>
            <a:r>
              <a:rPr lang="en-GB" sz="2400" i="1" dirty="0" smtClean="0"/>
              <a:t>Comments on Laura Alfaro, Anusha Chari and Fabio Kanczuk’s  paper:</a:t>
            </a:r>
            <a:br>
              <a:rPr lang="en-GB" sz="2400" i="1" dirty="0" smtClean="0"/>
            </a:br>
            <a:r>
              <a:rPr lang="en-GB" dirty="0" smtClean="0"/>
              <a:t>“The Real Effects of Capital Controls:</a:t>
            </a:r>
            <a:br>
              <a:rPr lang="en-GB" dirty="0" smtClean="0"/>
            </a:br>
            <a:r>
              <a:rPr lang="en-GB" dirty="0" smtClean="0"/>
              <a:t>Credit Constraints, Exporters and Firm Investment”</a:t>
            </a:r>
            <a:br>
              <a:rPr lang="en-GB" dirty="0" smtClean="0"/>
            </a:br>
            <a:endParaRPr lang="en-US" sz="2400" i="1" dirty="0"/>
          </a:p>
        </p:txBody>
      </p:sp>
      <p:sp>
        <p:nvSpPr>
          <p:cNvPr id="2" name="Text Placeholder 1"/>
          <p:cNvSpPr>
            <a:spLocks noGrp="1"/>
          </p:cNvSpPr>
          <p:nvPr>
            <p:ph type="body" sz="quarter" idx="10"/>
          </p:nvPr>
        </p:nvSpPr>
        <p:spPr>
          <a:xfrm>
            <a:off x="1219200" y="4572000"/>
            <a:ext cx="6400800" cy="1676400"/>
          </a:xfrm>
        </p:spPr>
        <p:txBody>
          <a:bodyPr rtlCol="0">
            <a:normAutofit fontScale="55000" lnSpcReduction="20000"/>
          </a:bodyPr>
          <a:lstStyle/>
          <a:p>
            <a:pPr fontAlgn="auto">
              <a:spcAft>
                <a:spcPts val="0"/>
              </a:spcAft>
              <a:defRPr/>
            </a:pPr>
            <a:endParaRPr lang="en-GB" sz="3100" i="1" dirty="0" smtClean="0"/>
          </a:p>
          <a:p>
            <a:pPr fontAlgn="auto">
              <a:spcAft>
                <a:spcPts val="0"/>
              </a:spcAft>
              <a:defRPr/>
            </a:pPr>
            <a:r>
              <a:rPr lang="tr-TR" sz="3100" i="1" dirty="0" smtClean="0"/>
              <a:t>Turalay Kenç</a:t>
            </a:r>
          </a:p>
          <a:p>
            <a:pPr fontAlgn="auto">
              <a:spcAft>
                <a:spcPts val="0"/>
              </a:spcAft>
              <a:defRPr/>
            </a:pPr>
            <a:r>
              <a:rPr lang="tr-TR" sz="3100" i="1" dirty="0" smtClean="0"/>
              <a:t>Deputy Governor</a:t>
            </a:r>
          </a:p>
          <a:p>
            <a:pPr fontAlgn="auto">
              <a:spcAft>
                <a:spcPts val="0"/>
              </a:spcAft>
              <a:defRPr/>
            </a:pPr>
            <a:r>
              <a:rPr lang="tr-TR" sz="3100" i="1" dirty="0" smtClean="0"/>
              <a:t>Central Bank of the Republic of Turkey</a:t>
            </a:r>
            <a:endParaRPr lang="tr-TR" dirty="0" smtClean="0"/>
          </a:p>
          <a:p>
            <a:pPr fontAlgn="auto">
              <a:spcAft>
                <a:spcPts val="0"/>
              </a:spcAft>
              <a:defRPr/>
            </a:pPr>
            <a:endParaRPr lang="en-US" dirty="0" smtClean="0"/>
          </a:p>
          <a:p>
            <a:r>
              <a:rPr lang="en-GB" dirty="0" smtClean="0"/>
              <a:t>Conference on Monetary Policy and Financial Stability in Emerging Markets</a:t>
            </a:r>
            <a:endParaRPr lang="en-US" dirty="0"/>
          </a:p>
          <a:p>
            <a:r>
              <a:rPr lang="en-GB" dirty="0"/>
              <a:t>13-14 June</a:t>
            </a:r>
            <a:r>
              <a:rPr lang="tr-TR" dirty="0"/>
              <a:t> </a:t>
            </a:r>
            <a:r>
              <a:rPr lang="en-US" dirty="0"/>
              <a:t>201</a:t>
            </a:r>
            <a:r>
              <a:rPr lang="tr-TR" dirty="0"/>
              <a:t>4 </a:t>
            </a:r>
            <a:r>
              <a:rPr lang="en-GB" dirty="0" smtClean="0"/>
              <a:t>, Istanbul</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10</a:t>
            </a:fld>
            <a:endParaRPr lang="tr-TR" dirty="0">
              <a:solidFill>
                <a:srgbClr val="FFFFFF"/>
              </a:solidFill>
            </a:endParaRPr>
          </a:p>
        </p:txBody>
      </p:sp>
      <p:sp>
        <p:nvSpPr>
          <p:cNvPr id="6" name="Title 5"/>
          <p:cNvSpPr>
            <a:spLocks noGrp="1"/>
          </p:cNvSpPr>
          <p:nvPr>
            <p:ph type="title"/>
          </p:nvPr>
        </p:nvSpPr>
        <p:spPr/>
        <p:txBody>
          <a:bodyPr>
            <a:normAutofit/>
          </a:bodyPr>
          <a:lstStyle/>
          <a:p>
            <a:r>
              <a:rPr lang="en-GB" dirty="0" smtClean="0"/>
              <a:t>Discussion</a:t>
            </a:r>
            <a:endParaRPr lang="en-GB" dirty="0"/>
          </a:p>
        </p:txBody>
      </p:sp>
      <p:sp>
        <p:nvSpPr>
          <p:cNvPr id="8" name="Content Placeholder 3"/>
          <p:cNvSpPr>
            <a:spLocks noGrp="1"/>
          </p:cNvSpPr>
          <p:nvPr>
            <p:ph idx="4294967295"/>
          </p:nvPr>
        </p:nvSpPr>
        <p:spPr>
          <a:xfrm>
            <a:off x="533400" y="1371600"/>
            <a:ext cx="7848600" cy="4038600"/>
          </a:xfrm>
        </p:spPr>
        <p:txBody>
          <a:bodyPr>
            <a:noAutofit/>
          </a:bodyPr>
          <a:lstStyle/>
          <a:p>
            <a:pPr algn="just">
              <a:spcBef>
                <a:spcPts val="600"/>
              </a:spcBef>
              <a:spcAft>
                <a:spcPts val="1200"/>
              </a:spcAft>
            </a:pPr>
            <a:endParaRPr lang="en-US" sz="2000" dirty="0" smtClean="0">
              <a:latin typeface="Arial" pitchFamily="34" charset="0"/>
              <a:cs typeface="Arial" pitchFamily="34" charset="0"/>
            </a:endParaRPr>
          </a:p>
          <a:p>
            <a:pPr algn="just">
              <a:spcBef>
                <a:spcPts val="600"/>
              </a:spcBef>
              <a:spcAft>
                <a:spcPts val="1200"/>
              </a:spcAft>
            </a:pPr>
            <a:r>
              <a:rPr lang="en-US" sz="2000" dirty="0" smtClean="0">
                <a:latin typeface="Arial" pitchFamily="34" charset="0"/>
                <a:cs typeface="Arial" pitchFamily="34" charset="0"/>
              </a:rPr>
              <a:t>Expectation channel? </a:t>
            </a:r>
          </a:p>
          <a:p>
            <a:pPr lvl="1" algn="just">
              <a:spcBef>
                <a:spcPts val="600"/>
              </a:spcBef>
              <a:spcAft>
                <a:spcPts val="1200"/>
              </a:spcAft>
            </a:pPr>
            <a:r>
              <a:rPr lang="en-US" sz="1600" dirty="0" smtClean="0">
                <a:latin typeface="Arial" pitchFamily="34" charset="0"/>
                <a:cs typeface="Arial" pitchFamily="34" charset="0"/>
              </a:rPr>
              <a:t>Forbes et al. (2012): «Much of the effect of capital controls on portfolio flows appears to occur through signaling —i.e. changes in investor expectations about future policies— rather than the direct cost of the controls.»</a:t>
            </a:r>
          </a:p>
          <a:p>
            <a:pPr marL="342900" lvl="1" indent="-342900" algn="just">
              <a:spcBef>
                <a:spcPts val="600"/>
              </a:spcBef>
              <a:spcAft>
                <a:spcPts val="1200"/>
              </a:spcAft>
              <a:buFont typeface="Wingdings" pitchFamily="2" charset="2"/>
              <a:buChar char="Ø"/>
            </a:pPr>
            <a:r>
              <a:rPr lang="en-US" dirty="0" smtClean="0">
                <a:latin typeface="Arial" pitchFamily="34" charset="0"/>
                <a:cs typeface="Arial" pitchFamily="34" charset="0"/>
              </a:rPr>
              <a:t>Alternative methodology?</a:t>
            </a:r>
          </a:p>
          <a:p>
            <a:pPr lvl="1" algn="just">
              <a:spcBef>
                <a:spcPts val="600"/>
              </a:spcBef>
              <a:spcAft>
                <a:spcPts val="1200"/>
              </a:spcAft>
            </a:pPr>
            <a:r>
              <a:rPr lang="en-US" sz="1600" dirty="0" smtClean="0">
                <a:latin typeface="Arial" pitchFamily="34" charset="0"/>
                <a:cs typeface="Arial" pitchFamily="34" charset="0"/>
              </a:rPr>
              <a:t>Synthetic control method, propensity-score</a:t>
            </a:r>
          </a:p>
          <a:p>
            <a:pPr algn="just">
              <a:spcBef>
                <a:spcPts val="600"/>
              </a:spcBef>
              <a:spcAft>
                <a:spcPts val="1200"/>
              </a:spcAft>
            </a:pPr>
            <a:r>
              <a:rPr lang="en-GB" sz="2000" dirty="0">
                <a:latin typeface="Arial" pitchFamily="34" charset="0"/>
                <a:cs typeface="Arial" pitchFamily="34" charset="0"/>
              </a:rPr>
              <a:t>Refinement of the current methodology</a:t>
            </a:r>
          </a:p>
          <a:p>
            <a:pPr lvl="1">
              <a:lnSpc>
                <a:spcPct val="150000"/>
              </a:lnSpc>
              <a:buFont typeface="Wingdings" panose="05000000000000000000" pitchFamily="2" charset="2"/>
              <a:buChar char="ü"/>
            </a:pPr>
            <a:r>
              <a:rPr lang="en-GB" sz="1600" dirty="0">
                <a:latin typeface="Arial" pitchFamily="34" charset="0"/>
                <a:cs typeface="Arial" pitchFamily="34" charset="0"/>
              </a:rPr>
              <a:t>Risk free asset: Black Model</a:t>
            </a:r>
          </a:p>
          <a:p>
            <a:pPr lvl="1">
              <a:lnSpc>
                <a:spcPct val="150000"/>
              </a:lnSpc>
              <a:buFont typeface="Wingdings" panose="05000000000000000000" pitchFamily="2" charset="2"/>
              <a:buChar char="ü"/>
            </a:pPr>
            <a:r>
              <a:rPr lang="en-GB" sz="1600" dirty="0">
                <a:latin typeface="Arial" pitchFamily="34" charset="0"/>
                <a:cs typeface="Arial" pitchFamily="34" charset="0"/>
              </a:rPr>
              <a:t>Market model or APT</a:t>
            </a:r>
            <a:endParaRPr lang="en-US" sz="1600" dirty="0">
              <a:latin typeface="Arial" pitchFamily="34" charset="0"/>
              <a:cs typeface="Arial" pitchFamily="34" charset="0"/>
            </a:endParaRPr>
          </a:p>
          <a:p>
            <a:pPr algn="just">
              <a:spcBef>
                <a:spcPts val="600"/>
              </a:spcBef>
              <a:spcAft>
                <a:spcPts val="1200"/>
              </a:spcAft>
            </a:pPr>
            <a:r>
              <a:rPr lang="en-US" sz="2000" dirty="0" smtClean="0">
                <a:latin typeface="Arial" pitchFamily="34" charset="0"/>
                <a:cs typeface="Arial" pitchFamily="34" charset="0"/>
              </a:rPr>
              <a:t>How to construct average cost of capital? </a:t>
            </a:r>
          </a:p>
          <a:p>
            <a:pPr algn="just">
              <a:spcBef>
                <a:spcPts val="600"/>
              </a:spcBef>
              <a:spcAft>
                <a:spcPts val="1200"/>
              </a:spcAft>
            </a:pPr>
            <a:r>
              <a:rPr lang="en-US" sz="2000" dirty="0" smtClean="0">
                <a:latin typeface="Arial" pitchFamily="34" charset="0"/>
                <a:cs typeface="Arial" pitchFamily="34" charset="0"/>
              </a:rPr>
              <a:t>Evidence on (abnormal) return are presents. How about risk premium?</a:t>
            </a:r>
          </a:p>
        </p:txBody>
      </p:sp>
    </p:spTree>
    <p:extLst>
      <p:ext uri="{BB962C8B-B14F-4D97-AF65-F5344CB8AC3E}">
        <p14:creationId xmlns:p14="http://schemas.microsoft.com/office/powerpoint/2010/main" val="875304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11</a:t>
            </a:fld>
            <a:endParaRPr lang="tr-TR" dirty="0">
              <a:solidFill>
                <a:srgbClr val="FFFFFF"/>
              </a:solidFill>
            </a:endParaRPr>
          </a:p>
        </p:txBody>
      </p:sp>
      <p:sp>
        <p:nvSpPr>
          <p:cNvPr id="6" name="Title 5"/>
          <p:cNvSpPr>
            <a:spLocks noGrp="1"/>
          </p:cNvSpPr>
          <p:nvPr>
            <p:ph type="title"/>
          </p:nvPr>
        </p:nvSpPr>
        <p:spPr/>
        <p:txBody>
          <a:bodyPr>
            <a:normAutofit/>
          </a:bodyPr>
          <a:lstStyle/>
          <a:p>
            <a:r>
              <a:rPr lang="en-US" dirty="0"/>
              <a:t>Possible Extensions</a:t>
            </a:r>
            <a:endParaRPr lang="tr-TR" dirty="0"/>
          </a:p>
        </p:txBody>
      </p:sp>
      <p:sp>
        <p:nvSpPr>
          <p:cNvPr id="8" name="Content Placeholder 3"/>
          <p:cNvSpPr>
            <a:spLocks noGrp="1"/>
          </p:cNvSpPr>
          <p:nvPr>
            <p:ph idx="4294967295"/>
          </p:nvPr>
        </p:nvSpPr>
        <p:spPr>
          <a:xfrm>
            <a:off x="533400" y="1143000"/>
            <a:ext cx="7848600" cy="4953000"/>
          </a:xfrm>
        </p:spPr>
        <p:txBody>
          <a:bodyPr>
            <a:noAutofit/>
          </a:bodyPr>
          <a:lstStyle/>
          <a:p>
            <a:pPr algn="just">
              <a:spcBef>
                <a:spcPts val="600"/>
              </a:spcBef>
              <a:spcAft>
                <a:spcPts val="1200"/>
              </a:spcAft>
            </a:pPr>
            <a:r>
              <a:rPr lang="en-US" sz="2000" dirty="0" smtClean="0">
                <a:latin typeface="Arial" pitchFamily="34" charset="0"/>
                <a:cs typeface="Arial" pitchFamily="34" charset="0"/>
              </a:rPr>
              <a:t>How to combine firm-level evidence with the macro-level data on the effectiveness of capital controls?</a:t>
            </a:r>
            <a:endParaRPr lang="tr-TR" sz="2000" dirty="0" smtClean="0">
              <a:latin typeface="Arial" pitchFamily="34" charset="0"/>
              <a:cs typeface="Arial" pitchFamily="34" charset="0"/>
            </a:endParaRPr>
          </a:p>
          <a:p>
            <a:pPr lvl="1" algn="just">
              <a:spcBef>
                <a:spcPts val="600"/>
              </a:spcBef>
              <a:spcAft>
                <a:spcPts val="1200"/>
              </a:spcAft>
            </a:pPr>
            <a:r>
              <a:rPr lang="en-US" sz="1600" dirty="0" smtClean="0">
                <a:latin typeface="Arial" pitchFamily="34" charset="0"/>
                <a:cs typeface="Arial" pitchFamily="34" charset="0"/>
              </a:rPr>
              <a:t>Extant literature – effectiveness of capital controls on capital flows</a:t>
            </a:r>
          </a:p>
          <a:p>
            <a:pPr algn="just">
              <a:spcBef>
                <a:spcPts val="600"/>
              </a:spcBef>
              <a:spcAft>
                <a:spcPts val="1200"/>
              </a:spcAft>
            </a:pPr>
            <a:r>
              <a:rPr lang="en-US" sz="2000" dirty="0" smtClean="0">
                <a:latin typeface="Arial" pitchFamily="34" charset="0"/>
                <a:cs typeface="Arial" pitchFamily="34" charset="0"/>
              </a:rPr>
              <a:t>Does micro-level evidence provide any information on how capital controls affect the systemic risk contribution of the firms following the imposition of capital controls?</a:t>
            </a:r>
          </a:p>
          <a:p>
            <a:pPr lvl="1" algn="just">
              <a:spcBef>
                <a:spcPts val="600"/>
              </a:spcBef>
              <a:spcAft>
                <a:spcPts val="1200"/>
              </a:spcAft>
            </a:pPr>
            <a:r>
              <a:rPr lang="en-US" sz="1600" b="1" dirty="0" smtClean="0">
                <a:solidFill>
                  <a:srgbClr val="FF0000"/>
                </a:solidFill>
                <a:latin typeface="Arial" pitchFamily="34" charset="0"/>
                <a:cs typeface="Arial" pitchFamily="34" charset="0"/>
              </a:rPr>
              <a:t>Systemic expected shortfall or </a:t>
            </a:r>
            <a:r>
              <a:rPr lang="en-US" sz="1600" b="1" dirty="0">
                <a:solidFill>
                  <a:srgbClr val="FF0000"/>
                </a:solidFill>
                <a:latin typeface="Arial" pitchFamily="34" charset="0"/>
                <a:cs typeface="Arial" pitchFamily="34" charset="0"/>
              </a:rPr>
              <a:t>c</a:t>
            </a:r>
            <a:r>
              <a:rPr lang="en-US" sz="1600" b="1" dirty="0" smtClean="0">
                <a:solidFill>
                  <a:srgbClr val="FF0000"/>
                </a:solidFill>
                <a:latin typeface="Arial" pitchFamily="34" charset="0"/>
                <a:cs typeface="Arial" pitchFamily="34" charset="0"/>
              </a:rPr>
              <a:t>ontingent claims analysis</a:t>
            </a:r>
            <a:endParaRPr lang="en-US" sz="1600" dirty="0" smtClean="0">
              <a:latin typeface="Arial" pitchFamily="34" charset="0"/>
              <a:cs typeface="Arial" pitchFamily="34" charset="0"/>
            </a:endParaRPr>
          </a:p>
          <a:p>
            <a:pPr algn="just">
              <a:spcBef>
                <a:spcPts val="600"/>
              </a:spcBef>
              <a:spcAft>
                <a:spcPts val="1200"/>
              </a:spcAft>
            </a:pPr>
            <a:r>
              <a:rPr lang="en-US" sz="2000" dirty="0" smtClean="0">
                <a:latin typeface="Arial" pitchFamily="34" charset="0"/>
                <a:cs typeface="Arial" pitchFamily="34" charset="0"/>
              </a:rPr>
              <a:t>Alternative measure and assessment of riskiness of firms?</a:t>
            </a:r>
          </a:p>
          <a:p>
            <a:pPr lvl="1" algn="just">
              <a:spcBef>
                <a:spcPts val="600"/>
              </a:spcBef>
              <a:spcAft>
                <a:spcPts val="1200"/>
              </a:spcAft>
            </a:pPr>
            <a:r>
              <a:rPr lang="en-US" sz="1600" b="1" dirty="0" smtClean="0">
                <a:solidFill>
                  <a:srgbClr val="FF0000"/>
                </a:solidFill>
                <a:latin typeface="Arial" pitchFamily="34" charset="0"/>
                <a:cs typeface="Arial" pitchFamily="34" charset="0"/>
              </a:rPr>
              <a:t>Distance to default</a:t>
            </a:r>
          </a:p>
          <a:p>
            <a:pPr marL="342900" lvl="1" indent="-342900" algn="just">
              <a:spcBef>
                <a:spcPts val="600"/>
              </a:spcBef>
              <a:spcAft>
                <a:spcPts val="1200"/>
              </a:spcAft>
              <a:buFont typeface="Wingdings" pitchFamily="2" charset="2"/>
              <a:buChar char="Ø"/>
            </a:pPr>
            <a:r>
              <a:rPr lang="en-US" dirty="0" smtClean="0">
                <a:latin typeface="Arial" pitchFamily="34" charset="0"/>
                <a:cs typeface="Arial" pitchFamily="34" charset="0"/>
              </a:rPr>
              <a:t>Does current framework provide any evidence on market efficiency?</a:t>
            </a:r>
            <a:endParaRPr lang="tr-TR" dirty="0" smtClean="0">
              <a:latin typeface="Arial" pitchFamily="34" charset="0"/>
              <a:cs typeface="Arial" pitchFamily="34" charset="0"/>
            </a:endParaRPr>
          </a:p>
          <a:p>
            <a:pPr marL="742950" lvl="2" indent="-342900" algn="just">
              <a:spcBef>
                <a:spcPts val="600"/>
              </a:spcBef>
              <a:spcAft>
                <a:spcPts val="1200"/>
              </a:spcAft>
              <a:buFont typeface="Wingdings" pitchFamily="2" charset="2"/>
              <a:buChar char="Ø"/>
            </a:pPr>
            <a:endParaRPr lang="en-US" sz="1400" dirty="0">
              <a:latin typeface="Arial" pitchFamily="34" charset="0"/>
              <a:cs typeface="Arial" pitchFamily="34" charset="0"/>
            </a:endParaRPr>
          </a:p>
        </p:txBody>
      </p:sp>
    </p:spTree>
    <p:extLst>
      <p:ext uri="{BB962C8B-B14F-4D97-AF65-F5344CB8AC3E}">
        <p14:creationId xmlns:p14="http://schemas.microsoft.com/office/powerpoint/2010/main" val="15602122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12</a:t>
            </a:fld>
            <a:endParaRPr lang="tr-TR" dirty="0">
              <a:solidFill>
                <a:srgbClr val="FFFFFF"/>
              </a:solidFill>
            </a:endParaRPr>
          </a:p>
        </p:txBody>
      </p:sp>
      <p:sp>
        <p:nvSpPr>
          <p:cNvPr id="6" name="Title 5"/>
          <p:cNvSpPr>
            <a:spLocks noGrp="1"/>
          </p:cNvSpPr>
          <p:nvPr>
            <p:ph type="title"/>
          </p:nvPr>
        </p:nvSpPr>
        <p:spPr/>
        <p:txBody>
          <a:bodyPr>
            <a:normAutofit/>
          </a:bodyPr>
          <a:lstStyle/>
          <a:p>
            <a:r>
              <a:rPr lang="en-US" dirty="0"/>
              <a:t>Possible Extensions</a:t>
            </a:r>
            <a:endParaRPr lang="tr-TR" dirty="0"/>
          </a:p>
        </p:txBody>
      </p:sp>
      <p:sp>
        <p:nvSpPr>
          <p:cNvPr id="8" name="Content Placeholder 3"/>
          <p:cNvSpPr>
            <a:spLocks noGrp="1"/>
          </p:cNvSpPr>
          <p:nvPr>
            <p:ph idx="4294967295"/>
          </p:nvPr>
        </p:nvSpPr>
        <p:spPr>
          <a:xfrm>
            <a:off x="533400" y="1143000"/>
            <a:ext cx="7848600" cy="4953000"/>
          </a:xfrm>
        </p:spPr>
        <p:txBody>
          <a:bodyPr>
            <a:noAutofit/>
          </a:bodyPr>
          <a:lstStyle/>
          <a:p>
            <a:pPr algn="just">
              <a:spcBef>
                <a:spcPts val="600"/>
              </a:spcBef>
              <a:spcAft>
                <a:spcPts val="1200"/>
              </a:spcAft>
            </a:pPr>
            <a:r>
              <a:rPr lang="en-US" sz="2000" dirty="0" smtClean="0">
                <a:latin typeface="Arial" pitchFamily="34" charset="0"/>
                <a:cs typeface="Arial" pitchFamily="34" charset="0"/>
              </a:rPr>
              <a:t>How to combine firm-level evidence with the macroeconomic effect of imposition of capital controls?</a:t>
            </a:r>
          </a:p>
          <a:p>
            <a:pPr lvl="1" algn="just">
              <a:spcBef>
                <a:spcPts val="600"/>
              </a:spcBef>
              <a:spcAft>
                <a:spcPts val="1200"/>
              </a:spcAft>
            </a:pPr>
            <a:r>
              <a:rPr lang="en-US" sz="1800" dirty="0" smtClean="0">
                <a:latin typeface="Arial" pitchFamily="34" charset="0"/>
                <a:cs typeface="Arial" pitchFamily="34" charset="0"/>
              </a:rPr>
              <a:t>Possible impacts of capital controls on (in)flows:</a:t>
            </a:r>
          </a:p>
          <a:p>
            <a:pPr marL="969963" lvl="2" indent="-222250" algn="just">
              <a:spcBef>
                <a:spcPts val="600"/>
              </a:spcBef>
              <a:spcAft>
                <a:spcPts val="1200"/>
              </a:spcAft>
            </a:pPr>
            <a:r>
              <a:rPr lang="en-US" sz="1400" dirty="0" smtClean="0">
                <a:latin typeface="Arial" pitchFamily="34" charset="0"/>
                <a:cs typeface="Arial" pitchFamily="34" charset="0"/>
              </a:rPr>
              <a:t>Reduce the volume of inflows =&gt; cash flows (-)</a:t>
            </a:r>
          </a:p>
          <a:p>
            <a:pPr marL="969963" lvl="2" indent="-222250" algn="just">
              <a:spcBef>
                <a:spcPts val="600"/>
              </a:spcBef>
              <a:spcAft>
                <a:spcPts val="1200"/>
              </a:spcAft>
            </a:pPr>
            <a:r>
              <a:rPr lang="en-US" sz="1400" dirty="0" smtClean="0">
                <a:latin typeface="Arial" pitchFamily="34" charset="0"/>
                <a:cs typeface="Arial" pitchFamily="34" charset="0"/>
              </a:rPr>
              <a:t>Change their composition =&gt; cash flows (-)</a:t>
            </a:r>
          </a:p>
          <a:p>
            <a:pPr marL="969963" lvl="2" indent="-222250" algn="just">
              <a:spcBef>
                <a:spcPts val="600"/>
              </a:spcBef>
              <a:spcAft>
                <a:spcPts val="1200"/>
              </a:spcAft>
            </a:pPr>
            <a:r>
              <a:rPr lang="en-US" sz="1400" dirty="0" smtClean="0">
                <a:latin typeface="Arial" pitchFamily="34" charset="0"/>
                <a:cs typeface="Arial" pitchFamily="34" charset="0"/>
              </a:rPr>
              <a:t>Affect the real exchange rate =&gt; exporters’ performance (+) =&gt; consistent results</a:t>
            </a:r>
          </a:p>
          <a:p>
            <a:pPr marL="969963" lvl="2" indent="-222250" algn="just">
              <a:spcBef>
                <a:spcPts val="600"/>
              </a:spcBef>
              <a:spcAft>
                <a:spcPts val="1200"/>
              </a:spcAft>
            </a:pPr>
            <a:r>
              <a:rPr lang="en-US" sz="1400" dirty="0" smtClean="0">
                <a:latin typeface="Arial" pitchFamily="34" charset="0"/>
                <a:cs typeface="Arial" pitchFamily="34" charset="0"/>
              </a:rPr>
              <a:t>More independent pursuit of monetary policy =&gt;NPV of cash flows and firm value(-).</a:t>
            </a:r>
          </a:p>
          <a:p>
            <a:pPr marL="969963" lvl="2" indent="-222250" algn="just">
              <a:spcBef>
                <a:spcPts val="600"/>
              </a:spcBef>
              <a:spcAft>
                <a:spcPts val="1200"/>
              </a:spcAft>
            </a:pPr>
            <a:r>
              <a:rPr lang="en-US" sz="1400" dirty="0" smtClean="0">
                <a:latin typeface="Arial" pitchFamily="34" charset="0"/>
                <a:cs typeface="Arial" pitchFamily="34" charset="0"/>
              </a:rPr>
              <a:t>Increase/decrease financial stability =&gt; Overall effects  </a:t>
            </a:r>
            <a:endParaRPr lang="en-US" sz="1200" dirty="0">
              <a:latin typeface="Arial" pitchFamily="34" charset="0"/>
              <a:cs typeface="Arial" pitchFamily="34" charset="0"/>
            </a:endParaRPr>
          </a:p>
        </p:txBody>
      </p:sp>
    </p:spTree>
    <p:extLst>
      <p:ext uri="{BB962C8B-B14F-4D97-AF65-F5344CB8AC3E}">
        <p14:creationId xmlns:p14="http://schemas.microsoft.com/office/powerpoint/2010/main" val="21714633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13</a:t>
            </a:fld>
            <a:endParaRPr lang="tr-TR" dirty="0">
              <a:solidFill>
                <a:srgbClr val="FFFFFF"/>
              </a:solidFill>
            </a:endParaRPr>
          </a:p>
        </p:txBody>
      </p:sp>
      <p:sp>
        <p:nvSpPr>
          <p:cNvPr id="6" name="Title 5"/>
          <p:cNvSpPr>
            <a:spLocks noGrp="1"/>
          </p:cNvSpPr>
          <p:nvPr>
            <p:ph type="title"/>
          </p:nvPr>
        </p:nvSpPr>
        <p:spPr/>
        <p:txBody>
          <a:bodyPr>
            <a:normAutofit/>
          </a:bodyPr>
          <a:lstStyle/>
          <a:p>
            <a:r>
              <a:rPr lang="en-US" dirty="0"/>
              <a:t>Possible Extensions</a:t>
            </a:r>
            <a:endParaRPr lang="tr-TR" dirty="0"/>
          </a:p>
        </p:txBody>
      </p:sp>
      <p:sp>
        <p:nvSpPr>
          <p:cNvPr id="8" name="Content Placeholder 3"/>
          <p:cNvSpPr>
            <a:spLocks noGrp="1"/>
          </p:cNvSpPr>
          <p:nvPr>
            <p:ph idx="4294967295"/>
          </p:nvPr>
        </p:nvSpPr>
        <p:spPr>
          <a:xfrm>
            <a:off x="533400" y="1143000"/>
            <a:ext cx="7848600" cy="4953000"/>
          </a:xfrm>
        </p:spPr>
        <p:txBody>
          <a:bodyPr>
            <a:noAutofit/>
          </a:bodyPr>
          <a:lstStyle/>
          <a:p>
            <a:pPr algn="just">
              <a:spcBef>
                <a:spcPts val="600"/>
              </a:spcBef>
              <a:spcAft>
                <a:spcPts val="1200"/>
              </a:spcAft>
            </a:pPr>
            <a:r>
              <a:rPr lang="en-US" sz="2000" dirty="0" smtClean="0">
                <a:latin typeface="Arial" pitchFamily="34" charset="0"/>
                <a:cs typeface="Arial" pitchFamily="34" charset="0"/>
              </a:rPr>
              <a:t>How to disentangle to source of external finance?</a:t>
            </a:r>
          </a:p>
          <a:p>
            <a:pPr algn="just">
              <a:spcBef>
                <a:spcPts val="600"/>
              </a:spcBef>
              <a:spcAft>
                <a:spcPts val="1200"/>
              </a:spcAft>
            </a:pPr>
            <a:r>
              <a:rPr lang="en-US" sz="2000" dirty="0" smtClean="0">
                <a:latin typeface="Arial" pitchFamily="34" charset="0"/>
                <a:cs typeface="Arial" pitchFamily="34" charset="0"/>
              </a:rPr>
              <a:t>The implications for the firm performance would depend on </a:t>
            </a:r>
          </a:p>
          <a:p>
            <a:pPr lvl="1" algn="just">
              <a:spcBef>
                <a:spcPts val="600"/>
              </a:spcBef>
              <a:spcAft>
                <a:spcPts val="1200"/>
              </a:spcAft>
            </a:pPr>
            <a:r>
              <a:rPr lang="en-US" sz="1800" dirty="0" smtClean="0">
                <a:latin typeface="Arial" pitchFamily="34" charset="0"/>
                <a:cs typeface="Arial" pitchFamily="34" charset="0"/>
              </a:rPr>
              <a:t>Direct finance from domestic market</a:t>
            </a:r>
          </a:p>
          <a:p>
            <a:pPr lvl="1" algn="just">
              <a:spcBef>
                <a:spcPts val="600"/>
              </a:spcBef>
              <a:spcAft>
                <a:spcPts val="1200"/>
              </a:spcAft>
            </a:pPr>
            <a:r>
              <a:rPr lang="en-US" sz="1800" dirty="0" smtClean="0">
                <a:latin typeface="Arial" pitchFamily="34" charset="0"/>
                <a:cs typeface="Arial" pitchFamily="34" charset="0"/>
              </a:rPr>
              <a:t>Direct or indirect finance from abroad</a:t>
            </a:r>
          </a:p>
          <a:p>
            <a:pPr marL="342900" lvl="1" indent="-342900" algn="just">
              <a:spcBef>
                <a:spcPts val="600"/>
              </a:spcBef>
              <a:spcAft>
                <a:spcPts val="1200"/>
              </a:spcAft>
              <a:buFont typeface="Wingdings" pitchFamily="2" charset="2"/>
              <a:buChar char="Ø"/>
            </a:pPr>
            <a:r>
              <a:rPr lang="en-US" dirty="0" smtClean="0">
                <a:latin typeface="Arial" pitchFamily="34" charset="0"/>
                <a:cs typeface="Arial" pitchFamily="34" charset="0"/>
              </a:rPr>
              <a:t>The effect of capital control would also depend on how firm is leveraged is initially</a:t>
            </a:r>
          </a:p>
          <a:p>
            <a:pPr lvl="1" algn="just">
              <a:spcBef>
                <a:spcPts val="600"/>
              </a:spcBef>
              <a:spcAft>
                <a:spcPts val="1200"/>
              </a:spcAft>
              <a:buNone/>
            </a:pPr>
            <a:endParaRPr lang="en-US" sz="1800" dirty="0" smtClean="0">
              <a:latin typeface="Arial" pitchFamily="34" charset="0"/>
              <a:cs typeface="Arial" pitchFamily="34" charset="0"/>
            </a:endParaRPr>
          </a:p>
        </p:txBody>
      </p:sp>
    </p:spTree>
    <p:extLst>
      <p:ext uri="{BB962C8B-B14F-4D97-AF65-F5344CB8AC3E}">
        <p14:creationId xmlns:p14="http://schemas.microsoft.com/office/powerpoint/2010/main" val="12570109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p:cNvSpPr>
            <a:spLocks noGrp="1"/>
          </p:cNvSpPr>
          <p:nvPr>
            <p:ph type="ctrTitle"/>
          </p:nvPr>
        </p:nvSpPr>
        <p:spPr>
          <a:xfrm>
            <a:off x="457200" y="2286000"/>
            <a:ext cx="8350250" cy="2386013"/>
          </a:xfrm>
        </p:spPr>
        <p:txBody>
          <a:bodyPr>
            <a:normAutofit fontScale="90000"/>
          </a:bodyPr>
          <a:lstStyle/>
          <a:p>
            <a:r>
              <a:rPr lang="en-GB" sz="2400" i="1" dirty="0" smtClean="0"/>
              <a:t/>
            </a:r>
            <a:br>
              <a:rPr lang="en-GB" sz="2400" i="1" dirty="0" smtClean="0"/>
            </a:br>
            <a:r>
              <a:rPr lang="en-GB" sz="2400" i="1" dirty="0" smtClean="0"/>
              <a:t>Comments on Laura Alfaro, Anusha Chari and Fabio Kanczuk’s  paper:</a:t>
            </a:r>
            <a:br>
              <a:rPr lang="en-GB" sz="2400" i="1" dirty="0" smtClean="0"/>
            </a:br>
            <a:r>
              <a:rPr lang="en-GB" dirty="0" smtClean="0"/>
              <a:t>“The Real Effects of Capital Controls:</a:t>
            </a:r>
            <a:br>
              <a:rPr lang="en-GB" dirty="0" smtClean="0"/>
            </a:br>
            <a:r>
              <a:rPr lang="en-GB" dirty="0" smtClean="0"/>
              <a:t>Credit Constraints, Exporters and Firm Investment”</a:t>
            </a:r>
            <a:br>
              <a:rPr lang="en-GB" dirty="0" smtClean="0"/>
            </a:br>
            <a:endParaRPr lang="en-US" sz="2400" i="1" dirty="0"/>
          </a:p>
        </p:txBody>
      </p:sp>
      <p:sp>
        <p:nvSpPr>
          <p:cNvPr id="2" name="Text Placeholder 1"/>
          <p:cNvSpPr>
            <a:spLocks noGrp="1"/>
          </p:cNvSpPr>
          <p:nvPr>
            <p:ph type="body" sz="quarter" idx="10"/>
          </p:nvPr>
        </p:nvSpPr>
        <p:spPr>
          <a:xfrm>
            <a:off x="1219200" y="4572000"/>
            <a:ext cx="6400800" cy="1676400"/>
          </a:xfrm>
        </p:spPr>
        <p:txBody>
          <a:bodyPr rtlCol="0">
            <a:normAutofit fontScale="55000" lnSpcReduction="20000"/>
          </a:bodyPr>
          <a:lstStyle/>
          <a:p>
            <a:pPr fontAlgn="auto">
              <a:spcAft>
                <a:spcPts val="0"/>
              </a:spcAft>
              <a:defRPr/>
            </a:pPr>
            <a:endParaRPr lang="en-GB" sz="3100" i="1" dirty="0" smtClean="0"/>
          </a:p>
          <a:p>
            <a:pPr fontAlgn="auto">
              <a:spcAft>
                <a:spcPts val="0"/>
              </a:spcAft>
              <a:defRPr/>
            </a:pPr>
            <a:r>
              <a:rPr lang="tr-TR" sz="3100" i="1" dirty="0" smtClean="0"/>
              <a:t>Turalay Kenç</a:t>
            </a:r>
          </a:p>
          <a:p>
            <a:pPr fontAlgn="auto">
              <a:spcAft>
                <a:spcPts val="0"/>
              </a:spcAft>
              <a:defRPr/>
            </a:pPr>
            <a:r>
              <a:rPr lang="tr-TR" sz="3100" i="1" dirty="0" smtClean="0"/>
              <a:t>Deputy Governor</a:t>
            </a:r>
          </a:p>
          <a:p>
            <a:pPr fontAlgn="auto">
              <a:spcAft>
                <a:spcPts val="0"/>
              </a:spcAft>
              <a:defRPr/>
            </a:pPr>
            <a:r>
              <a:rPr lang="tr-TR" sz="3100" i="1" dirty="0" smtClean="0"/>
              <a:t>Central Bank of the Republic of Turkey</a:t>
            </a:r>
            <a:endParaRPr lang="tr-TR" dirty="0" smtClean="0"/>
          </a:p>
          <a:p>
            <a:pPr fontAlgn="auto">
              <a:spcAft>
                <a:spcPts val="0"/>
              </a:spcAft>
              <a:defRPr/>
            </a:pPr>
            <a:endParaRPr lang="en-US" dirty="0" smtClean="0"/>
          </a:p>
          <a:p>
            <a:r>
              <a:rPr lang="en-GB" dirty="0" smtClean="0"/>
              <a:t>Conference on Monetary Policy and Financial Stability in Emerging Markets</a:t>
            </a:r>
            <a:endParaRPr lang="en-US" dirty="0"/>
          </a:p>
          <a:p>
            <a:r>
              <a:rPr lang="en-GB" dirty="0"/>
              <a:t>13-14 June</a:t>
            </a:r>
            <a:r>
              <a:rPr lang="tr-TR" dirty="0"/>
              <a:t> </a:t>
            </a:r>
            <a:r>
              <a:rPr lang="en-US" dirty="0"/>
              <a:t>201</a:t>
            </a:r>
            <a:r>
              <a:rPr lang="tr-TR" dirty="0"/>
              <a:t>4 </a:t>
            </a:r>
            <a:r>
              <a:rPr lang="en-GB" dirty="0" smtClean="0"/>
              <a:t>, Istanbul</a:t>
            </a:r>
            <a:endParaRPr lang="en-US" dirty="0"/>
          </a:p>
        </p:txBody>
      </p:sp>
    </p:spTree>
    <p:extLst>
      <p:ext uri="{BB962C8B-B14F-4D97-AF65-F5344CB8AC3E}">
        <p14:creationId xmlns:p14="http://schemas.microsoft.com/office/powerpoint/2010/main" val="349179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2</a:t>
            </a:fld>
            <a:endParaRPr lang="tr-TR" dirty="0">
              <a:solidFill>
                <a:srgbClr val="FFFFFF"/>
              </a:solidFill>
            </a:endParaRPr>
          </a:p>
        </p:txBody>
      </p:sp>
      <p:sp>
        <p:nvSpPr>
          <p:cNvPr id="5" name="Title 4"/>
          <p:cNvSpPr>
            <a:spLocks noGrp="1"/>
          </p:cNvSpPr>
          <p:nvPr>
            <p:ph type="title"/>
          </p:nvPr>
        </p:nvSpPr>
        <p:spPr/>
        <p:txBody>
          <a:bodyPr>
            <a:normAutofit/>
          </a:bodyPr>
          <a:lstStyle/>
          <a:p>
            <a:r>
              <a:rPr lang="en-US" sz="3100" dirty="0" smtClean="0"/>
              <a:t>Possible Impacts of Capital (Inflow) Controls</a:t>
            </a:r>
            <a:r>
              <a:rPr lang="en-GB" sz="3600" dirty="0" smtClean="0"/>
              <a:t> </a:t>
            </a:r>
            <a:r>
              <a:rPr lang="en-US" sz="3600" dirty="0" smtClean="0"/>
              <a:t> </a:t>
            </a:r>
            <a:r>
              <a:rPr lang="en-GB" sz="3600" dirty="0" smtClean="0"/>
              <a:t> </a:t>
            </a:r>
            <a:endParaRPr lang="tr-TR" sz="3600" dirty="0"/>
          </a:p>
        </p:txBody>
      </p:sp>
      <p:sp>
        <p:nvSpPr>
          <p:cNvPr id="8" name="Content Placeholder 3"/>
          <p:cNvSpPr txBox="1">
            <a:spLocks/>
          </p:cNvSpPr>
          <p:nvPr/>
        </p:nvSpPr>
        <p:spPr>
          <a:xfrm>
            <a:off x="533400" y="1295400"/>
            <a:ext cx="8153400" cy="4876800"/>
          </a:xfrm>
          <a:prstGeom prst="rect">
            <a:avLst/>
          </a:prstGeom>
        </p:spPr>
        <p:txBody>
          <a:bodyPr>
            <a:normAutofit/>
          </a:bodyPr>
          <a:lstStyle>
            <a:lvl1pPr marL="342900" indent="-342900" algn="l" defTabSz="914400" rtl="0" eaLnBrk="1" latinLnBrk="0" hangingPunct="1">
              <a:spcBef>
                <a:spcPct val="20000"/>
              </a:spcBef>
              <a:buClr>
                <a:srgbClr val="87212E"/>
              </a:buClr>
              <a:buSzPct val="80000"/>
              <a:buFont typeface="Wingdings" pitchFamily="2" charset="2"/>
              <a:buChar char="Ø"/>
              <a:defRPr sz="2400" kern="1200">
                <a:solidFill>
                  <a:schemeClr val="tx1"/>
                </a:solidFill>
                <a:latin typeface="Cambria" pitchFamily="18" charset="0"/>
                <a:ea typeface="+mn-ea"/>
                <a:cs typeface="+mn-cs"/>
              </a:defRPr>
            </a:lvl1pPr>
            <a:lvl2pPr marL="742950" indent="-285750" algn="l" defTabSz="914400" rtl="0" eaLnBrk="1" latinLnBrk="0" hangingPunct="1">
              <a:spcBef>
                <a:spcPct val="20000"/>
              </a:spcBef>
              <a:buClr>
                <a:srgbClr val="87212E"/>
              </a:buClr>
              <a:buSzPct val="80000"/>
              <a:buFont typeface="Arial" pitchFamily="34" charset="0"/>
              <a:buChar char="•"/>
              <a:defRPr sz="20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Clr>
                <a:srgbClr val="87212E"/>
              </a:buClr>
              <a:buSzPct val="80000"/>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Clr>
                <a:srgbClr val="87212E"/>
              </a:buClr>
              <a:buSzPct val="80000"/>
              <a:buFont typeface="Arial" pitchFamily="34" charset="0"/>
              <a:buChar char="•"/>
              <a:defRPr sz="16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Clr>
                <a:srgbClr val="87212E"/>
              </a:buClr>
              <a:buSzPct val="80000"/>
              <a:buFont typeface="Arial" pitchFamily="34" charset="0"/>
              <a:buChar char="•"/>
              <a:defRPr sz="14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pPr>
            <a:r>
              <a:rPr lang="en-GB" sz="3400" dirty="0" smtClean="0">
                <a:latin typeface="Arial" panose="020B0604020202020204" pitchFamily="34" charset="0"/>
                <a:cs typeface="Arial" pitchFamily="34" charset="0"/>
              </a:rPr>
              <a:t>Direct impacts</a:t>
            </a:r>
            <a:endParaRPr lang="en-GB" sz="3400" dirty="0" smtClean="0">
              <a:solidFill>
                <a:schemeClr val="tx2">
                  <a:lumMod val="50000"/>
                </a:schemeClr>
              </a:solidFill>
              <a:latin typeface="Arial" panose="020B0604020202020204" pitchFamily="34" charset="0"/>
              <a:cs typeface="Arial" panose="020B0604020202020204" pitchFamily="34" charset="0"/>
            </a:endParaRPr>
          </a:p>
          <a:p>
            <a:pPr lvl="1">
              <a:lnSpc>
                <a:spcPct val="150000"/>
              </a:lnSpc>
              <a:buFont typeface="Wingdings" panose="05000000000000000000" pitchFamily="2" charset="2"/>
              <a:buChar char="Ø"/>
            </a:pPr>
            <a:r>
              <a:rPr lang="en-GB" sz="3000" dirty="0" smtClean="0">
                <a:solidFill>
                  <a:schemeClr val="tx2">
                    <a:lumMod val="50000"/>
                  </a:schemeClr>
                </a:solidFill>
                <a:latin typeface="Arial" panose="020B0604020202020204" pitchFamily="34" charset="0"/>
                <a:cs typeface="Arial" panose="020B0604020202020204" pitchFamily="34" charset="0"/>
              </a:rPr>
              <a:t>Reduce the volume of capital inflows</a:t>
            </a:r>
          </a:p>
          <a:p>
            <a:pPr lvl="1">
              <a:lnSpc>
                <a:spcPct val="150000"/>
              </a:lnSpc>
              <a:buFont typeface="Wingdings" panose="05000000000000000000" pitchFamily="2" charset="2"/>
              <a:buChar char="Ø"/>
            </a:pPr>
            <a:r>
              <a:rPr lang="en-GB" sz="3000" dirty="0" smtClean="0">
                <a:solidFill>
                  <a:schemeClr val="tx2">
                    <a:lumMod val="50000"/>
                  </a:schemeClr>
                </a:solidFill>
                <a:latin typeface="Arial" panose="020B0604020202020204" pitchFamily="34" charset="0"/>
                <a:cs typeface="Arial" panose="020B0604020202020204" pitchFamily="34" charset="0"/>
              </a:rPr>
              <a:t>Change the composition of inflows</a:t>
            </a:r>
          </a:p>
          <a:p>
            <a:pPr>
              <a:lnSpc>
                <a:spcPct val="150000"/>
              </a:lnSpc>
            </a:pPr>
            <a:r>
              <a:rPr lang="en-GB" sz="3400" dirty="0" smtClean="0">
                <a:solidFill>
                  <a:schemeClr val="tx2">
                    <a:lumMod val="50000"/>
                  </a:schemeClr>
                </a:solidFill>
                <a:latin typeface="Arial" panose="020B0604020202020204" pitchFamily="34" charset="0"/>
                <a:cs typeface="Arial" panose="020B0604020202020204" pitchFamily="34" charset="0"/>
              </a:rPr>
              <a:t>Indirect impacts</a:t>
            </a:r>
            <a:r>
              <a:rPr lang="en-GB" sz="3400" dirty="0">
                <a:solidFill>
                  <a:schemeClr val="tx2">
                    <a:lumMod val="50000"/>
                  </a:schemeClr>
                </a:solidFill>
                <a:latin typeface="Arial" panose="020B0604020202020204" pitchFamily="34" charset="0"/>
                <a:cs typeface="Arial" panose="020B0604020202020204" pitchFamily="34" charset="0"/>
              </a:rPr>
              <a:t> </a:t>
            </a:r>
            <a:endParaRPr lang="en-GB" sz="3400" dirty="0" smtClean="0">
              <a:solidFill>
                <a:schemeClr val="tx2">
                  <a:lumMod val="50000"/>
                </a:schemeClr>
              </a:solidFill>
              <a:latin typeface="Arial" panose="020B0604020202020204" pitchFamily="34" charset="0"/>
              <a:cs typeface="Arial" panose="020B0604020202020204" pitchFamily="34" charset="0"/>
            </a:endParaRPr>
          </a:p>
          <a:p>
            <a:pPr marL="971550" lvl="1" indent="-571500">
              <a:lnSpc>
                <a:spcPct val="150000"/>
              </a:lnSpc>
              <a:buFont typeface="Wingdings" panose="05000000000000000000" pitchFamily="2" charset="2"/>
              <a:buChar char="ü"/>
            </a:pPr>
            <a:r>
              <a:rPr lang="en-GB" sz="2600" dirty="0" smtClean="0">
                <a:solidFill>
                  <a:schemeClr val="tx2">
                    <a:lumMod val="50000"/>
                  </a:schemeClr>
                </a:solidFill>
                <a:latin typeface="Arial" panose="020B0604020202020204" pitchFamily="34" charset="0"/>
                <a:cs typeface="Arial" panose="020B0604020202020204" pitchFamily="34" charset="0"/>
              </a:rPr>
              <a:t>By affecting the transmission channels of capital inflows  </a:t>
            </a:r>
          </a:p>
          <a:p>
            <a:pPr>
              <a:lnSpc>
                <a:spcPct val="150000"/>
              </a:lnSpc>
            </a:pPr>
            <a:endParaRPr lang="tr-TR" sz="3200" dirty="0">
              <a:latin typeface="Arial" pitchFamily="34" charset="0"/>
              <a:cs typeface="Arial" pitchFamily="34" charset="0"/>
            </a:endParaRPr>
          </a:p>
        </p:txBody>
      </p:sp>
    </p:spTree>
    <p:extLst>
      <p:ext uri="{BB962C8B-B14F-4D97-AF65-F5344CB8AC3E}">
        <p14:creationId xmlns:p14="http://schemas.microsoft.com/office/powerpoint/2010/main" val="4609306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2538896-FF11-4E22-BAE4-AA5BD0F32AC6}" type="slidenum">
              <a:rPr lang="en-GB" smtClean="0">
                <a:solidFill>
                  <a:srgbClr val="FFFFFF"/>
                </a:solidFill>
                <a:latin typeface="+mn-lt"/>
              </a:rPr>
              <a:pPr/>
              <a:t>3</a:t>
            </a:fld>
            <a:endParaRPr lang="en-GB" dirty="0">
              <a:solidFill>
                <a:srgbClr val="FFFFFF"/>
              </a:solidFill>
              <a:latin typeface="+mn-lt"/>
            </a:endParaRPr>
          </a:p>
        </p:txBody>
      </p:sp>
      <p:sp>
        <p:nvSpPr>
          <p:cNvPr id="5" name="Title 4"/>
          <p:cNvSpPr>
            <a:spLocks noGrp="1"/>
          </p:cNvSpPr>
          <p:nvPr>
            <p:ph type="title"/>
          </p:nvPr>
        </p:nvSpPr>
        <p:spPr>
          <a:xfrm>
            <a:off x="457200" y="152400"/>
            <a:ext cx="8382000" cy="914400"/>
          </a:xfrm>
        </p:spPr>
        <p:txBody>
          <a:bodyPr>
            <a:noAutofit/>
          </a:bodyPr>
          <a:lstStyle/>
          <a:p>
            <a:r>
              <a:rPr lang="en-GB" sz="3600" dirty="0" smtClean="0">
                <a:latin typeface="+mn-lt"/>
              </a:rPr>
              <a:t>Transmission channels of Capital flows</a:t>
            </a:r>
            <a:endParaRPr lang="en-GB" sz="3600" dirty="0">
              <a:latin typeface="+mn-lt"/>
            </a:endParaRPr>
          </a:p>
        </p:txBody>
      </p:sp>
      <p:sp>
        <p:nvSpPr>
          <p:cNvPr id="8" name="Content Placeholder 3"/>
          <p:cNvSpPr txBox="1">
            <a:spLocks/>
          </p:cNvSpPr>
          <p:nvPr/>
        </p:nvSpPr>
        <p:spPr>
          <a:xfrm>
            <a:off x="457200" y="1219200"/>
            <a:ext cx="8229600" cy="4648200"/>
          </a:xfrm>
          <a:prstGeom prst="rect">
            <a:avLst/>
          </a:prstGeom>
        </p:spPr>
        <p:txBody>
          <a:bodyPr>
            <a:noAutofit/>
          </a:bodyPr>
          <a:lstStyle>
            <a:lvl1pPr marL="342900" indent="-342900" algn="l" defTabSz="914400" rtl="0" eaLnBrk="1" latinLnBrk="0" hangingPunct="1">
              <a:spcBef>
                <a:spcPct val="20000"/>
              </a:spcBef>
              <a:buClr>
                <a:srgbClr val="87212E"/>
              </a:buClr>
              <a:buSzPct val="80000"/>
              <a:buFont typeface="Wingdings" pitchFamily="2" charset="2"/>
              <a:buChar char="Ø"/>
              <a:defRPr sz="2400" kern="1200">
                <a:solidFill>
                  <a:schemeClr val="tx1"/>
                </a:solidFill>
                <a:latin typeface="Cambria" pitchFamily="18" charset="0"/>
                <a:ea typeface="+mn-ea"/>
                <a:cs typeface="+mn-cs"/>
              </a:defRPr>
            </a:lvl1pPr>
            <a:lvl2pPr marL="742950" indent="-285750" algn="l" defTabSz="914400" rtl="0" eaLnBrk="1" latinLnBrk="0" hangingPunct="1">
              <a:spcBef>
                <a:spcPct val="20000"/>
              </a:spcBef>
              <a:buClr>
                <a:srgbClr val="87212E"/>
              </a:buClr>
              <a:buSzPct val="80000"/>
              <a:buFont typeface="Arial" pitchFamily="34" charset="0"/>
              <a:buChar char="•"/>
              <a:defRPr sz="20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Clr>
                <a:srgbClr val="87212E"/>
              </a:buClr>
              <a:buSzPct val="80000"/>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Clr>
                <a:srgbClr val="87212E"/>
              </a:buClr>
              <a:buSzPct val="80000"/>
              <a:buFont typeface="Arial" pitchFamily="34" charset="0"/>
              <a:buChar char="•"/>
              <a:defRPr sz="16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Clr>
                <a:srgbClr val="87212E"/>
              </a:buClr>
              <a:buSzPct val="80000"/>
              <a:buFont typeface="Arial" pitchFamily="34" charset="0"/>
              <a:buChar char="•"/>
              <a:defRPr sz="14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857250" indent="-857250">
              <a:buFont typeface="+mj-lt"/>
              <a:buAutoNum type="romanUcPeriod"/>
            </a:pPr>
            <a:r>
              <a:rPr lang="en-GB" sz="4000" dirty="0" smtClean="0">
                <a:solidFill>
                  <a:schemeClr val="tx2">
                    <a:lumMod val="50000"/>
                  </a:schemeClr>
                </a:solidFill>
              </a:rPr>
              <a:t>Price </a:t>
            </a:r>
            <a:r>
              <a:rPr lang="en-GB" sz="4000" dirty="0">
                <a:solidFill>
                  <a:schemeClr val="tx2">
                    <a:lumMod val="50000"/>
                  </a:schemeClr>
                </a:solidFill>
              </a:rPr>
              <a:t>channel</a:t>
            </a:r>
          </a:p>
          <a:p>
            <a:pPr marL="971550" lvl="1" indent="-514350">
              <a:buFont typeface="+mj-lt"/>
              <a:buAutoNum type="romanLcPeriod"/>
            </a:pPr>
            <a:r>
              <a:rPr lang="en-GB" sz="3600" dirty="0" smtClean="0">
                <a:solidFill>
                  <a:schemeClr val="tx2">
                    <a:lumMod val="50000"/>
                  </a:schemeClr>
                </a:solidFill>
              </a:rPr>
              <a:t>Exchange </a:t>
            </a:r>
            <a:r>
              <a:rPr lang="en-GB" sz="3600" dirty="0">
                <a:solidFill>
                  <a:schemeClr val="tx2">
                    <a:lumMod val="50000"/>
                  </a:schemeClr>
                </a:solidFill>
              </a:rPr>
              <a:t>rates</a:t>
            </a:r>
          </a:p>
          <a:p>
            <a:pPr marL="971550" lvl="1" indent="-514350">
              <a:buFont typeface="+mj-lt"/>
              <a:buAutoNum type="romanLcPeriod"/>
            </a:pPr>
            <a:r>
              <a:rPr lang="en-GB" sz="3600" dirty="0" smtClean="0">
                <a:solidFill>
                  <a:schemeClr val="tx2">
                    <a:lumMod val="50000"/>
                  </a:schemeClr>
                </a:solidFill>
              </a:rPr>
              <a:t>Interest rates</a:t>
            </a:r>
          </a:p>
          <a:p>
            <a:pPr marL="571500" indent="-514350">
              <a:buFont typeface="+mj-lt"/>
              <a:buAutoNum type="romanUcPeriod"/>
            </a:pPr>
            <a:r>
              <a:rPr lang="en-GB" sz="4000" dirty="0" smtClean="0">
                <a:solidFill>
                  <a:schemeClr val="tx2">
                    <a:lumMod val="50000"/>
                  </a:schemeClr>
                </a:solidFill>
              </a:rPr>
              <a:t>Quantity (funding) channel</a:t>
            </a:r>
          </a:p>
          <a:p>
            <a:pPr marL="971550" lvl="1" indent="-514350">
              <a:buFont typeface="+mj-lt"/>
              <a:buAutoNum type="romanLcPeriod"/>
            </a:pPr>
            <a:r>
              <a:rPr lang="en-GB" sz="3600" dirty="0" smtClean="0">
                <a:solidFill>
                  <a:schemeClr val="tx2">
                    <a:lumMod val="50000"/>
                  </a:schemeClr>
                </a:solidFill>
              </a:rPr>
              <a:t>Credit growth</a:t>
            </a:r>
          </a:p>
          <a:p>
            <a:pPr marL="571500" indent="-571500">
              <a:buFont typeface="+mj-lt"/>
              <a:buAutoNum type="romanUcPeriod"/>
            </a:pPr>
            <a:r>
              <a:rPr lang="en-GB" sz="4000" dirty="0" smtClean="0">
                <a:solidFill>
                  <a:schemeClr val="tx2">
                    <a:lumMod val="50000"/>
                  </a:schemeClr>
                </a:solidFill>
              </a:rPr>
              <a:t>Liquidity channel</a:t>
            </a:r>
            <a:endParaRPr lang="en-GB" sz="3600" dirty="0" smtClean="0">
              <a:solidFill>
                <a:schemeClr val="tx2">
                  <a:lumMod val="50000"/>
                </a:schemeClr>
              </a:solidFill>
            </a:endParaRPr>
          </a:p>
          <a:p>
            <a:pPr marL="571500" indent="-571500">
              <a:buFont typeface="+mj-lt"/>
              <a:buAutoNum type="romanUcPeriod"/>
            </a:pPr>
            <a:r>
              <a:rPr lang="en-GB" sz="4000" dirty="0" smtClean="0">
                <a:solidFill>
                  <a:schemeClr val="tx2">
                    <a:lumMod val="50000"/>
                  </a:schemeClr>
                </a:solidFill>
              </a:rPr>
              <a:t>Risk taking channel</a:t>
            </a:r>
          </a:p>
        </p:txBody>
      </p:sp>
    </p:spTree>
    <p:extLst>
      <p:ext uri="{BB962C8B-B14F-4D97-AF65-F5344CB8AC3E}">
        <p14:creationId xmlns:p14="http://schemas.microsoft.com/office/powerpoint/2010/main" val="35002393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4</a:t>
            </a:fld>
            <a:endParaRPr lang="tr-TR" dirty="0">
              <a:solidFill>
                <a:srgbClr val="FFFFFF"/>
              </a:solidFill>
            </a:endParaRPr>
          </a:p>
        </p:txBody>
      </p:sp>
      <p:sp>
        <p:nvSpPr>
          <p:cNvPr id="5" name="Title 4"/>
          <p:cNvSpPr>
            <a:spLocks noGrp="1"/>
          </p:cNvSpPr>
          <p:nvPr>
            <p:ph type="title"/>
          </p:nvPr>
        </p:nvSpPr>
        <p:spPr/>
        <p:txBody>
          <a:bodyPr>
            <a:normAutofit/>
          </a:bodyPr>
          <a:lstStyle/>
          <a:p>
            <a:r>
              <a:rPr lang="en-US" sz="3100" dirty="0" smtClean="0"/>
              <a:t>Impacts of EM capital controls on EMEs</a:t>
            </a:r>
            <a:r>
              <a:rPr lang="en-GB" sz="3600" dirty="0" smtClean="0"/>
              <a:t> </a:t>
            </a:r>
            <a:r>
              <a:rPr lang="en-US" sz="3600" dirty="0" smtClean="0"/>
              <a:t> </a:t>
            </a:r>
            <a:r>
              <a:rPr lang="en-GB" sz="3600" dirty="0" smtClean="0"/>
              <a:t> </a:t>
            </a:r>
            <a:endParaRPr lang="tr-TR" sz="3600" dirty="0"/>
          </a:p>
        </p:txBody>
      </p:sp>
      <p:sp>
        <p:nvSpPr>
          <p:cNvPr id="8" name="Content Placeholder 3"/>
          <p:cNvSpPr txBox="1">
            <a:spLocks/>
          </p:cNvSpPr>
          <p:nvPr/>
        </p:nvSpPr>
        <p:spPr>
          <a:xfrm>
            <a:off x="533400" y="1295400"/>
            <a:ext cx="8153400" cy="4876800"/>
          </a:xfrm>
          <a:prstGeom prst="rect">
            <a:avLst/>
          </a:prstGeom>
        </p:spPr>
        <p:txBody>
          <a:bodyPr>
            <a:normAutofit fontScale="92500" lnSpcReduction="20000"/>
          </a:bodyPr>
          <a:lstStyle>
            <a:lvl1pPr marL="342900" indent="-342900" algn="l" defTabSz="914400" rtl="0" eaLnBrk="1" latinLnBrk="0" hangingPunct="1">
              <a:spcBef>
                <a:spcPct val="20000"/>
              </a:spcBef>
              <a:buClr>
                <a:srgbClr val="87212E"/>
              </a:buClr>
              <a:buSzPct val="80000"/>
              <a:buFont typeface="Wingdings" pitchFamily="2" charset="2"/>
              <a:buChar char="Ø"/>
              <a:defRPr sz="2400" kern="1200">
                <a:solidFill>
                  <a:schemeClr val="tx1"/>
                </a:solidFill>
                <a:latin typeface="Cambria" pitchFamily="18" charset="0"/>
                <a:ea typeface="+mn-ea"/>
                <a:cs typeface="+mn-cs"/>
              </a:defRPr>
            </a:lvl1pPr>
            <a:lvl2pPr marL="742950" indent="-285750" algn="l" defTabSz="914400" rtl="0" eaLnBrk="1" latinLnBrk="0" hangingPunct="1">
              <a:spcBef>
                <a:spcPct val="20000"/>
              </a:spcBef>
              <a:buClr>
                <a:srgbClr val="87212E"/>
              </a:buClr>
              <a:buSzPct val="80000"/>
              <a:buFont typeface="Arial" pitchFamily="34" charset="0"/>
              <a:buChar char="•"/>
              <a:defRPr sz="20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Clr>
                <a:srgbClr val="87212E"/>
              </a:buClr>
              <a:buSzPct val="80000"/>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Clr>
                <a:srgbClr val="87212E"/>
              </a:buClr>
              <a:buSzPct val="80000"/>
              <a:buFont typeface="Arial" pitchFamily="34" charset="0"/>
              <a:buChar char="•"/>
              <a:defRPr sz="16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Clr>
                <a:srgbClr val="87212E"/>
              </a:buClr>
              <a:buSzPct val="80000"/>
              <a:buFont typeface="Arial" pitchFamily="34" charset="0"/>
              <a:buChar char="•"/>
              <a:defRPr sz="14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71500" indent="-571500">
              <a:lnSpc>
                <a:spcPct val="150000"/>
              </a:lnSpc>
              <a:buFont typeface="+mj-lt"/>
              <a:buAutoNum type="romanUcPeriod"/>
            </a:pPr>
            <a:r>
              <a:rPr lang="en-GB" sz="3400" dirty="0" smtClean="0">
                <a:latin typeface="Arial" panose="020B0604020202020204" pitchFamily="34" charset="0"/>
                <a:cs typeface="Arial" pitchFamily="34" charset="0"/>
              </a:rPr>
              <a:t>L</a:t>
            </a:r>
            <a:r>
              <a:rPr lang="en-GB" sz="3400" dirty="0" smtClean="0">
                <a:solidFill>
                  <a:schemeClr val="tx2">
                    <a:lumMod val="50000"/>
                  </a:schemeClr>
                </a:solidFill>
                <a:latin typeface="Arial" panose="020B0604020202020204" pitchFamily="34" charset="0"/>
                <a:cs typeface="Arial" panose="020B0604020202020204" pitchFamily="34" charset="0"/>
              </a:rPr>
              <a:t>ong </a:t>
            </a:r>
            <a:r>
              <a:rPr lang="en-GB" sz="3400" dirty="0">
                <a:solidFill>
                  <a:schemeClr val="tx2">
                    <a:lumMod val="50000"/>
                  </a:schemeClr>
                </a:solidFill>
                <a:latin typeface="Arial" panose="020B0604020202020204" pitchFamily="34" charset="0"/>
                <a:cs typeface="Arial" panose="020B0604020202020204" pitchFamily="34" charset="0"/>
              </a:rPr>
              <a:t>run </a:t>
            </a:r>
            <a:r>
              <a:rPr lang="en-GB" sz="3400" dirty="0" smtClean="0">
                <a:solidFill>
                  <a:schemeClr val="tx2">
                    <a:lumMod val="50000"/>
                  </a:schemeClr>
                </a:solidFill>
                <a:latin typeface="Arial" panose="020B0604020202020204" pitchFamily="34" charset="0"/>
                <a:cs typeface="Arial" panose="020B0604020202020204" pitchFamily="34" charset="0"/>
              </a:rPr>
              <a:t>effects</a:t>
            </a:r>
          </a:p>
          <a:p>
            <a:pPr lvl="1">
              <a:lnSpc>
                <a:spcPct val="150000"/>
              </a:lnSpc>
              <a:buFont typeface="Wingdings" panose="05000000000000000000" pitchFamily="2" charset="2"/>
              <a:buChar char="ü"/>
            </a:pPr>
            <a:r>
              <a:rPr lang="en-GB" sz="3000" dirty="0" smtClean="0">
                <a:solidFill>
                  <a:schemeClr val="tx2">
                    <a:lumMod val="50000"/>
                  </a:schemeClr>
                </a:solidFill>
                <a:latin typeface="Arial" panose="020B0604020202020204" pitchFamily="34" charset="0"/>
                <a:cs typeface="Arial" panose="020B0604020202020204" pitchFamily="34" charset="0"/>
              </a:rPr>
              <a:t>international capital allocation</a:t>
            </a:r>
          </a:p>
          <a:p>
            <a:pPr marL="571500" indent="-571500">
              <a:lnSpc>
                <a:spcPct val="150000"/>
              </a:lnSpc>
              <a:buFont typeface="+mj-lt"/>
              <a:buAutoNum type="romanUcPeriod"/>
            </a:pPr>
            <a:r>
              <a:rPr lang="en-GB" sz="3400" dirty="0" smtClean="0">
                <a:solidFill>
                  <a:schemeClr val="tx2">
                    <a:lumMod val="50000"/>
                  </a:schemeClr>
                </a:solidFill>
                <a:latin typeface="Arial" panose="020B0604020202020204" pitchFamily="34" charset="0"/>
                <a:cs typeface="Arial" panose="020B0604020202020204" pitchFamily="34" charset="0"/>
              </a:rPr>
              <a:t>Liquidity effects</a:t>
            </a:r>
          </a:p>
          <a:p>
            <a:pPr lvl="1">
              <a:lnSpc>
                <a:spcPct val="150000"/>
              </a:lnSpc>
              <a:buFont typeface="Wingdings" panose="05000000000000000000" pitchFamily="2" charset="2"/>
              <a:buChar char="ü"/>
            </a:pPr>
            <a:r>
              <a:rPr lang="en-GB" sz="3000" dirty="0" smtClean="0">
                <a:solidFill>
                  <a:schemeClr val="tx2">
                    <a:lumMod val="50000"/>
                  </a:schemeClr>
                </a:solidFill>
                <a:latin typeface="Arial" panose="020B0604020202020204" pitchFamily="34" charset="0"/>
                <a:cs typeface="Arial" panose="020B0604020202020204" pitchFamily="34" charset="0"/>
              </a:rPr>
              <a:t>Emerging markets</a:t>
            </a:r>
          </a:p>
          <a:p>
            <a:pPr marL="571500" indent="-571500">
              <a:lnSpc>
                <a:spcPct val="150000"/>
              </a:lnSpc>
              <a:buFont typeface="+mj-lt"/>
              <a:buAutoNum type="romanUcPeriod"/>
            </a:pPr>
            <a:r>
              <a:rPr lang="en-GB" sz="3400" dirty="0" smtClean="0">
                <a:solidFill>
                  <a:schemeClr val="tx2">
                    <a:lumMod val="50000"/>
                  </a:schemeClr>
                </a:solidFill>
                <a:latin typeface="Arial" panose="020B0604020202020204" pitchFamily="34" charset="0"/>
                <a:cs typeface="Arial" panose="020B0604020202020204" pitchFamily="34" charset="0"/>
              </a:rPr>
              <a:t>Macro-financial risk effects</a:t>
            </a:r>
          </a:p>
          <a:p>
            <a:pPr lvl="1">
              <a:lnSpc>
                <a:spcPct val="150000"/>
              </a:lnSpc>
              <a:buFont typeface="Wingdings" panose="05000000000000000000" pitchFamily="2" charset="2"/>
              <a:buChar char="ü"/>
            </a:pPr>
            <a:r>
              <a:rPr lang="en-GB" sz="3000" dirty="0" smtClean="0">
                <a:solidFill>
                  <a:schemeClr val="tx2">
                    <a:lumMod val="50000"/>
                  </a:schemeClr>
                </a:solidFill>
                <a:latin typeface="Arial" panose="020B0604020202020204" pitchFamily="34" charset="0"/>
                <a:cs typeface="Arial" panose="020B0604020202020204" pitchFamily="34" charset="0"/>
              </a:rPr>
              <a:t>Leverage + currency appreciation + risk appetite </a:t>
            </a:r>
          </a:p>
          <a:p>
            <a:pPr>
              <a:lnSpc>
                <a:spcPct val="150000"/>
              </a:lnSpc>
            </a:pPr>
            <a:endParaRPr lang="tr-TR" sz="3200" dirty="0">
              <a:latin typeface="Arial" pitchFamily="34" charset="0"/>
              <a:cs typeface="Arial" pitchFamily="34" charset="0"/>
            </a:endParaRPr>
          </a:p>
        </p:txBody>
      </p:sp>
    </p:spTree>
    <p:extLst>
      <p:ext uri="{BB962C8B-B14F-4D97-AF65-F5344CB8AC3E}">
        <p14:creationId xmlns:p14="http://schemas.microsoft.com/office/powerpoint/2010/main" val="1296578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5</a:t>
            </a:fld>
            <a:endParaRPr lang="tr-TR" dirty="0">
              <a:solidFill>
                <a:srgbClr val="FFFFFF"/>
              </a:solidFill>
            </a:endParaRPr>
          </a:p>
        </p:txBody>
      </p:sp>
      <p:sp>
        <p:nvSpPr>
          <p:cNvPr id="5" name="Title 4"/>
          <p:cNvSpPr>
            <a:spLocks noGrp="1"/>
          </p:cNvSpPr>
          <p:nvPr>
            <p:ph type="title"/>
          </p:nvPr>
        </p:nvSpPr>
        <p:spPr/>
        <p:txBody>
          <a:bodyPr>
            <a:normAutofit fontScale="90000"/>
          </a:bodyPr>
          <a:lstStyle/>
          <a:p>
            <a:r>
              <a:rPr lang="en-US" sz="3600" dirty="0"/>
              <a:t>Market pricing of capital control </a:t>
            </a:r>
            <a:r>
              <a:rPr lang="en-US" sz="3600" dirty="0" smtClean="0"/>
              <a:t>effects</a:t>
            </a:r>
            <a:r>
              <a:rPr lang="en-GB" sz="3600" dirty="0" smtClean="0"/>
              <a:t> </a:t>
            </a:r>
            <a:r>
              <a:rPr lang="en-US" sz="3600" dirty="0" smtClean="0"/>
              <a:t> </a:t>
            </a:r>
            <a:r>
              <a:rPr lang="en-GB" sz="3600" dirty="0" smtClean="0"/>
              <a:t> </a:t>
            </a:r>
            <a:endParaRPr lang="tr-TR" sz="3600" dirty="0"/>
          </a:p>
        </p:txBody>
      </p:sp>
      <p:sp>
        <p:nvSpPr>
          <p:cNvPr id="8" name="Content Placeholder 3"/>
          <p:cNvSpPr txBox="1">
            <a:spLocks/>
          </p:cNvSpPr>
          <p:nvPr/>
        </p:nvSpPr>
        <p:spPr>
          <a:xfrm>
            <a:off x="533400" y="1295400"/>
            <a:ext cx="8153400" cy="4876800"/>
          </a:xfrm>
          <a:prstGeom prst="rect">
            <a:avLst/>
          </a:prstGeom>
        </p:spPr>
        <p:txBody>
          <a:bodyPr>
            <a:normAutofit fontScale="77500" lnSpcReduction="20000"/>
          </a:bodyPr>
          <a:lstStyle>
            <a:lvl1pPr marL="342900" indent="-342900" algn="l" defTabSz="914400" rtl="0" eaLnBrk="1" latinLnBrk="0" hangingPunct="1">
              <a:spcBef>
                <a:spcPct val="20000"/>
              </a:spcBef>
              <a:buClr>
                <a:srgbClr val="87212E"/>
              </a:buClr>
              <a:buSzPct val="80000"/>
              <a:buFont typeface="Wingdings" pitchFamily="2" charset="2"/>
              <a:buChar char="Ø"/>
              <a:defRPr sz="2400" kern="1200">
                <a:solidFill>
                  <a:schemeClr val="tx1"/>
                </a:solidFill>
                <a:latin typeface="Cambria" pitchFamily="18" charset="0"/>
                <a:ea typeface="+mn-ea"/>
                <a:cs typeface="+mn-cs"/>
              </a:defRPr>
            </a:lvl1pPr>
            <a:lvl2pPr marL="742950" indent="-285750" algn="l" defTabSz="914400" rtl="0" eaLnBrk="1" latinLnBrk="0" hangingPunct="1">
              <a:spcBef>
                <a:spcPct val="20000"/>
              </a:spcBef>
              <a:buClr>
                <a:srgbClr val="87212E"/>
              </a:buClr>
              <a:buSzPct val="80000"/>
              <a:buFont typeface="Arial" pitchFamily="34" charset="0"/>
              <a:buChar char="•"/>
              <a:defRPr sz="20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Clr>
                <a:srgbClr val="87212E"/>
              </a:buClr>
              <a:buSzPct val="80000"/>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Clr>
                <a:srgbClr val="87212E"/>
              </a:buClr>
              <a:buSzPct val="80000"/>
              <a:buFont typeface="Arial" pitchFamily="34" charset="0"/>
              <a:buChar char="•"/>
              <a:defRPr sz="16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Clr>
                <a:srgbClr val="87212E"/>
              </a:buClr>
              <a:buSzPct val="80000"/>
              <a:buFont typeface="Arial" pitchFamily="34" charset="0"/>
              <a:buChar char="•"/>
              <a:defRPr sz="14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buNone/>
            </a:pPr>
            <a:r>
              <a:rPr lang="en-GB" sz="3400" b="1" dirty="0" smtClean="0">
                <a:solidFill>
                  <a:srgbClr val="FF0000"/>
                </a:solidFill>
                <a:latin typeface="Arial" panose="020B0604020202020204" pitchFamily="34" charset="0"/>
                <a:cs typeface="Arial" pitchFamily="34" charset="0"/>
              </a:rPr>
              <a:t>The Efficient Market Hypothesis holds:</a:t>
            </a:r>
          </a:p>
          <a:p>
            <a:pPr marL="571500" indent="-571500">
              <a:lnSpc>
                <a:spcPct val="150000"/>
              </a:lnSpc>
              <a:buFont typeface="+mj-lt"/>
              <a:buAutoNum type="romanUcPeriod"/>
            </a:pPr>
            <a:r>
              <a:rPr lang="en-GB" sz="3400" dirty="0" smtClean="0">
                <a:latin typeface="Arial" panose="020B0604020202020204" pitchFamily="34" charset="0"/>
                <a:cs typeface="Arial" pitchFamily="34" charset="0"/>
              </a:rPr>
              <a:t>L</a:t>
            </a:r>
            <a:r>
              <a:rPr lang="en-GB" sz="3400" dirty="0" smtClean="0">
                <a:solidFill>
                  <a:schemeClr val="tx2">
                    <a:lumMod val="50000"/>
                  </a:schemeClr>
                </a:solidFill>
                <a:latin typeface="Arial" panose="020B0604020202020204" pitchFamily="34" charset="0"/>
                <a:cs typeface="Arial" panose="020B0604020202020204" pitchFamily="34" charset="0"/>
              </a:rPr>
              <a:t>ong </a:t>
            </a:r>
            <a:r>
              <a:rPr lang="en-GB" sz="3400" dirty="0">
                <a:solidFill>
                  <a:schemeClr val="tx2">
                    <a:lumMod val="50000"/>
                  </a:schemeClr>
                </a:solidFill>
                <a:latin typeface="Arial" panose="020B0604020202020204" pitchFamily="34" charset="0"/>
                <a:cs typeface="Arial" panose="020B0604020202020204" pitchFamily="34" charset="0"/>
              </a:rPr>
              <a:t>run </a:t>
            </a:r>
            <a:r>
              <a:rPr lang="en-GB" sz="3400" dirty="0" smtClean="0">
                <a:solidFill>
                  <a:schemeClr val="tx2">
                    <a:lumMod val="50000"/>
                  </a:schemeClr>
                </a:solidFill>
                <a:latin typeface="Arial" panose="020B0604020202020204" pitchFamily="34" charset="0"/>
                <a:cs typeface="Arial" panose="020B0604020202020204" pitchFamily="34" charset="0"/>
              </a:rPr>
              <a:t>effects </a:t>
            </a:r>
            <a:r>
              <a:rPr lang="en-GB" sz="3400" dirty="0" smtClean="0">
                <a:solidFill>
                  <a:srgbClr val="FF0000"/>
                </a:solidFill>
                <a:latin typeface="Arial" panose="020B0604020202020204" pitchFamily="34" charset="0"/>
                <a:cs typeface="Arial" panose="020B0604020202020204" pitchFamily="34" charset="0"/>
              </a:rPr>
              <a:t>lower stock prices</a:t>
            </a:r>
            <a:endParaRPr lang="en-GB" sz="3000" dirty="0" smtClean="0">
              <a:solidFill>
                <a:srgbClr val="FF0000"/>
              </a:solidFill>
              <a:latin typeface="Arial" panose="020B0604020202020204" pitchFamily="34" charset="0"/>
              <a:cs typeface="Arial" panose="020B0604020202020204" pitchFamily="34" charset="0"/>
            </a:endParaRPr>
          </a:p>
          <a:p>
            <a:pPr marL="571500" indent="-571500">
              <a:lnSpc>
                <a:spcPct val="150000"/>
              </a:lnSpc>
              <a:buFont typeface="+mj-lt"/>
              <a:buAutoNum type="romanUcPeriod"/>
            </a:pPr>
            <a:r>
              <a:rPr lang="en-GB" sz="3400" dirty="0" smtClean="0">
                <a:solidFill>
                  <a:schemeClr val="tx2">
                    <a:lumMod val="50000"/>
                  </a:schemeClr>
                </a:solidFill>
                <a:latin typeface="Arial" panose="020B0604020202020204" pitchFamily="34" charset="0"/>
                <a:cs typeface="Arial" panose="020B0604020202020204" pitchFamily="34" charset="0"/>
              </a:rPr>
              <a:t>Liquidity effects </a:t>
            </a:r>
            <a:r>
              <a:rPr lang="en-GB" sz="3200" dirty="0">
                <a:solidFill>
                  <a:srgbClr val="FF0000"/>
                </a:solidFill>
                <a:latin typeface="Arial" panose="020B0604020202020204" pitchFamily="34" charset="0"/>
                <a:cs typeface="Arial" panose="020B0604020202020204" pitchFamily="34" charset="0"/>
              </a:rPr>
              <a:t>lower stock </a:t>
            </a:r>
            <a:r>
              <a:rPr lang="en-GB" sz="3200" dirty="0" smtClean="0">
                <a:solidFill>
                  <a:srgbClr val="FF0000"/>
                </a:solidFill>
                <a:latin typeface="Arial" panose="020B0604020202020204" pitchFamily="34" charset="0"/>
                <a:cs typeface="Arial" panose="020B0604020202020204" pitchFamily="34" charset="0"/>
              </a:rPr>
              <a:t>prices</a:t>
            </a:r>
            <a:endParaRPr lang="en-GB" sz="3000" dirty="0" smtClean="0">
              <a:solidFill>
                <a:schemeClr val="tx2">
                  <a:lumMod val="50000"/>
                </a:schemeClr>
              </a:solidFill>
              <a:latin typeface="Arial" panose="020B0604020202020204" pitchFamily="34" charset="0"/>
              <a:cs typeface="Arial" panose="020B0604020202020204" pitchFamily="34" charset="0"/>
            </a:endParaRPr>
          </a:p>
          <a:p>
            <a:pPr marL="571500" indent="-571500">
              <a:lnSpc>
                <a:spcPct val="150000"/>
              </a:lnSpc>
              <a:buFont typeface="+mj-lt"/>
              <a:buAutoNum type="romanUcPeriod"/>
            </a:pPr>
            <a:r>
              <a:rPr lang="en-GB" sz="3400" dirty="0" smtClean="0">
                <a:solidFill>
                  <a:schemeClr val="tx2">
                    <a:lumMod val="50000"/>
                  </a:schemeClr>
                </a:solidFill>
                <a:latin typeface="Arial" panose="020B0604020202020204" pitchFamily="34" charset="0"/>
                <a:cs typeface="Arial" panose="020B0604020202020204" pitchFamily="34" charset="0"/>
              </a:rPr>
              <a:t>Macro-financial risk effects</a:t>
            </a:r>
            <a:r>
              <a:rPr lang="en-GB" sz="3000" dirty="0" smtClean="0">
                <a:solidFill>
                  <a:schemeClr val="tx2">
                    <a:lumMod val="50000"/>
                  </a:schemeClr>
                </a:solidFill>
                <a:latin typeface="Arial" panose="020B0604020202020204" pitchFamily="34" charset="0"/>
                <a:cs typeface="Arial" panose="020B0604020202020204" pitchFamily="34" charset="0"/>
              </a:rPr>
              <a:t> </a:t>
            </a:r>
            <a:r>
              <a:rPr lang="en-GB" sz="3200" dirty="0" smtClean="0">
                <a:solidFill>
                  <a:srgbClr val="FF0000"/>
                </a:solidFill>
                <a:latin typeface="Arial" panose="020B0604020202020204" pitchFamily="34" charset="0"/>
                <a:cs typeface="Arial" panose="020B0604020202020204" pitchFamily="34" charset="0"/>
              </a:rPr>
              <a:t>increase </a:t>
            </a:r>
            <a:r>
              <a:rPr lang="en-GB" sz="3200" dirty="0">
                <a:solidFill>
                  <a:srgbClr val="FF0000"/>
                </a:solidFill>
                <a:latin typeface="Arial" panose="020B0604020202020204" pitchFamily="34" charset="0"/>
                <a:cs typeface="Arial" panose="020B0604020202020204" pitchFamily="34" charset="0"/>
              </a:rPr>
              <a:t>stock </a:t>
            </a:r>
            <a:r>
              <a:rPr lang="en-GB" sz="3200" dirty="0" smtClean="0">
                <a:solidFill>
                  <a:srgbClr val="FF0000"/>
                </a:solidFill>
                <a:latin typeface="Arial" panose="020B0604020202020204" pitchFamily="34" charset="0"/>
                <a:cs typeface="Arial" panose="020B0604020202020204" pitchFamily="34" charset="0"/>
              </a:rPr>
              <a:t>prices</a:t>
            </a:r>
          </a:p>
          <a:p>
            <a:pPr marL="0" indent="0">
              <a:lnSpc>
                <a:spcPct val="150000"/>
              </a:lnSpc>
              <a:buNone/>
            </a:pPr>
            <a:r>
              <a:rPr lang="en-GB" sz="3400" b="1" dirty="0">
                <a:solidFill>
                  <a:srgbClr val="FF0000"/>
                </a:solidFill>
                <a:latin typeface="Arial" panose="020B0604020202020204" pitchFamily="34" charset="0"/>
                <a:cs typeface="Arial" pitchFamily="34" charset="0"/>
              </a:rPr>
              <a:t>Market </a:t>
            </a:r>
            <a:r>
              <a:rPr lang="en-GB" sz="3400" b="1" dirty="0" smtClean="0">
                <a:solidFill>
                  <a:srgbClr val="FF0000"/>
                </a:solidFill>
                <a:latin typeface="Arial" panose="020B0604020202020204" pitchFamily="34" charset="0"/>
                <a:cs typeface="Arial" pitchFamily="34" charset="0"/>
              </a:rPr>
              <a:t>Failure:</a:t>
            </a:r>
            <a:endParaRPr lang="en-GB" sz="3400" b="1" dirty="0">
              <a:solidFill>
                <a:srgbClr val="FF0000"/>
              </a:solidFill>
              <a:latin typeface="Arial" panose="020B0604020202020204" pitchFamily="34" charset="0"/>
              <a:cs typeface="Arial" pitchFamily="34" charset="0"/>
            </a:endParaRPr>
          </a:p>
          <a:p>
            <a:pPr>
              <a:lnSpc>
                <a:spcPct val="150000"/>
              </a:lnSpc>
            </a:pPr>
            <a:r>
              <a:rPr lang="en-GB" sz="3200" dirty="0" smtClean="0">
                <a:latin typeface="Arial" panose="020B0604020202020204" pitchFamily="34" charset="0"/>
                <a:cs typeface="Arial" panose="020B0604020202020204" pitchFamily="34" charset="0"/>
              </a:rPr>
              <a:t>There also exits a type of the market failure problem:</a:t>
            </a:r>
          </a:p>
          <a:p>
            <a:pPr lvl="1">
              <a:lnSpc>
                <a:spcPct val="150000"/>
              </a:lnSpc>
              <a:buFont typeface="Wingdings" panose="05000000000000000000" pitchFamily="2" charset="2"/>
              <a:buChar char="ü"/>
            </a:pPr>
            <a:r>
              <a:rPr lang="en-GB" sz="2800" dirty="0" smtClean="0">
                <a:latin typeface="Arial" panose="020B0604020202020204" pitchFamily="34" charset="0"/>
                <a:cs typeface="Arial" panose="020B0604020202020204" pitchFamily="34" charset="0"/>
              </a:rPr>
              <a:t>Firms do not internalize the social cost of the macro-financial risk </a:t>
            </a:r>
            <a:r>
              <a:rPr lang="en-GB" sz="2800" smtClean="0">
                <a:latin typeface="Arial" panose="020B0604020202020204" pitchFamily="34" charset="0"/>
                <a:cs typeface="Arial" panose="020B0604020202020204" pitchFamily="34" charset="0"/>
              </a:rPr>
              <a:t>they </a:t>
            </a:r>
            <a:r>
              <a:rPr lang="en-GB" sz="2800" smtClean="0">
                <a:latin typeface="Arial" panose="020B0604020202020204" pitchFamily="34" charset="0"/>
                <a:cs typeface="Arial" panose="020B0604020202020204" pitchFamily="34" charset="0"/>
              </a:rPr>
              <a:t>cause</a:t>
            </a:r>
            <a:r>
              <a:rPr lang="en-GB" sz="2800" smtClean="0">
                <a:latin typeface="Arial" panose="020B0604020202020204" pitchFamily="34" charset="0"/>
                <a:cs typeface="Arial" panose="020B0604020202020204" pitchFamily="34" charset="0"/>
              </a:rPr>
              <a:t>. </a:t>
            </a:r>
            <a:endParaRPr lang="en-GB" sz="2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95591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6</a:t>
            </a:fld>
            <a:endParaRPr lang="tr-TR" dirty="0">
              <a:solidFill>
                <a:srgbClr val="FFFFFF"/>
              </a:solidFill>
            </a:endParaRPr>
          </a:p>
        </p:txBody>
      </p:sp>
      <p:sp>
        <p:nvSpPr>
          <p:cNvPr id="5" name="Title 4"/>
          <p:cNvSpPr>
            <a:spLocks noGrp="1"/>
          </p:cNvSpPr>
          <p:nvPr>
            <p:ph type="title"/>
          </p:nvPr>
        </p:nvSpPr>
        <p:spPr/>
        <p:txBody>
          <a:bodyPr>
            <a:normAutofit/>
          </a:bodyPr>
          <a:lstStyle/>
          <a:p>
            <a:r>
              <a:rPr lang="en-US" sz="3600" dirty="0" smtClean="0"/>
              <a:t>Issues</a:t>
            </a:r>
            <a:r>
              <a:rPr lang="en-GB" sz="3600" dirty="0" smtClean="0"/>
              <a:t> </a:t>
            </a:r>
            <a:r>
              <a:rPr lang="en-US" sz="3600" dirty="0" smtClean="0"/>
              <a:t> </a:t>
            </a:r>
            <a:r>
              <a:rPr lang="en-GB" sz="3600" dirty="0" smtClean="0"/>
              <a:t> </a:t>
            </a:r>
            <a:endParaRPr lang="tr-TR" sz="3600" dirty="0"/>
          </a:p>
        </p:txBody>
      </p:sp>
      <p:sp>
        <p:nvSpPr>
          <p:cNvPr id="8" name="Content Placeholder 3"/>
          <p:cNvSpPr txBox="1">
            <a:spLocks/>
          </p:cNvSpPr>
          <p:nvPr/>
        </p:nvSpPr>
        <p:spPr>
          <a:xfrm>
            <a:off x="533400" y="1295400"/>
            <a:ext cx="8153400" cy="4876800"/>
          </a:xfrm>
          <a:prstGeom prst="rect">
            <a:avLst/>
          </a:prstGeom>
        </p:spPr>
        <p:txBody>
          <a:bodyPr>
            <a:normAutofit/>
          </a:bodyPr>
          <a:lstStyle>
            <a:lvl1pPr marL="342900" indent="-342900" algn="l" defTabSz="914400" rtl="0" eaLnBrk="1" latinLnBrk="0" hangingPunct="1">
              <a:spcBef>
                <a:spcPct val="20000"/>
              </a:spcBef>
              <a:buClr>
                <a:srgbClr val="87212E"/>
              </a:buClr>
              <a:buSzPct val="80000"/>
              <a:buFont typeface="Wingdings" pitchFamily="2" charset="2"/>
              <a:buChar char="Ø"/>
              <a:defRPr sz="2400" kern="1200">
                <a:solidFill>
                  <a:schemeClr val="tx1"/>
                </a:solidFill>
                <a:latin typeface="Cambria" pitchFamily="18" charset="0"/>
                <a:ea typeface="+mn-ea"/>
                <a:cs typeface="+mn-cs"/>
              </a:defRPr>
            </a:lvl1pPr>
            <a:lvl2pPr marL="742950" indent="-285750" algn="l" defTabSz="914400" rtl="0" eaLnBrk="1" latinLnBrk="0" hangingPunct="1">
              <a:spcBef>
                <a:spcPct val="20000"/>
              </a:spcBef>
              <a:buClr>
                <a:srgbClr val="87212E"/>
              </a:buClr>
              <a:buSzPct val="80000"/>
              <a:buFont typeface="Arial" pitchFamily="34" charset="0"/>
              <a:buChar char="•"/>
              <a:defRPr sz="20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Clr>
                <a:srgbClr val="87212E"/>
              </a:buClr>
              <a:buSzPct val="80000"/>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Clr>
                <a:srgbClr val="87212E"/>
              </a:buClr>
              <a:buSzPct val="80000"/>
              <a:buFont typeface="Arial" pitchFamily="34" charset="0"/>
              <a:buChar char="•"/>
              <a:defRPr sz="16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Clr>
                <a:srgbClr val="87212E"/>
              </a:buClr>
              <a:buSzPct val="80000"/>
              <a:buFont typeface="Arial" pitchFamily="34" charset="0"/>
              <a:buChar char="•"/>
              <a:defRPr sz="14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71500" indent="-571500">
              <a:lnSpc>
                <a:spcPct val="150000"/>
              </a:lnSpc>
              <a:buFont typeface="+mj-lt"/>
              <a:buAutoNum type="romanUcPeriod"/>
            </a:pPr>
            <a:r>
              <a:rPr lang="en-GB" sz="3400" dirty="0" smtClean="0">
                <a:solidFill>
                  <a:schemeClr val="tx2">
                    <a:lumMod val="50000"/>
                  </a:schemeClr>
                </a:solidFill>
                <a:latin typeface="Arial" panose="020B0604020202020204" pitchFamily="34" charset="0"/>
                <a:cs typeface="Arial" panose="020B0604020202020204" pitchFamily="34" charset="0"/>
              </a:rPr>
              <a:t>Models to capture macro-financial risk effects</a:t>
            </a:r>
            <a:r>
              <a:rPr lang="en-GB" sz="3000" dirty="0" smtClean="0">
                <a:solidFill>
                  <a:schemeClr val="tx2">
                    <a:lumMod val="50000"/>
                  </a:schemeClr>
                </a:solidFill>
                <a:latin typeface="Arial" panose="020B0604020202020204" pitchFamily="34" charset="0"/>
                <a:cs typeface="Arial" panose="020B0604020202020204" pitchFamily="34" charset="0"/>
              </a:rPr>
              <a:t> if EMH does not hold and markets fail.</a:t>
            </a:r>
          </a:p>
          <a:p>
            <a:pPr marL="571500" indent="-571500">
              <a:lnSpc>
                <a:spcPct val="150000"/>
              </a:lnSpc>
              <a:buFont typeface="+mj-lt"/>
              <a:buAutoNum type="romanUcPeriod"/>
            </a:pPr>
            <a:r>
              <a:rPr lang="en-GB" sz="3000" dirty="0" smtClean="0">
                <a:solidFill>
                  <a:schemeClr val="tx2">
                    <a:lumMod val="50000"/>
                  </a:schemeClr>
                </a:solidFill>
                <a:latin typeface="Arial" panose="020B0604020202020204" pitchFamily="34" charset="0"/>
                <a:cs typeface="Arial" panose="020B0604020202020204" pitchFamily="34" charset="0"/>
              </a:rPr>
              <a:t>Models to differentiate liquidity effects from long-run efficiency effects</a:t>
            </a:r>
            <a:endParaRPr lang="en-GB" sz="32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82293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7</a:t>
            </a:fld>
            <a:endParaRPr lang="tr-TR" dirty="0">
              <a:solidFill>
                <a:srgbClr val="FFFFFF"/>
              </a:solidFill>
            </a:endParaRPr>
          </a:p>
        </p:txBody>
      </p:sp>
      <p:sp>
        <p:nvSpPr>
          <p:cNvPr id="6" name="Title 5"/>
          <p:cNvSpPr>
            <a:spLocks noGrp="1"/>
          </p:cNvSpPr>
          <p:nvPr>
            <p:ph type="title"/>
          </p:nvPr>
        </p:nvSpPr>
        <p:spPr/>
        <p:txBody>
          <a:bodyPr>
            <a:normAutofit/>
          </a:bodyPr>
          <a:lstStyle/>
          <a:p>
            <a:r>
              <a:rPr lang="en-GB" dirty="0" smtClean="0"/>
              <a:t>Other </a:t>
            </a:r>
            <a:r>
              <a:rPr lang="en-US" dirty="0" smtClean="0"/>
              <a:t>Comments</a:t>
            </a:r>
            <a:endParaRPr lang="en-US" dirty="0"/>
          </a:p>
        </p:txBody>
      </p:sp>
      <p:sp>
        <p:nvSpPr>
          <p:cNvPr id="8" name="Content Placeholder 3"/>
          <p:cNvSpPr>
            <a:spLocks noGrp="1"/>
          </p:cNvSpPr>
          <p:nvPr>
            <p:ph idx="4294967295"/>
          </p:nvPr>
        </p:nvSpPr>
        <p:spPr>
          <a:xfrm>
            <a:off x="533400" y="1219200"/>
            <a:ext cx="7848600" cy="4876800"/>
          </a:xfrm>
        </p:spPr>
        <p:txBody>
          <a:bodyPr>
            <a:noAutofit/>
          </a:bodyPr>
          <a:lstStyle/>
          <a:p>
            <a:pPr algn="just">
              <a:spcBef>
                <a:spcPts val="600"/>
              </a:spcBef>
              <a:spcAft>
                <a:spcPts val="1200"/>
              </a:spcAft>
            </a:pPr>
            <a:endParaRPr lang="en-US" sz="2000" dirty="0" smtClean="0">
              <a:latin typeface="Arial" pitchFamily="34" charset="0"/>
              <a:cs typeface="Arial" pitchFamily="34" charset="0"/>
            </a:endParaRPr>
          </a:p>
          <a:p>
            <a:pPr algn="just">
              <a:spcBef>
                <a:spcPts val="600"/>
              </a:spcBef>
              <a:spcAft>
                <a:spcPts val="1200"/>
              </a:spcAft>
            </a:pPr>
            <a:r>
              <a:rPr lang="en-US" sz="2800" dirty="0" smtClean="0">
                <a:latin typeface="Arial" pitchFamily="34" charset="0"/>
                <a:cs typeface="Arial" pitchFamily="34" charset="0"/>
              </a:rPr>
              <a:t>Precise question, novel data, well-suited methodology</a:t>
            </a:r>
          </a:p>
          <a:p>
            <a:pPr algn="just">
              <a:spcBef>
                <a:spcPts val="600"/>
              </a:spcBef>
              <a:spcAft>
                <a:spcPts val="1200"/>
              </a:spcAft>
            </a:pPr>
            <a:r>
              <a:rPr lang="en-US" sz="2800" dirty="0" smtClean="0">
                <a:latin typeface="Arial" pitchFamily="34" charset="0"/>
                <a:cs typeface="Arial" pitchFamily="34" charset="0"/>
              </a:rPr>
              <a:t>Intuitive results, thorough discussions, and complement the theory on capital controls</a:t>
            </a:r>
          </a:p>
          <a:p>
            <a:pPr algn="just">
              <a:spcBef>
                <a:spcPts val="600"/>
              </a:spcBef>
              <a:spcAft>
                <a:spcPts val="1200"/>
              </a:spcAft>
            </a:pPr>
            <a:r>
              <a:rPr lang="en-US" sz="2800" dirty="0" smtClean="0">
                <a:latin typeface="Arial" pitchFamily="34" charset="0"/>
                <a:cs typeface="Arial" pitchFamily="34" charset="0"/>
              </a:rPr>
              <a:t>Significant contribution in terms of providing micro-level evidence on the effectiveness of capital controls</a:t>
            </a:r>
          </a:p>
          <a:p>
            <a:pPr algn="just">
              <a:spcBef>
                <a:spcPts val="600"/>
              </a:spcBef>
              <a:spcAft>
                <a:spcPts val="1200"/>
              </a:spcAft>
            </a:pPr>
            <a:endParaRPr lang="en-US" sz="2000" dirty="0">
              <a:latin typeface="Arial" pitchFamily="34" charset="0"/>
              <a:cs typeface="Arial" pitchFamily="34" charset="0"/>
            </a:endParaRPr>
          </a:p>
          <a:p>
            <a:pPr algn="just">
              <a:spcBef>
                <a:spcPts val="600"/>
              </a:spcBef>
              <a:spcAft>
                <a:spcPts val="1200"/>
              </a:spcAft>
            </a:pPr>
            <a:endParaRPr lang="en-US" sz="2000" dirty="0" smtClean="0">
              <a:latin typeface="Arial" pitchFamily="34" charset="0"/>
              <a:cs typeface="Arial" pitchFamily="34" charset="0"/>
            </a:endParaRPr>
          </a:p>
        </p:txBody>
      </p:sp>
    </p:spTree>
    <p:extLst>
      <p:ext uri="{BB962C8B-B14F-4D97-AF65-F5344CB8AC3E}">
        <p14:creationId xmlns:p14="http://schemas.microsoft.com/office/powerpoint/2010/main" val="5106026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8</a:t>
            </a:fld>
            <a:endParaRPr lang="tr-TR" dirty="0">
              <a:solidFill>
                <a:srgbClr val="FFFFFF"/>
              </a:solidFill>
            </a:endParaRPr>
          </a:p>
        </p:txBody>
      </p:sp>
      <p:sp>
        <p:nvSpPr>
          <p:cNvPr id="5" name="Title 4"/>
          <p:cNvSpPr>
            <a:spLocks noGrp="1"/>
          </p:cNvSpPr>
          <p:nvPr>
            <p:ph type="title"/>
          </p:nvPr>
        </p:nvSpPr>
        <p:spPr/>
        <p:txBody>
          <a:bodyPr>
            <a:normAutofit/>
          </a:bodyPr>
          <a:lstStyle/>
          <a:p>
            <a:r>
              <a:rPr lang="en-US" sz="3100" dirty="0" smtClean="0"/>
              <a:t>Summary of the Paper</a:t>
            </a:r>
            <a:r>
              <a:rPr lang="en-GB" sz="3600" dirty="0" smtClean="0"/>
              <a:t> </a:t>
            </a:r>
            <a:r>
              <a:rPr lang="en-US" sz="3600" dirty="0" smtClean="0"/>
              <a:t> </a:t>
            </a:r>
            <a:r>
              <a:rPr lang="en-GB" sz="3600" dirty="0" smtClean="0"/>
              <a:t> </a:t>
            </a:r>
            <a:endParaRPr lang="tr-TR" sz="3600" dirty="0"/>
          </a:p>
        </p:txBody>
      </p:sp>
      <p:sp>
        <p:nvSpPr>
          <p:cNvPr id="8" name="Content Placeholder 3"/>
          <p:cNvSpPr txBox="1">
            <a:spLocks/>
          </p:cNvSpPr>
          <p:nvPr/>
        </p:nvSpPr>
        <p:spPr>
          <a:xfrm>
            <a:off x="533400" y="1295400"/>
            <a:ext cx="8153400" cy="4876800"/>
          </a:xfrm>
          <a:prstGeom prst="rect">
            <a:avLst/>
          </a:prstGeom>
        </p:spPr>
        <p:txBody>
          <a:bodyPr>
            <a:normAutofit fontScale="55000" lnSpcReduction="20000"/>
          </a:bodyPr>
          <a:lstStyle>
            <a:lvl1pPr marL="342900" indent="-342900" algn="l" defTabSz="914400" rtl="0" eaLnBrk="1" latinLnBrk="0" hangingPunct="1">
              <a:spcBef>
                <a:spcPct val="20000"/>
              </a:spcBef>
              <a:buClr>
                <a:srgbClr val="87212E"/>
              </a:buClr>
              <a:buSzPct val="80000"/>
              <a:buFont typeface="Wingdings" pitchFamily="2" charset="2"/>
              <a:buChar char="Ø"/>
              <a:defRPr sz="2400" kern="1200">
                <a:solidFill>
                  <a:schemeClr val="tx1"/>
                </a:solidFill>
                <a:latin typeface="Cambria" pitchFamily="18" charset="0"/>
                <a:ea typeface="+mn-ea"/>
                <a:cs typeface="+mn-cs"/>
              </a:defRPr>
            </a:lvl1pPr>
            <a:lvl2pPr marL="742950" indent="-285750" algn="l" defTabSz="914400" rtl="0" eaLnBrk="1" latinLnBrk="0" hangingPunct="1">
              <a:spcBef>
                <a:spcPct val="20000"/>
              </a:spcBef>
              <a:buClr>
                <a:srgbClr val="87212E"/>
              </a:buClr>
              <a:buSzPct val="80000"/>
              <a:buFont typeface="Arial" pitchFamily="34" charset="0"/>
              <a:buChar char="•"/>
              <a:defRPr sz="20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Clr>
                <a:srgbClr val="87212E"/>
              </a:buClr>
              <a:buSzPct val="80000"/>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Clr>
                <a:srgbClr val="87212E"/>
              </a:buClr>
              <a:buSzPct val="80000"/>
              <a:buFont typeface="Arial" pitchFamily="34" charset="0"/>
              <a:buChar char="•"/>
              <a:defRPr sz="16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Clr>
                <a:srgbClr val="87212E"/>
              </a:buClr>
              <a:buSzPct val="80000"/>
              <a:buFont typeface="Arial" pitchFamily="34" charset="0"/>
              <a:buChar char="•"/>
              <a:defRPr sz="14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pPr>
            <a:r>
              <a:rPr lang="en-GB" sz="3400" dirty="0" smtClean="0">
                <a:latin typeface="Arial" panose="020B0604020202020204" pitchFamily="34" charset="0"/>
                <a:cs typeface="Arial" pitchFamily="34" charset="0"/>
              </a:rPr>
              <a:t>Major contribution: micro-level evidence on the effects of capital control on firm-level stock returns and real investment as opposed to previous macro-level evidences.</a:t>
            </a:r>
          </a:p>
          <a:p>
            <a:pPr lvl="1">
              <a:lnSpc>
                <a:spcPct val="150000"/>
              </a:lnSpc>
            </a:pPr>
            <a:r>
              <a:rPr lang="en-US" sz="3200" dirty="0">
                <a:latin typeface="Arial" pitchFamily="34" charset="0"/>
                <a:cs typeface="Arial" pitchFamily="34" charset="0"/>
              </a:rPr>
              <a:t>Using firm level data from Brazil, identifies the channels through which capital </a:t>
            </a:r>
            <a:r>
              <a:rPr lang="en-US" sz="3200" dirty="0" smtClean="0">
                <a:latin typeface="Arial" pitchFamily="34" charset="0"/>
                <a:cs typeface="Arial" pitchFamily="34" charset="0"/>
              </a:rPr>
              <a:t>controls </a:t>
            </a:r>
            <a:r>
              <a:rPr lang="en-US" sz="3200" dirty="0">
                <a:latin typeface="Arial" pitchFamily="34" charset="0"/>
                <a:cs typeface="Arial" pitchFamily="34" charset="0"/>
              </a:rPr>
              <a:t>can affect the economy at the micro-level</a:t>
            </a:r>
            <a:r>
              <a:rPr lang="en-US" sz="3200" dirty="0" smtClean="0">
                <a:latin typeface="Arial" pitchFamily="34" charset="0"/>
                <a:cs typeface="Arial" pitchFamily="34" charset="0"/>
              </a:rPr>
              <a:t>.</a:t>
            </a:r>
          </a:p>
          <a:p>
            <a:pPr lvl="1">
              <a:lnSpc>
                <a:spcPct val="150000"/>
              </a:lnSpc>
            </a:pPr>
            <a:r>
              <a:rPr lang="en-US" sz="3200" dirty="0">
                <a:latin typeface="Arial" pitchFamily="34" charset="0"/>
                <a:cs typeface="Arial" pitchFamily="34" charset="0"/>
              </a:rPr>
              <a:t>Uses debt and equity controls imposed in Brazil between 2008-2012 as main events</a:t>
            </a:r>
            <a:endParaRPr lang="en-GB" sz="3000" dirty="0" smtClean="0">
              <a:latin typeface="Arial" panose="020B0604020202020204" pitchFamily="34" charset="0"/>
              <a:cs typeface="Arial" pitchFamily="34" charset="0"/>
            </a:endParaRPr>
          </a:p>
          <a:p>
            <a:pPr>
              <a:lnSpc>
                <a:spcPct val="150000"/>
              </a:lnSpc>
            </a:pPr>
            <a:r>
              <a:rPr lang="en-GB" sz="3400" dirty="0" smtClean="0">
                <a:latin typeface="Arial" panose="020B0604020202020204" pitchFamily="34" charset="0"/>
                <a:cs typeface="Arial" pitchFamily="34" charset="0"/>
              </a:rPr>
              <a:t>Standard </a:t>
            </a:r>
            <a:r>
              <a:rPr lang="en-GB" sz="3400" dirty="0">
                <a:latin typeface="Arial" panose="020B0604020202020204" pitchFamily="34" charset="0"/>
                <a:cs typeface="Arial" pitchFamily="34" charset="0"/>
              </a:rPr>
              <a:t>e</a:t>
            </a:r>
            <a:r>
              <a:rPr lang="en-GB" sz="3400" dirty="0" smtClean="0">
                <a:latin typeface="Arial" panose="020B0604020202020204" pitchFamily="34" charset="0"/>
                <a:cs typeface="Arial" pitchFamily="34" charset="0"/>
              </a:rPr>
              <a:t>vent study approach</a:t>
            </a:r>
            <a:endParaRPr lang="en-GB" sz="3400" dirty="0" smtClean="0">
              <a:solidFill>
                <a:schemeClr val="tx2">
                  <a:lumMod val="50000"/>
                </a:schemeClr>
              </a:solidFill>
              <a:latin typeface="Arial" panose="020B0604020202020204" pitchFamily="34" charset="0"/>
              <a:cs typeface="Arial" panose="020B0604020202020204" pitchFamily="34" charset="0"/>
            </a:endParaRPr>
          </a:p>
          <a:p>
            <a:pPr lvl="1">
              <a:lnSpc>
                <a:spcPct val="150000"/>
              </a:lnSpc>
              <a:buFont typeface="Wingdings" panose="05000000000000000000" pitchFamily="2" charset="2"/>
              <a:buChar char="Ø"/>
            </a:pPr>
            <a:r>
              <a:rPr lang="en-GB" sz="3000" dirty="0" smtClean="0">
                <a:solidFill>
                  <a:schemeClr val="tx2">
                    <a:lumMod val="50000"/>
                  </a:schemeClr>
                </a:solidFill>
                <a:latin typeface="Arial" panose="020B0604020202020204" pitchFamily="34" charset="0"/>
                <a:cs typeface="Arial" panose="020B0604020202020204" pitchFamily="34" charset="0"/>
              </a:rPr>
              <a:t>Cumulative abnormal (actual - expected) returns to evaluate the imposition of capital controls</a:t>
            </a:r>
          </a:p>
          <a:p>
            <a:pPr lvl="1">
              <a:lnSpc>
                <a:spcPct val="150000"/>
              </a:lnSpc>
              <a:buFont typeface="Wingdings" panose="05000000000000000000" pitchFamily="2" charset="2"/>
              <a:buChar char="Ø"/>
            </a:pPr>
            <a:r>
              <a:rPr lang="en-GB" sz="3000" dirty="0" smtClean="0">
                <a:solidFill>
                  <a:schemeClr val="tx2">
                    <a:lumMod val="50000"/>
                  </a:schemeClr>
                </a:solidFill>
                <a:latin typeface="Arial" panose="020B0604020202020204" pitchFamily="34" charset="0"/>
                <a:cs typeface="Arial" panose="020B0604020202020204" pitchFamily="34" charset="0"/>
              </a:rPr>
              <a:t>Firm-characteristics – size, finance, export, etc.</a:t>
            </a:r>
          </a:p>
          <a:p>
            <a:pPr>
              <a:lnSpc>
                <a:spcPct val="150000"/>
              </a:lnSpc>
            </a:pPr>
            <a:r>
              <a:rPr lang="en-GB" sz="3400" dirty="0" smtClean="0">
                <a:solidFill>
                  <a:schemeClr val="tx2">
                    <a:lumMod val="50000"/>
                  </a:schemeClr>
                </a:solidFill>
                <a:latin typeface="Arial" panose="020B0604020202020204" pitchFamily="34" charset="0"/>
                <a:cs typeface="Arial" panose="020B0604020202020204" pitchFamily="34" charset="0"/>
              </a:rPr>
              <a:t>Results are in line with macro ones.</a:t>
            </a:r>
            <a:r>
              <a:rPr lang="en-GB" sz="2600" dirty="0" smtClean="0">
                <a:solidFill>
                  <a:schemeClr val="tx2">
                    <a:lumMod val="50000"/>
                  </a:schemeClr>
                </a:solidFill>
                <a:latin typeface="Arial" panose="020B0604020202020204" pitchFamily="34" charset="0"/>
                <a:cs typeface="Arial" panose="020B0604020202020204" pitchFamily="34" charset="0"/>
              </a:rPr>
              <a:t> </a:t>
            </a:r>
          </a:p>
          <a:p>
            <a:pPr>
              <a:lnSpc>
                <a:spcPct val="150000"/>
              </a:lnSpc>
            </a:pPr>
            <a:endParaRPr lang="tr-TR" sz="3200" dirty="0">
              <a:latin typeface="Arial" pitchFamily="34" charset="0"/>
              <a:cs typeface="Arial" pitchFamily="34" charset="0"/>
            </a:endParaRPr>
          </a:p>
        </p:txBody>
      </p:sp>
    </p:spTree>
    <p:extLst>
      <p:ext uri="{BB962C8B-B14F-4D97-AF65-F5344CB8AC3E}">
        <p14:creationId xmlns:p14="http://schemas.microsoft.com/office/powerpoint/2010/main" val="2716938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294967295"/>
          </p:nvPr>
        </p:nvSpPr>
        <p:spPr>
          <a:xfrm>
            <a:off x="6553200" y="6546551"/>
            <a:ext cx="2133600" cy="180000"/>
          </a:xfrm>
          <a:prstGeom prst="rect">
            <a:avLst/>
          </a:prstGeom>
        </p:spPr>
        <p:txBody>
          <a:bodyPr/>
          <a:lstStyle/>
          <a:p>
            <a:fld id="{72538896-FF11-4E22-BAE4-AA5BD0F32AC6}" type="slidenum">
              <a:rPr lang="tr-TR" smtClean="0">
                <a:solidFill>
                  <a:srgbClr val="FFFFFF"/>
                </a:solidFill>
              </a:rPr>
              <a:pPr/>
              <a:t>9</a:t>
            </a:fld>
            <a:endParaRPr lang="tr-TR" dirty="0">
              <a:solidFill>
                <a:srgbClr val="FFFFFF"/>
              </a:solidFill>
            </a:endParaRPr>
          </a:p>
        </p:txBody>
      </p:sp>
      <p:sp>
        <p:nvSpPr>
          <p:cNvPr id="5" name="Title 4"/>
          <p:cNvSpPr>
            <a:spLocks noGrp="1"/>
          </p:cNvSpPr>
          <p:nvPr>
            <p:ph type="title"/>
          </p:nvPr>
        </p:nvSpPr>
        <p:spPr/>
        <p:txBody>
          <a:bodyPr>
            <a:normAutofit/>
          </a:bodyPr>
          <a:lstStyle/>
          <a:p>
            <a:r>
              <a:rPr lang="en-US" sz="3100" dirty="0" smtClean="0"/>
              <a:t>Summary of the Result</a:t>
            </a:r>
            <a:r>
              <a:rPr lang="en-GB" sz="3600" dirty="0" smtClean="0"/>
              <a:t> </a:t>
            </a:r>
            <a:r>
              <a:rPr lang="en-US" sz="3600" dirty="0" smtClean="0"/>
              <a:t> </a:t>
            </a:r>
            <a:r>
              <a:rPr lang="en-GB" sz="3600" dirty="0" smtClean="0"/>
              <a:t> </a:t>
            </a:r>
            <a:endParaRPr lang="tr-TR" sz="3600" dirty="0"/>
          </a:p>
        </p:txBody>
      </p:sp>
      <p:sp>
        <p:nvSpPr>
          <p:cNvPr id="8" name="Content Placeholder 3"/>
          <p:cNvSpPr txBox="1">
            <a:spLocks/>
          </p:cNvSpPr>
          <p:nvPr/>
        </p:nvSpPr>
        <p:spPr>
          <a:xfrm>
            <a:off x="533400" y="1295400"/>
            <a:ext cx="8153400" cy="4876800"/>
          </a:xfrm>
          <a:prstGeom prst="rect">
            <a:avLst/>
          </a:prstGeom>
        </p:spPr>
        <p:txBody>
          <a:bodyPr>
            <a:normAutofit fontScale="62500" lnSpcReduction="20000"/>
          </a:bodyPr>
          <a:lstStyle>
            <a:lvl1pPr marL="342900" indent="-342900" algn="l" defTabSz="914400" rtl="0" eaLnBrk="1" latinLnBrk="0" hangingPunct="1">
              <a:spcBef>
                <a:spcPct val="20000"/>
              </a:spcBef>
              <a:buClr>
                <a:srgbClr val="87212E"/>
              </a:buClr>
              <a:buSzPct val="80000"/>
              <a:buFont typeface="Wingdings" pitchFamily="2" charset="2"/>
              <a:buChar char="Ø"/>
              <a:defRPr sz="2400" kern="1200">
                <a:solidFill>
                  <a:schemeClr val="tx1"/>
                </a:solidFill>
                <a:latin typeface="Cambria" pitchFamily="18" charset="0"/>
                <a:ea typeface="+mn-ea"/>
                <a:cs typeface="+mn-cs"/>
              </a:defRPr>
            </a:lvl1pPr>
            <a:lvl2pPr marL="742950" indent="-285750" algn="l" defTabSz="914400" rtl="0" eaLnBrk="1" latinLnBrk="0" hangingPunct="1">
              <a:spcBef>
                <a:spcPct val="20000"/>
              </a:spcBef>
              <a:buClr>
                <a:srgbClr val="87212E"/>
              </a:buClr>
              <a:buSzPct val="80000"/>
              <a:buFont typeface="Arial" pitchFamily="34" charset="0"/>
              <a:buChar char="•"/>
              <a:defRPr sz="20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Clr>
                <a:srgbClr val="87212E"/>
              </a:buClr>
              <a:buSzPct val="80000"/>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Clr>
                <a:srgbClr val="87212E"/>
              </a:buClr>
              <a:buSzPct val="80000"/>
              <a:buFont typeface="Arial" pitchFamily="34" charset="0"/>
              <a:buChar char="•"/>
              <a:defRPr sz="16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Clr>
                <a:srgbClr val="87212E"/>
              </a:buClr>
              <a:buSzPct val="80000"/>
              <a:buFont typeface="Arial" pitchFamily="34" charset="0"/>
              <a:buChar char="•"/>
              <a:defRPr sz="14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pPr>
            <a:r>
              <a:rPr lang="en-GB" sz="3400" dirty="0" smtClean="0">
                <a:latin typeface="Arial" panose="020B0604020202020204" pitchFamily="34" charset="0"/>
                <a:cs typeface="Arial" pitchFamily="34" charset="0"/>
              </a:rPr>
              <a:t>Capital controls lower stock returns, increase the cost of capital for Brazilian firms with the imposition of capital controls.</a:t>
            </a:r>
          </a:p>
          <a:p>
            <a:pPr algn="just">
              <a:spcBef>
                <a:spcPts val="600"/>
              </a:spcBef>
              <a:spcAft>
                <a:spcPts val="1200"/>
              </a:spcAft>
            </a:pPr>
            <a:r>
              <a:rPr lang="en-US" sz="3400" dirty="0">
                <a:latin typeface="Arial" panose="020B0604020202020204" pitchFamily="34" charset="0"/>
                <a:cs typeface="Arial" pitchFamily="34" charset="0"/>
              </a:rPr>
              <a:t>Firm-characteristics matters;</a:t>
            </a:r>
          </a:p>
          <a:p>
            <a:pPr lvl="1" algn="just">
              <a:spcBef>
                <a:spcPts val="600"/>
              </a:spcBef>
              <a:spcAft>
                <a:spcPts val="1200"/>
              </a:spcAft>
              <a:buFont typeface="Wingdings" panose="05000000000000000000" pitchFamily="2" charset="2"/>
              <a:buChar char="ü"/>
            </a:pPr>
            <a:r>
              <a:rPr lang="en-US" sz="3300" dirty="0">
                <a:latin typeface="Arial" panose="020B0604020202020204" pitchFamily="34" charset="0"/>
                <a:cs typeface="Arial" pitchFamily="34" charset="0"/>
              </a:rPr>
              <a:t>Large firms, and (the largest) exporting firms, firms with less dependence on external finance are less affected by capital </a:t>
            </a:r>
            <a:r>
              <a:rPr lang="en-US" sz="3300" dirty="0" smtClean="0">
                <a:latin typeface="Arial" panose="020B0604020202020204" pitchFamily="34" charset="0"/>
                <a:cs typeface="Arial" pitchFamily="34" charset="0"/>
              </a:rPr>
              <a:t>controls</a:t>
            </a:r>
          </a:p>
          <a:p>
            <a:pPr algn="just">
              <a:spcBef>
                <a:spcPts val="600"/>
              </a:spcBef>
              <a:spcAft>
                <a:spcPts val="1200"/>
              </a:spcAft>
            </a:pPr>
            <a:r>
              <a:rPr lang="en-GB" sz="3800" dirty="0" smtClean="0">
                <a:latin typeface="Arial" panose="020B0604020202020204" pitchFamily="34" charset="0"/>
                <a:cs typeface="Arial" pitchFamily="34" charset="0"/>
              </a:rPr>
              <a:t>Capital controls lower investment at the firm-level as a result of the heightened market uncertainty and the decline in the availability of external finance.</a:t>
            </a:r>
            <a:endParaRPr lang="en-GB" sz="3800" dirty="0">
              <a:latin typeface="Arial" panose="020B0604020202020204" pitchFamily="34" charset="0"/>
              <a:cs typeface="Arial" pitchFamily="34" charset="0"/>
            </a:endParaRPr>
          </a:p>
          <a:p>
            <a:pPr>
              <a:lnSpc>
                <a:spcPct val="150000"/>
              </a:lnSpc>
            </a:pPr>
            <a:r>
              <a:rPr lang="en-GB" sz="3800" b="1" dirty="0" smtClean="0">
                <a:solidFill>
                  <a:srgbClr val="FF0000"/>
                </a:solidFill>
                <a:latin typeface="Arial" panose="020B0604020202020204" pitchFamily="34" charset="0"/>
                <a:cs typeface="Arial" pitchFamily="34" charset="0"/>
              </a:rPr>
              <a:t>Strong liquidity effects</a:t>
            </a:r>
            <a:endParaRPr lang="en-GB" sz="2900" b="1" dirty="0" smtClean="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6130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TCMB-Presentation-Template v4">
  <a:themeElements>
    <a:clrScheme name="TCMB">
      <a:dk1>
        <a:srgbClr val="000000"/>
      </a:dk1>
      <a:lt1>
        <a:srgbClr val="FFFFFF"/>
      </a:lt1>
      <a:dk2>
        <a:srgbClr val="1F497D"/>
      </a:dk2>
      <a:lt2>
        <a:srgbClr val="EEECE1"/>
      </a:lt2>
      <a:accent1>
        <a:srgbClr val="4F81BD"/>
      </a:accent1>
      <a:accent2>
        <a:srgbClr val="C0504D"/>
      </a:accent2>
      <a:accent3>
        <a:srgbClr val="9BBB59"/>
      </a:accent3>
      <a:accent4>
        <a:srgbClr val="F79646"/>
      </a:accent4>
      <a:accent5>
        <a:srgbClr val="1F497D"/>
      </a:accent5>
      <a:accent6>
        <a:srgbClr val="4BACC6"/>
      </a:accent6>
      <a:hlink>
        <a:srgbClr val="1F497D"/>
      </a:hlink>
      <a:folHlink>
        <a:srgbClr val="63242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TCMB-Presentation-Template</Template>
  <TotalTime>125103</TotalTime>
  <Words>1230</Words>
  <Application>Microsoft Office PowerPoint</Application>
  <PresentationFormat>On-screen Show (4:3)</PresentationFormat>
  <Paragraphs>149</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TCMB-Presentation-Template v4</vt:lpstr>
      <vt:lpstr> Comments on Laura Alfaro, Anusha Chari and Fabio Kanczuk’s  paper: “The Real Effects of Capital Controls: Credit Constraints, Exporters and Firm Investment” </vt:lpstr>
      <vt:lpstr>Possible Impacts of Capital (Inflow) Controls   </vt:lpstr>
      <vt:lpstr>Transmission channels of Capital flows</vt:lpstr>
      <vt:lpstr>Impacts of EM capital controls on EMEs   </vt:lpstr>
      <vt:lpstr>Market pricing of capital control effects   </vt:lpstr>
      <vt:lpstr>Issues   </vt:lpstr>
      <vt:lpstr>Other Comments</vt:lpstr>
      <vt:lpstr>Summary of the Paper   </vt:lpstr>
      <vt:lpstr>Summary of the Result   </vt:lpstr>
      <vt:lpstr>Discussion</vt:lpstr>
      <vt:lpstr>Possible Extensions</vt:lpstr>
      <vt:lpstr>Possible Extensions</vt:lpstr>
      <vt:lpstr>Possible Extensions</vt:lpstr>
      <vt:lpstr> Comments on Laura Alfaro, Anusha Chari and Fabio Kanczuk’s  paper: “The Real Effects of Capital Controls: Credit Constraints, Exporters and Firm Investment” </vt:lpstr>
    </vt:vector>
  </TitlesOfParts>
  <Company>Escort Computer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Dr.Yasin Akcelik</dc:creator>
  <cp:lastModifiedBy>Prof.Dr.Turalay Kenç</cp:lastModifiedBy>
  <cp:revision>4640</cp:revision>
  <cp:lastPrinted>2014-03-12T07:59:20Z</cp:lastPrinted>
  <dcterms:created xsi:type="dcterms:W3CDTF">2007-04-13T14:14:50Z</dcterms:created>
  <dcterms:modified xsi:type="dcterms:W3CDTF">2014-06-13T06:12:31Z</dcterms:modified>
</cp:coreProperties>
</file>