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docProps/custom.xml" ContentType="application/vnd.openxmlformats-officedocument.custom-properti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6"/>
  </p:notesMasterIdLst>
  <p:sldIdLst>
    <p:sldId id="256" r:id="rId3"/>
    <p:sldId id="257" r:id="rId4"/>
    <p:sldId id="272" r:id="rId5"/>
    <p:sldId id="271" r:id="rId6"/>
    <p:sldId id="273" r:id="rId7"/>
    <p:sldId id="274" r:id="rId8"/>
    <p:sldId id="275" r:id="rId9"/>
    <p:sldId id="280" r:id="rId10"/>
    <p:sldId id="278" r:id="rId11"/>
    <p:sldId id="263" r:id="rId12"/>
    <p:sldId id="279" r:id="rId13"/>
    <p:sldId id="277" r:id="rId14"/>
    <p:sldId id="267" r:id="rId15"/>
  </p:sldIdLst>
  <p:sldSz cx="9144000" cy="6858000" type="screen4x3"/>
  <p:notesSz cx="7026275" cy="9312275"/>
  <p:defaultTextStyle>
    <a:defPPr>
      <a:defRPr lang="en-US"/>
    </a:defPPr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scrgbClr r="0" g="0" b="0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2814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9930" y="0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/>
          <a:lstStyle>
            <a:lvl1pPr algn="r">
              <a:defRPr sz="1200"/>
            </a:lvl1pPr>
          </a:lstStyle>
          <a:p>
            <a:fld id="{F97678DB-3F8D-4CD0-BA77-3656CB4B8304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7725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60" tIns="46680" rIns="93360" bIns="4668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628" y="4423331"/>
            <a:ext cx="5621020" cy="4190524"/>
          </a:xfrm>
          <a:prstGeom prst="rect">
            <a:avLst/>
          </a:prstGeom>
        </p:spPr>
        <p:txBody>
          <a:bodyPr vert="horz" lIns="93360" tIns="46680" rIns="93360" bIns="4668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9930" y="8845045"/>
            <a:ext cx="3044719" cy="465614"/>
          </a:xfrm>
          <a:prstGeom prst="rect">
            <a:avLst/>
          </a:prstGeom>
        </p:spPr>
        <p:txBody>
          <a:bodyPr vert="horz" lIns="93360" tIns="46680" rIns="93360" bIns="46680" rtlCol="0" anchor="b"/>
          <a:lstStyle>
            <a:lvl1pPr algn="r">
              <a:defRPr sz="1200"/>
            </a:lvl1pPr>
          </a:lstStyle>
          <a:p>
            <a:fld id="{55A5A28D-BDB6-46FF-A1EF-D3D59E3A72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>
          <a:noFill/>
          <a:ln w="12700">
            <a:solidFill>
              <a:prstClr val="black"/>
            </a:solidFill>
          </a:ln>
        </p:spPr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5A28D-BDB6-46FF-A1EF-D3D59E3A726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63050" cy="6858000"/>
            <a:chOff x="0" y="0"/>
            <a:chExt cx="9163050" cy="68580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92" y="457200"/>
              <a:ext cx="9144000" cy="6400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Rectangle 7"/>
            <p:cNvSpPr/>
            <p:nvPr/>
          </p:nvSpPr>
          <p:spPr>
            <a:xfrm>
              <a:off x="1292" y="0"/>
              <a:ext cx="9144000" cy="6858000"/>
            </a:xfrm>
            <a:prstGeom prst="rect">
              <a:avLst/>
            </a:prstGeom>
            <a:solidFill>
              <a:schemeClr val="accent2">
                <a:shade val="75000"/>
                <a:alpha val="90000"/>
              </a:scheme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0"/>
              <a:ext cx="9144000" cy="2286000"/>
            </a:xfrm>
            <a:prstGeom prst="rect">
              <a:avLst/>
            </a:prstGeom>
            <a:gradFill flip="none" rotWithShape="1">
              <a:gsLst>
                <a:gs pos="33000">
                  <a:schemeClr val="accent3">
                    <a:alpha val="49000"/>
                  </a:schemeClr>
                </a:gs>
                <a:gs pos="100000">
                  <a:schemeClr val="bg1">
                    <a:alpha val="43000"/>
                  </a:schemeClr>
                </a:gs>
              </a:gsLst>
              <a:lin ang="5400000" scaled="1"/>
              <a:tileRect/>
            </a:gra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292" y="1981200"/>
              <a:ext cx="9144000" cy="609600"/>
            </a:xfrm>
            <a:prstGeom prst="rect">
              <a:avLst/>
            </a:prstGeom>
            <a:solidFill>
              <a:schemeClr val="tx2"/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166" y="2590800"/>
              <a:ext cx="9144000" cy="457200"/>
            </a:xfrm>
            <a:prstGeom prst="rect">
              <a:avLst/>
            </a:prstGeom>
            <a:solidFill>
              <a:schemeClr val="accent6">
                <a:shade val="10000"/>
              </a:scheme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9050" y="0"/>
              <a:ext cx="9144000" cy="1981200"/>
            </a:xfrm>
            <a:prstGeom prst="rect">
              <a:avLst/>
            </a:prstGeom>
            <a:gradFill flip="none" rotWithShape="1">
              <a:gsLst>
                <a:gs pos="33000">
                  <a:schemeClr val="accent3"/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  <a:tileRect/>
            </a:gra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52625"/>
            <a:ext cx="7772400" cy="666750"/>
          </a:xfrm>
        </p:spPr>
        <p:txBody>
          <a:bodyPr/>
          <a:lstStyle>
            <a:lvl1pPr algn="ctr">
              <a:defRPr sz="3600" cap="all" baseline="0">
                <a:effectLst>
                  <a:outerShdw blurRad="254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667000"/>
            <a:ext cx="7772400" cy="3810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effectLst>
                  <a:outerShdw blurRad="254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01318-6ABD-4BDD-BBB0-D5B124F36B42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6">
            <a:shade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228600"/>
            <a:ext cx="9144000" cy="6400800"/>
            <a:chOff x="0" y="228600"/>
            <a:chExt cx="9144000" cy="6400800"/>
          </a:xfrm>
        </p:grpSpPr>
        <p:pic>
          <p:nvPicPr>
            <p:cNvPr id="7" name="Rectangle 6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228600"/>
              <a:ext cx="9144000" cy="6400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Rectangle 7"/>
            <p:cNvSpPr/>
            <p:nvPr/>
          </p:nvSpPr>
          <p:spPr>
            <a:xfrm>
              <a:off x="0" y="228600"/>
              <a:ext cx="9144000" cy="6400800"/>
            </a:xfrm>
            <a:prstGeom prst="rect">
              <a:avLst/>
            </a:prstGeom>
            <a:solidFill>
              <a:schemeClr val="accent2">
                <a:shade val="50000"/>
                <a:alpha val="93000"/>
              </a:scheme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228600"/>
              <a:ext cx="9144000" cy="6199632"/>
            </a:xfrm>
            <a:prstGeom prst="rect">
              <a:avLst/>
            </a:prstGeom>
            <a:gradFill>
              <a:gsLst>
                <a:gs pos="66000">
                  <a:schemeClr val="accent3">
                    <a:alpha val="7900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505200"/>
            <a:ext cx="7772400" cy="1362075"/>
          </a:xfrm>
        </p:spPr>
        <p:txBody>
          <a:bodyPr anchor="b" anchorCtr="0"/>
          <a:lstStyle>
            <a:lvl1pPr algn="l">
              <a:defRPr sz="3600" b="0" cap="all" baseline="0">
                <a:effectLst>
                  <a:outerShdw blurRad="254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876801"/>
            <a:ext cx="7772400" cy="1042987"/>
          </a:xfrm>
        </p:spPr>
        <p:txBody>
          <a:bodyPr anchor="t" anchorCtr="0"/>
          <a:lstStyle>
            <a:lvl1pPr marL="0" indent="0">
              <a:buNone/>
              <a:defRPr sz="1600">
                <a:solidFill>
                  <a:schemeClr val="accent6">
                    <a:shade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01318-6ABD-4BDD-BBB0-D5B124F36B42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01318-6ABD-4BDD-BBB0-D5B124F36B42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01318-6ABD-4BDD-BBB0-D5B124F36B42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01318-6ABD-4BDD-BBB0-D5B124F36B42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01318-6ABD-4BDD-BBB0-D5B124F36B42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01318-6ABD-4BDD-BBB0-D5B124F36B42}" type="datetimeFigureOut">
              <a:rPr lang="en-US" smtClean="0"/>
              <a:pPr/>
              <a:t>6/18/2014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ECA-4C16-4208-B374-27591EF545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solidFill>
              <a:schemeClr val="accent6">
                <a:shade val="10000"/>
              </a:schemeClr>
            </a:soli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Rectangle 12"/>
            <p:cNvPicPr>
              <a:picLocks noChangeAspect="1"/>
            </p:cNvPicPr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0" y="228600"/>
              <a:ext cx="9144000" cy="6400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Rectangle 13"/>
            <p:cNvSpPr/>
            <p:nvPr/>
          </p:nvSpPr>
          <p:spPr>
            <a:xfrm>
              <a:off x="0" y="228600"/>
              <a:ext cx="9144000" cy="6400800"/>
            </a:xfrm>
            <a:prstGeom prst="rect">
              <a:avLst/>
            </a:prstGeom>
            <a:solidFill>
              <a:schemeClr val="accent2">
                <a:shade val="50000"/>
                <a:alpha val="90000"/>
              </a:schemeClr>
            </a:solidFill>
            <a:ln w="25400" cap="rnd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0" y="1371601"/>
              <a:ext cx="9144000" cy="5057775"/>
            </a:xfrm>
            <a:prstGeom prst="rect">
              <a:avLst/>
            </a:prstGeom>
            <a:gradFill>
              <a:gsLst>
                <a:gs pos="66000">
                  <a:schemeClr val="accent3">
                    <a:alpha val="79000"/>
                  </a:schemeClr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ln w="25400" cap="rnd" cmpd="sng" algn="ctr">
              <a:noFill/>
              <a:prstDash val="solid"/>
            </a:ln>
            <a:effectLst/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7013"/>
            <a:ext cx="8229600" cy="1143000"/>
          </a:xfrm>
          <a:prstGeom prst="rect">
            <a:avLst/>
          </a:prstGeom>
        </p:spPr>
        <p:txBody>
          <a:bodyPr vert="horz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14476"/>
            <a:ext cx="8229600" cy="4611688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92636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2B01318-6ABD-4BDD-BBB0-D5B124F36B42}" type="datetimeFigureOut">
              <a:rPr lang="en-US" smtClean="0">
                <a:solidFill>
                  <a:schemeClr val="bg1"/>
                </a:solidFill>
              </a:rPr>
              <a:pPr/>
              <a:t>6/18/2014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92636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92636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2D56ECA-4C16-4208-B374-27591EF545A3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eaLnBrk="1" latinLnBrk="0" hangingPunct="1">
        <a:spcBef>
          <a:spcPct val="0"/>
        </a:spcBef>
        <a:buNone/>
        <a:defRPr sz="3600" kern="1200" cap="all" baseline="0">
          <a:solidFill>
            <a:schemeClr val="bg1"/>
          </a:solidFill>
          <a:effectLst>
            <a:outerShdw blurRad="254000" algn="tl" rotWithShape="0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accent6">
              <a:shade val="10000"/>
            </a:schemeClr>
          </a:solidFill>
          <a:latin typeface="+mj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REQUIRED RESERVES, LIQUIDITY RISK, AND CREDIT GROWTH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800" dirty="0" err="1" smtClean="0"/>
              <a:t>Koray</a:t>
            </a:r>
            <a:r>
              <a:rPr lang="en-US" sz="1800" dirty="0" smtClean="0"/>
              <a:t> </a:t>
            </a:r>
            <a:r>
              <a:rPr lang="en-US" sz="1800" dirty="0" err="1" smtClean="0"/>
              <a:t>Alper</a:t>
            </a:r>
            <a:r>
              <a:rPr lang="en-US" sz="1800" dirty="0" smtClean="0"/>
              <a:t>, </a:t>
            </a:r>
            <a:r>
              <a:rPr lang="en-US" sz="1800" dirty="0" err="1" smtClean="0"/>
              <a:t>Mahir</a:t>
            </a:r>
            <a:r>
              <a:rPr lang="en-US" sz="1800" dirty="0" smtClean="0"/>
              <a:t> </a:t>
            </a:r>
            <a:r>
              <a:rPr lang="en-US" sz="1800" dirty="0" err="1" smtClean="0"/>
              <a:t>Binici</a:t>
            </a:r>
            <a:r>
              <a:rPr lang="en-US" sz="1800" dirty="0" smtClean="0"/>
              <a:t>, </a:t>
            </a:r>
            <a:r>
              <a:rPr lang="en-US" sz="1800" dirty="0" err="1" smtClean="0"/>
              <a:t>Selva</a:t>
            </a:r>
            <a:r>
              <a:rPr lang="en-US" sz="1800" dirty="0" smtClean="0"/>
              <a:t> </a:t>
            </a:r>
            <a:r>
              <a:rPr lang="en-US" sz="1800" dirty="0" err="1" smtClean="0"/>
              <a:t>Demiralp</a:t>
            </a:r>
            <a:r>
              <a:rPr lang="en-US" sz="1800" dirty="0" smtClean="0"/>
              <a:t>, </a:t>
            </a:r>
            <a:r>
              <a:rPr lang="en-US" sz="1800" dirty="0" err="1" smtClean="0"/>
              <a:t>Hakan</a:t>
            </a:r>
            <a:r>
              <a:rPr lang="en-US" sz="1800" dirty="0" smtClean="0"/>
              <a:t> Kara, and Pinar </a:t>
            </a:r>
            <a:r>
              <a:rPr lang="en-US" sz="1800" dirty="0" err="1" smtClean="0"/>
              <a:t>Özlü</a:t>
            </a: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2133600" y="3429000"/>
            <a:ext cx="5181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/>
              <a:t>Discussion by Gaston Gelos</a:t>
            </a:r>
            <a:endParaRPr lang="en-US" sz="2200" b="1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2286000" y="4267200"/>
            <a:ext cx="4876800" cy="17526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>
                  <a:outerShdw blurRad="254000" algn="tl" rotWithShape="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The views expressed herein are those of the author and should not be attributed to the IMF, its Executive Board, or its management</a:t>
            </a:r>
            <a:endParaRPr kumimoji="0" lang="fr-C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bg2"/>
              </a:solidFill>
              <a:effectLst>
                <a:outerShdw blurRad="254000" algn="tl" rotWithShape="0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EMPIRICAL ESTIMATIONS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Paper nicely guides reader through empirical estimation. </a:t>
            </a:r>
          </a:p>
          <a:p>
            <a:r>
              <a:rPr lang="en-US" dirty="0" smtClean="0"/>
              <a:t>Overall, empirics carefully done. Particularly interesting: parts exploiting cross-sectional variation across </a:t>
            </a:r>
            <a:r>
              <a:rPr lang="en-US" dirty="0" err="1" smtClean="0"/>
              <a:t>banks’s</a:t>
            </a:r>
            <a:r>
              <a:rPr lang="en-US" dirty="0" smtClean="0"/>
              <a:t> liquidity position, to help come inherent identification problem.</a:t>
            </a:r>
          </a:p>
          <a:p>
            <a:r>
              <a:rPr lang="en-US" dirty="0" smtClean="0"/>
              <a:t>Authors address potential </a:t>
            </a:r>
            <a:r>
              <a:rPr lang="en-US" dirty="0" err="1" smtClean="0"/>
              <a:t>endogeneity</a:t>
            </a:r>
            <a:r>
              <a:rPr lang="en-US" dirty="0" smtClean="0"/>
              <a:t> of liquidity variable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EMPIRICAL ESTIMATIONS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Suggestion: try to distinguish liquidity channel from other forms of bank-balance-sheet effects: interact RR also with other measures of financial strength: (e.g. capital ratio, NPL, size etc. – e.g. </a:t>
            </a:r>
            <a:r>
              <a:rPr lang="en-US" dirty="0" err="1" smtClean="0"/>
              <a:t>Kashyap</a:t>
            </a:r>
            <a:r>
              <a:rPr lang="en-US" dirty="0" smtClean="0"/>
              <a:t> and Stein, 1997) </a:t>
            </a:r>
          </a:p>
          <a:p>
            <a:r>
              <a:rPr lang="en-US" dirty="0" smtClean="0"/>
              <a:t>Empirical identification assumes that changes in reserve requirements are complete surprises; but they may be (partly) anticipated.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EMPIRICAL ESTIMATIONS - Details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Arellano/Bond estimator often problematic. Consider Arellano/</a:t>
            </a:r>
            <a:r>
              <a:rPr lang="en-US" dirty="0" err="1" smtClean="0"/>
              <a:t>Bover</a:t>
            </a:r>
            <a:r>
              <a:rPr lang="en-US" dirty="0" smtClean="0"/>
              <a:t> estimator (and simple OLS as well.)</a:t>
            </a:r>
          </a:p>
          <a:p>
            <a:r>
              <a:rPr lang="en-US" dirty="0" smtClean="0"/>
              <a:t>When calculating the cost-based effective RR, the authors implicitly assume UIP violation (which is probably ok but should be highlighted) </a:t>
            </a:r>
          </a:p>
          <a:p>
            <a:r>
              <a:rPr lang="en-US" dirty="0" smtClean="0"/>
              <a:t>Authors do not correct for cross-sectional correlation. Suggestion: use Driscoll/</a:t>
            </a:r>
            <a:r>
              <a:rPr lang="en-US" dirty="0" err="1" smtClean="0"/>
              <a:t>Kraay</a:t>
            </a:r>
            <a:r>
              <a:rPr lang="en-US" dirty="0" smtClean="0"/>
              <a:t> correction for general forms of </a:t>
            </a:r>
            <a:r>
              <a:rPr lang="en-US" dirty="0" err="1" smtClean="0"/>
              <a:t>heteroskedasticity</a:t>
            </a:r>
            <a:r>
              <a:rPr lang="en-US" dirty="0" smtClean="0"/>
              <a:t>, cross-sectional, and serial correlation in panels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OVerall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00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Nice and carefully crafted paper that enhances our understanding of the effects of changes in reserve requirements. </a:t>
            </a:r>
          </a:p>
          <a:p>
            <a:r>
              <a:rPr lang="en-US" dirty="0" smtClean="0"/>
              <a:t>Empirical part using </a:t>
            </a:r>
            <a:r>
              <a:rPr lang="en-US" smtClean="0"/>
              <a:t>cross-sectional identification particularly </a:t>
            </a:r>
            <a:r>
              <a:rPr lang="en-US" dirty="0" smtClean="0"/>
              <a:t>interesting. Could do further tests to distinguish liquidity effect from other financial frictions.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sz="3000" dirty="0" smtClean="0"/>
              <a:t>Renewed interest in reserve requirements due to (</a:t>
            </a:r>
            <a:r>
              <a:rPr lang="en-US" sz="3000" dirty="0" err="1" smtClean="0"/>
              <a:t>i</a:t>
            </a:r>
            <a:r>
              <a:rPr lang="en-US" sz="3000" dirty="0" smtClean="0"/>
              <a:t>) interest in </a:t>
            </a:r>
            <a:r>
              <a:rPr lang="en-US" sz="3000" dirty="0" err="1" smtClean="0"/>
              <a:t>macroprudential</a:t>
            </a:r>
            <a:r>
              <a:rPr lang="en-US" sz="3000" dirty="0" smtClean="0"/>
              <a:t> policies (ii) reconsideration of key elements of mainstream monetary policy</a:t>
            </a:r>
          </a:p>
          <a:p>
            <a:pPr marL="457200" indent="-457200">
              <a:buAutoNum type="arabicParenR"/>
            </a:pPr>
            <a:endParaRPr lang="en-US" sz="3000" dirty="0" smtClean="0"/>
          </a:p>
          <a:p>
            <a:pPr marL="457200" indent="-457200">
              <a:buAutoNum type="arabicParenR"/>
            </a:pPr>
            <a:r>
              <a:rPr lang="en-US" sz="3000" dirty="0" smtClean="0"/>
              <a:t>Reserve requirements: unconventional or traditional monetary policy?</a:t>
            </a:r>
          </a:p>
          <a:p>
            <a:pPr marL="457200" indent="-457200">
              <a:buAutoNum type="arabicParenR"/>
            </a:pPr>
            <a:endParaRPr lang="en-US" sz="3000" dirty="0" smtClean="0"/>
          </a:p>
          <a:p>
            <a:pPr marL="356616" lvl="1" indent="-347472">
              <a:buNone/>
            </a:pPr>
            <a:endParaRPr lang="en-US" sz="3000" dirty="0" smtClean="0"/>
          </a:p>
          <a:p>
            <a:pPr marL="356616" lvl="1" indent="-347472">
              <a:buNone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ASPECTS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en-US" sz="3000" dirty="0" smtClean="0"/>
              <a:t>Provide theoretical model with “liquidity channel” of changes in reserve requirements. Increases in reserve </a:t>
            </a:r>
            <a:r>
              <a:rPr lang="en-US" sz="3000" dirty="0" err="1" smtClean="0"/>
              <a:t>requirements</a:t>
            </a:r>
            <a:r>
              <a:rPr lang="en-US" sz="3000" dirty="0" err="1" smtClean="0">
                <a:sym typeface="Wingdings" pitchFamily="2" charset="2"/>
              </a:rPr>
              <a:t></a:t>
            </a:r>
            <a:r>
              <a:rPr lang="en-US" sz="3000" dirty="0" err="1" smtClean="0"/>
              <a:t>banks</a:t>
            </a:r>
            <a:r>
              <a:rPr lang="en-US" sz="3000" dirty="0" smtClean="0"/>
              <a:t> reluctant to borrow too much from central bank to avoid liquidity shortages due increase in encumbered </a:t>
            </a:r>
            <a:r>
              <a:rPr lang="en-US" sz="3000" dirty="0" err="1" smtClean="0"/>
              <a:t>assets</a:t>
            </a:r>
            <a:r>
              <a:rPr lang="en-US" sz="3000" dirty="0" err="1" smtClean="0">
                <a:sym typeface="Wingdings" pitchFamily="2" charset="2"/>
              </a:rPr>
              <a:t>effect</a:t>
            </a:r>
            <a:r>
              <a:rPr lang="en-US" sz="3000" dirty="0" smtClean="0">
                <a:sym typeface="Wingdings" pitchFamily="2" charset="2"/>
              </a:rPr>
              <a:t> on lending rates and loans.</a:t>
            </a:r>
            <a:endParaRPr lang="en-US" sz="3000" dirty="0" smtClean="0"/>
          </a:p>
          <a:p>
            <a:pPr marL="356616" lvl="1" indent="-347472">
              <a:buNone/>
            </a:pPr>
            <a:r>
              <a:rPr lang="en-US" sz="3000" dirty="0" smtClean="0"/>
              <a:t>2) Provide empirical evidence to support theory.</a:t>
            </a:r>
          </a:p>
          <a:p>
            <a:pPr marL="356616" lvl="1" indent="-347472">
              <a:buNone/>
            </a:pPr>
            <a:endParaRPr lang="en-US" sz="3000" dirty="0" smtClean="0"/>
          </a:p>
          <a:p>
            <a:pPr marL="356616" lvl="1" indent="-347472">
              <a:buNone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COMMENTS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lnSpcReduction="10000"/>
          </a:bodyPr>
          <a:lstStyle/>
          <a:p>
            <a:pPr marL="523494" lvl="1" indent="-514350">
              <a:buFontTx/>
              <a:buChar char="-"/>
            </a:pPr>
            <a:r>
              <a:rPr lang="en-US" sz="2700" dirty="0" smtClean="0">
                <a:sym typeface="Wingdings" pitchFamily="2" charset="2"/>
              </a:rPr>
              <a:t>Theory highlights a particular mechanism that probably is relevant the short run.</a:t>
            </a:r>
          </a:p>
          <a:p>
            <a:pPr marL="523494" lvl="1" indent="-514350">
              <a:buFontTx/>
              <a:buChar char="-"/>
            </a:pPr>
            <a:endParaRPr lang="en-US" sz="2700" dirty="0" smtClean="0"/>
          </a:p>
          <a:p>
            <a:pPr marL="523494" lvl="1" indent="-514350">
              <a:buFontTx/>
              <a:buChar char="-"/>
            </a:pPr>
            <a:r>
              <a:rPr lang="en-US" sz="2700" dirty="0" smtClean="0"/>
              <a:t>Empirical work interesting and overall carefully done.</a:t>
            </a:r>
          </a:p>
          <a:p>
            <a:pPr marL="523494" lvl="1" indent="-514350">
              <a:buFontTx/>
              <a:buChar char="-"/>
            </a:pPr>
            <a:endParaRPr lang="en-US" sz="2700" dirty="0" smtClean="0">
              <a:sym typeface="Wingdings" pitchFamily="2" charset="2"/>
            </a:endParaRPr>
          </a:p>
          <a:p>
            <a:pPr marL="523494" lvl="1" indent="-514350">
              <a:buFontTx/>
              <a:buChar char="-"/>
            </a:pPr>
            <a:r>
              <a:rPr lang="en-US" sz="2700" dirty="0" smtClean="0">
                <a:sym typeface="Wingdings" pitchFamily="2" charset="2"/>
              </a:rPr>
              <a:t>Empirical results not necessarily a confirmation of particular mechanism stressed in model but consistent with broader role of financial frictions at the bank level.</a:t>
            </a:r>
          </a:p>
          <a:p>
            <a:pPr marL="523494" lvl="1" indent="-514350">
              <a:buNone/>
            </a:pPr>
            <a:endParaRPr lang="en-US" sz="2600" dirty="0" smtClean="0">
              <a:sym typeface="Wingdings" pitchFamily="2" charset="2"/>
            </a:endParaRPr>
          </a:p>
          <a:p>
            <a:pPr marL="523494" lvl="1" indent="-514350">
              <a:buNone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EMPIRICAL PREDICTIONS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pPr marL="523494" lvl="1" indent="-514350">
              <a:buAutoNum type="arabicParenR"/>
            </a:pPr>
            <a:r>
              <a:rPr lang="el-GR" sz="3000" dirty="0" smtClean="0"/>
              <a:t>Δ</a:t>
            </a:r>
            <a:r>
              <a:rPr lang="en-US" sz="3000" dirty="0" err="1" smtClean="0"/>
              <a:t>i</a:t>
            </a:r>
            <a:r>
              <a:rPr lang="en-US" sz="3000" dirty="0" smtClean="0"/>
              <a:t> loans /</a:t>
            </a:r>
            <a:r>
              <a:rPr lang="el-GR" sz="3000" dirty="0" smtClean="0"/>
              <a:t> Δ</a:t>
            </a:r>
            <a:r>
              <a:rPr lang="en-US" sz="3000" dirty="0" smtClean="0"/>
              <a:t> reserve requirements&gt;=0</a:t>
            </a:r>
          </a:p>
          <a:p>
            <a:pPr marL="523494" lvl="1" indent="-514350">
              <a:buAutoNum type="arabicParenR"/>
            </a:pPr>
            <a:r>
              <a:rPr lang="el-GR" sz="3000" dirty="0" smtClean="0"/>
              <a:t>Δ</a:t>
            </a:r>
            <a:r>
              <a:rPr lang="en-US" sz="3000" dirty="0" err="1" smtClean="0"/>
              <a:t>i</a:t>
            </a:r>
            <a:r>
              <a:rPr lang="en-US" sz="3000" dirty="0" smtClean="0"/>
              <a:t> deposits/</a:t>
            </a:r>
            <a:r>
              <a:rPr lang="el-GR" sz="3000" dirty="0" smtClean="0"/>
              <a:t> Δ</a:t>
            </a:r>
            <a:r>
              <a:rPr lang="en-US" sz="3000" dirty="0" smtClean="0"/>
              <a:t> reserve requirements ambiguous</a:t>
            </a:r>
          </a:p>
          <a:p>
            <a:pPr marL="523494" lvl="1" indent="-514350">
              <a:buNone/>
            </a:pPr>
            <a:r>
              <a:rPr lang="en-US" sz="2700" dirty="0" smtClean="0"/>
              <a:t>3)  </a:t>
            </a:r>
            <a:r>
              <a:rPr lang="el-GR" sz="2800" dirty="0" smtClean="0"/>
              <a:t>Δ</a:t>
            </a:r>
            <a:r>
              <a:rPr lang="en-US" sz="2800" dirty="0" smtClean="0"/>
              <a:t>loans /</a:t>
            </a:r>
            <a:r>
              <a:rPr lang="el-GR" sz="2800" dirty="0" smtClean="0"/>
              <a:t> Δ</a:t>
            </a:r>
            <a:r>
              <a:rPr lang="en-US" sz="2800" dirty="0" smtClean="0"/>
              <a:t> reserve requirements&lt;0</a:t>
            </a:r>
          </a:p>
          <a:p>
            <a:pPr marL="523494" lvl="1" indent="-514350">
              <a:buNone/>
            </a:pPr>
            <a:r>
              <a:rPr lang="en-US" sz="3000" dirty="0" smtClean="0"/>
              <a:t>4) Effects should be stronger for less liquid banks</a:t>
            </a:r>
          </a:p>
          <a:p>
            <a:pPr marL="523494" lvl="1" indent="-514350">
              <a:buNone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Relation to Literature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fontScale="85000" lnSpcReduction="20000"/>
          </a:bodyPr>
          <a:lstStyle/>
          <a:p>
            <a:pPr marL="523494" lvl="1" indent="-514350"/>
            <a:r>
              <a:rPr lang="en-US" sz="2800" dirty="0" smtClean="0"/>
              <a:t>In Modigliani-Miller-world, changes in reserve requirements should not matter for loans since banks can always substitute deposit funding.</a:t>
            </a:r>
          </a:p>
          <a:p>
            <a:pPr marL="523494" lvl="1" indent="-514350"/>
            <a:r>
              <a:rPr lang="en-US" sz="2800" dirty="0" smtClean="0"/>
              <a:t>Get similar predictions as in this paper from standard general equilibrium models that have some type of simple financial friction (e.g., </a:t>
            </a:r>
            <a:r>
              <a:rPr lang="en-US" sz="2800" dirty="0" err="1" smtClean="0"/>
              <a:t>Romer</a:t>
            </a:r>
            <a:r>
              <a:rPr lang="en-US" sz="2800" dirty="0" smtClean="0"/>
              <a:t>, 1985, Bernanke and Blinder, 1992). </a:t>
            </a:r>
          </a:p>
          <a:p>
            <a:pPr marL="523494" lvl="1" indent="-514350"/>
            <a:r>
              <a:rPr lang="en-US" sz="2800" dirty="0" smtClean="0"/>
              <a:t>Argument that financial frictions at the bank level play role in transmission of monetary policy -including changes in reserve requirements- very reasonable and in line with existing literature (see also Stein, 1998, Van Den Heuvel, 2005). </a:t>
            </a:r>
          </a:p>
          <a:p>
            <a:pPr marL="523494" lvl="1" indent="-514350">
              <a:buNone/>
            </a:pPr>
            <a:r>
              <a:rPr lang="en-US" sz="2800" dirty="0" smtClean="0"/>
              <a:t>	</a:t>
            </a:r>
          </a:p>
          <a:p>
            <a:pPr marL="356616" lvl="1" indent="-347472">
              <a:buNone/>
            </a:pPr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RELATION TO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ym typeface="Wingdings" pitchFamily="2" charset="2"/>
              </a:rPr>
              <a:t>Most models do not assume that CB borrowing and deposits are perfect substitutes – usually CB borrowing is excluded but some </a:t>
            </a:r>
            <a:r>
              <a:rPr lang="en-US" smtClean="0">
                <a:sym typeface="Wingdings" pitchFamily="2" charset="2"/>
              </a:rPr>
              <a:t>models include </a:t>
            </a:r>
            <a:r>
              <a:rPr lang="en-US" i="1" dirty="0" smtClean="0">
                <a:sym typeface="Wingdings" pitchFamily="2" charset="2"/>
              </a:rPr>
              <a:t>cost of deviating from </a:t>
            </a:r>
            <a:r>
              <a:rPr lang="en-US" i="1" smtClean="0">
                <a:sym typeface="Wingdings" pitchFamily="2" charset="2"/>
              </a:rPr>
              <a:t>required reserves</a:t>
            </a:r>
            <a:r>
              <a:rPr lang="en-US" smtClean="0">
                <a:sym typeface="Wingdings" pitchFamily="2" charset="2"/>
              </a:rPr>
              <a:t>– </a:t>
            </a:r>
            <a:r>
              <a:rPr lang="en-US" dirty="0" smtClean="0">
                <a:sym typeface="Wingdings" pitchFamily="2" charset="2"/>
              </a:rPr>
              <a:t>de facto similar to model by </a:t>
            </a:r>
            <a:r>
              <a:rPr lang="en-US" dirty="0" err="1" smtClean="0">
                <a:sym typeface="Wingdings" pitchFamily="2" charset="2"/>
              </a:rPr>
              <a:t>Alper</a:t>
            </a:r>
            <a:r>
              <a:rPr lang="en-US" dirty="0" smtClean="0">
                <a:sym typeface="Wingdings" pitchFamily="2" charset="2"/>
              </a:rPr>
              <a:t> et al. </a:t>
            </a:r>
          </a:p>
          <a:p>
            <a:r>
              <a:rPr lang="en-US" dirty="0" smtClean="0">
                <a:sym typeface="Wingdings" pitchFamily="2" charset="2"/>
              </a:rPr>
              <a:t>But models with financial frictions (e.g. bank lending channel) do assume that banks </a:t>
            </a:r>
            <a:r>
              <a:rPr lang="en-US" i="1" dirty="0" smtClean="0">
                <a:sym typeface="Wingdings" pitchFamily="2" charset="2"/>
              </a:rPr>
              <a:t>cannot easily substitute deposits with other sources of external finance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pPr marL="342900" lvl="1" indent="-342900">
              <a:buFont typeface="Arial"/>
              <a:buChar char="•"/>
            </a:pPr>
            <a:r>
              <a:rPr lang="en-US" sz="2800" i="1" dirty="0" smtClean="0"/>
              <a:t>Here</a:t>
            </a:r>
            <a:r>
              <a:rPr lang="en-US" sz="2800" dirty="0" smtClean="0"/>
              <a:t>: assume banks cannot issue debt in the short run + CB borrowing is worse than deposit financing given collateralized nature/encumbrance.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Key COMMENTS</a:t>
            </a:r>
            <a:endParaRPr lang="en-US" dirty="0"/>
          </a:p>
        </p:txBody>
      </p:sp>
      <p:sp>
        <p:nvSpPr>
          <p:cNvPr id="3" name="Rectangl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fontScale="85000" lnSpcReduction="20000"/>
          </a:bodyPr>
          <a:lstStyle/>
          <a:p>
            <a:pPr marL="356616" lvl="1" indent="-347472"/>
            <a:r>
              <a:rPr lang="en-US" sz="2900" dirty="0" smtClean="0"/>
              <a:t>Some assumptions of the model less compelling.</a:t>
            </a:r>
          </a:p>
          <a:p>
            <a:pPr marL="356616" lvl="1" indent="-347472">
              <a:buNone/>
            </a:pPr>
            <a:endParaRPr lang="en-US" sz="2900" dirty="0" smtClean="0"/>
          </a:p>
          <a:p>
            <a:r>
              <a:rPr lang="en-US" sz="2900" dirty="0" smtClean="0"/>
              <a:t>Model assumes that amounts of bonds held by banks is constant while everything else adjusts (deposit and lending rates, loans.) Would expect bonds to be less “sticky” than loans.</a:t>
            </a:r>
          </a:p>
          <a:p>
            <a:endParaRPr lang="en-US" sz="2900" dirty="0" smtClean="0"/>
          </a:p>
          <a:p>
            <a:r>
              <a:rPr lang="en-US" sz="2900" dirty="0" smtClean="0"/>
              <a:t>Reserves and liquidity shocks. Model assumes that reserves would not be liberated when a bank faces liquidity shocks. Plausible?</a:t>
            </a:r>
          </a:p>
          <a:p>
            <a:endParaRPr lang="en-US" sz="2900" dirty="0" smtClean="0"/>
          </a:p>
          <a:p>
            <a:r>
              <a:rPr lang="en-US" sz="2900" dirty="0" smtClean="0"/>
              <a:t>Banks do not hold precautionary reserves despite liquidity shocks.</a:t>
            </a:r>
          </a:p>
          <a:p>
            <a:pPr marL="356616" lvl="1" indent="-347472"/>
            <a:endParaRPr lang="en-US" sz="25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Effect of reserve requirements depends on policy regime (see e.g. </a:t>
            </a:r>
            <a:r>
              <a:rPr lang="en-US" dirty="0" err="1" smtClean="0"/>
              <a:t>Glocker</a:t>
            </a:r>
            <a:r>
              <a:rPr lang="en-US" dirty="0" smtClean="0"/>
              <a:t> and </a:t>
            </a:r>
            <a:r>
              <a:rPr lang="en-US" dirty="0" err="1" smtClean="0"/>
              <a:t>Towbin</a:t>
            </a:r>
            <a:r>
              <a:rPr lang="en-US" dirty="0" smtClean="0"/>
              <a:t>, 2012.) </a:t>
            </a:r>
          </a:p>
          <a:p>
            <a:pPr lvl="1"/>
            <a:r>
              <a:rPr lang="en-US" dirty="0" smtClean="0"/>
              <a:t>If CB targets monetary </a:t>
            </a:r>
            <a:r>
              <a:rPr lang="en-US" dirty="0" err="1" smtClean="0"/>
              <a:t>base</a:t>
            </a:r>
            <a:r>
              <a:rPr lang="en-US" dirty="0" err="1" smtClean="0">
                <a:sym typeface="Wingdings" pitchFamily="2" charset="2"/>
              </a:rPr>
              <a:t>higher</a:t>
            </a:r>
            <a:r>
              <a:rPr lang="en-US" dirty="0" smtClean="0">
                <a:sym typeface="Wingdings" pitchFamily="2" charset="2"/>
              </a:rPr>
              <a:t> reserve </a:t>
            </a:r>
            <a:r>
              <a:rPr lang="en-US" dirty="0" err="1" smtClean="0">
                <a:sym typeface="Wingdings" pitchFamily="2" charset="2"/>
              </a:rPr>
              <a:t>requirementsbanks</a:t>
            </a:r>
            <a:r>
              <a:rPr lang="en-US" dirty="0" smtClean="0">
                <a:sym typeface="Wingdings" pitchFamily="2" charset="2"/>
              </a:rPr>
              <a:t> need to attract </a:t>
            </a:r>
            <a:r>
              <a:rPr lang="en-US" dirty="0" err="1" smtClean="0">
                <a:sym typeface="Wingdings" pitchFamily="2" charset="2"/>
              </a:rPr>
              <a:t>depositsdeposit</a:t>
            </a:r>
            <a:r>
              <a:rPr lang="en-US" dirty="0" smtClean="0">
                <a:sym typeface="Wingdings" pitchFamily="2" charset="2"/>
              </a:rPr>
              <a:t> rate increases higher funding costs translate into higher lending rates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If CB targets interest rates, reserve requirements = tax on deposits (if reserves remuneration lower than that of deposits)  </a:t>
            </a:r>
            <a:r>
              <a:rPr lang="el-GR" dirty="0" smtClean="0">
                <a:sym typeface="Wingdings" pitchFamily="2" charset="2"/>
              </a:rPr>
              <a:t>Δ</a:t>
            </a:r>
            <a:r>
              <a:rPr lang="en-US" dirty="0" smtClean="0">
                <a:sym typeface="Wingdings" pitchFamily="2" charset="2"/>
              </a:rPr>
              <a:t> reserve requirements may affect interest rate spreads but not necessarily general </a:t>
            </a:r>
            <a:r>
              <a:rPr lang="en-US" dirty="0" err="1" smtClean="0">
                <a:sym typeface="Wingdings" pitchFamily="2" charset="2"/>
              </a:rPr>
              <a:t>i</a:t>
            </a:r>
            <a:r>
              <a:rPr lang="en-US" dirty="0" smtClean="0">
                <a:sym typeface="Wingdings" pitchFamily="2" charset="2"/>
              </a:rPr>
              <a:t> level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dCountryRpt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E47E7E"/>
      </a:hlink>
      <a:folHlink>
        <a:srgbClr val="C84447"/>
      </a:folHlink>
    </a:clrScheme>
    <a:fontScheme name="Office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>
        <a:solidFill>
          <a:schemeClr val="accent3"/>
        </a:solidFill>
        <a:ln w="25400" cap="rnd" cmpd="sng" algn="ctr">
          <a:noFill/>
          <a:prstDash val="solid"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745B0B8-F12E-4BA6-AED8-2FA9328FAD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EdCountryRpt</Template>
  <TotalTime>0</TotalTime>
  <Words>811</Words>
  <Application>Microsoft Office PowerPoint</Application>
  <PresentationFormat>On-screen Show (4:3)</PresentationFormat>
  <Paragraphs>72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EdCountryRpt</vt:lpstr>
      <vt:lpstr>REQUIRED RESERVES, LIQUIDITY RISK, AND CREDIT GROWTH</vt:lpstr>
      <vt:lpstr>BACKGROUND</vt:lpstr>
      <vt:lpstr>Main ASPECTS</vt:lpstr>
      <vt:lpstr>MAIN COMMENTS</vt:lpstr>
      <vt:lpstr>EMPIRICAL PREDICTIONS</vt:lpstr>
      <vt:lpstr>Relation to Literature</vt:lpstr>
      <vt:lpstr>RELATION TO LITERATURE</vt:lpstr>
      <vt:lpstr>Key COMMENTS</vt:lpstr>
      <vt:lpstr>MODEL</vt:lpstr>
      <vt:lpstr>EMPIRICAL ESTIMATIONS</vt:lpstr>
      <vt:lpstr>EMPIRICAL ESTIMATIONS</vt:lpstr>
      <vt:lpstr>EMPIRICAL ESTIMATIONS - Details</vt:lpstr>
      <vt:lpstr>OVerall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2014-04-26T21:31:41Z</dcterms:created>
  <dcterms:modified xsi:type="dcterms:W3CDTF">2014-06-18T13:15:41Z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TC101659609990</vt:lpwstr>
  </property>
</Properties>
</file>