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rawings/drawing3.xml" ContentType="application/vnd.openxmlformats-officedocument.drawingml.chartshape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2" r:id="rId2"/>
    <p:sldId id="275" r:id="rId3"/>
    <p:sldId id="277" r:id="rId4"/>
    <p:sldId id="258" r:id="rId5"/>
    <p:sldId id="286" r:id="rId6"/>
    <p:sldId id="287" r:id="rId7"/>
    <p:sldId id="262" r:id="rId8"/>
    <p:sldId id="263" r:id="rId9"/>
    <p:sldId id="276" r:id="rId10"/>
    <p:sldId id="285" r:id="rId11"/>
    <p:sldId id="280" r:id="rId12"/>
    <p:sldId id="278" r:id="rId13"/>
    <p:sldId id="257" r:id="rId14"/>
    <p:sldId id="281" r:id="rId15"/>
    <p:sldId id="283" r:id="rId16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 snapToGrid="0" snapToObjects="1">
      <p:cViewPr varScale="1">
        <p:scale>
          <a:sx n="116" d="100"/>
          <a:sy n="116" d="100"/>
        </p:scale>
        <p:origin x="-236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Macintosh%20HD:Users:josedegregorio:Dropbox:Jose%20De%20Gregorio:copyedited%20-%20author%20revised:chapter%205%20ok:chapter%205_graphics%20ok:Figure%205.6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osedegregorio:Dropbox:Jose%20De%20Gregorio:chapter%204:figs%20and%20data%20def:Fig%206%20credit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Macintosh%20HD:Users:josedegregorio:Dropbox:Jose%20De%20Gregorio:copyedited%20-%20author%20revised:chapter%205%20ok:chapter%205_graphics%20ok:Figure%205.5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Macintosh%20HD:Users:josedegregorio:Dropbox:Jose%20De%20Gregorio:copyedited%20-%20author%20revised:chapter%205%20ok:chapter%205_graphics%20ok:Figure%205.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5.6250849684681609E-2"/>
          <c:y val="8.6550641266842032E-2"/>
          <c:w val="0.9255748421781852"/>
          <c:h val="0.72521251278457211"/>
        </c:manualLayout>
      </c:layout>
      <c:barChart>
        <c:barDir val="col"/>
        <c:grouping val="stacked"/>
        <c:ser>
          <c:idx val="0"/>
          <c:order val="0"/>
          <c:tx>
            <c:v>Latin America</c:v>
          </c:tx>
          <c:cat>
            <c:strRef>
              <c:f>'Data Figure 8.1'!$B$311:$AC$311</c:f>
              <c:strCache>
                <c:ptCount val="28"/>
                <c:pt idx="0">
                  <c:v>2005 Q1</c:v>
                </c:pt>
                <c:pt idx="1">
                  <c:v>2005 Q2</c:v>
                </c:pt>
                <c:pt idx="2">
                  <c:v>2005 Q3</c:v>
                </c:pt>
                <c:pt idx="3">
                  <c:v>2005 Q4</c:v>
                </c:pt>
                <c:pt idx="4">
                  <c:v>2006 Q1</c:v>
                </c:pt>
                <c:pt idx="5">
                  <c:v>2006 Q2</c:v>
                </c:pt>
                <c:pt idx="6">
                  <c:v>2006 Q3</c:v>
                </c:pt>
                <c:pt idx="7">
                  <c:v>2006 Q4</c:v>
                </c:pt>
                <c:pt idx="8">
                  <c:v>2007 Q1</c:v>
                </c:pt>
                <c:pt idx="9">
                  <c:v>2007 Q2</c:v>
                </c:pt>
                <c:pt idx="10">
                  <c:v>2007 Q3</c:v>
                </c:pt>
                <c:pt idx="11">
                  <c:v>2007 Q4</c:v>
                </c:pt>
                <c:pt idx="12">
                  <c:v>2008 Q1</c:v>
                </c:pt>
                <c:pt idx="13">
                  <c:v>2008 Q2</c:v>
                </c:pt>
                <c:pt idx="14">
                  <c:v>2008 Q3</c:v>
                </c:pt>
                <c:pt idx="15">
                  <c:v>2008 Q4</c:v>
                </c:pt>
                <c:pt idx="16">
                  <c:v>2009 Q1</c:v>
                </c:pt>
                <c:pt idx="17">
                  <c:v>2009 Q2</c:v>
                </c:pt>
                <c:pt idx="18">
                  <c:v>2009 Q3</c:v>
                </c:pt>
                <c:pt idx="19">
                  <c:v>2009 Q4</c:v>
                </c:pt>
                <c:pt idx="20">
                  <c:v>2010 Q1</c:v>
                </c:pt>
                <c:pt idx="21">
                  <c:v>2010 Q2</c:v>
                </c:pt>
                <c:pt idx="22">
                  <c:v>2010 Q3</c:v>
                </c:pt>
                <c:pt idx="23">
                  <c:v>2010 Q4</c:v>
                </c:pt>
                <c:pt idx="24">
                  <c:v>2011 Q1</c:v>
                </c:pt>
                <c:pt idx="25">
                  <c:v>2011 Q2</c:v>
                </c:pt>
                <c:pt idx="26">
                  <c:v>2011 Q3</c:v>
                </c:pt>
                <c:pt idx="27">
                  <c:v>2011 Q4</c:v>
                </c:pt>
              </c:strCache>
            </c:strRef>
          </c:cat>
          <c:val>
            <c:numRef>
              <c:f>'Data Figure 8.1'!$B$281:$AC$281</c:f>
              <c:numCache>
                <c:formatCode>General</c:formatCode>
                <c:ptCount val="28"/>
                <c:pt idx="0">
                  <c:v>1.4169999999999998</c:v>
                </c:pt>
                <c:pt idx="1">
                  <c:v>-3.6389999999999998</c:v>
                </c:pt>
                <c:pt idx="2">
                  <c:v>-6.3199999999999976</c:v>
                </c:pt>
                <c:pt idx="3">
                  <c:v>12.517999999999999</c:v>
                </c:pt>
                <c:pt idx="4">
                  <c:v>10.666</c:v>
                </c:pt>
                <c:pt idx="5">
                  <c:v>8.7089999999999996</c:v>
                </c:pt>
                <c:pt idx="6">
                  <c:v>7.5619999999999976</c:v>
                </c:pt>
                <c:pt idx="7">
                  <c:v>9.6069999999999993</c:v>
                </c:pt>
                <c:pt idx="8">
                  <c:v>33.375</c:v>
                </c:pt>
                <c:pt idx="9">
                  <c:v>22.284999999999997</c:v>
                </c:pt>
                <c:pt idx="10">
                  <c:v>17.262999999999998</c:v>
                </c:pt>
                <c:pt idx="11">
                  <c:v>17.344999999999999</c:v>
                </c:pt>
                <c:pt idx="12">
                  <c:v>16.148</c:v>
                </c:pt>
                <c:pt idx="13">
                  <c:v>33.968000000000004</c:v>
                </c:pt>
                <c:pt idx="14">
                  <c:v>-14.769</c:v>
                </c:pt>
                <c:pt idx="15">
                  <c:v>-39.036999999999999</c:v>
                </c:pt>
                <c:pt idx="16">
                  <c:v>-20.124000000000002</c:v>
                </c:pt>
                <c:pt idx="17">
                  <c:v>2.94</c:v>
                </c:pt>
                <c:pt idx="18">
                  <c:v>10.99</c:v>
                </c:pt>
                <c:pt idx="19">
                  <c:v>9.3330000000000002</c:v>
                </c:pt>
                <c:pt idx="20">
                  <c:v>28.347999999999999</c:v>
                </c:pt>
                <c:pt idx="21">
                  <c:v>23.819000000000003</c:v>
                </c:pt>
                <c:pt idx="22">
                  <c:v>38.210999999999999</c:v>
                </c:pt>
                <c:pt idx="23">
                  <c:v>26.404</c:v>
                </c:pt>
                <c:pt idx="24">
                  <c:v>20.03</c:v>
                </c:pt>
                <c:pt idx="25">
                  <c:v>28.507000000000001</c:v>
                </c:pt>
                <c:pt idx="26">
                  <c:v>-0.16600000000000004</c:v>
                </c:pt>
                <c:pt idx="27">
                  <c:v>7.3959999999999999</c:v>
                </c:pt>
              </c:numCache>
            </c:numRef>
          </c:val>
        </c:ser>
        <c:ser>
          <c:idx val="1"/>
          <c:order val="1"/>
          <c:tx>
            <c:v>Asia</c:v>
          </c:tx>
          <c:cat>
            <c:strRef>
              <c:f>'Data Figure 8.1'!$B$311:$AC$311</c:f>
              <c:strCache>
                <c:ptCount val="28"/>
                <c:pt idx="0">
                  <c:v>2005 Q1</c:v>
                </c:pt>
                <c:pt idx="1">
                  <c:v>2005 Q2</c:v>
                </c:pt>
                <c:pt idx="2">
                  <c:v>2005 Q3</c:v>
                </c:pt>
                <c:pt idx="3">
                  <c:v>2005 Q4</c:v>
                </c:pt>
                <c:pt idx="4">
                  <c:v>2006 Q1</c:v>
                </c:pt>
                <c:pt idx="5">
                  <c:v>2006 Q2</c:v>
                </c:pt>
                <c:pt idx="6">
                  <c:v>2006 Q3</c:v>
                </c:pt>
                <c:pt idx="7">
                  <c:v>2006 Q4</c:v>
                </c:pt>
                <c:pt idx="8">
                  <c:v>2007 Q1</c:v>
                </c:pt>
                <c:pt idx="9">
                  <c:v>2007 Q2</c:v>
                </c:pt>
                <c:pt idx="10">
                  <c:v>2007 Q3</c:v>
                </c:pt>
                <c:pt idx="11">
                  <c:v>2007 Q4</c:v>
                </c:pt>
                <c:pt idx="12">
                  <c:v>2008 Q1</c:v>
                </c:pt>
                <c:pt idx="13">
                  <c:v>2008 Q2</c:v>
                </c:pt>
                <c:pt idx="14">
                  <c:v>2008 Q3</c:v>
                </c:pt>
                <c:pt idx="15">
                  <c:v>2008 Q4</c:v>
                </c:pt>
                <c:pt idx="16">
                  <c:v>2009 Q1</c:v>
                </c:pt>
                <c:pt idx="17">
                  <c:v>2009 Q2</c:v>
                </c:pt>
                <c:pt idx="18">
                  <c:v>2009 Q3</c:v>
                </c:pt>
                <c:pt idx="19">
                  <c:v>2009 Q4</c:v>
                </c:pt>
                <c:pt idx="20">
                  <c:v>2010 Q1</c:v>
                </c:pt>
                <c:pt idx="21">
                  <c:v>2010 Q2</c:v>
                </c:pt>
                <c:pt idx="22">
                  <c:v>2010 Q3</c:v>
                </c:pt>
                <c:pt idx="23">
                  <c:v>2010 Q4</c:v>
                </c:pt>
                <c:pt idx="24">
                  <c:v>2011 Q1</c:v>
                </c:pt>
                <c:pt idx="25">
                  <c:v>2011 Q2</c:v>
                </c:pt>
                <c:pt idx="26">
                  <c:v>2011 Q3</c:v>
                </c:pt>
                <c:pt idx="27">
                  <c:v>2011 Q4</c:v>
                </c:pt>
              </c:strCache>
            </c:strRef>
          </c:cat>
          <c:val>
            <c:numRef>
              <c:f>'Data Figure 8.1'!$B$306:$AC$306</c:f>
              <c:numCache>
                <c:formatCode>General</c:formatCode>
                <c:ptCount val="28"/>
                <c:pt idx="0">
                  <c:v>15.312000000000001</c:v>
                </c:pt>
                <c:pt idx="1">
                  <c:v>8.8760000000000012</c:v>
                </c:pt>
                <c:pt idx="2">
                  <c:v>13.343</c:v>
                </c:pt>
                <c:pt idx="3">
                  <c:v>-8.2779999999999987</c:v>
                </c:pt>
                <c:pt idx="4">
                  <c:v>15.837</c:v>
                </c:pt>
                <c:pt idx="5">
                  <c:v>26.417000000000002</c:v>
                </c:pt>
                <c:pt idx="6">
                  <c:v>34.270000000000003</c:v>
                </c:pt>
                <c:pt idx="7">
                  <c:v>2.8979999999999997</c:v>
                </c:pt>
                <c:pt idx="8">
                  <c:v>26.837000000000003</c:v>
                </c:pt>
                <c:pt idx="9">
                  <c:v>30.798999999999999</c:v>
                </c:pt>
                <c:pt idx="10">
                  <c:v>3.1509999999999998</c:v>
                </c:pt>
                <c:pt idx="11">
                  <c:v>66.527000000000001</c:v>
                </c:pt>
                <c:pt idx="12">
                  <c:v>29.744999999999997</c:v>
                </c:pt>
                <c:pt idx="13">
                  <c:v>-2.726</c:v>
                </c:pt>
                <c:pt idx="14">
                  <c:v>-6.6649999999999929</c:v>
                </c:pt>
                <c:pt idx="15">
                  <c:v>-85.504000000000005</c:v>
                </c:pt>
                <c:pt idx="16">
                  <c:v>-21.761999999999997</c:v>
                </c:pt>
                <c:pt idx="17">
                  <c:v>3.0529999999999999</c:v>
                </c:pt>
                <c:pt idx="18">
                  <c:v>15.103</c:v>
                </c:pt>
                <c:pt idx="19">
                  <c:v>27.629000000000001</c:v>
                </c:pt>
                <c:pt idx="20">
                  <c:v>40.04</c:v>
                </c:pt>
                <c:pt idx="21">
                  <c:v>15.485000000000001</c:v>
                </c:pt>
                <c:pt idx="22">
                  <c:v>26.137000000000004</c:v>
                </c:pt>
                <c:pt idx="23">
                  <c:v>5.6000000000000008E-2</c:v>
                </c:pt>
                <c:pt idx="24">
                  <c:v>37.986999999999995</c:v>
                </c:pt>
                <c:pt idx="25">
                  <c:v>25.844000000000001</c:v>
                </c:pt>
                <c:pt idx="26">
                  <c:v>-6.9300000000000006</c:v>
                </c:pt>
                <c:pt idx="27">
                  <c:v>-26.924999999999997</c:v>
                </c:pt>
              </c:numCache>
            </c:numRef>
          </c:val>
        </c:ser>
        <c:dLbls/>
        <c:overlap val="100"/>
        <c:axId val="74556928"/>
        <c:axId val="74558464"/>
      </c:barChart>
      <c:lineChart>
        <c:grouping val="standard"/>
        <c:ser>
          <c:idx val="2"/>
          <c:order val="2"/>
          <c:tx>
            <c:v>Latin America + Asia</c:v>
          </c:tx>
          <c:spPr>
            <a:ln>
              <a:solidFill>
                <a:srgbClr val="002060"/>
              </a:solidFill>
            </a:ln>
          </c:spPr>
          <c:marker>
            <c:symbol val="none"/>
          </c:marker>
          <c:cat>
            <c:strRef>
              <c:f>'Data Figure 8.1'!$B$311:$AC$311</c:f>
              <c:strCache>
                <c:ptCount val="28"/>
                <c:pt idx="0">
                  <c:v>2005 Q1</c:v>
                </c:pt>
                <c:pt idx="1">
                  <c:v>2005 Q2</c:v>
                </c:pt>
                <c:pt idx="2">
                  <c:v>2005 Q3</c:v>
                </c:pt>
                <c:pt idx="3">
                  <c:v>2005 Q4</c:v>
                </c:pt>
                <c:pt idx="4">
                  <c:v>2006 Q1</c:v>
                </c:pt>
                <c:pt idx="5">
                  <c:v>2006 Q2</c:v>
                </c:pt>
                <c:pt idx="6">
                  <c:v>2006 Q3</c:v>
                </c:pt>
                <c:pt idx="7">
                  <c:v>2006 Q4</c:v>
                </c:pt>
                <c:pt idx="8">
                  <c:v>2007 Q1</c:v>
                </c:pt>
                <c:pt idx="9">
                  <c:v>2007 Q2</c:v>
                </c:pt>
                <c:pt idx="10">
                  <c:v>2007 Q3</c:v>
                </c:pt>
                <c:pt idx="11">
                  <c:v>2007 Q4</c:v>
                </c:pt>
                <c:pt idx="12">
                  <c:v>2008 Q1</c:v>
                </c:pt>
                <c:pt idx="13">
                  <c:v>2008 Q2</c:v>
                </c:pt>
                <c:pt idx="14">
                  <c:v>2008 Q3</c:v>
                </c:pt>
                <c:pt idx="15">
                  <c:v>2008 Q4</c:v>
                </c:pt>
                <c:pt idx="16">
                  <c:v>2009 Q1</c:v>
                </c:pt>
                <c:pt idx="17">
                  <c:v>2009 Q2</c:v>
                </c:pt>
                <c:pt idx="18">
                  <c:v>2009 Q3</c:v>
                </c:pt>
                <c:pt idx="19">
                  <c:v>2009 Q4</c:v>
                </c:pt>
                <c:pt idx="20">
                  <c:v>2010 Q1</c:v>
                </c:pt>
                <c:pt idx="21">
                  <c:v>2010 Q2</c:v>
                </c:pt>
                <c:pt idx="22">
                  <c:v>2010 Q3</c:v>
                </c:pt>
                <c:pt idx="23">
                  <c:v>2010 Q4</c:v>
                </c:pt>
                <c:pt idx="24">
                  <c:v>2011 Q1</c:v>
                </c:pt>
                <c:pt idx="25">
                  <c:v>2011 Q2</c:v>
                </c:pt>
                <c:pt idx="26">
                  <c:v>2011 Q3</c:v>
                </c:pt>
                <c:pt idx="27">
                  <c:v>2011 Q4</c:v>
                </c:pt>
              </c:strCache>
            </c:strRef>
          </c:cat>
          <c:val>
            <c:numRef>
              <c:f>'Data Figure 8.1'!$B$312:$AC$312</c:f>
              <c:numCache>
                <c:formatCode>General</c:formatCode>
                <c:ptCount val="28"/>
                <c:pt idx="0">
                  <c:v>16.728999999999999</c:v>
                </c:pt>
                <c:pt idx="1">
                  <c:v>5.2370000000000001</c:v>
                </c:pt>
                <c:pt idx="2">
                  <c:v>7.0229999999999997</c:v>
                </c:pt>
                <c:pt idx="3">
                  <c:v>4.24</c:v>
                </c:pt>
                <c:pt idx="4">
                  <c:v>26.503</c:v>
                </c:pt>
                <c:pt idx="5">
                  <c:v>35.126000000000005</c:v>
                </c:pt>
                <c:pt idx="6">
                  <c:v>41.832000000000001</c:v>
                </c:pt>
                <c:pt idx="7">
                  <c:v>12.505000000000001</c:v>
                </c:pt>
                <c:pt idx="8">
                  <c:v>60.212000000000003</c:v>
                </c:pt>
                <c:pt idx="9">
                  <c:v>53.083999999999996</c:v>
                </c:pt>
                <c:pt idx="10">
                  <c:v>20.414000000000001</c:v>
                </c:pt>
                <c:pt idx="11">
                  <c:v>83.871999999999986</c:v>
                </c:pt>
                <c:pt idx="12">
                  <c:v>45.893000000000001</c:v>
                </c:pt>
                <c:pt idx="13">
                  <c:v>31.241999999999997</c:v>
                </c:pt>
                <c:pt idx="14">
                  <c:v>-21.434000000000001</c:v>
                </c:pt>
                <c:pt idx="15">
                  <c:v>-124.54100000000001</c:v>
                </c:pt>
                <c:pt idx="16">
                  <c:v>-41.885999999999996</c:v>
                </c:pt>
                <c:pt idx="17">
                  <c:v>5.9930000000000003</c:v>
                </c:pt>
                <c:pt idx="18">
                  <c:v>26.093</c:v>
                </c:pt>
                <c:pt idx="19">
                  <c:v>36.962000000000003</c:v>
                </c:pt>
                <c:pt idx="20">
                  <c:v>68.388000000000005</c:v>
                </c:pt>
                <c:pt idx="21">
                  <c:v>39.303999999999995</c:v>
                </c:pt>
                <c:pt idx="22">
                  <c:v>64.347999999999999</c:v>
                </c:pt>
                <c:pt idx="23">
                  <c:v>26.459999999999997</c:v>
                </c:pt>
                <c:pt idx="24">
                  <c:v>58.016999999999996</c:v>
                </c:pt>
                <c:pt idx="25">
                  <c:v>54.350999999999992</c:v>
                </c:pt>
                <c:pt idx="26">
                  <c:v>-7.0960000000000001</c:v>
                </c:pt>
                <c:pt idx="27">
                  <c:v>-19.529</c:v>
                </c:pt>
              </c:numCache>
            </c:numRef>
          </c:val>
        </c:ser>
        <c:ser>
          <c:idx val="3"/>
          <c:order val="3"/>
          <c:tx>
            <c:v>Emerging Europe</c:v>
          </c:tx>
          <c:spPr>
            <a:ln>
              <a:solidFill>
                <a:schemeClr val="tx1"/>
              </a:solidFill>
              <a:prstDash val="dash"/>
            </a:ln>
          </c:spPr>
          <c:marker>
            <c:symbol val="none"/>
          </c:marker>
          <c:val>
            <c:numRef>
              <c:f>'Data Figure 8.1'!$B$349:$AC$349</c:f>
              <c:numCache>
                <c:formatCode>General</c:formatCode>
                <c:ptCount val="28"/>
                <c:pt idx="0">
                  <c:v>10.346</c:v>
                </c:pt>
                <c:pt idx="1">
                  <c:v>6.1599999999999966</c:v>
                </c:pt>
                <c:pt idx="2">
                  <c:v>11.62</c:v>
                </c:pt>
                <c:pt idx="3">
                  <c:v>8.7729999999999997</c:v>
                </c:pt>
                <c:pt idx="4">
                  <c:v>10.254</c:v>
                </c:pt>
                <c:pt idx="5">
                  <c:v>8.1839999999999993</c:v>
                </c:pt>
                <c:pt idx="6">
                  <c:v>11.037999999999998</c:v>
                </c:pt>
                <c:pt idx="7">
                  <c:v>24.401</c:v>
                </c:pt>
                <c:pt idx="8">
                  <c:v>17.701999999999998</c:v>
                </c:pt>
                <c:pt idx="9">
                  <c:v>21.139000000000003</c:v>
                </c:pt>
                <c:pt idx="10">
                  <c:v>24.639000000000003</c:v>
                </c:pt>
                <c:pt idx="11">
                  <c:v>30.711000000000002</c:v>
                </c:pt>
                <c:pt idx="12">
                  <c:v>35.736000000000004</c:v>
                </c:pt>
                <c:pt idx="13">
                  <c:v>36.06</c:v>
                </c:pt>
                <c:pt idx="14">
                  <c:v>6.6049999999999951</c:v>
                </c:pt>
                <c:pt idx="15">
                  <c:v>-10.31</c:v>
                </c:pt>
                <c:pt idx="16">
                  <c:v>-10.974</c:v>
                </c:pt>
                <c:pt idx="17">
                  <c:v>0.56100000000000005</c:v>
                </c:pt>
                <c:pt idx="18">
                  <c:v>-9.0839999999999996</c:v>
                </c:pt>
                <c:pt idx="19">
                  <c:v>-4.2860000000000005</c:v>
                </c:pt>
                <c:pt idx="20">
                  <c:v>-8.7000000000000022E-2</c:v>
                </c:pt>
                <c:pt idx="21">
                  <c:v>-7.9010000000000007</c:v>
                </c:pt>
                <c:pt idx="22">
                  <c:v>8.7489999999999988</c:v>
                </c:pt>
                <c:pt idx="23">
                  <c:v>-14.312000000000001</c:v>
                </c:pt>
                <c:pt idx="24">
                  <c:v>14.53</c:v>
                </c:pt>
                <c:pt idx="25">
                  <c:v>-3.173</c:v>
                </c:pt>
                <c:pt idx="26">
                  <c:v>-18.959</c:v>
                </c:pt>
                <c:pt idx="27">
                  <c:v>-18.741</c:v>
                </c:pt>
              </c:numCache>
            </c:numRef>
          </c:val>
        </c:ser>
        <c:dLbls/>
        <c:marker val="1"/>
        <c:axId val="74556928"/>
        <c:axId val="74558464"/>
      </c:lineChart>
      <c:catAx>
        <c:axId val="74556928"/>
        <c:scaling>
          <c:orientation val="minMax"/>
        </c:scaling>
        <c:axPos val="b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74558464"/>
        <c:crosses val="autoZero"/>
        <c:auto val="1"/>
        <c:lblAlgn val="ctr"/>
        <c:lblOffset val="100"/>
      </c:catAx>
      <c:valAx>
        <c:axId val="74558464"/>
        <c:scaling>
          <c:orientation val="minMax"/>
        </c:scaling>
        <c:axPos val="l"/>
        <c:numFmt formatCode="General" sourceLinked="1"/>
        <c:tickLblPos val="nextTo"/>
        <c:spPr>
          <a:ln>
            <a:noFill/>
          </a:ln>
        </c:spPr>
        <c:crossAx val="74556928"/>
        <c:crosses val="autoZero"/>
        <c:crossBetween val="between"/>
      </c:valAx>
      <c:spPr>
        <a:ln>
          <a:solidFill>
            <a:schemeClr val="accent1"/>
          </a:solidFill>
        </a:ln>
      </c:spPr>
    </c:plotArea>
    <c:legend>
      <c:legendPos val="l"/>
      <c:layout>
        <c:manualLayout>
          <c:xMode val="edge"/>
          <c:yMode val="edge"/>
          <c:x val="0.71624532063603608"/>
          <c:y val="0.57274247117214605"/>
          <c:w val="0.21249501469973903"/>
          <c:h val="0.204006418628951"/>
        </c:manualLayout>
      </c:layout>
      <c:overlay val="1"/>
    </c:legend>
    <c:plotVisOnly val="1"/>
    <c:dispBlanksAs val="gap"/>
  </c:chart>
  <c:spPr>
    <a:ln>
      <a:noFill/>
    </a:ln>
  </c:spPr>
  <c:txPr>
    <a:bodyPr/>
    <a:lstStyle/>
    <a:p>
      <a:pPr>
        <a:defRPr sz="1600"/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v>2000</c:v>
          </c:tx>
          <c:cat>
            <c:strRef>
              <c:f>'Fig 6'!$G$26:$G$29</c:f>
              <c:strCache>
                <c:ptCount val="4"/>
                <c:pt idx="0">
                  <c:v>LATAM</c:v>
                </c:pt>
                <c:pt idx="1">
                  <c:v>ASIA</c:v>
                </c:pt>
                <c:pt idx="2">
                  <c:v>EM. EUROPE</c:v>
                </c:pt>
                <c:pt idx="3">
                  <c:v>G7</c:v>
                </c:pt>
              </c:strCache>
            </c:strRef>
          </c:cat>
          <c:val>
            <c:numRef>
              <c:f>'Fig 6'!$I$26:$I$29</c:f>
              <c:numCache>
                <c:formatCode>0.00%</c:formatCode>
                <c:ptCount val="4"/>
                <c:pt idx="0">
                  <c:v>0.27525130039331497</c:v>
                </c:pt>
                <c:pt idx="1">
                  <c:v>0.65976260266233611</c:v>
                </c:pt>
                <c:pt idx="2">
                  <c:v>0.22558739194027802</c:v>
                </c:pt>
                <c:pt idx="3">
                  <c:v>1.0284964362917413</c:v>
                </c:pt>
              </c:numCache>
            </c:numRef>
          </c:val>
        </c:ser>
        <c:ser>
          <c:idx val="1"/>
          <c:order val="1"/>
          <c:tx>
            <c:v>DC as %GDP 2007</c:v>
          </c:tx>
          <c:cat>
            <c:strRef>
              <c:f>'Fig 6'!$G$26:$G$29</c:f>
              <c:strCache>
                <c:ptCount val="4"/>
                <c:pt idx="0">
                  <c:v>LATAM</c:v>
                </c:pt>
                <c:pt idx="1">
                  <c:v>ASIA</c:v>
                </c:pt>
                <c:pt idx="2">
                  <c:v>EM. EUROPE</c:v>
                </c:pt>
                <c:pt idx="3">
                  <c:v>G7</c:v>
                </c:pt>
              </c:strCache>
            </c:strRef>
          </c:cat>
          <c:val>
            <c:numRef>
              <c:f>'Fig 6'!$J$19:$J$25</c:f>
            </c:numRef>
          </c:val>
        </c:ser>
        <c:ser>
          <c:idx val="2"/>
          <c:order val="2"/>
          <c:tx>
            <c:v>2008</c:v>
          </c:tx>
          <c:cat>
            <c:strRef>
              <c:f>'Fig 6'!$G$26:$G$29</c:f>
              <c:strCache>
                <c:ptCount val="4"/>
                <c:pt idx="0">
                  <c:v>LATAM</c:v>
                </c:pt>
                <c:pt idx="1">
                  <c:v>ASIA</c:v>
                </c:pt>
                <c:pt idx="2">
                  <c:v>EM. EUROPE</c:v>
                </c:pt>
                <c:pt idx="3">
                  <c:v>G7</c:v>
                </c:pt>
              </c:strCache>
            </c:strRef>
          </c:cat>
          <c:val>
            <c:numRef>
              <c:f>'Fig 6'!$K$26:$K$29</c:f>
              <c:numCache>
                <c:formatCode>0.00%</c:formatCode>
                <c:ptCount val="4"/>
                <c:pt idx="0">
                  <c:v>0.33931876696485125</c:v>
                </c:pt>
                <c:pt idx="1">
                  <c:v>0.66466188229492018</c:v>
                </c:pt>
                <c:pt idx="2">
                  <c:v>0.61783617831774595</c:v>
                </c:pt>
                <c:pt idx="3">
                  <c:v>1.3763425212304634</c:v>
                </c:pt>
              </c:numCache>
            </c:numRef>
          </c:val>
        </c:ser>
        <c:dLbls/>
        <c:gapWidth val="100"/>
        <c:axId val="74620928"/>
        <c:axId val="74622464"/>
      </c:barChart>
      <c:catAx>
        <c:axId val="74620928"/>
        <c:scaling>
          <c:orientation val="minMax"/>
        </c:scaling>
        <c:axPos val="b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74622464"/>
        <c:crosses val="autoZero"/>
        <c:auto val="1"/>
        <c:lblAlgn val="ctr"/>
        <c:lblOffset val="100"/>
      </c:catAx>
      <c:valAx>
        <c:axId val="74622464"/>
        <c:scaling>
          <c:orientation val="minMax"/>
        </c:scaling>
        <c:axPos val="l"/>
        <c:majorGridlines/>
        <c:numFmt formatCode="0%" sourceLinked="0"/>
        <c:tickLblPos val="nextTo"/>
        <c:spPr>
          <a:ln>
            <a:noFill/>
          </a:ln>
        </c:spPr>
        <c:crossAx val="7462092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7.7926553747844324E-2"/>
          <c:y val="5.1724137931034496E-2"/>
          <c:w val="0.126863981343109"/>
          <c:h val="5.7709521223640113E-2"/>
        </c:manualLayout>
      </c:layout>
      <c:overlay val="1"/>
    </c:legend>
    <c:plotVisOnly val="1"/>
    <c:dispBlanksAs val="gap"/>
  </c:chart>
  <c:spPr>
    <a:ln>
      <a:noFill/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0"/>
  <c:chart>
    <c:plotArea>
      <c:layout>
        <c:manualLayout>
          <c:layoutTarget val="inner"/>
          <c:xMode val="edge"/>
          <c:yMode val="edge"/>
          <c:x val="7.2234566569589834E-2"/>
          <c:y val="9.4387009913916201E-2"/>
          <c:w val="0.90767410922949709"/>
          <c:h val="0.77284375722464815"/>
        </c:manualLayout>
      </c:layout>
      <c:barChart>
        <c:barDir val="col"/>
        <c:grouping val="stacked"/>
        <c:ser>
          <c:idx val="0"/>
          <c:order val="0"/>
          <c:tx>
            <c:v>Foreign Direct Investment</c:v>
          </c:tx>
          <c:spPr>
            <a:ln>
              <a:noFill/>
            </a:ln>
          </c:spPr>
          <c:cat>
            <c:numRef>
              <c:f>'Figure 5.5'!$B$1:$AB$1</c:f>
              <c:numCache>
                <c:formatCode>General</c:formatCode>
                <c:ptCount val="27"/>
                <c:pt idx="0">
                  <c:v>1985</c:v>
                </c:pt>
                <c:pt idx="1">
                  <c:v>1986</c:v>
                </c:pt>
                <c:pt idx="2">
                  <c:v>1987</c:v>
                </c:pt>
                <c:pt idx="3">
                  <c:v>1988</c:v>
                </c:pt>
                <c:pt idx="4">
                  <c:v>1989</c:v>
                </c:pt>
                <c:pt idx="5">
                  <c:v>1990</c:v>
                </c:pt>
                <c:pt idx="6">
                  <c:v>1991</c:v>
                </c:pt>
                <c:pt idx="7">
                  <c:v>1992</c:v>
                </c:pt>
                <c:pt idx="8">
                  <c:v>1993</c:v>
                </c:pt>
                <c:pt idx="9">
                  <c:v>1994</c:v>
                </c:pt>
                <c:pt idx="10">
                  <c:v>1995</c:v>
                </c:pt>
                <c:pt idx="11">
                  <c:v>1996</c:v>
                </c:pt>
                <c:pt idx="12">
                  <c:v>1997</c:v>
                </c:pt>
                <c:pt idx="13">
                  <c:v>1998</c:v>
                </c:pt>
                <c:pt idx="14">
                  <c:v>1999</c:v>
                </c:pt>
                <c:pt idx="15">
                  <c:v>2000</c:v>
                </c:pt>
                <c:pt idx="16">
                  <c:v>2001</c:v>
                </c:pt>
                <c:pt idx="17">
                  <c:v>2002</c:v>
                </c:pt>
                <c:pt idx="18">
                  <c:v>2003</c:v>
                </c:pt>
                <c:pt idx="19">
                  <c:v>2004</c:v>
                </c:pt>
                <c:pt idx="20">
                  <c:v>2005</c:v>
                </c:pt>
                <c:pt idx="21">
                  <c:v>2006</c:v>
                </c:pt>
                <c:pt idx="22">
                  <c:v>2007</c:v>
                </c:pt>
                <c:pt idx="23">
                  <c:v>2008</c:v>
                </c:pt>
                <c:pt idx="24">
                  <c:v>2009</c:v>
                </c:pt>
                <c:pt idx="25">
                  <c:v>2010</c:v>
                </c:pt>
                <c:pt idx="26">
                  <c:v>2011</c:v>
                </c:pt>
              </c:numCache>
            </c:numRef>
          </c:cat>
          <c:val>
            <c:numRef>
              <c:f>'Figure 5.5'!$B$3:$AB$3</c:f>
              <c:numCache>
                <c:formatCode>General</c:formatCode>
                <c:ptCount val="27"/>
                <c:pt idx="0">
                  <c:v>5.5013000000000005</c:v>
                </c:pt>
                <c:pt idx="1">
                  <c:v>3.9554999999999998</c:v>
                </c:pt>
                <c:pt idx="2">
                  <c:v>3.5645000000000002</c:v>
                </c:pt>
                <c:pt idx="3">
                  <c:v>7.1478999999999955</c:v>
                </c:pt>
                <c:pt idx="4">
                  <c:v>6.8514999999999997</c:v>
                </c:pt>
                <c:pt idx="5">
                  <c:v>6.5651999999999999</c:v>
                </c:pt>
                <c:pt idx="6">
                  <c:v>9.5456000000000021</c:v>
                </c:pt>
                <c:pt idx="7">
                  <c:v>12.459780000000002</c:v>
                </c:pt>
                <c:pt idx="8">
                  <c:v>11.217079999999999</c:v>
                </c:pt>
                <c:pt idx="9">
                  <c:v>24.986219999999996</c:v>
                </c:pt>
                <c:pt idx="10">
                  <c:v>26.466059999999999</c:v>
                </c:pt>
                <c:pt idx="11">
                  <c:v>38.720590000000009</c:v>
                </c:pt>
                <c:pt idx="12">
                  <c:v>54.601950000000002</c:v>
                </c:pt>
                <c:pt idx="13">
                  <c:v>61.050059999999995</c:v>
                </c:pt>
                <c:pt idx="14">
                  <c:v>78.642139999999998</c:v>
                </c:pt>
                <c:pt idx="15">
                  <c:v>69.402680000000004</c:v>
                </c:pt>
                <c:pt idx="16">
                  <c:v>62.359299999999998</c:v>
                </c:pt>
                <c:pt idx="17">
                  <c:v>49.499870000000001</c:v>
                </c:pt>
                <c:pt idx="18">
                  <c:v>37.701530000000005</c:v>
                </c:pt>
                <c:pt idx="19">
                  <c:v>58.887310000000006</c:v>
                </c:pt>
                <c:pt idx="20">
                  <c:v>64.508469999999988</c:v>
                </c:pt>
                <c:pt idx="21">
                  <c:v>61.735850000000006</c:v>
                </c:pt>
                <c:pt idx="22">
                  <c:v>99.433760000000007</c:v>
                </c:pt>
                <c:pt idx="23">
                  <c:v>114.35431</c:v>
                </c:pt>
                <c:pt idx="24">
                  <c:v>71.500779999999978</c:v>
                </c:pt>
                <c:pt idx="25">
                  <c:v>105.08046999999999</c:v>
                </c:pt>
                <c:pt idx="26">
                  <c:v>118.38858321585589</c:v>
                </c:pt>
              </c:numCache>
            </c:numRef>
          </c:val>
        </c:ser>
        <c:ser>
          <c:idx val="1"/>
          <c:order val="1"/>
          <c:tx>
            <c:v>Portfolio Investment</c:v>
          </c:tx>
          <c:spPr>
            <a:ln>
              <a:noFill/>
            </a:ln>
          </c:spPr>
          <c:cat>
            <c:numRef>
              <c:f>'Figure 5.5'!$B$1:$AB$1</c:f>
              <c:numCache>
                <c:formatCode>General</c:formatCode>
                <c:ptCount val="27"/>
                <c:pt idx="0">
                  <c:v>1985</c:v>
                </c:pt>
                <c:pt idx="1">
                  <c:v>1986</c:v>
                </c:pt>
                <c:pt idx="2">
                  <c:v>1987</c:v>
                </c:pt>
                <c:pt idx="3">
                  <c:v>1988</c:v>
                </c:pt>
                <c:pt idx="4">
                  <c:v>1989</c:v>
                </c:pt>
                <c:pt idx="5">
                  <c:v>1990</c:v>
                </c:pt>
                <c:pt idx="6">
                  <c:v>1991</c:v>
                </c:pt>
                <c:pt idx="7">
                  <c:v>1992</c:v>
                </c:pt>
                <c:pt idx="8">
                  <c:v>1993</c:v>
                </c:pt>
                <c:pt idx="9">
                  <c:v>1994</c:v>
                </c:pt>
                <c:pt idx="10">
                  <c:v>1995</c:v>
                </c:pt>
                <c:pt idx="11">
                  <c:v>1996</c:v>
                </c:pt>
                <c:pt idx="12">
                  <c:v>1997</c:v>
                </c:pt>
                <c:pt idx="13">
                  <c:v>1998</c:v>
                </c:pt>
                <c:pt idx="14">
                  <c:v>1999</c:v>
                </c:pt>
                <c:pt idx="15">
                  <c:v>2000</c:v>
                </c:pt>
                <c:pt idx="16">
                  <c:v>2001</c:v>
                </c:pt>
                <c:pt idx="17">
                  <c:v>2002</c:v>
                </c:pt>
                <c:pt idx="18">
                  <c:v>2003</c:v>
                </c:pt>
                <c:pt idx="19">
                  <c:v>2004</c:v>
                </c:pt>
                <c:pt idx="20">
                  <c:v>2005</c:v>
                </c:pt>
                <c:pt idx="21">
                  <c:v>2006</c:v>
                </c:pt>
                <c:pt idx="22">
                  <c:v>2007</c:v>
                </c:pt>
                <c:pt idx="23">
                  <c:v>2008</c:v>
                </c:pt>
                <c:pt idx="24">
                  <c:v>2009</c:v>
                </c:pt>
                <c:pt idx="25">
                  <c:v>2010</c:v>
                </c:pt>
                <c:pt idx="26">
                  <c:v>2011</c:v>
                </c:pt>
              </c:numCache>
            </c:numRef>
          </c:cat>
          <c:val>
            <c:numRef>
              <c:f>'Figure 5.5'!$B$5:$AB$5</c:f>
              <c:numCache>
                <c:formatCode>General</c:formatCode>
                <c:ptCount val="27"/>
                <c:pt idx="0">
                  <c:v>-1.458</c:v>
                </c:pt>
                <c:pt idx="1">
                  <c:v>-1.5686</c:v>
                </c:pt>
                <c:pt idx="2">
                  <c:v>-1.9732000000000001</c:v>
                </c:pt>
                <c:pt idx="3">
                  <c:v>-0.23400000000000001</c:v>
                </c:pt>
                <c:pt idx="4">
                  <c:v>-0.88400000000000001</c:v>
                </c:pt>
                <c:pt idx="5">
                  <c:v>3.1888000000000001</c:v>
                </c:pt>
                <c:pt idx="6">
                  <c:v>25.0396</c:v>
                </c:pt>
                <c:pt idx="7">
                  <c:v>29.228679999999997</c:v>
                </c:pt>
                <c:pt idx="8">
                  <c:v>79.339300000000009</c:v>
                </c:pt>
                <c:pt idx="9">
                  <c:v>70.301230000000004</c:v>
                </c:pt>
                <c:pt idx="10">
                  <c:v>6.8933799999999996</c:v>
                </c:pt>
                <c:pt idx="11">
                  <c:v>49.463230000000003</c:v>
                </c:pt>
                <c:pt idx="12">
                  <c:v>32.402080000000005</c:v>
                </c:pt>
                <c:pt idx="13">
                  <c:v>32.183930000000004</c:v>
                </c:pt>
                <c:pt idx="14">
                  <c:v>13.897450000000001</c:v>
                </c:pt>
                <c:pt idx="15">
                  <c:v>7.3146699999999996</c:v>
                </c:pt>
                <c:pt idx="16">
                  <c:v>-1.0043199999999999</c:v>
                </c:pt>
                <c:pt idx="17">
                  <c:v>-9.6559500000000025</c:v>
                </c:pt>
                <c:pt idx="18">
                  <c:v>3.8542099999999997</c:v>
                </c:pt>
                <c:pt idx="19">
                  <c:v>-4.5794499999999987</c:v>
                </c:pt>
                <c:pt idx="20">
                  <c:v>16.547070000000001</c:v>
                </c:pt>
                <c:pt idx="21">
                  <c:v>19.226659999999999</c:v>
                </c:pt>
                <c:pt idx="22">
                  <c:v>73.945060000000012</c:v>
                </c:pt>
                <c:pt idx="23">
                  <c:v>-1.5771999999999999</c:v>
                </c:pt>
                <c:pt idx="24">
                  <c:v>66.085290000000001</c:v>
                </c:pt>
                <c:pt idx="25">
                  <c:v>132.95877000000002</c:v>
                </c:pt>
                <c:pt idx="26">
                  <c:v>75.212810448197615</c:v>
                </c:pt>
              </c:numCache>
            </c:numRef>
          </c:val>
        </c:ser>
        <c:ser>
          <c:idx val="2"/>
          <c:order val="2"/>
          <c:tx>
            <c:v>Other Investment</c:v>
          </c:tx>
          <c:spPr>
            <a:ln>
              <a:noFill/>
            </a:ln>
          </c:spPr>
          <c:cat>
            <c:numRef>
              <c:f>'Figure 5.5'!$B$1:$AB$1</c:f>
              <c:numCache>
                <c:formatCode>General</c:formatCode>
                <c:ptCount val="27"/>
                <c:pt idx="0">
                  <c:v>1985</c:v>
                </c:pt>
                <c:pt idx="1">
                  <c:v>1986</c:v>
                </c:pt>
                <c:pt idx="2">
                  <c:v>1987</c:v>
                </c:pt>
                <c:pt idx="3">
                  <c:v>1988</c:v>
                </c:pt>
                <c:pt idx="4">
                  <c:v>1989</c:v>
                </c:pt>
                <c:pt idx="5">
                  <c:v>1990</c:v>
                </c:pt>
                <c:pt idx="6">
                  <c:v>1991</c:v>
                </c:pt>
                <c:pt idx="7">
                  <c:v>1992</c:v>
                </c:pt>
                <c:pt idx="8">
                  <c:v>1993</c:v>
                </c:pt>
                <c:pt idx="9">
                  <c:v>1994</c:v>
                </c:pt>
                <c:pt idx="10">
                  <c:v>1995</c:v>
                </c:pt>
                <c:pt idx="11">
                  <c:v>1996</c:v>
                </c:pt>
                <c:pt idx="12">
                  <c:v>1997</c:v>
                </c:pt>
                <c:pt idx="13">
                  <c:v>1998</c:v>
                </c:pt>
                <c:pt idx="14">
                  <c:v>1999</c:v>
                </c:pt>
                <c:pt idx="15">
                  <c:v>2000</c:v>
                </c:pt>
                <c:pt idx="16">
                  <c:v>2001</c:v>
                </c:pt>
                <c:pt idx="17">
                  <c:v>2002</c:v>
                </c:pt>
                <c:pt idx="18">
                  <c:v>2003</c:v>
                </c:pt>
                <c:pt idx="19">
                  <c:v>2004</c:v>
                </c:pt>
                <c:pt idx="20">
                  <c:v>2005</c:v>
                </c:pt>
                <c:pt idx="21">
                  <c:v>2006</c:v>
                </c:pt>
                <c:pt idx="22">
                  <c:v>2007</c:v>
                </c:pt>
                <c:pt idx="23">
                  <c:v>2008</c:v>
                </c:pt>
                <c:pt idx="24">
                  <c:v>2009</c:v>
                </c:pt>
                <c:pt idx="25">
                  <c:v>2010</c:v>
                </c:pt>
                <c:pt idx="26">
                  <c:v>2011</c:v>
                </c:pt>
              </c:numCache>
            </c:numRef>
          </c:cat>
          <c:val>
            <c:numRef>
              <c:f>'Figure 5.5'!$B$7:$AB$7</c:f>
              <c:numCache>
                <c:formatCode>General</c:formatCode>
                <c:ptCount val="27"/>
                <c:pt idx="0">
                  <c:v>-11.2585</c:v>
                </c:pt>
                <c:pt idx="1">
                  <c:v>-12.0786</c:v>
                </c:pt>
                <c:pt idx="2">
                  <c:v>-10.9971</c:v>
                </c:pt>
                <c:pt idx="3">
                  <c:v>-18.2377</c:v>
                </c:pt>
                <c:pt idx="4">
                  <c:v>-20.8858</c:v>
                </c:pt>
                <c:pt idx="5">
                  <c:v>0.82660000000000011</c:v>
                </c:pt>
                <c:pt idx="6">
                  <c:v>-1.1185400000000012</c:v>
                </c:pt>
                <c:pt idx="7">
                  <c:v>-1.0576099999999999</c:v>
                </c:pt>
                <c:pt idx="8">
                  <c:v>-7.6838499999999996</c:v>
                </c:pt>
                <c:pt idx="9">
                  <c:v>-23.197450000000003</c:v>
                </c:pt>
                <c:pt idx="10">
                  <c:v>26.699529999999999</c:v>
                </c:pt>
                <c:pt idx="11">
                  <c:v>9.5699000000000005</c:v>
                </c:pt>
                <c:pt idx="12">
                  <c:v>9.4087400000000017</c:v>
                </c:pt>
                <c:pt idx="13">
                  <c:v>-6.5188999999999986</c:v>
                </c:pt>
                <c:pt idx="14">
                  <c:v>-24.626339999999999</c:v>
                </c:pt>
                <c:pt idx="15">
                  <c:v>-6.4689999999999976</c:v>
                </c:pt>
                <c:pt idx="16">
                  <c:v>-3.5906899999999999</c:v>
                </c:pt>
                <c:pt idx="17">
                  <c:v>-24.131460000000004</c:v>
                </c:pt>
                <c:pt idx="18">
                  <c:v>-13.044939999999999</c:v>
                </c:pt>
                <c:pt idx="19">
                  <c:v>-11.67267</c:v>
                </c:pt>
                <c:pt idx="20">
                  <c:v>-5.4878400000000003</c:v>
                </c:pt>
                <c:pt idx="21">
                  <c:v>24.12613</c:v>
                </c:pt>
                <c:pt idx="22">
                  <c:v>57.153310000000005</c:v>
                </c:pt>
                <c:pt idx="23">
                  <c:v>26.976529999999997</c:v>
                </c:pt>
                <c:pt idx="24">
                  <c:v>32.810570000000006</c:v>
                </c:pt>
                <c:pt idx="25">
                  <c:v>72.887849999999986</c:v>
                </c:pt>
                <c:pt idx="26">
                  <c:v>67.532937249882579</c:v>
                </c:pt>
              </c:numCache>
            </c:numRef>
          </c:val>
        </c:ser>
        <c:dLbls/>
        <c:gapWidth val="70"/>
        <c:overlap val="100"/>
        <c:axId val="74756480"/>
        <c:axId val="74758016"/>
      </c:barChart>
      <c:catAx>
        <c:axId val="74756480"/>
        <c:scaling>
          <c:orientation val="minMax"/>
        </c:scaling>
        <c:axPos val="b"/>
        <c:numFmt formatCode="General" sourceLinked="1"/>
        <c:tickLblPos val="low"/>
        <c:spPr>
          <a:ln>
            <a:noFill/>
          </a:ln>
        </c:spPr>
        <c:txPr>
          <a:bodyPr rot="-5400000" vert="horz"/>
          <a:lstStyle/>
          <a:p>
            <a:pPr>
              <a:defRPr/>
            </a:pPr>
            <a:endParaRPr lang="en-US"/>
          </a:p>
        </c:txPr>
        <c:crossAx val="74758016"/>
        <c:crosses val="autoZero"/>
        <c:auto val="1"/>
        <c:lblAlgn val="ctr"/>
        <c:lblOffset val="100"/>
      </c:catAx>
      <c:valAx>
        <c:axId val="74758016"/>
        <c:scaling>
          <c:orientation val="minMax"/>
        </c:scaling>
        <c:axPos val="l"/>
        <c:numFmt formatCode="General" sourceLinked="1"/>
        <c:tickLblPos val="nextTo"/>
        <c:spPr>
          <a:ln>
            <a:noFill/>
          </a:ln>
        </c:spPr>
        <c:crossAx val="74756480"/>
        <c:crosses val="autoZero"/>
        <c:crossBetween val="between"/>
      </c:valAx>
      <c:spPr>
        <a:ln>
          <a:solidFill>
            <a:schemeClr val="accent1"/>
          </a:solidFill>
        </a:ln>
      </c:spPr>
    </c:plotArea>
    <c:legend>
      <c:legendPos val="l"/>
      <c:layout>
        <c:manualLayout>
          <c:xMode val="edge"/>
          <c:yMode val="edge"/>
          <c:x val="8.4715205119908016E-2"/>
          <c:y val="0.12223763480342201"/>
          <c:w val="0.28496487254161706"/>
          <c:h val="0.17069533406769805"/>
        </c:manualLayout>
      </c:layout>
      <c:overlay val="1"/>
    </c:legend>
    <c:plotVisOnly val="1"/>
    <c:dispBlanksAs val="gap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0"/>
  <c:chart>
    <c:plotArea>
      <c:layout>
        <c:manualLayout>
          <c:layoutTarget val="inner"/>
          <c:xMode val="edge"/>
          <c:yMode val="edge"/>
          <c:x val="7.9489422937891005E-2"/>
          <c:y val="0.11137420866706299"/>
          <c:w val="0.89758243504089696"/>
          <c:h val="0.80914123825179818"/>
        </c:manualLayout>
      </c:layout>
      <c:barChart>
        <c:barDir val="col"/>
        <c:grouping val="clustered"/>
        <c:ser>
          <c:idx val="1"/>
          <c:order val="0"/>
          <c:tx>
            <c:strRef>
              <c:f>'figure 5.7'!$A$66</c:f>
              <c:strCache>
                <c:ptCount val="1"/>
                <c:pt idx="0">
                  <c:v>1980</c:v>
                </c:pt>
              </c:strCache>
            </c:strRef>
          </c:tx>
          <c:spPr>
            <a:solidFill>
              <a:srgbClr val="DDC7C7"/>
            </a:solidFill>
            <a:ln>
              <a:solidFill>
                <a:schemeClr val="accent2">
                  <a:lumMod val="20000"/>
                  <a:lumOff val="80000"/>
                </a:schemeClr>
              </a:solidFill>
            </a:ln>
            <a:effectLst/>
          </c:spPr>
          <c:cat>
            <c:strRef>
              <c:f>'figure 5.7'!$B$64:$H$64</c:f>
              <c:strCache>
                <c:ptCount val="7"/>
                <c:pt idx="0">
                  <c:v>Argentina</c:v>
                </c:pt>
                <c:pt idx="1">
                  <c:v>Brazil</c:v>
                </c:pt>
                <c:pt idx="2">
                  <c:v>Chile</c:v>
                </c:pt>
                <c:pt idx="3">
                  <c:v>Colombia</c:v>
                </c:pt>
                <c:pt idx="4">
                  <c:v>Mexico</c:v>
                </c:pt>
                <c:pt idx="5">
                  <c:v>Peru</c:v>
                </c:pt>
                <c:pt idx="6">
                  <c:v>Venezuela</c:v>
                </c:pt>
              </c:strCache>
            </c:strRef>
          </c:cat>
          <c:val>
            <c:numRef>
              <c:f>'figure 5.7'!$B$66:$H$66</c:f>
              <c:numCache>
                <c:formatCode>0.00%</c:formatCode>
                <c:ptCount val="7"/>
                <c:pt idx="0">
                  <c:v>0.228438918916748</c:v>
                </c:pt>
                <c:pt idx="1">
                  <c:v>0.60380007277256209</c:v>
                </c:pt>
                <c:pt idx="2">
                  <c:v>0.86819776263319526</c:v>
                </c:pt>
                <c:pt idx="3">
                  <c:v>0.34762546678686107</c:v>
                </c:pt>
                <c:pt idx="4">
                  <c:v>0.35152715551081704</c:v>
                </c:pt>
                <c:pt idx="5">
                  <c:v>0.73357553100610706</c:v>
                </c:pt>
                <c:pt idx="6">
                  <c:v>0.79256722465556795</c:v>
                </c:pt>
              </c:numCache>
            </c:numRef>
          </c:val>
        </c:ser>
        <c:ser>
          <c:idx val="2"/>
          <c:order val="1"/>
          <c:tx>
            <c:strRef>
              <c:f>'figure 5.7'!$A$67</c:f>
              <c:strCache>
                <c:ptCount val="1"/>
                <c:pt idx="0">
                  <c:v>1990</c:v>
                </c:pt>
              </c:strCache>
            </c:strRef>
          </c:tx>
          <c:spPr>
            <a:solidFill>
              <a:srgbClr val="CFA6A6"/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  <a:effectLst/>
          </c:spPr>
          <c:cat>
            <c:strRef>
              <c:f>'figure 5.7'!$B$64:$H$64</c:f>
              <c:strCache>
                <c:ptCount val="7"/>
                <c:pt idx="0">
                  <c:v>Argentina</c:v>
                </c:pt>
                <c:pt idx="1">
                  <c:v>Brazil</c:v>
                </c:pt>
                <c:pt idx="2">
                  <c:v>Chile</c:v>
                </c:pt>
                <c:pt idx="3">
                  <c:v>Colombia</c:v>
                </c:pt>
                <c:pt idx="4">
                  <c:v>Mexico</c:v>
                </c:pt>
                <c:pt idx="5">
                  <c:v>Peru</c:v>
                </c:pt>
                <c:pt idx="6">
                  <c:v>Venezuela</c:v>
                </c:pt>
              </c:strCache>
            </c:strRef>
          </c:cat>
          <c:val>
            <c:numRef>
              <c:f>'figure 5.7'!$B$67:$H$67</c:f>
              <c:numCache>
                <c:formatCode>0.00%</c:formatCode>
                <c:ptCount val="7"/>
                <c:pt idx="0">
                  <c:v>0.83459042961176699</c:v>
                </c:pt>
                <c:pt idx="1">
                  <c:v>0.39843870726597913</c:v>
                </c:pt>
                <c:pt idx="2">
                  <c:v>1.4277960279669748</c:v>
                </c:pt>
                <c:pt idx="3">
                  <c:v>0.65350974504720094</c:v>
                </c:pt>
                <c:pt idx="4">
                  <c:v>0.65594664693730709</c:v>
                </c:pt>
                <c:pt idx="5">
                  <c:v>0.98980637068973598</c:v>
                </c:pt>
                <c:pt idx="6">
                  <c:v>1.4689216393737758</c:v>
                </c:pt>
              </c:numCache>
            </c:numRef>
          </c:val>
        </c:ser>
        <c:ser>
          <c:idx val="3"/>
          <c:order val="2"/>
          <c:tx>
            <c:strRef>
              <c:f>'figure 5.7'!$A$68</c:f>
              <c:strCache>
                <c:ptCount val="1"/>
                <c:pt idx="0">
                  <c:v>2000</c:v>
                </c:pt>
              </c:strCache>
            </c:strRef>
          </c:tx>
          <c:spPr>
            <a:solidFill>
              <a:srgbClr val="C68886"/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  <a:effectLst/>
          </c:spPr>
          <c:cat>
            <c:strRef>
              <c:f>'figure 5.7'!$B$64:$H$64</c:f>
              <c:strCache>
                <c:ptCount val="7"/>
                <c:pt idx="0">
                  <c:v>Argentina</c:v>
                </c:pt>
                <c:pt idx="1">
                  <c:v>Brazil</c:v>
                </c:pt>
                <c:pt idx="2">
                  <c:v>Chile</c:v>
                </c:pt>
                <c:pt idx="3">
                  <c:v>Colombia</c:v>
                </c:pt>
                <c:pt idx="4">
                  <c:v>Mexico</c:v>
                </c:pt>
                <c:pt idx="5">
                  <c:v>Peru</c:v>
                </c:pt>
                <c:pt idx="6">
                  <c:v>Venezuela</c:v>
                </c:pt>
              </c:strCache>
            </c:strRef>
          </c:cat>
          <c:val>
            <c:numRef>
              <c:f>'figure 5.7'!$B$68:$H$68</c:f>
              <c:numCache>
                <c:formatCode>0.00%</c:formatCode>
                <c:ptCount val="7"/>
                <c:pt idx="0">
                  <c:v>1.2604002649065853</c:v>
                </c:pt>
                <c:pt idx="1">
                  <c:v>0.79582499224452019</c:v>
                </c:pt>
                <c:pt idx="2">
                  <c:v>1.7501131702824499</c:v>
                </c:pt>
                <c:pt idx="3">
                  <c:v>0.74204332357951119</c:v>
                </c:pt>
                <c:pt idx="4">
                  <c:v>0.63297345685769013</c:v>
                </c:pt>
                <c:pt idx="5">
                  <c:v>1.115888270407505</c:v>
                </c:pt>
                <c:pt idx="6">
                  <c:v>1.2095859150247539</c:v>
                </c:pt>
              </c:numCache>
            </c:numRef>
          </c:val>
        </c:ser>
        <c:ser>
          <c:idx val="4"/>
          <c:order val="3"/>
          <c:tx>
            <c:strRef>
              <c:f>'figure 5.7'!$A$69</c:f>
              <c:strCache>
                <c:ptCount val="1"/>
                <c:pt idx="0">
                  <c:v>2008</c:v>
                </c:pt>
              </c:strCache>
            </c:strRef>
          </c:tx>
          <c:spPr>
            <a:solidFill>
              <a:srgbClr val="82302E"/>
            </a:solidFill>
            <a:ln>
              <a:solidFill>
                <a:schemeClr val="accent2">
                  <a:lumMod val="75000"/>
                </a:schemeClr>
              </a:solidFill>
            </a:ln>
            <a:effectLst/>
          </c:spPr>
          <c:cat>
            <c:strRef>
              <c:f>'figure 5.7'!$B$64:$H$64</c:f>
              <c:strCache>
                <c:ptCount val="7"/>
                <c:pt idx="0">
                  <c:v>Argentina</c:v>
                </c:pt>
                <c:pt idx="1">
                  <c:v>Brazil</c:v>
                </c:pt>
                <c:pt idx="2">
                  <c:v>Chile</c:v>
                </c:pt>
                <c:pt idx="3">
                  <c:v>Colombia</c:v>
                </c:pt>
                <c:pt idx="4">
                  <c:v>Mexico</c:v>
                </c:pt>
                <c:pt idx="5">
                  <c:v>Peru</c:v>
                </c:pt>
                <c:pt idx="6">
                  <c:v>Venezuela</c:v>
                </c:pt>
              </c:strCache>
            </c:strRef>
          </c:cat>
          <c:val>
            <c:numRef>
              <c:f>'figure 5.7'!$B$69:$H$69</c:f>
              <c:numCache>
                <c:formatCode>0.00%</c:formatCode>
                <c:ptCount val="7"/>
                <c:pt idx="0">
                  <c:v>1.177623406809597</c:v>
                </c:pt>
                <c:pt idx="1">
                  <c:v>0.67849446742976016</c:v>
                </c:pt>
                <c:pt idx="2">
                  <c:v>1.8457924089072031</c:v>
                </c:pt>
                <c:pt idx="3">
                  <c:v>0.7806009576982792</c:v>
                </c:pt>
                <c:pt idx="4">
                  <c:v>0.79770950411648811</c:v>
                </c:pt>
                <c:pt idx="5">
                  <c:v>1.082297616235341</c:v>
                </c:pt>
                <c:pt idx="6">
                  <c:v>1.025890164603974</c:v>
                </c:pt>
              </c:numCache>
            </c:numRef>
          </c:val>
        </c:ser>
        <c:ser>
          <c:idx val="5"/>
          <c:order val="4"/>
          <c:tx>
            <c:strRef>
              <c:f>'figure 5.7'!$A$70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rgbClr val="561F1D"/>
            </a:solidFill>
            <a:ln>
              <a:solidFill>
                <a:schemeClr val="accent2">
                  <a:lumMod val="50000"/>
                </a:schemeClr>
              </a:solidFill>
            </a:ln>
            <a:effectLst/>
          </c:spPr>
          <c:cat>
            <c:strRef>
              <c:f>'figure 5.7'!$B$64:$H$64</c:f>
              <c:strCache>
                <c:ptCount val="7"/>
                <c:pt idx="0">
                  <c:v>Argentina</c:v>
                </c:pt>
                <c:pt idx="1">
                  <c:v>Brazil</c:v>
                </c:pt>
                <c:pt idx="2">
                  <c:v>Chile</c:v>
                </c:pt>
                <c:pt idx="3">
                  <c:v>Colombia</c:v>
                </c:pt>
                <c:pt idx="4">
                  <c:v>Mexico</c:v>
                </c:pt>
                <c:pt idx="5">
                  <c:v>Peru</c:v>
                </c:pt>
                <c:pt idx="6">
                  <c:v>Venezuela</c:v>
                </c:pt>
              </c:strCache>
            </c:strRef>
          </c:cat>
          <c:val>
            <c:numRef>
              <c:f>'figure 5.7'!$B$70:$H$70</c:f>
              <c:numCache>
                <c:formatCode>0.00%</c:formatCode>
                <c:ptCount val="7"/>
                <c:pt idx="0">
                  <c:v>1.1644313504640658</c:v>
                </c:pt>
                <c:pt idx="1">
                  <c:v>0.93013224840644093</c:v>
                </c:pt>
                <c:pt idx="2">
                  <c:v>2.3696834330792238</c:v>
                </c:pt>
                <c:pt idx="3">
                  <c:v>0.87972768449789718</c:v>
                </c:pt>
                <c:pt idx="4">
                  <c:v>0.9910062054764549</c:v>
                </c:pt>
                <c:pt idx="5">
                  <c:v>1.317118350040829</c:v>
                </c:pt>
                <c:pt idx="6">
                  <c:v>1.2508060029879298</c:v>
                </c:pt>
              </c:numCache>
            </c:numRef>
          </c:val>
        </c:ser>
        <c:dLbls/>
        <c:axId val="76532352"/>
        <c:axId val="76550528"/>
      </c:barChart>
      <c:catAx>
        <c:axId val="76532352"/>
        <c:scaling>
          <c:orientation val="minMax"/>
        </c:scaling>
        <c:axPos val="b"/>
        <c:numFmt formatCode="General" sourceLinked="1"/>
        <c:tickLblPos val="nextTo"/>
        <c:crossAx val="76550528"/>
        <c:crosses val="autoZero"/>
        <c:auto val="1"/>
        <c:lblAlgn val="ctr"/>
        <c:lblOffset val="100"/>
      </c:catAx>
      <c:valAx>
        <c:axId val="76550528"/>
        <c:scaling>
          <c:orientation val="minMax"/>
        </c:scaling>
        <c:axPos val="l"/>
        <c:numFmt formatCode="0%" sourceLinked="0"/>
        <c:tickLblPos val="nextTo"/>
        <c:crossAx val="76532352"/>
        <c:crosses val="autoZero"/>
        <c:crossBetween val="between"/>
      </c:valAx>
      <c:spPr>
        <a:ln>
          <a:solidFill>
            <a:schemeClr val="accent1"/>
          </a:solidFill>
        </a:ln>
      </c:spPr>
    </c:plotArea>
    <c:legend>
      <c:legendPos val="r"/>
      <c:layout>
        <c:manualLayout>
          <c:xMode val="edge"/>
          <c:yMode val="edge"/>
          <c:x val="0.104933627100896"/>
          <c:y val="0.111042435931387"/>
          <c:w val="7.6014720090649024E-2"/>
          <c:h val="0.27504184633526002"/>
        </c:manualLayout>
      </c:layout>
      <c:overlay val="1"/>
    </c:legend>
    <c:plotVisOnly val="1"/>
    <c:dispBlanksAs val="gap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/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0.05344</cdr:x>
      <cdr:y>0</cdr:y>
    </cdr:from>
    <cdr:to>
      <cdr:x>0.31367</cdr:x>
      <cdr:y>0.0852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39814" y="-1600200"/>
          <a:ext cx="2141589" cy="3856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b="1" dirty="0"/>
            <a:t>billions</a:t>
          </a:r>
          <a:r>
            <a:rPr lang="en-US" sz="1600" b="1" baseline="0" dirty="0"/>
            <a:t> of US dollars</a:t>
          </a:r>
          <a:endParaRPr lang="en-US" sz="16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0.03631</cdr:x>
      <cdr:y>0.00902</cdr:y>
    </cdr:from>
    <cdr:to>
      <cdr:x>0.29056</cdr:x>
      <cdr:y>0.06913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2469" y="33170"/>
          <a:ext cx="1767840" cy="2209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b="1" dirty="0"/>
            <a:t>billions of US dollars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0.03856</cdr:x>
      <cdr:y>0.01269</cdr:y>
    </cdr:from>
    <cdr:to>
      <cdr:x>0.67677</cdr:x>
      <cdr:y>0.08567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17333" y="57434"/>
          <a:ext cx="5252194" cy="3303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b="1" dirty="0"/>
            <a:t> international assets plus liabilities as a percent of GDP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DE61-BFB8-794E-9CF7-E70B73DEFCD5}" type="datetimeFigureOut">
              <a:rPr lang="es-ES" smtClean="0"/>
              <a:pPr/>
              <a:t>17/06/2014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729EF-3522-E545-9F3D-9A5F25A1F141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554939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DE61-BFB8-794E-9CF7-E70B73DEFCD5}" type="datetimeFigureOut">
              <a:rPr lang="es-ES" smtClean="0"/>
              <a:pPr/>
              <a:t>17/06/2014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729EF-3522-E545-9F3D-9A5F25A1F141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707530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DE61-BFB8-794E-9CF7-E70B73DEFCD5}" type="datetimeFigureOut">
              <a:rPr lang="es-ES" smtClean="0"/>
              <a:pPr/>
              <a:t>17/06/2014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729EF-3522-E545-9F3D-9A5F25A1F141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966807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DE61-BFB8-794E-9CF7-E70B73DEFCD5}" type="datetimeFigureOut">
              <a:rPr lang="es-ES" smtClean="0"/>
              <a:pPr/>
              <a:t>17/06/2014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729EF-3522-E545-9F3D-9A5F25A1F141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621566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DE61-BFB8-794E-9CF7-E70B73DEFCD5}" type="datetimeFigureOut">
              <a:rPr lang="es-ES" smtClean="0"/>
              <a:pPr/>
              <a:t>17/06/2014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729EF-3522-E545-9F3D-9A5F25A1F141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154688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DE61-BFB8-794E-9CF7-E70B73DEFCD5}" type="datetimeFigureOut">
              <a:rPr lang="es-ES" smtClean="0"/>
              <a:pPr/>
              <a:t>17/06/2014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729EF-3522-E545-9F3D-9A5F25A1F141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963305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DE61-BFB8-794E-9CF7-E70B73DEFCD5}" type="datetimeFigureOut">
              <a:rPr lang="es-ES" smtClean="0"/>
              <a:pPr/>
              <a:t>17/06/2014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729EF-3522-E545-9F3D-9A5F25A1F141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21172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DE61-BFB8-794E-9CF7-E70B73DEFCD5}" type="datetimeFigureOut">
              <a:rPr lang="es-ES" smtClean="0"/>
              <a:pPr/>
              <a:t>17/06/2014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729EF-3522-E545-9F3D-9A5F25A1F141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912266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DE61-BFB8-794E-9CF7-E70B73DEFCD5}" type="datetimeFigureOut">
              <a:rPr lang="es-ES" smtClean="0"/>
              <a:pPr/>
              <a:t>17/06/2014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729EF-3522-E545-9F3D-9A5F25A1F141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61816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DE61-BFB8-794E-9CF7-E70B73DEFCD5}" type="datetimeFigureOut">
              <a:rPr lang="es-ES" smtClean="0"/>
              <a:pPr/>
              <a:t>17/06/2014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729EF-3522-E545-9F3D-9A5F25A1F141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531059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DE61-BFB8-794E-9CF7-E70B73DEFCD5}" type="datetimeFigureOut">
              <a:rPr lang="es-ES" smtClean="0"/>
              <a:pPr/>
              <a:t>17/06/2014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729EF-3522-E545-9F3D-9A5F25A1F141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884601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5DE61-BFB8-794E-9CF7-E70B73DEFCD5}" type="datetimeFigureOut">
              <a:rPr lang="es-ES" smtClean="0"/>
              <a:pPr/>
              <a:t>17/06/2014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729EF-3522-E545-9F3D-9A5F25A1F141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006078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93437" y="1276062"/>
            <a:ext cx="7772400" cy="1470025"/>
          </a:xfrm>
        </p:spPr>
        <p:txBody>
          <a:bodyPr/>
          <a:lstStyle/>
          <a:p>
            <a:r>
              <a:rPr lang="es-ES" b="1" dirty="0" err="1" smtClean="0"/>
              <a:t>On</a:t>
            </a:r>
            <a:r>
              <a:rPr lang="es-ES" b="1" dirty="0" smtClean="0"/>
              <a:t> Capital </a:t>
            </a:r>
            <a:r>
              <a:rPr lang="es-ES" b="1" dirty="0" err="1" smtClean="0"/>
              <a:t>Controls</a:t>
            </a:r>
            <a:r>
              <a:rPr lang="es-ES" b="1" dirty="0" smtClean="0"/>
              <a:t> and </a:t>
            </a:r>
            <a:r>
              <a:rPr lang="es-ES" b="1" dirty="0" err="1" smtClean="0"/>
              <a:t>Financial</a:t>
            </a:r>
            <a:r>
              <a:rPr lang="es-ES" b="1" dirty="0" smtClean="0"/>
              <a:t> </a:t>
            </a:r>
            <a:r>
              <a:rPr lang="es-ES" b="1" dirty="0" err="1" smtClean="0"/>
              <a:t>Stability</a:t>
            </a:r>
            <a:endParaRPr lang="es-ES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52236" y="2916381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es-E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José De Gregorio</a:t>
            </a:r>
          </a:p>
          <a:p>
            <a:r>
              <a:rPr lang="es-E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Universidad de Chile </a:t>
            </a:r>
          </a:p>
          <a:p>
            <a:r>
              <a:rPr lang="es-E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Peterson </a:t>
            </a:r>
            <a:r>
              <a:rPr lang="es-ES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Institute</a:t>
            </a:r>
            <a:r>
              <a:rPr lang="es-E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of International </a:t>
            </a:r>
            <a:r>
              <a:rPr lang="es-ES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Economics</a:t>
            </a:r>
            <a:endParaRPr lang="es-E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062182" y="5645727"/>
            <a:ext cx="78100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/>
              <a:t>Presented</a:t>
            </a:r>
            <a:r>
              <a:rPr lang="es-ES" dirty="0" smtClean="0"/>
              <a:t> at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Conference</a:t>
            </a:r>
            <a:r>
              <a:rPr lang="es-ES" dirty="0" smtClean="0"/>
              <a:t> </a:t>
            </a:r>
            <a:r>
              <a:rPr lang="es-ES" i="1" dirty="0" err="1" smtClean="0"/>
              <a:t>Monetary</a:t>
            </a:r>
            <a:r>
              <a:rPr lang="es-ES" i="1" dirty="0" smtClean="0"/>
              <a:t> </a:t>
            </a:r>
            <a:r>
              <a:rPr lang="es-ES" i="1" dirty="0" err="1" smtClean="0"/>
              <a:t>Policy</a:t>
            </a:r>
            <a:r>
              <a:rPr lang="es-ES" i="1" dirty="0" smtClean="0"/>
              <a:t> and </a:t>
            </a:r>
            <a:r>
              <a:rPr lang="es-ES" i="1" dirty="0" err="1" smtClean="0"/>
              <a:t>Financial</a:t>
            </a:r>
            <a:r>
              <a:rPr lang="es-ES" i="1" dirty="0" smtClean="0"/>
              <a:t> </a:t>
            </a:r>
            <a:r>
              <a:rPr lang="es-ES" i="1" dirty="0" err="1" smtClean="0"/>
              <a:t>Stability</a:t>
            </a:r>
            <a:r>
              <a:rPr lang="es-ES" i="1" dirty="0" smtClean="0"/>
              <a:t> in </a:t>
            </a:r>
            <a:r>
              <a:rPr lang="es-ES" i="1" dirty="0" err="1" smtClean="0"/>
              <a:t>Emerging</a:t>
            </a:r>
            <a:endParaRPr lang="es-ES" i="1" dirty="0"/>
          </a:p>
          <a:p>
            <a:r>
              <a:rPr lang="es-ES" i="1" dirty="0" err="1" smtClean="0"/>
              <a:t>Markets</a:t>
            </a:r>
            <a:r>
              <a:rPr lang="es-ES" dirty="0" smtClean="0"/>
              <a:t>, NBER and Central </a:t>
            </a:r>
            <a:r>
              <a:rPr lang="es-ES" dirty="0" err="1" smtClean="0"/>
              <a:t>bank</a:t>
            </a:r>
            <a:r>
              <a:rPr lang="es-ES" dirty="0" smtClean="0"/>
              <a:t> of </a:t>
            </a:r>
            <a:r>
              <a:rPr lang="es-ES" dirty="0" err="1" smtClean="0"/>
              <a:t>Turkey</a:t>
            </a:r>
            <a:r>
              <a:rPr lang="es-ES" dirty="0" smtClean="0"/>
              <a:t>, June 13-14 2014, </a:t>
            </a:r>
            <a:r>
              <a:rPr lang="es-ES" dirty="0" err="1" smtClean="0"/>
              <a:t>Istanbul</a:t>
            </a:r>
            <a:r>
              <a:rPr lang="es-ES" dirty="0" smtClean="0"/>
              <a:t>, </a:t>
            </a:r>
            <a:r>
              <a:rPr lang="es-ES" dirty="0" err="1" smtClean="0"/>
              <a:t>Turkey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8017269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3606" y="895940"/>
            <a:ext cx="6383082" cy="5714919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427304" y="285706"/>
            <a:ext cx="80712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i="0" dirty="0" err="1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Maximum</a:t>
            </a:r>
            <a:r>
              <a:rPr lang="es-ES" sz="2000" b="1" i="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 decline in reserves of </a:t>
            </a:r>
            <a:r>
              <a:rPr lang="es-ES" sz="2000" b="1" i="0" dirty="0" err="1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Latin</a:t>
            </a:r>
            <a:r>
              <a:rPr lang="es-ES" sz="2000" b="1" i="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 American and </a:t>
            </a:r>
            <a:r>
              <a:rPr lang="es-ES" sz="2000" b="1" i="0" dirty="0" err="1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selected</a:t>
            </a:r>
            <a:r>
              <a:rPr lang="es-ES" sz="2000" b="1" i="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 </a:t>
            </a:r>
            <a:r>
              <a:rPr lang="es-ES" sz="2000" b="1" i="0" dirty="0" err="1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emerging</a:t>
            </a:r>
            <a:r>
              <a:rPr lang="es-ES" sz="2000" b="1" i="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 </a:t>
            </a:r>
            <a:r>
              <a:rPr lang="es-ES" sz="2000" b="1" i="0" dirty="0" err="1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Asian</a:t>
            </a:r>
            <a:r>
              <a:rPr lang="es-ES" sz="2000" b="1" i="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 </a:t>
            </a:r>
            <a:r>
              <a:rPr lang="es-ES" sz="2000" b="1" i="0" dirty="0" err="1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countries</a:t>
            </a:r>
            <a:r>
              <a:rPr lang="es-ES" sz="2000" b="1" i="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 (</a:t>
            </a:r>
            <a:r>
              <a:rPr lang="es-ES" sz="2000" b="1" i="0" dirty="0" err="1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percent</a:t>
            </a:r>
            <a:r>
              <a:rPr lang="es-ES" sz="2000" b="1" i="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)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xmlns="" val="2575042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smtClean="0"/>
              <a:t>Capital controls or prudential policies?</a:t>
            </a:r>
            <a:endParaRPr lang="en-US" sz="32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Overall: there are better instruments for financial stability and to avoid debt crisis. Prudential regulation (micro and macro).</a:t>
            </a:r>
          </a:p>
          <a:p>
            <a:r>
              <a:rPr lang="en-US" dirty="0" smtClean="0"/>
              <a:t>If the problem are banking flows: banking regulation.</a:t>
            </a:r>
          </a:p>
          <a:p>
            <a:r>
              <a:rPr lang="en-US" dirty="0" smtClean="0"/>
              <a:t>For macro purposes (exchange rate) all flows should be controlled, “good” and “bad”.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59519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smtClean="0"/>
              <a:t>On the causes of capital inflows: are they truly exogenous? Or domestically induced?</a:t>
            </a:r>
            <a:endParaRPr lang="en-US" sz="32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 smtClean="0"/>
          </a:p>
          <a:p>
            <a:r>
              <a:rPr lang="en-CA" dirty="0" smtClean="0"/>
              <a:t>Portfolio diversification from AE.</a:t>
            </a:r>
          </a:p>
          <a:p>
            <a:r>
              <a:rPr lang="en-CA" dirty="0" smtClean="0"/>
              <a:t>Policy distortions: high interest rates (Chile 90s, Brazil 2000s)</a:t>
            </a:r>
          </a:p>
          <a:p>
            <a:r>
              <a:rPr lang="en-CA" dirty="0" smtClean="0"/>
              <a:t>Accumulation of reserves.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xmlns="" val="1037289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2800" b="1" i="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Surges of capital </a:t>
            </a:r>
            <a:r>
              <a:rPr lang="es-ES" sz="2800" b="1" i="0" dirty="0" err="1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inflows</a:t>
            </a:r>
            <a:r>
              <a:rPr lang="es-ES" sz="2800" b="1" i="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, 1990s and 2000s</a:t>
            </a:r>
            <a:r>
              <a:rPr lang="es-ES" sz="3200" b="0" i="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 </a:t>
            </a:r>
            <a:r>
              <a:rPr lang="es-ES" sz="2800" b="0" i="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(</a:t>
            </a:r>
            <a:r>
              <a:rPr lang="es-ES" sz="2800" b="0" i="0" dirty="0" err="1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percent</a:t>
            </a:r>
            <a:r>
              <a:rPr lang="es-ES" sz="2800" b="0" i="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 of GDP)</a:t>
            </a:r>
            <a:endParaRPr lang="es-ES" sz="2800" b="1" dirty="0"/>
          </a:p>
        </p:txBody>
      </p:sp>
      <p:sp>
        <p:nvSpPr>
          <p:cNvPr id="9" name="CuadroTexto 8"/>
          <p:cNvSpPr txBox="1"/>
          <p:nvPr/>
        </p:nvSpPr>
        <p:spPr>
          <a:xfrm>
            <a:off x="895045" y="5418667"/>
            <a:ext cx="72208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Sources: </a:t>
            </a:r>
            <a:r>
              <a:rPr lang="en-US" sz="1400" dirty="0" err="1" smtClean="0"/>
              <a:t>Ghosh</a:t>
            </a:r>
            <a:r>
              <a:rPr lang="en-US" sz="1400" dirty="0" smtClean="0"/>
              <a:t> et al. (2012) for net capital inflows; International Monetary Fund, International Financial Statistics, for current account and reserve accumulation.</a:t>
            </a:r>
            <a:endParaRPr lang="en-US" sz="1400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19868078"/>
              </p:ext>
            </p:extLst>
          </p:nvPr>
        </p:nvGraphicFramePr>
        <p:xfrm>
          <a:off x="1013622" y="1599645"/>
          <a:ext cx="6875558" cy="3638877"/>
        </p:xfrm>
        <a:graphic>
          <a:graphicData uri="http://schemas.openxmlformats.org/drawingml/2006/table">
            <a:tbl>
              <a:tblPr/>
              <a:tblGrid>
                <a:gridCol w="1935037"/>
                <a:gridCol w="1502742"/>
                <a:gridCol w="1955623"/>
                <a:gridCol w="1482156"/>
              </a:tblGrid>
              <a:tr h="330807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Net capital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Current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Change in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0807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Region</a:t>
                      </a:r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</a:t>
                      </a:r>
                      <a:r>
                        <a:rPr lang="es-E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period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inflows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account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reserves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807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Latin</a:t>
                      </a:r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s-E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America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080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1990s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080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  2000s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6.7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-1.7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4.2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807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Asia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080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1990s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080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  2000s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3.7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3.2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5.6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807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Europe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080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1990s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080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  2000s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17.3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-10.5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3.1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7484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smtClean="0"/>
              <a:t>Conclusion</a:t>
            </a:r>
            <a:endParaRPr lang="en-US" sz="32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There are </a:t>
            </a:r>
            <a:r>
              <a:rPr lang="en-US" dirty="0" smtClean="0"/>
              <a:t>direct </a:t>
            </a:r>
            <a:r>
              <a:rPr lang="en-US" dirty="0"/>
              <a:t>instruments to protect financial </a:t>
            </a:r>
            <a:r>
              <a:rPr lang="en-US" dirty="0" smtClean="0"/>
              <a:t>stability. However, </a:t>
            </a:r>
            <a:r>
              <a:rPr lang="en-US" b="1" dirty="0" smtClean="0"/>
              <a:t>open </a:t>
            </a:r>
            <a:r>
              <a:rPr lang="en-US" b="1" dirty="0"/>
              <a:t>capital account does not mean unfettered financial systems</a:t>
            </a:r>
            <a:r>
              <a:rPr lang="en-US" dirty="0"/>
              <a:t>.</a:t>
            </a:r>
          </a:p>
          <a:p>
            <a:r>
              <a:rPr lang="en-US" dirty="0" smtClean="0"/>
              <a:t>Effectiveness of </a:t>
            </a:r>
            <a:r>
              <a:rPr lang="en-US" dirty="0"/>
              <a:t>c</a:t>
            </a:r>
            <a:r>
              <a:rPr lang="en-US" dirty="0" smtClean="0"/>
              <a:t>apital controls is at most weak. </a:t>
            </a:r>
            <a:r>
              <a:rPr lang="en-US" b="1" dirty="0" smtClean="0"/>
              <a:t>But do not open the capital account without strong financial system.</a:t>
            </a:r>
          </a:p>
          <a:p>
            <a:r>
              <a:rPr lang="en-US" dirty="0" smtClean="0"/>
              <a:t>The first line of defense for macro stability is good policies: </a:t>
            </a:r>
            <a:r>
              <a:rPr lang="en-US" b="1" dirty="0" smtClean="0"/>
              <a:t>IT, strong fiscal and flexible exchange rates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471333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93437" y="1276062"/>
            <a:ext cx="7772400" cy="1470025"/>
          </a:xfrm>
        </p:spPr>
        <p:txBody>
          <a:bodyPr/>
          <a:lstStyle/>
          <a:p>
            <a:r>
              <a:rPr lang="es-ES" b="1" dirty="0" err="1" smtClean="0"/>
              <a:t>On</a:t>
            </a:r>
            <a:r>
              <a:rPr lang="es-ES" b="1" dirty="0" smtClean="0"/>
              <a:t> Capital </a:t>
            </a:r>
            <a:r>
              <a:rPr lang="es-ES" b="1" dirty="0" err="1" smtClean="0"/>
              <a:t>Controls</a:t>
            </a:r>
            <a:r>
              <a:rPr lang="es-ES" b="1" dirty="0" smtClean="0"/>
              <a:t> and </a:t>
            </a:r>
            <a:r>
              <a:rPr lang="es-ES" b="1" dirty="0" err="1" smtClean="0"/>
              <a:t>Financial</a:t>
            </a:r>
            <a:r>
              <a:rPr lang="es-ES" b="1" dirty="0" smtClean="0"/>
              <a:t> </a:t>
            </a:r>
            <a:r>
              <a:rPr lang="es-ES" b="1" dirty="0" err="1" smtClean="0"/>
              <a:t>Stability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xmlns="" val="801726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 err="1" smtClean="0"/>
              <a:t>Introduction</a:t>
            </a:r>
            <a:endParaRPr lang="es-ES" sz="32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Financial stability has been an old concern in central banking in EMEs. Not in AE.</a:t>
            </a:r>
          </a:p>
          <a:p>
            <a:r>
              <a:rPr lang="en-AU" dirty="0" smtClean="0"/>
              <a:t>Capital flows and the economy</a:t>
            </a:r>
          </a:p>
          <a:p>
            <a:pPr lvl="1"/>
            <a:r>
              <a:rPr lang="en-AU" dirty="0" smtClean="0"/>
              <a:t>Gross flows: financial stability - vulnerabilities</a:t>
            </a:r>
          </a:p>
          <a:p>
            <a:pPr lvl="1"/>
            <a:r>
              <a:rPr lang="en-AU" dirty="0" smtClean="0"/>
              <a:t>Net flows: macroeconomic stability (PS-IT) - exchange rate</a:t>
            </a:r>
          </a:p>
          <a:p>
            <a:r>
              <a:rPr lang="en-AU" dirty="0" smtClean="0"/>
              <a:t>There are interactions between FS and PS, but good starting point to discuss policies.</a:t>
            </a:r>
          </a:p>
        </p:txBody>
      </p:sp>
    </p:spTree>
    <p:extLst>
      <p:ext uri="{BB962C8B-B14F-4D97-AF65-F5344CB8AC3E}">
        <p14:creationId xmlns:p14="http://schemas.microsoft.com/office/powerpoint/2010/main" xmlns="" val="2083452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smtClean="0"/>
              <a:t>The global financial crisis</a:t>
            </a:r>
            <a:endParaRPr lang="en-US" sz="32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 problem was excessive borrowing in a poorly regulated financial systems. Just like EMEs in the past.</a:t>
            </a:r>
          </a:p>
          <a:p>
            <a:r>
              <a:rPr lang="en-US" dirty="0" smtClean="0"/>
              <a:t>Except for Emerging Europe, Latin America and Asia did very well. No sudden stop, no financial crisis, but turmoil, recession and rapid recovery. Are we doing economics for pre-Asian crisis?</a:t>
            </a:r>
          </a:p>
          <a:p>
            <a:r>
              <a:rPr lang="en-US" dirty="0" smtClean="0"/>
              <a:t>What’s new? Not to make the mistakes of AE, but not to ignore what worked: </a:t>
            </a:r>
            <a:r>
              <a:rPr lang="en-US" b="1" dirty="0" smtClean="0"/>
              <a:t>good macro policies, strong financial systems and exchange rate flexibility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Problem: “good” versus “bad” flows.</a:t>
            </a:r>
          </a:p>
        </p:txBody>
      </p:sp>
    </p:spTree>
    <p:extLst>
      <p:ext uri="{BB962C8B-B14F-4D97-AF65-F5344CB8AC3E}">
        <p14:creationId xmlns:p14="http://schemas.microsoft.com/office/powerpoint/2010/main" xmlns="" val="1321505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7091" y="274638"/>
            <a:ext cx="8751454" cy="1143000"/>
          </a:xfrm>
        </p:spPr>
        <p:txBody>
          <a:bodyPr>
            <a:normAutofit/>
          </a:bodyPr>
          <a:lstStyle/>
          <a:p>
            <a:pPr algn="l"/>
            <a:r>
              <a:rPr lang="es-ES" sz="3200" b="1" i="0" dirty="0" err="1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Quarterly</a:t>
            </a:r>
            <a:r>
              <a:rPr lang="es-ES" sz="3200" b="1" i="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 </a:t>
            </a:r>
            <a:r>
              <a:rPr lang="es-ES" sz="3200" b="1" i="0" dirty="0" err="1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change</a:t>
            </a:r>
            <a:r>
              <a:rPr lang="es-ES" sz="3200" b="1" i="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 in </a:t>
            </a:r>
            <a:r>
              <a:rPr lang="es-ES" sz="3200" b="1" i="0" dirty="0" err="1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cross-border</a:t>
            </a:r>
            <a:r>
              <a:rPr lang="es-ES" sz="3200" b="1" i="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 </a:t>
            </a:r>
            <a:r>
              <a:rPr lang="es-ES" sz="3200" b="1" i="0" dirty="0" err="1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banking</a:t>
            </a:r>
            <a:r>
              <a:rPr lang="es-ES" sz="3200" b="1" i="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 </a:t>
            </a:r>
            <a:r>
              <a:rPr lang="es-ES" sz="3200" b="1" i="0" dirty="0" err="1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claims</a:t>
            </a:r>
            <a:r>
              <a:rPr lang="es-ES" sz="3200" b="1" i="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, 2005Q1-2011Q4</a:t>
            </a:r>
            <a:endParaRPr lang="es-ES" sz="3200" b="1" dirty="0"/>
          </a:p>
        </p:txBody>
      </p:sp>
      <p:graphicFrame>
        <p:nvGraphicFramePr>
          <p:cNvPr id="6" name="7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3050574"/>
              </p:ext>
            </p:extLst>
          </p:nvPr>
        </p:nvGraphicFramePr>
        <p:xfrm>
          <a:off x="457200" y="1417638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554182" y="6157677"/>
            <a:ext cx="77492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i="1" dirty="0" err="1"/>
              <a:t>Source</a:t>
            </a:r>
            <a:r>
              <a:rPr lang="es-ES" sz="1400" dirty="0"/>
              <a:t>: Bank </a:t>
            </a:r>
            <a:r>
              <a:rPr lang="es-ES" sz="1400" dirty="0" err="1"/>
              <a:t>for</a:t>
            </a:r>
            <a:r>
              <a:rPr lang="es-ES" sz="1400" dirty="0"/>
              <a:t> International </a:t>
            </a:r>
            <a:r>
              <a:rPr lang="es-ES" sz="1400" dirty="0" err="1"/>
              <a:t>Settlements</a:t>
            </a:r>
            <a:r>
              <a:rPr lang="es-ES" sz="1400" dirty="0"/>
              <a:t>, </a:t>
            </a:r>
            <a:r>
              <a:rPr lang="es-ES" sz="1400" dirty="0" err="1"/>
              <a:t>Consolidated</a:t>
            </a:r>
            <a:r>
              <a:rPr lang="es-ES" sz="1400" dirty="0"/>
              <a:t> </a:t>
            </a:r>
            <a:r>
              <a:rPr lang="es-ES" sz="1400" dirty="0" err="1"/>
              <a:t>Banking</a:t>
            </a:r>
            <a:r>
              <a:rPr lang="es-ES" sz="1400" dirty="0"/>
              <a:t> </a:t>
            </a:r>
            <a:r>
              <a:rPr lang="es-ES" sz="1400" dirty="0" err="1"/>
              <a:t>Statistics</a:t>
            </a:r>
            <a:r>
              <a:rPr lang="es-ES" sz="1400" dirty="0"/>
              <a:t> (</a:t>
            </a:r>
            <a:r>
              <a:rPr lang="es-ES" sz="1400" dirty="0" err="1"/>
              <a:t>immediate</a:t>
            </a:r>
            <a:r>
              <a:rPr lang="es-ES" sz="1400" dirty="0"/>
              <a:t> </a:t>
            </a:r>
            <a:r>
              <a:rPr lang="es-ES" sz="1400" dirty="0" err="1"/>
              <a:t>borrower</a:t>
            </a:r>
            <a:r>
              <a:rPr lang="es-ES" sz="1400" dirty="0"/>
              <a:t> </a:t>
            </a:r>
            <a:r>
              <a:rPr lang="es-ES" sz="1400" dirty="0" err="1"/>
              <a:t>basis</a:t>
            </a:r>
            <a:r>
              <a:rPr lang="es-ES" sz="1400" dirty="0"/>
              <a:t>).</a:t>
            </a:r>
            <a:r>
              <a:rPr lang="es-ES" sz="1400" dirty="0" smtClean="0"/>
              <a:t> 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xmlns="" val="1888447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91879915"/>
              </p:ext>
            </p:extLst>
          </p:nvPr>
        </p:nvGraphicFramePr>
        <p:xfrm>
          <a:off x="936625" y="1695450"/>
          <a:ext cx="6969125" cy="3973513"/>
        </p:xfrm>
        <a:graphic>
          <a:graphicData uri="http://schemas.openxmlformats.org/presentationml/2006/ole">
            <p:oleObj spid="_x0000_s1028" name="Documento" r:id="rId3" imgW="5604480" imgH="3190680" progId="Word.Document.12">
              <p:embed/>
            </p:oleObj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100" b="1" dirty="0" smtClean="0"/>
              <a:t/>
            </a:r>
            <a:br>
              <a:rPr lang="en-US" sz="3100" b="1" dirty="0" smtClean="0"/>
            </a:br>
            <a:r>
              <a:rPr lang="es-ES_tradnl" sz="3100" b="1" dirty="0" smtClean="0"/>
              <a:t>Exchange </a:t>
            </a:r>
            <a:r>
              <a:rPr lang="es-ES_tradnl" sz="3100" b="1" dirty="0" err="1" smtClean="0"/>
              <a:t>rates</a:t>
            </a:r>
            <a:r>
              <a:rPr lang="es-ES_tradnl" sz="3100" b="1" dirty="0" smtClean="0"/>
              <a:t> </a:t>
            </a:r>
            <a:r>
              <a:rPr lang="es-ES_tradnl" sz="3100" b="1" dirty="0" err="1" smtClean="0"/>
              <a:t>during</a:t>
            </a:r>
            <a:r>
              <a:rPr lang="es-ES_tradnl" sz="3100" b="1" dirty="0" smtClean="0"/>
              <a:t> </a:t>
            </a:r>
            <a:r>
              <a:rPr lang="es-ES_tradnl" sz="3100" b="1" dirty="0" err="1" smtClean="0"/>
              <a:t>the</a:t>
            </a:r>
            <a:r>
              <a:rPr lang="es-ES_tradnl" sz="3100" b="1" dirty="0" smtClean="0"/>
              <a:t> GFC </a:t>
            </a:r>
            <a:r>
              <a:rPr lang="en-US" sz="3100" dirty="0" smtClean="0"/>
              <a:t>(domestic currency per US dollar, period average=</a:t>
            </a:r>
            <a:r>
              <a:rPr lang="en-US" sz="3100" dirty="0"/>
              <a:t>100)</a:t>
            </a:r>
            <a:r>
              <a:rPr lang="es-ES_tradnl" sz="3100" dirty="0"/>
              <a:t/>
            </a:r>
            <a:br>
              <a:rPr lang="es-ES_tradnl" sz="3100" dirty="0"/>
            </a:br>
            <a:r>
              <a:rPr lang="en-US" dirty="0"/>
              <a:t> 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xmlns="" val="191553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183" y="274638"/>
            <a:ext cx="8693726" cy="1143000"/>
          </a:xfrm>
        </p:spPr>
        <p:txBody>
          <a:bodyPr>
            <a:noAutofit/>
          </a:bodyPr>
          <a:lstStyle/>
          <a:p>
            <a:pPr algn="l"/>
            <a:r>
              <a:rPr lang="es-ES" sz="2400" b="1" i="0" dirty="0" err="1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Private</a:t>
            </a:r>
            <a:r>
              <a:rPr lang="es-ES" sz="2400" b="1" i="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 </a:t>
            </a:r>
            <a:r>
              <a:rPr lang="es-ES" sz="2400" b="1" i="0" dirty="0" err="1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credit</a:t>
            </a:r>
            <a:r>
              <a:rPr lang="es-ES" sz="2400" b="1" i="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 as share of GDP, 2000 and 2008</a:t>
            </a:r>
            <a:endParaRPr lang="es-ES" sz="2400" b="1" dirty="0"/>
          </a:p>
        </p:txBody>
      </p:sp>
      <p:sp>
        <p:nvSpPr>
          <p:cNvPr id="5" name="CuadroTexto 4"/>
          <p:cNvSpPr txBox="1"/>
          <p:nvPr/>
        </p:nvSpPr>
        <p:spPr>
          <a:xfrm>
            <a:off x="935182" y="6103747"/>
            <a:ext cx="60523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i="1" dirty="0" err="1"/>
              <a:t>Source</a:t>
            </a:r>
            <a:r>
              <a:rPr lang="es-ES" sz="1400" dirty="0"/>
              <a:t>: International </a:t>
            </a:r>
            <a:r>
              <a:rPr lang="es-ES" sz="1400" dirty="0" err="1"/>
              <a:t>Monetary</a:t>
            </a:r>
            <a:r>
              <a:rPr lang="es-ES" sz="1400" dirty="0"/>
              <a:t> </a:t>
            </a:r>
            <a:r>
              <a:rPr lang="es-ES" sz="1400" dirty="0" err="1"/>
              <a:t>Fund</a:t>
            </a:r>
            <a:r>
              <a:rPr lang="es-ES" sz="1400" dirty="0"/>
              <a:t>, </a:t>
            </a:r>
            <a:r>
              <a:rPr lang="es-ES" sz="1400" i="1" dirty="0"/>
              <a:t>International </a:t>
            </a:r>
            <a:r>
              <a:rPr lang="es-ES" sz="1400" i="1" dirty="0" err="1"/>
              <a:t>Financial</a:t>
            </a:r>
            <a:r>
              <a:rPr lang="es-ES" sz="1400" i="1" dirty="0"/>
              <a:t> </a:t>
            </a:r>
            <a:r>
              <a:rPr lang="es-ES" sz="1400" i="1" dirty="0" err="1"/>
              <a:t>Statistics</a:t>
            </a:r>
            <a:r>
              <a:rPr lang="es-ES" sz="1400" i="1" dirty="0"/>
              <a:t> </a:t>
            </a:r>
            <a:r>
              <a:rPr lang="es-ES" sz="1400" dirty="0" err="1"/>
              <a:t>database</a:t>
            </a:r>
            <a:r>
              <a:rPr lang="es-ES" sz="1400" dirty="0"/>
              <a:t>.</a:t>
            </a:r>
            <a:r>
              <a:rPr lang="es-ES" sz="1400" dirty="0" smtClean="0"/>
              <a:t> </a:t>
            </a:r>
            <a:endParaRPr lang="es-ES" sz="1400" dirty="0"/>
          </a:p>
        </p:txBody>
      </p:sp>
      <p:graphicFrame>
        <p:nvGraphicFramePr>
          <p:cNvPr id="6" name="1 Gráfic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783229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i="0" dirty="0" err="1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Gross</a:t>
            </a:r>
            <a:r>
              <a:rPr lang="es-ES" sz="3200" b="1" i="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 capital </a:t>
            </a:r>
            <a:r>
              <a:rPr lang="es-ES" sz="3200" b="1" i="0" dirty="0" err="1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inflows</a:t>
            </a:r>
            <a:r>
              <a:rPr lang="es-ES" sz="3200" b="1" i="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 </a:t>
            </a:r>
            <a:r>
              <a:rPr lang="es-ES" sz="3200" b="1" i="0" dirty="0" err="1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to</a:t>
            </a:r>
            <a:r>
              <a:rPr lang="es-ES" sz="3200" b="1" i="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 </a:t>
            </a:r>
            <a:r>
              <a:rPr lang="es-ES" sz="3200" b="1" i="0" dirty="0" err="1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Latin</a:t>
            </a:r>
            <a:r>
              <a:rPr lang="es-ES" sz="3200" b="1" i="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 </a:t>
            </a:r>
            <a:r>
              <a:rPr lang="es-ES" sz="3200" b="1" i="0" dirty="0" err="1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America</a:t>
            </a:r>
            <a:r>
              <a:rPr lang="es-ES" sz="3200" b="1" i="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, 1985-2011</a:t>
            </a:r>
            <a:endParaRPr lang="es-ES" sz="3200" b="1" dirty="0"/>
          </a:p>
        </p:txBody>
      </p:sp>
      <p:graphicFrame>
        <p:nvGraphicFramePr>
          <p:cNvPr id="5" name="2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55362673"/>
              </p:ext>
            </p:extLst>
          </p:nvPr>
        </p:nvGraphicFramePr>
        <p:xfrm>
          <a:off x="457200" y="1311564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588818" y="5980698"/>
            <a:ext cx="60523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i="1" dirty="0" err="1"/>
              <a:t>Source</a:t>
            </a:r>
            <a:r>
              <a:rPr lang="es-ES" sz="1400" dirty="0"/>
              <a:t>: International </a:t>
            </a:r>
            <a:r>
              <a:rPr lang="es-ES" sz="1400" dirty="0" err="1"/>
              <a:t>Monetary</a:t>
            </a:r>
            <a:r>
              <a:rPr lang="es-ES" sz="1400" dirty="0"/>
              <a:t> </a:t>
            </a:r>
            <a:r>
              <a:rPr lang="es-ES" sz="1400" dirty="0" err="1"/>
              <a:t>Fund</a:t>
            </a:r>
            <a:r>
              <a:rPr lang="es-ES" sz="1400" dirty="0"/>
              <a:t>, </a:t>
            </a:r>
            <a:r>
              <a:rPr lang="es-ES" sz="1400" i="1" dirty="0"/>
              <a:t>International </a:t>
            </a:r>
            <a:r>
              <a:rPr lang="es-ES" sz="1400" i="1" dirty="0" err="1"/>
              <a:t>Financial</a:t>
            </a:r>
            <a:r>
              <a:rPr lang="es-ES" sz="1400" i="1" dirty="0"/>
              <a:t> </a:t>
            </a:r>
            <a:r>
              <a:rPr lang="es-ES" sz="1400" i="1" dirty="0" err="1"/>
              <a:t>Statistics</a:t>
            </a:r>
            <a:r>
              <a:rPr lang="es-ES" sz="1400" dirty="0"/>
              <a:t> </a:t>
            </a:r>
            <a:r>
              <a:rPr lang="es-ES" sz="1400" dirty="0" err="1"/>
              <a:t>database</a:t>
            </a:r>
            <a:r>
              <a:rPr lang="es-ES" sz="1400" dirty="0"/>
              <a:t>.</a:t>
            </a:r>
            <a:r>
              <a:rPr lang="es-ES" sz="1400" dirty="0" smtClean="0"/>
              <a:t> 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xmlns="" val="2097000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 err="1" smtClean="0"/>
              <a:t>Financial</a:t>
            </a:r>
            <a:r>
              <a:rPr lang="es-ES" sz="3200" b="1" dirty="0" smtClean="0"/>
              <a:t> </a:t>
            </a:r>
            <a:r>
              <a:rPr lang="es-ES" sz="3200" b="1" dirty="0" err="1" smtClean="0"/>
              <a:t>integration</a:t>
            </a:r>
            <a:r>
              <a:rPr lang="es-ES" sz="3200" b="1" dirty="0" smtClean="0"/>
              <a:t> LATAM</a:t>
            </a:r>
            <a:endParaRPr lang="es-ES" sz="3200" b="1" dirty="0"/>
          </a:p>
        </p:txBody>
      </p:sp>
      <p:graphicFrame>
        <p:nvGraphicFramePr>
          <p:cNvPr id="5" name="9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85635513"/>
              </p:ext>
            </p:extLst>
          </p:nvPr>
        </p:nvGraphicFramePr>
        <p:xfrm>
          <a:off x="457200" y="1265382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457200" y="6123042"/>
            <a:ext cx="84384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i="1" dirty="0" err="1"/>
              <a:t>Source</a:t>
            </a:r>
            <a:r>
              <a:rPr lang="es-ES" sz="1400" dirty="0" err="1"/>
              <a:t>:Lane</a:t>
            </a:r>
            <a:r>
              <a:rPr lang="es-ES" sz="1400" dirty="0"/>
              <a:t> and </a:t>
            </a:r>
            <a:r>
              <a:rPr lang="es-ES" sz="1400" dirty="0" err="1"/>
              <a:t>Milesi-Ferretti’s</a:t>
            </a:r>
            <a:r>
              <a:rPr lang="es-ES" sz="1400" dirty="0"/>
              <a:t> </a:t>
            </a:r>
            <a:r>
              <a:rPr lang="es-ES" sz="1400" dirty="0" err="1"/>
              <a:t>revised</a:t>
            </a:r>
            <a:r>
              <a:rPr lang="es-ES" sz="1400" dirty="0"/>
              <a:t> and </a:t>
            </a:r>
            <a:r>
              <a:rPr lang="es-ES" sz="1400" dirty="0" err="1"/>
              <a:t>updated</a:t>
            </a:r>
            <a:r>
              <a:rPr lang="es-ES" sz="1400" dirty="0"/>
              <a:t> EWN II </a:t>
            </a:r>
            <a:r>
              <a:rPr lang="es-ES" sz="1400" dirty="0" err="1"/>
              <a:t>database</a:t>
            </a:r>
            <a:r>
              <a:rPr lang="es-ES" sz="1400" dirty="0"/>
              <a:t> (</a:t>
            </a:r>
            <a:r>
              <a:rPr lang="es-ES" sz="1400" dirty="0" err="1"/>
              <a:t>based</a:t>
            </a:r>
            <a:r>
              <a:rPr lang="es-ES" sz="1400" dirty="0"/>
              <a:t> </a:t>
            </a:r>
            <a:r>
              <a:rPr lang="es-ES" sz="1400" dirty="0" err="1"/>
              <a:t>on</a:t>
            </a:r>
            <a:r>
              <a:rPr lang="es-ES" sz="1400" dirty="0"/>
              <a:t> </a:t>
            </a:r>
            <a:r>
              <a:rPr lang="es-ES" sz="1400" dirty="0" err="1"/>
              <a:t>Lane</a:t>
            </a:r>
            <a:r>
              <a:rPr lang="es-ES" sz="1400" dirty="0"/>
              <a:t> and </a:t>
            </a:r>
            <a:r>
              <a:rPr lang="es-ES" sz="1400" dirty="0" err="1"/>
              <a:t>Milesi-Ferretti</a:t>
            </a:r>
            <a:r>
              <a:rPr lang="es-ES" sz="1400" dirty="0"/>
              <a:t>, 2007).</a:t>
            </a:r>
            <a:r>
              <a:rPr lang="es-ES" sz="1400" dirty="0" smtClean="0"/>
              <a:t> 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xmlns="" val="1191376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smtClean="0"/>
              <a:t>Capital controls or prudential policies?</a:t>
            </a:r>
            <a:endParaRPr lang="en-US" sz="32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Many reasons to justify capital controls. Avoid appreciation of the exchange rate and affect volume and composition of flows. </a:t>
            </a:r>
          </a:p>
          <a:p>
            <a:r>
              <a:rPr lang="en-US" dirty="0" smtClean="0"/>
              <a:t>But, empirical evidence: small effects if any at all.</a:t>
            </a:r>
          </a:p>
          <a:p>
            <a:r>
              <a:rPr lang="en-US" dirty="0" smtClean="0"/>
              <a:t>Currency, maturity mismatches and excess borrowing: </a:t>
            </a:r>
            <a:r>
              <a:rPr lang="en-US" b="1" dirty="0" smtClean="0"/>
              <a:t>prudential regulation</a:t>
            </a:r>
            <a:r>
              <a:rPr lang="en-US" dirty="0" smtClean="0"/>
              <a:t> on exchange rate exposure and liquidity management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b="1" dirty="0" smtClean="0"/>
              <a:t>taxation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Sudden Stops: </a:t>
            </a:r>
            <a:r>
              <a:rPr lang="en-US" b="1" dirty="0" smtClean="0"/>
              <a:t>reserve accumulation </a:t>
            </a:r>
            <a:r>
              <a:rPr lang="en-US" dirty="0" smtClean="0"/>
              <a:t>(also could help with the exchange rate). Or FCL?.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395703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1026</TotalTime>
  <Words>652</Words>
  <Application>Microsoft Office PowerPoint</Application>
  <PresentationFormat>On-screen Show (4:3)</PresentationFormat>
  <Paragraphs>89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Tema de Office</vt:lpstr>
      <vt:lpstr>Documento</vt:lpstr>
      <vt:lpstr>On Capital Controls and Financial Stability</vt:lpstr>
      <vt:lpstr>Introduction</vt:lpstr>
      <vt:lpstr>The global financial crisis</vt:lpstr>
      <vt:lpstr>Quarterly change in cross-border banking claims, 2005Q1-2011Q4</vt:lpstr>
      <vt:lpstr> Exchange rates during the GFC (domestic currency per US dollar, period average=100)  </vt:lpstr>
      <vt:lpstr>Private credit as share of GDP, 2000 and 2008</vt:lpstr>
      <vt:lpstr>Gross capital inflows to Latin America, 1985-2011</vt:lpstr>
      <vt:lpstr>Financial integration LATAM</vt:lpstr>
      <vt:lpstr>Capital controls or prudential policies?</vt:lpstr>
      <vt:lpstr>Slide 10</vt:lpstr>
      <vt:lpstr>Capital controls or prudential policies?</vt:lpstr>
      <vt:lpstr>On the causes of capital inflows: are they truly exogenous? Or domestically induced?</vt:lpstr>
      <vt:lpstr>Surges of capital inflows, 1990s and 2000s (percent of GDP)</vt:lpstr>
      <vt:lpstr>Conclusion</vt:lpstr>
      <vt:lpstr>On Capital Controls and Financial Stability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Jose De Gregorio</dc:creator>
  <cp:lastModifiedBy>cbeck</cp:lastModifiedBy>
  <cp:revision>34</cp:revision>
  <dcterms:created xsi:type="dcterms:W3CDTF">2014-06-12T20:51:30Z</dcterms:created>
  <dcterms:modified xsi:type="dcterms:W3CDTF">2014-06-17T17:41:51Z</dcterms:modified>
</cp:coreProperties>
</file>