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heme/themeOverride4.xml" ContentType="application/vnd.openxmlformats-officedocument.themeOverride+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63" r:id="rId2"/>
    <p:sldId id="319" r:id="rId3"/>
    <p:sldId id="272" r:id="rId4"/>
    <p:sldId id="324" r:id="rId5"/>
    <p:sldId id="274" r:id="rId6"/>
    <p:sldId id="276" r:id="rId7"/>
    <p:sldId id="277" r:id="rId8"/>
    <p:sldId id="325" r:id="rId9"/>
    <p:sldId id="310" r:id="rId10"/>
    <p:sldId id="287" r:id="rId11"/>
    <p:sldId id="315" r:id="rId12"/>
    <p:sldId id="316" r:id="rId13"/>
    <p:sldId id="307" r:id="rId14"/>
    <p:sldId id="308" r:id="rId15"/>
    <p:sldId id="309" r:id="rId16"/>
    <p:sldId id="288" r:id="rId17"/>
    <p:sldId id="322" r:id="rId18"/>
    <p:sldId id="334" r:id="rId19"/>
    <p:sldId id="295" r:id="rId20"/>
    <p:sldId id="300" r:id="rId21"/>
    <p:sldId id="296" r:id="rId22"/>
    <p:sldId id="301" r:id="rId23"/>
    <p:sldId id="297" r:id="rId24"/>
    <p:sldId id="302" r:id="rId25"/>
    <p:sldId id="328" r:id="rId26"/>
    <p:sldId id="329" r:id="rId27"/>
    <p:sldId id="330" r:id="rId28"/>
    <p:sldId id="331" r:id="rId29"/>
    <p:sldId id="303" r:id="rId30"/>
    <p:sldId id="298" r:id="rId31"/>
    <p:sldId id="304" r:id="rId32"/>
    <p:sldId id="299" r:id="rId33"/>
    <p:sldId id="333" r:id="rId34"/>
    <p:sldId id="332" r:id="rId35"/>
    <p:sldId id="326" r:id="rId36"/>
    <p:sldId id="327" r:id="rId37"/>
  </p:sldIdLst>
  <p:sldSz cx="9144000" cy="6858000" type="screen4x3"/>
  <p:notesSz cx="6819900" cy="9931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demiralp" initials="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241" autoAdjust="0"/>
    <p:restoredTop sz="74676" autoAdjust="0"/>
  </p:normalViewPr>
  <p:slideViewPr>
    <p:cSldViewPr>
      <p:cViewPr varScale="1">
        <p:scale>
          <a:sx n="116" d="100"/>
          <a:sy n="116" d="100"/>
        </p:scale>
        <p:origin x="-2364" y="-114"/>
      </p:cViewPr>
      <p:guideLst>
        <p:guide orient="horz" pos="2160"/>
        <p:guide pos="288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4.8013795112911997E-2"/>
          <c:y val="0.12949791099219982"/>
          <c:w val="0.89613089088654008"/>
          <c:h val="0.71086209569035508"/>
        </c:manualLayout>
      </c:layout>
      <c:areaChart>
        <c:grouping val="stacked"/>
        <c:ser>
          <c:idx val="1"/>
          <c:order val="1"/>
          <c:tx>
            <c:strRef>
              <c:f>grafik!$C$3</c:f>
              <c:strCache>
                <c:ptCount val="1"/>
                <c:pt idx="0">
                  <c:v>Overnight Lending Rate</c:v>
                </c:pt>
              </c:strCache>
            </c:strRef>
          </c:tx>
          <c:spPr>
            <a:solidFill>
              <a:srgbClr val="C0504D">
                <a:lumMod val="60000"/>
                <a:lumOff val="40000"/>
                <a:alpha val="45000"/>
              </a:srgbClr>
            </a:solidFill>
          </c:spPr>
          <c:cat>
            <c:numRef>
              <c:f>grafik!$A$4:$A$1106</c:f>
              <c:numCache>
                <c:formatCode>m/d/yyyy</c:formatCode>
                <c:ptCount val="1103"/>
                <c:pt idx="0">
                  <c:v>40182</c:v>
                </c:pt>
                <c:pt idx="1">
                  <c:v>40183</c:v>
                </c:pt>
                <c:pt idx="2">
                  <c:v>40184</c:v>
                </c:pt>
                <c:pt idx="3">
                  <c:v>40185</c:v>
                </c:pt>
                <c:pt idx="4">
                  <c:v>40186</c:v>
                </c:pt>
                <c:pt idx="5">
                  <c:v>40189</c:v>
                </c:pt>
                <c:pt idx="6">
                  <c:v>40190</c:v>
                </c:pt>
                <c:pt idx="7">
                  <c:v>40191</c:v>
                </c:pt>
                <c:pt idx="8">
                  <c:v>40192</c:v>
                </c:pt>
                <c:pt idx="9">
                  <c:v>40193</c:v>
                </c:pt>
                <c:pt idx="10">
                  <c:v>40196</c:v>
                </c:pt>
                <c:pt idx="11">
                  <c:v>40197</c:v>
                </c:pt>
                <c:pt idx="12">
                  <c:v>40198</c:v>
                </c:pt>
                <c:pt idx="13">
                  <c:v>40199</c:v>
                </c:pt>
                <c:pt idx="14">
                  <c:v>40200</c:v>
                </c:pt>
                <c:pt idx="15">
                  <c:v>40203</c:v>
                </c:pt>
                <c:pt idx="16">
                  <c:v>40204</c:v>
                </c:pt>
                <c:pt idx="17">
                  <c:v>40205</c:v>
                </c:pt>
                <c:pt idx="18">
                  <c:v>40206</c:v>
                </c:pt>
                <c:pt idx="19">
                  <c:v>40207</c:v>
                </c:pt>
                <c:pt idx="20">
                  <c:v>40210</c:v>
                </c:pt>
                <c:pt idx="21">
                  <c:v>40211</c:v>
                </c:pt>
                <c:pt idx="22">
                  <c:v>40212</c:v>
                </c:pt>
                <c:pt idx="23">
                  <c:v>40213</c:v>
                </c:pt>
                <c:pt idx="24">
                  <c:v>40214</c:v>
                </c:pt>
                <c:pt idx="25">
                  <c:v>40217</c:v>
                </c:pt>
                <c:pt idx="26">
                  <c:v>40218</c:v>
                </c:pt>
                <c:pt idx="27">
                  <c:v>40219</c:v>
                </c:pt>
                <c:pt idx="28">
                  <c:v>40220</c:v>
                </c:pt>
                <c:pt idx="29">
                  <c:v>40221</c:v>
                </c:pt>
                <c:pt idx="30">
                  <c:v>40224</c:v>
                </c:pt>
                <c:pt idx="31">
                  <c:v>40225</c:v>
                </c:pt>
                <c:pt idx="32">
                  <c:v>40226</c:v>
                </c:pt>
                <c:pt idx="33">
                  <c:v>40227</c:v>
                </c:pt>
                <c:pt idx="34">
                  <c:v>40228</c:v>
                </c:pt>
                <c:pt idx="35">
                  <c:v>40231</c:v>
                </c:pt>
                <c:pt idx="36">
                  <c:v>40232</c:v>
                </c:pt>
                <c:pt idx="37">
                  <c:v>40233</c:v>
                </c:pt>
                <c:pt idx="38">
                  <c:v>40234</c:v>
                </c:pt>
                <c:pt idx="39">
                  <c:v>40235</c:v>
                </c:pt>
                <c:pt idx="40">
                  <c:v>40238</c:v>
                </c:pt>
                <c:pt idx="41">
                  <c:v>40239</c:v>
                </c:pt>
                <c:pt idx="42">
                  <c:v>40240</c:v>
                </c:pt>
                <c:pt idx="43">
                  <c:v>40241</c:v>
                </c:pt>
                <c:pt idx="44">
                  <c:v>40242</c:v>
                </c:pt>
                <c:pt idx="45">
                  <c:v>40245</c:v>
                </c:pt>
                <c:pt idx="46">
                  <c:v>40246</c:v>
                </c:pt>
                <c:pt idx="47">
                  <c:v>40247</c:v>
                </c:pt>
                <c:pt idx="48">
                  <c:v>40248</c:v>
                </c:pt>
                <c:pt idx="49">
                  <c:v>40249</c:v>
                </c:pt>
                <c:pt idx="50">
                  <c:v>40252</c:v>
                </c:pt>
                <c:pt idx="51">
                  <c:v>40253</c:v>
                </c:pt>
                <c:pt idx="52">
                  <c:v>40254</c:v>
                </c:pt>
                <c:pt idx="53">
                  <c:v>40255</c:v>
                </c:pt>
                <c:pt idx="54">
                  <c:v>40256</c:v>
                </c:pt>
                <c:pt idx="55">
                  <c:v>40259</c:v>
                </c:pt>
                <c:pt idx="56">
                  <c:v>40260</c:v>
                </c:pt>
                <c:pt idx="57">
                  <c:v>40261</c:v>
                </c:pt>
                <c:pt idx="58">
                  <c:v>40262</c:v>
                </c:pt>
                <c:pt idx="59">
                  <c:v>40263</c:v>
                </c:pt>
                <c:pt idx="60">
                  <c:v>40266</c:v>
                </c:pt>
                <c:pt idx="61">
                  <c:v>40267</c:v>
                </c:pt>
                <c:pt idx="62">
                  <c:v>40268</c:v>
                </c:pt>
                <c:pt idx="63">
                  <c:v>40269</c:v>
                </c:pt>
                <c:pt idx="64">
                  <c:v>40270</c:v>
                </c:pt>
                <c:pt idx="65">
                  <c:v>40273</c:v>
                </c:pt>
                <c:pt idx="66">
                  <c:v>40274</c:v>
                </c:pt>
                <c:pt idx="67">
                  <c:v>40275</c:v>
                </c:pt>
                <c:pt idx="68">
                  <c:v>40276</c:v>
                </c:pt>
                <c:pt idx="69">
                  <c:v>40277</c:v>
                </c:pt>
                <c:pt idx="70">
                  <c:v>40280</c:v>
                </c:pt>
                <c:pt idx="71">
                  <c:v>40281</c:v>
                </c:pt>
                <c:pt idx="72">
                  <c:v>40282</c:v>
                </c:pt>
                <c:pt idx="73">
                  <c:v>40283</c:v>
                </c:pt>
                <c:pt idx="74">
                  <c:v>40284</c:v>
                </c:pt>
                <c:pt idx="75">
                  <c:v>40287</c:v>
                </c:pt>
                <c:pt idx="76">
                  <c:v>40288</c:v>
                </c:pt>
                <c:pt idx="77">
                  <c:v>40289</c:v>
                </c:pt>
                <c:pt idx="78">
                  <c:v>40290</c:v>
                </c:pt>
                <c:pt idx="79">
                  <c:v>40294</c:v>
                </c:pt>
                <c:pt idx="80">
                  <c:v>40295</c:v>
                </c:pt>
                <c:pt idx="81">
                  <c:v>40296</c:v>
                </c:pt>
                <c:pt idx="82">
                  <c:v>40297</c:v>
                </c:pt>
                <c:pt idx="83">
                  <c:v>40298</c:v>
                </c:pt>
                <c:pt idx="84">
                  <c:v>40301</c:v>
                </c:pt>
                <c:pt idx="85">
                  <c:v>40302</c:v>
                </c:pt>
                <c:pt idx="86">
                  <c:v>40303</c:v>
                </c:pt>
                <c:pt idx="87">
                  <c:v>40304</c:v>
                </c:pt>
                <c:pt idx="88">
                  <c:v>40305</c:v>
                </c:pt>
                <c:pt idx="89">
                  <c:v>40308</c:v>
                </c:pt>
                <c:pt idx="90">
                  <c:v>40309</c:v>
                </c:pt>
                <c:pt idx="91">
                  <c:v>40310</c:v>
                </c:pt>
                <c:pt idx="92">
                  <c:v>40311</c:v>
                </c:pt>
                <c:pt idx="93">
                  <c:v>40312</c:v>
                </c:pt>
                <c:pt idx="94">
                  <c:v>40315</c:v>
                </c:pt>
                <c:pt idx="95">
                  <c:v>40316</c:v>
                </c:pt>
                <c:pt idx="96">
                  <c:v>40318</c:v>
                </c:pt>
                <c:pt idx="97">
                  <c:v>40319</c:v>
                </c:pt>
                <c:pt idx="98">
                  <c:v>40322</c:v>
                </c:pt>
                <c:pt idx="99">
                  <c:v>40323</c:v>
                </c:pt>
                <c:pt idx="100">
                  <c:v>40324</c:v>
                </c:pt>
                <c:pt idx="101">
                  <c:v>40325</c:v>
                </c:pt>
                <c:pt idx="102">
                  <c:v>40326</c:v>
                </c:pt>
                <c:pt idx="103">
                  <c:v>40329</c:v>
                </c:pt>
                <c:pt idx="104">
                  <c:v>40330</c:v>
                </c:pt>
                <c:pt idx="105">
                  <c:v>40331</c:v>
                </c:pt>
                <c:pt idx="106">
                  <c:v>40332</c:v>
                </c:pt>
                <c:pt idx="107">
                  <c:v>40333</c:v>
                </c:pt>
                <c:pt idx="108">
                  <c:v>40336</c:v>
                </c:pt>
                <c:pt idx="109">
                  <c:v>40337</c:v>
                </c:pt>
                <c:pt idx="110">
                  <c:v>40338</c:v>
                </c:pt>
                <c:pt idx="111">
                  <c:v>40339</c:v>
                </c:pt>
                <c:pt idx="112">
                  <c:v>40340</c:v>
                </c:pt>
                <c:pt idx="113">
                  <c:v>40343</c:v>
                </c:pt>
                <c:pt idx="114">
                  <c:v>40344</c:v>
                </c:pt>
                <c:pt idx="115">
                  <c:v>40345</c:v>
                </c:pt>
                <c:pt idx="116">
                  <c:v>40346</c:v>
                </c:pt>
                <c:pt idx="117">
                  <c:v>40347</c:v>
                </c:pt>
                <c:pt idx="118">
                  <c:v>40350</c:v>
                </c:pt>
                <c:pt idx="119">
                  <c:v>40351</c:v>
                </c:pt>
                <c:pt idx="120">
                  <c:v>40352</c:v>
                </c:pt>
                <c:pt idx="121">
                  <c:v>40353</c:v>
                </c:pt>
                <c:pt idx="122">
                  <c:v>40354</c:v>
                </c:pt>
                <c:pt idx="123">
                  <c:v>40357</c:v>
                </c:pt>
                <c:pt idx="124">
                  <c:v>40358</c:v>
                </c:pt>
                <c:pt idx="125">
                  <c:v>40359</c:v>
                </c:pt>
                <c:pt idx="126">
                  <c:v>40360</c:v>
                </c:pt>
                <c:pt idx="127">
                  <c:v>40361</c:v>
                </c:pt>
                <c:pt idx="128">
                  <c:v>40364</c:v>
                </c:pt>
                <c:pt idx="129">
                  <c:v>40365</c:v>
                </c:pt>
                <c:pt idx="130">
                  <c:v>40366</c:v>
                </c:pt>
                <c:pt idx="131">
                  <c:v>40367</c:v>
                </c:pt>
                <c:pt idx="132">
                  <c:v>40368</c:v>
                </c:pt>
                <c:pt idx="133">
                  <c:v>40371</c:v>
                </c:pt>
                <c:pt idx="134">
                  <c:v>40372</c:v>
                </c:pt>
                <c:pt idx="135">
                  <c:v>40373</c:v>
                </c:pt>
                <c:pt idx="136">
                  <c:v>40374</c:v>
                </c:pt>
                <c:pt idx="137">
                  <c:v>40375</c:v>
                </c:pt>
                <c:pt idx="138">
                  <c:v>40378</c:v>
                </c:pt>
                <c:pt idx="139">
                  <c:v>40379</c:v>
                </c:pt>
                <c:pt idx="140">
                  <c:v>40380</c:v>
                </c:pt>
                <c:pt idx="141">
                  <c:v>40381</c:v>
                </c:pt>
                <c:pt idx="142">
                  <c:v>40382</c:v>
                </c:pt>
                <c:pt idx="143">
                  <c:v>40385</c:v>
                </c:pt>
                <c:pt idx="144">
                  <c:v>40386</c:v>
                </c:pt>
                <c:pt idx="145">
                  <c:v>40387</c:v>
                </c:pt>
                <c:pt idx="146">
                  <c:v>40388</c:v>
                </c:pt>
                <c:pt idx="147">
                  <c:v>40389</c:v>
                </c:pt>
                <c:pt idx="148">
                  <c:v>40392</c:v>
                </c:pt>
                <c:pt idx="149">
                  <c:v>40393</c:v>
                </c:pt>
                <c:pt idx="150">
                  <c:v>40394</c:v>
                </c:pt>
                <c:pt idx="151">
                  <c:v>40395</c:v>
                </c:pt>
                <c:pt idx="152">
                  <c:v>40396</c:v>
                </c:pt>
                <c:pt idx="153">
                  <c:v>40399</c:v>
                </c:pt>
                <c:pt idx="154">
                  <c:v>40400</c:v>
                </c:pt>
                <c:pt idx="155">
                  <c:v>40401</c:v>
                </c:pt>
                <c:pt idx="156">
                  <c:v>40402</c:v>
                </c:pt>
                <c:pt idx="157">
                  <c:v>40403</c:v>
                </c:pt>
                <c:pt idx="158">
                  <c:v>40406</c:v>
                </c:pt>
                <c:pt idx="159">
                  <c:v>40407</c:v>
                </c:pt>
                <c:pt idx="160">
                  <c:v>40408</c:v>
                </c:pt>
                <c:pt idx="161">
                  <c:v>40409</c:v>
                </c:pt>
                <c:pt idx="162">
                  <c:v>40410</c:v>
                </c:pt>
                <c:pt idx="163">
                  <c:v>40413</c:v>
                </c:pt>
                <c:pt idx="164">
                  <c:v>40414</c:v>
                </c:pt>
                <c:pt idx="165">
                  <c:v>40415</c:v>
                </c:pt>
                <c:pt idx="166">
                  <c:v>40416</c:v>
                </c:pt>
                <c:pt idx="167">
                  <c:v>40417</c:v>
                </c:pt>
                <c:pt idx="168">
                  <c:v>40421</c:v>
                </c:pt>
                <c:pt idx="169">
                  <c:v>40422</c:v>
                </c:pt>
                <c:pt idx="170">
                  <c:v>40423</c:v>
                </c:pt>
                <c:pt idx="171">
                  <c:v>40424</c:v>
                </c:pt>
                <c:pt idx="172">
                  <c:v>40427</c:v>
                </c:pt>
                <c:pt idx="173">
                  <c:v>40428</c:v>
                </c:pt>
                <c:pt idx="174">
                  <c:v>40429</c:v>
                </c:pt>
                <c:pt idx="175">
                  <c:v>40434</c:v>
                </c:pt>
                <c:pt idx="176">
                  <c:v>40435</c:v>
                </c:pt>
                <c:pt idx="177">
                  <c:v>40436</c:v>
                </c:pt>
                <c:pt idx="178">
                  <c:v>40437</c:v>
                </c:pt>
                <c:pt idx="179">
                  <c:v>40438</c:v>
                </c:pt>
                <c:pt idx="180">
                  <c:v>40441</c:v>
                </c:pt>
                <c:pt idx="181">
                  <c:v>40442</c:v>
                </c:pt>
                <c:pt idx="182">
                  <c:v>40443</c:v>
                </c:pt>
                <c:pt idx="183">
                  <c:v>40444</c:v>
                </c:pt>
                <c:pt idx="184">
                  <c:v>40445</c:v>
                </c:pt>
                <c:pt idx="185">
                  <c:v>40448</c:v>
                </c:pt>
                <c:pt idx="186">
                  <c:v>40449</c:v>
                </c:pt>
                <c:pt idx="187">
                  <c:v>40450</c:v>
                </c:pt>
                <c:pt idx="188">
                  <c:v>40451</c:v>
                </c:pt>
                <c:pt idx="189">
                  <c:v>40452</c:v>
                </c:pt>
                <c:pt idx="190">
                  <c:v>40455</c:v>
                </c:pt>
                <c:pt idx="191">
                  <c:v>40456</c:v>
                </c:pt>
                <c:pt idx="192">
                  <c:v>40457</c:v>
                </c:pt>
                <c:pt idx="193">
                  <c:v>40458</c:v>
                </c:pt>
                <c:pt idx="194">
                  <c:v>40459</c:v>
                </c:pt>
                <c:pt idx="195">
                  <c:v>40462</c:v>
                </c:pt>
                <c:pt idx="196">
                  <c:v>40463</c:v>
                </c:pt>
                <c:pt idx="197">
                  <c:v>40464</c:v>
                </c:pt>
                <c:pt idx="198">
                  <c:v>40465</c:v>
                </c:pt>
                <c:pt idx="199">
                  <c:v>40466</c:v>
                </c:pt>
                <c:pt idx="200">
                  <c:v>40469</c:v>
                </c:pt>
                <c:pt idx="201">
                  <c:v>40470</c:v>
                </c:pt>
                <c:pt idx="202">
                  <c:v>40471</c:v>
                </c:pt>
                <c:pt idx="203">
                  <c:v>40472</c:v>
                </c:pt>
                <c:pt idx="204">
                  <c:v>40473</c:v>
                </c:pt>
                <c:pt idx="205">
                  <c:v>40476</c:v>
                </c:pt>
                <c:pt idx="206">
                  <c:v>40477</c:v>
                </c:pt>
                <c:pt idx="207">
                  <c:v>40478</c:v>
                </c:pt>
                <c:pt idx="208">
                  <c:v>40479</c:v>
                </c:pt>
                <c:pt idx="209">
                  <c:v>40483</c:v>
                </c:pt>
                <c:pt idx="210">
                  <c:v>40484</c:v>
                </c:pt>
                <c:pt idx="211">
                  <c:v>40485</c:v>
                </c:pt>
                <c:pt idx="212">
                  <c:v>40486</c:v>
                </c:pt>
                <c:pt idx="213">
                  <c:v>40487</c:v>
                </c:pt>
                <c:pt idx="214">
                  <c:v>40490</c:v>
                </c:pt>
                <c:pt idx="215">
                  <c:v>40491</c:v>
                </c:pt>
                <c:pt idx="216">
                  <c:v>40492</c:v>
                </c:pt>
                <c:pt idx="217">
                  <c:v>40493</c:v>
                </c:pt>
                <c:pt idx="218">
                  <c:v>40494</c:v>
                </c:pt>
                <c:pt idx="219">
                  <c:v>40497</c:v>
                </c:pt>
                <c:pt idx="220">
                  <c:v>40504</c:v>
                </c:pt>
                <c:pt idx="221">
                  <c:v>40505</c:v>
                </c:pt>
                <c:pt idx="222">
                  <c:v>40506</c:v>
                </c:pt>
                <c:pt idx="223">
                  <c:v>40507</c:v>
                </c:pt>
                <c:pt idx="224">
                  <c:v>40508</c:v>
                </c:pt>
                <c:pt idx="225">
                  <c:v>40511</c:v>
                </c:pt>
                <c:pt idx="226">
                  <c:v>40512</c:v>
                </c:pt>
                <c:pt idx="227">
                  <c:v>40513</c:v>
                </c:pt>
                <c:pt idx="228">
                  <c:v>40514</c:v>
                </c:pt>
                <c:pt idx="229">
                  <c:v>40515</c:v>
                </c:pt>
                <c:pt idx="230">
                  <c:v>40518</c:v>
                </c:pt>
                <c:pt idx="231">
                  <c:v>40519</c:v>
                </c:pt>
                <c:pt idx="232">
                  <c:v>40520</c:v>
                </c:pt>
                <c:pt idx="233">
                  <c:v>40521</c:v>
                </c:pt>
                <c:pt idx="234">
                  <c:v>40522</c:v>
                </c:pt>
                <c:pt idx="235">
                  <c:v>40525</c:v>
                </c:pt>
                <c:pt idx="236">
                  <c:v>40526</c:v>
                </c:pt>
                <c:pt idx="237">
                  <c:v>40527</c:v>
                </c:pt>
                <c:pt idx="238">
                  <c:v>40528</c:v>
                </c:pt>
                <c:pt idx="239">
                  <c:v>40529</c:v>
                </c:pt>
                <c:pt idx="240">
                  <c:v>40532</c:v>
                </c:pt>
                <c:pt idx="241">
                  <c:v>40533</c:v>
                </c:pt>
                <c:pt idx="242">
                  <c:v>40534</c:v>
                </c:pt>
                <c:pt idx="243">
                  <c:v>40535</c:v>
                </c:pt>
                <c:pt idx="244">
                  <c:v>40536</c:v>
                </c:pt>
                <c:pt idx="245">
                  <c:v>40539</c:v>
                </c:pt>
                <c:pt idx="246">
                  <c:v>40540</c:v>
                </c:pt>
                <c:pt idx="247">
                  <c:v>40541</c:v>
                </c:pt>
                <c:pt idx="248">
                  <c:v>40542</c:v>
                </c:pt>
                <c:pt idx="249">
                  <c:v>40543</c:v>
                </c:pt>
                <c:pt idx="250">
                  <c:v>40546</c:v>
                </c:pt>
                <c:pt idx="251">
                  <c:v>40547</c:v>
                </c:pt>
                <c:pt idx="252">
                  <c:v>40548</c:v>
                </c:pt>
                <c:pt idx="253">
                  <c:v>40549</c:v>
                </c:pt>
                <c:pt idx="254">
                  <c:v>40550</c:v>
                </c:pt>
                <c:pt idx="255">
                  <c:v>40553</c:v>
                </c:pt>
                <c:pt idx="256">
                  <c:v>40554</c:v>
                </c:pt>
                <c:pt idx="257">
                  <c:v>40555</c:v>
                </c:pt>
                <c:pt idx="258">
                  <c:v>40556</c:v>
                </c:pt>
                <c:pt idx="259">
                  <c:v>40557</c:v>
                </c:pt>
                <c:pt idx="260">
                  <c:v>40560</c:v>
                </c:pt>
                <c:pt idx="261">
                  <c:v>40561</c:v>
                </c:pt>
                <c:pt idx="262">
                  <c:v>40562</c:v>
                </c:pt>
                <c:pt idx="263">
                  <c:v>40563</c:v>
                </c:pt>
                <c:pt idx="264">
                  <c:v>40564</c:v>
                </c:pt>
                <c:pt idx="265">
                  <c:v>40567</c:v>
                </c:pt>
                <c:pt idx="266">
                  <c:v>40568</c:v>
                </c:pt>
                <c:pt idx="267">
                  <c:v>40569</c:v>
                </c:pt>
                <c:pt idx="268">
                  <c:v>40570</c:v>
                </c:pt>
                <c:pt idx="269">
                  <c:v>40571</c:v>
                </c:pt>
                <c:pt idx="270">
                  <c:v>40574</c:v>
                </c:pt>
                <c:pt idx="271">
                  <c:v>40575</c:v>
                </c:pt>
                <c:pt idx="272">
                  <c:v>40576</c:v>
                </c:pt>
                <c:pt idx="273">
                  <c:v>40577</c:v>
                </c:pt>
                <c:pt idx="274">
                  <c:v>40578</c:v>
                </c:pt>
                <c:pt idx="275">
                  <c:v>40581</c:v>
                </c:pt>
                <c:pt idx="276">
                  <c:v>40582</c:v>
                </c:pt>
                <c:pt idx="277">
                  <c:v>40583</c:v>
                </c:pt>
                <c:pt idx="278">
                  <c:v>40584</c:v>
                </c:pt>
                <c:pt idx="279">
                  <c:v>40585</c:v>
                </c:pt>
                <c:pt idx="280">
                  <c:v>40588</c:v>
                </c:pt>
                <c:pt idx="281">
                  <c:v>40589</c:v>
                </c:pt>
                <c:pt idx="282">
                  <c:v>40590</c:v>
                </c:pt>
                <c:pt idx="283">
                  <c:v>40591</c:v>
                </c:pt>
                <c:pt idx="284">
                  <c:v>40592</c:v>
                </c:pt>
                <c:pt idx="285">
                  <c:v>40595</c:v>
                </c:pt>
                <c:pt idx="286">
                  <c:v>40596</c:v>
                </c:pt>
                <c:pt idx="287">
                  <c:v>40597</c:v>
                </c:pt>
                <c:pt idx="288">
                  <c:v>40598</c:v>
                </c:pt>
                <c:pt idx="289">
                  <c:v>40599</c:v>
                </c:pt>
                <c:pt idx="290">
                  <c:v>40602</c:v>
                </c:pt>
                <c:pt idx="291">
                  <c:v>40603</c:v>
                </c:pt>
                <c:pt idx="292">
                  <c:v>40604</c:v>
                </c:pt>
                <c:pt idx="293">
                  <c:v>40605</c:v>
                </c:pt>
                <c:pt idx="294">
                  <c:v>40606</c:v>
                </c:pt>
                <c:pt idx="295">
                  <c:v>40609</c:v>
                </c:pt>
                <c:pt idx="296">
                  <c:v>40610</c:v>
                </c:pt>
                <c:pt idx="297">
                  <c:v>40611</c:v>
                </c:pt>
                <c:pt idx="298">
                  <c:v>40612</c:v>
                </c:pt>
                <c:pt idx="299">
                  <c:v>40613</c:v>
                </c:pt>
                <c:pt idx="300">
                  <c:v>40616</c:v>
                </c:pt>
                <c:pt idx="301">
                  <c:v>40617</c:v>
                </c:pt>
                <c:pt idx="302">
                  <c:v>40618</c:v>
                </c:pt>
                <c:pt idx="303">
                  <c:v>40619</c:v>
                </c:pt>
                <c:pt idx="304">
                  <c:v>40620</c:v>
                </c:pt>
                <c:pt idx="305">
                  <c:v>40623</c:v>
                </c:pt>
                <c:pt idx="306">
                  <c:v>40624</c:v>
                </c:pt>
                <c:pt idx="307">
                  <c:v>40625</c:v>
                </c:pt>
                <c:pt idx="308">
                  <c:v>40626</c:v>
                </c:pt>
                <c:pt idx="309">
                  <c:v>40627</c:v>
                </c:pt>
                <c:pt idx="310">
                  <c:v>40630</c:v>
                </c:pt>
                <c:pt idx="311">
                  <c:v>40631</c:v>
                </c:pt>
                <c:pt idx="312">
                  <c:v>40632</c:v>
                </c:pt>
                <c:pt idx="313">
                  <c:v>40633</c:v>
                </c:pt>
                <c:pt idx="314">
                  <c:v>40634</c:v>
                </c:pt>
                <c:pt idx="315">
                  <c:v>40637</c:v>
                </c:pt>
                <c:pt idx="316">
                  <c:v>40638</c:v>
                </c:pt>
                <c:pt idx="317">
                  <c:v>40639</c:v>
                </c:pt>
                <c:pt idx="318">
                  <c:v>40640</c:v>
                </c:pt>
                <c:pt idx="319">
                  <c:v>40641</c:v>
                </c:pt>
                <c:pt idx="320">
                  <c:v>40644</c:v>
                </c:pt>
                <c:pt idx="321">
                  <c:v>40645</c:v>
                </c:pt>
                <c:pt idx="322">
                  <c:v>40646</c:v>
                </c:pt>
                <c:pt idx="323">
                  <c:v>40647</c:v>
                </c:pt>
                <c:pt idx="324">
                  <c:v>40648</c:v>
                </c:pt>
                <c:pt idx="325">
                  <c:v>40651</c:v>
                </c:pt>
                <c:pt idx="326">
                  <c:v>40652</c:v>
                </c:pt>
                <c:pt idx="327">
                  <c:v>40653</c:v>
                </c:pt>
                <c:pt idx="328">
                  <c:v>40654</c:v>
                </c:pt>
                <c:pt idx="329">
                  <c:v>40655</c:v>
                </c:pt>
                <c:pt idx="330">
                  <c:v>40658</c:v>
                </c:pt>
                <c:pt idx="331">
                  <c:v>40659</c:v>
                </c:pt>
                <c:pt idx="332">
                  <c:v>40660</c:v>
                </c:pt>
                <c:pt idx="333">
                  <c:v>40661</c:v>
                </c:pt>
                <c:pt idx="334">
                  <c:v>40662</c:v>
                </c:pt>
                <c:pt idx="335">
                  <c:v>40665</c:v>
                </c:pt>
                <c:pt idx="336">
                  <c:v>40666</c:v>
                </c:pt>
                <c:pt idx="337">
                  <c:v>40667</c:v>
                </c:pt>
                <c:pt idx="338">
                  <c:v>40668</c:v>
                </c:pt>
                <c:pt idx="339">
                  <c:v>40669</c:v>
                </c:pt>
                <c:pt idx="340">
                  <c:v>40672</c:v>
                </c:pt>
                <c:pt idx="341">
                  <c:v>40673</c:v>
                </c:pt>
                <c:pt idx="342">
                  <c:v>40674</c:v>
                </c:pt>
                <c:pt idx="343">
                  <c:v>40675</c:v>
                </c:pt>
                <c:pt idx="344">
                  <c:v>40676</c:v>
                </c:pt>
                <c:pt idx="345">
                  <c:v>40679</c:v>
                </c:pt>
                <c:pt idx="346">
                  <c:v>40680</c:v>
                </c:pt>
                <c:pt idx="347">
                  <c:v>40681</c:v>
                </c:pt>
                <c:pt idx="348">
                  <c:v>40683</c:v>
                </c:pt>
                <c:pt idx="349">
                  <c:v>40686</c:v>
                </c:pt>
                <c:pt idx="350">
                  <c:v>40687</c:v>
                </c:pt>
                <c:pt idx="351">
                  <c:v>40688</c:v>
                </c:pt>
                <c:pt idx="352">
                  <c:v>40689</c:v>
                </c:pt>
                <c:pt idx="353">
                  <c:v>40690</c:v>
                </c:pt>
                <c:pt idx="354">
                  <c:v>40693</c:v>
                </c:pt>
                <c:pt idx="355">
                  <c:v>40694</c:v>
                </c:pt>
                <c:pt idx="356">
                  <c:v>40695</c:v>
                </c:pt>
                <c:pt idx="357">
                  <c:v>40696</c:v>
                </c:pt>
                <c:pt idx="358">
                  <c:v>40697</c:v>
                </c:pt>
                <c:pt idx="359">
                  <c:v>40700</c:v>
                </c:pt>
                <c:pt idx="360">
                  <c:v>40701</c:v>
                </c:pt>
                <c:pt idx="361">
                  <c:v>40702</c:v>
                </c:pt>
                <c:pt idx="362">
                  <c:v>40703</c:v>
                </c:pt>
                <c:pt idx="363">
                  <c:v>40704</c:v>
                </c:pt>
                <c:pt idx="364">
                  <c:v>40707</c:v>
                </c:pt>
                <c:pt idx="365">
                  <c:v>40708</c:v>
                </c:pt>
                <c:pt idx="366">
                  <c:v>40709</c:v>
                </c:pt>
                <c:pt idx="367">
                  <c:v>40710</c:v>
                </c:pt>
                <c:pt idx="368">
                  <c:v>40711</c:v>
                </c:pt>
                <c:pt idx="369">
                  <c:v>40714</c:v>
                </c:pt>
                <c:pt idx="370">
                  <c:v>40715</c:v>
                </c:pt>
                <c:pt idx="371">
                  <c:v>40716</c:v>
                </c:pt>
                <c:pt idx="372">
                  <c:v>40717</c:v>
                </c:pt>
                <c:pt idx="373">
                  <c:v>40718</c:v>
                </c:pt>
                <c:pt idx="374">
                  <c:v>40721</c:v>
                </c:pt>
                <c:pt idx="375">
                  <c:v>40722</c:v>
                </c:pt>
                <c:pt idx="376">
                  <c:v>40723</c:v>
                </c:pt>
                <c:pt idx="377">
                  <c:v>40724</c:v>
                </c:pt>
                <c:pt idx="378">
                  <c:v>40725</c:v>
                </c:pt>
                <c:pt idx="379">
                  <c:v>40728</c:v>
                </c:pt>
                <c:pt idx="380">
                  <c:v>40729</c:v>
                </c:pt>
                <c:pt idx="381">
                  <c:v>40730</c:v>
                </c:pt>
                <c:pt idx="382">
                  <c:v>40731</c:v>
                </c:pt>
                <c:pt idx="383">
                  <c:v>40732</c:v>
                </c:pt>
                <c:pt idx="384">
                  <c:v>40735</c:v>
                </c:pt>
                <c:pt idx="385">
                  <c:v>40736</c:v>
                </c:pt>
                <c:pt idx="386">
                  <c:v>40737</c:v>
                </c:pt>
                <c:pt idx="387">
                  <c:v>40738</c:v>
                </c:pt>
                <c:pt idx="388">
                  <c:v>40739</c:v>
                </c:pt>
                <c:pt idx="389">
                  <c:v>40742</c:v>
                </c:pt>
                <c:pt idx="390">
                  <c:v>40743</c:v>
                </c:pt>
                <c:pt idx="391">
                  <c:v>40744</c:v>
                </c:pt>
                <c:pt idx="392">
                  <c:v>40745</c:v>
                </c:pt>
                <c:pt idx="393">
                  <c:v>40746</c:v>
                </c:pt>
                <c:pt idx="394">
                  <c:v>40749</c:v>
                </c:pt>
                <c:pt idx="395">
                  <c:v>40750</c:v>
                </c:pt>
                <c:pt idx="396">
                  <c:v>40751</c:v>
                </c:pt>
                <c:pt idx="397">
                  <c:v>40752</c:v>
                </c:pt>
                <c:pt idx="398">
                  <c:v>40753</c:v>
                </c:pt>
                <c:pt idx="399">
                  <c:v>40756</c:v>
                </c:pt>
                <c:pt idx="400">
                  <c:v>40757</c:v>
                </c:pt>
                <c:pt idx="401">
                  <c:v>40758</c:v>
                </c:pt>
                <c:pt idx="402">
                  <c:v>40759</c:v>
                </c:pt>
                <c:pt idx="403">
                  <c:v>40760</c:v>
                </c:pt>
                <c:pt idx="404">
                  <c:v>40763</c:v>
                </c:pt>
                <c:pt idx="405">
                  <c:v>40764</c:v>
                </c:pt>
                <c:pt idx="406">
                  <c:v>40765</c:v>
                </c:pt>
                <c:pt idx="407">
                  <c:v>40766</c:v>
                </c:pt>
                <c:pt idx="408">
                  <c:v>40767</c:v>
                </c:pt>
                <c:pt idx="409">
                  <c:v>40770</c:v>
                </c:pt>
                <c:pt idx="410">
                  <c:v>40771</c:v>
                </c:pt>
                <c:pt idx="411">
                  <c:v>40772</c:v>
                </c:pt>
                <c:pt idx="412">
                  <c:v>40773</c:v>
                </c:pt>
                <c:pt idx="413">
                  <c:v>40774</c:v>
                </c:pt>
                <c:pt idx="414">
                  <c:v>40777</c:v>
                </c:pt>
                <c:pt idx="415">
                  <c:v>40778</c:v>
                </c:pt>
                <c:pt idx="416">
                  <c:v>40779</c:v>
                </c:pt>
                <c:pt idx="417">
                  <c:v>40780</c:v>
                </c:pt>
                <c:pt idx="418">
                  <c:v>40781</c:v>
                </c:pt>
                <c:pt idx="419">
                  <c:v>40784</c:v>
                </c:pt>
                <c:pt idx="420">
                  <c:v>40788</c:v>
                </c:pt>
                <c:pt idx="421">
                  <c:v>40791</c:v>
                </c:pt>
                <c:pt idx="422">
                  <c:v>40792</c:v>
                </c:pt>
                <c:pt idx="423">
                  <c:v>40793</c:v>
                </c:pt>
                <c:pt idx="424">
                  <c:v>40794</c:v>
                </c:pt>
                <c:pt idx="425">
                  <c:v>40795</c:v>
                </c:pt>
                <c:pt idx="426">
                  <c:v>40798</c:v>
                </c:pt>
                <c:pt idx="427">
                  <c:v>40799</c:v>
                </c:pt>
                <c:pt idx="428">
                  <c:v>40800</c:v>
                </c:pt>
                <c:pt idx="429">
                  <c:v>40801</c:v>
                </c:pt>
                <c:pt idx="430">
                  <c:v>40802</c:v>
                </c:pt>
                <c:pt idx="431">
                  <c:v>40805</c:v>
                </c:pt>
                <c:pt idx="432">
                  <c:v>40806</c:v>
                </c:pt>
                <c:pt idx="433">
                  <c:v>40807</c:v>
                </c:pt>
                <c:pt idx="434">
                  <c:v>40808</c:v>
                </c:pt>
                <c:pt idx="435">
                  <c:v>40809</c:v>
                </c:pt>
                <c:pt idx="436">
                  <c:v>40812</c:v>
                </c:pt>
                <c:pt idx="437">
                  <c:v>40813</c:v>
                </c:pt>
                <c:pt idx="438">
                  <c:v>40814</c:v>
                </c:pt>
                <c:pt idx="439">
                  <c:v>40815</c:v>
                </c:pt>
                <c:pt idx="440">
                  <c:v>40816</c:v>
                </c:pt>
                <c:pt idx="441">
                  <c:v>40819</c:v>
                </c:pt>
                <c:pt idx="442">
                  <c:v>40820</c:v>
                </c:pt>
                <c:pt idx="443">
                  <c:v>40821</c:v>
                </c:pt>
                <c:pt idx="444">
                  <c:v>40822</c:v>
                </c:pt>
                <c:pt idx="445">
                  <c:v>40823</c:v>
                </c:pt>
                <c:pt idx="446">
                  <c:v>40826</c:v>
                </c:pt>
                <c:pt idx="447">
                  <c:v>40827</c:v>
                </c:pt>
                <c:pt idx="448">
                  <c:v>40828</c:v>
                </c:pt>
                <c:pt idx="449">
                  <c:v>40829</c:v>
                </c:pt>
                <c:pt idx="450">
                  <c:v>40830</c:v>
                </c:pt>
                <c:pt idx="451">
                  <c:v>40833</c:v>
                </c:pt>
                <c:pt idx="452">
                  <c:v>40834</c:v>
                </c:pt>
                <c:pt idx="453">
                  <c:v>40835</c:v>
                </c:pt>
                <c:pt idx="454">
                  <c:v>40836</c:v>
                </c:pt>
                <c:pt idx="455">
                  <c:v>40837</c:v>
                </c:pt>
                <c:pt idx="456">
                  <c:v>40840</c:v>
                </c:pt>
                <c:pt idx="457">
                  <c:v>40841</c:v>
                </c:pt>
                <c:pt idx="458">
                  <c:v>40842</c:v>
                </c:pt>
                <c:pt idx="459">
                  <c:v>40843</c:v>
                </c:pt>
                <c:pt idx="460">
                  <c:v>40844</c:v>
                </c:pt>
                <c:pt idx="461">
                  <c:v>40847</c:v>
                </c:pt>
                <c:pt idx="462">
                  <c:v>40848</c:v>
                </c:pt>
                <c:pt idx="463">
                  <c:v>40849</c:v>
                </c:pt>
                <c:pt idx="464">
                  <c:v>40850</c:v>
                </c:pt>
                <c:pt idx="465">
                  <c:v>40851</c:v>
                </c:pt>
                <c:pt idx="466">
                  <c:v>40857</c:v>
                </c:pt>
                <c:pt idx="467">
                  <c:v>40858</c:v>
                </c:pt>
                <c:pt idx="468">
                  <c:v>40861</c:v>
                </c:pt>
                <c:pt idx="469">
                  <c:v>40862</c:v>
                </c:pt>
                <c:pt idx="470">
                  <c:v>40863</c:v>
                </c:pt>
                <c:pt idx="471">
                  <c:v>40864</c:v>
                </c:pt>
                <c:pt idx="472">
                  <c:v>40865</c:v>
                </c:pt>
                <c:pt idx="473">
                  <c:v>40868</c:v>
                </c:pt>
                <c:pt idx="474">
                  <c:v>40869</c:v>
                </c:pt>
                <c:pt idx="475">
                  <c:v>40870</c:v>
                </c:pt>
                <c:pt idx="476">
                  <c:v>40871</c:v>
                </c:pt>
                <c:pt idx="477">
                  <c:v>40872</c:v>
                </c:pt>
                <c:pt idx="478">
                  <c:v>40875</c:v>
                </c:pt>
                <c:pt idx="479">
                  <c:v>40876</c:v>
                </c:pt>
                <c:pt idx="480">
                  <c:v>40877</c:v>
                </c:pt>
                <c:pt idx="481">
                  <c:v>40878</c:v>
                </c:pt>
                <c:pt idx="482">
                  <c:v>40879</c:v>
                </c:pt>
                <c:pt idx="483">
                  <c:v>40882</c:v>
                </c:pt>
                <c:pt idx="484">
                  <c:v>40883</c:v>
                </c:pt>
                <c:pt idx="485">
                  <c:v>40884</c:v>
                </c:pt>
                <c:pt idx="486">
                  <c:v>40885</c:v>
                </c:pt>
                <c:pt idx="487">
                  <c:v>40886</c:v>
                </c:pt>
                <c:pt idx="488">
                  <c:v>40889</c:v>
                </c:pt>
                <c:pt idx="489">
                  <c:v>40890</c:v>
                </c:pt>
                <c:pt idx="490">
                  <c:v>40891</c:v>
                </c:pt>
                <c:pt idx="491">
                  <c:v>40892</c:v>
                </c:pt>
                <c:pt idx="492">
                  <c:v>40893</c:v>
                </c:pt>
                <c:pt idx="493">
                  <c:v>40896</c:v>
                </c:pt>
                <c:pt idx="494">
                  <c:v>40897</c:v>
                </c:pt>
                <c:pt idx="495">
                  <c:v>40898</c:v>
                </c:pt>
                <c:pt idx="496">
                  <c:v>40899</c:v>
                </c:pt>
                <c:pt idx="497">
                  <c:v>40900</c:v>
                </c:pt>
                <c:pt idx="498">
                  <c:v>40903</c:v>
                </c:pt>
                <c:pt idx="499">
                  <c:v>40904</c:v>
                </c:pt>
                <c:pt idx="500">
                  <c:v>40905</c:v>
                </c:pt>
                <c:pt idx="501">
                  <c:v>40906</c:v>
                </c:pt>
                <c:pt idx="502">
                  <c:v>40907</c:v>
                </c:pt>
                <c:pt idx="503">
                  <c:v>40910</c:v>
                </c:pt>
                <c:pt idx="504">
                  <c:v>40911</c:v>
                </c:pt>
                <c:pt idx="505">
                  <c:v>40912</c:v>
                </c:pt>
                <c:pt idx="506">
                  <c:v>40913</c:v>
                </c:pt>
                <c:pt idx="507">
                  <c:v>40914</c:v>
                </c:pt>
                <c:pt idx="508">
                  <c:v>40917</c:v>
                </c:pt>
                <c:pt idx="509">
                  <c:v>40918</c:v>
                </c:pt>
                <c:pt idx="510">
                  <c:v>40919</c:v>
                </c:pt>
                <c:pt idx="511">
                  <c:v>40920</c:v>
                </c:pt>
                <c:pt idx="512">
                  <c:v>40921</c:v>
                </c:pt>
                <c:pt idx="513">
                  <c:v>40924</c:v>
                </c:pt>
                <c:pt idx="514">
                  <c:v>40925</c:v>
                </c:pt>
                <c:pt idx="515">
                  <c:v>40926</c:v>
                </c:pt>
                <c:pt idx="516">
                  <c:v>40927</c:v>
                </c:pt>
                <c:pt idx="517">
                  <c:v>40928</c:v>
                </c:pt>
                <c:pt idx="518">
                  <c:v>40931</c:v>
                </c:pt>
                <c:pt idx="519">
                  <c:v>40932</c:v>
                </c:pt>
                <c:pt idx="520">
                  <c:v>40933</c:v>
                </c:pt>
                <c:pt idx="521">
                  <c:v>40934</c:v>
                </c:pt>
                <c:pt idx="522">
                  <c:v>40935</c:v>
                </c:pt>
                <c:pt idx="523">
                  <c:v>40938</c:v>
                </c:pt>
                <c:pt idx="524">
                  <c:v>40939</c:v>
                </c:pt>
                <c:pt idx="525">
                  <c:v>40940</c:v>
                </c:pt>
                <c:pt idx="526">
                  <c:v>40941</c:v>
                </c:pt>
                <c:pt idx="527">
                  <c:v>40942</c:v>
                </c:pt>
                <c:pt idx="528">
                  <c:v>40945</c:v>
                </c:pt>
                <c:pt idx="529">
                  <c:v>40946</c:v>
                </c:pt>
                <c:pt idx="530">
                  <c:v>40947</c:v>
                </c:pt>
                <c:pt idx="531">
                  <c:v>40948</c:v>
                </c:pt>
                <c:pt idx="532">
                  <c:v>40949</c:v>
                </c:pt>
                <c:pt idx="533">
                  <c:v>40952</c:v>
                </c:pt>
                <c:pt idx="534">
                  <c:v>40953</c:v>
                </c:pt>
                <c:pt idx="535">
                  <c:v>40954</c:v>
                </c:pt>
                <c:pt idx="536">
                  <c:v>40955</c:v>
                </c:pt>
                <c:pt idx="537">
                  <c:v>40956</c:v>
                </c:pt>
                <c:pt idx="538">
                  <c:v>40959</c:v>
                </c:pt>
                <c:pt idx="539">
                  <c:v>40960</c:v>
                </c:pt>
                <c:pt idx="540">
                  <c:v>40961</c:v>
                </c:pt>
                <c:pt idx="541">
                  <c:v>40962</c:v>
                </c:pt>
                <c:pt idx="542">
                  <c:v>40963</c:v>
                </c:pt>
                <c:pt idx="543">
                  <c:v>40966</c:v>
                </c:pt>
                <c:pt idx="544">
                  <c:v>40967</c:v>
                </c:pt>
                <c:pt idx="545">
                  <c:v>40968</c:v>
                </c:pt>
                <c:pt idx="546">
                  <c:v>40969</c:v>
                </c:pt>
                <c:pt idx="547">
                  <c:v>40970</c:v>
                </c:pt>
                <c:pt idx="548">
                  <c:v>40973</c:v>
                </c:pt>
                <c:pt idx="549">
                  <c:v>40974</c:v>
                </c:pt>
                <c:pt idx="550">
                  <c:v>40975</c:v>
                </c:pt>
                <c:pt idx="551">
                  <c:v>40976</c:v>
                </c:pt>
                <c:pt idx="552">
                  <c:v>40977</c:v>
                </c:pt>
                <c:pt idx="553">
                  <c:v>40980</c:v>
                </c:pt>
                <c:pt idx="554">
                  <c:v>40981</c:v>
                </c:pt>
                <c:pt idx="555">
                  <c:v>40982</c:v>
                </c:pt>
                <c:pt idx="556">
                  <c:v>40983</c:v>
                </c:pt>
                <c:pt idx="557">
                  <c:v>40984</c:v>
                </c:pt>
                <c:pt idx="558">
                  <c:v>40987</c:v>
                </c:pt>
                <c:pt idx="559">
                  <c:v>40988</c:v>
                </c:pt>
                <c:pt idx="560">
                  <c:v>40989</c:v>
                </c:pt>
                <c:pt idx="561">
                  <c:v>40990</c:v>
                </c:pt>
                <c:pt idx="562">
                  <c:v>40991</c:v>
                </c:pt>
                <c:pt idx="563">
                  <c:v>40994</c:v>
                </c:pt>
                <c:pt idx="564">
                  <c:v>40995</c:v>
                </c:pt>
                <c:pt idx="565">
                  <c:v>40996</c:v>
                </c:pt>
                <c:pt idx="566">
                  <c:v>40997</c:v>
                </c:pt>
                <c:pt idx="567">
                  <c:v>40998</c:v>
                </c:pt>
                <c:pt idx="568">
                  <c:v>41001</c:v>
                </c:pt>
                <c:pt idx="569">
                  <c:v>41002</c:v>
                </c:pt>
                <c:pt idx="570">
                  <c:v>41003</c:v>
                </c:pt>
                <c:pt idx="571">
                  <c:v>41004</c:v>
                </c:pt>
                <c:pt idx="572">
                  <c:v>41005</c:v>
                </c:pt>
                <c:pt idx="573">
                  <c:v>41008</c:v>
                </c:pt>
                <c:pt idx="574">
                  <c:v>41009</c:v>
                </c:pt>
                <c:pt idx="575">
                  <c:v>41010</c:v>
                </c:pt>
                <c:pt idx="576">
                  <c:v>41011</c:v>
                </c:pt>
                <c:pt idx="577">
                  <c:v>41012</c:v>
                </c:pt>
                <c:pt idx="578">
                  <c:v>41015</c:v>
                </c:pt>
                <c:pt idx="579">
                  <c:v>41016</c:v>
                </c:pt>
                <c:pt idx="580">
                  <c:v>41017</c:v>
                </c:pt>
                <c:pt idx="581">
                  <c:v>41018</c:v>
                </c:pt>
                <c:pt idx="582">
                  <c:v>41019</c:v>
                </c:pt>
                <c:pt idx="583">
                  <c:v>41023</c:v>
                </c:pt>
                <c:pt idx="584">
                  <c:v>41024</c:v>
                </c:pt>
                <c:pt idx="585">
                  <c:v>41025</c:v>
                </c:pt>
                <c:pt idx="586">
                  <c:v>41026</c:v>
                </c:pt>
                <c:pt idx="587">
                  <c:v>41029</c:v>
                </c:pt>
                <c:pt idx="588">
                  <c:v>41031</c:v>
                </c:pt>
                <c:pt idx="589">
                  <c:v>41032</c:v>
                </c:pt>
                <c:pt idx="590">
                  <c:v>41033</c:v>
                </c:pt>
                <c:pt idx="591">
                  <c:v>41036</c:v>
                </c:pt>
                <c:pt idx="592">
                  <c:v>41037</c:v>
                </c:pt>
                <c:pt idx="593">
                  <c:v>41038</c:v>
                </c:pt>
                <c:pt idx="594">
                  <c:v>41039</c:v>
                </c:pt>
                <c:pt idx="595">
                  <c:v>41040</c:v>
                </c:pt>
                <c:pt idx="596">
                  <c:v>41043</c:v>
                </c:pt>
                <c:pt idx="597">
                  <c:v>41044</c:v>
                </c:pt>
                <c:pt idx="598">
                  <c:v>41045</c:v>
                </c:pt>
                <c:pt idx="599">
                  <c:v>41046</c:v>
                </c:pt>
                <c:pt idx="600">
                  <c:v>41047</c:v>
                </c:pt>
                <c:pt idx="601">
                  <c:v>41050</c:v>
                </c:pt>
                <c:pt idx="602">
                  <c:v>41051</c:v>
                </c:pt>
                <c:pt idx="603">
                  <c:v>41052</c:v>
                </c:pt>
                <c:pt idx="604">
                  <c:v>41053</c:v>
                </c:pt>
                <c:pt idx="605">
                  <c:v>41054</c:v>
                </c:pt>
                <c:pt idx="606">
                  <c:v>41057</c:v>
                </c:pt>
                <c:pt idx="607">
                  <c:v>41058</c:v>
                </c:pt>
                <c:pt idx="608">
                  <c:v>41059</c:v>
                </c:pt>
                <c:pt idx="609">
                  <c:v>41060</c:v>
                </c:pt>
                <c:pt idx="610">
                  <c:v>41061</c:v>
                </c:pt>
                <c:pt idx="611">
                  <c:v>41064</c:v>
                </c:pt>
                <c:pt idx="612">
                  <c:v>41065</c:v>
                </c:pt>
                <c:pt idx="613">
                  <c:v>41066</c:v>
                </c:pt>
                <c:pt idx="614">
                  <c:v>41067</c:v>
                </c:pt>
                <c:pt idx="615">
                  <c:v>41068</c:v>
                </c:pt>
                <c:pt idx="616">
                  <c:v>41071</c:v>
                </c:pt>
                <c:pt idx="617">
                  <c:v>41072</c:v>
                </c:pt>
                <c:pt idx="618">
                  <c:v>41073</c:v>
                </c:pt>
                <c:pt idx="619">
                  <c:v>41074</c:v>
                </c:pt>
                <c:pt idx="620">
                  <c:v>41075</c:v>
                </c:pt>
                <c:pt idx="621">
                  <c:v>41078</c:v>
                </c:pt>
                <c:pt idx="622">
                  <c:v>41079</c:v>
                </c:pt>
                <c:pt idx="623">
                  <c:v>41080</c:v>
                </c:pt>
                <c:pt idx="624">
                  <c:v>41081</c:v>
                </c:pt>
                <c:pt idx="625">
                  <c:v>41082</c:v>
                </c:pt>
                <c:pt idx="626">
                  <c:v>41085</c:v>
                </c:pt>
                <c:pt idx="627">
                  <c:v>41086</c:v>
                </c:pt>
                <c:pt idx="628">
                  <c:v>41087</c:v>
                </c:pt>
                <c:pt idx="629">
                  <c:v>41088</c:v>
                </c:pt>
                <c:pt idx="630">
                  <c:v>41089</c:v>
                </c:pt>
                <c:pt idx="631">
                  <c:v>41092</c:v>
                </c:pt>
                <c:pt idx="632">
                  <c:v>41093</c:v>
                </c:pt>
                <c:pt idx="633">
                  <c:v>41094</c:v>
                </c:pt>
                <c:pt idx="634">
                  <c:v>41095</c:v>
                </c:pt>
                <c:pt idx="635">
                  <c:v>41096</c:v>
                </c:pt>
                <c:pt idx="636">
                  <c:v>41099</c:v>
                </c:pt>
                <c:pt idx="637">
                  <c:v>41100</c:v>
                </c:pt>
                <c:pt idx="638">
                  <c:v>41101</c:v>
                </c:pt>
                <c:pt idx="639">
                  <c:v>41102</c:v>
                </c:pt>
                <c:pt idx="640">
                  <c:v>41103</c:v>
                </c:pt>
                <c:pt idx="641">
                  <c:v>41106</c:v>
                </c:pt>
                <c:pt idx="642">
                  <c:v>41107</c:v>
                </c:pt>
                <c:pt idx="643">
                  <c:v>41108</c:v>
                </c:pt>
                <c:pt idx="644">
                  <c:v>41109</c:v>
                </c:pt>
                <c:pt idx="645">
                  <c:v>41110</c:v>
                </c:pt>
                <c:pt idx="646">
                  <c:v>41113</c:v>
                </c:pt>
                <c:pt idx="647">
                  <c:v>41114</c:v>
                </c:pt>
                <c:pt idx="648">
                  <c:v>41115</c:v>
                </c:pt>
                <c:pt idx="649">
                  <c:v>41116</c:v>
                </c:pt>
                <c:pt idx="650">
                  <c:v>41117</c:v>
                </c:pt>
                <c:pt idx="651">
                  <c:v>41120</c:v>
                </c:pt>
                <c:pt idx="652">
                  <c:v>41121</c:v>
                </c:pt>
                <c:pt idx="653">
                  <c:v>41122</c:v>
                </c:pt>
                <c:pt idx="654">
                  <c:v>41123</c:v>
                </c:pt>
                <c:pt idx="655">
                  <c:v>41124</c:v>
                </c:pt>
                <c:pt idx="656">
                  <c:v>41127</c:v>
                </c:pt>
                <c:pt idx="657">
                  <c:v>41128</c:v>
                </c:pt>
                <c:pt idx="658">
                  <c:v>41129</c:v>
                </c:pt>
                <c:pt idx="659">
                  <c:v>41130</c:v>
                </c:pt>
                <c:pt idx="660">
                  <c:v>41131</c:v>
                </c:pt>
                <c:pt idx="661">
                  <c:v>41134</c:v>
                </c:pt>
                <c:pt idx="662">
                  <c:v>41135</c:v>
                </c:pt>
                <c:pt idx="663">
                  <c:v>41136</c:v>
                </c:pt>
                <c:pt idx="664">
                  <c:v>41137</c:v>
                </c:pt>
                <c:pt idx="665">
                  <c:v>41138</c:v>
                </c:pt>
                <c:pt idx="666">
                  <c:v>41143</c:v>
                </c:pt>
                <c:pt idx="667">
                  <c:v>41144</c:v>
                </c:pt>
                <c:pt idx="668">
                  <c:v>41145</c:v>
                </c:pt>
                <c:pt idx="669">
                  <c:v>41148</c:v>
                </c:pt>
                <c:pt idx="670">
                  <c:v>41149</c:v>
                </c:pt>
                <c:pt idx="671">
                  <c:v>41150</c:v>
                </c:pt>
                <c:pt idx="672">
                  <c:v>41152</c:v>
                </c:pt>
                <c:pt idx="673">
                  <c:v>41155</c:v>
                </c:pt>
                <c:pt idx="674">
                  <c:v>41156</c:v>
                </c:pt>
                <c:pt idx="675">
                  <c:v>41157</c:v>
                </c:pt>
                <c:pt idx="676">
                  <c:v>41158</c:v>
                </c:pt>
                <c:pt idx="677">
                  <c:v>41159</c:v>
                </c:pt>
                <c:pt idx="678">
                  <c:v>41162</c:v>
                </c:pt>
                <c:pt idx="679">
                  <c:v>41163</c:v>
                </c:pt>
                <c:pt idx="680">
                  <c:v>41164</c:v>
                </c:pt>
                <c:pt idx="681">
                  <c:v>41165</c:v>
                </c:pt>
                <c:pt idx="682">
                  <c:v>41166</c:v>
                </c:pt>
                <c:pt idx="683">
                  <c:v>41169</c:v>
                </c:pt>
                <c:pt idx="684">
                  <c:v>41170</c:v>
                </c:pt>
                <c:pt idx="685">
                  <c:v>41171</c:v>
                </c:pt>
                <c:pt idx="686">
                  <c:v>41172</c:v>
                </c:pt>
                <c:pt idx="687">
                  <c:v>41173</c:v>
                </c:pt>
                <c:pt idx="688">
                  <c:v>41176</c:v>
                </c:pt>
                <c:pt idx="689">
                  <c:v>41177</c:v>
                </c:pt>
                <c:pt idx="690">
                  <c:v>41178</c:v>
                </c:pt>
                <c:pt idx="691">
                  <c:v>41179</c:v>
                </c:pt>
                <c:pt idx="692">
                  <c:v>41180</c:v>
                </c:pt>
                <c:pt idx="693">
                  <c:v>41183</c:v>
                </c:pt>
                <c:pt idx="694">
                  <c:v>41184</c:v>
                </c:pt>
                <c:pt idx="695">
                  <c:v>41185</c:v>
                </c:pt>
                <c:pt idx="696">
                  <c:v>41186</c:v>
                </c:pt>
                <c:pt idx="697">
                  <c:v>41187</c:v>
                </c:pt>
                <c:pt idx="698">
                  <c:v>41190</c:v>
                </c:pt>
                <c:pt idx="699">
                  <c:v>41191</c:v>
                </c:pt>
                <c:pt idx="700">
                  <c:v>41192</c:v>
                </c:pt>
                <c:pt idx="701">
                  <c:v>41193</c:v>
                </c:pt>
                <c:pt idx="702">
                  <c:v>41194</c:v>
                </c:pt>
                <c:pt idx="703">
                  <c:v>41197</c:v>
                </c:pt>
                <c:pt idx="704">
                  <c:v>41198</c:v>
                </c:pt>
                <c:pt idx="705">
                  <c:v>41199</c:v>
                </c:pt>
                <c:pt idx="706">
                  <c:v>41200</c:v>
                </c:pt>
                <c:pt idx="707">
                  <c:v>41201</c:v>
                </c:pt>
                <c:pt idx="708">
                  <c:v>41204</c:v>
                </c:pt>
                <c:pt idx="709">
                  <c:v>41205</c:v>
                </c:pt>
                <c:pt idx="710">
                  <c:v>41206</c:v>
                </c:pt>
                <c:pt idx="711">
                  <c:v>41212</c:v>
                </c:pt>
                <c:pt idx="712">
                  <c:v>41213</c:v>
                </c:pt>
                <c:pt idx="713">
                  <c:v>41214</c:v>
                </c:pt>
                <c:pt idx="714">
                  <c:v>41215</c:v>
                </c:pt>
                <c:pt idx="715">
                  <c:v>41218</c:v>
                </c:pt>
                <c:pt idx="716">
                  <c:v>41219</c:v>
                </c:pt>
                <c:pt idx="717">
                  <c:v>41220</c:v>
                </c:pt>
                <c:pt idx="718">
                  <c:v>41221</c:v>
                </c:pt>
                <c:pt idx="719">
                  <c:v>41222</c:v>
                </c:pt>
                <c:pt idx="720">
                  <c:v>41225</c:v>
                </c:pt>
                <c:pt idx="721">
                  <c:v>41226</c:v>
                </c:pt>
                <c:pt idx="722">
                  <c:v>41227</c:v>
                </c:pt>
                <c:pt idx="723">
                  <c:v>41228</c:v>
                </c:pt>
                <c:pt idx="724">
                  <c:v>41229</c:v>
                </c:pt>
                <c:pt idx="725">
                  <c:v>41232</c:v>
                </c:pt>
                <c:pt idx="726">
                  <c:v>41233</c:v>
                </c:pt>
                <c:pt idx="727">
                  <c:v>41234</c:v>
                </c:pt>
                <c:pt idx="728">
                  <c:v>41235</c:v>
                </c:pt>
                <c:pt idx="729">
                  <c:v>41236</c:v>
                </c:pt>
                <c:pt idx="730">
                  <c:v>41239</c:v>
                </c:pt>
                <c:pt idx="731">
                  <c:v>41240</c:v>
                </c:pt>
                <c:pt idx="732">
                  <c:v>41241</c:v>
                </c:pt>
                <c:pt idx="733">
                  <c:v>41242</c:v>
                </c:pt>
                <c:pt idx="734">
                  <c:v>41243</c:v>
                </c:pt>
                <c:pt idx="735">
                  <c:v>41246</c:v>
                </c:pt>
                <c:pt idx="736">
                  <c:v>41247</c:v>
                </c:pt>
                <c:pt idx="737">
                  <c:v>41248</c:v>
                </c:pt>
                <c:pt idx="738">
                  <c:v>41249</c:v>
                </c:pt>
                <c:pt idx="739">
                  <c:v>41250</c:v>
                </c:pt>
                <c:pt idx="740">
                  <c:v>41253</c:v>
                </c:pt>
                <c:pt idx="741">
                  <c:v>41254</c:v>
                </c:pt>
                <c:pt idx="742">
                  <c:v>41255</c:v>
                </c:pt>
                <c:pt idx="743">
                  <c:v>41256</c:v>
                </c:pt>
                <c:pt idx="744">
                  <c:v>41257</c:v>
                </c:pt>
                <c:pt idx="745">
                  <c:v>41260</c:v>
                </c:pt>
                <c:pt idx="746">
                  <c:v>41261</c:v>
                </c:pt>
                <c:pt idx="747">
                  <c:v>41262</c:v>
                </c:pt>
                <c:pt idx="748">
                  <c:v>41263</c:v>
                </c:pt>
                <c:pt idx="749">
                  <c:v>41264</c:v>
                </c:pt>
                <c:pt idx="750">
                  <c:v>41267</c:v>
                </c:pt>
                <c:pt idx="751">
                  <c:v>41268</c:v>
                </c:pt>
                <c:pt idx="752">
                  <c:v>41269</c:v>
                </c:pt>
                <c:pt idx="753">
                  <c:v>41270</c:v>
                </c:pt>
                <c:pt idx="754">
                  <c:v>41271</c:v>
                </c:pt>
                <c:pt idx="755">
                  <c:v>41274</c:v>
                </c:pt>
                <c:pt idx="756">
                  <c:v>41276</c:v>
                </c:pt>
                <c:pt idx="757">
                  <c:v>41277</c:v>
                </c:pt>
                <c:pt idx="758">
                  <c:v>41278</c:v>
                </c:pt>
                <c:pt idx="759">
                  <c:v>41281</c:v>
                </c:pt>
                <c:pt idx="760">
                  <c:v>41282</c:v>
                </c:pt>
                <c:pt idx="761">
                  <c:v>41283</c:v>
                </c:pt>
                <c:pt idx="762">
                  <c:v>41284</c:v>
                </c:pt>
                <c:pt idx="763">
                  <c:v>41285</c:v>
                </c:pt>
                <c:pt idx="764">
                  <c:v>41288</c:v>
                </c:pt>
                <c:pt idx="765">
                  <c:v>41289</c:v>
                </c:pt>
                <c:pt idx="766">
                  <c:v>41290</c:v>
                </c:pt>
                <c:pt idx="767">
                  <c:v>41291</c:v>
                </c:pt>
                <c:pt idx="768">
                  <c:v>41292</c:v>
                </c:pt>
                <c:pt idx="769">
                  <c:v>41295</c:v>
                </c:pt>
                <c:pt idx="770">
                  <c:v>41296</c:v>
                </c:pt>
                <c:pt idx="771">
                  <c:v>41297</c:v>
                </c:pt>
                <c:pt idx="772">
                  <c:v>41298</c:v>
                </c:pt>
                <c:pt idx="773">
                  <c:v>41299</c:v>
                </c:pt>
                <c:pt idx="774">
                  <c:v>41302</c:v>
                </c:pt>
                <c:pt idx="775">
                  <c:v>41303</c:v>
                </c:pt>
                <c:pt idx="776">
                  <c:v>41304</c:v>
                </c:pt>
                <c:pt idx="777">
                  <c:v>41305</c:v>
                </c:pt>
                <c:pt idx="778">
                  <c:v>41306</c:v>
                </c:pt>
                <c:pt idx="779">
                  <c:v>41309</c:v>
                </c:pt>
                <c:pt idx="780">
                  <c:v>41310</c:v>
                </c:pt>
                <c:pt idx="781">
                  <c:v>41311</c:v>
                </c:pt>
                <c:pt idx="782">
                  <c:v>41312</c:v>
                </c:pt>
                <c:pt idx="783">
                  <c:v>41313</c:v>
                </c:pt>
                <c:pt idx="784">
                  <c:v>41316</c:v>
                </c:pt>
                <c:pt idx="785">
                  <c:v>41317</c:v>
                </c:pt>
                <c:pt idx="786">
                  <c:v>41318</c:v>
                </c:pt>
                <c:pt idx="787">
                  <c:v>41319</c:v>
                </c:pt>
                <c:pt idx="788">
                  <c:v>41320</c:v>
                </c:pt>
                <c:pt idx="789">
                  <c:v>41323</c:v>
                </c:pt>
                <c:pt idx="790">
                  <c:v>41324</c:v>
                </c:pt>
                <c:pt idx="791">
                  <c:v>41325</c:v>
                </c:pt>
                <c:pt idx="792">
                  <c:v>41326</c:v>
                </c:pt>
                <c:pt idx="793">
                  <c:v>41327</c:v>
                </c:pt>
                <c:pt idx="794">
                  <c:v>41330</c:v>
                </c:pt>
                <c:pt idx="795">
                  <c:v>41331</c:v>
                </c:pt>
                <c:pt idx="796">
                  <c:v>41332</c:v>
                </c:pt>
                <c:pt idx="797">
                  <c:v>41333</c:v>
                </c:pt>
                <c:pt idx="798">
                  <c:v>41334</c:v>
                </c:pt>
                <c:pt idx="799">
                  <c:v>41337</c:v>
                </c:pt>
                <c:pt idx="800">
                  <c:v>41338</c:v>
                </c:pt>
                <c:pt idx="801">
                  <c:v>41339</c:v>
                </c:pt>
                <c:pt idx="802">
                  <c:v>41340</c:v>
                </c:pt>
                <c:pt idx="803">
                  <c:v>41341</c:v>
                </c:pt>
                <c:pt idx="804">
                  <c:v>41344</c:v>
                </c:pt>
                <c:pt idx="805">
                  <c:v>41345</c:v>
                </c:pt>
                <c:pt idx="806">
                  <c:v>41346</c:v>
                </c:pt>
                <c:pt idx="807">
                  <c:v>41347</c:v>
                </c:pt>
                <c:pt idx="808">
                  <c:v>41348</c:v>
                </c:pt>
                <c:pt idx="809">
                  <c:v>41351</c:v>
                </c:pt>
                <c:pt idx="810">
                  <c:v>41352</c:v>
                </c:pt>
                <c:pt idx="811">
                  <c:v>41353</c:v>
                </c:pt>
                <c:pt idx="812">
                  <c:v>41354</c:v>
                </c:pt>
                <c:pt idx="813">
                  <c:v>41355</c:v>
                </c:pt>
                <c:pt idx="814">
                  <c:v>41358</c:v>
                </c:pt>
                <c:pt idx="815">
                  <c:v>41359</c:v>
                </c:pt>
                <c:pt idx="816">
                  <c:v>41360</c:v>
                </c:pt>
                <c:pt idx="817">
                  <c:v>41361</c:v>
                </c:pt>
                <c:pt idx="818">
                  <c:v>41362</c:v>
                </c:pt>
                <c:pt idx="819">
                  <c:v>41365</c:v>
                </c:pt>
                <c:pt idx="820">
                  <c:v>41366</c:v>
                </c:pt>
                <c:pt idx="821">
                  <c:v>41367</c:v>
                </c:pt>
                <c:pt idx="822">
                  <c:v>41368</c:v>
                </c:pt>
                <c:pt idx="823">
                  <c:v>41369</c:v>
                </c:pt>
                <c:pt idx="824">
                  <c:v>41372</c:v>
                </c:pt>
                <c:pt idx="825">
                  <c:v>41373</c:v>
                </c:pt>
                <c:pt idx="826">
                  <c:v>41374</c:v>
                </c:pt>
                <c:pt idx="827">
                  <c:v>41375</c:v>
                </c:pt>
                <c:pt idx="828">
                  <c:v>41376</c:v>
                </c:pt>
                <c:pt idx="829">
                  <c:v>41379</c:v>
                </c:pt>
                <c:pt idx="830">
                  <c:v>41380</c:v>
                </c:pt>
                <c:pt idx="831">
                  <c:v>41381</c:v>
                </c:pt>
                <c:pt idx="832">
                  <c:v>41382</c:v>
                </c:pt>
                <c:pt idx="833">
                  <c:v>41383</c:v>
                </c:pt>
                <c:pt idx="834">
                  <c:v>41386</c:v>
                </c:pt>
                <c:pt idx="835">
                  <c:v>41388</c:v>
                </c:pt>
                <c:pt idx="836">
                  <c:v>41389</c:v>
                </c:pt>
                <c:pt idx="837">
                  <c:v>41390</c:v>
                </c:pt>
                <c:pt idx="838">
                  <c:v>41393</c:v>
                </c:pt>
                <c:pt idx="839">
                  <c:v>41394</c:v>
                </c:pt>
                <c:pt idx="840">
                  <c:v>41396</c:v>
                </c:pt>
                <c:pt idx="841">
                  <c:v>41397</c:v>
                </c:pt>
                <c:pt idx="842">
                  <c:v>41400</c:v>
                </c:pt>
                <c:pt idx="843">
                  <c:v>41401</c:v>
                </c:pt>
                <c:pt idx="844">
                  <c:v>41402</c:v>
                </c:pt>
                <c:pt idx="845">
                  <c:v>41403</c:v>
                </c:pt>
                <c:pt idx="846">
                  <c:v>41404</c:v>
                </c:pt>
                <c:pt idx="847">
                  <c:v>41407</c:v>
                </c:pt>
                <c:pt idx="848">
                  <c:v>41408</c:v>
                </c:pt>
                <c:pt idx="849">
                  <c:v>41409</c:v>
                </c:pt>
                <c:pt idx="850">
                  <c:v>41410</c:v>
                </c:pt>
                <c:pt idx="851">
                  <c:v>41411</c:v>
                </c:pt>
                <c:pt idx="852">
                  <c:v>41414</c:v>
                </c:pt>
                <c:pt idx="853">
                  <c:v>41415</c:v>
                </c:pt>
                <c:pt idx="854">
                  <c:v>41416</c:v>
                </c:pt>
                <c:pt idx="855">
                  <c:v>41417</c:v>
                </c:pt>
                <c:pt idx="856">
                  <c:v>41418</c:v>
                </c:pt>
                <c:pt idx="857">
                  <c:v>41421</c:v>
                </c:pt>
                <c:pt idx="858">
                  <c:v>41422</c:v>
                </c:pt>
                <c:pt idx="859">
                  <c:v>41423</c:v>
                </c:pt>
                <c:pt idx="860">
                  <c:v>41424</c:v>
                </c:pt>
                <c:pt idx="861">
                  <c:v>41425</c:v>
                </c:pt>
                <c:pt idx="862">
                  <c:v>41428</c:v>
                </c:pt>
                <c:pt idx="863">
                  <c:v>41429</c:v>
                </c:pt>
                <c:pt idx="864">
                  <c:v>41430</c:v>
                </c:pt>
                <c:pt idx="865">
                  <c:v>41431</c:v>
                </c:pt>
                <c:pt idx="866">
                  <c:v>41432</c:v>
                </c:pt>
                <c:pt idx="867">
                  <c:v>41435</c:v>
                </c:pt>
                <c:pt idx="868">
                  <c:v>41436</c:v>
                </c:pt>
                <c:pt idx="869">
                  <c:v>41437</c:v>
                </c:pt>
                <c:pt idx="870">
                  <c:v>41438</c:v>
                </c:pt>
                <c:pt idx="871">
                  <c:v>41439</c:v>
                </c:pt>
                <c:pt idx="872">
                  <c:v>41442</c:v>
                </c:pt>
                <c:pt idx="873">
                  <c:v>41443</c:v>
                </c:pt>
                <c:pt idx="874">
                  <c:v>41444</c:v>
                </c:pt>
                <c:pt idx="875">
                  <c:v>41445</c:v>
                </c:pt>
                <c:pt idx="876">
                  <c:v>41446</c:v>
                </c:pt>
                <c:pt idx="877">
                  <c:v>41449</c:v>
                </c:pt>
                <c:pt idx="878">
                  <c:v>41450</c:v>
                </c:pt>
                <c:pt idx="879">
                  <c:v>41451</c:v>
                </c:pt>
                <c:pt idx="880">
                  <c:v>41452</c:v>
                </c:pt>
                <c:pt idx="881">
                  <c:v>41453</c:v>
                </c:pt>
                <c:pt idx="882">
                  <c:v>41456</c:v>
                </c:pt>
                <c:pt idx="883">
                  <c:v>41457</c:v>
                </c:pt>
                <c:pt idx="884">
                  <c:v>41458</c:v>
                </c:pt>
                <c:pt idx="885">
                  <c:v>41459</c:v>
                </c:pt>
                <c:pt idx="886">
                  <c:v>41460</c:v>
                </c:pt>
                <c:pt idx="887">
                  <c:v>41463</c:v>
                </c:pt>
                <c:pt idx="888">
                  <c:v>41464</c:v>
                </c:pt>
                <c:pt idx="889">
                  <c:v>41465</c:v>
                </c:pt>
                <c:pt idx="890">
                  <c:v>41466</c:v>
                </c:pt>
                <c:pt idx="891">
                  <c:v>41467</c:v>
                </c:pt>
                <c:pt idx="892">
                  <c:v>41470</c:v>
                </c:pt>
                <c:pt idx="893">
                  <c:v>41471</c:v>
                </c:pt>
                <c:pt idx="894">
                  <c:v>41472</c:v>
                </c:pt>
                <c:pt idx="895">
                  <c:v>41473</c:v>
                </c:pt>
                <c:pt idx="896">
                  <c:v>41474</c:v>
                </c:pt>
                <c:pt idx="897">
                  <c:v>41477</c:v>
                </c:pt>
                <c:pt idx="898">
                  <c:v>41478</c:v>
                </c:pt>
                <c:pt idx="899">
                  <c:v>41479</c:v>
                </c:pt>
                <c:pt idx="900">
                  <c:v>41480</c:v>
                </c:pt>
                <c:pt idx="901">
                  <c:v>41481</c:v>
                </c:pt>
                <c:pt idx="902">
                  <c:v>41484</c:v>
                </c:pt>
                <c:pt idx="903">
                  <c:v>41485</c:v>
                </c:pt>
                <c:pt idx="904">
                  <c:v>41486</c:v>
                </c:pt>
                <c:pt idx="905">
                  <c:v>41487</c:v>
                </c:pt>
                <c:pt idx="906">
                  <c:v>41488</c:v>
                </c:pt>
                <c:pt idx="907">
                  <c:v>41491</c:v>
                </c:pt>
                <c:pt idx="908">
                  <c:v>41492</c:v>
                </c:pt>
                <c:pt idx="909">
                  <c:v>41493</c:v>
                </c:pt>
                <c:pt idx="910">
                  <c:v>41498</c:v>
                </c:pt>
                <c:pt idx="911">
                  <c:v>41499</c:v>
                </c:pt>
                <c:pt idx="912">
                  <c:v>41500</c:v>
                </c:pt>
                <c:pt idx="913">
                  <c:v>41501</c:v>
                </c:pt>
                <c:pt idx="914">
                  <c:v>41502</c:v>
                </c:pt>
                <c:pt idx="915">
                  <c:v>41505</c:v>
                </c:pt>
                <c:pt idx="916">
                  <c:v>41506</c:v>
                </c:pt>
                <c:pt idx="917">
                  <c:v>41507</c:v>
                </c:pt>
                <c:pt idx="918">
                  <c:v>41508</c:v>
                </c:pt>
                <c:pt idx="919">
                  <c:v>41509</c:v>
                </c:pt>
                <c:pt idx="920">
                  <c:v>41512</c:v>
                </c:pt>
                <c:pt idx="921">
                  <c:v>41513</c:v>
                </c:pt>
                <c:pt idx="922">
                  <c:v>41514</c:v>
                </c:pt>
                <c:pt idx="923">
                  <c:v>41515</c:v>
                </c:pt>
                <c:pt idx="924">
                  <c:v>41519</c:v>
                </c:pt>
                <c:pt idx="925">
                  <c:v>41520</c:v>
                </c:pt>
                <c:pt idx="926">
                  <c:v>41521</c:v>
                </c:pt>
                <c:pt idx="927">
                  <c:v>41522</c:v>
                </c:pt>
                <c:pt idx="928">
                  <c:v>41523</c:v>
                </c:pt>
                <c:pt idx="929">
                  <c:v>41526</c:v>
                </c:pt>
                <c:pt idx="930">
                  <c:v>41527</c:v>
                </c:pt>
                <c:pt idx="931">
                  <c:v>41528</c:v>
                </c:pt>
                <c:pt idx="932">
                  <c:v>41529</c:v>
                </c:pt>
                <c:pt idx="933">
                  <c:v>41530</c:v>
                </c:pt>
                <c:pt idx="934">
                  <c:v>41533</c:v>
                </c:pt>
                <c:pt idx="935">
                  <c:v>41534</c:v>
                </c:pt>
                <c:pt idx="936">
                  <c:v>41535</c:v>
                </c:pt>
                <c:pt idx="937">
                  <c:v>41536</c:v>
                </c:pt>
                <c:pt idx="938">
                  <c:v>41537</c:v>
                </c:pt>
                <c:pt idx="939">
                  <c:v>41540</c:v>
                </c:pt>
                <c:pt idx="940">
                  <c:v>41541</c:v>
                </c:pt>
                <c:pt idx="941">
                  <c:v>41542</c:v>
                </c:pt>
                <c:pt idx="942">
                  <c:v>41543</c:v>
                </c:pt>
                <c:pt idx="943">
                  <c:v>41544</c:v>
                </c:pt>
                <c:pt idx="944">
                  <c:v>41547</c:v>
                </c:pt>
                <c:pt idx="945">
                  <c:v>41548</c:v>
                </c:pt>
                <c:pt idx="946">
                  <c:v>41549</c:v>
                </c:pt>
                <c:pt idx="947">
                  <c:v>41550</c:v>
                </c:pt>
                <c:pt idx="948">
                  <c:v>41551</c:v>
                </c:pt>
                <c:pt idx="949">
                  <c:v>41554</c:v>
                </c:pt>
                <c:pt idx="950">
                  <c:v>41555</c:v>
                </c:pt>
                <c:pt idx="951">
                  <c:v>41556</c:v>
                </c:pt>
                <c:pt idx="952">
                  <c:v>41557</c:v>
                </c:pt>
                <c:pt idx="953">
                  <c:v>41558</c:v>
                </c:pt>
                <c:pt idx="954">
                  <c:v>41561</c:v>
                </c:pt>
                <c:pt idx="955">
                  <c:v>41568</c:v>
                </c:pt>
                <c:pt idx="956">
                  <c:v>41569</c:v>
                </c:pt>
                <c:pt idx="957">
                  <c:v>41570</c:v>
                </c:pt>
                <c:pt idx="958">
                  <c:v>41571</c:v>
                </c:pt>
                <c:pt idx="959">
                  <c:v>41572</c:v>
                </c:pt>
                <c:pt idx="960">
                  <c:v>41575</c:v>
                </c:pt>
                <c:pt idx="961">
                  <c:v>41577</c:v>
                </c:pt>
                <c:pt idx="962">
                  <c:v>41578</c:v>
                </c:pt>
                <c:pt idx="963">
                  <c:v>41579</c:v>
                </c:pt>
                <c:pt idx="964">
                  <c:v>41582</c:v>
                </c:pt>
                <c:pt idx="965">
                  <c:v>41583</c:v>
                </c:pt>
                <c:pt idx="966">
                  <c:v>41584</c:v>
                </c:pt>
                <c:pt idx="967">
                  <c:v>41585</c:v>
                </c:pt>
                <c:pt idx="968">
                  <c:v>41586</c:v>
                </c:pt>
                <c:pt idx="969">
                  <c:v>41589</c:v>
                </c:pt>
                <c:pt idx="970">
                  <c:v>41590</c:v>
                </c:pt>
                <c:pt idx="971">
                  <c:v>41591</c:v>
                </c:pt>
                <c:pt idx="972">
                  <c:v>41592</c:v>
                </c:pt>
                <c:pt idx="973">
                  <c:v>41593</c:v>
                </c:pt>
                <c:pt idx="974">
                  <c:v>41596</c:v>
                </c:pt>
                <c:pt idx="975">
                  <c:v>41597</c:v>
                </c:pt>
                <c:pt idx="976">
                  <c:v>41598</c:v>
                </c:pt>
                <c:pt idx="977">
                  <c:v>41599</c:v>
                </c:pt>
                <c:pt idx="978">
                  <c:v>41600</c:v>
                </c:pt>
                <c:pt idx="979">
                  <c:v>41603</c:v>
                </c:pt>
                <c:pt idx="980">
                  <c:v>41604</c:v>
                </c:pt>
                <c:pt idx="981">
                  <c:v>41605</c:v>
                </c:pt>
                <c:pt idx="982">
                  <c:v>41606</c:v>
                </c:pt>
                <c:pt idx="983">
                  <c:v>41607</c:v>
                </c:pt>
                <c:pt idx="984">
                  <c:v>41610</c:v>
                </c:pt>
                <c:pt idx="985">
                  <c:v>41611</c:v>
                </c:pt>
                <c:pt idx="986">
                  <c:v>41612</c:v>
                </c:pt>
                <c:pt idx="987">
                  <c:v>41613</c:v>
                </c:pt>
                <c:pt idx="988">
                  <c:v>41614</c:v>
                </c:pt>
                <c:pt idx="989">
                  <c:v>41617</c:v>
                </c:pt>
                <c:pt idx="990">
                  <c:v>41618</c:v>
                </c:pt>
                <c:pt idx="991">
                  <c:v>41619</c:v>
                </c:pt>
                <c:pt idx="992">
                  <c:v>41620</c:v>
                </c:pt>
                <c:pt idx="993">
                  <c:v>41621</c:v>
                </c:pt>
                <c:pt idx="994">
                  <c:v>41624</c:v>
                </c:pt>
                <c:pt idx="995">
                  <c:v>41625</c:v>
                </c:pt>
                <c:pt idx="996">
                  <c:v>41626</c:v>
                </c:pt>
                <c:pt idx="997">
                  <c:v>41627</c:v>
                </c:pt>
                <c:pt idx="998">
                  <c:v>41628</c:v>
                </c:pt>
                <c:pt idx="999">
                  <c:v>41631</c:v>
                </c:pt>
                <c:pt idx="1000">
                  <c:v>41632</c:v>
                </c:pt>
                <c:pt idx="1001">
                  <c:v>41633</c:v>
                </c:pt>
                <c:pt idx="1002">
                  <c:v>41634</c:v>
                </c:pt>
                <c:pt idx="1003">
                  <c:v>41635</c:v>
                </c:pt>
                <c:pt idx="1004">
                  <c:v>41638</c:v>
                </c:pt>
                <c:pt idx="1005">
                  <c:v>41639</c:v>
                </c:pt>
                <c:pt idx="1006">
                  <c:v>41641</c:v>
                </c:pt>
                <c:pt idx="1007">
                  <c:v>41642</c:v>
                </c:pt>
                <c:pt idx="1008">
                  <c:v>41645</c:v>
                </c:pt>
                <c:pt idx="1009">
                  <c:v>41646</c:v>
                </c:pt>
                <c:pt idx="1010">
                  <c:v>41647</c:v>
                </c:pt>
                <c:pt idx="1011">
                  <c:v>41648</c:v>
                </c:pt>
                <c:pt idx="1012">
                  <c:v>41649</c:v>
                </c:pt>
                <c:pt idx="1013">
                  <c:v>41652</c:v>
                </c:pt>
                <c:pt idx="1014">
                  <c:v>41653</c:v>
                </c:pt>
                <c:pt idx="1015">
                  <c:v>41654</c:v>
                </c:pt>
                <c:pt idx="1016">
                  <c:v>41655</c:v>
                </c:pt>
                <c:pt idx="1017">
                  <c:v>41656</c:v>
                </c:pt>
                <c:pt idx="1018">
                  <c:v>41659</c:v>
                </c:pt>
                <c:pt idx="1019">
                  <c:v>41660</c:v>
                </c:pt>
                <c:pt idx="1020">
                  <c:v>41661</c:v>
                </c:pt>
                <c:pt idx="1021">
                  <c:v>41662</c:v>
                </c:pt>
                <c:pt idx="1022">
                  <c:v>41663</c:v>
                </c:pt>
                <c:pt idx="1023">
                  <c:v>41666</c:v>
                </c:pt>
                <c:pt idx="1024">
                  <c:v>41667</c:v>
                </c:pt>
                <c:pt idx="1025">
                  <c:v>41668</c:v>
                </c:pt>
                <c:pt idx="1026">
                  <c:v>41669</c:v>
                </c:pt>
                <c:pt idx="1027">
                  <c:v>41670</c:v>
                </c:pt>
                <c:pt idx="1028">
                  <c:v>41673</c:v>
                </c:pt>
                <c:pt idx="1029">
                  <c:v>41674</c:v>
                </c:pt>
                <c:pt idx="1030">
                  <c:v>41675</c:v>
                </c:pt>
                <c:pt idx="1031">
                  <c:v>41676</c:v>
                </c:pt>
                <c:pt idx="1032">
                  <c:v>41677</c:v>
                </c:pt>
                <c:pt idx="1033">
                  <c:v>41680</c:v>
                </c:pt>
                <c:pt idx="1034">
                  <c:v>41681</c:v>
                </c:pt>
                <c:pt idx="1035">
                  <c:v>41682</c:v>
                </c:pt>
                <c:pt idx="1036">
                  <c:v>41683</c:v>
                </c:pt>
                <c:pt idx="1037">
                  <c:v>41684</c:v>
                </c:pt>
                <c:pt idx="1038">
                  <c:v>41687</c:v>
                </c:pt>
                <c:pt idx="1039">
                  <c:v>41688</c:v>
                </c:pt>
                <c:pt idx="1040">
                  <c:v>41689</c:v>
                </c:pt>
                <c:pt idx="1041">
                  <c:v>41690</c:v>
                </c:pt>
                <c:pt idx="1042">
                  <c:v>41691</c:v>
                </c:pt>
                <c:pt idx="1043">
                  <c:v>41694</c:v>
                </c:pt>
                <c:pt idx="1044">
                  <c:v>41695</c:v>
                </c:pt>
                <c:pt idx="1045">
                  <c:v>41696</c:v>
                </c:pt>
                <c:pt idx="1046">
                  <c:v>41697</c:v>
                </c:pt>
                <c:pt idx="1047">
                  <c:v>41698</c:v>
                </c:pt>
                <c:pt idx="1048">
                  <c:v>41701</c:v>
                </c:pt>
                <c:pt idx="1049">
                  <c:v>41702</c:v>
                </c:pt>
                <c:pt idx="1050">
                  <c:v>41703</c:v>
                </c:pt>
                <c:pt idx="1051">
                  <c:v>41704</c:v>
                </c:pt>
                <c:pt idx="1052">
                  <c:v>41705</c:v>
                </c:pt>
                <c:pt idx="1053">
                  <c:v>41708</c:v>
                </c:pt>
                <c:pt idx="1054">
                  <c:v>41709</c:v>
                </c:pt>
                <c:pt idx="1055">
                  <c:v>41710</c:v>
                </c:pt>
                <c:pt idx="1056">
                  <c:v>41711</c:v>
                </c:pt>
                <c:pt idx="1057">
                  <c:v>41712</c:v>
                </c:pt>
                <c:pt idx="1058">
                  <c:v>41715</c:v>
                </c:pt>
                <c:pt idx="1059">
                  <c:v>41716</c:v>
                </c:pt>
                <c:pt idx="1060">
                  <c:v>41717</c:v>
                </c:pt>
                <c:pt idx="1061">
                  <c:v>41718</c:v>
                </c:pt>
                <c:pt idx="1062">
                  <c:v>41719</c:v>
                </c:pt>
                <c:pt idx="1063">
                  <c:v>41722</c:v>
                </c:pt>
                <c:pt idx="1064">
                  <c:v>41723</c:v>
                </c:pt>
                <c:pt idx="1065">
                  <c:v>41724</c:v>
                </c:pt>
                <c:pt idx="1066">
                  <c:v>41725</c:v>
                </c:pt>
                <c:pt idx="1067">
                  <c:v>41726</c:v>
                </c:pt>
                <c:pt idx="1068">
                  <c:v>41729</c:v>
                </c:pt>
                <c:pt idx="1069">
                  <c:v>41730</c:v>
                </c:pt>
                <c:pt idx="1070">
                  <c:v>41731</c:v>
                </c:pt>
                <c:pt idx="1071">
                  <c:v>41732</c:v>
                </c:pt>
                <c:pt idx="1072">
                  <c:v>41733</c:v>
                </c:pt>
                <c:pt idx="1073">
                  <c:v>41736</c:v>
                </c:pt>
                <c:pt idx="1074">
                  <c:v>41737</c:v>
                </c:pt>
                <c:pt idx="1075">
                  <c:v>41738</c:v>
                </c:pt>
                <c:pt idx="1076">
                  <c:v>41739</c:v>
                </c:pt>
                <c:pt idx="1077">
                  <c:v>41740</c:v>
                </c:pt>
                <c:pt idx="1078">
                  <c:v>41743</c:v>
                </c:pt>
                <c:pt idx="1079">
                  <c:v>41744</c:v>
                </c:pt>
                <c:pt idx="1080">
                  <c:v>41745</c:v>
                </c:pt>
                <c:pt idx="1081">
                  <c:v>41746</c:v>
                </c:pt>
                <c:pt idx="1082">
                  <c:v>41747</c:v>
                </c:pt>
                <c:pt idx="1083">
                  <c:v>41750</c:v>
                </c:pt>
                <c:pt idx="1084">
                  <c:v>41751</c:v>
                </c:pt>
                <c:pt idx="1085">
                  <c:v>41753</c:v>
                </c:pt>
                <c:pt idx="1086">
                  <c:v>41754</c:v>
                </c:pt>
                <c:pt idx="1087">
                  <c:v>41757</c:v>
                </c:pt>
                <c:pt idx="1088">
                  <c:v>41758</c:v>
                </c:pt>
                <c:pt idx="1089">
                  <c:v>41759</c:v>
                </c:pt>
                <c:pt idx="1090">
                  <c:v>41761</c:v>
                </c:pt>
                <c:pt idx="1091">
                  <c:v>41764</c:v>
                </c:pt>
                <c:pt idx="1092">
                  <c:v>41765</c:v>
                </c:pt>
                <c:pt idx="1093">
                  <c:v>41766</c:v>
                </c:pt>
                <c:pt idx="1094">
                  <c:v>41767</c:v>
                </c:pt>
                <c:pt idx="1095">
                  <c:v>41768</c:v>
                </c:pt>
                <c:pt idx="1096">
                  <c:v>41771</c:v>
                </c:pt>
                <c:pt idx="1097">
                  <c:v>41772</c:v>
                </c:pt>
                <c:pt idx="1098">
                  <c:v>41773</c:v>
                </c:pt>
                <c:pt idx="1099">
                  <c:v>41774</c:v>
                </c:pt>
                <c:pt idx="1100">
                  <c:v>41775</c:v>
                </c:pt>
                <c:pt idx="1101">
                  <c:v>41779</c:v>
                </c:pt>
                <c:pt idx="1102">
                  <c:v>41780</c:v>
                </c:pt>
              </c:numCache>
            </c:numRef>
          </c:cat>
          <c:val>
            <c:numRef>
              <c:f>grafik!$C$4:$C$1106</c:f>
              <c:numCache>
                <c:formatCode>General</c:formatCode>
                <c:ptCount val="1103"/>
                <c:pt idx="0">
                  <c:v>9</c:v>
                </c:pt>
                <c:pt idx="1">
                  <c:v>9</c:v>
                </c:pt>
                <c:pt idx="2">
                  <c:v>9</c:v>
                </c:pt>
                <c:pt idx="3">
                  <c:v>9</c:v>
                </c:pt>
                <c:pt idx="4">
                  <c:v>9</c:v>
                </c:pt>
                <c:pt idx="5">
                  <c:v>9</c:v>
                </c:pt>
                <c:pt idx="6">
                  <c:v>9</c:v>
                </c:pt>
                <c:pt idx="7">
                  <c:v>9</c:v>
                </c:pt>
                <c:pt idx="8">
                  <c:v>9</c:v>
                </c:pt>
                <c:pt idx="9">
                  <c:v>9</c:v>
                </c:pt>
                <c:pt idx="10">
                  <c:v>9</c:v>
                </c:pt>
                <c:pt idx="11">
                  <c:v>9</c:v>
                </c:pt>
                <c:pt idx="12">
                  <c:v>9</c:v>
                </c:pt>
                <c:pt idx="13">
                  <c:v>9</c:v>
                </c:pt>
                <c:pt idx="14">
                  <c:v>9</c:v>
                </c:pt>
                <c:pt idx="15">
                  <c:v>9</c:v>
                </c:pt>
                <c:pt idx="16">
                  <c:v>9</c:v>
                </c:pt>
                <c:pt idx="17">
                  <c:v>9</c:v>
                </c:pt>
                <c:pt idx="18">
                  <c:v>9</c:v>
                </c:pt>
                <c:pt idx="19">
                  <c:v>9</c:v>
                </c:pt>
                <c:pt idx="20">
                  <c:v>9</c:v>
                </c:pt>
                <c:pt idx="21">
                  <c:v>9</c:v>
                </c:pt>
                <c:pt idx="22">
                  <c:v>9</c:v>
                </c:pt>
                <c:pt idx="23">
                  <c:v>9</c:v>
                </c:pt>
                <c:pt idx="24">
                  <c:v>9</c:v>
                </c:pt>
                <c:pt idx="25">
                  <c:v>9</c:v>
                </c:pt>
                <c:pt idx="26">
                  <c:v>9</c:v>
                </c:pt>
                <c:pt idx="27">
                  <c:v>9</c:v>
                </c:pt>
                <c:pt idx="28">
                  <c:v>9</c:v>
                </c:pt>
                <c:pt idx="29">
                  <c:v>9</c:v>
                </c:pt>
                <c:pt idx="30">
                  <c:v>9</c:v>
                </c:pt>
                <c:pt idx="31">
                  <c:v>9</c:v>
                </c:pt>
                <c:pt idx="32">
                  <c:v>9</c:v>
                </c:pt>
                <c:pt idx="33">
                  <c:v>9</c:v>
                </c:pt>
                <c:pt idx="34">
                  <c:v>9</c:v>
                </c:pt>
                <c:pt idx="35">
                  <c:v>9</c:v>
                </c:pt>
                <c:pt idx="36">
                  <c:v>9</c:v>
                </c:pt>
                <c:pt idx="37">
                  <c:v>9</c:v>
                </c:pt>
                <c:pt idx="38">
                  <c:v>9</c:v>
                </c:pt>
                <c:pt idx="39">
                  <c:v>9</c:v>
                </c:pt>
                <c:pt idx="40">
                  <c:v>9</c:v>
                </c:pt>
                <c:pt idx="41">
                  <c:v>9</c:v>
                </c:pt>
                <c:pt idx="42">
                  <c:v>9</c:v>
                </c:pt>
                <c:pt idx="43">
                  <c:v>9</c:v>
                </c:pt>
                <c:pt idx="44">
                  <c:v>9</c:v>
                </c:pt>
                <c:pt idx="45">
                  <c:v>9</c:v>
                </c:pt>
                <c:pt idx="46">
                  <c:v>9</c:v>
                </c:pt>
                <c:pt idx="47">
                  <c:v>9</c:v>
                </c:pt>
                <c:pt idx="48">
                  <c:v>9</c:v>
                </c:pt>
                <c:pt idx="49">
                  <c:v>9</c:v>
                </c:pt>
                <c:pt idx="50">
                  <c:v>9</c:v>
                </c:pt>
                <c:pt idx="51">
                  <c:v>9</c:v>
                </c:pt>
                <c:pt idx="52">
                  <c:v>9</c:v>
                </c:pt>
                <c:pt idx="53">
                  <c:v>9</c:v>
                </c:pt>
                <c:pt idx="54">
                  <c:v>9</c:v>
                </c:pt>
                <c:pt idx="55">
                  <c:v>9</c:v>
                </c:pt>
                <c:pt idx="56">
                  <c:v>9</c:v>
                </c:pt>
                <c:pt idx="57">
                  <c:v>9</c:v>
                </c:pt>
                <c:pt idx="58">
                  <c:v>9</c:v>
                </c:pt>
                <c:pt idx="59">
                  <c:v>9</c:v>
                </c:pt>
                <c:pt idx="60">
                  <c:v>9</c:v>
                </c:pt>
                <c:pt idx="61">
                  <c:v>9</c:v>
                </c:pt>
                <c:pt idx="62">
                  <c:v>9</c:v>
                </c:pt>
                <c:pt idx="63">
                  <c:v>9</c:v>
                </c:pt>
                <c:pt idx="64">
                  <c:v>9</c:v>
                </c:pt>
                <c:pt idx="65">
                  <c:v>9</c:v>
                </c:pt>
                <c:pt idx="66">
                  <c:v>9</c:v>
                </c:pt>
                <c:pt idx="67">
                  <c:v>9</c:v>
                </c:pt>
                <c:pt idx="68">
                  <c:v>9</c:v>
                </c:pt>
                <c:pt idx="69">
                  <c:v>9</c:v>
                </c:pt>
                <c:pt idx="70">
                  <c:v>9</c:v>
                </c:pt>
                <c:pt idx="71">
                  <c:v>9</c:v>
                </c:pt>
                <c:pt idx="72">
                  <c:v>9</c:v>
                </c:pt>
                <c:pt idx="73">
                  <c:v>9</c:v>
                </c:pt>
                <c:pt idx="74">
                  <c:v>9</c:v>
                </c:pt>
                <c:pt idx="75">
                  <c:v>9</c:v>
                </c:pt>
                <c:pt idx="76">
                  <c:v>9</c:v>
                </c:pt>
                <c:pt idx="77">
                  <c:v>9</c:v>
                </c:pt>
                <c:pt idx="78">
                  <c:v>9</c:v>
                </c:pt>
                <c:pt idx="79">
                  <c:v>9</c:v>
                </c:pt>
                <c:pt idx="80">
                  <c:v>9</c:v>
                </c:pt>
                <c:pt idx="81">
                  <c:v>9</c:v>
                </c:pt>
                <c:pt idx="82">
                  <c:v>9</c:v>
                </c:pt>
                <c:pt idx="83">
                  <c:v>9</c:v>
                </c:pt>
                <c:pt idx="84">
                  <c:v>9</c:v>
                </c:pt>
                <c:pt idx="85">
                  <c:v>9</c:v>
                </c:pt>
                <c:pt idx="86">
                  <c:v>9</c:v>
                </c:pt>
                <c:pt idx="87">
                  <c:v>9</c:v>
                </c:pt>
                <c:pt idx="88">
                  <c:v>9</c:v>
                </c:pt>
                <c:pt idx="89">
                  <c:v>9</c:v>
                </c:pt>
                <c:pt idx="90">
                  <c:v>9</c:v>
                </c:pt>
                <c:pt idx="91">
                  <c:v>9</c:v>
                </c:pt>
                <c:pt idx="92">
                  <c:v>9</c:v>
                </c:pt>
                <c:pt idx="93">
                  <c:v>9</c:v>
                </c:pt>
                <c:pt idx="94">
                  <c:v>9</c:v>
                </c:pt>
                <c:pt idx="95">
                  <c:v>9</c:v>
                </c:pt>
                <c:pt idx="96">
                  <c:v>9</c:v>
                </c:pt>
                <c:pt idx="97">
                  <c:v>9</c:v>
                </c:pt>
                <c:pt idx="98">
                  <c:v>9</c:v>
                </c:pt>
                <c:pt idx="99">
                  <c:v>9</c:v>
                </c:pt>
                <c:pt idx="100">
                  <c:v>9</c:v>
                </c:pt>
                <c:pt idx="101">
                  <c:v>9</c:v>
                </c:pt>
                <c:pt idx="102">
                  <c:v>9</c:v>
                </c:pt>
                <c:pt idx="103">
                  <c:v>9</c:v>
                </c:pt>
                <c:pt idx="104">
                  <c:v>9</c:v>
                </c:pt>
                <c:pt idx="105">
                  <c:v>9</c:v>
                </c:pt>
                <c:pt idx="106">
                  <c:v>9</c:v>
                </c:pt>
                <c:pt idx="107">
                  <c:v>9</c:v>
                </c:pt>
                <c:pt idx="108">
                  <c:v>9</c:v>
                </c:pt>
                <c:pt idx="109">
                  <c:v>9</c:v>
                </c:pt>
                <c:pt idx="110">
                  <c:v>9</c:v>
                </c:pt>
                <c:pt idx="111">
                  <c:v>9</c:v>
                </c:pt>
                <c:pt idx="112">
                  <c:v>9</c:v>
                </c:pt>
                <c:pt idx="113">
                  <c:v>9</c:v>
                </c:pt>
                <c:pt idx="114">
                  <c:v>9</c:v>
                </c:pt>
                <c:pt idx="115">
                  <c:v>9</c:v>
                </c:pt>
                <c:pt idx="116">
                  <c:v>9</c:v>
                </c:pt>
                <c:pt idx="117">
                  <c:v>9</c:v>
                </c:pt>
                <c:pt idx="118">
                  <c:v>9</c:v>
                </c:pt>
                <c:pt idx="119">
                  <c:v>9</c:v>
                </c:pt>
                <c:pt idx="120">
                  <c:v>9</c:v>
                </c:pt>
                <c:pt idx="121">
                  <c:v>9</c:v>
                </c:pt>
                <c:pt idx="122">
                  <c:v>9</c:v>
                </c:pt>
                <c:pt idx="123">
                  <c:v>9</c:v>
                </c:pt>
                <c:pt idx="124">
                  <c:v>9</c:v>
                </c:pt>
                <c:pt idx="125">
                  <c:v>9</c:v>
                </c:pt>
                <c:pt idx="126">
                  <c:v>9</c:v>
                </c:pt>
                <c:pt idx="127">
                  <c:v>9</c:v>
                </c:pt>
                <c:pt idx="128">
                  <c:v>9</c:v>
                </c:pt>
                <c:pt idx="129">
                  <c:v>9</c:v>
                </c:pt>
                <c:pt idx="130">
                  <c:v>9</c:v>
                </c:pt>
                <c:pt idx="131">
                  <c:v>9</c:v>
                </c:pt>
                <c:pt idx="132">
                  <c:v>9</c:v>
                </c:pt>
                <c:pt idx="133">
                  <c:v>9</c:v>
                </c:pt>
                <c:pt idx="134">
                  <c:v>9</c:v>
                </c:pt>
                <c:pt idx="135">
                  <c:v>9</c:v>
                </c:pt>
                <c:pt idx="136">
                  <c:v>9</c:v>
                </c:pt>
                <c:pt idx="137">
                  <c:v>9</c:v>
                </c:pt>
                <c:pt idx="138">
                  <c:v>9</c:v>
                </c:pt>
                <c:pt idx="139">
                  <c:v>9</c:v>
                </c:pt>
                <c:pt idx="140">
                  <c:v>9</c:v>
                </c:pt>
                <c:pt idx="141">
                  <c:v>9</c:v>
                </c:pt>
                <c:pt idx="142">
                  <c:v>9</c:v>
                </c:pt>
                <c:pt idx="143">
                  <c:v>9</c:v>
                </c:pt>
                <c:pt idx="144">
                  <c:v>9</c:v>
                </c:pt>
                <c:pt idx="145">
                  <c:v>9</c:v>
                </c:pt>
                <c:pt idx="146">
                  <c:v>9</c:v>
                </c:pt>
                <c:pt idx="147">
                  <c:v>9</c:v>
                </c:pt>
                <c:pt idx="148">
                  <c:v>9</c:v>
                </c:pt>
                <c:pt idx="149">
                  <c:v>9</c:v>
                </c:pt>
                <c:pt idx="150">
                  <c:v>9</c:v>
                </c:pt>
                <c:pt idx="151">
                  <c:v>9</c:v>
                </c:pt>
                <c:pt idx="152">
                  <c:v>9</c:v>
                </c:pt>
                <c:pt idx="153">
                  <c:v>9</c:v>
                </c:pt>
                <c:pt idx="154">
                  <c:v>9</c:v>
                </c:pt>
                <c:pt idx="155">
                  <c:v>9</c:v>
                </c:pt>
                <c:pt idx="156">
                  <c:v>9</c:v>
                </c:pt>
                <c:pt idx="157">
                  <c:v>9</c:v>
                </c:pt>
                <c:pt idx="158">
                  <c:v>9</c:v>
                </c:pt>
                <c:pt idx="159">
                  <c:v>9</c:v>
                </c:pt>
                <c:pt idx="160">
                  <c:v>9</c:v>
                </c:pt>
                <c:pt idx="161">
                  <c:v>9</c:v>
                </c:pt>
                <c:pt idx="162">
                  <c:v>9</c:v>
                </c:pt>
                <c:pt idx="163">
                  <c:v>9</c:v>
                </c:pt>
                <c:pt idx="164">
                  <c:v>9</c:v>
                </c:pt>
                <c:pt idx="165">
                  <c:v>9</c:v>
                </c:pt>
                <c:pt idx="166">
                  <c:v>9</c:v>
                </c:pt>
                <c:pt idx="167">
                  <c:v>9</c:v>
                </c:pt>
                <c:pt idx="168">
                  <c:v>9</c:v>
                </c:pt>
                <c:pt idx="169">
                  <c:v>9</c:v>
                </c:pt>
                <c:pt idx="170">
                  <c:v>9</c:v>
                </c:pt>
                <c:pt idx="171">
                  <c:v>9</c:v>
                </c:pt>
                <c:pt idx="172">
                  <c:v>9</c:v>
                </c:pt>
                <c:pt idx="173">
                  <c:v>9</c:v>
                </c:pt>
                <c:pt idx="174">
                  <c:v>9</c:v>
                </c:pt>
                <c:pt idx="175">
                  <c:v>9</c:v>
                </c:pt>
                <c:pt idx="176">
                  <c:v>9</c:v>
                </c:pt>
                <c:pt idx="177">
                  <c:v>9</c:v>
                </c:pt>
                <c:pt idx="178">
                  <c:v>9</c:v>
                </c:pt>
                <c:pt idx="179">
                  <c:v>8.75</c:v>
                </c:pt>
                <c:pt idx="180">
                  <c:v>8.75</c:v>
                </c:pt>
                <c:pt idx="181">
                  <c:v>8.75</c:v>
                </c:pt>
                <c:pt idx="182">
                  <c:v>8.75</c:v>
                </c:pt>
                <c:pt idx="183">
                  <c:v>8.75</c:v>
                </c:pt>
                <c:pt idx="184">
                  <c:v>8.75</c:v>
                </c:pt>
                <c:pt idx="185">
                  <c:v>8.75</c:v>
                </c:pt>
                <c:pt idx="186">
                  <c:v>8.75</c:v>
                </c:pt>
                <c:pt idx="187">
                  <c:v>8.75</c:v>
                </c:pt>
                <c:pt idx="188">
                  <c:v>8.75</c:v>
                </c:pt>
                <c:pt idx="189">
                  <c:v>8.75</c:v>
                </c:pt>
                <c:pt idx="190">
                  <c:v>8.75</c:v>
                </c:pt>
                <c:pt idx="191">
                  <c:v>8.75</c:v>
                </c:pt>
                <c:pt idx="192">
                  <c:v>8.75</c:v>
                </c:pt>
                <c:pt idx="193">
                  <c:v>8.75</c:v>
                </c:pt>
                <c:pt idx="194">
                  <c:v>8.75</c:v>
                </c:pt>
                <c:pt idx="195">
                  <c:v>8.75</c:v>
                </c:pt>
                <c:pt idx="196">
                  <c:v>8.75</c:v>
                </c:pt>
                <c:pt idx="197">
                  <c:v>8.75</c:v>
                </c:pt>
                <c:pt idx="198">
                  <c:v>8.75</c:v>
                </c:pt>
                <c:pt idx="199">
                  <c:v>8.75</c:v>
                </c:pt>
                <c:pt idx="200">
                  <c:v>8.75</c:v>
                </c:pt>
                <c:pt idx="201">
                  <c:v>8.75</c:v>
                </c:pt>
                <c:pt idx="202">
                  <c:v>8.75</c:v>
                </c:pt>
                <c:pt idx="203">
                  <c:v>8.75</c:v>
                </c:pt>
                <c:pt idx="204">
                  <c:v>8.75</c:v>
                </c:pt>
                <c:pt idx="205">
                  <c:v>8.75</c:v>
                </c:pt>
                <c:pt idx="206">
                  <c:v>8.75</c:v>
                </c:pt>
                <c:pt idx="207">
                  <c:v>8.75</c:v>
                </c:pt>
                <c:pt idx="208">
                  <c:v>8.75</c:v>
                </c:pt>
                <c:pt idx="209">
                  <c:v>8.75</c:v>
                </c:pt>
                <c:pt idx="210">
                  <c:v>8.75</c:v>
                </c:pt>
                <c:pt idx="211">
                  <c:v>8.75</c:v>
                </c:pt>
                <c:pt idx="212">
                  <c:v>8.75</c:v>
                </c:pt>
                <c:pt idx="213">
                  <c:v>8.75</c:v>
                </c:pt>
                <c:pt idx="214">
                  <c:v>8.75</c:v>
                </c:pt>
                <c:pt idx="215">
                  <c:v>8.75</c:v>
                </c:pt>
                <c:pt idx="216">
                  <c:v>8.75</c:v>
                </c:pt>
                <c:pt idx="217">
                  <c:v>8.75</c:v>
                </c:pt>
                <c:pt idx="218">
                  <c:v>8.75</c:v>
                </c:pt>
                <c:pt idx="219">
                  <c:v>8.75</c:v>
                </c:pt>
                <c:pt idx="220">
                  <c:v>8.75</c:v>
                </c:pt>
                <c:pt idx="221">
                  <c:v>8.75</c:v>
                </c:pt>
                <c:pt idx="222">
                  <c:v>8.75</c:v>
                </c:pt>
                <c:pt idx="223">
                  <c:v>8.75</c:v>
                </c:pt>
                <c:pt idx="224">
                  <c:v>8.75</c:v>
                </c:pt>
                <c:pt idx="225">
                  <c:v>8.75</c:v>
                </c:pt>
                <c:pt idx="226">
                  <c:v>8.75</c:v>
                </c:pt>
                <c:pt idx="227">
                  <c:v>8.75</c:v>
                </c:pt>
                <c:pt idx="228">
                  <c:v>8.75</c:v>
                </c:pt>
                <c:pt idx="229">
                  <c:v>8.75</c:v>
                </c:pt>
                <c:pt idx="230">
                  <c:v>8.75</c:v>
                </c:pt>
                <c:pt idx="231">
                  <c:v>8.75</c:v>
                </c:pt>
                <c:pt idx="232">
                  <c:v>8.75</c:v>
                </c:pt>
                <c:pt idx="233">
                  <c:v>8.75</c:v>
                </c:pt>
                <c:pt idx="234">
                  <c:v>8.75</c:v>
                </c:pt>
                <c:pt idx="235">
                  <c:v>8.75</c:v>
                </c:pt>
                <c:pt idx="236">
                  <c:v>8.75</c:v>
                </c:pt>
                <c:pt idx="237">
                  <c:v>8.75</c:v>
                </c:pt>
                <c:pt idx="238">
                  <c:v>8.75</c:v>
                </c:pt>
                <c:pt idx="239">
                  <c:v>9</c:v>
                </c:pt>
                <c:pt idx="240">
                  <c:v>9</c:v>
                </c:pt>
                <c:pt idx="241">
                  <c:v>9</c:v>
                </c:pt>
                <c:pt idx="242">
                  <c:v>9</c:v>
                </c:pt>
                <c:pt idx="243">
                  <c:v>9</c:v>
                </c:pt>
                <c:pt idx="244">
                  <c:v>9</c:v>
                </c:pt>
                <c:pt idx="245">
                  <c:v>9</c:v>
                </c:pt>
                <c:pt idx="246">
                  <c:v>9</c:v>
                </c:pt>
                <c:pt idx="247">
                  <c:v>9</c:v>
                </c:pt>
                <c:pt idx="248">
                  <c:v>9</c:v>
                </c:pt>
                <c:pt idx="249">
                  <c:v>9</c:v>
                </c:pt>
                <c:pt idx="250">
                  <c:v>9</c:v>
                </c:pt>
                <c:pt idx="251">
                  <c:v>9</c:v>
                </c:pt>
                <c:pt idx="252">
                  <c:v>9</c:v>
                </c:pt>
                <c:pt idx="253">
                  <c:v>9</c:v>
                </c:pt>
                <c:pt idx="254">
                  <c:v>9</c:v>
                </c:pt>
                <c:pt idx="255">
                  <c:v>9</c:v>
                </c:pt>
                <c:pt idx="256">
                  <c:v>9</c:v>
                </c:pt>
                <c:pt idx="257">
                  <c:v>9</c:v>
                </c:pt>
                <c:pt idx="258">
                  <c:v>9</c:v>
                </c:pt>
                <c:pt idx="259">
                  <c:v>9</c:v>
                </c:pt>
                <c:pt idx="260">
                  <c:v>9</c:v>
                </c:pt>
                <c:pt idx="261">
                  <c:v>9</c:v>
                </c:pt>
                <c:pt idx="262">
                  <c:v>9</c:v>
                </c:pt>
                <c:pt idx="263">
                  <c:v>9</c:v>
                </c:pt>
                <c:pt idx="264">
                  <c:v>9</c:v>
                </c:pt>
                <c:pt idx="265">
                  <c:v>9</c:v>
                </c:pt>
                <c:pt idx="266">
                  <c:v>9</c:v>
                </c:pt>
                <c:pt idx="267">
                  <c:v>9</c:v>
                </c:pt>
                <c:pt idx="268">
                  <c:v>9</c:v>
                </c:pt>
                <c:pt idx="269">
                  <c:v>9</c:v>
                </c:pt>
                <c:pt idx="270">
                  <c:v>9</c:v>
                </c:pt>
                <c:pt idx="271">
                  <c:v>9</c:v>
                </c:pt>
                <c:pt idx="272">
                  <c:v>9</c:v>
                </c:pt>
                <c:pt idx="273">
                  <c:v>9</c:v>
                </c:pt>
                <c:pt idx="274">
                  <c:v>9</c:v>
                </c:pt>
                <c:pt idx="275">
                  <c:v>9</c:v>
                </c:pt>
                <c:pt idx="276">
                  <c:v>9</c:v>
                </c:pt>
                <c:pt idx="277">
                  <c:v>9</c:v>
                </c:pt>
                <c:pt idx="278">
                  <c:v>9</c:v>
                </c:pt>
                <c:pt idx="279">
                  <c:v>9</c:v>
                </c:pt>
                <c:pt idx="280">
                  <c:v>9</c:v>
                </c:pt>
                <c:pt idx="281">
                  <c:v>9</c:v>
                </c:pt>
                <c:pt idx="282">
                  <c:v>9</c:v>
                </c:pt>
                <c:pt idx="283">
                  <c:v>9</c:v>
                </c:pt>
                <c:pt idx="284">
                  <c:v>9</c:v>
                </c:pt>
                <c:pt idx="285">
                  <c:v>9</c:v>
                </c:pt>
                <c:pt idx="286">
                  <c:v>9</c:v>
                </c:pt>
                <c:pt idx="287">
                  <c:v>9</c:v>
                </c:pt>
                <c:pt idx="288">
                  <c:v>9</c:v>
                </c:pt>
                <c:pt idx="289">
                  <c:v>9</c:v>
                </c:pt>
                <c:pt idx="290">
                  <c:v>9</c:v>
                </c:pt>
                <c:pt idx="291">
                  <c:v>9</c:v>
                </c:pt>
                <c:pt idx="292">
                  <c:v>9</c:v>
                </c:pt>
                <c:pt idx="293">
                  <c:v>9</c:v>
                </c:pt>
                <c:pt idx="294">
                  <c:v>9</c:v>
                </c:pt>
                <c:pt idx="295">
                  <c:v>9</c:v>
                </c:pt>
                <c:pt idx="296">
                  <c:v>9</c:v>
                </c:pt>
                <c:pt idx="297">
                  <c:v>9</c:v>
                </c:pt>
                <c:pt idx="298">
                  <c:v>9</c:v>
                </c:pt>
                <c:pt idx="299">
                  <c:v>9</c:v>
                </c:pt>
                <c:pt idx="300">
                  <c:v>9</c:v>
                </c:pt>
                <c:pt idx="301">
                  <c:v>9</c:v>
                </c:pt>
                <c:pt idx="302">
                  <c:v>9</c:v>
                </c:pt>
                <c:pt idx="303">
                  <c:v>9</c:v>
                </c:pt>
                <c:pt idx="304">
                  <c:v>9</c:v>
                </c:pt>
                <c:pt idx="305">
                  <c:v>9</c:v>
                </c:pt>
                <c:pt idx="306">
                  <c:v>9</c:v>
                </c:pt>
                <c:pt idx="307">
                  <c:v>9</c:v>
                </c:pt>
                <c:pt idx="308">
                  <c:v>9</c:v>
                </c:pt>
                <c:pt idx="309">
                  <c:v>9</c:v>
                </c:pt>
                <c:pt idx="310">
                  <c:v>9</c:v>
                </c:pt>
                <c:pt idx="311">
                  <c:v>9</c:v>
                </c:pt>
                <c:pt idx="312">
                  <c:v>9</c:v>
                </c:pt>
                <c:pt idx="313">
                  <c:v>9</c:v>
                </c:pt>
                <c:pt idx="314">
                  <c:v>9</c:v>
                </c:pt>
                <c:pt idx="315" formatCode="0.0">
                  <c:v>9</c:v>
                </c:pt>
                <c:pt idx="316" formatCode="0.0">
                  <c:v>9</c:v>
                </c:pt>
                <c:pt idx="317" formatCode="0.0">
                  <c:v>9</c:v>
                </c:pt>
                <c:pt idx="318" formatCode="0.0">
                  <c:v>9</c:v>
                </c:pt>
                <c:pt idx="319" formatCode="0.0">
                  <c:v>9</c:v>
                </c:pt>
                <c:pt idx="320" formatCode="0.0">
                  <c:v>9</c:v>
                </c:pt>
                <c:pt idx="321" formatCode="0.0">
                  <c:v>9</c:v>
                </c:pt>
                <c:pt idx="322" formatCode="0.0">
                  <c:v>9</c:v>
                </c:pt>
                <c:pt idx="323" formatCode="0.0">
                  <c:v>9</c:v>
                </c:pt>
                <c:pt idx="324" formatCode="0.0">
                  <c:v>9</c:v>
                </c:pt>
                <c:pt idx="325" formatCode="0.0">
                  <c:v>9</c:v>
                </c:pt>
                <c:pt idx="326" formatCode="0.0">
                  <c:v>9</c:v>
                </c:pt>
                <c:pt idx="327" formatCode="0.0">
                  <c:v>9</c:v>
                </c:pt>
                <c:pt idx="328" formatCode="0.0">
                  <c:v>9</c:v>
                </c:pt>
                <c:pt idx="329" formatCode="0.0">
                  <c:v>9</c:v>
                </c:pt>
                <c:pt idx="330" formatCode="0.0">
                  <c:v>9</c:v>
                </c:pt>
                <c:pt idx="331" formatCode="0.0">
                  <c:v>9</c:v>
                </c:pt>
                <c:pt idx="332" formatCode="0.0">
                  <c:v>9</c:v>
                </c:pt>
                <c:pt idx="333" formatCode="0.0">
                  <c:v>9</c:v>
                </c:pt>
                <c:pt idx="334" formatCode="0.0">
                  <c:v>9</c:v>
                </c:pt>
                <c:pt idx="335" formatCode="0.0">
                  <c:v>9</c:v>
                </c:pt>
                <c:pt idx="336" formatCode="0.0">
                  <c:v>9</c:v>
                </c:pt>
                <c:pt idx="337" formatCode="0.0">
                  <c:v>9</c:v>
                </c:pt>
                <c:pt idx="338" formatCode="0.0">
                  <c:v>9</c:v>
                </c:pt>
                <c:pt idx="339" formatCode="0.0">
                  <c:v>9</c:v>
                </c:pt>
                <c:pt idx="340" formatCode="0.0">
                  <c:v>9</c:v>
                </c:pt>
                <c:pt idx="341" formatCode="0.0">
                  <c:v>9</c:v>
                </c:pt>
                <c:pt idx="342" formatCode="0.0">
                  <c:v>9</c:v>
                </c:pt>
                <c:pt idx="343" formatCode="0.0">
                  <c:v>9</c:v>
                </c:pt>
                <c:pt idx="344" formatCode="0.0">
                  <c:v>9</c:v>
                </c:pt>
                <c:pt idx="345" formatCode="0.0">
                  <c:v>9</c:v>
                </c:pt>
                <c:pt idx="346" formatCode="0.0">
                  <c:v>9</c:v>
                </c:pt>
                <c:pt idx="347" formatCode="0.0">
                  <c:v>9</c:v>
                </c:pt>
                <c:pt idx="348" formatCode="0.0">
                  <c:v>9</c:v>
                </c:pt>
                <c:pt idx="349" formatCode="0.0">
                  <c:v>9</c:v>
                </c:pt>
                <c:pt idx="350" formatCode="0.0">
                  <c:v>9</c:v>
                </c:pt>
                <c:pt idx="351" formatCode="0.0">
                  <c:v>9</c:v>
                </c:pt>
                <c:pt idx="352" formatCode="0.0">
                  <c:v>9</c:v>
                </c:pt>
                <c:pt idx="353" formatCode="0.0">
                  <c:v>9</c:v>
                </c:pt>
                <c:pt idx="354" formatCode="0.0">
                  <c:v>9</c:v>
                </c:pt>
                <c:pt idx="355" formatCode="0.0">
                  <c:v>9</c:v>
                </c:pt>
                <c:pt idx="356" formatCode="0.0">
                  <c:v>9</c:v>
                </c:pt>
                <c:pt idx="357" formatCode="0.0">
                  <c:v>9</c:v>
                </c:pt>
                <c:pt idx="358" formatCode="0.0">
                  <c:v>9</c:v>
                </c:pt>
                <c:pt idx="359" formatCode="0.0">
                  <c:v>9</c:v>
                </c:pt>
                <c:pt idx="360" formatCode="0.0">
                  <c:v>9</c:v>
                </c:pt>
                <c:pt idx="361" formatCode="0.0">
                  <c:v>9</c:v>
                </c:pt>
                <c:pt idx="362" formatCode="0.0">
                  <c:v>9</c:v>
                </c:pt>
                <c:pt idx="363" formatCode="0.0">
                  <c:v>9</c:v>
                </c:pt>
                <c:pt idx="364" formatCode="0.0">
                  <c:v>9</c:v>
                </c:pt>
                <c:pt idx="365" formatCode="0.0">
                  <c:v>9</c:v>
                </c:pt>
                <c:pt idx="366" formatCode="0.0">
                  <c:v>9</c:v>
                </c:pt>
                <c:pt idx="367" formatCode="0.0">
                  <c:v>9</c:v>
                </c:pt>
                <c:pt idx="368" formatCode="0.0">
                  <c:v>9</c:v>
                </c:pt>
                <c:pt idx="369" formatCode="0.0">
                  <c:v>9</c:v>
                </c:pt>
                <c:pt idx="370" formatCode="0.0">
                  <c:v>9</c:v>
                </c:pt>
                <c:pt idx="371" formatCode="0.0">
                  <c:v>9</c:v>
                </c:pt>
                <c:pt idx="372" formatCode="0.0">
                  <c:v>9</c:v>
                </c:pt>
                <c:pt idx="373" formatCode="0.0">
                  <c:v>9</c:v>
                </c:pt>
                <c:pt idx="374" formatCode="0.0">
                  <c:v>9</c:v>
                </c:pt>
                <c:pt idx="375" formatCode="0.0">
                  <c:v>9</c:v>
                </c:pt>
                <c:pt idx="376" formatCode="0.0">
                  <c:v>9</c:v>
                </c:pt>
                <c:pt idx="377" formatCode="0.0">
                  <c:v>9</c:v>
                </c:pt>
                <c:pt idx="378" formatCode="0.0">
                  <c:v>9</c:v>
                </c:pt>
                <c:pt idx="379" formatCode="0.0">
                  <c:v>9</c:v>
                </c:pt>
                <c:pt idx="380" formatCode="0.0">
                  <c:v>9</c:v>
                </c:pt>
                <c:pt idx="381" formatCode="0.0">
                  <c:v>9</c:v>
                </c:pt>
                <c:pt idx="382" formatCode="0.0">
                  <c:v>9</c:v>
                </c:pt>
                <c:pt idx="383" formatCode="0.0">
                  <c:v>9</c:v>
                </c:pt>
                <c:pt idx="384" formatCode="0.0">
                  <c:v>9</c:v>
                </c:pt>
                <c:pt idx="385" formatCode="0.0">
                  <c:v>9</c:v>
                </c:pt>
                <c:pt idx="386" formatCode="0.0">
                  <c:v>9</c:v>
                </c:pt>
                <c:pt idx="387" formatCode="0.0">
                  <c:v>9</c:v>
                </c:pt>
                <c:pt idx="388" formatCode="0.0">
                  <c:v>9</c:v>
                </c:pt>
                <c:pt idx="389" formatCode="0.0">
                  <c:v>9</c:v>
                </c:pt>
                <c:pt idx="390" formatCode="0.0">
                  <c:v>9</c:v>
                </c:pt>
                <c:pt idx="391" formatCode="0.0">
                  <c:v>9</c:v>
                </c:pt>
                <c:pt idx="392" formatCode="0.0">
                  <c:v>9</c:v>
                </c:pt>
                <c:pt idx="393" formatCode="0.0">
                  <c:v>9</c:v>
                </c:pt>
                <c:pt idx="394" formatCode="0.0">
                  <c:v>9</c:v>
                </c:pt>
                <c:pt idx="395" formatCode="0.0">
                  <c:v>9</c:v>
                </c:pt>
                <c:pt idx="396" formatCode="0.0">
                  <c:v>9</c:v>
                </c:pt>
                <c:pt idx="397" formatCode="0.0">
                  <c:v>9</c:v>
                </c:pt>
                <c:pt idx="398" formatCode="0.0">
                  <c:v>9</c:v>
                </c:pt>
                <c:pt idx="399" formatCode="0.0">
                  <c:v>9</c:v>
                </c:pt>
                <c:pt idx="400" formatCode="0.0">
                  <c:v>9</c:v>
                </c:pt>
                <c:pt idx="401" formatCode="0.0">
                  <c:v>9</c:v>
                </c:pt>
                <c:pt idx="402" formatCode="0.0">
                  <c:v>9</c:v>
                </c:pt>
                <c:pt idx="403" formatCode="0.0">
                  <c:v>9</c:v>
                </c:pt>
                <c:pt idx="404" formatCode="0.0">
                  <c:v>9</c:v>
                </c:pt>
                <c:pt idx="405" formatCode="0.0">
                  <c:v>9</c:v>
                </c:pt>
                <c:pt idx="406" formatCode="0.0">
                  <c:v>9</c:v>
                </c:pt>
                <c:pt idx="407" formatCode="0.0">
                  <c:v>9</c:v>
                </c:pt>
                <c:pt idx="408" formatCode="0.0">
                  <c:v>9</c:v>
                </c:pt>
                <c:pt idx="409" formatCode="0.0">
                  <c:v>9</c:v>
                </c:pt>
                <c:pt idx="410" formatCode="0.0">
                  <c:v>9</c:v>
                </c:pt>
                <c:pt idx="411" formatCode="0.0">
                  <c:v>9</c:v>
                </c:pt>
                <c:pt idx="412" formatCode="0.0">
                  <c:v>9</c:v>
                </c:pt>
                <c:pt idx="413" formatCode="0.0">
                  <c:v>9</c:v>
                </c:pt>
                <c:pt idx="414" formatCode="0.0">
                  <c:v>9</c:v>
                </c:pt>
                <c:pt idx="415" formatCode="0.0">
                  <c:v>9</c:v>
                </c:pt>
                <c:pt idx="416" formatCode="0.0">
                  <c:v>9</c:v>
                </c:pt>
                <c:pt idx="417" formatCode="0.0">
                  <c:v>9</c:v>
                </c:pt>
                <c:pt idx="418" formatCode="0.0">
                  <c:v>9</c:v>
                </c:pt>
                <c:pt idx="419" formatCode="0.0">
                  <c:v>9</c:v>
                </c:pt>
                <c:pt idx="420" formatCode="0.0">
                  <c:v>9</c:v>
                </c:pt>
                <c:pt idx="421" formatCode="0.0">
                  <c:v>9</c:v>
                </c:pt>
                <c:pt idx="422" formatCode="0.0">
                  <c:v>9</c:v>
                </c:pt>
                <c:pt idx="423" formatCode="0.0">
                  <c:v>9</c:v>
                </c:pt>
                <c:pt idx="424" formatCode="0.0">
                  <c:v>9</c:v>
                </c:pt>
                <c:pt idx="425" formatCode="0.0">
                  <c:v>9</c:v>
                </c:pt>
                <c:pt idx="426" formatCode="0.0">
                  <c:v>9</c:v>
                </c:pt>
                <c:pt idx="427" formatCode="0.0">
                  <c:v>9</c:v>
                </c:pt>
                <c:pt idx="428" formatCode="0.0">
                  <c:v>9</c:v>
                </c:pt>
                <c:pt idx="429" formatCode="0.0">
                  <c:v>9</c:v>
                </c:pt>
                <c:pt idx="430" formatCode="0.0">
                  <c:v>9</c:v>
                </c:pt>
                <c:pt idx="431" formatCode="0.0">
                  <c:v>9</c:v>
                </c:pt>
                <c:pt idx="432" formatCode="0.0">
                  <c:v>9</c:v>
                </c:pt>
                <c:pt idx="433" formatCode="0.0">
                  <c:v>9</c:v>
                </c:pt>
                <c:pt idx="434" formatCode="0.0">
                  <c:v>9</c:v>
                </c:pt>
                <c:pt idx="435" formatCode="0.0">
                  <c:v>9</c:v>
                </c:pt>
                <c:pt idx="436" formatCode="0.0">
                  <c:v>9</c:v>
                </c:pt>
                <c:pt idx="437" formatCode="0.0">
                  <c:v>9</c:v>
                </c:pt>
                <c:pt idx="438" formatCode="0.0">
                  <c:v>9</c:v>
                </c:pt>
                <c:pt idx="439" formatCode="0.0">
                  <c:v>9</c:v>
                </c:pt>
                <c:pt idx="440" formatCode="0.0">
                  <c:v>9</c:v>
                </c:pt>
                <c:pt idx="441" formatCode="0.0">
                  <c:v>9</c:v>
                </c:pt>
                <c:pt idx="442" formatCode="0.0">
                  <c:v>9</c:v>
                </c:pt>
                <c:pt idx="443" formatCode="0.0">
                  <c:v>9</c:v>
                </c:pt>
                <c:pt idx="444" formatCode="0.0">
                  <c:v>9</c:v>
                </c:pt>
                <c:pt idx="445" formatCode="0.0">
                  <c:v>9</c:v>
                </c:pt>
                <c:pt idx="446" formatCode="0.0">
                  <c:v>9</c:v>
                </c:pt>
                <c:pt idx="447" formatCode="0.0">
                  <c:v>9</c:v>
                </c:pt>
                <c:pt idx="448" formatCode="0.0">
                  <c:v>9</c:v>
                </c:pt>
                <c:pt idx="449" formatCode="0.0">
                  <c:v>9</c:v>
                </c:pt>
                <c:pt idx="450" formatCode="0.0">
                  <c:v>9</c:v>
                </c:pt>
                <c:pt idx="451" formatCode="0.0">
                  <c:v>9</c:v>
                </c:pt>
                <c:pt idx="452" formatCode="0.0">
                  <c:v>9</c:v>
                </c:pt>
                <c:pt idx="453" formatCode="0.0">
                  <c:v>9</c:v>
                </c:pt>
                <c:pt idx="454" formatCode="0.0">
                  <c:v>9</c:v>
                </c:pt>
                <c:pt idx="455" formatCode="0.0">
                  <c:v>12.5</c:v>
                </c:pt>
                <c:pt idx="456" formatCode="0.0">
                  <c:v>12.5</c:v>
                </c:pt>
                <c:pt idx="457" formatCode="0.0">
                  <c:v>12.5</c:v>
                </c:pt>
                <c:pt idx="458" formatCode="0.0">
                  <c:v>12.5</c:v>
                </c:pt>
                <c:pt idx="459" formatCode="0.0">
                  <c:v>12.5</c:v>
                </c:pt>
                <c:pt idx="460" formatCode="0.0">
                  <c:v>12.5</c:v>
                </c:pt>
                <c:pt idx="461" formatCode="0.0">
                  <c:v>12.5</c:v>
                </c:pt>
                <c:pt idx="462" formatCode="0.0">
                  <c:v>12.5</c:v>
                </c:pt>
                <c:pt idx="463" formatCode="0.0">
                  <c:v>12.5</c:v>
                </c:pt>
                <c:pt idx="464" formatCode="0.0">
                  <c:v>12.5</c:v>
                </c:pt>
                <c:pt idx="465" formatCode="0.0">
                  <c:v>12.5</c:v>
                </c:pt>
                <c:pt idx="466" formatCode="0.0">
                  <c:v>12.5</c:v>
                </c:pt>
                <c:pt idx="467" formatCode="0.0">
                  <c:v>12.5</c:v>
                </c:pt>
                <c:pt idx="468" formatCode="0.0">
                  <c:v>12.5</c:v>
                </c:pt>
                <c:pt idx="469" formatCode="0.0">
                  <c:v>12.5</c:v>
                </c:pt>
                <c:pt idx="470" formatCode="0.0">
                  <c:v>12.5</c:v>
                </c:pt>
                <c:pt idx="471" formatCode="0.0">
                  <c:v>12.5</c:v>
                </c:pt>
                <c:pt idx="472" formatCode="0.0">
                  <c:v>12.5</c:v>
                </c:pt>
                <c:pt idx="473" formatCode="0.0">
                  <c:v>12.5</c:v>
                </c:pt>
                <c:pt idx="474" formatCode="0.0">
                  <c:v>12.5</c:v>
                </c:pt>
                <c:pt idx="475" formatCode="0.0">
                  <c:v>12.5</c:v>
                </c:pt>
                <c:pt idx="476" formatCode="0.0">
                  <c:v>12.5</c:v>
                </c:pt>
                <c:pt idx="477" formatCode="0.0">
                  <c:v>12.5</c:v>
                </c:pt>
                <c:pt idx="478" formatCode="0.0">
                  <c:v>12.5</c:v>
                </c:pt>
                <c:pt idx="479" formatCode="0.0">
                  <c:v>12.5</c:v>
                </c:pt>
                <c:pt idx="480" formatCode="0.0">
                  <c:v>12.5</c:v>
                </c:pt>
                <c:pt idx="481" formatCode="0.0">
                  <c:v>12.5</c:v>
                </c:pt>
                <c:pt idx="482" formatCode="0.0">
                  <c:v>12.5</c:v>
                </c:pt>
                <c:pt idx="483" formatCode="0.0">
                  <c:v>12.5</c:v>
                </c:pt>
                <c:pt idx="484" formatCode="0.0">
                  <c:v>12.5</c:v>
                </c:pt>
                <c:pt idx="485" formatCode="0.0">
                  <c:v>12.5</c:v>
                </c:pt>
                <c:pt idx="486" formatCode="0.0">
                  <c:v>12.5</c:v>
                </c:pt>
                <c:pt idx="487" formatCode="0.0">
                  <c:v>12.5</c:v>
                </c:pt>
                <c:pt idx="488" formatCode="0.0">
                  <c:v>12.5</c:v>
                </c:pt>
                <c:pt idx="489" formatCode="0.0">
                  <c:v>12.5</c:v>
                </c:pt>
                <c:pt idx="490" formatCode="0.0">
                  <c:v>12.5</c:v>
                </c:pt>
                <c:pt idx="491" formatCode="0.0">
                  <c:v>12.5</c:v>
                </c:pt>
                <c:pt idx="492" formatCode="0.0">
                  <c:v>12.5</c:v>
                </c:pt>
                <c:pt idx="493" formatCode="0.0">
                  <c:v>12.5</c:v>
                </c:pt>
                <c:pt idx="494" formatCode="0.0">
                  <c:v>12.5</c:v>
                </c:pt>
                <c:pt idx="495" formatCode="0.0">
                  <c:v>12.5</c:v>
                </c:pt>
                <c:pt idx="496" formatCode="0.0">
                  <c:v>12.5</c:v>
                </c:pt>
                <c:pt idx="497" formatCode="0.0">
                  <c:v>12.5</c:v>
                </c:pt>
                <c:pt idx="498" formatCode="0.0">
                  <c:v>12.5</c:v>
                </c:pt>
                <c:pt idx="499" formatCode="0.0">
                  <c:v>12.5</c:v>
                </c:pt>
                <c:pt idx="500" formatCode="0.0">
                  <c:v>12.5</c:v>
                </c:pt>
                <c:pt idx="501" formatCode="0.0">
                  <c:v>12.5</c:v>
                </c:pt>
                <c:pt idx="502" formatCode="0.0">
                  <c:v>12.5</c:v>
                </c:pt>
                <c:pt idx="503" formatCode="0.0">
                  <c:v>12.5</c:v>
                </c:pt>
                <c:pt idx="504" formatCode="0.0">
                  <c:v>12.5</c:v>
                </c:pt>
                <c:pt idx="505" formatCode="0.0">
                  <c:v>12.5</c:v>
                </c:pt>
                <c:pt idx="506" formatCode="0.0">
                  <c:v>12.5</c:v>
                </c:pt>
                <c:pt idx="507" formatCode="0.0">
                  <c:v>12.5</c:v>
                </c:pt>
                <c:pt idx="508" formatCode="0.0">
                  <c:v>12.5</c:v>
                </c:pt>
                <c:pt idx="509" formatCode="0.0">
                  <c:v>12.5</c:v>
                </c:pt>
                <c:pt idx="510" formatCode="0.0">
                  <c:v>12.5</c:v>
                </c:pt>
                <c:pt idx="511" formatCode="0.0">
                  <c:v>12.5</c:v>
                </c:pt>
                <c:pt idx="512" formatCode="0.0">
                  <c:v>12.5</c:v>
                </c:pt>
                <c:pt idx="513" formatCode="0.0">
                  <c:v>12.5</c:v>
                </c:pt>
                <c:pt idx="514" formatCode="0.0">
                  <c:v>12.5</c:v>
                </c:pt>
                <c:pt idx="515" formatCode="0.0">
                  <c:v>12.5</c:v>
                </c:pt>
                <c:pt idx="516" formatCode="0.0">
                  <c:v>12.5</c:v>
                </c:pt>
                <c:pt idx="517" formatCode="0.0">
                  <c:v>12.5</c:v>
                </c:pt>
                <c:pt idx="518" formatCode="0.0">
                  <c:v>12.5</c:v>
                </c:pt>
                <c:pt idx="519" formatCode="0.0">
                  <c:v>12.5</c:v>
                </c:pt>
                <c:pt idx="520" formatCode="0.0">
                  <c:v>12.5</c:v>
                </c:pt>
                <c:pt idx="521" formatCode="0.0">
                  <c:v>12.5</c:v>
                </c:pt>
                <c:pt idx="522" formatCode="0.0">
                  <c:v>12.5</c:v>
                </c:pt>
                <c:pt idx="523" formatCode="0.0">
                  <c:v>12.5</c:v>
                </c:pt>
                <c:pt idx="524" formatCode="0.0">
                  <c:v>12.5</c:v>
                </c:pt>
                <c:pt idx="525" formatCode="0.0">
                  <c:v>12.5</c:v>
                </c:pt>
                <c:pt idx="526" formatCode="0.0">
                  <c:v>12.5</c:v>
                </c:pt>
                <c:pt idx="527" formatCode="0.0">
                  <c:v>12.5</c:v>
                </c:pt>
                <c:pt idx="528" formatCode="0.0">
                  <c:v>12.5</c:v>
                </c:pt>
                <c:pt idx="529" formatCode="0.0">
                  <c:v>12.5</c:v>
                </c:pt>
                <c:pt idx="530" formatCode="0.0">
                  <c:v>12.5</c:v>
                </c:pt>
                <c:pt idx="531" formatCode="0.0">
                  <c:v>12.5</c:v>
                </c:pt>
                <c:pt idx="532" formatCode="0.0">
                  <c:v>12.5</c:v>
                </c:pt>
                <c:pt idx="533" formatCode="0.0">
                  <c:v>12.5</c:v>
                </c:pt>
                <c:pt idx="534" formatCode="0.0">
                  <c:v>12.5</c:v>
                </c:pt>
                <c:pt idx="535" formatCode="0.0">
                  <c:v>12.5</c:v>
                </c:pt>
                <c:pt idx="536" formatCode="0.0">
                  <c:v>12.5</c:v>
                </c:pt>
                <c:pt idx="537" formatCode="0.0">
                  <c:v>12.5</c:v>
                </c:pt>
                <c:pt idx="538" formatCode="0.0">
                  <c:v>11.5</c:v>
                </c:pt>
                <c:pt idx="539" formatCode="0.0">
                  <c:v>11.5</c:v>
                </c:pt>
                <c:pt idx="540" formatCode="0.0">
                  <c:v>11.5</c:v>
                </c:pt>
                <c:pt idx="541" formatCode="0.0">
                  <c:v>11.5</c:v>
                </c:pt>
                <c:pt idx="542" formatCode="0.0">
                  <c:v>11.5</c:v>
                </c:pt>
                <c:pt idx="543" formatCode="0.0">
                  <c:v>11.5</c:v>
                </c:pt>
                <c:pt idx="544" formatCode="0.0">
                  <c:v>11.5</c:v>
                </c:pt>
                <c:pt idx="545" formatCode="0.0">
                  <c:v>11.5</c:v>
                </c:pt>
                <c:pt idx="546" formatCode="0.0">
                  <c:v>11.5</c:v>
                </c:pt>
                <c:pt idx="547" formatCode="0.0">
                  <c:v>11.5</c:v>
                </c:pt>
                <c:pt idx="548" formatCode="0.0">
                  <c:v>11.5</c:v>
                </c:pt>
                <c:pt idx="549" formatCode="0.0">
                  <c:v>11.5</c:v>
                </c:pt>
                <c:pt idx="550" formatCode="0.0">
                  <c:v>11.5</c:v>
                </c:pt>
                <c:pt idx="551" formatCode="0.0">
                  <c:v>11.5</c:v>
                </c:pt>
                <c:pt idx="552" formatCode="0.0">
                  <c:v>11.5</c:v>
                </c:pt>
                <c:pt idx="553" formatCode="0.0">
                  <c:v>11.5</c:v>
                </c:pt>
                <c:pt idx="554" formatCode="0.0">
                  <c:v>11.5</c:v>
                </c:pt>
                <c:pt idx="555" formatCode="0.0">
                  <c:v>11.5</c:v>
                </c:pt>
                <c:pt idx="556" formatCode="0.0">
                  <c:v>11.5</c:v>
                </c:pt>
                <c:pt idx="557" formatCode="0.0">
                  <c:v>11.5</c:v>
                </c:pt>
                <c:pt idx="558" formatCode="0.0">
                  <c:v>11.5</c:v>
                </c:pt>
                <c:pt idx="559" formatCode="0.0">
                  <c:v>11.5</c:v>
                </c:pt>
                <c:pt idx="560" formatCode="0.0">
                  <c:v>11.5</c:v>
                </c:pt>
                <c:pt idx="561" formatCode="0.0">
                  <c:v>11.5</c:v>
                </c:pt>
                <c:pt idx="562" formatCode="0.0">
                  <c:v>11.5</c:v>
                </c:pt>
                <c:pt idx="563" formatCode="0.0">
                  <c:v>11.5</c:v>
                </c:pt>
                <c:pt idx="564" formatCode="0.0">
                  <c:v>11.5</c:v>
                </c:pt>
                <c:pt idx="565" formatCode="0.0">
                  <c:v>11.5</c:v>
                </c:pt>
                <c:pt idx="566" formatCode="0.0">
                  <c:v>11.5</c:v>
                </c:pt>
                <c:pt idx="567" formatCode="0.0">
                  <c:v>11.5</c:v>
                </c:pt>
                <c:pt idx="568" formatCode="0.0">
                  <c:v>11.5</c:v>
                </c:pt>
                <c:pt idx="569" formatCode="0.0">
                  <c:v>11.5</c:v>
                </c:pt>
                <c:pt idx="570" formatCode="0.0">
                  <c:v>11.5</c:v>
                </c:pt>
                <c:pt idx="571" formatCode="0.0">
                  <c:v>11.5</c:v>
                </c:pt>
                <c:pt idx="572" formatCode="0.0">
                  <c:v>11.5</c:v>
                </c:pt>
                <c:pt idx="573" formatCode="0.0">
                  <c:v>11.5</c:v>
                </c:pt>
                <c:pt idx="574" formatCode="0.0">
                  <c:v>11.5</c:v>
                </c:pt>
                <c:pt idx="575" formatCode="0.0">
                  <c:v>11.5</c:v>
                </c:pt>
                <c:pt idx="576" formatCode="0.0">
                  <c:v>11.5</c:v>
                </c:pt>
                <c:pt idx="577" formatCode="0.0">
                  <c:v>11.5</c:v>
                </c:pt>
                <c:pt idx="578" formatCode="0.0">
                  <c:v>11.5</c:v>
                </c:pt>
                <c:pt idx="579" formatCode="0.0">
                  <c:v>11.5</c:v>
                </c:pt>
                <c:pt idx="580" formatCode="0.0">
                  <c:v>11.5</c:v>
                </c:pt>
                <c:pt idx="581" formatCode="0.0">
                  <c:v>11.5</c:v>
                </c:pt>
                <c:pt idx="582" formatCode="0.0">
                  <c:v>11.5</c:v>
                </c:pt>
                <c:pt idx="583" formatCode="0.0">
                  <c:v>11.5</c:v>
                </c:pt>
                <c:pt idx="584" formatCode="0.0">
                  <c:v>11.5</c:v>
                </c:pt>
                <c:pt idx="585" formatCode="0.0">
                  <c:v>11.5</c:v>
                </c:pt>
                <c:pt idx="586" formatCode="0.0">
                  <c:v>11.5</c:v>
                </c:pt>
                <c:pt idx="587" formatCode="0.0">
                  <c:v>11.5</c:v>
                </c:pt>
                <c:pt idx="588" formatCode="0.0">
                  <c:v>11.5</c:v>
                </c:pt>
                <c:pt idx="589" formatCode="0.0">
                  <c:v>11.5</c:v>
                </c:pt>
                <c:pt idx="590" formatCode="0.0">
                  <c:v>11.5</c:v>
                </c:pt>
                <c:pt idx="591" formatCode="0.0">
                  <c:v>11.5</c:v>
                </c:pt>
                <c:pt idx="592" formatCode="0.0">
                  <c:v>11.5</c:v>
                </c:pt>
                <c:pt idx="593" formatCode="0.0">
                  <c:v>11.5</c:v>
                </c:pt>
                <c:pt idx="594" formatCode="0.0">
                  <c:v>11.5</c:v>
                </c:pt>
                <c:pt idx="595" formatCode="0.0">
                  <c:v>11.5</c:v>
                </c:pt>
                <c:pt idx="596" formatCode="0.0">
                  <c:v>11.5</c:v>
                </c:pt>
                <c:pt idx="597" formatCode="0.0">
                  <c:v>11.5</c:v>
                </c:pt>
                <c:pt idx="598" formatCode="0.0">
                  <c:v>11.5</c:v>
                </c:pt>
                <c:pt idx="599" formatCode="0.0">
                  <c:v>11.5</c:v>
                </c:pt>
                <c:pt idx="600" formatCode="0.0">
                  <c:v>11.5</c:v>
                </c:pt>
                <c:pt idx="601" formatCode="0.0">
                  <c:v>11.5</c:v>
                </c:pt>
                <c:pt idx="602" formatCode="0.0">
                  <c:v>11.5</c:v>
                </c:pt>
                <c:pt idx="603" formatCode="0.0">
                  <c:v>11.5</c:v>
                </c:pt>
                <c:pt idx="604" formatCode="0.0">
                  <c:v>11.5</c:v>
                </c:pt>
                <c:pt idx="605" formatCode="0.0">
                  <c:v>11.5</c:v>
                </c:pt>
                <c:pt idx="606" formatCode="0.0">
                  <c:v>11.5</c:v>
                </c:pt>
                <c:pt idx="607" formatCode="0.0">
                  <c:v>11.5</c:v>
                </c:pt>
                <c:pt idx="608" formatCode="0.0">
                  <c:v>11.5</c:v>
                </c:pt>
                <c:pt idx="609" formatCode="0.0">
                  <c:v>11.5</c:v>
                </c:pt>
                <c:pt idx="610" formatCode="0.0">
                  <c:v>11.5</c:v>
                </c:pt>
                <c:pt idx="611" formatCode="0.0">
                  <c:v>11.5</c:v>
                </c:pt>
                <c:pt idx="612" formatCode="0.0">
                  <c:v>11.5</c:v>
                </c:pt>
                <c:pt idx="613" formatCode="0.0">
                  <c:v>11.5</c:v>
                </c:pt>
                <c:pt idx="614" formatCode="0.0">
                  <c:v>11.5</c:v>
                </c:pt>
                <c:pt idx="615" formatCode="0.0">
                  <c:v>11.5</c:v>
                </c:pt>
                <c:pt idx="616" formatCode="0.0">
                  <c:v>11.5</c:v>
                </c:pt>
                <c:pt idx="617" formatCode="0.0">
                  <c:v>11.5</c:v>
                </c:pt>
                <c:pt idx="618" formatCode="0.0">
                  <c:v>11.5</c:v>
                </c:pt>
                <c:pt idx="619" formatCode="0.0">
                  <c:v>11.5</c:v>
                </c:pt>
                <c:pt idx="620" formatCode="0.0">
                  <c:v>11.5</c:v>
                </c:pt>
                <c:pt idx="621" formatCode="0.0">
                  <c:v>11.5</c:v>
                </c:pt>
                <c:pt idx="622" formatCode="0.0">
                  <c:v>11.5</c:v>
                </c:pt>
                <c:pt idx="623" formatCode="0.0">
                  <c:v>11.5</c:v>
                </c:pt>
                <c:pt idx="624" formatCode="0.0">
                  <c:v>11.5</c:v>
                </c:pt>
                <c:pt idx="625" formatCode="0.0">
                  <c:v>11.5</c:v>
                </c:pt>
                <c:pt idx="626" formatCode="0.0">
                  <c:v>11.5</c:v>
                </c:pt>
                <c:pt idx="627" formatCode="0.0">
                  <c:v>11.5</c:v>
                </c:pt>
                <c:pt idx="628" formatCode="0.0">
                  <c:v>11.5</c:v>
                </c:pt>
                <c:pt idx="629" formatCode="0.0">
                  <c:v>11.5</c:v>
                </c:pt>
                <c:pt idx="630" formatCode="0.0">
                  <c:v>11.5</c:v>
                </c:pt>
                <c:pt idx="631" formatCode="0.0">
                  <c:v>11.5</c:v>
                </c:pt>
                <c:pt idx="632" formatCode="0.0">
                  <c:v>11.5</c:v>
                </c:pt>
                <c:pt idx="633" formatCode="0.0">
                  <c:v>11.5</c:v>
                </c:pt>
                <c:pt idx="634" formatCode="0.0">
                  <c:v>11.5</c:v>
                </c:pt>
                <c:pt idx="635" formatCode="0.0">
                  <c:v>11.5</c:v>
                </c:pt>
                <c:pt idx="636" formatCode="0.0">
                  <c:v>11.5</c:v>
                </c:pt>
                <c:pt idx="637" formatCode="0.0">
                  <c:v>11.5</c:v>
                </c:pt>
                <c:pt idx="638" formatCode="0.0">
                  <c:v>11.5</c:v>
                </c:pt>
                <c:pt idx="639" formatCode="0.0">
                  <c:v>11.5</c:v>
                </c:pt>
                <c:pt idx="640" formatCode="0.0">
                  <c:v>11.5</c:v>
                </c:pt>
                <c:pt idx="641" formatCode="0.0">
                  <c:v>11.5</c:v>
                </c:pt>
                <c:pt idx="642" formatCode="0.0">
                  <c:v>11.5</c:v>
                </c:pt>
                <c:pt idx="643" formatCode="0.0">
                  <c:v>11.5</c:v>
                </c:pt>
                <c:pt idx="644" formatCode="0.0">
                  <c:v>11.5</c:v>
                </c:pt>
                <c:pt idx="645" formatCode="0.0">
                  <c:v>11.5</c:v>
                </c:pt>
                <c:pt idx="646" formatCode="0.0">
                  <c:v>11.5</c:v>
                </c:pt>
                <c:pt idx="647" formatCode="0.0">
                  <c:v>11.5</c:v>
                </c:pt>
                <c:pt idx="648" formatCode="0.0">
                  <c:v>11.5</c:v>
                </c:pt>
                <c:pt idx="649" formatCode="0.0">
                  <c:v>11.5</c:v>
                </c:pt>
                <c:pt idx="650" formatCode="0.0">
                  <c:v>11.5</c:v>
                </c:pt>
                <c:pt idx="651" formatCode="0.0">
                  <c:v>11.5</c:v>
                </c:pt>
                <c:pt idx="652" formatCode="0.0">
                  <c:v>11.5</c:v>
                </c:pt>
                <c:pt idx="653" formatCode="0.0">
                  <c:v>11.5</c:v>
                </c:pt>
                <c:pt idx="654" formatCode="0.0">
                  <c:v>11.5</c:v>
                </c:pt>
                <c:pt idx="655" formatCode="0.0">
                  <c:v>11.5</c:v>
                </c:pt>
                <c:pt idx="656" formatCode="0.0">
                  <c:v>11.5</c:v>
                </c:pt>
                <c:pt idx="657" formatCode="0.0">
                  <c:v>11.5</c:v>
                </c:pt>
                <c:pt idx="658" formatCode="0.0">
                  <c:v>11.5</c:v>
                </c:pt>
                <c:pt idx="659" formatCode="0.0">
                  <c:v>11.5</c:v>
                </c:pt>
                <c:pt idx="660" formatCode="0.0">
                  <c:v>11.5</c:v>
                </c:pt>
                <c:pt idx="661" formatCode="0.0">
                  <c:v>11.5</c:v>
                </c:pt>
                <c:pt idx="662" formatCode="0.0">
                  <c:v>11.5</c:v>
                </c:pt>
                <c:pt idx="663" formatCode="0.0">
                  <c:v>11.5</c:v>
                </c:pt>
                <c:pt idx="664" formatCode="0.0">
                  <c:v>11.5</c:v>
                </c:pt>
                <c:pt idx="665" formatCode="0.0">
                  <c:v>11.5</c:v>
                </c:pt>
                <c:pt idx="666" formatCode="0.0">
                  <c:v>11.5</c:v>
                </c:pt>
                <c:pt idx="667" formatCode="0.0">
                  <c:v>11.5</c:v>
                </c:pt>
                <c:pt idx="668" formatCode="0.0">
                  <c:v>11.5</c:v>
                </c:pt>
                <c:pt idx="669" formatCode="0.0">
                  <c:v>11.5</c:v>
                </c:pt>
                <c:pt idx="670" formatCode="0.0">
                  <c:v>11.5</c:v>
                </c:pt>
                <c:pt idx="671" formatCode="0.0">
                  <c:v>11.5</c:v>
                </c:pt>
                <c:pt idx="672" formatCode="0.0">
                  <c:v>11.5</c:v>
                </c:pt>
                <c:pt idx="673" formatCode="0.0">
                  <c:v>11.5</c:v>
                </c:pt>
                <c:pt idx="674" formatCode="0.0">
                  <c:v>11.5</c:v>
                </c:pt>
                <c:pt idx="675" formatCode="0.0">
                  <c:v>11.5</c:v>
                </c:pt>
                <c:pt idx="676" formatCode="0.0">
                  <c:v>11.5</c:v>
                </c:pt>
                <c:pt idx="677" formatCode="0.0">
                  <c:v>11.5</c:v>
                </c:pt>
                <c:pt idx="678" formatCode="0.0">
                  <c:v>11.5</c:v>
                </c:pt>
                <c:pt idx="679" formatCode="0.0">
                  <c:v>11.5</c:v>
                </c:pt>
                <c:pt idx="680" formatCode="0.0">
                  <c:v>11.5</c:v>
                </c:pt>
                <c:pt idx="681" formatCode="0.0">
                  <c:v>11.5</c:v>
                </c:pt>
                <c:pt idx="682" formatCode="0.0">
                  <c:v>11.5</c:v>
                </c:pt>
                <c:pt idx="683" formatCode="0.0">
                  <c:v>11.5</c:v>
                </c:pt>
                <c:pt idx="684" formatCode="0.0">
                  <c:v>10</c:v>
                </c:pt>
                <c:pt idx="685" formatCode="0.0">
                  <c:v>10</c:v>
                </c:pt>
                <c:pt idx="686" formatCode="0.0">
                  <c:v>10</c:v>
                </c:pt>
                <c:pt idx="687" formatCode="0.0">
                  <c:v>10</c:v>
                </c:pt>
                <c:pt idx="688" formatCode="0.0">
                  <c:v>10</c:v>
                </c:pt>
                <c:pt idx="689" formatCode="0.0">
                  <c:v>10</c:v>
                </c:pt>
                <c:pt idx="690" formatCode="0.0">
                  <c:v>10</c:v>
                </c:pt>
                <c:pt idx="691" formatCode="0.0">
                  <c:v>10</c:v>
                </c:pt>
                <c:pt idx="692" formatCode="0.0">
                  <c:v>10</c:v>
                </c:pt>
                <c:pt idx="693" formatCode="0.0">
                  <c:v>10</c:v>
                </c:pt>
                <c:pt idx="694" formatCode="0.0">
                  <c:v>10</c:v>
                </c:pt>
                <c:pt idx="695" formatCode="0.0">
                  <c:v>10</c:v>
                </c:pt>
                <c:pt idx="696" formatCode="0.0">
                  <c:v>10</c:v>
                </c:pt>
                <c:pt idx="697" formatCode="0.0">
                  <c:v>10</c:v>
                </c:pt>
                <c:pt idx="698" formatCode="0.0">
                  <c:v>10</c:v>
                </c:pt>
                <c:pt idx="699" formatCode="0.0">
                  <c:v>10</c:v>
                </c:pt>
                <c:pt idx="700" formatCode="0.0">
                  <c:v>10</c:v>
                </c:pt>
                <c:pt idx="701" formatCode="0.0">
                  <c:v>10</c:v>
                </c:pt>
                <c:pt idx="702" formatCode="0.0">
                  <c:v>10</c:v>
                </c:pt>
                <c:pt idx="703" formatCode="0.0">
                  <c:v>10</c:v>
                </c:pt>
                <c:pt idx="704" formatCode="0.0">
                  <c:v>10</c:v>
                </c:pt>
                <c:pt idx="705" formatCode="0.0">
                  <c:v>10</c:v>
                </c:pt>
                <c:pt idx="706" formatCode="0.0">
                  <c:v>9.5</c:v>
                </c:pt>
                <c:pt idx="707" formatCode="0.0">
                  <c:v>9.5</c:v>
                </c:pt>
                <c:pt idx="708" formatCode="0.0">
                  <c:v>9.5</c:v>
                </c:pt>
                <c:pt idx="709" formatCode="0.0">
                  <c:v>9.5</c:v>
                </c:pt>
                <c:pt idx="710" formatCode="0.0">
                  <c:v>9.5</c:v>
                </c:pt>
                <c:pt idx="711" formatCode="0.0">
                  <c:v>9.5</c:v>
                </c:pt>
                <c:pt idx="712" formatCode="0.0">
                  <c:v>9.5</c:v>
                </c:pt>
                <c:pt idx="713" formatCode="0.0">
                  <c:v>9.5</c:v>
                </c:pt>
                <c:pt idx="714" formatCode="0.0">
                  <c:v>9.5</c:v>
                </c:pt>
                <c:pt idx="715" formatCode="0.0">
                  <c:v>9.5</c:v>
                </c:pt>
                <c:pt idx="716" formatCode="0.0">
                  <c:v>9.5</c:v>
                </c:pt>
                <c:pt idx="717" formatCode="0.0">
                  <c:v>9.5</c:v>
                </c:pt>
                <c:pt idx="718" formatCode="0.0">
                  <c:v>9.5</c:v>
                </c:pt>
                <c:pt idx="719" formatCode="0.0">
                  <c:v>9.5</c:v>
                </c:pt>
                <c:pt idx="720" formatCode="0.0">
                  <c:v>9.5</c:v>
                </c:pt>
                <c:pt idx="721" formatCode="0.0">
                  <c:v>9.5</c:v>
                </c:pt>
                <c:pt idx="722" formatCode="0.0">
                  <c:v>9.5</c:v>
                </c:pt>
                <c:pt idx="723" formatCode="0.0">
                  <c:v>9.5</c:v>
                </c:pt>
                <c:pt idx="724" formatCode="0.0">
                  <c:v>9.5</c:v>
                </c:pt>
                <c:pt idx="725" formatCode="0.0">
                  <c:v>9.5</c:v>
                </c:pt>
                <c:pt idx="726" formatCode="0.0">
                  <c:v>9</c:v>
                </c:pt>
                <c:pt idx="727" formatCode="0.0">
                  <c:v>9</c:v>
                </c:pt>
                <c:pt idx="728" formatCode="0.0">
                  <c:v>9</c:v>
                </c:pt>
                <c:pt idx="729" formatCode="0.0">
                  <c:v>9</c:v>
                </c:pt>
                <c:pt idx="730" formatCode="0.0">
                  <c:v>9</c:v>
                </c:pt>
                <c:pt idx="731" formatCode="0.0">
                  <c:v>9</c:v>
                </c:pt>
                <c:pt idx="732" formatCode="0.0">
                  <c:v>9</c:v>
                </c:pt>
                <c:pt idx="733" formatCode="0.0">
                  <c:v>9</c:v>
                </c:pt>
                <c:pt idx="734" formatCode="0.0">
                  <c:v>9</c:v>
                </c:pt>
                <c:pt idx="735" formatCode="0.0">
                  <c:v>9</c:v>
                </c:pt>
                <c:pt idx="736" formatCode="0.0">
                  <c:v>9</c:v>
                </c:pt>
                <c:pt idx="737" formatCode="0.0">
                  <c:v>9</c:v>
                </c:pt>
                <c:pt idx="738" formatCode="0.0">
                  <c:v>9</c:v>
                </c:pt>
                <c:pt idx="739" formatCode="0.0">
                  <c:v>9</c:v>
                </c:pt>
                <c:pt idx="740" formatCode="0.0">
                  <c:v>9</c:v>
                </c:pt>
                <c:pt idx="741" formatCode="0.0">
                  <c:v>9</c:v>
                </c:pt>
                <c:pt idx="742" formatCode="0.0">
                  <c:v>9</c:v>
                </c:pt>
                <c:pt idx="743" formatCode="0.0">
                  <c:v>9</c:v>
                </c:pt>
                <c:pt idx="744" formatCode="0.0">
                  <c:v>9</c:v>
                </c:pt>
                <c:pt idx="745" formatCode="0.0">
                  <c:v>9</c:v>
                </c:pt>
                <c:pt idx="746" formatCode="0.0">
                  <c:v>9</c:v>
                </c:pt>
                <c:pt idx="747" formatCode="0.0">
                  <c:v>9</c:v>
                </c:pt>
                <c:pt idx="748" formatCode="0.0">
                  <c:v>9</c:v>
                </c:pt>
                <c:pt idx="749" formatCode="0.0">
                  <c:v>9</c:v>
                </c:pt>
                <c:pt idx="750" formatCode="0.0">
                  <c:v>9</c:v>
                </c:pt>
                <c:pt idx="751" formatCode="0.0">
                  <c:v>9</c:v>
                </c:pt>
                <c:pt idx="752" formatCode="0.0">
                  <c:v>9</c:v>
                </c:pt>
                <c:pt idx="753" formatCode="0.0">
                  <c:v>9</c:v>
                </c:pt>
                <c:pt idx="754" formatCode="0.0">
                  <c:v>9</c:v>
                </c:pt>
                <c:pt idx="755" formatCode="0.0">
                  <c:v>9</c:v>
                </c:pt>
                <c:pt idx="756" formatCode="0.0">
                  <c:v>9</c:v>
                </c:pt>
                <c:pt idx="757" formatCode="0.0">
                  <c:v>9</c:v>
                </c:pt>
                <c:pt idx="758" formatCode="0.0">
                  <c:v>9</c:v>
                </c:pt>
                <c:pt idx="759" formatCode="0.0">
                  <c:v>9</c:v>
                </c:pt>
                <c:pt idx="760" formatCode="0.0">
                  <c:v>9</c:v>
                </c:pt>
                <c:pt idx="761" formatCode="0.0">
                  <c:v>9</c:v>
                </c:pt>
                <c:pt idx="762" formatCode="0.0">
                  <c:v>9</c:v>
                </c:pt>
                <c:pt idx="763" formatCode="0.0">
                  <c:v>9</c:v>
                </c:pt>
                <c:pt idx="764" formatCode="0.0">
                  <c:v>9</c:v>
                </c:pt>
                <c:pt idx="765" formatCode="0.0">
                  <c:v>9</c:v>
                </c:pt>
                <c:pt idx="766" formatCode="0.0">
                  <c:v>9</c:v>
                </c:pt>
                <c:pt idx="767" formatCode="0.0">
                  <c:v>9</c:v>
                </c:pt>
                <c:pt idx="768" formatCode="0.0">
                  <c:v>9</c:v>
                </c:pt>
                <c:pt idx="769" formatCode="0.0">
                  <c:v>9</c:v>
                </c:pt>
                <c:pt idx="770" formatCode="0.0">
                  <c:v>9</c:v>
                </c:pt>
                <c:pt idx="771" formatCode="0.0">
                  <c:v>8.75</c:v>
                </c:pt>
                <c:pt idx="772" formatCode="0.0">
                  <c:v>8.75</c:v>
                </c:pt>
                <c:pt idx="773" formatCode="0.0">
                  <c:v>8.75</c:v>
                </c:pt>
                <c:pt idx="774" formatCode="0.0">
                  <c:v>8.75</c:v>
                </c:pt>
                <c:pt idx="775" formatCode="0.0">
                  <c:v>8.75</c:v>
                </c:pt>
                <c:pt idx="776" formatCode="0.0">
                  <c:v>8.75</c:v>
                </c:pt>
                <c:pt idx="777" formatCode="0.0">
                  <c:v>8.75</c:v>
                </c:pt>
                <c:pt idx="778" formatCode="0.0">
                  <c:v>8.75</c:v>
                </c:pt>
                <c:pt idx="779" formatCode="0.0">
                  <c:v>8.75</c:v>
                </c:pt>
                <c:pt idx="780" formatCode="0.0">
                  <c:v>8.75</c:v>
                </c:pt>
                <c:pt idx="781" formatCode="0.0">
                  <c:v>8.75</c:v>
                </c:pt>
                <c:pt idx="782" formatCode="0.0">
                  <c:v>8.75</c:v>
                </c:pt>
                <c:pt idx="783" formatCode="0.0">
                  <c:v>8.75</c:v>
                </c:pt>
                <c:pt idx="784" formatCode="0.0">
                  <c:v>8.75</c:v>
                </c:pt>
                <c:pt idx="785" formatCode="0.0">
                  <c:v>8.75</c:v>
                </c:pt>
                <c:pt idx="786" formatCode="0.0">
                  <c:v>8.75</c:v>
                </c:pt>
                <c:pt idx="787" formatCode="0.0">
                  <c:v>8.75</c:v>
                </c:pt>
                <c:pt idx="788" formatCode="0.0">
                  <c:v>8.75</c:v>
                </c:pt>
                <c:pt idx="789" formatCode="0.0">
                  <c:v>8.75</c:v>
                </c:pt>
                <c:pt idx="790" formatCode="0.0">
                  <c:v>8.75</c:v>
                </c:pt>
                <c:pt idx="791" formatCode="0.0">
                  <c:v>8.5</c:v>
                </c:pt>
                <c:pt idx="792" formatCode="0.0">
                  <c:v>8.5</c:v>
                </c:pt>
                <c:pt idx="793" formatCode="0.0">
                  <c:v>8.5</c:v>
                </c:pt>
                <c:pt idx="794" formatCode="0.0">
                  <c:v>8.5</c:v>
                </c:pt>
                <c:pt idx="795" formatCode="0.0">
                  <c:v>8.5</c:v>
                </c:pt>
                <c:pt idx="796" formatCode="0.0">
                  <c:v>8.5</c:v>
                </c:pt>
                <c:pt idx="797" formatCode="0.0">
                  <c:v>8.5</c:v>
                </c:pt>
                <c:pt idx="798" formatCode="0.0">
                  <c:v>8.5</c:v>
                </c:pt>
                <c:pt idx="799" formatCode="0.0">
                  <c:v>8.5</c:v>
                </c:pt>
                <c:pt idx="800" formatCode="0.0">
                  <c:v>8.5</c:v>
                </c:pt>
                <c:pt idx="801" formatCode="0.0">
                  <c:v>8.5</c:v>
                </c:pt>
                <c:pt idx="802" formatCode="0.0">
                  <c:v>8.5</c:v>
                </c:pt>
                <c:pt idx="803" formatCode="0.0">
                  <c:v>8.5</c:v>
                </c:pt>
                <c:pt idx="804" formatCode="0.0">
                  <c:v>8.5</c:v>
                </c:pt>
                <c:pt idx="805" formatCode="0.0">
                  <c:v>8.5</c:v>
                </c:pt>
                <c:pt idx="806" formatCode="0.0">
                  <c:v>8.5</c:v>
                </c:pt>
                <c:pt idx="807" formatCode="0.0">
                  <c:v>8.5</c:v>
                </c:pt>
                <c:pt idx="808" formatCode="0.0">
                  <c:v>8.5</c:v>
                </c:pt>
                <c:pt idx="809" formatCode="0.0">
                  <c:v>8.5</c:v>
                </c:pt>
                <c:pt idx="810" formatCode="0.0">
                  <c:v>8.5</c:v>
                </c:pt>
                <c:pt idx="811" formatCode="0.0">
                  <c:v>8.5</c:v>
                </c:pt>
                <c:pt idx="812" formatCode="0.0">
                  <c:v>8.5</c:v>
                </c:pt>
                <c:pt idx="813" formatCode="0.0">
                  <c:v>8.5</c:v>
                </c:pt>
                <c:pt idx="814" formatCode="0.0">
                  <c:v>8.5</c:v>
                </c:pt>
                <c:pt idx="815" formatCode="0.0">
                  <c:v>8.5</c:v>
                </c:pt>
                <c:pt idx="816" formatCode="0.0">
                  <c:v>7.5</c:v>
                </c:pt>
                <c:pt idx="817" formatCode="0.0">
                  <c:v>7.5</c:v>
                </c:pt>
                <c:pt idx="818" formatCode="0.0">
                  <c:v>7.5</c:v>
                </c:pt>
                <c:pt idx="819" formatCode="0.0">
                  <c:v>7.5</c:v>
                </c:pt>
                <c:pt idx="820" formatCode="0.0">
                  <c:v>7.5</c:v>
                </c:pt>
                <c:pt idx="821" formatCode="0.0">
                  <c:v>7.5</c:v>
                </c:pt>
                <c:pt idx="822" formatCode="0.0">
                  <c:v>7.5</c:v>
                </c:pt>
                <c:pt idx="823" formatCode="0.0">
                  <c:v>7.5</c:v>
                </c:pt>
                <c:pt idx="824" formatCode="0.0">
                  <c:v>7.5</c:v>
                </c:pt>
                <c:pt idx="825" formatCode="0.0">
                  <c:v>7.5</c:v>
                </c:pt>
                <c:pt idx="826" formatCode="0.0">
                  <c:v>7.5</c:v>
                </c:pt>
                <c:pt idx="827" formatCode="0.0">
                  <c:v>7.5</c:v>
                </c:pt>
                <c:pt idx="828" formatCode="0.0">
                  <c:v>7.5</c:v>
                </c:pt>
                <c:pt idx="829" formatCode="0.0">
                  <c:v>7.5</c:v>
                </c:pt>
                <c:pt idx="830" formatCode="0.0">
                  <c:v>7.5</c:v>
                </c:pt>
                <c:pt idx="831" formatCode="0.0">
                  <c:v>7</c:v>
                </c:pt>
                <c:pt idx="832" formatCode="0.0">
                  <c:v>7</c:v>
                </c:pt>
                <c:pt idx="833" formatCode="0.0">
                  <c:v>7</c:v>
                </c:pt>
                <c:pt idx="834" formatCode="0.0">
                  <c:v>7</c:v>
                </c:pt>
                <c:pt idx="835" formatCode="0.0">
                  <c:v>7</c:v>
                </c:pt>
                <c:pt idx="836" formatCode="0.0">
                  <c:v>7</c:v>
                </c:pt>
                <c:pt idx="837" formatCode="0.0">
                  <c:v>7</c:v>
                </c:pt>
                <c:pt idx="838" formatCode="0.0">
                  <c:v>7</c:v>
                </c:pt>
                <c:pt idx="839" formatCode="0.0">
                  <c:v>7</c:v>
                </c:pt>
                <c:pt idx="840" formatCode="0.0">
                  <c:v>7</c:v>
                </c:pt>
                <c:pt idx="841" formatCode="0.0">
                  <c:v>7</c:v>
                </c:pt>
                <c:pt idx="842" formatCode="0.0">
                  <c:v>7</c:v>
                </c:pt>
                <c:pt idx="843" formatCode="0.0">
                  <c:v>7</c:v>
                </c:pt>
                <c:pt idx="844" formatCode="0.0">
                  <c:v>7</c:v>
                </c:pt>
                <c:pt idx="845" formatCode="0.0">
                  <c:v>7</c:v>
                </c:pt>
                <c:pt idx="846" formatCode="0.0">
                  <c:v>7</c:v>
                </c:pt>
                <c:pt idx="847" formatCode="0.0">
                  <c:v>7</c:v>
                </c:pt>
                <c:pt idx="848" formatCode="0.0">
                  <c:v>7</c:v>
                </c:pt>
                <c:pt idx="849" formatCode="0.0">
                  <c:v>7</c:v>
                </c:pt>
                <c:pt idx="850" formatCode="0.0">
                  <c:v>6.5</c:v>
                </c:pt>
                <c:pt idx="851" formatCode="0.0">
                  <c:v>6.5</c:v>
                </c:pt>
                <c:pt idx="852" formatCode="0.0">
                  <c:v>6.5</c:v>
                </c:pt>
                <c:pt idx="853" formatCode="0.0">
                  <c:v>6.5</c:v>
                </c:pt>
                <c:pt idx="854" formatCode="0.0">
                  <c:v>6.5</c:v>
                </c:pt>
                <c:pt idx="855" formatCode="0.0">
                  <c:v>6.5</c:v>
                </c:pt>
                <c:pt idx="856" formatCode="0.0">
                  <c:v>6.5</c:v>
                </c:pt>
                <c:pt idx="857" formatCode="0.0">
                  <c:v>6.5</c:v>
                </c:pt>
                <c:pt idx="858" formatCode="0.0">
                  <c:v>6.5</c:v>
                </c:pt>
                <c:pt idx="859" formatCode="0.0">
                  <c:v>6.5</c:v>
                </c:pt>
                <c:pt idx="860" formatCode="0.0">
                  <c:v>6.5</c:v>
                </c:pt>
                <c:pt idx="861" formatCode="0.0">
                  <c:v>6.5</c:v>
                </c:pt>
                <c:pt idx="862" formatCode="0.0">
                  <c:v>6.5</c:v>
                </c:pt>
                <c:pt idx="863" formatCode="0.0">
                  <c:v>6.5</c:v>
                </c:pt>
                <c:pt idx="864" formatCode="0.0">
                  <c:v>6.5</c:v>
                </c:pt>
                <c:pt idx="865" formatCode="0.0">
                  <c:v>6.5</c:v>
                </c:pt>
                <c:pt idx="866" formatCode="0.0">
                  <c:v>6.5</c:v>
                </c:pt>
                <c:pt idx="867" formatCode="0.0">
                  <c:v>6.5</c:v>
                </c:pt>
                <c:pt idx="868" formatCode="0.0">
                  <c:v>6.5</c:v>
                </c:pt>
                <c:pt idx="869" formatCode="0.0">
                  <c:v>6.5</c:v>
                </c:pt>
                <c:pt idx="870" formatCode="0.0">
                  <c:v>6.5</c:v>
                </c:pt>
                <c:pt idx="871" formatCode="0.0">
                  <c:v>6.5</c:v>
                </c:pt>
                <c:pt idx="872" formatCode="0.0">
                  <c:v>6.5</c:v>
                </c:pt>
                <c:pt idx="873" formatCode="0.0">
                  <c:v>6.5</c:v>
                </c:pt>
                <c:pt idx="874" formatCode="0.0">
                  <c:v>6.5</c:v>
                </c:pt>
                <c:pt idx="875" formatCode="0.0">
                  <c:v>6.5</c:v>
                </c:pt>
                <c:pt idx="876" formatCode="0.0">
                  <c:v>6.5</c:v>
                </c:pt>
                <c:pt idx="877" formatCode="0.0">
                  <c:v>6.5</c:v>
                </c:pt>
                <c:pt idx="878" formatCode="0.0">
                  <c:v>6.5</c:v>
                </c:pt>
                <c:pt idx="879" formatCode="0.0">
                  <c:v>6.5</c:v>
                </c:pt>
                <c:pt idx="880" formatCode="0.0">
                  <c:v>6.5</c:v>
                </c:pt>
                <c:pt idx="881" formatCode="0.0">
                  <c:v>6.5</c:v>
                </c:pt>
                <c:pt idx="882" formatCode="0.0">
                  <c:v>6.5</c:v>
                </c:pt>
                <c:pt idx="883" formatCode="0.0">
                  <c:v>6.5</c:v>
                </c:pt>
                <c:pt idx="884" formatCode="0.0">
                  <c:v>6.5</c:v>
                </c:pt>
                <c:pt idx="885" formatCode="0.0">
                  <c:v>6.5</c:v>
                </c:pt>
                <c:pt idx="886" formatCode="0.0">
                  <c:v>6.5</c:v>
                </c:pt>
                <c:pt idx="887" formatCode="0.0">
                  <c:v>6.5</c:v>
                </c:pt>
                <c:pt idx="888" formatCode="0.0">
                  <c:v>6.5</c:v>
                </c:pt>
                <c:pt idx="889" formatCode="0.0">
                  <c:v>6.5</c:v>
                </c:pt>
                <c:pt idx="890" formatCode="0.0">
                  <c:v>6.5</c:v>
                </c:pt>
                <c:pt idx="891" formatCode="0.0">
                  <c:v>6.5</c:v>
                </c:pt>
                <c:pt idx="892" formatCode="0.0">
                  <c:v>6.5</c:v>
                </c:pt>
                <c:pt idx="893" formatCode="0.0">
                  <c:v>6.5</c:v>
                </c:pt>
                <c:pt idx="894" formatCode="0.0">
                  <c:v>6.5</c:v>
                </c:pt>
                <c:pt idx="895" formatCode="0.0">
                  <c:v>6.5</c:v>
                </c:pt>
                <c:pt idx="896" formatCode="0.0">
                  <c:v>6.5</c:v>
                </c:pt>
                <c:pt idx="897" formatCode="0.0">
                  <c:v>6.5</c:v>
                </c:pt>
                <c:pt idx="898" formatCode="0.0">
                  <c:v>6.5</c:v>
                </c:pt>
                <c:pt idx="899" formatCode="0.0">
                  <c:v>7.25</c:v>
                </c:pt>
                <c:pt idx="900" formatCode="0.0">
                  <c:v>7.25</c:v>
                </c:pt>
                <c:pt idx="901" formatCode="0.0">
                  <c:v>7.25</c:v>
                </c:pt>
                <c:pt idx="902" formatCode="0.0">
                  <c:v>7.25</c:v>
                </c:pt>
                <c:pt idx="903" formatCode="0.0">
                  <c:v>7.25</c:v>
                </c:pt>
                <c:pt idx="904" formatCode="0.0">
                  <c:v>7.25</c:v>
                </c:pt>
                <c:pt idx="905" formatCode="0.0">
                  <c:v>7.25</c:v>
                </c:pt>
                <c:pt idx="906" formatCode="0.0">
                  <c:v>7.25</c:v>
                </c:pt>
                <c:pt idx="907" formatCode="0.0">
                  <c:v>7.25</c:v>
                </c:pt>
                <c:pt idx="908" formatCode="0.0">
                  <c:v>7.25</c:v>
                </c:pt>
                <c:pt idx="909" formatCode="0.0">
                  <c:v>7.25</c:v>
                </c:pt>
                <c:pt idx="910" formatCode="0.0">
                  <c:v>7.25</c:v>
                </c:pt>
                <c:pt idx="911" formatCode="0.0">
                  <c:v>7.25</c:v>
                </c:pt>
                <c:pt idx="912" formatCode="0.0">
                  <c:v>7.25</c:v>
                </c:pt>
                <c:pt idx="913" formatCode="0.0">
                  <c:v>7.25</c:v>
                </c:pt>
                <c:pt idx="914" formatCode="0.0">
                  <c:v>7.25</c:v>
                </c:pt>
                <c:pt idx="915" formatCode="0.0">
                  <c:v>7.25</c:v>
                </c:pt>
                <c:pt idx="916" formatCode="0.0">
                  <c:v>7.25</c:v>
                </c:pt>
                <c:pt idx="917" formatCode="0.0">
                  <c:v>7.75</c:v>
                </c:pt>
                <c:pt idx="918" formatCode="0.0">
                  <c:v>7.75</c:v>
                </c:pt>
                <c:pt idx="919" formatCode="0.0">
                  <c:v>7.75</c:v>
                </c:pt>
                <c:pt idx="920" formatCode="0.0">
                  <c:v>7.75</c:v>
                </c:pt>
                <c:pt idx="921" formatCode="0.0">
                  <c:v>7.75</c:v>
                </c:pt>
                <c:pt idx="922" formatCode="0.0">
                  <c:v>7.75</c:v>
                </c:pt>
                <c:pt idx="923" formatCode="0.0">
                  <c:v>7.75</c:v>
                </c:pt>
                <c:pt idx="924" formatCode="0.0">
                  <c:v>7.75</c:v>
                </c:pt>
                <c:pt idx="925" formatCode="0.0">
                  <c:v>7.75</c:v>
                </c:pt>
                <c:pt idx="926" formatCode="0.0">
                  <c:v>7.75</c:v>
                </c:pt>
                <c:pt idx="927" formatCode="0.0">
                  <c:v>7.75</c:v>
                </c:pt>
                <c:pt idx="928" formatCode="0.0">
                  <c:v>7.75</c:v>
                </c:pt>
                <c:pt idx="929" formatCode="0.0">
                  <c:v>7.75</c:v>
                </c:pt>
                <c:pt idx="930" formatCode="0.0">
                  <c:v>7.75</c:v>
                </c:pt>
                <c:pt idx="931" formatCode="0.0">
                  <c:v>7.75</c:v>
                </c:pt>
                <c:pt idx="932" formatCode="0.0">
                  <c:v>7.75</c:v>
                </c:pt>
                <c:pt idx="933" formatCode="0.0">
                  <c:v>7.75</c:v>
                </c:pt>
                <c:pt idx="934" formatCode="0.0">
                  <c:v>7.75</c:v>
                </c:pt>
                <c:pt idx="935" formatCode="0.0">
                  <c:v>7.75</c:v>
                </c:pt>
                <c:pt idx="936" formatCode="0.0">
                  <c:v>7.75</c:v>
                </c:pt>
                <c:pt idx="937" formatCode="0.0">
                  <c:v>7.75</c:v>
                </c:pt>
                <c:pt idx="938" formatCode="0.0">
                  <c:v>7.75</c:v>
                </c:pt>
                <c:pt idx="939" formatCode="0.0">
                  <c:v>7.75</c:v>
                </c:pt>
                <c:pt idx="940" formatCode="0.0">
                  <c:v>7.75</c:v>
                </c:pt>
                <c:pt idx="941" formatCode="0.0">
                  <c:v>7.75</c:v>
                </c:pt>
                <c:pt idx="942" formatCode="0.0">
                  <c:v>7.75</c:v>
                </c:pt>
                <c:pt idx="943" formatCode="0.0">
                  <c:v>7.75</c:v>
                </c:pt>
                <c:pt idx="944" formatCode="0.0">
                  <c:v>7.75</c:v>
                </c:pt>
                <c:pt idx="945" formatCode="0.0">
                  <c:v>7.75</c:v>
                </c:pt>
                <c:pt idx="946" formatCode="0.0">
                  <c:v>7.75</c:v>
                </c:pt>
                <c:pt idx="947" formatCode="0.0">
                  <c:v>7.75</c:v>
                </c:pt>
                <c:pt idx="948" formatCode="0.0">
                  <c:v>7.75</c:v>
                </c:pt>
                <c:pt idx="949" formatCode="0.0">
                  <c:v>7.75</c:v>
                </c:pt>
                <c:pt idx="950" formatCode="0.0">
                  <c:v>7.75</c:v>
                </c:pt>
                <c:pt idx="951" formatCode="0.0">
                  <c:v>7.75</c:v>
                </c:pt>
                <c:pt idx="952" formatCode="0.0">
                  <c:v>7.75</c:v>
                </c:pt>
                <c:pt idx="953" formatCode="0.0">
                  <c:v>7.75</c:v>
                </c:pt>
                <c:pt idx="954" formatCode="0.0">
                  <c:v>7.75</c:v>
                </c:pt>
                <c:pt idx="955" formatCode="0.0">
                  <c:v>7.75</c:v>
                </c:pt>
                <c:pt idx="956" formatCode="0.0">
                  <c:v>7.75</c:v>
                </c:pt>
                <c:pt idx="957" formatCode="0.0">
                  <c:v>7.75</c:v>
                </c:pt>
                <c:pt idx="958" formatCode="0.0">
                  <c:v>7.75</c:v>
                </c:pt>
                <c:pt idx="959" formatCode="0.0">
                  <c:v>7.75</c:v>
                </c:pt>
                <c:pt idx="960" formatCode="0.0">
                  <c:v>7.75</c:v>
                </c:pt>
                <c:pt idx="961" formatCode="0.0">
                  <c:v>7.75</c:v>
                </c:pt>
                <c:pt idx="962" formatCode="0.0">
                  <c:v>7.75</c:v>
                </c:pt>
                <c:pt idx="963" formatCode="0.0">
                  <c:v>7.75</c:v>
                </c:pt>
                <c:pt idx="964" formatCode="0.0">
                  <c:v>7.75</c:v>
                </c:pt>
                <c:pt idx="965" formatCode="0.0">
                  <c:v>7.75</c:v>
                </c:pt>
                <c:pt idx="966" formatCode="0.0">
                  <c:v>7.75</c:v>
                </c:pt>
                <c:pt idx="967" formatCode="0.0">
                  <c:v>7.75</c:v>
                </c:pt>
                <c:pt idx="968" formatCode="0.0">
                  <c:v>7.75</c:v>
                </c:pt>
                <c:pt idx="969" formatCode="0.0">
                  <c:v>7.75</c:v>
                </c:pt>
                <c:pt idx="970" formatCode="0.0">
                  <c:v>7.75</c:v>
                </c:pt>
                <c:pt idx="971" formatCode="0.0">
                  <c:v>7.75</c:v>
                </c:pt>
                <c:pt idx="972" formatCode="0.0">
                  <c:v>7.75</c:v>
                </c:pt>
                <c:pt idx="973" formatCode="0.0">
                  <c:v>7.75</c:v>
                </c:pt>
                <c:pt idx="974" formatCode="0.0">
                  <c:v>7.75</c:v>
                </c:pt>
                <c:pt idx="975" formatCode="0.0">
                  <c:v>7.75</c:v>
                </c:pt>
                <c:pt idx="976" formatCode="0.0">
                  <c:v>7.75</c:v>
                </c:pt>
                <c:pt idx="977" formatCode="0.0">
                  <c:v>7.75</c:v>
                </c:pt>
                <c:pt idx="978" formatCode="0.0">
                  <c:v>7.75</c:v>
                </c:pt>
                <c:pt idx="979" formatCode="0.0">
                  <c:v>7.75</c:v>
                </c:pt>
                <c:pt idx="980" formatCode="0.0">
                  <c:v>7.75</c:v>
                </c:pt>
                <c:pt idx="981" formatCode="0.0">
                  <c:v>7.75</c:v>
                </c:pt>
                <c:pt idx="982" formatCode="0.0">
                  <c:v>7.75</c:v>
                </c:pt>
                <c:pt idx="983" formatCode="0.0">
                  <c:v>7.75</c:v>
                </c:pt>
                <c:pt idx="984" formatCode="0.0">
                  <c:v>7.75</c:v>
                </c:pt>
                <c:pt idx="985" formatCode="0.0">
                  <c:v>7.75</c:v>
                </c:pt>
                <c:pt idx="986" formatCode="0.0">
                  <c:v>7.75</c:v>
                </c:pt>
                <c:pt idx="987" formatCode="0.0">
                  <c:v>7.75</c:v>
                </c:pt>
                <c:pt idx="988" formatCode="0.0">
                  <c:v>7.75</c:v>
                </c:pt>
                <c:pt idx="989" formatCode="0.0">
                  <c:v>7.75</c:v>
                </c:pt>
                <c:pt idx="990" formatCode="0.0">
                  <c:v>7.75</c:v>
                </c:pt>
                <c:pt idx="991" formatCode="0.0">
                  <c:v>7.75</c:v>
                </c:pt>
                <c:pt idx="992" formatCode="0.0">
                  <c:v>7.75</c:v>
                </c:pt>
                <c:pt idx="993" formatCode="0.0">
                  <c:v>7.75</c:v>
                </c:pt>
                <c:pt idx="994" formatCode="0.0">
                  <c:v>7.75</c:v>
                </c:pt>
                <c:pt idx="995" formatCode="0.0">
                  <c:v>7.75</c:v>
                </c:pt>
                <c:pt idx="996" formatCode="0.0">
                  <c:v>7.75</c:v>
                </c:pt>
                <c:pt idx="997" formatCode="0.0">
                  <c:v>7.75</c:v>
                </c:pt>
                <c:pt idx="998" formatCode="0.0">
                  <c:v>7.75</c:v>
                </c:pt>
                <c:pt idx="999" formatCode="0.0">
                  <c:v>7.75</c:v>
                </c:pt>
                <c:pt idx="1000" formatCode="0.0">
                  <c:v>7.75</c:v>
                </c:pt>
                <c:pt idx="1001" formatCode="0.0">
                  <c:v>7.75</c:v>
                </c:pt>
                <c:pt idx="1002" formatCode="0.0">
                  <c:v>7.75</c:v>
                </c:pt>
                <c:pt idx="1003" formatCode="0.0">
                  <c:v>7.75</c:v>
                </c:pt>
                <c:pt idx="1004" formatCode="0.0">
                  <c:v>7.75</c:v>
                </c:pt>
                <c:pt idx="1005" formatCode="0.0">
                  <c:v>7.75</c:v>
                </c:pt>
                <c:pt idx="1006" formatCode="0.0">
                  <c:v>7.75</c:v>
                </c:pt>
                <c:pt idx="1007" formatCode="0.0">
                  <c:v>7.75</c:v>
                </c:pt>
                <c:pt idx="1008" formatCode="0.0">
                  <c:v>7.75</c:v>
                </c:pt>
                <c:pt idx="1009" formatCode="0.0">
                  <c:v>7.75</c:v>
                </c:pt>
                <c:pt idx="1010" formatCode="0.0">
                  <c:v>7.75</c:v>
                </c:pt>
                <c:pt idx="1011" formatCode="0.0">
                  <c:v>7.75</c:v>
                </c:pt>
                <c:pt idx="1012" formatCode="0.0">
                  <c:v>7.75</c:v>
                </c:pt>
                <c:pt idx="1013" formatCode="0.0">
                  <c:v>7.75</c:v>
                </c:pt>
                <c:pt idx="1014" formatCode="0.0">
                  <c:v>7.75</c:v>
                </c:pt>
                <c:pt idx="1015" formatCode="0.0">
                  <c:v>7.75</c:v>
                </c:pt>
                <c:pt idx="1016" formatCode="0.0">
                  <c:v>7.75</c:v>
                </c:pt>
                <c:pt idx="1017" formatCode="0.0">
                  <c:v>7.75</c:v>
                </c:pt>
                <c:pt idx="1018" formatCode="0.0">
                  <c:v>7.75</c:v>
                </c:pt>
                <c:pt idx="1019" formatCode="0.0">
                  <c:v>7.75</c:v>
                </c:pt>
                <c:pt idx="1020" formatCode="0.0">
                  <c:v>7.75</c:v>
                </c:pt>
                <c:pt idx="1021" formatCode="0.0">
                  <c:v>7.75</c:v>
                </c:pt>
                <c:pt idx="1022" formatCode="0.0">
                  <c:v>7.75</c:v>
                </c:pt>
                <c:pt idx="1023" formatCode="0.0">
                  <c:v>7.75</c:v>
                </c:pt>
                <c:pt idx="1024" formatCode="0.0">
                  <c:v>7.75</c:v>
                </c:pt>
                <c:pt idx="1025" formatCode="0.0">
                  <c:v>12</c:v>
                </c:pt>
                <c:pt idx="1026" formatCode="0.0">
                  <c:v>12</c:v>
                </c:pt>
                <c:pt idx="1027" formatCode="0.0">
                  <c:v>12</c:v>
                </c:pt>
                <c:pt idx="1028" formatCode="0.0">
                  <c:v>12</c:v>
                </c:pt>
                <c:pt idx="1029" formatCode="0.0">
                  <c:v>12</c:v>
                </c:pt>
                <c:pt idx="1030" formatCode="0.0">
                  <c:v>12</c:v>
                </c:pt>
                <c:pt idx="1031" formatCode="0.0">
                  <c:v>12</c:v>
                </c:pt>
                <c:pt idx="1032" formatCode="0.0">
                  <c:v>12</c:v>
                </c:pt>
                <c:pt idx="1033" formatCode="0.0">
                  <c:v>12</c:v>
                </c:pt>
                <c:pt idx="1034" formatCode="0.0">
                  <c:v>12</c:v>
                </c:pt>
                <c:pt idx="1035" formatCode="0.0">
                  <c:v>12</c:v>
                </c:pt>
                <c:pt idx="1036" formatCode="0.0">
                  <c:v>12</c:v>
                </c:pt>
                <c:pt idx="1037" formatCode="0.0">
                  <c:v>12</c:v>
                </c:pt>
                <c:pt idx="1038" formatCode="0.0">
                  <c:v>12</c:v>
                </c:pt>
                <c:pt idx="1039" formatCode="0.0">
                  <c:v>12</c:v>
                </c:pt>
                <c:pt idx="1040" formatCode="0.0">
                  <c:v>12</c:v>
                </c:pt>
                <c:pt idx="1041" formatCode="0.0">
                  <c:v>12</c:v>
                </c:pt>
                <c:pt idx="1042" formatCode="0.0">
                  <c:v>12</c:v>
                </c:pt>
                <c:pt idx="1043" formatCode="0.0">
                  <c:v>12</c:v>
                </c:pt>
                <c:pt idx="1044" formatCode="0.0">
                  <c:v>12</c:v>
                </c:pt>
                <c:pt idx="1045" formatCode="0.0">
                  <c:v>12</c:v>
                </c:pt>
                <c:pt idx="1046" formatCode="0.0">
                  <c:v>12</c:v>
                </c:pt>
                <c:pt idx="1047" formatCode="0.0">
                  <c:v>12</c:v>
                </c:pt>
                <c:pt idx="1048" formatCode="0.0">
                  <c:v>12</c:v>
                </c:pt>
                <c:pt idx="1049" formatCode="0.0">
                  <c:v>12</c:v>
                </c:pt>
                <c:pt idx="1050" formatCode="0.0">
                  <c:v>12</c:v>
                </c:pt>
                <c:pt idx="1051" formatCode="0.0">
                  <c:v>12</c:v>
                </c:pt>
                <c:pt idx="1052" formatCode="0.0">
                  <c:v>12</c:v>
                </c:pt>
                <c:pt idx="1053" formatCode="0.0">
                  <c:v>12</c:v>
                </c:pt>
                <c:pt idx="1054" formatCode="0.0">
                  <c:v>12</c:v>
                </c:pt>
                <c:pt idx="1055" formatCode="0.0">
                  <c:v>12</c:v>
                </c:pt>
                <c:pt idx="1056" formatCode="0.0">
                  <c:v>12</c:v>
                </c:pt>
                <c:pt idx="1057" formatCode="0.0">
                  <c:v>12</c:v>
                </c:pt>
                <c:pt idx="1058" formatCode="0.0">
                  <c:v>12</c:v>
                </c:pt>
                <c:pt idx="1059" formatCode="0.0">
                  <c:v>12</c:v>
                </c:pt>
                <c:pt idx="1060" formatCode="0.0">
                  <c:v>12</c:v>
                </c:pt>
                <c:pt idx="1061" formatCode="0.0">
                  <c:v>12</c:v>
                </c:pt>
                <c:pt idx="1062" formatCode="0.0">
                  <c:v>12</c:v>
                </c:pt>
                <c:pt idx="1063" formatCode="0.0">
                  <c:v>12</c:v>
                </c:pt>
                <c:pt idx="1064" formatCode="0.0">
                  <c:v>12</c:v>
                </c:pt>
                <c:pt idx="1065" formatCode="0.0">
                  <c:v>12</c:v>
                </c:pt>
                <c:pt idx="1066" formatCode="0.0">
                  <c:v>12</c:v>
                </c:pt>
                <c:pt idx="1067" formatCode="0.0">
                  <c:v>12</c:v>
                </c:pt>
                <c:pt idx="1068" formatCode="0.0">
                  <c:v>12</c:v>
                </c:pt>
                <c:pt idx="1069" formatCode="0.0">
                  <c:v>12</c:v>
                </c:pt>
                <c:pt idx="1070" formatCode="0.0">
                  <c:v>12</c:v>
                </c:pt>
                <c:pt idx="1071" formatCode="0.0">
                  <c:v>12</c:v>
                </c:pt>
                <c:pt idx="1072" formatCode="0.0">
                  <c:v>12</c:v>
                </c:pt>
                <c:pt idx="1073" formatCode="0.0">
                  <c:v>12</c:v>
                </c:pt>
                <c:pt idx="1074" formatCode="0.0">
                  <c:v>12</c:v>
                </c:pt>
                <c:pt idx="1075" formatCode="0.0">
                  <c:v>12</c:v>
                </c:pt>
                <c:pt idx="1076" formatCode="0.0">
                  <c:v>12</c:v>
                </c:pt>
                <c:pt idx="1077" formatCode="0.0">
                  <c:v>12</c:v>
                </c:pt>
                <c:pt idx="1078" formatCode="0.0">
                  <c:v>12</c:v>
                </c:pt>
                <c:pt idx="1079" formatCode="0.0">
                  <c:v>12</c:v>
                </c:pt>
                <c:pt idx="1080" formatCode="0.0">
                  <c:v>12</c:v>
                </c:pt>
                <c:pt idx="1081" formatCode="0.0">
                  <c:v>12</c:v>
                </c:pt>
                <c:pt idx="1082" formatCode="0.0">
                  <c:v>12</c:v>
                </c:pt>
                <c:pt idx="1083" formatCode="0.0">
                  <c:v>12</c:v>
                </c:pt>
                <c:pt idx="1084" formatCode="0.0">
                  <c:v>12</c:v>
                </c:pt>
                <c:pt idx="1085" formatCode="0.0">
                  <c:v>12</c:v>
                </c:pt>
                <c:pt idx="1086" formatCode="0.0">
                  <c:v>12</c:v>
                </c:pt>
                <c:pt idx="1087" formatCode="0.0">
                  <c:v>12</c:v>
                </c:pt>
                <c:pt idx="1088" formatCode="0.0">
                  <c:v>12</c:v>
                </c:pt>
                <c:pt idx="1089" formatCode="0.0">
                  <c:v>12</c:v>
                </c:pt>
                <c:pt idx="1090" formatCode="0.0">
                  <c:v>12</c:v>
                </c:pt>
                <c:pt idx="1091" formatCode="0.0">
                  <c:v>12</c:v>
                </c:pt>
                <c:pt idx="1092" formatCode="0.0">
                  <c:v>12</c:v>
                </c:pt>
                <c:pt idx="1093" formatCode="0.0">
                  <c:v>12</c:v>
                </c:pt>
                <c:pt idx="1094" formatCode="0.0">
                  <c:v>12</c:v>
                </c:pt>
                <c:pt idx="1095" formatCode="0.0">
                  <c:v>12</c:v>
                </c:pt>
                <c:pt idx="1096" formatCode="0.0">
                  <c:v>12</c:v>
                </c:pt>
                <c:pt idx="1097" formatCode="0.0">
                  <c:v>12</c:v>
                </c:pt>
                <c:pt idx="1098" formatCode="0.0">
                  <c:v>12</c:v>
                </c:pt>
                <c:pt idx="1099" formatCode="0.0">
                  <c:v>12</c:v>
                </c:pt>
                <c:pt idx="1100" formatCode="0.0">
                  <c:v>12</c:v>
                </c:pt>
                <c:pt idx="1101" formatCode="0.0">
                  <c:v>12</c:v>
                </c:pt>
                <c:pt idx="1102" formatCode="0.0">
                  <c:v>12</c:v>
                </c:pt>
              </c:numCache>
            </c:numRef>
          </c:val>
        </c:ser>
        <c:dLbls/>
        <c:axId val="85518208"/>
        <c:axId val="85519744"/>
      </c:areaChart>
      <c:areaChart>
        <c:grouping val="stacked"/>
        <c:ser>
          <c:idx val="0"/>
          <c:order val="0"/>
          <c:tx>
            <c:strRef>
              <c:f>grafik!$B$3</c:f>
              <c:strCache>
                <c:ptCount val="1"/>
                <c:pt idx="0">
                  <c:v>Overnight Borrowing Rate</c:v>
                </c:pt>
              </c:strCache>
            </c:strRef>
          </c:tx>
          <c:spPr>
            <a:solidFill>
              <a:sysClr val="window" lastClr="FFFFFF"/>
            </a:solidFill>
          </c:spPr>
          <c:cat>
            <c:numRef>
              <c:f>grafik!$A$4:$A$1106</c:f>
              <c:numCache>
                <c:formatCode>m/d/yyyy</c:formatCode>
                <c:ptCount val="1103"/>
                <c:pt idx="0">
                  <c:v>40182</c:v>
                </c:pt>
                <c:pt idx="1">
                  <c:v>40183</c:v>
                </c:pt>
                <c:pt idx="2">
                  <c:v>40184</c:v>
                </c:pt>
                <c:pt idx="3">
                  <c:v>40185</c:v>
                </c:pt>
                <c:pt idx="4">
                  <c:v>40186</c:v>
                </c:pt>
                <c:pt idx="5">
                  <c:v>40189</c:v>
                </c:pt>
                <c:pt idx="6">
                  <c:v>40190</c:v>
                </c:pt>
                <c:pt idx="7">
                  <c:v>40191</c:v>
                </c:pt>
                <c:pt idx="8">
                  <c:v>40192</c:v>
                </c:pt>
                <c:pt idx="9">
                  <c:v>40193</c:v>
                </c:pt>
                <c:pt idx="10">
                  <c:v>40196</c:v>
                </c:pt>
                <c:pt idx="11">
                  <c:v>40197</c:v>
                </c:pt>
                <c:pt idx="12">
                  <c:v>40198</c:v>
                </c:pt>
                <c:pt idx="13">
                  <c:v>40199</c:v>
                </c:pt>
                <c:pt idx="14">
                  <c:v>40200</c:v>
                </c:pt>
                <c:pt idx="15">
                  <c:v>40203</c:v>
                </c:pt>
                <c:pt idx="16">
                  <c:v>40204</c:v>
                </c:pt>
                <c:pt idx="17">
                  <c:v>40205</c:v>
                </c:pt>
                <c:pt idx="18">
                  <c:v>40206</c:v>
                </c:pt>
                <c:pt idx="19">
                  <c:v>40207</c:v>
                </c:pt>
                <c:pt idx="20">
                  <c:v>40210</c:v>
                </c:pt>
                <c:pt idx="21">
                  <c:v>40211</c:v>
                </c:pt>
                <c:pt idx="22">
                  <c:v>40212</c:v>
                </c:pt>
                <c:pt idx="23">
                  <c:v>40213</c:v>
                </c:pt>
                <c:pt idx="24">
                  <c:v>40214</c:v>
                </c:pt>
                <c:pt idx="25">
                  <c:v>40217</c:v>
                </c:pt>
                <c:pt idx="26">
                  <c:v>40218</c:v>
                </c:pt>
                <c:pt idx="27">
                  <c:v>40219</c:v>
                </c:pt>
                <c:pt idx="28">
                  <c:v>40220</c:v>
                </c:pt>
                <c:pt idx="29">
                  <c:v>40221</c:v>
                </c:pt>
                <c:pt idx="30">
                  <c:v>40224</c:v>
                </c:pt>
                <c:pt idx="31">
                  <c:v>40225</c:v>
                </c:pt>
                <c:pt idx="32">
                  <c:v>40226</c:v>
                </c:pt>
                <c:pt idx="33">
                  <c:v>40227</c:v>
                </c:pt>
                <c:pt idx="34">
                  <c:v>40228</c:v>
                </c:pt>
                <c:pt idx="35">
                  <c:v>40231</c:v>
                </c:pt>
                <c:pt idx="36">
                  <c:v>40232</c:v>
                </c:pt>
                <c:pt idx="37">
                  <c:v>40233</c:v>
                </c:pt>
                <c:pt idx="38">
                  <c:v>40234</c:v>
                </c:pt>
                <c:pt idx="39">
                  <c:v>40235</c:v>
                </c:pt>
                <c:pt idx="40">
                  <c:v>40238</c:v>
                </c:pt>
                <c:pt idx="41">
                  <c:v>40239</c:v>
                </c:pt>
                <c:pt idx="42">
                  <c:v>40240</c:v>
                </c:pt>
                <c:pt idx="43">
                  <c:v>40241</c:v>
                </c:pt>
                <c:pt idx="44">
                  <c:v>40242</c:v>
                </c:pt>
                <c:pt idx="45">
                  <c:v>40245</c:v>
                </c:pt>
                <c:pt idx="46">
                  <c:v>40246</c:v>
                </c:pt>
                <c:pt idx="47">
                  <c:v>40247</c:v>
                </c:pt>
                <c:pt idx="48">
                  <c:v>40248</c:v>
                </c:pt>
                <c:pt idx="49">
                  <c:v>40249</c:v>
                </c:pt>
                <c:pt idx="50">
                  <c:v>40252</c:v>
                </c:pt>
                <c:pt idx="51">
                  <c:v>40253</c:v>
                </c:pt>
                <c:pt idx="52">
                  <c:v>40254</c:v>
                </c:pt>
                <c:pt idx="53">
                  <c:v>40255</c:v>
                </c:pt>
                <c:pt idx="54">
                  <c:v>40256</c:v>
                </c:pt>
                <c:pt idx="55">
                  <c:v>40259</c:v>
                </c:pt>
                <c:pt idx="56">
                  <c:v>40260</c:v>
                </c:pt>
                <c:pt idx="57">
                  <c:v>40261</c:v>
                </c:pt>
                <c:pt idx="58">
                  <c:v>40262</c:v>
                </c:pt>
                <c:pt idx="59">
                  <c:v>40263</c:v>
                </c:pt>
                <c:pt idx="60">
                  <c:v>40266</c:v>
                </c:pt>
                <c:pt idx="61">
                  <c:v>40267</c:v>
                </c:pt>
                <c:pt idx="62">
                  <c:v>40268</c:v>
                </c:pt>
                <c:pt idx="63">
                  <c:v>40269</c:v>
                </c:pt>
                <c:pt idx="64">
                  <c:v>40270</c:v>
                </c:pt>
                <c:pt idx="65">
                  <c:v>40273</c:v>
                </c:pt>
                <c:pt idx="66">
                  <c:v>40274</c:v>
                </c:pt>
                <c:pt idx="67">
                  <c:v>40275</c:v>
                </c:pt>
                <c:pt idx="68">
                  <c:v>40276</c:v>
                </c:pt>
                <c:pt idx="69">
                  <c:v>40277</c:v>
                </c:pt>
                <c:pt idx="70">
                  <c:v>40280</c:v>
                </c:pt>
                <c:pt idx="71">
                  <c:v>40281</c:v>
                </c:pt>
                <c:pt idx="72">
                  <c:v>40282</c:v>
                </c:pt>
                <c:pt idx="73">
                  <c:v>40283</c:v>
                </c:pt>
                <c:pt idx="74">
                  <c:v>40284</c:v>
                </c:pt>
                <c:pt idx="75">
                  <c:v>40287</c:v>
                </c:pt>
                <c:pt idx="76">
                  <c:v>40288</c:v>
                </c:pt>
                <c:pt idx="77">
                  <c:v>40289</c:v>
                </c:pt>
                <c:pt idx="78">
                  <c:v>40290</c:v>
                </c:pt>
                <c:pt idx="79">
                  <c:v>40294</c:v>
                </c:pt>
                <c:pt idx="80">
                  <c:v>40295</c:v>
                </c:pt>
                <c:pt idx="81">
                  <c:v>40296</c:v>
                </c:pt>
                <c:pt idx="82">
                  <c:v>40297</c:v>
                </c:pt>
                <c:pt idx="83">
                  <c:v>40298</c:v>
                </c:pt>
                <c:pt idx="84">
                  <c:v>40301</c:v>
                </c:pt>
                <c:pt idx="85">
                  <c:v>40302</c:v>
                </c:pt>
                <c:pt idx="86">
                  <c:v>40303</c:v>
                </c:pt>
                <c:pt idx="87">
                  <c:v>40304</c:v>
                </c:pt>
                <c:pt idx="88">
                  <c:v>40305</c:v>
                </c:pt>
                <c:pt idx="89">
                  <c:v>40308</c:v>
                </c:pt>
                <c:pt idx="90">
                  <c:v>40309</c:v>
                </c:pt>
                <c:pt idx="91">
                  <c:v>40310</c:v>
                </c:pt>
                <c:pt idx="92">
                  <c:v>40311</c:v>
                </c:pt>
                <c:pt idx="93">
                  <c:v>40312</c:v>
                </c:pt>
                <c:pt idx="94">
                  <c:v>40315</c:v>
                </c:pt>
                <c:pt idx="95">
                  <c:v>40316</c:v>
                </c:pt>
                <c:pt idx="96">
                  <c:v>40318</c:v>
                </c:pt>
                <c:pt idx="97">
                  <c:v>40319</c:v>
                </c:pt>
                <c:pt idx="98">
                  <c:v>40322</c:v>
                </c:pt>
                <c:pt idx="99">
                  <c:v>40323</c:v>
                </c:pt>
                <c:pt idx="100">
                  <c:v>40324</c:v>
                </c:pt>
                <c:pt idx="101">
                  <c:v>40325</c:v>
                </c:pt>
                <c:pt idx="102">
                  <c:v>40326</c:v>
                </c:pt>
                <c:pt idx="103">
                  <c:v>40329</c:v>
                </c:pt>
                <c:pt idx="104">
                  <c:v>40330</c:v>
                </c:pt>
                <c:pt idx="105">
                  <c:v>40331</c:v>
                </c:pt>
                <c:pt idx="106">
                  <c:v>40332</c:v>
                </c:pt>
                <c:pt idx="107">
                  <c:v>40333</c:v>
                </c:pt>
                <c:pt idx="108">
                  <c:v>40336</c:v>
                </c:pt>
                <c:pt idx="109">
                  <c:v>40337</c:v>
                </c:pt>
                <c:pt idx="110">
                  <c:v>40338</c:v>
                </c:pt>
                <c:pt idx="111">
                  <c:v>40339</c:v>
                </c:pt>
                <c:pt idx="112">
                  <c:v>40340</c:v>
                </c:pt>
                <c:pt idx="113">
                  <c:v>40343</c:v>
                </c:pt>
                <c:pt idx="114">
                  <c:v>40344</c:v>
                </c:pt>
                <c:pt idx="115">
                  <c:v>40345</c:v>
                </c:pt>
                <c:pt idx="116">
                  <c:v>40346</c:v>
                </c:pt>
                <c:pt idx="117">
                  <c:v>40347</c:v>
                </c:pt>
                <c:pt idx="118">
                  <c:v>40350</c:v>
                </c:pt>
                <c:pt idx="119">
                  <c:v>40351</c:v>
                </c:pt>
                <c:pt idx="120">
                  <c:v>40352</c:v>
                </c:pt>
                <c:pt idx="121">
                  <c:v>40353</c:v>
                </c:pt>
                <c:pt idx="122">
                  <c:v>40354</c:v>
                </c:pt>
                <c:pt idx="123">
                  <c:v>40357</c:v>
                </c:pt>
                <c:pt idx="124">
                  <c:v>40358</c:v>
                </c:pt>
                <c:pt idx="125">
                  <c:v>40359</c:v>
                </c:pt>
                <c:pt idx="126">
                  <c:v>40360</c:v>
                </c:pt>
                <c:pt idx="127">
                  <c:v>40361</c:v>
                </c:pt>
                <c:pt idx="128">
                  <c:v>40364</c:v>
                </c:pt>
                <c:pt idx="129">
                  <c:v>40365</c:v>
                </c:pt>
                <c:pt idx="130">
                  <c:v>40366</c:v>
                </c:pt>
                <c:pt idx="131">
                  <c:v>40367</c:v>
                </c:pt>
                <c:pt idx="132">
                  <c:v>40368</c:v>
                </c:pt>
                <c:pt idx="133">
                  <c:v>40371</c:v>
                </c:pt>
                <c:pt idx="134">
                  <c:v>40372</c:v>
                </c:pt>
                <c:pt idx="135">
                  <c:v>40373</c:v>
                </c:pt>
                <c:pt idx="136">
                  <c:v>40374</c:v>
                </c:pt>
                <c:pt idx="137">
                  <c:v>40375</c:v>
                </c:pt>
                <c:pt idx="138">
                  <c:v>40378</c:v>
                </c:pt>
                <c:pt idx="139">
                  <c:v>40379</c:v>
                </c:pt>
                <c:pt idx="140">
                  <c:v>40380</c:v>
                </c:pt>
                <c:pt idx="141">
                  <c:v>40381</c:v>
                </c:pt>
                <c:pt idx="142">
                  <c:v>40382</c:v>
                </c:pt>
                <c:pt idx="143">
                  <c:v>40385</c:v>
                </c:pt>
                <c:pt idx="144">
                  <c:v>40386</c:v>
                </c:pt>
                <c:pt idx="145">
                  <c:v>40387</c:v>
                </c:pt>
                <c:pt idx="146">
                  <c:v>40388</c:v>
                </c:pt>
                <c:pt idx="147">
                  <c:v>40389</c:v>
                </c:pt>
                <c:pt idx="148">
                  <c:v>40392</c:v>
                </c:pt>
                <c:pt idx="149">
                  <c:v>40393</c:v>
                </c:pt>
                <c:pt idx="150">
                  <c:v>40394</c:v>
                </c:pt>
                <c:pt idx="151">
                  <c:v>40395</c:v>
                </c:pt>
                <c:pt idx="152">
                  <c:v>40396</c:v>
                </c:pt>
                <c:pt idx="153">
                  <c:v>40399</c:v>
                </c:pt>
                <c:pt idx="154">
                  <c:v>40400</c:v>
                </c:pt>
                <c:pt idx="155">
                  <c:v>40401</c:v>
                </c:pt>
                <c:pt idx="156">
                  <c:v>40402</c:v>
                </c:pt>
                <c:pt idx="157">
                  <c:v>40403</c:v>
                </c:pt>
                <c:pt idx="158">
                  <c:v>40406</c:v>
                </c:pt>
                <c:pt idx="159">
                  <c:v>40407</c:v>
                </c:pt>
                <c:pt idx="160">
                  <c:v>40408</c:v>
                </c:pt>
                <c:pt idx="161">
                  <c:v>40409</c:v>
                </c:pt>
                <c:pt idx="162">
                  <c:v>40410</c:v>
                </c:pt>
                <c:pt idx="163">
                  <c:v>40413</c:v>
                </c:pt>
                <c:pt idx="164">
                  <c:v>40414</c:v>
                </c:pt>
                <c:pt idx="165">
                  <c:v>40415</c:v>
                </c:pt>
                <c:pt idx="166">
                  <c:v>40416</c:v>
                </c:pt>
                <c:pt idx="167">
                  <c:v>40417</c:v>
                </c:pt>
                <c:pt idx="168">
                  <c:v>40421</c:v>
                </c:pt>
                <c:pt idx="169">
                  <c:v>40422</c:v>
                </c:pt>
                <c:pt idx="170">
                  <c:v>40423</c:v>
                </c:pt>
                <c:pt idx="171">
                  <c:v>40424</c:v>
                </c:pt>
                <c:pt idx="172">
                  <c:v>40427</c:v>
                </c:pt>
                <c:pt idx="173">
                  <c:v>40428</c:v>
                </c:pt>
                <c:pt idx="174">
                  <c:v>40429</c:v>
                </c:pt>
                <c:pt idx="175">
                  <c:v>40434</c:v>
                </c:pt>
                <c:pt idx="176">
                  <c:v>40435</c:v>
                </c:pt>
                <c:pt idx="177">
                  <c:v>40436</c:v>
                </c:pt>
                <c:pt idx="178">
                  <c:v>40437</c:v>
                </c:pt>
                <c:pt idx="179">
                  <c:v>40438</c:v>
                </c:pt>
                <c:pt idx="180">
                  <c:v>40441</c:v>
                </c:pt>
                <c:pt idx="181">
                  <c:v>40442</c:v>
                </c:pt>
                <c:pt idx="182">
                  <c:v>40443</c:v>
                </c:pt>
                <c:pt idx="183">
                  <c:v>40444</c:v>
                </c:pt>
                <c:pt idx="184">
                  <c:v>40445</c:v>
                </c:pt>
                <c:pt idx="185">
                  <c:v>40448</c:v>
                </c:pt>
                <c:pt idx="186">
                  <c:v>40449</c:v>
                </c:pt>
                <c:pt idx="187">
                  <c:v>40450</c:v>
                </c:pt>
                <c:pt idx="188">
                  <c:v>40451</c:v>
                </c:pt>
                <c:pt idx="189">
                  <c:v>40452</c:v>
                </c:pt>
                <c:pt idx="190">
                  <c:v>40455</c:v>
                </c:pt>
                <c:pt idx="191">
                  <c:v>40456</c:v>
                </c:pt>
                <c:pt idx="192">
                  <c:v>40457</c:v>
                </c:pt>
                <c:pt idx="193">
                  <c:v>40458</c:v>
                </c:pt>
                <c:pt idx="194">
                  <c:v>40459</c:v>
                </c:pt>
                <c:pt idx="195">
                  <c:v>40462</c:v>
                </c:pt>
                <c:pt idx="196">
                  <c:v>40463</c:v>
                </c:pt>
                <c:pt idx="197">
                  <c:v>40464</c:v>
                </c:pt>
                <c:pt idx="198">
                  <c:v>40465</c:v>
                </c:pt>
                <c:pt idx="199">
                  <c:v>40466</c:v>
                </c:pt>
                <c:pt idx="200">
                  <c:v>40469</c:v>
                </c:pt>
                <c:pt idx="201">
                  <c:v>40470</c:v>
                </c:pt>
                <c:pt idx="202">
                  <c:v>40471</c:v>
                </c:pt>
                <c:pt idx="203">
                  <c:v>40472</c:v>
                </c:pt>
                <c:pt idx="204">
                  <c:v>40473</c:v>
                </c:pt>
                <c:pt idx="205">
                  <c:v>40476</c:v>
                </c:pt>
                <c:pt idx="206">
                  <c:v>40477</c:v>
                </c:pt>
                <c:pt idx="207">
                  <c:v>40478</c:v>
                </c:pt>
                <c:pt idx="208">
                  <c:v>40479</c:v>
                </c:pt>
                <c:pt idx="209">
                  <c:v>40483</c:v>
                </c:pt>
                <c:pt idx="210">
                  <c:v>40484</c:v>
                </c:pt>
                <c:pt idx="211">
                  <c:v>40485</c:v>
                </c:pt>
                <c:pt idx="212">
                  <c:v>40486</c:v>
                </c:pt>
                <c:pt idx="213">
                  <c:v>40487</c:v>
                </c:pt>
                <c:pt idx="214">
                  <c:v>40490</c:v>
                </c:pt>
                <c:pt idx="215">
                  <c:v>40491</c:v>
                </c:pt>
                <c:pt idx="216">
                  <c:v>40492</c:v>
                </c:pt>
                <c:pt idx="217">
                  <c:v>40493</c:v>
                </c:pt>
                <c:pt idx="218">
                  <c:v>40494</c:v>
                </c:pt>
                <c:pt idx="219">
                  <c:v>40497</c:v>
                </c:pt>
                <c:pt idx="220">
                  <c:v>40504</c:v>
                </c:pt>
                <c:pt idx="221">
                  <c:v>40505</c:v>
                </c:pt>
                <c:pt idx="222">
                  <c:v>40506</c:v>
                </c:pt>
                <c:pt idx="223">
                  <c:v>40507</c:v>
                </c:pt>
                <c:pt idx="224">
                  <c:v>40508</c:v>
                </c:pt>
                <c:pt idx="225">
                  <c:v>40511</c:v>
                </c:pt>
                <c:pt idx="226">
                  <c:v>40512</c:v>
                </c:pt>
                <c:pt idx="227">
                  <c:v>40513</c:v>
                </c:pt>
                <c:pt idx="228">
                  <c:v>40514</c:v>
                </c:pt>
                <c:pt idx="229">
                  <c:v>40515</c:v>
                </c:pt>
                <c:pt idx="230">
                  <c:v>40518</c:v>
                </c:pt>
                <c:pt idx="231">
                  <c:v>40519</c:v>
                </c:pt>
                <c:pt idx="232">
                  <c:v>40520</c:v>
                </c:pt>
                <c:pt idx="233">
                  <c:v>40521</c:v>
                </c:pt>
                <c:pt idx="234">
                  <c:v>40522</c:v>
                </c:pt>
                <c:pt idx="235">
                  <c:v>40525</c:v>
                </c:pt>
                <c:pt idx="236">
                  <c:v>40526</c:v>
                </c:pt>
                <c:pt idx="237">
                  <c:v>40527</c:v>
                </c:pt>
                <c:pt idx="238">
                  <c:v>40528</c:v>
                </c:pt>
                <c:pt idx="239">
                  <c:v>40529</c:v>
                </c:pt>
                <c:pt idx="240">
                  <c:v>40532</c:v>
                </c:pt>
                <c:pt idx="241">
                  <c:v>40533</c:v>
                </c:pt>
                <c:pt idx="242">
                  <c:v>40534</c:v>
                </c:pt>
                <c:pt idx="243">
                  <c:v>40535</c:v>
                </c:pt>
                <c:pt idx="244">
                  <c:v>40536</c:v>
                </c:pt>
                <c:pt idx="245">
                  <c:v>40539</c:v>
                </c:pt>
                <c:pt idx="246">
                  <c:v>40540</c:v>
                </c:pt>
                <c:pt idx="247">
                  <c:v>40541</c:v>
                </c:pt>
                <c:pt idx="248">
                  <c:v>40542</c:v>
                </c:pt>
                <c:pt idx="249">
                  <c:v>40543</c:v>
                </c:pt>
                <c:pt idx="250">
                  <c:v>40546</c:v>
                </c:pt>
                <c:pt idx="251">
                  <c:v>40547</c:v>
                </c:pt>
                <c:pt idx="252">
                  <c:v>40548</c:v>
                </c:pt>
                <c:pt idx="253">
                  <c:v>40549</c:v>
                </c:pt>
                <c:pt idx="254">
                  <c:v>40550</c:v>
                </c:pt>
                <c:pt idx="255">
                  <c:v>40553</c:v>
                </c:pt>
                <c:pt idx="256">
                  <c:v>40554</c:v>
                </c:pt>
                <c:pt idx="257">
                  <c:v>40555</c:v>
                </c:pt>
                <c:pt idx="258">
                  <c:v>40556</c:v>
                </c:pt>
                <c:pt idx="259">
                  <c:v>40557</c:v>
                </c:pt>
                <c:pt idx="260">
                  <c:v>40560</c:v>
                </c:pt>
                <c:pt idx="261">
                  <c:v>40561</c:v>
                </c:pt>
                <c:pt idx="262">
                  <c:v>40562</c:v>
                </c:pt>
                <c:pt idx="263">
                  <c:v>40563</c:v>
                </c:pt>
                <c:pt idx="264">
                  <c:v>40564</c:v>
                </c:pt>
                <c:pt idx="265">
                  <c:v>40567</c:v>
                </c:pt>
                <c:pt idx="266">
                  <c:v>40568</c:v>
                </c:pt>
                <c:pt idx="267">
                  <c:v>40569</c:v>
                </c:pt>
                <c:pt idx="268">
                  <c:v>40570</c:v>
                </c:pt>
                <c:pt idx="269">
                  <c:v>40571</c:v>
                </c:pt>
                <c:pt idx="270">
                  <c:v>40574</c:v>
                </c:pt>
                <c:pt idx="271">
                  <c:v>40575</c:v>
                </c:pt>
                <c:pt idx="272">
                  <c:v>40576</c:v>
                </c:pt>
                <c:pt idx="273">
                  <c:v>40577</c:v>
                </c:pt>
                <c:pt idx="274">
                  <c:v>40578</c:v>
                </c:pt>
                <c:pt idx="275">
                  <c:v>40581</c:v>
                </c:pt>
                <c:pt idx="276">
                  <c:v>40582</c:v>
                </c:pt>
                <c:pt idx="277">
                  <c:v>40583</c:v>
                </c:pt>
                <c:pt idx="278">
                  <c:v>40584</c:v>
                </c:pt>
                <c:pt idx="279">
                  <c:v>40585</c:v>
                </c:pt>
                <c:pt idx="280">
                  <c:v>40588</c:v>
                </c:pt>
                <c:pt idx="281">
                  <c:v>40589</c:v>
                </c:pt>
                <c:pt idx="282">
                  <c:v>40590</c:v>
                </c:pt>
                <c:pt idx="283">
                  <c:v>40591</c:v>
                </c:pt>
                <c:pt idx="284">
                  <c:v>40592</c:v>
                </c:pt>
                <c:pt idx="285">
                  <c:v>40595</c:v>
                </c:pt>
                <c:pt idx="286">
                  <c:v>40596</c:v>
                </c:pt>
                <c:pt idx="287">
                  <c:v>40597</c:v>
                </c:pt>
                <c:pt idx="288">
                  <c:v>40598</c:v>
                </c:pt>
                <c:pt idx="289">
                  <c:v>40599</c:v>
                </c:pt>
                <c:pt idx="290">
                  <c:v>40602</c:v>
                </c:pt>
                <c:pt idx="291">
                  <c:v>40603</c:v>
                </c:pt>
                <c:pt idx="292">
                  <c:v>40604</c:v>
                </c:pt>
                <c:pt idx="293">
                  <c:v>40605</c:v>
                </c:pt>
                <c:pt idx="294">
                  <c:v>40606</c:v>
                </c:pt>
                <c:pt idx="295">
                  <c:v>40609</c:v>
                </c:pt>
                <c:pt idx="296">
                  <c:v>40610</c:v>
                </c:pt>
                <c:pt idx="297">
                  <c:v>40611</c:v>
                </c:pt>
                <c:pt idx="298">
                  <c:v>40612</c:v>
                </c:pt>
                <c:pt idx="299">
                  <c:v>40613</c:v>
                </c:pt>
                <c:pt idx="300">
                  <c:v>40616</c:v>
                </c:pt>
                <c:pt idx="301">
                  <c:v>40617</c:v>
                </c:pt>
                <c:pt idx="302">
                  <c:v>40618</c:v>
                </c:pt>
                <c:pt idx="303">
                  <c:v>40619</c:v>
                </c:pt>
                <c:pt idx="304">
                  <c:v>40620</c:v>
                </c:pt>
                <c:pt idx="305">
                  <c:v>40623</c:v>
                </c:pt>
                <c:pt idx="306">
                  <c:v>40624</c:v>
                </c:pt>
                <c:pt idx="307">
                  <c:v>40625</c:v>
                </c:pt>
                <c:pt idx="308">
                  <c:v>40626</c:v>
                </c:pt>
                <c:pt idx="309">
                  <c:v>40627</c:v>
                </c:pt>
                <c:pt idx="310">
                  <c:v>40630</c:v>
                </c:pt>
                <c:pt idx="311">
                  <c:v>40631</c:v>
                </c:pt>
                <c:pt idx="312">
                  <c:v>40632</c:v>
                </c:pt>
                <c:pt idx="313">
                  <c:v>40633</c:v>
                </c:pt>
                <c:pt idx="314">
                  <c:v>40634</c:v>
                </c:pt>
                <c:pt idx="315">
                  <c:v>40637</c:v>
                </c:pt>
                <c:pt idx="316">
                  <c:v>40638</c:v>
                </c:pt>
                <c:pt idx="317">
                  <c:v>40639</c:v>
                </c:pt>
                <c:pt idx="318">
                  <c:v>40640</c:v>
                </c:pt>
                <c:pt idx="319">
                  <c:v>40641</c:v>
                </c:pt>
                <c:pt idx="320">
                  <c:v>40644</c:v>
                </c:pt>
                <c:pt idx="321">
                  <c:v>40645</c:v>
                </c:pt>
                <c:pt idx="322">
                  <c:v>40646</c:v>
                </c:pt>
                <c:pt idx="323">
                  <c:v>40647</c:v>
                </c:pt>
                <c:pt idx="324">
                  <c:v>40648</c:v>
                </c:pt>
                <c:pt idx="325">
                  <c:v>40651</c:v>
                </c:pt>
                <c:pt idx="326">
                  <c:v>40652</c:v>
                </c:pt>
                <c:pt idx="327">
                  <c:v>40653</c:v>
                </c:pt>
                <c:pt idx="328">
                  <c:v>40654</c:v>
                </c:pt>
                <c:pt idx="329">
                  <c:v>40655</c:v>
                </c:pt>
                <c:pt idx="330">
                  <c:v>40658</c:v>
                </c:pt>
                <c:pt idx="331">
                  <c:v>40659</c:v>
                </c:pt>
                <c:pt idx="332">
                  <c:v>40660</c:v>
                </c:pt>
                <c:pt idx="333">
                  <c:v>40661</c:v>
                </c:pt>
                <c:pt idx="334">
                  <c:v>40662</c:v>
                </c:pt>
                <c:pt idx="335">
                  <c:v>40665</c:v>
                </c:pt>
                <c:pt idx="336">
                  <c:v>40666</c:v>
                </c:pt>
                <c:pt idx="337">
                  <c:v>40667</c:v>
                </c:pt>
                <c:pt idx="338">
                  <c:v>40668</c:v>
                </c:pt>
                <c:pt idx="339">
                  <c:v>40669</c:v>
                </c:pt>
                <c:pt idx="340">
                  <c:v>40672</c:v>
                </c:pt>
                <c:pt idx="341">
                  <c:v>40673</c:v>
                </c:pt>
                <c:pt idx="342">
                  <c:v>40674</c:v>
                </c:pt>
                <c:pt idx="343">
                  <c:v>40675</c:v>
                </c:pt>
                <c:pt idx="344">
                  <c:v>40676</c:v>
                </c:pt>
                <c:pt idx="345">
                  <c:v>40679</c:v>
                </c:pt>
                <c:pt idx="346">
                  <c:v>40680</c:v>
                </c:pt>
                <c:pt idx="347">
                  <c:v>40681</c:v>
                </c:pt>
                <c:pt idx="348">
                  <c:v>40683</c:v>
                </c:pt>
                <c:pt idx="349">
                  <c:v>40686</c:v>
                </c:pt>
                <c:pt idx="350">
                  <c:v>40687</c:v>
                </c:pt>
                <c:pt idx="351">
                  <c:v>40688</c:v>
                </c:pt>
                <c:pt idx="352">
                  <c:v>40689</c:v>
                </c:pt>
                <c:pt idx="353">
                  <c:v>40690</c:v>
                </c:pt>
                <c:pt idx="354">
                  <c:v>40693</c:v>
                </c:pt>
                <c:pt idx="355">
                  <c:v>40694</c:v>
                </c:pt>
                <c:pt idx="356">
                  <c:v>40695</c:v>
                </c:pt>
                <c:pt idx="357">
                  <c:v>40696</c:v>
                </c:pt>
                <c:pt idx="358">
                  <c:v>40697</c:v>
                </c:pt>
                <c:pt idx="359">
                  <c:v>40700</c:v>
                </c:pt>
                <c:pt idx="360">
                  <c:v>40701</c:v>
                </c:pt>
                <c:pt idx="361">
                  <c:v>40702</c:v>
                </c:pt>
                <c:pt idx="362">
                  <c:v>40703</c:v>
                </c:pt>
                <c:pt idx="363">
                  <c:v>40704</c:v>
                </c:pt>
                <c:pt idx="364">
                  <c:v>40707</c:v>
                </c:pt>
                <c:pt idx="365">
                  <c:v>40708</c:v>
                </c:pt>
                <c:pt idx="366">
                  <c:v>40709</c:v>
                </c:pt>
                <c:pt idx="367">
                  <c:v>40710</c:v>
                </c:pt>
                <c:pt idx="368">
                  <c:v>40711</c:v>
                </c:pt>
                <c:pt idx="369">
                  <c:v>40714</c:v>
                </c:pt>
                <c:pt idx="370">
                  <c:v>40715</c:v>
                </c:pt>
                <c:pt idx="371">
                  <c:v>40716</c:v>
                </c:pt>
                <c:pt idx="372">
                  <c:v>40717</c:v>
                </c:pt>
                <c:pt idx="373">
                  <c:v>40718</c:v>
                </c:pt>
                <c:pt idx="374">
                  <c:v>40721</c:v>
                </c:pt>
                <c:pt idx="375">
                  <c:v>40722</c:v>
                </c:pt>
                <c:pt idx="376">
                  <c:v>40723</c:v>
                </c:pt>
                <c:pt idx="377">
                  <c:v>40724</c:v>
                </c:pt>
                <c:pt idx="378">
                  <c:v>40725</c:v>
                </c:pt>
                <c:pt idx="379">
                  <c:v>40728</c:v>
                </c:pt>
                <c:pt idx="380">
                  <c:v>40729</c:v>
                </c:pt>
                <c:pt idx="381">
                  <c:v>40730</c:v>
                </c:pt>
                <c:pt idx="382">
                  <c:v>40731</c:v>
                </c:pt>
                <c:pt idx="383">
                  <c:v>40732</c:v>
                </c:pt>
                <c:pt idx="384">
                  <c:v>40735</c:v>
                </c:pt>
                <c:pt idx="385">
                  <c:v>40736</c:v>
                </c:pt>
                <c:pt idx="386">
                  <c:v>40737</c:v>
                </c:pt>
                <c:pt idx="387">
                  <c:v>40738</c:v>
                </c:pt>
                <c:pt idx="388">
                  <c:v>40739</c:v>
                </c:pt>
                <c:pt idx="389">
                  <c:v>40742</c:v>
                </c:pt>
                <c:pt idx="390">
                  <c:v>40743</c:v>
                </c:pt>
                <c:pt idx="391">
                  <c:v>40744</c:v>
                </c:pt>
                <c:pt idx="392">
                  <c:v>40745</c:v>
                </c:pt>
                <c:pt idx="393">
                  <c:v>40746</c:v>
                </c:pt>
                <c:pt idx="394">
                  <c:v>40749</c:v>
                </c:pt>
                <c:pt idx="395">
                  <c:v>40750</c:v>
                </c:pt>
                <c:pt idx="396">
                  <c:v>40751</c:v>
                </c:pt>
                <c:pt idx="397">
                  <c:v>40752</c:v>
                </c:pt>
                <c:pt idx="398">
                  <c:v>40753</c:v>
                </c:pt>
                <c:pt idx="399">
                  <c:v>40756</c:v>
                </c:pt>
                <c:pt idx="400">
                  <c:v>40757</c:v>
                </c:pt>
                <c:pt idx="401">
                  <c:v>40758</c:v>
                </c:pt>
                <c:pt idx="402">
                  <c:v>40759</c:v>
                </c:pt>
                <c:pt idx="403">
                  <c:v>40760</c:v>
                </c:pt>
                <c:pt idx="404">
                  <c:v>40763</c:v>
                </c:pt>
                <c:pt idx="405">
                  <c:v>40764</c:v>
                </c:pt>
                <c:pt idx="406">
                  <c:v>40765</c:v>
                </c:pt>
                <c:pt idx="407">
                  <c:v>40766</c:v>
                </c:pt>
                <c:pt idx="408">
                  <c:v>40767</c:v>
                </c:pt>
                <c:pt idx="409">
                  <c:v>40770</c:v>
                </c:pt>
                <c:pt idx="410">
                  <c:v>40771</c:v>
                </c:pt>
                <c:pt idx="411">
                  <c:v>40772</c:v>
                </c:pt>
                <c:pt idx="412">
                  <c:v>40773</c:v>
                </c:pt>
                <c:pt idx="413">
                  <c:v>40774</c:v>
                </c:pt>
                <c:pt idx="414">
                  <c:v>40777</c:v>
                </c:pt>
                <c:pt idx="415">
                  <c:v>40778</c:v>
                </c:pt>
                <c:pt idx="416">
                  <c:v>40779</c:v>
                </c:pt>
                <c:pt idx="417">
                  <c:v>40780</c:v>
                </c:pt>
                <c:pt idx="418">
                  <c:v>40781</c:v>
                </c:pt>
                <c:pt idx="419">
                  <c:v>40784</c:v>
                </c:pt>
                <c:pt idx="420">
                  <c:v>40788</c:v>
                </c:pt>
                <c:pt idx="421">
                  <c:v>40791</c:v>
                </c:pt>
                <c:pt idx="422">
                  <c:v>40792</c:v>
                </c:pt>
                <c:pt idx="423">
                  <c:v>40793</c:v>
                </c:pt>
                <c:pt idx="424">
                  <c:v>40794</c:v>
                </c:pt>
                <c:pt idx="425">
                  <c:v>40795</c:v>
                </c:pt>
                <c:pt idx="426">
                  <c:v>40798</c:v>
                </c:pt>
                <c:pt idx="427">
                  <c:v>40799</c:v>
                </c:pt>
                <c:pt idx="428">
                  <c:v>40800</c:v>
                </c:pt>
                <c:pt idx="429">
                  <c:v>40801</c:v>
                </c:pt>
                <c:pt idx="430">
                  <c:v>40802</c:v>
                </c:pt>
                <c:pt idx="431">
                  <c:v>40805</c:v>
                </c:pt>
                <c:pt idx="432">
                  <c:v>40806</c:v>
                </c:pt>
                <c:pt idx="433">
                  <c:v>40807</c:v>
                </c:pt>
                <c:pt idx="434">
                  <c:v>40808</c:v>
                </c:pt>
                <c:pt idx="435">
                  <c:v>40809</c:v>
                </c:pt>
                <c:pt idx="436">
                  <c:v>40812</c:v>
                </c:pt>
                <c:pt idx="437">
                  <c:v>40813</c:v>
                </c:pt>
                <c:pt idx="438">
                  <c:v>40814</c:v>
                </c:pt>
                <c:pt idx="439">
                  <c:v>40815</c:v>
                </c:pt>
                <c:pt idx="440">
                  <c:v>40816</c:v>
                </c:pt>
                <c:pt idx="441">
                  <c:v>40819</c:v>
                </c:pt>
                <c:pt idx="442">
                  <c:v>40820</c:v>
                </c:pt>
                <c:pt idx="443">
                  <c:v>40821</c:v>
                </c:pt>
                <c:pt idx="444">
                  <c:v>40822</c:v>
                </c:pt>
                <c:pt idx="445">
                  <c:v>40823</c:v>
                </c:pt>
                <c:pt idx="446">
                  <c:v>40826</c:v>
                </c:pt>
                <c:pt idx="447">
                  <c:v>40827</c:v>
                </c:pt>
                <c:pt idx="448">
                  <c:v>40828</c:v>
                </c:pt>
                <c:pt idx="449">
                  <c:v>40829</c:v>
                </c:pt>
                <c:pt idx="450">
                  <c:v>40830</c:v>
                </c:pt>
                <c:pt idx="451">
                  <c:v>40833</c:v>
                </c:pt>
                <c:pt idx="452">
                  <c:v>40834</c:v>
                </c:pt>
                <c:pt idx="453">
                  <c:v>40835</c:v>
                </c:pt>
                <c:pt idx="454">
                  <c:v>40836</c:v>
                </c:pt>
                <c:pt idx="455">
                  <c:v>40837</c:v>
                </c:pt>
                <c:pt idx="456">
                  <c:v>40840</c:v>
                </c:pt>
                <c:pt idx="457">
                  <c:v>40841</c:v>
                </c:pt>
                <c:pt idx="458">
                  <c:v>40842</c:v>
                </c:pt>
                <c:pt idx="459">
                  <c:v>40843</c:v>
                </c:pt>
                <c:pt idx="460">
                  <c:v>40844</c:v>
                </c:pt>
                <c:pt idx="461">
                  <c:v>40847</c:v>
                </c:pt>
                <c:pt idx="462">
                  <c:v>40848</c:v>
                </c:pt>
                <c:pt idx="463">
                  <c:v>40849</c:v>
                </c:pt>
                <c:pt idx="464">
                  <c:v>40850</c:v>
                </c:pt>
                <c:pt idx="465">
                  <c:v>40851</c:v>
                </c:pt>
                <c:pt idx="466">
                  <c:v>40857</c:v>
                </c:pt>
                <c:pt idx="467">
                  <c:v>40858</c:v>
                </c:pt>
                <c:pt idx="468">
                  <c:v>40861</c:v>
                </c:pt>
                <c:pt idx="469">
                  <c:v>40862</c:v>
                </c:pt>
                <c:pt idx="470">
                  <c:v>40863</c:v>
                </c:pt>
                <c:pt idx="471">
                  <c:v>40864</c:v>
                </c:pt>
                <c:pt idx="472">
                  <c:v>40865</c:v>
                </c:pt>
                <c:pt idx="473">
                  <c:v>40868</c:v>
                </c:pt>
                <c:pt idx="474">
                  <c:v>40869</c:v>
                </c:pt>
                <c:pt idx="475">
                  <c:v>40870</c:v>
                </c:pt>
                <c:pt idx="476">
                  <c:v>40871</c:v>
                </c:pt>
                <c:pt idx="477">
                  <c:v>40872</c:v>
                </c:pt>
                <c:pt idx="478">
                  <c:v>40875</c:v>
                </c:pt>
                <c:pt idx="479">
                  <c:v>40876</c:v>
                </c:pt>
                <c:pt idx="480">
                  <c:v>40877</c:v>
                </c:pt>
                <c:pt idx="481">
                  <c:v>40878</c:v>
                </c:pt>
                <c:pt idx="482">
                  <c:v>40879</c:v>
                </c:pt>
                <c:pt idx="483">
                  <c:v>40882</c:v>
                </c:pt>
                <c:pt idx="484">
                  <c:v>40883</c:v>
                </c:pt>
                <c:pt idx="485">
                  <c:v>40884</c:v>
                </c:pt>
                <c:pt idx="486">
                  <c:v>40885</c:v>
                </c:pt>
                <c:pt idx="487">
                  <c:v>40886</c:v>
                </c:pt>
                <c:pt idx="488">
                  <c:v>40889</c:v>
                </c:pt>
                <c:pt idx="489">
                  <c:v>40890</c:v>
                </c:pt>
                <c:pt idx="490">
                  <c:v>40891</c:v>
                </c:pt>
                <c:pt idx="491">
                  <c:v>40892</c:v>
                </c:pt>
                <c:pt idx="492">
                  <c:v>40893</c:v>
                </c:pt>
                <c:pt idx="493">
                  <c:v>40896</c:v>
                </c:pt>
                <c:pt idx="494">
                  <c:v>40897</c:v>
                </c:pt>
                <c:pt idx="495">
                  <c:v>40898</c:v>
                </c:pt>
                <c:pt idx="496">
                  <c:v>40899</c:v>
                </c:pt>
                <c:pt idx="497">
                  <c:v>40900</c:v>
                </c:pt>
                <c:pt idx="498">
                  <c:v>40903</c:v>
                </c:pt>
                <c:pt idx="499">
                  <c:v>40904</c:v>
                </c:pt>
                <c:pt idx="500">
                  <c:v>40905</c:v>
                </c:pt>
                <c:pt idx="501">
                  <c:v>40906</c:v>
                </c:pt>
                <c:pt idx="502">
                  <c:v>40907</c:v>
                </c:pt>
                <c:pt idx="503">
                  <c:v>40910</c:v>
                </c:pt>
                <c:pt idx="504">
                  <c:v>40911</c:v>
                </c:pt>
                <c:pt idx="505">
                  <c:v>40912</c:v>
                </c:pt>
                <c:pt idx="506">
                  <c:v>40913</c:v>
                </c:pt>
                <c:pt idx="507">
                  <c:v>40914</c:v>
                </c:pt>
                <c:pt idx="508">
                  <c:v>40917</c:v>
                </c:pt>
                <c:pt idx="509">
                  <c:v>40918</c:v>
                </c:pt>
                <c:pt idx="510">
                  <c:v>40919</c:v>
                </c:pt>
                <c:pt idx="511">
                  <c:v>40920</c:v>
                </c:pt>
                <c:pt idx="512">
                  <c:v>40921</c:v>
                </c:pt>
                <c:pt idx="513">
                  <c:v>40924</c:v>
                </c:pt>
                <c:pt idx="514">
                  <c:v>40925</c:v>
                </c:pt>
                <c:pt idx="515">
                  <c:v>40926</c:v>
                </c:pt>
                <c:pt idx="516">
                  <c:v>40927</c:v>
                </c:pt>
                <c:pt idx="517">
                  <c:v>40928</c:v>
                </c:pt>
                <c:pt idx="518">
                  <c:v>40931</c:v>
                </c:pt>
                <c:pt idx="519">
                  <c:v>40932</c:v>
                </c:pt>
                <c:pt idx="520">
                  <c:v>40933</c:v>
                </c:pt>
                <c:pt idx="521">
                  <c:v>40934</c:v>
                </c:pt>
                <c:pt idx="522">
                  <c:v>40935</c:v>
                </c:pt>
                <c:pt idx="523">
                  <c:v>40938</c:v>
                </c:pt>
                <c:pt idx="524">
                  <c:v>40939</c:v>
                </c:pt>
                <c:pt idx="525">
                  <c:v>40940</c:v>
                </c:pt>
                <c:pt idx="526">
                  <c:v>40941</c:v>
                </c:pt>
                <c:pt idx="527">
                  <c:v>40942</c:v>
                </c:pt>
                <c:pt idx="528">
                  <c:v>40945</c:v>
                </c:pt>
                <c:pt idx="529">
                  <c:v>40946</c:v>
                </c:pt>
                <c:pt idx="530">
                  <c:v>40947</c:v>
                </c:pt>
                <c:pt idx="531">
                  <c:v>40948</c:v>
                </c:pt>
                <c:pt idx="532">
                  <c:v>40949</c:v>
                </c:pt>
                <c:pt idx="533">
                  <c:v>40952</c:v>
                </c:pt>
                <c:pt idx="534">
                  <c:v>40953</c:v>
                </c:pt>
                <c:pt idx="535">
                  <c:v>40954</c:v>
                </c:pt>
                <c:pt idx="536">
                  <c:v>40955</c:v>
                </c:pt>
                <c:pt idx="537">
                  <c:v>40956</c:v>
                </c:pt>
                <c:pt idx="538">
                  <c:v>40959</c:v>
                </c:pt>
                <c:pt idx="539">
                  <c:v>40960</c:v>
                </c:pt>
                <c:pt idx="540">
                  <c:v>40961</c:v>
                </c:pt>
                <c:pt idx="541">
                  <c:v>40962</c:v>
                </c:pt>
                <c:pt idx="542">
                  <c:v>40963</c:v>
                </c:pt>
                <c:pt idx="543">
                  <c:v>40966</c:v>
                </c:pt>
                <c:pt idx="544">
                  <c:v>40967</c:v>
                </c:pt>
                <c:pt idx="545">
                  <c:v>40968</c:v>
                </c:pt>
                <c:pt idx="546">
                  <c:v>40969</c:v>
                </c:pt>
                <c:pt idx="547">
                  <c:v>40970</c:v>
                </c:pt>
                <c:pt idx="548">
                  <c:v>40973</c:v>
                </c:pt>
                <c:pt idx="549">
                  <c:v>40974</c:v>
                </c:pt>
                <c:pt idx="550">
                  <c:v>40975</c:v>
                </c:pt>
                <c:pt idx="551">
                  <c:v>40976</c:v>
                </c:pt>
                <c:pt idx="552">
                  <c:v>40977</c:v>
                </c:pt>
                <c:pt idx="553">
                  <c:v>40980</c:v>
                </c:pt>
                <c:pt idx="554">
                  <c:v>40981</c:v>
                </c:pt>
                <c:pt idx="555">
                  <c:v>40982</c:v>
                </c:pt>
                <c:pt idx="556">
                  <c:v>40983</c:v>
                </c:pt>
                <c:pt idx="557">
                  <c:v>40984</c:v>
                </c:pt>
                <c:pt idx="558">
                  <c:v>40987</c:v>
                </c:pt>
                <c:pt idx="559">
                  <c:v>40988</c:v>
                </c:pt>
                <c:pt idx="560">
                  <c:v>40989</c:v>
                </c:pt>
                <c:pt idx="561">
                  <c:v>40990</c:v>
                </c:pt>
                <c:pt idx="562">
                  <c:v>40991</c:v>
                </c:pt>
                <c:pt idx="563">
                  <c:v>40994</c:v>
                </c:pt>
                <c:pt idx="564">
                  <c:v>40995</c:v>
                </c:pt>
                <c:pt idx="565">
                  <c:v>40996</c:v>
                </c:pt>
                <c:pt idx="566">
                  <c:v>40997</c:v>
                </c:pt>
                <c:pt idx="567">
                  <c:v>40998</c:v>
                </c:pt>
                <c:pt idx="568">
                  <c:v>41001</c:v>
                </c:pt>
                <c:pt idx="569">
                  <c:v>41002</c:v>
                </c:pt>
                <c:pt idx="570">
                  <c:v>41003</c:v>
                </c:pt>
                <c:pt idx="571">
                  <c:v>41004</c:v>
                </c:pt>
                <c:pt idx="572">
                  <c:v>41005</c:v>
                </c:pt>
                <c:pt idx="573">
                  <c:v>41008</c:v>
                </c:pt>
                <c:pt idx="574">
                  <c:v>41009</c:v>
                </c:pt>
                <c:pt idx="575">
                  <c:v>41010</c:v>
                </c:pt>
                <c:pt idx="576">
                  <c:v>41011</c:v>
                </c:pt>
                <c:pt idx="577">
                  <c:v>41012</c:v>
                </c:pt>
                <c:pt idx="578">
                  <c:v>41015</c:v>
                </c:pt>
                <c:pt idx="579">
                  <c:v>41016</c:v>
                </c:pt>
                <c:pt idx="580">
                  <c:v>41017</c:v>
                </c:pt>
                <c:pt idx="581">
                  <c:v>41018</c:v>
                </c:pt>
                <c:pt idx="582">
                  <c:v>41019</c:v>
                </c:pt>
                <c:pt idx="583">
                  <c:v>41023</c:v>
                </c:pt>
                <c:pt idx="584">
                  <c:v>41024</c:v>
                </c:pt>
                <c:pt idx="585">
                  <c:v>41025</c:v>
                </c:pt>
                <c:pt idx="586">
                  <c:v>41026</c:v>
                </c:pt>
                <c:pt idx="587">
                  <c:v>41029</c:v>
                </c:pt>
                <c:pt idx="588">
                  <c:v>41031</c:v>
                </c:pt>
                <c:pt idx="589">
                  <c:v>41032</c:v>
                </c:pt>
                <c:pt idx="590">
                  <c:v>41033</c:v>
                </c:pt>
                <c:pt idx="591">
                  <c:v>41036</c:v>
                </c:pt>
                <c:pt idx="592">
                  <c:v>41037</c:v>
                </c:pt>
                <c:pt idx="593">
                  <c:v>41038</c:v>
                </c:pt>
                <c:pt idx="594">
                  <c:v>41039</c:v>
                </c:pt>
                <c:pt idx="595">
                  <c:v>41040</c:v>
                </c:pt>
                <c:pt idx="596">
                  <c:v>41043</c:v>
                </c:pt>
                <c:pt idx="597">
                  <c:v>41044</c:v>
                </c:pt>
                <c:pt idx="598">
                  <c:v>41045</c:v>
                </c:pt>
                <c:pt idx="599">
                  <c:v>41046</c:v>
                </c:pt>
                <c:pt idx="600">
                  <c:v>41047</c:v>
                </c:pt>
                <c:pt idx="601">
                  <c:v>41050</c:v>
                </c:pt>
                <c:pt idx="602">
                  <c:v>41051</c:v>
                </c:pt>
                <c:pt idx="603">
                  <c:v>41052</c:v>
                </c:pt>
                <c:pt idx="604">
                  <c:v>41053</c:v>
                </c:pt>
                <c:pt idx="605">
                  <c:v>41054</c:v>
                </c:pt>
                <c:pt idx="606">
                  <c:v>41057</c:v>
                </c:pt>
                <c:pt idx="607">
                  <c:v>41058</c:v>
                </c:pt>
                <c:pt idx="608">
                  <c:v>41059</c:v>
                </c:pt>
                <c:pt idx="609">
                  <c:v>41060</c:v>
                </c:pt>
                <c:pt idx="610">
                  <c:v>41061</c:v>
                </c:pt>
                <c:pt idx="611">
                  <c:v>41064</c:v>
                </c:pt>
                <c:pt idx="612">
                  <c:v>41065</c:v>
                </c:pt>
                <c:pt idx="613">
                  <c:v>41066</c:v>
                </c:pt>
                <c:pt idx="614">
                  <c:v>41067</c:v>
                </c:pt>
                <c:pt idx="615">
                  <c:v>41068</c:v>
                </c:pt>
                <c:pt idx="616">
                  <c:v>41071</c:v>
                </c:pt>
                <c:pt idx="617">
                  <c:v>41072</c:v>
                </c:pt>
                <c:pt idx="618">
                  <c:v>41073</c:v>
                </c:pt>
                <c:pt idx="619">
                  <c:v>41074</c:v>
                </c:pt>
                <c:pt idx="620">
                  <c:v>41075</c:v>
                </c:pt>
                <c:pt idx="621">
                  <c:v>41078</c:v>
                </c:pt>
                <c:pt idx="622">
                  <c:v>41079</c:v>
                </c:pt>
                <c:pt idx="623">
                  <c:v>41080</c:v>
                </c:pt>
                <c:pt idx="624">
                  <c:v>41081</c:v>
                </c:pt>
                <c:pt idx="625">
                  <c:v>41082</c:v>
                </c:pt>
                <c:pt idx="626">
                  <c:v>41085</c:v>
                </c:pt>
                <c:pt idx="627">
                  <c:v>41086</c:v>
                </c:pt>
                <c:pt idx="628">
                  <c:v>41087</c:v>
                </c:pt>
                <c:pt idx="629">
                  <c:v>41088</c:v>
                </c:pt>
                <c:pt idx="630">
                  <c:v>41089</c:v>
                </c:pt>
                <c:pt idx="631">
                  <c:v>41092</c:v>
                </c:pt>
                <c:pt idx="632">
                  <c:v>41093</c:v>
                </c:pt>
                <c:pt idx="633">
                  <c:v>41094</c:v>
                </c:pt>
                <c:pt idx="634">
                  <c:v>41095</c:v>
                </c:pt>
                <c:pt idx="635">
                  <c:v>41096</c:v>
                </c:pt>
                <c:pt idx="636">
                  <c:v>41099</c:v>
                </c:pt>
                <c:pt idx="637">
                  <c:v>41100</c:v>
                </c:pt>
                <c:pt idx="638">
                  <c:v>41101</c:v>
                </c:pt>
                <c:pt idx="639">
                  <c:v>41102</c:v>
                </c:pt>
                <c:pt idx="640">
                  <c:v>41103</c:v>
                </c:pt>
                <c:pt idx="641">
                  <c:v>41106</c:v>
                </c:pt>
                <c:pt idx="642">
                  <c:v>41107</c:v>
                </c:pt>
                <c:pt idx="643">
                  <c:v>41108</c:v>
                </c:pt>
                <c:pt idx="644">
                  <c:v>41109</c:v>
                </c:pt>
                <c:pt idx="645">
                  <c:v>41110</c:v>
                </c:pt>
                <c:pt idx="646">
                  <c:v>41113</c:v>
                </c:pt>
                <c:pt idx="647">
                  <c:v>41114</c:v>
                </c:pt>
                <c:pt idx="648">
                  <c:v>41115</c:v>
                </c:pt>
                <c:pt idx="649">
                  <c:v>41116</c:v>
                </c:pt>
                <c:pt idx="650">
                  <c:v>41117</c:v>
                </c:pt>
                <c:pt idx="651">
                  <c:v>41120</c:v>
                </c:pt>
                <c:pt idx="652">
                  <c:v>41121</c:v>
                </c:pt>
                <c:pt idx="653">
                  <c:v>41122</c:v>
                </c:pt>
                <c:pt idx="654">
                  <c:v>41123</c:v>
                </c:pt>
                <c:pt idx="655">
                  <c:v>41124</c:v>
                </c:pt>
                <c:pt idx="656">
                  <c:v>41127</c:v>
                </c:pt>
                <c:pt idx="657">
                  <c:v>41128</c:v>
                </c:pt>
                <c:pt idx="658">
                  <c:v>41129</c:v>
                </c:pt>
                <c:pt idx="659">
                  <c:v>41130</c:v>
                </c:pt>
                <c:pt idx="660">
                  <c:v>41131</c:v>
                </c:pt>
                <c:pt idx="661">
                  <c:v>41134</c:v>
                </c:pt>
                <c:pt idx="662">
                  <c:v>41135</c:v>
                </c:pt>
                <c:pt idx="663">
                  <c:v>41136</c:v>
                </c:pt>
                <c:pt idx="664">
                  <c:v>41137</c:v>
                </c:pt>
                <c:pt idx="665">
                  <c:v>41138</c:v>
                </c:pt>
                <c:pt idx="666">
                  <c:v>41143</c:v>
                </c:pt>
                <c:pt idx="667">
                  <c:v>41144</c:v>
                </c:pt>
                <c:pt idx="668">
                  <c:v>41145</c:v>
                </c:pt>
                <c:pt idx="669">
                  <c:v>41148</c:v>
                </c:pt>
                <c:pt idx="670">
                  <c:v>41149</c:v>
                </c:pt>
                <c:pt idx="671">
                  <c:v>41150</c:v>
                </c:pt>
                <c:pt idx="672">
                  <c:v>41152</c:v>
                </c:pt>
                <c:pt idx="673">
                  <c:v>41155</c:v>
                </c:pt>
                <c:pt idx="674">
                  <c:v>41156</c:v>
                </c:pt>
                <c:pt idx="675">
                  <c:v>41157</c:v>
                </c:pt>
                <c:pt idx="676">
                  <c:v>41158</c:v>
                </c:pt>
                <c:pt idx="677">
                  <c:v>41159</c:v>
                </c:pt>
                <c:pt idx="678">
                  <c:v>41162</c:v>
                </c:pt>
                <c:pt idx="679">
                  <c:v>41163</c:v>
                </c:pt>
                <c:pt idx="680">
                  <c:v>41164</c:v>
                </c:pt>
                <c:pt idx="681">
                  <c:v>41165</c:v>
                </c:pt>
                <c:pt idx="682">
                  <c:v>41166</c:v>
                </c:pt>
                <c:pt idx="683">
                  <c:v>41169</c:v>
                </c:pt>
                <c:pt idx="684">
                  <c:v>41170</c:v>
                </c:pt>
                <c:pt idx="685">
                  <c:v>41171</c:v>
                </c:pt>
                <c:pt idx="686">
                  <c:v>41172</c:v>
                </c:pt>
                <c:pt idx="687">
                  <c:v>41173</c:v>
                </c:pt>
                <c:pt idx="688">
                  <c:v>41176</c:v>
                </c:pt>
                <c:pt idx="689">
                  <c:v>41177</c:v>
                </c:pt>
                <c:pt idx="690">
                  <c:v>41178</c:v>
                </c:pt>
                <c:pt idx="691">
                  <c:v>41179</c:v>
                </c:pt>
                <c:pt idx="692">
                  <c:v>41180</c:v>
                </c:pt>
                <c:pt idx="693">
                  <c:v>41183</c:v>
                </c:pt>
                <c:pt idx="694">
                  <c:v>41184</c:v>
                </c:pt>
                <c:pt idx="695">
                  <c:v>41185</c:v>
                </c:pt>
                <c:pt idx="696">
                  <c:v>41186</c:v>
                </c:pt>
                <c:pt idx="697">
                  <c:v>41187</c:v>
                </c:pt>
                <c:pt idx="698">
                  <c:v>41190</c:v>
                </c:pt>
                <c:pt idx="699">
                  <c:v>41191</c:v>
                </c:pt>
                <c:pt idx="700">
                  <c:v>41192</c:v>
                </c:pt>
                <c:pt idx="701">
                  <c:v>41193</c:v>
                </c:pt>
                <c:pt idx="702">
                  <c:v>41194</c:v>
                </c:pt>
                <c:pt idx="703">
                  <c:v>41197</c:v>
                </c:pt>
                <c:pt idx="704">
                  <c:v>41198</c:v>
                </c:pt>
                <c:pt idx="705">
                  <c:v>41199</c:v>
                </c:pt>
                <c:pt idx="706">
                  <c:v>41200</c:v>
                </c:pt>
                <c:pt idx="707">
                  <c:v>41201</c:v>
                </c:pt>
                <c:pt idx="708">
                  <c:v>41204</c:v>
                </c:pt>
                <c:pt idx="709">
                  <c:v>41205</c:v>
                </c:pt>
                <c:pt idx="710">
                  <c:v>41206</c:v>
                </c:pt>
                <c:pt idx="711">
                  <c:v>41212</c:v>
                </c:pt>
                <c:pt idx="712">
                  <c:v>41213</c:v>
                </c:pt>
                <c:pt idx="713">
                  <c:v>41214</c:v>
                </c:pt>
                <c:pt idx="714">
                  <c:v>41215</c:v>
                </c:pt>
                <c:pt idx="715">
                  <c:v>41218</c:v>
                </c:pt>
                <c:pt idx="716">
                  <c:v>41219</c:v>
                </c:pt>
                <c:pt idx="717">
                  <c:v>41220</c:v>
                </c:pt>
                <c:pt idx="718">
                  <c:v>41221</c:v>
                </c:pt>
                <c:pt idx="719">
                  <c:v>41222</c:v>
                </c:pt>
                <c:pt idx="720">
                  <c:v>41225</c:v>
                </c:pt>
                <c:pt idx="721">
                  <c:v>41226</c:v>
                </c:pt>
                <c:pt idx="722">
                  <c:v>41227</c:v>
                </c:pt>
                <c:pt idx="723">
                  <c:v>41228</c:v>
                </c:pt>
                <c:pt idx="724">
                  <c:v>41229</c:v>
                </c:pt>
                <c:pt idx="725">
                  <c:v>41232</c:v>
                </c:pt>
                <c:pt idx="726">
                  <c:v>41233</c:v>
                </c:pt>
                <c:pt idx="727">
                  <c:v>41234</c:v>
                </c:pt>
                <c:pt idx="728">
                  <c:v>41235</c:v>
                </c:pt>
                <c:pt idx="729">
                  <c:v>41236</c:v>
                </c:pt>
                <c:pt idx="730">
                  <c:v>41239</c:v>
                </c:pt>
                <c:pt idx="731">
                  <c:v>41240</c:v>
                </c:pt>
                <c:pt idx="732">
                  <c:v>41241</c:v>
                </c:pt>
                <c:pt idx="733">
                  <c:v>41242</c:v>
                </c:pt>
                <c:pt idx="734">
                  <c:v>41243</c:v>
                </c:pt>
                <c:pt idx="735">
                  <c:v>41246</c:v>
                </c:pt>
                <c:pt idx="736">
                  <c:v>41247</c:v>
                </c:pt>
                <c:pt idx="737">
                  <c:v>41248</c:v>
                </c:pt>
                <c:pt idx="738">
                  <c:v>41249</c:v>
                </c:pt>
                <c:pt idx="739">
                  <c:v>41250</c:v>
                </c:pt>
                <c:pt idx="740">
                  <c:v>41253</c:v>
                </c:pt>
                <c:pt idx="741">
                  <c:v>41254</c:v>
                </c:pt>
                <c:pt idx="742">
                  <c:v>41255</c:v>
                </c:pt>
                <c:pt idx="743">
                  <c:v>41256</c:v>
                </c:pt>
                <c:pt idx="744">
                  <c:v>41257</c:v>
                </c:pt>
                <c:pt idx="745">
                  <c:v>41260</c:v>
                </c:pt>
                <c:pt idx="746">
                  <c:v>41261</c:v>
                </c:pt>
                <c:pt idx="747">
                  <c:v>41262</c:v>
                </c:pt>
                <c:pt idx="748">
                  <c:v>41263</c:v>
                </c:pt>
                <c:pt idx="749">
                  <c:v>41264</c:v>
                </c:pt>
                <c:pt idx="750">
                  <c:v>41267</c:v>
                </c:pt>
                <c:pt idx="751">
                  <c:v>41268</c:v>
                </c:pt>
                <c:pt idx="752">
                  <c:v>41269</c:v>
                </c:pt>
                <c:pt idx="753">
                  <c:v>41270</c:v>
                </c:pt>
                <c:pt idx="754">
                  <c:v>41271</c:v>
                </c:pt>
                <c:pt idx="755">
                  <c:v>41274</c:v>
                </c:pt>
                <c:pt idx="756">
                  <c:v>41276</c:v>
                </c:pt>
                <c:pt idx="757">
                  <c:v>41277</c:v>
                </c:pt>
                <c:pt idx="758">
                  <c:v>41278</c:v>
                </c:pt>
                <c:pt idx="759">
                  <c:v>41281</c:v>
                </c:pt>
                <c:pt idx="760">
                  <c:v>41282</c:v>
                </c:pt>
                <c:pt idx="761">
                  <c:v>41283</c:v>
                </c:pt>
                <c:pt idx="762">
                  <c:v>41284</c:v>
                </c:pt>
                <c:pt idx="763">
                  <c:v>41285</c:v>
                </c:pt>
                <c:pt idx="764">
                  <c:v>41288</c:v>
                </c:pt>
                <c:pt idx="765">
                  <c:v>41289</c:v>
                </c:pt>
                <c:pt idx="766">
                  <c:v>41290</c:v>
                </c:pt>
                <c:pt idx="767">
                  <c:v>41291</c:v>
                </c:pt>
                <c:pt idx="768">
                  <c:v>41292</c:v>
                </c:pt>
                <c:pt idx="769">
                  <c:v>41295</c:v>
                </c:pt>
                <c:pt idx="770">
                  <c:v>41296</c:v>
                </c:pt>
                <c:pt idx="771">
                  <c:v>41297</c:v>
                </c:pt>
                <c:pt idx="772">
                  <c:v>41298</c:v>
                </c:pt>
                <c:pt idx="773">
                  <c:v>41299</c:v>
                </c:pt>
                <c:pt idx="774">
                  <c:v>41302</c:v>
                </c:pt>
                <c:pt idx="775">
                  <c:v>41303</c:v>
                </c:pt>
                <c:pt idx="776">
                  <c:v>41304</c:v>
                </c:pt>
                <c:pt idx="777">
                  <c:v>41305</c:v>
                </c:pt>
                <c:pt idx="778">
                  <c:v>41306</c:v>
                </c:pt>
                <c:pt idx="779">
                  <c:v>41309</c:v>
                </c:pt>
                <c:pt idx="780">
                  <c:v>41310</c:v>
                </c:pt>
                <c:pt idx="781">
                  <c:v>41311</c:v>
                </c:pt>
                <c:pt idx="782">
                  <c:v>41312</c:v>
                </c:pt>
                <c:pt idx="783">
                  <c:v>41313</c:v>
                </c:pt>
                <c:pt idx="784">
                  <c:v>41316</c:v>
                </c:pt>
                <c:pt idx="785">
                  <c:v>41317</c:v>
                </c:pt>
                <c:pt idx="786">
                  <c:v>41318</c:v>
                </c:pt>
                <c:pt idx="787">
                  <c:v>41319</c:v>
                </c:pt>
                <c:pt idx="788">
                  <c:v>41320</c:v>
                </c:pt>
                <c:pt idx="789">
                  <c:v>41323</c:v>
                </c:pt>
                <c:pt idx="790">
                  <c:v>41324</c:v>
                </c:pt>
                <c:pt idx="791">
                  <c:v>41325</c:v>
                </c:pt>
                <c:pt idx="792">
                  <c:v>41326</c:v>
                </c:pt>
                <c:pt idx="793">
                  <c:v>41327</c:v>
                </c:pt>
                <c:pt idx="794">
                  <c:v>41330</c:v>
                </c:pt>
                <c:pt idx="795">
                  <c:v>41331</c:v>
                </c:pt>
                <c:pt idx="796">
                  <c:v>41332</c:v>
                </c:pt>
                <c:pt idx="797">
                  <c:v>41333</c:v>
                </c:pt>
                <c:pt idx="798">
                  <c:v>41334</c:v>
                </c:pt>
                <c:pt idx="799">
                  <c:v>41337</c:v>
                </c:pt>
                <c:pt idx="800">
                  <c:v>41338</c:v>
                </c:pt>
                <c:pt idx="801">
                  <c:v>41339</c:v>
                </c:pt>
                <c:pt idx="802">
                  <c:v>41340</c:v>
                </c:pt>
                <c:pt idx="803">
                  <c:v>41341</c:v>
                </c:pt>
                <c:pt idx="804">
                  <c:v>41344</c:v>
                </c:pt>
                <c:pt idx="805">
                  <c:v>41345</c:v>
                </c:pt>
                <c:pt idx="806">
                  <c:v>41346</c:v>
                </c:pt>
                <c:pt idx="807">
                  <c:v>41347</c:v>
                </c:pt>
                <c:pt idx="808">
                  <c:v>41348</c:v>
                </c:pt>
                <c:pt idx="809">
                  <c:v>41351</c:v>
                </c:pt>
                <c:pt idx="810">
                  <c:v>41352</c:v>
                </c:pt>
                <c:pt idx="811">
                  <c:v>41353</c:v>
                </c:pt>
                <c:pt idx="812">
                  <c:v>41354</c:v>
                </c:pt>
                <c:pt idx="813">
                  <c:v>41355</c:v>
                </c:pt>
                <c:pt idx="814">
                  <c:v>41358</c:v>
                </c:pt>
                <c:pt idx="815">
                  <c:v>41359</c:v>
                </c:pt>
                <c:pt idx="816">
                  <c:v>41360</c:v>
                </c:pt>
                <c:pt idx="817">
                  <c:v>41361</c:v>
                </c:pt>
                <c:pt idx="818">
                  <c:v>41362</c:v>
                </c:pt>
                <c:pt idx="819">
                  <c:v>41365</c:v>
                </c:pt>
                <c:pt idx="820">
                  <c:v>41366</c:v>
                </c:pt>
                <c:pt idx="821">
                  <c:v>41367</c:v>
                </c:pt>
                <c:pt idx="822">
                  <c:v>41368</c:v>
                </c:pt>
                <c:pt idx="823">
                  <c:v>41369</c:v>
                </c:pt>
                <c:pt idx="824">
                  <c:v>41372</c:v>
                </c:pt>
                <c:pt idx="825">
                  <c:v>41373</c:v>
                </c:pt>
                <c:pt idx="826">
                  <c:v>41374</c:v>
                </c:pt>
                <c:pt idx="827">
                  <c:v>41375</c:v>
                </c:pt>
                <c:pt idx="828">
                  <c:v>41376</c:v>
                </c:pt>
                <c:pt idx="829">
                  <c:v>41379</c:v>
                </c:pt>
                <c:pt idx="830">
                  <c:v>41380</c:v>
                </c:pt>
                <c:pt idx="831">
                  <c:v>41381</c:v>
                </c:pt>
                <c:pt idx="832">
                  <c:v>41382</c:v>
                </c:pt>
                <c:pt idx="833">
                  <c:v>41383</c:v>
                </c:pt>
                <c:pt idx="834">
                  <c:v>41386</c:v>
                </c:pt>
                <c:pt idx="835">
                  <c:v>41388</c:v>
                </c:pt>
                <c:pt idx="836">
                  <c:v>41389</c:v>
                </c:pt>
                <c:pt idx="837">
                  <c:v>41390</c:v>
                </c:pt>
                <c:pt idx="838">
                  <c:v>41393</c:v>
                </c:pt>
                <c:pt idx="839">
                  <c:v>41394</c:v>
                </c:pt>
                <c:pt idx="840">
                  <c:v>41396</c:v>
                </c:pt>
                <c:pt idx="841">
                  <c:v>41397</c:v>
                </c:pt>
                <c:pt idx="842">
                  <c:v>41400</c:v>
                </c:pt>
                <c:pt idx="843">
                  <c:v>41401</c:v>
                </c:pt>
                <c:pt idx="844">
                  <c:v>41402</c:v>
                </c:pt>
                <c:pt idx="845">
                  <c:v>41403</c:v>
                </c:pt>
                <c:pt idx="846">
                  <c:v>41404</c:v>
                </c:pt>
                <c:pt idx="847">
                  <c:v>41407</c:v>
                </c:pt>
                <c:pt idx="848">
                  <c:v>41408</c:v>
                </c:pt>
                <c:pt idx="849">
                  <c:v>41409</c:v>
                </c:pt>
                <c:pt idx="850">
                  <c:v>41410</c:v>
                </c:pt>
                <c:pt idx="851">
                  <c:v>41411</c:v>
                </c:pt>
                <c:pt idx="852">
                  <c:v>41414</c:v>
                </c:pt>
                <c:pt idx="853">
                  <c:v>41415</c:v>
                </c:pt>
                <c:pt idx="854">
                  <c:v>41416</c:v>
                </c:pt>
                <c:pt idx="855">
                  <c:v>41417</c:v>
                </c:pt>
                <c:pt idx="856">
                  <c:v>41418</c:v>
                </c:pt>
                <c:pt idx="857">
                  <c:v>41421</c:v>
                </c:pt>
                <c:pt idx="858">
                  <c:v>41422</c:v>
                </c:pt>
                <c:pt idx="859">
                  <c:v>41423</c:v>
                </c:pt>
                <c:pt idx="860">
                  <c:v>41424</c:v>
                </c:pt>
                <c:pt idx="861">
                  <c:v>41425</c:v>
                </c:pt>
                <c:pt idx="862">
                  <c:v>41428</c:v>
                </c:pt>
                <c:pt idx="863">
                  <c:v>41429</c:v>
                </c:pt>
                <c:pt idx="864">
                  <c:v>41430</c:v>
                </c:pt>
                <c:pt idx="865">
                  <c:v>41431</c:v>
                </c:pt>
                <c:pt idx="866">
                  <c:v>41432</c:v>
                </c:pt>
                <c:pt idx="867">
                  <c:v>41435</c:v>
                </c:pt>
                <c:pt idx="868">
                  <c:v>41436</c:v>
                </c:pt>
                <c:pt idx="869">
                  <c:v>41437</c:v>
                </c:pt>
                <c:pt idx="870">
                  <c:v>41438</c:v>
                </c:pt>
                <c:pt idx="871">
                  <c:v>41439</c:v>
                </c:pt>
                <c:pt idx="872">
                  <c:v>41442</c:v>
                </c:pt>
                <c:pt idx="873">
                  <c:v>41443</c:v>
                </c:pt>
                <c:pt idx="874">
                  <c:v>41444</c:v>
                </c:pt>
                <c:pt idx="875">
                  <c:v>41445</c:v>
                </c:pt>
                <c:pt idx="876">
                  <c:v>41446</c:v>
                </c:pt>
                <c:pt idx="877">
                  <c:v>41449</c:v>
                </c:pt>
                <c:pt idx="878">
                  <c:v>41450</c:v>
                </c:pt>
                <c:pt idx="879">
                  <c:v>41451</c:v>
                </c:pt>
                <c:pt idx="880">
                  <c:v>41452</c:v>
                </c:pt>
                <c:pt idx="881">
                  <c:v>41453</c:v>
                </c:pt>
                <c:pt idx="882">
                  <c:v>41456</c:v>
                </c:pt>
                <c:pt idx="883">
                  <c:v>41457</c:v>
                </c:pt>
                <c:pt idx="884">
                  <c:v>41458</c:v>
                </c:pt>
                <c:pt idx="885">
                  <c:v>41459</c:v>
                </c:pt>
                <c:pt idx="886">
                  <c:v>41460</c:v>
                </c:pt>
                <c:pt idx="887">
                  <c:v>41463</c:v>
                </c:pt>
                <c:pt idx="888">
                  <c:v>41464</c:v>
                </c:pt>
                <c:pt idx="889">
                  <c:v>41465</c:v>
                </c:pt>
                <c:pt idx="890">
                  <c:v>41466</c:v>
                </c:pt>
                <c:pt idx="891">
                  <c:v>41467</c:v>
                </c:pt>
                <c:pt idx="892">
                  <c:v>41470</c:v>
                </c:pt>
                <c:pt idx="893">
                  <c:v>41471</c:v>
                </c:pt>
                <c:pt idx="894">
                  <c:v>41472</c:v>
                </c:pt>
                <c:pt idx="895">
                  <c:v>41473</c:v>
                </c:pt>
                <c:pt idx="896">
                  <c:v>41474</c:v>
                </c:pt>
                <c:pt idx="897">
                  <c:v>41477</c:v>
                </c:pt>
                <c:pt idx="898">
                  <c:v>41478</c:v>
                </c:pt>
                <c:pt idx="899">
                  <c:v>41479</c:v>
                </c:pt>
                <c:pt idx="900">
                  <c:v>41480</c:v>
                </c:pt>
                <c:pt idx="901">
                  <c:v>41481</c:v>
                </c:pt>
                <c:pt idx="902">
                  <c:v>41484</c:v>
                </c:pt>
                <c:pt idx="903">
                  <c:v>41485</c:v>
                </c:pt>
                <c:pt idx="904">
                  <c:v>41486</c:v>
                </c:pt>
                <c:pt idx="905">
                  <c:v>41487</c:v>
                </c:pt>
                <c:pt idx="906">
                  <c:v>41488</c:v>
                </c:pt>
                <c:pt idx="907">
                  <c:v>41491</c:v>
                </c:pt>
                <c:pt idx="908">
                  <c:v>41492</c:v>
                </c:pt>
                <c:pt idx="909">
                  <c:v>41493</c:v>
                </c:pt>
                <c:pt idx="910">
                  <c:v>41498</c:v>
                </c:pt>
                <c:pt idx="911">
                  <c:v>41499</c:v>
                </c:pt>
                <c:pt idx="912">
                  <c:v>41500</c:v>
                </c:pt>
                <c:pt idx="913">
                  <c:v>41501</c:v>
                </c:pt>
                <c:pt idx="914">
                  <c:v>41502</c:v>
                </c:pt>
                <c:pt idx="915">
                  <c:v>41505</c:v>
                </c:pt>
                <c:pt idx="916">
                  <c:v>41506</c:v>
                </c:pt>
                <c:pt idx="917">
                  <c:v>41507</c:v>
                </c:pt>
                <c:pt idx="918">
                  <c:v>41508</c:v>
                </c:pt>
                <c:pt idx="919">
                  <c:v>41509</c:v>
                </c:pt>
                <c:pt idx="920">
                  <c:v>41512</c:v>
                </c:pt>
                <c:pt idx="921">
                  <c:v>41513</c:v>
                </c:pt>
                <c:pt idx="922">
                  <c:v>41514</c:v>
                </c:pt>
                <c:pt idx="923">
                  <c:v>41515</c:v>
                </c:pt>
                <c:pt idx="924">
                  <c:v>41519</c:v>
                </c:pt>
                <c:pt idx="925">
                  <c:v>41520</c:v>
                </c:pt>
                <c:pt idx="926">
                  <c:v>41521</c:v>
                </c:pt>
                <c:pt idx="927">
                  <c:v>41522</c:v>
                </c:pt>
                <c:pt idx="928">
                  <c:v>41523</c:v>
                </c:pt>
                <c:pt idx="929">
                  <c:v>41526</c:v>
                </c:pt>
                <c:pt idx="930">
                  <c:v>41527</c:v>
                </c:pt>
                <c:pt idx="931">
                  <c:v>41528</c:v>
                </c:pt>
                <c:pt idx="932">
                  <c:v>41529</c:v>
                </c:pt>
                <c:pt idx="933">
                  <c:v>41530</c:v>
                </c:pt>
                <c:pt idx="934">
                  <c:v>41533</c:v>
                </c:pt>
                <c:pt idx="935">
                  <c:v>41534</c:v>
                </c:pt>
                <c:pt idx="936">
                  <c:v>41535</c:v>
                </c:pt>
                <c:pt idx="937">
                  <c:v>41536</c:v>
                </c:pt>
                <c:pt idx="938">
                  <c:v>41537</c:v>
                </c:pt>
                <c:pt idx="939">
                  <c:v>41540</c:v>
                </c:pt>
                <c:pt idx="940">
                  <c:v>41541</c:v>
                </c:pt>
                <c:pt idx="941">
                  <c:v>41542</c:v>
                </c:pt>
                <c:pt idx="942">
                  <c:v>41543</c:v>
                </c:pt>
                <c:pt idx="943">
                  <c:v>41544</c:v>
                </c:pt>
                <c:pt idx="944">
                  <c:v>41547</c:v>
                </c:pt>
                <c:pt idx="945">
                  <c:v>41548</c:v>
                </c:pt>
                <c:pt idx="946">
                  <c:v>41549</c:v>
                </c:pt>
                <c:pt idx="947">
                  <c:v>41550</c:v>
                </c:pt>
                <c:pt idx="948">
                  <c:v>41551</c:v>
                </c:pt>
                <c:pt idx="949">
                  <c:v>41554</c:v>
                </c:pt>
                <c:pt idx="950">
                  <c:v>41555</c:v>
                </c:pt>
                <c:pt idx="951">
                  <c:v>41556</c:v>
                </c:pt>
                <c:pt idx="952">
                  <c:v>41557</c:v>
                </c:pt>
                <c:pt idx="953">
                  <c:v>41558</c:v>
                </c:pt>
                <c:pt idx="954">
                  <c:v>41561</c:v>
                </c:pt>
                <c:pt idx="955">
                  <c:v>41568</c:v>
                </c:pt>
                <c:pt idx="956">
                  <c:v>41569</c:v>
                </c:pt>
                <c:pt idx="957">
                  <c:v>41570</c:v>
                </c:pt>
                <c:pt idx="958">
                  <c:v>41571</c:v>
                </c:pt>
                <c:pt idx="959">
                  <c:v>41572</c:v>
                </c:pt>
                <c:pt idx="960">
                  <c:v>41575</c:v>
                </c:pt>
                <c:pt idx="961">
                  <c:v>41577</c:v>
                </c:pt>
                <c:pt idx="962">
                  <c:v>41578</c:v>
                </c:pt>
                <c:pt idx="963">
                  <c:v>41579</c:v>
                </c:pt>
                <c:pt idx="964">
                  <c:v>41582</c:v>
                </c:pt>
                <c:pt idx="965">
                  <c:v>41583</c:v>
                </c:pt>
                <c:pt idx="966">
                  <c:v>41584</c:v>
                </c:pt>
                <c:pt idx="967">
                  <c:v>41585</c:v>
                </c:pt>
                <c:pt idx="968">
                  <c:v>41586</c:v>
                </c:pt>
                <c:pt idx="969">
                  <c:v>41589</c:v>
                </c:pt>
                <c:pt idx="970">
                  <c:v>41590</c:v>
                </c:pt>
                <c:pt idx="971">
                  <c:v>41591</c:v>
                </c:pt>
                <c:pt idx="972">
                  <c:v>41592</c:v>
                </c:pt>
                <c:pt idx="973">
                  <c:v>41593</c:v>
                </c:pt>
                <c:pt idx="974">
                  <c:v>41596</c:v>
                </c:pt>
                <c:pt idx="975">
                  <c:v>41597</c:v>
                </c:pt>
                <c:pt idx="976">
                  <c:v>41598</c:v>
                </c:pt>
                <c:pt idx="977">
                  <c:v>41599</c:v>
                </c:pt>
                <c:pt idx="978">
                  <c:v>41600</c:v>
                </c:pt>
                <c:pt idx="979">
                  <c:v>41603</c:v>
                </c:pt>
                <c:pt idx="980">
                  <c:v>41604</c:v>
                </c:pt>
                <c:pt idx="981">
                  <c:v>41605</c:v>
                </c:pt>
                <c:pt idx="982">
                  <c:v>41606</c:v>
                </c:pt>
                <c:pt idx="983">
                  <c:v>41607</c:v>
                </c:pt>
                <c:pt idx="984">
                  <c:v>41610</c:v>
                </c:pt>
                <c:pt idx="985">
                  <c:v>41611</c:v>
                </c:pt>
                <c:pt idx="986">
                  <c:v>41612</c:v>
                </c:pt>
                <c:pt idx="987">
                  <c:v>41613</c:v>
                </c:pt>
                <c:pt idx="988">
                  <c:v>41614</c:v>
                </c:pt>
                <c:pt idx="989">
                  <c:v>41617</c:v>
                </c:pt>
                <c:pt idx="990">
                  <c:v>41618</c:v>
                </c:pt>
                <c:pt idx="991">
                  <c:v>41619</c:v>
                </c:pt>
                <c:pt idx="992">
                  <c:v>41620</c:v>
                </c:pt>
                <c:pt idx="993">
                  <c:v>41621</c:v>
                </c:pt>
                <c:pt idx="994">
                  <c:v>41624</c:v>
                </c:pt>
                <c:pt idx="995">
                  <c:v>41625</c:v>
                </c:pt>
                <c:pt idx="996">
                  <c:v>41626</c:v>
                </c:pt>
                <c:pt idx="997">
                  <c:v>41627</c:v>
                </c:pt>
                <c:pt idx="998">
                  <c:v>41628</c:v>
                </c:pt>
                <c:pt idx="999">
                  <c:v>41631</c:v>
                </c:pt>
                <c:pt idx="1000">
                  <c:v>41632</c:v>
                </c:pt>
                <c:pt idx="1001">
                  <c:v>41633</c:v>
                </c:pt>
                <c:pt idx="1002">
                  <c:v>41634</c:v>
                </c:pt>
                <c:pt idx="1003">
                  <c:v>41635</c:v>
                </c:pt>
                <c:pt idx="1004">
                  <c:v>41638</c:v>
                </c:pt>
                <c:pt idx="1005">
                  <c:v>41639</c:v>
                </c:pt>
                <c:pt idx="1006">
                  <c:v>41641</c:v>
                </c:pt>
                <c:pt idx="1007">
                  <c:v>41642</c:v>
                </c:pt>
                <c:pt idx="1008">
                  <c:v>41645</c:v>
                </c:pt>
                <c:pt idx="1009">
                  <c:v>41646</c:v>
                </c:pt>
                <c:pt idx="1010">
                  <c:v>41647</c:v>
                </c:pt>
                <c:pt idx="1011">
                  <c:v>41648</c:v>
                </c:pt>
                <c:pt idx="1012">
                  <c:v>41649</c:v>
                </c:pt>
                <c:pt idx="1013">
                  <c:v>41652</c:v>
                </c:pt>
                <c:pt idx="1014">
                  <c:v>41653</c:v>
                </c:pt>
                <c:pt idx="1015">
                  <c:v>41654</c:v>
                </c:pt>
                <c:pt idx="1016">
                  <c:v>41655</c:v>
                </c:pt>
                <c:pt idx="1017">
                  <c:v>41656</c:v>
                </c:pt>
                <c:pt idx="1018">
                  <c:v>41659</c:v>
                </c:pt>
                <c:pt idx="1019">
                  <c:v>41660</c:v>
                </c:pt>
                <c:pt idx="1020">
                  <c:v>41661</c:v>
                </c:pt>
                <c:pt idx="1021">
                  <c:v>41662</c:v>
                </c:pt>
                <c:pt idx="1022">
                  <c:v>41663</c:v>
                </c:pt>
                <c:pt idx="1023">
                  <c:v>41666</c:v>
                </c:pt>
                <c:pt idx="1024">
                  <c:v>41667</c:v>
                </c:pt>
                <c:pt idx="1025">
                  <c:v>41668</c:v>
                </c:pt>
                <c:pt idx="1026">
                  <c:v>41669</c:v>
                </c:pt>
                <c:pt idx="1027">
                  <c:v>41670</c:v>
                </c:pt>
                <c:pt idx="1028">
                  <c:v>41673</c:v>
                </c:pt>
                <c:pt idx="1029">
                  <c:v>41674</c:v>
                </c:pt>
                <c:pt idx="1030">
                  <c:v>41675</c:v>
                </c:pt>
                <c:pt idx="1031">
                  <c:v>41676</c:v>
                </c:pt>
                <c:pt idx="1032">
                  <c:v>41677</c:v>
                </c:pt>
                <c:pt idx="1033">
                  <c:v>41680</c:v>
                </c:pt>
                <c:pt idx="1034">
                  <c:v>41681</c:v>
                </c:pt>
                <c:pt idx="1035">
                  <c:v>41682</c:v>
                </c:pt>
                <c:pt idx="1036">
                  <c:v>41683</c:v>
                </c:pt>
                <c:pt idx="1037">
                  <c:v>41684</c:v>
                </c:pt>
                <c:pt idx="1038">
                  <c:v>41687</c:v>
                </c:pt>
                <c:pt idx="1039">
                  <c:v>41688</c:v>
                </c:pt>
                <c:pt idx="1040">
                  <c:v>41689</c:v>
                </c:pt>
                <c:pt idx="1041">
                  <c:v>41690</c:v>
                </c:pt>
                <c:pt idx="1042">
                  <c:v>41691</c:v>
                </c:pt>
                <c:pt idx="1043">
                  <c:v>41694</c:v>
                </c:pt>
                <c:pt idx="1044">
                  <c:v>41695</c:v>
                </c:pt>
                <c:pt idx="1045">
                  <c:v>41696</c:v>
                </c:pt>
                <c:pt idx="1046">
                  <c:v>41697</c:v>
                </c:pt>
                <c:pt idx="1047">
                  <c:v>41698</c:v>
                </c:pt>
                <c:pt idx="1048">
                  <c:v>41701</c:v>
                </c:pt>
                <c:pt idx="1049">
                  <c:v>41702</c:v>
                </c:pt>
                <c:pt idx="1050">
                  <c:v>41703</c:v>
                </c:pt>
                <c:pt idx="1051">
                  <c:v>41704</c:v>
                </c:pt>
                <c:pt idx="1052">
                  <c:v>41705</c:v>
                </c:pt>
                <c:pt idx="1053">
                  <c:v>41708</c:v>
                </c:pt>
                <c:pt idx="1054">
                  <c:v>41709</c:v>
                </c:pt>
                <c:pt idx="1055">
                  <c:v>41710</c:v>
                </c:pt>
                <c:pt idx="1056">
                  <c:v>41711</c:v>
                </c:pt>
                <c:pt idx="1057">
                  <c:v>41712</c:v>
                </c:pt>
                <c:pt idx="1058">
                  <c:v>41715</c:v>
                </c:pt>
                <c:pt idx="1059">
                  <c:v>41716</c:v>
                </c:pt>
                <c:pt idx="1060">
                  <c:v>41717</c:v>
                </c:pt>
                <c:pt idx="1061">
                  <c:v>41718</c:v>
                </c:pt>
                <c:pt idx="1062">
                  <c:v>41719</c:v>
                </c:pt>
                <c:pt idx="1063">
                  <c:v>41722</c:v>
                </c:pt>
                <c:pt idx="1064">
                  <c:v>41723</c:v>
                </c:pt>
                <c:pt idx="1065">
                  <c:v>41724</c:v>
                </c:pt>
                <c:pt idx="1066">
                  <c:v>41725</c:v>
                </c:pt>
                <c:pt idx="1067">
                  <c:v>41726</c:v>
                </c:pt>
                <c:pt idx="1068">
                  <c:v>41729</c:v>
                </c:pt>
                <c:pt idx="1069">
                  <c:v>41730</c:v>
                </c:pt>
                <c:pt idx="1070">
                  <c:v>41731</c:v>
                </c:pt>
                <c:pt idx="1071">
                  <c:v>41732</c:v>
                </c:pt>
                <c:pt idx="1072">
                  <c:v>41733</c:v>
                </c:pt>
                <c:pt idx="1073">
                  <c:v>41736</c:v>
                </c:pt>
                <c:pt idx="1074">
                  <c:v>41737</c:v>
                </c:pt>
                <c:pt idx="1075">
                  <c:v>41738</c:v>
                </c:pt>
                <c:pt idx="1076">
                  <c:v>41739</c:v>
                </c:pt>
                <c:pt idx="1077">
                  <c:v>41740</c:v>
                </c:pt>
                <c:pt idx="1078">
                  <c:v>41743</c:v>
                </c:pt>
                <c:pt idx="1079">
                  <c:v>41744</c:v>
                </c:pt>
                <c:pt idx="1080">
                  <c:v>41745</c:v>
                </c:pt>
                <c:pt idx="1081">
                  <c:v>41746</c:v>
                </c:pt>
                <c:pt idx="1082">
                  <c:v>41747</c:v>
                </c:pt>
                <c:pt idx="1083">
                  <c:v>41750</c:v>
                </c:pt>
                <c:pt idx="1084">
                  <c:v>41751</c:v>
                </c:pt>
                <c:pt idx="1085">
                  <c:v>41753</c:v>
                </c:pt>
                <c:pt idx="1086">
                  <c:v>41754</c:v>
                </c:pt>
                <c:pt idx="1087">
                  <c:v>41757</c:v>
                </c:pt>
                <c:pt idx="1088">
                  <c:v>41758</c:v>
                </c:pt>
                <c:pt idx="1089">
                  <c:v>41759</c:v>
                </c:pt>
                <c:pt idx="1090">
                  <c:v>41761</c:v>
                </c:pt>
                <c:pt idx="1091">
                  <c:v>41764</c:v>
                </c:pt>
                <c:pt idx="1092">
                  <c:v>41765</c:v>
                </c:pt>
                <c:pt idx="1093">
                  <c:v>41766</c:v>
                </c:pt>
                <c:pt idx="1094">
                  <c:v>41767</c:v>
                </c:pt>
                <c:pt idx="1095">
                  <c:v>41768</c:v>
                </c:pt>
                <c:pt idx="1096">
                  <c:v>41771</c:v>
                </c:pt>
                <c:pt idx="1097">
                  <c:v>41772</c:v>
                </c:pt>
                <c:pt idx="1098">
                  <c:v>41773</c:v>
                </c:pt>
                <c:pt idx="1099">
                  <c:v>41774</c:v>
                </c:pt>
                <c:pt idx="1100">
                  <c:v>41775</c:v>
                </c:pt>
                <c:pt idx="1101">
                  <c:v>41779</c:v>
                </c:pt>
                <c:pt idx="1102">
                  <c:v>41780</c:v>
                </c:pt>
              </c:numCache>
            </c:numRef>
          </c:cat>
          <c:val>
            <c:numRef>
              <c:f>grafik!$B$4:$B$1106</c:f>
              <c:numCache>
                <c:formatCode>0.0</c:formatCode>
                <c:ptCount val="1103"/>
                <c:pt idx="0">
                  <c:v>6.5</c:v>
                </c:pt>
                <c:pt idx="1">
                  <c:v>6.5</c:v>
                </c:pt>
                <c:pt idx="2">
                  <c:v>6.5</c:v>
                </c:pt>
                <c:pt idx="3">
                  <c:v>6.5</c:v>
                </c:pt>
                <c:pt idx="4">
                  <c:v>6.5</c:v>
                </c:pt>
                <c:pt idx="5">
                  <c:v>6.5</c:v>
                </c:pt>
                <c:pt idx="6">
                  <c:v>6.5</c:v>
                </c:pt>
                <c:pt idx="7">
                  <c:v>6.5</c:v>
                </c:pt>
                <c:pt idx="8">
                  <c:v>6.5</c:v>
                </c:pt>
                <c:pt idx="9">
                  <c:v>6.5</c:v>
                </c:pt>
                <c:pt idx="10">
                  <c:v>6.5</c:v>
                </c:pt>
                <c:pt idx="11">
                  <c:v>6.5</c:v>
                </c:pt>
                <c:pt idx="12">
                  <c:v>6.5</c:v>
                </c:pt>
                <c:pt idx="13">
                  <c:v>6.5</c:v>
                </c:pt>
                <c:pt idx="14">
                  <c:v>6.5</c:v>
                </c:pt>
                <c:pt idx="15">
                  <c:v>6.5</c:v>
                </c:pt>
                <c:pt idx="16">
                  <c:v>6.5</c:v>
                </c:pt>
                <c:pt idx="17">
                  <c:v>6.5</c:v>
                </c:pt>
                <c:pt idx="18">
                  <c:v>6.5</c:v>
                </c:pt>
                <c:pt idx="19">
                  <c:v>6.5</c:v>
                </c:pt>
                <c:pt idx="20">
                  <c:v>6.5</c:v>
                </c:pt>
                <c:pt idx="21">
                  <c:v>6.5</c:v>
                </c:pt>
                <c:pt idx="22">
                  <c:v>6.5</c:v>
                </c:pt>
                <c:pt idx="23">
                  <c:v>6.5</c:v>
                </c:pt>
                <c:pt idx="24">
                  <c:v>6.5</c:v>
                </c:pt>
                <c:pt idx="25">
                  <c:v>6.5</c:v>
                </c:pt>
                <c:pt idx="26">
                  <c:v>6.5</c:v>
                </c:pt>
                <c:pt idx="27">
                  <c:v>6.5</c:v>
                </c:pt>
                <c:pt idx="28">
                  <c:v>6.5</c:v>
                </c:pt>
                <c:pt idx="29">
                  <c:v>6.5</c:v>
                </c:pt>
                <c:pt idx="30">
                  <c:v>6.5</c:v>
                </c:pt>
                <c:pt idx="31">
                  <c:v>6.5</c:v>
                </c:pt>
                <c:pt idx="32">
                  <c:v>6.5</c:v>
                </c:pt>
                <c:pt idx="33">
                  <c:v>6.5</c:v>
                </c:pt>
                <c:pt idx="34">
                  <c:v>6.5</c:v>
                </c:pt>
                <c:pt idx="35">
                  <c:v>6.5</c:v>
                </c:pt>
                <c:pt idx="36">
                  <c:v>6.5</c:v>
                </c:pt>
                <c:pt idx="37">
                  <c:v>6.5</c:v>
                </c:pt>
                <c:pt idx="38">
                  <c:v>6.5</c:v>
                </c:pt>
                <c:pt idx="39">
                  <c:v>6.5</c:v>
                </c:pt>
                <c:pt idx="40">
                  <c:v>6.5</c:v>
                </c:pt>
                <c:pt idx="41">
                  <c:v>6.5</c:v>
                </c:pt>
                <c:pt idx="42">
                  <c:v>6.5</c:v>
                </c:pt>
                <c:pt idx="43">
                  <c:v>6.5</c:v>
                </c:pt>
                <c:pt idx="44">
                  <c:v>6.5</c:v>
                </c:pt>
                <c:pt idx="45">
                  <c:v>6.5</c:v>
                </c:pt>
                <c:pt idx="46">
                  <c:v>6.5</c:v>
                </c:pt>
                <c:pt idx="47">
                  <c:v>6.5</c:v>
                </c:pt>
                <c:pt idx="48">
                  <c:v>6.5</c:v>
                </c:pt>
                <c:pt idx="49">
                  <c:v>6.5</c:v>
                </c:pt>
                <c:pt idx="50">
                  <c:v>6.5</c:v>
                </c:pt>
                <c:pt idx="51">
                  <c:v>6.5</c:v>
                </c:pt>
                <c:pt idx="52">
                  <c:v>6.5</c:v>
                </c:pt>
                <c:pt idx="53">
                  <c:v>6.5</c:v>
                </c:pt>
                <c:pt idx="54">
                  <c:v>6.5</c:v>
                </c:pt>
                <c:pt idx="55">
                  <c:v>6.5</c:v>
                </c:pt>
                <c:pt idx="56">
                  <c:v>6.5</c:v>
                </c:pt>
                <c:pt idx="57">
                  <c:v>6.5</c:v>
                </c:pt>
                <c:pt idx="58">
                  <c:v>6.5</c:v>
                </c:pt>
                <c:pt idx="59">
                  <c:v>6.5</c:v>
                </c:pt>
                <c:pt idx="60">
                  <c:v>6.5</c:v>
                </c:pt>
                <c:pt idx="61">
                  <c:v>6.5</c:v>
                </c:pt>
                <c:pt idx="62">
                  <c:v>6.5</c:v>
                </c:pt>
                <c:pt idx="63">
                  <c:v>6.5</c:v>
                </c:pt>
                <c:pt idx="64">
                  <c:v>6.5</c:v>
                </c:pt>
                <c:pt idx="65">
                  <c:v>6.5</c:v>
                </c:pt>
                <c:pt idx="66">
                  <c:v>6.5</c:v>
                </c:pt>
                <c:pt idx="67">
                  <c:v>6.5</c:v>
                </c:pt>
                <c:pt idx="68">
                  <c:v>6.5</c:v>
                </c:pt>
                <c:pt idx="69">
                  <c:v>6.5</c:v>
                </c:pt>
                <c:pt idx="70">
                  <c:v>6.5</c:v>
                </c:pt>
                <c:pt idx="71">
                  <c:v>6.5</c:v>
                </c:pt>
                <c:pt idx="72">
                  <c:v>6.5</c:v>
                </c:pt>
                <c:pt idx="73">
                  <c:v>6.5</c:v>
                </c:pt>
                <c:pt idx="74">
                  <c:v>6.5</c:v>
                </c:pt>
                <c:pt idx="75">
                  <c:v>6.5</c:v>
                </c:pt>
                <c:pt idx="76">
                  <c:v>6.5</c:v>
                </c:pt>
                <c:pt idx="77">
                  <c:v>6.5</c:v>
                </c:pt>
                <c:pt idx="78">
                  <c:v>6.5</c:v>
                </c:pt>
                <c:pt idx="79">
                  <c:v>6.5</c:v>
                </c:pt>
                <c:pt idx="80">
                  <c:v>6.5</c:v>
                </c:pt>
                <c:pt idx="81">
                  <c:v>6.5</c:v>
                </c:pt>
                <c:pt idx="82">
                  <c:v>6.5</c:v>
                </c:pt>
                <c:pt idx="83">
                  <c:v>6.5</c:v>
                </c:pt>
                <c:pt idx="84">
                  <c:v>6.5</c:v>
                </c:pt>
                <c:pt idx="85">
                  <c:v>6.5</c:v>
                </c:pt>
                <c:pt idx="86">
                  <c:v>6.5</c:v>
                </c:pt>
                <c:pt idx="87">
                  <c:v>6.5</c:v>
                </c:pt>
                <c:pt idx="88">
                  <c:v>6.5</c:v>
                </c:pt>
                <c:pt idx="89">
                  <c:v>6.5</c:v>
                </c:pt>
                <c:pt idx="90">
                  <c:v>6.5</c:v>
                </c:pt>
                <c:pt idx="91">
                  <c:v>6.5</c:v>
                </c:pt>
                <c:pt idx="92">
                  <c:v>6.5</c:v>
                </c:pt>
                <c:pt idx="93">
                  <c:v>6.5</c:v>
                </c:pt>
                <c:pt idx="94">
                  <c:v>6.5</c:v>
                </c:pt>
                <c:pt idx="95">
                  <c:v>6.5</c:v>
                </c:pt>
                <c:pt idx="96">
                  <c:v>6.5</c:v>
                </c:pt>
                <c:pt idx="97">
                  <c:v>6.5</c:v>
                </c:pt>
                <c:pt idx="98">
                  <c:v>6.5</c:v>
                </c:pt>
                <c:pt idx="99">
                  <c:v>6.5</c:v>
                </c:pt>
                <c:pt idx="100">
                  <c:v>6.5</c:v>
                </c:pt>
                <c:pt idx="101">
                  <c:v>6.5</c:v>
                </c:pt>
                <c:pt idx="102">
                  <c:v>6.5</c:v>
                </c:pt>
                <c:pt idx="103">
                  <c:v>6.5</c:v>
                </c:pt>
                <c:pt idx="104">
                  <c:v>6.5</c:v>
                </c:pt>
                <c:pt idx="105">
                  <c:v>6.5</c:v>
                </c:pt>
                <c:pt idx="106">
                  <c:v>6.5</c:v>
                </c:pt>
                <c:pt idx="107">
                  <c:v>6.5</c:v>
                </c:pt>
                <c:pt idx="108">
                  <c:v>6.5</c:v>
                </c:pt>
                <c:pt idx="109">
                  <c:v>6.5</c:v>
                </c:pt>
                <c:pt idx="110">
                  <c:v>6.5</c:v>
                </c:pt>
                <c:pt idx="111">
                  <c:v>6.5</c:v>
                </c:pt>
                <c:pt idx="112">
                  <c:v>6.5</c:v>
                </c:pt>
                <c:pt idx="113">
                  <c:v>6.5</c:v>
                </c:pt>
                <c:pt idx="114">
                  <c:v>6.5</c:v>
                </c:pt>
                <c:pt idx="115">
                  <c:v>6.5</c:v>
                </c:pt>
                <c:pt idx="116">
                  <c:v>6.5</c:v>
                </c:pt>
                <c:pt idx="117">
                  <c:v>6.5</c:v>
                </c:pt>
                <c:pt idx="118">
                  <c:v>6.5</c:v>
                </c:pt>
                <c:pt idx="119">
                  <c:v>6.5</c:v>
                </c:pt>
                <c:pt idx="120">
                  <c:v>6.5</c:v>
                </c:pt>
                <c:pt idx="121">
                  <c:v>6.5</c:v>
                </c:pt>
                <c:pt idx="122">
                  <c:v>6.5</c:v>
                </c:pt>
                <c:pt idx="123">
                  <c:v>6.5</c:v>
                </c:pt>
                <c:pt idx="124">
                  <c:v>6.5</c:v>
                </c:pt>
                <c:pt idx="125">
                  <c:v>6.5</c:v>
                </c:pt>
                <c:pt idx="126">
                  <c:v>6.5</c:v>
                </c:pt>
                <c:pt idx="127">
                  <c:v>6.5</c:v>
                </c:pt>
                <c:pt idx="128">
                  <c:v>6.5</c:v>
                </c:pt>
                <c:pt idx="129">
                  <c:v>6.5</c:v>
                </c:pt>
                <c:pt idx="130">
                  <c:v>6.5</c:v>
                </c:pt>
                <c:pt idx="131">
                  <c:v>6.5</c:v>
                </c:pt>
                <c:pt idx="132">
                  <c:v>6.5</c:v>
                </c:pt>
                <c:pt idx="133">
                  <c:v>6.5</c:v>
                </c:pt>
                <c:pt idx="134">
                  <c:v>6.5</c:v>
                </c:pt>
                <c:pt idx="135">
                  <c:v>6.5</c:v>
                </c:pt>
                <c:pt idx="136">
                  <c:v>6.5</c:v>
                </c:pt>
                <c:pt idx="137">
                  <c:v>6.5</c:v>
                </c:pt>
                <c:pt idx="138">
                  <c:v>6.5</c:v>
                </c:pt>
                <c:pt idx="139">
                  <c:v>6.5</c:v>
                </c:pt>
                <c:pt idx="140">
                  <c:v>6.5</c:v>
                </c:pt>
                <c:pt idx="141">
                  <c:v>6.5</c:v>
                </c:pt>
                <c:pt idx="142">
                  <c:v>6.5</c:v>
                </c:pt>
                <c:pt idx="143">
                  <c:v>6.5</c:v>
                </c:pt>
                <c:pt idx="144">
                  <c:v>6.5</c:v>
                </c:pt>
                <c:pt idx="145">
                  <c:v>6.5</c:v>
                </c:pt>
                <c:pt idx="146">
                  <c:v>6.5</c:v>
                </c:pt>
                <c:pt idx="147">
                  <c:v>6.5</c:v>
                </c:pt>
                <c:pt idx="148">
                  <c:v>6.5</c:v>
                </c:pt>
                <c:pt idx="149">
                  <c:v>6.5</c:v>
                </c:pt>
                <c:pt idx="150">
                  <c:v>6.5</c:v>
                </c:pt>
                <c:pt idx="151">
                  <c:v>6.5</c:v>
                </c:pt>
                <c:pt idx="152">
                  <c:v>6.5</c:v>
                </c:pt>
                <c:pt idx="153">
                  <c:v>6.5</c:v>
                </c:pt>
                <c:pt idx="154">
                  <c:v>6.5</c:v>
                </c:pt>
                <c:pt idx="155">
                  <c:v>6.5</c:v>
                </c:pt>
                <c:pt idx="156">
                  <c:v>6.5</c:v>
                </c:pt>
                <c:pt idx="157">
                  <c:v>6.5</c:v>
                </c:pt>
                <c:pt idx="158">
                  <c:v>6.5</c:v>
                </c:pt>
                <c:pt idx="159">
                  <c:v>6.5</c:v>
                </c:pt>
                <c:pt idx="160">
                  <c:v>6.5</c:v>
                </c:pt>
                <c:pt idx="161">
                  <c:v>6.5</c:v>
                </c:pt>
                <c:pt idx="162">
                  <c:v>6.5</c:v>
                </c:pt>
                <c:pt idx="163">
                  <c:v>6.5</c:v>
                </c:pt>
                <c:pt idx="164">
                  <c:v>6.5</c:v>
                </c:pt>
                <c:pt idx="165">
                  <c:v>6.5</c:v>
                </c:pt>
                <c:pt idx="166">
                  <c:v>6.5</c:v>
                </c:pt>
                <c:pt idx="167">
                  <c:v>6.5</c:v>
                </c:pt>
                <c:pt idx="168">
                  <c:v>6.5</c:v>
                </c:pt>
                <c:pt idx="169">
                  <c:v>6.5</c:v>
                </c:pt>
                <c:pt idx="170">
                  <c:v>6.5</c:v>
                </c:pt>
                <c:pt idx="171">
                  <c:v>6.5</c:v>
                </c:pt>
                <c:pt idx="172">
                  <c:v>6.5</c:v>
                </c:pt>
                <c:pt idx="173">
                  <c:v>6.5</c:v>
                </c:pt>
                <c:pt idx="174">
                  <c:v>6.5</c:v>
                </c:pt>
                <c:pt idx="175">
                  <c:v>6.5</c:v>
                </c:pt>
                <c:pt idx="176">
                  <c:v>6.5</c:v>
                </c:pt>
                <c:pt idx="177">
                  <c:v>6.5</c:v>
                </c:pt>
                <c:pt idx="178">
                  <c:v>6.5</c:v>
                </c:pt>
                <c:pt idx="179">
                  <c:v>6.25</c:v>
                </c:pt>
                <c:pt idx="180">
                  <c:v>6.25</c:v>
                </c:pt>
                <c:pt idx="181">
                  <c:v>6.25</c:v>
                </c:pt>
                <c:pt idx="182">
                  <c:v>6.25</c:v>
                </c:pt>
                <c:pt idx="183">
                  <c:v>6.25</c:v>
                </c:pt>
                <c:pt idx="184">
                  <c:v>6.25</c:v>
                </c:pt>
                <c:pt idx="185">
                  <c:v>6.25</c:v>
                </c:pt>
                <c:pt idx="186">
                  <c:v>6.25</c:v>
                </c:pt>
                <c:pt idx="187">
                  <c:v>6.25</c:v>
                </c:pt>
                <c:pt idx="188">
                  <c:v>6.25</c:v>
                </c:pt>
                <c:pt idx="189">
                  <c:v>6.25</c:v>
                </c:pt>
                <c:pt idx="190">
                  <c:v>6.25</c:v>
                </c:pt>
                <c:pt idx="191">
                  <c:v>6.25</c:v>
                </c:pt>
                <c:pt idx="192">
                  <c:v>6.25</c:v>
                </c:pt>
                <c:pt idx="193">
                  <c:v>6.25</c:v>
                </c:pt>
                <c:pt idx="194">
                  <c:v>6.25</c:v>
                </c:pt>
                <c:pt idx="195">
                  <c:v>6.25</c:v>
                </c:pt>
                <c:pt idx="196">
                  <c:v>6.25</c:v>
                </c:pt>
                <c:pt idx="197">
                  <c:v>6.25</c:v>
                </c:pt>
                <c:pt idx="198">
                  <c:v>6.25</c:v>
                </c:pt>
                <c:pt idx="199">
                  <c:v>5.75</c:v>
                </c:pt>
                <c:pt idx="200">
                  <c:v>5.75</c:v>
                </c:pt>
                <c:pt idx="201">
                  <c:v>5.75</c:v>
                </c:pt>
                <c:pt idx="202">
                  <c:v>5.75</c:v>
                </c:pt>
                <c:pt idx="203">
                  <c:v>5.75</c:v>
                </c:pt>
                <c:pt idx="204">
                  <c:v>5.75</c:v>
                </c:pt>
                <c:pt idx="205">
                  <c:v>5.75</c:v>
                </c:pt>
                <c:pt idx="206">
                  <c:v>5.75</c:v>
                </c:pt>
                <c:pt idx="207">
                  <c:v>5.75</c:v>
                </c:pt>
                <c:pt idx="208">
                  <c:v>5.75</c:v>
                </c:pt>
                <c:pt idx="209">
                  <c:v>5.75</c:v>
                </c:pt>
                <c:pt idx="210">
                  <c:v>5.75</c:v>
                </c:pt>
                <c:pt idx="211">
                  <c:v>5.75</c:v>
                </c:pt>
                <c:pt idx="212">
                  <c:v>5.75</c:v>
                </c:pt>
                <c:pt idx="213">
                  <c:v>5.75</c:v>
                </c:pt>
                <c:pt idx="214">
                  <c:v>5.75</c:v>
                </c:pt>
                <c:pt idx="215">
                  <c:v>5.75</c:v>
                </c:pt>
                <c:pt idx="216">
                  <c:v>5.75</c:v>
                </c:pt>
                <c:pt idx="217">
                  <c:v>5.75</c:v>
                </c:pt>
                <c:pt idx="218">
                  <c:v>1.7500000000000002</c:v>
                </c:pt>
                <c:pt idx="219">
                  <c:v>1.7500000000000002</c:v>
                </c:pt>
                <c:pt idx="220">
                  <c:v>1.7500000000000002</c:v>
                </c:pt>
                <c:pt idx="221">
                  <c:v>1.7500000000000002</c:v>
                </c:pt>
                <c:pt idx="222">
                  <c:v>1.7500000000000002</c:v>
                </c:pt>
                <c:pt idx="223">
                  <c:v>1.7500000000000002</c:v>
                </c:pt>
                <c:pt idx="224">
                  <c:v>1.7500000000000002</c:v>
                </c:pt>
                <c:pt idx="225">
                  <c:v>1.7500000000000002</c:v>
                </c:pt>
                <c:pt idx="226">
                  <c:v>1.7500000000000002</c:v>
                </c:pt>
                <c:pt idx="227">
                  <c:v>1.7500000000000002</c:v>
                </c:pt>
                <c:pt idx="228">
                  <c:v>1.7500000000000002</c:v>
                </c:pt>
                <c:pt idx="229">
                  <c:v>1.7500000000000002</c:v>
                </c:pt>
                <c:pt idx="230">
                  <c:v>1.7500000000000002</c:v>
                </c:pt>
                <c:pt idx="231">
                  <c:v>1.7500000000000002</c:v>
                </c:pt>
                <c:pt idx="232">
                  <c:v>1.7500000000000002</c:v>
                </c:pt>
                <c:pt idx="233">
                  <c:v>1.7500000000000002</c:v>
                </c:pt>
                <c:pt idx="234">
                  <c:v>1.7500000000000002</c:v>
                </c:pt>
                <c:pt idx="235">
                  <c:v>1.7500000000000002</c:v>
                </c:pt>
                <c:pt idx="236">
                  <c:v>1.7500000000000002</c:v>
                </c:pt>
                <c:pt idx="237">
                  <c:v>1.7500000000000002</c:v>
                </c:pt>
                <c:pt idx="238">
                  <c:v>1.7500000000000002</c:v>
                </c:pt>
                <c:pt idx="239">
                  <c:v>1.5</c:v>
                </c:pt>
                <c:pt idx="240">
                  <c:v>1.5</c:v>
                </c:pt>
                <c:pt idx="241">
                  <c:v>1.5</c:v>
                </c:pt>
                <c:pt idx="242">
                  <c:v>1.5</c:v>
                </c:pt>
                <c:pt idx="243">
                  <c:v>1.5</c:v>
                </c:pt>
                <c:pt idx="244">
                  <c:v>1.5</c:v>
                </c:pt>
                <c:pt idx="245">
                  <c:v>1.5</c:v>
                </c:pt>
                <c:pt idx="246">
                  <c:v>1.5</c:v>
                </c:pt>
                <c:pt idx="247">
                  <c:v>1.5</c:v>
                </c:pt>
                <c:pt idx="248">
                  <c:v>1.5</c:v>
                </c:pt>
                <c:pt idx="249">
                  <c:v>1.5</c:v>
                </c:pt>
                <c:pt idx="250">
                  <c:v>1.5</c:v>
                </c:pt>
                <c:pt idx="251">
                  <c:v>1.5</c:v>
                </c:pt>
                <c:pt idx="252">
                  <c:v>1.5</c:v>
                </c:pt>
                <c:pt idx="253">
                  <c:v>1.5</c:v>
                </c:pt>
                <c:pt idx="254">
                  <c:v>1.5</c:v>
                </c:pt>
                <c:pt idx="255">
                  <c:v>1.5</c:v>
                </c:pt>
                <c:pt idx="256">
                  <c:v>1.5</c:v>
                </c:pt>
                <c:pt idx="257">
                  <c:v>1.5</c:v>
                </c:pt>
                <c:pt idx="258">
                  <c:v>1.5</c:v>
                </c:pt>
                <c:pt idx="259">
                  <c:v>1.5</c:v>
                </c:pt>
                <c:pt idx="260">
                  <c:v>1.5</c:v>
                </c:pt>
                <c:pt idx="261">
                  <c:v>1.5</c:v>
                </c:pt>
                <c:pt idx="262">
                  <c:v>1.5</c:v>
                </c:pt>
                <c:pt idx="263">
                  <c:v>1.5</c:v>
                </c:pt>
                <c:pt idx="264">
                  <c:v>1.5</c:v>
                </c:pt>
                <c:pt idx="265">
                  <c:v>1.5</c:v>
                </c:pt>
                <c:pt idx="266">
                  <c:v>1.5</c:v>
                </c:pt>
                <c:pt idx="267">
                  <c:v>1.5</c:v>
                </c:pt>
                <c:pt idx="268">
                  <c:v>1.5</c:v>
                </c:pt>
                <c:pt idx="269">
                  <c:v>1.5</c:v>
                </c:pt>
                <c:pt idx="270">
                  <c:v>1.5</c:v>
                </c:pt>
                <c:pt idx="271">
                  <c:v>1.5</c:v>
                </c:pt>
                <c:pt idx="272">
                  <c:v>1.5</c:v>
                </c:pt>
                <c:pt idx="273">
                  <c:v>1.5</c:v>
                </c:pt>
                <c:pt idx="274">
                  <c:v>1.5</c:v>
                </c:pt>
                <c:pt idx="275">
                  <c:v>1.5</c:v>
                </c:pt>
                <c:pt idx="276">
                  <c:v>1.5</c:v>
                </c:pt>
                <c:pt idx="277">
                  <c:v>1.5</c:v>
                </c:pt>
                <c:pt idx="278">
                  <c:v>1.5</c:v>
                </c:pt>
                <c:pt idx="279">
                  <c:v>1.5</c:v>
                </c:pt>
                <c:pt idx="280">
                  <c:v>1.5</c:v>
                </c:pt>
                <c:pt idx="281">
                  <c:v>1.5</c:v>
                </c:pt>
                <c:pt idx="282">
                  <c:v>1.5</c:v>
                </c:pt>
                <c:pt idx="283">
                  <c:v>1.5</c:v>
                </c:pt>
                <c:pt idx="284">
                  <c:v>1.5</c:v>
                </c:pt>
                <c:pt idx="285">
                  <c:v>1.5</c:v>
                </c:pt>
                <c:pt idx="286">
                  <c:v>1.5</c:v>
                </c:pt>
                <c:pt idx="287">
                  <c:v>1.5</c:v>
                </c:pt>
                <c:pt idx="288">
                  <c:v>1.5</c:v>
                </c:pt>
                <c:pt idx="289">
                  <c:v>1.5</c:v>
                </c:pt>
                <c:pt idx="290">
                  <c:v>1.5</c:v>
                </c:pt>
                <c:pt idx="291">
                  <c:v>1.5</c:v>
                </c:pt>
                <c:pt idx="292">
                  <c:v>1.5</c:v>
                </c:pt>
                <c:pt idx="293">
                  <c:v>1.5</c:v>
                </c:pt>
                <c:pt idx="294">
                  <c:v>1.5</c:v>
                </c:pt>
                <c:pt idx="295">
                  <c:v>1.5</c:v>
                </c:pt>
                <c:pt idx="296">
                  <c:v>1.5</c:v>
                </c:pt>
                <c:pt idx="297">
                  <c:v>1.5</c:v>
                </c:pt>
                <c:pt idx="298">
                  <c:v>1.5</c:v>
                </c:pt>
                <c:pt idx="299">
                  <c:v>1.5</c:v>
                </c:pt>
                <c:pt idx="300">
                  <c:v>1.5</c:v>
                </c:pt>
                <c:pt idx="301">
                  <c:v>1.5</c:v>
                </c:pt>
                <c:pt idx="302">
                  <c:v>1.5</c:v>
                </c:pt>
                <c:pt idx="303">
                  <c:v>1.5</c:v>
                </c:pt>
                <c:pt idx="304">
                  <c:v>1.5</c:v>
                </c:pt>
                <c:pt idx="305">
                  <c:v>1.5</c:v>
                </c:pt>
                <c:pt idx="306">
                  <c:v>1.5</c:v>
                </c:pt>
                <c:pt idx="307">
                  <c:v>1.5</c:v>
                </c:pt>
                <c:pt idx="308">
                  <c:v>1.5</c:v>
                </c:pt>
                <c:pt idx="309">
                  <c:v>1.5</c:v>
                </c:pt>
                <c:pt idx="310">
                  <c:v>1.5</c:v>
                </c:pt>
                <c:pt idx="311">
                  <c:v>1.5</c:v>
                </c:pt>
                <c:pt idx="312">
                  <c:v>1.5</c:v>
                </c:pt>
                <c:pt idx="313">
                  <c:v>1.5</c:v>
                </c:pt>
                <c:pt idx="314">
                  <c:v>1.5</c:v>
                </c:pt>
                <c:pt idx="315">
                  <c:v>1.5</c:v>
                </c:pt>
                <c:pt idx="316">
                  <c:v>1.5</c:v>
                </c:pt>
                <c:pt idx="317">
                  <c:v>1.5</c:v>
                </c:pt>
                <c:pt idx="318">
                  <c:v>1.5</c:v>
                </c:pt>
                <c:pt idx="319">
                  <c:v>1.5</c:v>
                </c:pt>
                <c:pt idx="320">
                  <c:v>1.5</c:v>
                </c:pt>
                <c:pt idx="321">
                  <c:v>1.5</c:v>
                </c:pt>
                <c:pt idx="322">
                  <c:v>1.5</c:v>
                </c:pt>
                <c:pt idx="323">
                  <c:v>1.5</c:v>
                </c:pt>
                <c:pt idx="324">
                  <c:v>1.5</c:v>
                </c:pt>
                <c:pt idx="325">
                  <c:v>1.5</c:v>
                </c:pt>
                <c:pt idx="326">
                  <c:v>1.5</c:v>
                </c:pt>
                <c:pt idx="327">
                  <c:v>1.5</c:v>
                </c:pt>
                <c:pt idx="328">
                  <c:v>1.5</c:v>
                </c:pt>
                <c:pt idx="329">
                  <c:v>1.5</c:v>
                </c:pt>
                <c:pt idx="330">
                  <c:v>1.5</c:v>
                </c:pt>
                <c:pt idx="331">
                  <c:v>1.5</c:v>
                </c:pt>
                <c:pt idx="332">
                  <c:v>1.5</c:v>
                </c:pt>
                <c:pt idx="333">
                  <c:v>1.5</c:v>
                </c:pt>
                <c:pt idx="334">
                  <c:v>1.5</c:v>
                </c:pt>
                <c:pt idx="335">
                  <c:v>1.5</c:v>
                </c:pt>
                <c:pt idx="336">
                  <c:v>1.5</c:v>
                </c:pt>
                <c:pt idx="337">
                  <c:v>1.5</c:v>
                </c:pt>
                <c:pt idx="338">
                  <c:v>1.5</c:v>
                </c:pt>
                <c:pt idx="339">
                  <c:v>1.5</c:v>
                </c:pt>
                <c:pt idx="340">
                  <c:v>1.5</c:v>
                </c:pt>
                <c:pt idx="341">
                  <c:v>1.5</c:v>
                </c:pt>
                <c:pt idx="342">
                  <c:v>1.5</c:v>
                </c:pt>
                <c:pt idx="343">
                  <c:v>1.5</c:v>
                </c:pt>
                <c:pt idx="344">
                  <c:v>1.5</c:v>
                </c:pt>
                <c:pt idx="345">
                  <c:v>1.5</c:v>
                </c:pt>
                <c:pt idx="346">
                  <c:v>1.5</c:v>
                </c:pt>
                <c:pt idx="347">
                  <c:v>1.5</c:v>
                </c:pt>
                <c:pt idx="348">
                  <c:v>1.5</c:v>
                </c:pt>
                <c:pt idx="349">
                  <c:v>1.5</c:v>
                </c:pt>
                <c:pt idx="350">
                  <c:v>1.5</c:v>
                </c:pt>
                <c:pt idx="351">
                  <c:v>1.5</c:v>
                </c:pt>
                <c:pt idx="352">
                  <c:v>1.5</c:v>
                </c:pt>
                <c:pt idx="353">
                  <c:v>1.5</c:v>
                </c:pt>
                <c:pt idx="354">
                  <c:v>1.5</c:v>
                </c:pt>
                <c:pt idx="355">
                  <c:v>1.5</c:v>
                </c:pt>
                <c:pt idx="356">
                  <c:v>1.5</c:v>
                </c:pt>
                <c:pt idx="357">
                  <c:v>1.5</c:v>
                </c:pt>
                <c:pt idx="358">
                  <c:v>1.5</c:v>
                </c:pt>
                <c:pt idx="359">
                  <c:v>1.5</c:v>
                </c:pt>
                <c:pt idx="360">
                  <c:v>1.5</c:v>
                </c:pt>
                <c:pt idx="361">
                  <c:v>1.5</c:v>
                </c:pt>
                <c:pt idx="362">
                  <c:v>1.5</c:v>
                </c:pt>
                <c:pt idx="363">
                  <c:v>1.5</c:v>
                </c:pt>
                <c:pt idx="364">
                  <c:v>1.5</c:v>
                </c:pt>
                <c:pt idx="365">
                  <c:v>1.5</c:v>
                </c:pt>
                <c:pt idx="366">
                  <c:v>1.5</c:v>
                </c:pt>
                <c:pt idx="367">
                  <c:v>1.5</c:v>
                </c:pt>
                <c:pt idx="368">
                  <c:v>1.5</c:v>
                </c:pt>
                <c:pt idx="369">
                  <c:v>1.5</c:v>
                </c:pt>
                <c:pt idx="370">
                  <c:v>1.5</c:v>
                </c:pt>
                <c:pt idx="371">
                  <c:v>1.5</c:v>
                </c:pt>
                <c:pt idx="372">
                  <c:v>1.5</c:v>
                </c:pt>
                <c:pt idx="373">
                  <c:v>1.5</c:v>
                </c:pt>
                <c:pt idx="374">
                  <c:v>1.5</c:v>
                </c:pt>
                <c:pt idx="375">
                  <c:v>1.5</c:v>
                </c:pt>
                <c:pt idx="376">
                  <c:v>1.5</c:v>
                </c:pt>
                <c:pt idx="377">
                  <c:v>1.5</c:v>
                </c:pt>
                <c:pt idx="378">
                  <c:v>1.5</c:v>
                </c:pt>
                <c:pt idx="379">
                  <c:v>1.5</c:v>
                </c:pt>
                <c:pt idx="380">
                  <c:v>1.5</c:v>
                </c:pt>
                <c:pt idx="381">
                  <c:v>1.5</c:v>
                </c:pt>
                <c:pt idx="382">
                  <c:v>1.5</c:v>
                </c:pt>
                <c:pt idx="383">
                  <c:v>1.5</c:v>
                </c:pt>
                <c:pt idx="384">
                  <c:v>1.5</c:v>
                </c:pt>
                <c:pt idx="385">
                  <c:v>1.5</c:v>
                </c:pt>
                <c:pt idx="386">
                  <c:v>1.5</c:v>
                </c:pt>
                <c:pt idx="387">
                  <c:v>1.5</c:v>
                </c:pt>
                <c:pt idx="388">
                  <c:v>1.5</c:v>
                </c:pt>
                <c:pt idx="389">
                  <c:v>1.5</c:v>
                </c:pt>
                <c:pt idx="390">
                  <c:v>1.5</c:v>
                </c:pt>
                <c:pt idx="391">
                  <c:v>1.5</c:v>
                </c:pt>
                <c:pt idx="392">
                  <c:v>1.5</c:v>
                </c:pt>
                <c:pt idx="393">
                  <c:v>1.5</c:v>
                </c:pt>
                <c:pt idx="394">
                  <c:v>1.5</c:v>
                </c:pt>
                <c:pt idx="395">
                  <c:v>1.5</c:v>
                </c:pt>
                <c:pt idx="396">
                  <c:v>1.5</c:v>
                </c:pt>
                <c:pt idx="397">
                  <c:v>1.5</c:v>
                </c:pt>
                <c:pt idx="398">
                  <c:v>1.5</c:v>
                </c:pt>
                <c:pt idx="399">
                  <c:v>1.5</c:v>
                </c:pt>
                <c:pt idx="400">
                  <c:v>1.5</c:v>
                </c:pt>
                <c:pt idx="401">
                  <c:v>1.5</c:v>
                </c:pt>
                <c:pt idx="402">
                  <c:v>1.5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pt idx="516">
                  <c:v>5</c:v>
                </c:pt>
                <c:pt idx="517">
                  <c:v>5</c:v>
                </c:pt>
                <c:pt idx="518">
                  <c:v>5</c:v>
                </c:pt>
                <c:pt idx="519">
                  <c:v>5</c:v>
                </c:pt>
                <c:pt idx="520">
                  <c:v>5</c:v>
                </c:pt>
                <c:pt idx="521">
                  <c:v>5</c:v>
                </c:pt>
                <c:pt idx="522">
                  <c:v>5</c:v>
                </c:pt>
                <c:pt idx="523">
                  <c:v>5</c:v>
                </c:pt>
                <c:pt idx="524">
                  <c:v>5</c:v>
                </c:pt>
                <c:pt idx="525">
                  <c:v>5</c:v>
                </c:pt>
                <c:pt idx="526">
                  <c:v>5</c:v>
                </c:pt>
                <c:pt idx="527">
                  <c:v>5</c:v>
                </c:pt>
                <c:pt idx="528">
                  <c:v>5</c:v>
                </c:pt>
                <c:pt idx="529">
                  <c:v>5</c:v>
                </c:pt>
                <c:pt idx="530">
                  <c:v>5</c:v>
                </c:pt>
                <c:pt idx="531">
                  <c:v>5</c:v>
                </c:pt>
                <c:pt idx="532">
                  <c:v>5</c:v>
                </c:pt>
                <c:pt idx="533">
                  <c:v>5</c:v>
                </c:pt>
                <c:pt idx="534">
                  <c:v>5</c:v>
                </c:pt>
                <c:pt idx="535">
                  <c:v>5</c:v>
                </c:pt>
                <c:pt idx="536">
                  <c:v>5</c:v>
                </c:pt>
                <c:pt idx="537">
                  <c:v>5</c:v>
                </c:pt>
                <c:pt idx="538">
                  <c:v>5</c:v>
                </c:pt>
                <c:pt idx="539">
                  <c:v>5</c:v>
                </c:pt>
                <c:pt idx="540">
                  <c:v>5</c:v>
                </c:pt>
                <c:pt idx="541">
                  <c:v>5</c:v>
                </c:pt>
                <c:pt idx="542">
                  <c:v>5</c:v>
                </c:pt>
                <c:pt idx="543">
                  <c:v>5</c:v>
                </c:pt>
                <c:pt idx="544">
                  <c:v>5</c:v>
                </c:pt>
                <c:pt idx="545">
                  <c:v>5</c:v>
                </c:pt>
                <c:pt idx="546">
                  <c:v>5</c:v>
                </c:pt>
                <c:pt idx="547">
                  <c:v>5</c:v>
                </c:pt>
                <c:pt idx="548">
                  <c:v>5</c:v>
                </c:pt>
                <c:pt idx="549">
                  <c:v>5</c:v>
                </c:pt>
                <c:pt idx="550">
                  <c:v>5</c:v>
                </c:pt>
                <c:pt idx="551">
                  <c:v>5</c:v>
                </c:pt>
                <c:pt idx="552">
                  <c:v>5</c:v>
                </c:pt>
                <c:pt idx="553">
                  <c:v>5</c:v>
                </c:pt>
                <c:pt idx="554">
                  <c:v>5</c:v>
                </c:pt>
                <c:pt idx="555">
                  <c:v>5</c:v>
                </c:pt>
                <c:pt idx="556">
                  <c:v>5</c:v>
                </c:pt>
                <c:pt idx="557">
                  <c:v>5</c:v>
                </c:pt>
                <c:pt idx="558">
                  <c:v>5</c:v>
                </c:pt>
                <c:pt idx="559">
                  <c:v>5</c:v>
                </c:pt>
                <c:pt idx="560">
                  <c:v>5</c:v>
                </c:pt>
                <c:pt idx="561">
                  <c:v>5</c:v>
                </c:pt>
                <c:pt idx="562">
                  <c:v>5</c:v>
                </c:pt>
                <c:pt idx="563">
                  <c:v>5</c:v>
                </c:pt>
                <c:pt idx="564">
                  <c:v>5</c:v>
                </c:pt>
                <c:pt idx="565">
                  <c:v>5</c:v>
                </c:pt>
                <c:pt idx="566">
                  <c:v>5</c:v>
                </c:pt>
                <c:pt idx="567">
                  <c:v>5</c:v>
                </c:pt>
                <c:pt idx="568">
                  <c:v>5</c:v>
                </c:pt>
                <c:pt idx="569">
                  <c:v>5</c:v>
                </c:pt>
                <c:pt idx="570">
                  <c:v>5</c:v>
                </c:pt>
                <c:pt idx="571">
                  <c:v>5</c:v>
                </c:pt>
                <c:pt idx="572">
                  <c:v>5</c:v>
                </c:pt>
                <c:pt idx="573">
                  <c:v>5</c:v>
                </c:pt>
                <c:pt idx="574">
                  <c:v>5</c:v>
                </c:pt>
                <c:pt idx="575">
                  <c:v>5</c:v>
                </c:pt>
                <c:pt idx="576">
                  <c:v>5</c:v>
                </c:pt>
                <c:pt idx="577">
                  <c:v>5</c:v>
                </c:pt>
                <c:pt idx="578">
                  <c:v>5</c:v>
                </c:pt>
                <c:pt idx="579">
                  <c:v>5</c:v>
                </c:pt>
                <c:pt idx="580">
                  <c:v>5</c:v>
                </c:pt>
                <c:pt idx="581">
                  <c:v>5</c:v>
                </c:pt>
                <c:pt idx="582">
                  <c:v>5</c:v>
                </c:pt>
                <c:pt idx="583">
                  <c:v>5</c:v>
                </c:pt>
                <c:pt idx="584">
                  <c:v>5</c:v>
                </c:pt>
                <c:pt idx="585">
                  <c:v>5</c:v>
                </c:pt>
                <c:pt idx="586">
                  <c:v>5</c:v>
                </c:pt>
                <c:pt idx="587">
                  <c:v>5</c:v>
                </c:pt>
                <c:pt idx="588">
                  <c:v>5</c:v>
                </c:pt>
                <c:pt idx="589">
                  <c:v>5</c:v>
                </c:pt>
                <c:pt idx="590">
                  <c:v>5</c:v>
                </c:pt>
                <c:pt idx="591">
                  <c:v>5</c:v>
                </c:pt>
                <c:pt idx="592">
                  <c:v>5</c:v>
                </c:pt>
                <c:pt idx="593">
                  <c:v>5</c:v>
                </c:pt>
                <c:pt idx="594">
                  <c:v>5</c:v>
                </c:pt>
                <c:pt idx="595">
                  <c:v>5</c:v>
                </c:pt>
                <c:pt idx="596">
                  <c:v>5</c:v>
                </c:pt>
                <c:pt idx="597">
                  <c:v>5</c:v>
                </c:pt>
                <c:pt idx="598">
                  <c:v>5</c:v>
                </c:pt>
                <c:pt idx="599">
                  <c:v>5</c:v>
                </c:pt>
                <c:pt idx="600">
                  <c:v>5</c:v>
                </c:pt>
                <c:pt idx="601">
                  <c:v>5</c:v>
                </c:pt>
                <c:pt idx="602">
                  <c:v>5</c:v>
                </c:pt>
                <c:pt idx="603">
                  <c:v>5</c:v>
                </c:pt>
                <c:pt idx="604">
                  <c:v>5</c:v>
                </c:pt>
                <c:pt idx="605">
                  <c:v>5</c:v>
                </c:pt>
                <c:pt idx="606">
                  <c:v>5</c:v>
                </c:pt>
                <c:pt idx="607">
                  <c:v>5</c:v>
                </c:pt>
                <c:pt idx="608">
                  <c:v>5</c:v>
                </c:pt>
                <c:pt idx="609">
                  <c:v>5</c:v>
                </c:pt>
                <c:pt idx="610">
                  <c:v>5</c:v>
                </c:pt>
                <c:pt idx="611">
                  <c:v>5</c:v>
                </c:pt>
                <c:pt idx="612">
                  <c:v>5</c:v>
                </c:pt>
                <c:pt idx="613">
                  <c:v>5</c:v>
                </c:pt>
                <c:pt idx="614">
                  <c:v>5</c:v>
                </c:pt>
                <c:pt idx="615">
                  <c:v>5</c:v>
                </c:pt>
                <c:pt idx="616">
                  <c:v>5</c:v>
                </c:pt>
                <c:pt idx="617">
                  <c:v>5</c:v>
                </c:pt>
                <c:pt idx="618">
                  <c:v>5</c:v>
                </c:pt>
                <c:pt idx="619">
                  <c:v>5</c:v>
                </c:pt>
                <c:pt idx="620">
                  <c:v>5</c:v>
                </c:pt>
                <c:pt idx="621">
                  <c:v>5</c:v>
                </c:pt>
                <c:pt idx="622">
                  <c:v>5</c:v>
                </c:pt>
                <c:pt idx="623">
                  <c:v>5</c:v>
                </c:pt>
                <c:pt idx="624">
                  <c:v>5</c:v>
                </c:pt>
                <c:pt idx="625">
                  <c:v>5</c:v>
                </c:pt>
                <c:pt idx="626">
                  <c:v>5</c:v>
                </c:pt>
                <c:pt idx="627">
                  <c:v>5</c:v>
                </c:pt>
                <c:pt idx="628">
                  <c:v>5</c:v>
                </c:pt>
                <c:pt idx="629">
                  <c:v>5</c:v>
                </c:pt>
                <c:pt idx="630">
                  <c:v>5</c:v>
                </c:pt>
                <c:pt idx="631">
                  <c:v>5</c:v>
                </c:pt>
                <c:pt idx="632">
                  <c:v>5</c:v>
                </c:pt>
                <c:pt idx="633">
                  <c:v>5</c:v>
                </c:pt>
                <c:pt idx="634">
                  <c:v>5</c:v>
                </c:pt>
                <c:pt idx="635">
                  <c:v>5</c:v>
                </c:pt>
                <c:pt idx="636">
                  <c:v>5</c:v>
                </c:pt>
                <c:pt idx="637">
                  <c:v>5</c:v>
                </c:pt>
                <c:pt idx="638">
                  <c:v>5</c:v>
                </c:pt>
                <c:pt idx="639">
                  <c:v>5</c:v>
                </c:pt>
                <c:pt idx="640">
                  <c:v>5</c:v>
                </c:pt>
                <c:pt idx="641">
                  <c:v>5</c:v>
                </c:pt>
                <c:pt idx="642">
                  <c:v>5</c:v>
                </c:pt>
                <c:pt idx="643">
                  <c:v>5</c:v>
                </c:pt>
                <c:pt idx="644">
                  <c:v>5</c:v>
                </c:pt>
                <c:pt idx="645">
                  <c:v>5</c:v>
                </c:pt>
                <c:pt idx="646">
                  <c:v>5</c:v>
                </c:pt>
                <c:pt idx="647">
                  <c:v>5</c:v>
                </c:pt>
                <c:pt idx="648">
                  <c:v>5</c:v>
                </c:pt>
                <c:pt idx="649">
                  <c:v>5</c:v>
                </c:pt>
                <c:pt idx="650">
                  <c:v>5</c:v>
                </c:pt>
                <c:pt idx="651">
                  <c:v>5</c:v>
                </c:pt>
                <c:pt idx="652">
                  <c:v>5</c:v>
                </c:pt>
                <c:pt idx="653">
                  <c:v>5</c:v>
                </c:pt>
                <c:pt idx="654">
                  <c:v>5</c:v>
                </c:pt>
                <c:pt idx="655">
                  <c:v>5</c:v>
                </c:pt>
                <c:pt idx="656">
                  <c:v>5</c:v>
                </c:pt>
                <c:pt idx="657">
                  <c:v>5</c:v>
                </c:pt>
                <c:pt idx="658">
                  <c:v>5</c:v>
                </c:pt>
                <c:pt idx="659">
                  <c:v>5</c:v>
                </c:pt>
                <c:pt idx="660">
                  <c:v>5</c:v>
                </c:pt>
                <c:pt idx="661">
                  <c:v>5</c:v>
                </c:pt>
                <c:pt idx="662">
                  <c:v>5</c:v>
                </c:pt>
                <c:pt idx="663">
                  <c:v>5</c:v>
                </c:pt>
                <c:pt idx="664">
                  <c:v>5</c:v>
                </c:pt>
                <c:pt idx="665">
                  <c:v>5</c:v>
                </c:pt>
                <c:pt idx="666">
                  <c:v>5</c:v>
                </c:pt>
                <c:pt idx="667">
                  <c:v>5</c:v>
                </c:pt>
                <c:pt idx="668">
                  <c:v>5</c:v>
                </c:pt>
                <c:pt idx="669">
                  <c:v>5</c:v>
                </c:pt>
                <c:pt idx="670">
                  <c:v>5</c:v>
                </c:pt>
                <c:pt idx="671">
                  <c:v>5</c:v>
                </c:pt>
                <c:pt idx="672">
                  <c:v>5</c:v>
                </c:pt>
                <c:pt idx="673">
                  <c:v>5</c:v>
                </c:pt>
                <c:pt idx="674">
                  <c:v>5</c:v>
                </c:pt>
                <c:pt idx="675">
                  <c:v>5</c:v>
                </c:pt>
                <c:pt idx="676">
                  <c:v>5</c:v>
                </c:pt>
                <c:pt idx="677">
                  <c:v>5</c:v>
                </c:pt>
                <c:pt idx="678">
                  <c:v>5</c:v>
                </c:pt>
                <c:pt idx="679">
                  <c:v>5</c:v>
                </c:pt>
                <c:pt idx="680">
                  <c:v>5</c:v>
                </c:pt>
                <c:pt idx="681">
                  <c:v>5</c:v>
                </c:pt>
                <c:pt idx="682">
                  <c:v>5</c:v>
                </c:pt>
                <c:pt idx="683">
                  <c:v>5</c:v>
                </c:pt>
                <c:pt idx="684">
                  <c:v>5</c:v>
                </c:pt>
                <c:pt idx="685">
                  <c:v>5</c:v>
                </c:pt>
                <c:pt idx="686">
                  <c:v>5</c:v>
                </c:pt>
                <c:pt idx="687">
                  <c:v>5</c:v>
                </c:pt>
                <c:pt idx="688">
                  <c:v>5</c:v>
                </c:pt>
                <c:pt idx="689">
                  <c:v>5</c:v>
                </c:pt>
                <c:pt idx="690">
                  <c:v>5</c:v>
                </c:pt>
                <c:pt idx="691">
                  <c:v>5</c:v>
                </c:pt>
                <c:pt idx="692">
                  <c:v>5</c:v>
                </c:pt>
                <c:pt idx="693">
                  <c:v>5</c:v>
                </c:pt>
                <c:pt idx="694">
                  <c:v>5</c:v>
                </c:pt>
                <c:pt idx="695">
                  <c:v>5</c:v>
                </c:pt>
                <c:pt idx="696">
                  <c:v>5</c:v>
                </c:pt>
                <c:pt idx="697">
                  <c:v>5</c:v>
                </c:pt>
                <c:pt idx="698">
                  <c:v>5</c:v>
                </c:pt>
                <c:pt idx="699">
                  <c:v>5</c:v>
                </c:pt>
                <c:pt idx="700">
                  <c:v>5</c:v>
                </c:pt>
                <c:pt idx="701">
                  <c:v>5</c:v>
                </c:pt>
                <c:pt idx="702">
                  <c:v>5</c:v>
                </c:pt>
                <c:pt idx="703">
                  <c:v>5</c:v>
                </c:pt>
                <c:pt idx="704">
                  <c:v>5</c:v>
                </c:pt>
                <c:pt idx="705">
                  <c:v>5</c:v>
                </c:pt>
                <c:pt idx="706">
                  <c:v>5</c:v>
                </c:pt>
                <c:pt idx="707">
                  <c:v>5</c:v>
                </c:pt>
                <c:pt idx="708">
                  <c:v>5</c:v>
                </c:pt>
                <c:pt idx="709">
                  <c:v>5</c:v>
                </c:pt>
                <c:pt idx="710">
                  <c:v>5</c:v>
                </c:pt>
                <c:pt idx="711">
                  <c:v>5</c:v>
                </c:pt>
                <c:pt idx="712">
                  <c:v>5</c:v>
                </c:pt>
                <c:pt idx="713">
                  <c:v>5</c:v>
                </c:pt>
                <c:pt idx="714">
                  <c:v>5</c:v>
                </c:pt>
                <c:pt idx="715">
                  <c:v>5</c:v>
                </c:pt>
                <c:pt idx="716">
                  <c:v>5</c:v>
                </c:pt>
                <c:pt idx="717">
                  <c:v>5</c:v>
                </c:pt>
                <c:pt idx="718">
                  <c:v>5</c:v>
                </c:pt>
                <c:pt idx="719">
                  <c:v>5</c:v>
                </c:pt>
                <c:pt idx="720">
                  <c:v>5</c:v>
                </c:pt>
                <c:pt idx="721">
                  <c:v>5</c:v>
                </c:pt>
                <c:pt idx="722">
                  <c:v>5</c:v>
                </c:pt>
                <c:pt idx="723">
                  <c:v>5</c:v>
                </c:pt>
                <c:pt idx="724">
                  <c:v>5</c:v>
                </c:pt>
                <c:pt idx="725">
                  <c:v>5</c:v>
                </c:pt>
                <c:pt idx="726">
                  <c:v>5</c:v>
                </c:pt>
                <c:pt idx="727">
                  <c:v>5</c:v>
                </c:pt>
                <c:pt idx="728">
                  <c:v>5</c:v>
                </c:pt>
                <c:pt idx="729">
                  <c:v>5</c:v>
                </c:pt>
                <c:pt idx="730">
                  <c:v>5</c:v>
                </c:pt>
                <c:pt idx="731">
                  <c:v>5</c:v>
                </c:pt>
                <c:pt idx="732">
                  <c:v>5</c:v>
                </c:pt>
                <c:pt idx="733">
                  <c:v>5</c:v>
                </c:pt>
                <c:pt idx="734">
                  <c:v>5</c:v>
                </c:pt>
                <c:pt idx="735">
                  <c:v>5</c:v>
                </c:pt>
                <c:pt idx="736">
                  <c:v>5</c:v>
                </c:pt>
                <c:pt idx="737">
                  <c:v>5</c:v>
                </c:pt>
                <c:pt idx="738">
                  <c:v>5</c:v>
                </c:pt>
                <c:pt idx="739">
                  <c:v>5</c:v>
                </c:pt>
                <c:pt idx="740">
                  <c:v>5</c:v>
                </c:pt>
                <c:pt idx="741">
                  <c:v>5</c:v>
                </c:pt>
                <c:pt idx="742">
                  <c:v>5</c:v>
                </c:pt>
                <c:pt idx="743">
                  <c:v>5</c:v>
                </c:pt>
                <c:pt idx="744">
                  <c:v>5</c:v>
                </c:pt>
                <c:pt idx="745">
                  <c:v>5</c:v>
                </c:pt>
                <c:pt idx="746">
                  <c:v>5</c:v>
                </c:pt>
                <c:pt idx="747">
                  <c:v>5</c:v>
                </c:pt>
                <c:pt idx="748">
                  <c:v>5</c:v>
                </c:pt>
                <c:pt idx="749">
                  <c:v>5</c:v>
                </c:pt>
                <c:pt idx="750">
                  <c:v>5</c:v>
                </c:pt>
                <c:pt idx="751">
                  <c:v>5</c:v>
                </c:pt>
                <c:pt idx="752">
                  <c:v>5</c:v>
                </c:pt>
                <c:pt idx="753">
                  <c:v>5</c:v>
                </c:pt>
                <c:pt idx="754">
                  <c:v>5</c:v>
                </c:pt>
                <c:pt idx="755">
                  <c:v>5</c:v>
                </c:pt>
                <c:pt idx="756">
                  <c:v>5</c:v>
                </c:pt>
                <c:pt idx="757">
                  <c:v>5</c:v>
                </c:pt>
                <c:pt idx="758">
                  <c:v>5</c:v>
                </c:pt>
                <c:pt idx="759">
                  <c:v>5</c:v>
                </c:pt>
                <c:pt idx="760">
                  <c:v>5</c:v>
                </c:pt>
                <c:pt idx="761">
                  <c:v>5</c:v>
                </c:pt>
                <c:pt idx="762">
                  <c:v>5</c:v>
                </c:pt>
                <c:pt idx="763">
                  <c:v>5</c:v>
                </c:pt>
                <c:pt idx="764">
                  <c:v>5</c:v>
                </c:pt>
                <c:pt idx="765">
                  <c:v>5</c:v>
                </c:pt>
                <c:pt idx="766">
                  <c:v>5</c:v>
                </c:pt>
                <c:pt idx="767">
                  <c:v>5</c:v>
                </c:pt>
                <c:pt idx="768">
                  <c:v>5</c:v>
                </c:pt>
                <c:pt idx="769">
                  <c:v>5</c:v>
                </c:pt>
                <c:pt idx="770">
                  <c:v>5</c:v>
                </c:pt>
                <c:pt idx="771">
                  <c:v>4.75</c:v>
                </c:pt>
                <c:pt idx="772">
                  <c:v>4.75</c:v>
                </c:pt>
                <c:pt idx="773">
                  <c:v>4.75</c:v>
                </c:pt>
                <c:pt idx="774">
                  <c:v>4.75</c:v>
                </c:pt>
                <c:pt idx="775">
                  <c:v>4.75</c:v>
                </c:pt>
                <c:pt idx="776">
                  <c:v>4.75</c:v>
                </c:pt>
                <c:pt idx="777">
                  <c:v>4.75</c:v>
                </c:pt>
                <c:pt idx="778">
                  <c:v>4.75</c:v>
                </c:pt>
                <c:pt idx="779">
                  <c:v>4.75</c:v>
                </c:pt>
                <c:pt idx="780">
                  <c:v>4.75</c:v>
                </c:pt>
                <c:pt idx="781">
                  <c:v>4.75</c:v>
                </c:pt>
                <c:pt idx="782">
                  <c:v>4.75</c:v>
                </c:pt>
                <c:pt idx="783">
                  <c:v>4.75</c:v>
                </c:pt>
                <c:pt idx="784">
                  <c:v>4.75</c:v>
                </c:pt>
                <c:pt idx="785">
                  <c:v>4.75</c:v>
                </c:pt>
                <c:pt idx="786">
                  <c:v>4.75</c:v>
                </c:pt>
                <c:pt idx="787">
                  <c:v>4.75</c:v>
                </c:pt>
                <c:pt idx="788">
                  <c:v>4.75</c:v>
                </c:pt>
                <c:pt idx="789">
                  <c:v>4.75</c:v>
                </c:pt>
                <c:pt idx="790">
                  <c:v>4.75</c:v>
                </c:pt>
                <c:pt idx="791">
                  <c:v>4.5</c:v>
                </c:pt>
                <c:pt idx="792">
                  <c:v>4.5</c:v>
                </c:pt>
                <c:pt idx="793">
                  <c:v>4.5</c:v>
                </c:pt>
                <c:pt idx="794">
                  <c:v>4.5</c:v>
                </c:pt>
                <c:pt idx="795">
                  <c:v>4.5</c:v>
                </c:pt>
                <c:pt idx="796">
                  <c:v>4.5</c:v>
                </c:pt>
                <c:pt idx="797">
                  <c:v>4.5</c:v>
                </c:pt>
                <c:pt idx="798">
                  <c:v>4.5</c:v>
                </c:pt>
                <c:pt idx="799">
                  <c:v>4.5</c:v>
                </c:pt>
                <c:pt idx="800">
                  <c:v>4.5</c:v>
                </c:pt>
                <c:pt idx="801">
                  <c:v>4.5</c:v>
                </c:pt>
                <c:pt idx="802">
                  <c:v>4.5</c:v>
                </c:pt>
                <c:pt idx="803">
                  <c:v>4.5</c:v>
                </c:pt>
                <c:pt idx="804">
                  <c:v>4.5</c:v>
                </c:pt>
                <c:pt idx="805">
                  <c:v>4.5</c:v>
                </c:pt>
                <c:pt idx="806">
                  <c:v>4.5</c:v>
                </c:pt>
                <c:pt idx="807">
                  <c:v>4.5</c:v>
                </c:pt>
                <c:pt idx="808">
                  <c:v>4.5</c:v>
                </c:pt>
                <c:pt idx="809">
                  <c:v>4.5</c:v>
                </c:pt>
                <c:pt idx="810">
                  <c:v>4.5</c:v>
                </c:pt>
                <c:pt idx="811">
                  <c:v>4.5</c:v>
                </c:pt>
                <c:pt idx="812">
                  <c:v>4.5</c:v>
                </c:pt>
                <c:pt idx="813">
                  <c:v>4.5</c:v>
                </c:pt>
                <c:pt idx="814">
                  <c:v>4.5</c:v>
                </c:pt>
                <c:pt idx="815">
                  <c:v>4.5</c:v>
                </c:pt>
                <c:pt idx="816">
                  <c:v>4.5</c:v>
                </c:pt>
                <c:pt idx="817">
                  <c:v>4.5</c:v>
                </c:pt>
                <c:pt idx="818">
                  <c:v>4.5</c:v>
                </c:pt>
                <c:pt idx="819">
                  <c:v>4.5</c:v>
                </c:pt>
                <c:pt idx="820">
                  <c:v>4.5</c:v>
                </c:pt>
                <c:pt idx="821">
                  <c:v>4.5</c:v>
                </c:pt>
                <c:pt idx="822">
                  <c:v>4.5</c:v>
                </c:pt>
                <c:pt idx="823">
                  <c:v>4.5</c:v>
                </c:pt>
                <c:pt idx="824">
                  <c:v>4.5</c:v>
                </c:pt>
                <c:pt idx="825">
                  <c:v>4.5</c:v>
                </c:pt>
                <c:pt idx="826">
                  <c:v>4.5</c:v>
                </c:pt>
                <c:pt idx="827">
                  <c:v>4.5</c:v>
                </c:pt>
                <c:pt idx="828">
                  <c:v>4.5</c:v>
                </c:pt>
                <c:pt idx="829">
                  <c:v>4.5</c:v>
                </c:pt>
                <c:pt idx="830">
                  <c:v>4.5</c:v>
                </c:pt>
                <c:pt idx="831">
                  <c:v>4</c:v>
                </c:pt>
                <c:pt idx="832">
                  <c:v>4</c:v>
                </c:pt>
                <c:pt idx="833">
                  <c:v>4</c:v>
                </c:pt>
                <c:pt idx="834">
                  <c:v>4</c:v>
                </c:pt>
                <c:pt idx="835">
                  <c:v>4</c:v>
                </c:pt>
                <c:pt idx="836">
                  <c:v>4</c:v>
                </c:pt>
                <c:pt idx="837">
                  <c:v>4</c:v>
                </c:pt>
                <c:pt idx="838">
                  <c:v>4</c:v>
                </c:pt>
                <c:pt idx="839">
                  <c:v>4</c:v>
                </c:pt>
                <c:pt idx="840">
                  <c:v>4</c:v>
                </c:pt>
                <c:pt idx="841">
                  <c:v>4</c:v>
                </c:pt>
                <c:pt idx="842">
                  <c:v>4</c:v>
                </c:pt>
                <c:pt idx="843">
                  <c:v>4</c:v>
                </c:pt>
                <c:pt idx="844">
                  <c:v>4</c:v>
                </c:pt>
                <c:pt idx="845">
                  <c:v>4</c:v>
                </c:pt>
                <c:pt idx="846">
                  <c:v>4</c:v>
                </c:pt>
                <c:pt idx="847">
                  <c:v>4</c:v>
                </c:pt>
                <c:pt idx="848">
                  <c:v>4</c:v>
                </c:pt>
                <c:pt idx="849">
                  <c:v>4</c:v>
                </c:pt>
                <c:pt idx="850">
                  <c:v>3.5</c:v>
                </c:pt>
                <c:pt idx="851">
                  <c:v>3.5</c:v>
                </c:pt>
                <c:pt idx="852">
                  <c:v>3.5</c:v>
                </c:pt>
                <c:pt idx="853">
                  <c:v>3.5</c:v>
                </c:pt>
                <c:pt idx="854">
                  <c:v>3.5</c:v>
                </c:pt>
                <c:pt idx="855">
                  <c:v>3.5</c:v>
                </c:pt>
                <c:pt idx="856">
                  <c:v>3.5</c:v>
                </c:pt>
                <c:pt idx="857">
                  <c:v>3.5</c:v>
                </c:pt>
                <c:pt idx="858">
                  <c:v>3.5</c:v>
                </c:pt>
                <c:pt idx="859">
                  <c:v>3.5</c:v>
                </c:pt>
                <c:pt idx="860">
                  <c:v>3.5</c:v>
                </c:pt>
                <c:pt idx="861">
                  <c:v>3.5</c:v>
                </c:pt>
                <c:pt idx="862">
                  <c:v>3.5</c:v>
                </c:pt>
                <c:pt idx="863">
                  <c:v>3.5</c:v>
                </c:pt>
                <c:pt idx="864">
                  <c:v>3.5</c:v>
                </c:pt>
                <c:pt idx="865">
                  <c:v>3.5</c:v>
                </c:pt>
                <c:pt idx="866">
                  <c:v>3.5</c:v>
                </c:pt>
                <c:pt idx="867">
                  <c:v>3.5</c:v>
                </c:pt>
                <c:pt idx="868">
                  <c:v>3.5</c:v>
                </c:pt>
                <c:pt idx="869">
                  <c:v>3.5</c:v>
                </c:pt>
                <c:pt idx="870">
                  <c:v>3.5</c:v>
                </c:pt>
                <c:pt idx="871">
                  <c:v>3.5</c:v>
                </c:pt>
                <c:pt idx="872">
                  <c:v>3.5</c:v>
                </c:pt>
                <c:pt idx="873">
                  <c:v>3.5</c:v>
                </c:pt>
                <c:pt idx="874">
                  <c:v>3.5</c:v>
                </c:pt>
                <c:pt idx="875">
                  <c:v>3.5</c:v>
                </c:pt>
                <c:pt idx="876">
                  <c:v>3.5</c:v>
                </c:pt>
                <c:pt idx="877">
                  <c:v>3.5</c:v>
                </c:pt>
                <c:pt idx="878">
                  <c:v>3.5</c:v>
                </c:pt>
                <c:pt idx="879">
                  <c:v>3.5</c:v>
                </c:pt>
                <c:pt idx="880">
                  <c:v>3.5</c:v>
                </c:pt>
                <c:pt idx="881">
                  <c:v>3.5</c:v>
                </c:pt>
                <c:pt idx="882">
                  <c:v>3.5</c:v>
                </c:pt>
                <c:pt idx="883">
                  <c:v>3.5</c:v>
                </c:pt>
                <c:pt idx="884">
                  <c:v>3.5</c:v>
                </c:pt>
                <c:pt idx="885">
                  <c:v>3.5</c:v>
                </c:pt>
                <c:pt idx="886">
                  <c:v>3.5</c:v>
                </c:pt>
                <c:pt idx="887">
                  <c:v>3.5</c:v>
                </c:pt>
                <c:pt idx="888">
                  <c:v>3.5</c:v>
                </c:pt>
                <c:pt idx="889">
                  <c:v>3.5</c:v>
                </c:pt>
                <c:pt idx="890">
                  <c:v>3.5</c:v>
                </c:pt>
                <c:pt idx="891">
                  <c:v>3.5</c:v>
                </c:pt>
                <c:pt idx="892">
                  <c:v>3.5</c:v>
                </c:pt>
                <c:pt idx="893">
                  <c:v>3.5</c:v>
                </c:pt>
                <c:pt idx="894">
                  <c:v>3.5</c:v>
                </c:pt>
                <c:pt idx="895">
                  <c:v>3.5</c:v>
                </c:pt>
                <c:pt idx="896">
                  <c:v>3.5</c:v>
                </c:pt>
                <c:pt idx="897">
                  <c:v>3.5</c:v>
                </c:pt>
                <c:pt idx="898">
                  <c:v>3.5</c:v>
                </c:pt>
                <c:pt idx="899">
                  <c:v>3.5</c:v>
                </c:pt>
                <c:pt idx="900">
                  <c:v>3.5</c:v>
                </c:pt>
                <c:pt idx="901">
                  <c:v>3.5</c:v>
                </c:pt>
                <c:pt idx="902">
                  <c:v>3.5</c:v>
                </c:pt>
                <c:pt idx="903">
                  <c:v>3.5</c:v>
                </c:pt>
                <c:pt idx="904">
                  <c:v>3.5</c:v>
                </c:pt>
                <c:pt idx="905">
                  <c:v>3.5</c:v>
                </c:pt>
                <c:pt idx="906">
                  <c:v>3.5</c:v>
                </c:pt>
                <c:pt idx="907">
                  <c:v>3.5</c:v>
                </c:pt>
                <c:pt idx="908">
                  <c:v>3.5</c:v>
                </c:pt>
                <c:pt idx="909">
                  <c:v>3.5</c:v>
                </c:pt>
                <c:pt idx="910">
                  <c:v>3.5</c:v>
                </c:pt>
                <c:pt idx="911">
                  <c:v>3.5</c:v>
                </c:pt>
                <c:pt idx="912">
                  <c:v>3.5</c:v>
                </c:pt>
                <c:pt idx="913">
                  <c:v>3.5</c:v>
                </c:pt>
                <c:pt idx="914">
                  <c:v>3.5</c:v>
                </c:pt>
                <c:pt idx="915">
                  <c:v>3.5</c:v>
                </c:pt>
                <c:pt idx="916">
                  <c:v>3.5</c:v>
                </c:pt>
                <c:pt idx="917">
                  <c:v>3.5</c:v>
                </c:pt>
                <c:pt idx="918">
                  <c:v>3.5</c:v>
                </c:pt>
                <c:pt idx="919">
                  <c:v>3.5</c:v>
                </c:pt>
                <c:pt idx="920">
                  <c:v>3.5</c:v>
                </c:pt>
                <c:pt idx="921">
                  <c:v>3.5</c:v>
                </c:pt>
                <c:pt idx="922">
                  <c:v>3.5</c:v>
                </c:pt>
                <c:pt idx="923">
                  <c:v>3.5</c:v>
                </c:pt>
                <c:pt idx="924">
                  <c:v>3.5</c:v>
                </c:pt>
                <c:pt idx="925">
                  <c:v>3.5</c:v>
                </c:pt>
                <c:pt idx="926">
                  <c:v>3.5</c:v>
                </c:pt>
                <c:pt idx="927">
                  <c:v>3.5</c:v>
                </c:pt>
                <c:pt idx="928">
                  <c:v>3.5</c:v>
                </c:pt>
                <c:pt idx="929">
                  <c:v>3.5</c:v>
                </c:pt>
                <c:pt idx="930">
                  <c:v>3.5</c:v>
                </c:pt>
                <c:pt idx="931">
                  <c:v>3.5</c:v>
                </c:pt>
                <c:pt idx="932">
                  <c:v>3.5</c:v>
                </c:pt>
                <c:pt idx="933">
                  <c:v>3.5</c:v>
                </c:pt>
                <c:pt idx="934">
                  <c:v>3.5</c:v>
                </c:pt>
                <c:pt idx="935">
                  <c:v>3.5</c:v>
                </c:pt>
                <c:pt idx="936">
                  <c:v>3.5</c:v>
                </c:pt>
                <c:pt idx="937">
                  <c:v>3.5</c:v>
                </c:pt>
                <c:pt idx="938">
                  <c:v>3.5</c:v>
                </c:pt>
                <c:pt idx="939">
                  <c:v>3.5</c:v>
                </c:pt>
                <c:pt idx="940">
                  <c:v>3.5</c:v>
                </c:pt>
                <c:pt idx="941">
                  <c:v>3.5</c:v>
                </c:pt>
                <c:pt idx="942">
                  <c:v>3.5</c:v>
                </c:pt>
                <c:pt idx="943">
                  <c:v>3.5</c:v>
                </c:pt>
                <c:pt idx="944">
                  <c:v>3.5</c:v>
                </c:pt>
                <c:pt idx="945">
                  <c:v>3.5</c:v>
                </c:pt>
                <c:pt idx="946">
                  <c:v>3.5</c:v>
                </c:pt>
                <c:pt idx="947">
                  <c:v>3.5</c:v>
                </c:pt>
                <c:pt idx="948">
                  <c:v>3.5</c:v>
                </c:pt>
                <c:pt idx="949">
                  <c:v>3.5</c:v>
                </c:pt>
                <c:pt idx="950">
                  <c:v>3.5</c:v>
                </c:pt>
                <c:pt idx="951">
                  <c:v>3.5</c:v>
                </c:pt>
                <c:pt idx="952">
                  <c:v>3.5</c:v>
                </c:pt>
                <c:pt idx="953">
                  <c:v>3.5</c:v>
                </c:pt>
                <c:pt idx="954">
                  <c:v>3.5</c:v>
                </c:pt>
                <c:pt idx="955">
                  <c:v>3.5</c:v>
                </c:pt>
                <c:pt idx="956">
                  <c:v>3.5</c:v>
                </c:pt>
                <c:pt idx="957">
                  <c:v>3.5</c:v>
                </c:pt>
                <c:pt idx="958">
                  <c:v>3.5</c:v>
                </c:pt>
                <c:pt idx="959">
                  <c:v>3.5</c:v>
                </c:pt>
                <c:pt idx="960">
                  <c:v>3.5</c:v>
                </c:pt>
                <c:pt idx="961">
                  <c:v>3.5</c:v>
                </c:pt>
                <c:pt idx="962">
                  <c:v>3.5</c:v>
                </c:pt>
                <c:pt idx="963">
                  <c:v>3.5</c:v>
                </c:pt>
                <c:pt idx="964">
                  <c:v>3.5</c:v>
                </c:pt>
                <c:pt idx="965">
                  <c:v>3.5</c:v>
                </c:pt>
                <c:pt idx="966">
                  <c:v>3.5</c:v>
                </c:pt>
                <c:pt idx="967">
                  <c:v>3.5</c:v>
                </c:pt>
                <c:pt idx="968">
                  <c:v>3.5</c:v>
                </c:pt>
                <c:pt idx="969">
                  <c:v>3.5</c:v>
                </c:pt>
                <c:pt idx="970">
                  <c:v>3.5</c:v>
                </c:pt>
                <c:pt idx="971">
                  <c:v>3.5</c:v>
                </c:pt>
                <c:pt idx="972">
                  <c:v>3.5</c:v>
                </c:pt>
                <c:pt idx="973">
                  <c:v>3.5</c:v>
                </c:pt>
                <c:pt idx="974">
                  <c:v>3.5</c:v>
                </c:pt>
                <c:pt idx="975">
                  <c:v>3.5</c:v>
                </c:pt>
                <c:pt idx="976">
                  <c:v>3.5</c:v>
                </c:pt>
                <c:pt idx="977">
                  <c:v>3.5</c:v>
                </c:pt>
                <c:pt idx="978">
                  <c:v>3.5</c:v>
                </c:pt>
                <c:pt idx="979">
                  <c:v>3.5</c:v>
                </c:pt>
                <c:pt idx="980">
                  <c:v>3.5</c:v>
                </c:pt>
                <c:pt idx="981">
                  <c:v>3.5</c:v>
                </c:pt>
                <c:pt idx="982">
                  <c:v>3.5</c:v>
                </c:pt>
                <c:pt idx="983">
                  <c:v>3.5</c:v>
                </c:pt>
                <c:pt idx="984">
                  <c:v>3.5</c:v>
                </c:pt>
                <c:pt idx="985">
                  <c:v>3.5</c:v>
                </c:pt>
                <c:pt idx="986">
                  <c:v>3.5</c:v>
                </c:pt>
                <c:pt idx="987">
                  <c:v>3.5</c:v>
                </c:pt>
                <c:pt idx="988">
                  <c:v>3.5</c:v>
                </c:pt>
                <c:pt idx="989">
                  <c:v>3.5</c:v>
                </c:pt>
                <c:pt idx="990">
                  <c:v>3.5</c:v>
                </c:pt>
                <c:pt idx="991">
                  <c:v>3.5</c:v>
                </c:pt>
                <c:pt idx="992">
                  <c:v>3.5</c:v>
                </c:pt>
                <c:pt idx="993">
                  <c:v>3.5</c:v>
                </c:pt>
                <c:pt idx="994">
                  <c:v>3.5</c:v>
                </c:pt>
                <c:pt idx="995">
                  <c:v>3.5</c:v>
                </c:pt>
                <c:pt idx="996">
                  <c:v>3.5</c:v>
                </c:pt>
                <c:pt idx="997">
                  <c:v>3.5</c:v>
                </c:pt>
                <c:pt idx="998">
                  <c:v>3.5</c:v>
                </c:pt>
                <c:pt idx="999">
                  <c:v>3.5</c:v>
                </c:pt>
                <c:pt idx="1000">
                  <c:v>3.5</c:v>
                </c:pt>
                <c:pt idx="1001">
                  <c:v>3.5</c:v>
                </c:pt>
                <c:pt idx="1002">
                  <c:v>3.5</c:v>
                </c:pt>
                <c:pt idx="1003">
                  <c:v>3.5</c:v>
                </c:pt>
                <c:pt idx="1004">
                  <c:v>3.5</c:v>
                </c:pt>
                <c:pt idx="1005">
                  <c:v>3.5</c:v>
                </c:pt>
                <c:pt idx="1006">
                  <c:v>3.5</c:v>
                </c:pt>
                <c:pt idx="1007">
                  <c:v>3.5</c:v>
                </c:pt>
                <c:pt idx="1008">
                  <c:v>3.5</c:v>
                </c:pt>
                <c:pt idx="1009">
                  <c:v>3.5</c:v>
                </c:pt>
                <c:pt idx="1010">
                  <c:v>3.5</c:v>
                </c:pt>
                <c:pt idx="1011">
                  <c:v>3.5</c:v>
                </c:pt>
                <c:pt idx="1012">
                  <c:v>3.5</c:v>
                </c:pt>
                <c:pt idx="1013">
                  <c:v>3.5</c:v>
                </c:pt>
                <c:pt idx="1014">
                  <c:v>3.5</c:v>
                </c:pt>
                <c:pt idx="1015">
                  <c:v>3.5</c:v>
                </c:pt>
                <c:pt idx="1016">
                  <c:v>3.5</c:v>
                </c:pt>
                <c:pt idx="1017">
                  <c:v>3.5</c:v>
                </c:pt>
                <c:pt idx="1018">
                  <c:v>3.5</c:v>
                </c:pt>
                <c:pt idx="1019">
                  <c:v>3.5</c:v>
                </c:pt>
                <c:pt idx="1020">
                  <c:v>3.5</c:v>
                </c:pt>
                <c:pt idx="1021">
                  <c:v>3.5</c:v>
                </c:pt>
                <c:pt idx="1022">
                  <c:v>3.5</c:v>
                </c:pt>
                <c:pt idx="1023">
                  <c:v>3.5</c:v>
                </c:pt>
                <c:pt idx="1024">
                  <c:v>3.5</c:v>
                </c:pt>
                <c:pt idx="1025">
                  <c:v>8</c:v>
                </c:pt>
                <c:pt idx="1026">
                  <c:v>8</c:v>
                </c:pt>
                <c:pt idx="1027">
                  <c:v>8</c:v>
                </c:pt>
                <c:pt idx="1028">
                  <c:v>8</c:v>
                </c:pt>
                <c:pt idx="1029">
                  <c:v>8</c:v>
                </c:pt>
                <c:pt idx="1030">
                  <c:v>8</c:v>
                </c:pt>
                <c:pt idx="1031">
                  <c:v>8</c:v>
                </c:pt>
                <c:pt idx="1032">
                  <c:v>8</c:v>
                </c:pt>
                <c:pt idx="1033">
                  <c:v>8</c:v>
                </c:pt>
                <c:pt idx="1034">
                  <c:v>8</c:v>
                </c:pt>
                <c:pt idx="1035">
                  <c:v>8</c:v>
                </c:pt>
                <c:pt idx="1036">
                  <c:v>8</c:v>
                </c:pt>
                <c:pt idx="1037">
                  <c:v>8</c:v>
                </c:pt>
                <c:pt idx="1038">
                  <c:v>8</c:v>
                </c:pt>
                <c:pt idx="1039">
                  <c:v>8</c:v>
                </c:pt>
                <c:pt idx="1040">
                  <c:v>8</c:v>
                </c:pt>
                <c:pt idx="1041">
                  <c:v>8</c:v>
                </c:pt>
                <c:pt idx="1042">
                  <c:v>8</c:v>
                </c:pt>
                <c:pt idx="1043">
                  <c:v>8</c:v>
                </c:pt>
                <c:pt idx="1044">
                  <c:v>8</c:v>
                </c:pt>
                <c:pt idx="1045">
                  <c:v>8</c:v>
                </c:pt>
                <c:pt idx="1046">
                  <c:v>8</c:v>
                </c:pt>
                <c:pt idx="1047">
                  <c:v>8</c:v>
                </c:pt>
                <c:pt idx="1048">
                  <c:v>8</c:v>
                </c:pt>
                <c:pt idx="1049">
                  <c:v>8</c:v>
                </c:pt>
                <c:pt idx="1050">
                  <c:v>8</c:v>
                </c:pt>
                <c:pt idx="1051">
                  <c:v>8</c:v>
                </c:pt>
                <c:pt idx="1052">
                  <c:v>8</c:v>
                </c:pt>
                <c:pt idx="1053">
                  <c:v>8</c:v>
                </c:pt>
                <c:pt idx="1054">
                  <c:v>8</c:v>
                </c:pt>
                <c:pt idx="1055">
                  <c:v>8</c:v>
                </c:pt>
                <c:pt idx="1056">
                  <c:v>8</c:v>
                </c:pt>
                <c:pt idx="1057">
                  <c:v>8</c:v>
                </c:pt>
                <c:pt idx="1058">
                  <c:v>8</c:v>
                </c:pt>
                <c:pt idx="1059">
                  <c:v>8</c:v>
                </c:pt>
                <c:pt idx="1060">
                  <c:v>8</c:v>
                </c:pt>
                <c:pt idx="1061">
                  <c:v>8</c:v>
                </c:pt>
                <c:pt idx="1062">
                  <c:v>8</c:v>
                </c:pt>
                <c:pt idx="1063">
                  <c:v>8</c:v>
                </c:pt>
                <c:pt idx="1064">
                  <c:v>8</c:v>
                </c:pt>
                <c:pt idx="1065">
                  <c:v>8</c:v>
                </c:pt>
                <c:pt idx="1066">
                  <c:v>8</c:v>
                </c:pt>
                <c:pt idx="1067">
                  <c:v>8</c:v>
                </c:pt>
                <c:pt idx="1068">
                  <c:v>8</c:v>
                </c:pt>
                <c:pt idx="1069">
                  <c:v>8</c:v>
                </c:pt>
                <c:pt idx="1070">
                  <c:v>8</c:v>
                </c:pt>
                <c:pt idx="1071">
                  <c:v>8</c:v>
                </c:pt>
                <c:pt idx="1072">
                  <c:v>8</c:v>
                </c:pt>
                <c:pt idx="1073">
                  <c:v>8</c:v>
                </c:pt>
                <c:pt idx="1074">
                  <c:v>8</c:v>
                </c:pt>
                <c:pt idx="1075">
                  <c:v>8</c:v>
                </c:pt>
                <c:pt idx="1076">
                  <c:v>8</c:v>
                </c:pt>
                <c:pt idx="1077">
                  <c:v>8</c:v>
                </c:pt>
                <c:pt idx="1078">
                  <c:v>8</c:v>
                </c:pt>
                <c:pt idx="1079">
                  <c:v>8</c:v>
                </c:pt>
                <c:pt idx="1080">
                  <c:v>8</c:v>
                </c:pt>
                <c:pt idx="1081">
                  <c:v>8</c:v>
                </c:pt>
                <c:pt idx="1082">
                  <c:v>8</c:v>
                </c:pt>
                <c:pt idx="1083">
                  <c:v>8</c:v>
                </c:pt>
                <c:pt idx="1084">
                  <c:v>8</c:v>
                </c:pt>
                <c:pt idx="1085">
                  <c:v>8</c:v>
                </c:pt>
                <c:pt idx="1086">
                  <c:v>8</c:v>
                </c:pt>
                <c:pt idx="1087">
                  <c:v>8</c:v>
                </c:pt>
                <c:pt idx="1088">
                  <c:v>8</c:v>
                </c:pt>
                <c:pt idx="1089">
                  <c:v>8</c:v>
                </c:pt>
                <c:pt idx="1090">
                  <c:v>8</c:v>
                </c:pt>
                <c:pt idx="1091">
                  <c:v>8</c:v>
                </c:pt>
                <c:pt idx="1092">
                  <c:v>8</c:v>
                </c:pt>
                <c:pt idx="1093">
                  <c:v>8</c:v>
                </c:pt>
                <c:pt idx="1094">
                  <c:v>8</c:v>
                </c:pt>
                <c:pt idx="1095">
                  <c:v>8</c:v>
                </c:pt>
                <c:pt idx="1096">
                  <c:v>8</c:v>
                </c:pt>
                <c:pt idx="1097">
                  <c:v>8</c:v>
                </c:pt>
                <c:pt idx="1098">
                  <c:v>8</c:v>
                </c:pt>
                <c:pt idx="1099">
                  <c:v>8</c:v>
                </c:pt>
                <c:pt idx="1100">
                  <c:v>8</c:v>
                </c:pt>
                <c:pt idx="1101">
                  <c:v>8</c:v>
                </c:pt>
                <c:pt idx="1102">
                  <c:v>8</c:v>
                </c:pt>
              </c:numCache>
            </c:numRef>
          </c:val>
        </c:ser>
        <c:dLbls/>
        <c:axId val="85203584"/>
        <c:axId val="85202048"/>
      </c:areaChart>
      <c:lineChart>
        <c:grouping val="standard"/>
        <c:ser>
          <c:idx val="3"/>
          <c:order val="2"/>
          <c:tx>
            <c:strRef>
              <c:f>grafik!$H$3</c:f>
              <c:strCache>
                <c:ptCount val="1"/>
                <c:pt idx="0">
                  <c:v>Overnight Rate (%,5-day MA)</c:v>
                </c:pt>
              </c:strCache>
            </c:strRef>
          </c:tx>
          <c:spPr>
            <a:ln w="28575">
              <a:solidFill>
                <a:srgbClr val="F79646">
                  <a:lumMod val="75000"/>
                </a:srgbClr>
              </a:solidFill>
              <a:prstDash val="solid"/>
            </a:ln>
          </c:spPr>
          <c:marker>
            <c:symbol val="none"/>
          </c:marker>
          <c:cat>
            <c:numRef>
              <c:f>grafik!$A$4:$A$1106</c:f>
              <c:numCache>
                <c:formatCode>m/d/yyyy</c:formatCode>
                <c:ptCount val="1103"/>
                <c:pt idx="0">
                  <c:v>40182</c:v>
                </c:pt>
                <c:pt idx="1">
                  <c:v>40183</c:v>
                </c:pt>
                <c:pt idx="2">
                  <c:v>40184</c:v>
                </c:pt>
                <c:pt idx="3">
                  <c:v>40185</c:v>
                </c:pt>
                <c:pt idx="4">
                  <c:v>40186</c:v>
                </c:pt>
                <c:pt idx="5">
                  <c:v>40189</c:v>
                </c:pt>
                <c:pt idx="6">
                  <c:v>40190</c:v>
                </c:pt>
                <c:pt idx="7">
                  <c:v>40191</c:v>
                </c:pt>
                <c:pt idx="8">
                  <c:v>40192</c:v>
                </c:pt>
                <c:pt idx="9">
                  <c:v>40193</c:v>
                </c:pt>
                <c:pt idx="10">
                  <c:v>40196</c:v>
                </c:pt>
                <c:pt idx="11">
                  <c:v>40197</c:v>
                </c:pt>
                <c:pt idx="12">
                  <c:v>40198</c:v>
                </c:pt>
                <c:pt idx="13">
                  <c:v>40199</c:v>
                </c:pt>
                <c:pt idx="14">
                  <c:v>40200</c:v>
                </c:pt>
                <c:pt idx="15">
                  <c:v>40203</c:v>
                </c:pt>
                <c:pt idx="16">
                  <c:v>40204</c:v>
                </c:pt>
                <c:pt idx="17">
                  <c:v>40205</c:v>
                </c:pt>
                <c:pt idx="18">
                  <c:v>40206</c:v>
                </c:pt>
                <c:pt idx="19">
                  <c:v>40207</c:v>
                </c:pt>
                <c:pt idx="20">
                  <c:v>40210</c:v>
                </c:pt>
                <c:pt idx="21">
                  <c:v>40211</c:v>
                </c:pt>
                <c:pt idx="22">
                  <c:v>40212</c:v>
                </c:pt>
                <c:pt idx="23">
                  <c:v>40213</c:v>
                </c:pt>
                <c:pt idx="24">
                  <c:v>40214</c:v>
                </c:pt>
                <c:pt idx="25">
                  <c:v>40217</c:v>
                </c:pt>
                <c:pt idx="26">
                  <c:v>40218</c:v>
                </c:pt>
                <c:pt idx="27">
                  <c:v>40219</c:v>
                </c:pt>
                <c:pt idx="28">
                  <c:v>40220</c:v>
                </c:pt>
                <c:pt idx="29">
                  <c:v>40221</c:v>
                </c:pt>
                <c:pt idx="30">
                  <c:v>40224</c:v>
                </c:pt>
                <c:pt idx="31">
                  <c:v>40225</c:v>
                </c:pt>
                <c:pt idx="32">
                  <c:v>40226</c:v>
                </c:pt>
                <c:pt idx="33">
                  <c:v>40227</c:v>
                </c:pt>
                <c:pt idx="34">
                  <c:v>40228</c:v>
                </c:pt>
                <c:pt idx="35">
                  <c:v>40231</c:v>
                </c:pt>
                <c:pt idx="36">
                  <c:v>40232</c:v>
                </c:pt>
                <c:pt idx="37">
                  <c:v>40233</c:v>
                </c:pt>
                <c:pt idx="38">
                  <c:v>40234</c:v>
                </c:pt>
                <c:pt idx="39">
                  <c:v>40235</c:v>
                </c:pt>
                <c:pt idx="40">
                  <c:v>40238</c:v>
                </c:pt>
                <c:pt idx="41">
                  <c:v>40239</c:v>
                </c:pt>
                <c:pt idx="42">
                  <c:v>40240</c:v>
                </c:pt>
                <c:pt idx="43">
                  <c:v>40241</c:v>
                </c:pt>
                <c:pt idx="44">
                  <c:v>40242</c:v>
                </c:pt>
                <c:pt idx="45">
                  <c:v>40245</c:v>
                </c:pt>
                <c:pt idx="46">
                  <c:v>40246</c:v>
                </c:pt>
                <c:pt idx="47">
                  <c:v>40247</c:v>
                </c:pt>
                <c:pt idx="48">
                  <c:v>40248</c:v>
                </c:pt>
                <c:pt idx="49">
                  <c:v>40249</c:v>
                </c:pt>
                <c:pt idx="50">
                  <c:v>40252</c:v>
                </c:pt>
                <c:pt idx="51">
                  <c:v>40253</c:v>
                </c:pt>
                <c:pt idx="52">
                  <c:v>40254</c:v>
                </c:pt>
                <c:pt idx="53">
                  <c:v>40255</c:v>
                </c:pt>
                <c:pt idx="54">
                  <c:v>40256</c:v>
                </c:pt>
                <c:pt idx="55">
                  <c:v>40259</c:v>
                </c:pt>
                <c:pt idx="56">
                  <c:v>40260</c:v>
                </c:pt>
                <c:pt idx="57">
                  <c:v>40261</c:v>
                </c:pt>
                <c:pt idx="58">
                  <c:v>40262</c:v>
                </c:pt>
                <c:pt idx="59">
                  <c:v>40263</c:v>
                </c:pt>
                <c:pt idx="60">
                  <c:v>40266</c:v>
                </c:pt>
                <c:pt idx="61">
                  <c:v>40267</c:v>
                </c:pt>
                <c:pt idx="62">
                  <c:v>40268</c:v>
                </c:pt>
                <c:pt idx="63">
                  <c:v>40269</c:v>
                </c:pt>
                <c:pt idx="64">
                  <c:v>40270</c:v>
                </c:pt>
                <c:pt idx="65">
                  <c:v>40273</c:v>
                </c:pt>
                <c:pt idx="66">
                  <c:v>40274</c:v>
                </c:pt>
                <c:pt idx="67">
                  <c:v>40275</c:v>
                </c:pt>
                <c:pt idx="68">
                  <c:v>40276</c:v>
                </c:pt>
                <c:pt idx="69">
                  <c:v>40277</c:v>
                </c:pt>
                <c:pt idx="70">
                  <c:v>40280</c:v>
                </c:pt>
                <c:pt idx="71">
                  <c:v>40281</c:v>
                </c:pt>
                <c:pt idx="72">
                  <c:v>40282</c:v>
                </c:pt>
                <c:pt idx="73">
                  <c:v>40283</c:v>
                </c:pt>
                <c:pt idx="74">
                  <c:v>40284</c:v>
                </c:pt>
                <c:pt idx="75">
                  <c:v>40287</c:v>
                </c:pt>
                <c:pt idx="76">
                  <c:v>40288</c:v>
                </c:pt>
                <c:pt idx="77">
                  <c:v>40289</c:v>
                </c:pt>
                <c:pt idx="78">
                  <c:v>40290</c:v>
                </c:pt>
                <c:pt idx="79">
                  <c:v>40294</c:v>
                </c:pt>
                <c:pt idx="80">
                  <c:v>40295</c:v>
                </c:pt>
                <c:pt idx="81">
                  <c:v>40296</c:v>
                </c:pt>
                <c:pt idx="82">
                  <c:v>40297</c:v>
                </c:pt>
                <c:pt idx="83">
                  <c:v>40298</c:v>
                </c:pt>
                <c:pt idx="84">
                  <c:v>40301</c:v>
                </c:pt>
                <c:pt idx="85">
                  <c:v>40302</c:v>
                </c:pt>
                <c:pt idx="86">
                  <c:v>40303</c:v>
                </c:pt>
                <c:pt idx="87">
                  <c:v>40304</c:v>
                </c:pt>
                <c:pt idx="88">
                  <c:v>40305</c:v>
                </c:pt>
                <c:pt idx="89">
                  <c:v>40308</c:v>
                </c:pt>
                <c:pt idx="90">
                  <c:v>40309</c:v>
                </c:pt>
                <c:pt idx="91">
                  <c:v>40310</c:v>
                </c:pt>
                <c:pt idx="92">
                  <c:v>40311</c:v>
                </c:pt>
                <c:pt idx="93">
                  <c:v>40312</c:v>
                </c:pt>
                <c:pt idx="94">
                  <c:v>40315</c:v>
                </c:pt>
                <c:pt idx="95">
                  <c:v>40316</c:v>
                </c:pt>
                <c:pt idx="96">
                  <c:v>40318</c:v>
                </c:pt>
                <c:pt idx="97">
                  <c:v>40319</c:v>
                </c:pt>
                <c:pt idx="98">
                  <c:v>40322</c:v>
                </c:pt>
                <c:pt idx="99">
                  <c:v>40323</c:v>
                </c:pt>
                <c:pt idx="100">
                  <c:v>40324</c:v>
                </c:pt>
                <c:pt idx="101">
                  <c:v>40325</c:v>
                </c:pt>
                <c:pt idx="102">
                  <c:v>40326</c:v>
                </c:pt>
                <c:pt idx="103">
                  <c:v>40329</c:v>
                </c:pt>
                <c:pt idx="104">
                  <c:v>40330</c:v>
                </c:pt>
                <c:pt idx="105">
                  <c:v>40331</c:v>
                </c:pt>
                <c:pt idx="106">
                  <c:v>40332</c:v>
                </c:pt>
                <c:pt idx="107">
                  <c:v>40333</c:v>
                </c:pt>
                <c:pt idx="108">
                  <c:v>40336</c:v>
                </c:pt>
                <c:pt idx="109">
                  <c:v>40337</c:v>
                </c:pt>
                <c:pt idx="110">
                  <c:v>40338</c:v>
                </c:pt>
                <c:pt idx="111">
                  <c:v>40339</c:v>
                </c:pt>
                <c:pt idx="112">
                  <c:v>40340</c:v>
                </c:pt>
                <c:pt idx="113">
                  <c:v>40343</c:v>
                </c:pt>
                <c:pt idx="114">
                  <c:v>40344</c:v>
                </c:pt>
                <c:pt idx="115">
                  <c:v>40345</c:v>
                </c:pt>
                <c:pt idx="116">
                  <c:v>40346</c:v>
                </c:pt>
                <c:pt idx="117">
                  <c:v>40347</c:v>
                </c:pt>
                <c:pt idx="118">
                  <c:v>40350</c:v>
                </c:pt>
                <c:pt idx="119">
                  <c:v>40351</c:v>
                </c:pt>
                <c:pt idx="120">
                  <c:v>40352</c:v>
                </c:pt>
                <c:pt idx="121">
                  <c:v>40353</c:v>
                </c:pt>
                <c:pt idx="122">
                  <c:v>40354</c:v>
                </c:pt>
                <c:pt idx="123">
                  <c:v>40357</c:v>
                </c:pt>
                <c:pt idx="124">
                  <c:v>40358</c:v>
                </c:pt>
                <c:pt idx="125">
                  <c:v>40359</c:v>
                </c:pt>
                <c:pt idx="126">
                  <c:v>40360</c:v>
                </c:pt>
                <c:pt idx="127">
                  <c:v>40361</c:v>
                </c:pt>
                <c:pt idx="128">
                  <c:v>40364</c:v>
                </c:pt>
                <c:pt idx="129">
                  <c:v>40365</c:v>
                </c:pt>
                <c:pt idx="130">
                  <c:v>40366</c:v>
                </c:pt>
                <c:pt idx="131">
                  <c:v>40367</c:v>
                </c:pt>
                <c:pt idx="132">
                  <c:v>40368</c:v>
                </c:pt>
                <c:pt idx="133">
                  <c:v>40371</c:v>
                </c:pt>
                <c:pt idx="134">
                  <c:v>40372</c:v>
                </c:pt>
                <c:pt idx="135">
                  <c:v>40373</c:v>
                </c:pt>
                <c:pt idx="136">
                  <c:v>40374</c:v>
                </c:pt>
                <c:pt idx="137">
                  <c:v>40375</c:v>
                </c:pt>
                <c:pt idx="138">
                  <c:v>40378</c:v>
                </c:pt>
                <c:pt idx="139">
                  <c:v>40379</c:v>
                </c:pt>
                <c:pt idx="140">
                  <c:v>40380</c:v>
                </c:pt>
                <c:pt idx="141">
                  <c:v>40381</c:v>
                </c:pt>
                <c:pt idx="142">
                  <c:v>40382</c:v>
                </c:pt>
                <c:pt idx="143">
                  <c:v>40385</c:v>
                </c:pt>
                <c:pt idx="144">
                  <c:v>40386</c:v>
                </c:pt>
                <c:pt idx="145">
                  <c:v>40387</c:v>
                </c:pt>
                <c:pt idx="146">
                  <c:v>40388</c:v>
                </c:pt>
                <c:pt idx="147">
                  <c:v>40389</c:v>
                </c:pt>
                <c:pt idx="148">
                  <c:v>40392</c:v>
                </c:pt>
                <c:pt idx="149">
                  <c:v>40393</c:v>
                </c:pt>
                <c:pt idx="150">
                  <c:v>40394</c:v>
                </c:pt>
                <c:pt idx="151">
                  <c:v>40395</c:v>
                </c:pt>
                <c:pt idx="152">
                  <c:v>40396</c:v>
                </c:pt>
                <c:pt idx="153">
                  <c:v>40399</c:v>
                </c:pt>
                <c:pt idx="154">
                  <c:v>40400</c:v>
                </c:pt>
                <c:pt idx="155">
                  <c:v>40401</c:v>
                </c:pt>
                <c:pt idx="156">
                  <c:v>40402</c:v>
                </c:pt>
                <c:pt idx="157">
                  <c:v>40403</c:v>
                </c:pt>
                <c:pt idx="158">
                  <c:v>40406</c:v>
                </c:pt>
                <c:pt idx="159">
                  <c:v>40407</c:v>
                </c:pt>
                <c:pt idx="160">
                  <c:v>40408</c:v>
                </c:pt>
                <c:pt idx="161">
                  <c:v>40409</c:v>
                </c:pt>
                <c:pt idx="162">
                  <c:v>40410</c:v>
                </c:pt>
                <c:pt idx="163">
                  <c:v>40413</c:v>
                </c:pt>
                <c:pt idx="164">
                  <c:v>40414</c:v>
                </c:pt>
                <c:pt idx="165">
                  <c:v>40415</c:v>
                </c:pt>
                <c:pt idx="166">
                  <c:v>40416</c:v>
                </c:pt>
                <c:pt idx="167">
                  <c:v>40417</c:v>
                </c:pt>
                <c:pt idx="168">
                  <c:v>40421</c:v>
                </c:pt>
                <c:pt idx="169">
                  <c:v>40422</c:v>
                </c:pt>
                <c:pt idx="170">
                  <c:v>40423</c:v>
                </c:pt>
                <c:pt idx="171">
                  <c:v>40424</c:v>
                </c:pt>
                <c:pt idx="172">
                  <c:v>40427</c:v>
                </c:pt>
                <c:pt idx="173">
                  <c:v>40428</c:v>
                </c:pt>
                <c:pt idx="174">
                  <c:v>40429</c:v>
                </c:pt>
                <c:pt idx="175">
                  <c:v>40434</c:v>
                </c:pt>
                <c:pt idx="176">
                  <c:v>40435</c:v>
                </c:pt>
                <c:pt idx="177">
                  <c:v>40436</c:v>
                </c:pt>
                <c:pt idx="178">
                  <c:v>40437</c:v>
                </c:pt>
                <c:pt idx="179">
                  <c:v>40438</c:v>
                </c:pt>
                <c:pt idx="180">
                  <c:v>40441</c:v>
                </c:pt>
                <c:pt idx="181">
                  <c:v>40442</c:v>
                </c:pt>
                <c:pt idx="182">
                  <c:v>40443</c:v>
                </c:pt>
                <c:pt idx="183">
                  <c:v>40444</c:v>
                </c:pt>
                <c:pt idx="184">
                  <c:v>40445</c:v>
                </c:pt>
                <c:pt idx="185">
                  <c:v>40448</c:v>
                </c:pt>
                <c:pt idx="186">
                  <c:v>40449</c:v>
                </c:pt>
                <c:pt idx="187">
                  <c:v>40450</c:v>
                </c:pt>
                <c:pt idx="188">
                  <c:v>40451</c:v>
                </c:pt>
                <c:pt idx="189">
                  <c:v>40452</c:v>
                </c:pt>
                <c:pt idx="190">
                  <c:v>40455</c:v>
                </c:pt>
                <c:pt idx="191">
                  <c:v>40456</c:v>
                </c:pt>
                <c:pt idx="192">
                  <c:v>40457</c:v>
                </c:pt>
                <c:pt idx="193">
                  <c:v>40458</c:v>
                </c:pt>
                <c:pt idx="194">
                  <c:v>40459</c:v>
                </c:pt>
                <c:pt idx="195">
                  <c:v>40462</c:v>
                </c:pt>
                <c:pt idx="196">
                  <c:v>40463</c:v>
                </c:pt>
                <c:pt idx="197">
                  <c:v>40464</c:v>
                </c:pt>
                <c:pt idx="198">
                  <c:v>40465</c:v>
                </c:pt>
                <c:pt idx="199">
                  <c:v>40466</c:v>
                </c:pt>
                <c:pt idx="200">
                  <c:v>40469</c:v>
                </c:pt>
                <c:pt idx="201">
                  <c:v>40470</c:v>
                </c:pt>
                <c:pt idx="202">
                  <c:v>40471</c:v>
                </c:pt>
                <c:pt idx="203">
                  <c:v>40472</c:v>
                </c:pt>
                <c:pt idx="204">
                  <c:v>40473</c:v>
                </c:pt>
                <c:pt idx="205">
                  <c:v>40476</c:v>
                </c:pt>
                <c:pt idx="206">
                  <c:v>40477</c:v>
                </c:pt>
                <c:pt idx="207">
                  <c:v>40478</c:v>
                </c:pt>
                <c:pt idx="208">
                  <c:v>40479</c:v>
                </c:pt>
                <c:pt idx="209">
                  <c:v>40483</c:v>
                </c:pt>
                <c:pt idx="210">
                  <c:v>40484</c:v>
                </c:pt>
                <c:pt idx="211">
                  <c:v>40485</c:v>
                </c:pt>
                <c:pt idx="212">
                  <c:v>40486</c:v>
                </c:pt>
                <c:pt idx="213">
                  <c:v>40487</c:v>
                </c:pt>
                <c:pt idx="214">
                  <c:v>40490</c:v>
                </c:pt>
                <c:pt idx="215">
                  <c:v>40491</c:v>
                </c:pt>
                <c:pt idx="216">
                  <c:v>40492</c:v>
                </c:pt>
                <c:pt idx="217">
                  <c:v>40493</c:v>
                </c:pt>
                <c:pt idx="218">
                  <c:v>40494</c:v>
                </c:pt>
                <c:pt idx="219">
                  <c:v>40497</c:v>
                </c:pt>
                <c:pt idx="220">
                  <c:v>40504</c:v>
                </c:pt>
                <c:pt idx="221">
                  <c:v>40505</c:v>
                </c:pt>
                <c:pt idx="222">
                  <c:v>40506</c:v>
                </c:pt>
                <c:pt idx="223">
                  <c:v>40507</c:v>
                </c:pt>
                <c:pt idx="224">
                  <c:v>40508</c:v>
                </c:pt>
                <c:pt idx="225">
                  <c:v>40511</c:v>
                </c:pt>
                <c:pt idx="226">
                  <c:v>40512</c:v>
                </c:pt>
                <c:pt idx="227">
                  <c:v>40513</c:v>
                </c:pt>
                <c:pt idx="228">
                  <c:v>40514</c:v>
                </c:pt>
                <c:pt idx="229">
                  <c:v>40515</c:v>
                </c:pt>
                <c:pt idx="230">
                  <c:v>40518</c:v>
                </c:pt>
                <c:pt idx="231">
                  <c:v>40519</c:v>
                </c:pt>
                <c:pt idx="232">
                  <c:v>40520</c:v>
                </c:pt>
                <c:pt idx="233">
                  <c:v>40521</c:v>
                </c:pt>
                <c:pt idx="234">
                  <c:v>40522</c:v>
                </c:pt>
                <c:pt idx="235">
                  <c:v>40525</c:v>
                </c:pt>
                <c:pt idx="236">
                  <c:v>40526</c:v>
                </c:pt>
                <c:pt idx="237">
                  <c:v>40527</c:v>
                </c:pt>
                <c:pt idx="238">
                  <c:v>40528</c:v>
                </c:pt>
                <c:pt idx="239">
                  <c:v>40529</c:v>
                </c:pt>
                <c:pt idx="240">
                  <c:v>40532</c:v>
                </c:pt>
                <c:pt idx="241">
                  <c:v>40533</c:v>
                </c:pt>
                <c:pt idx="242">
                  <c:v>40534</c:v>
                </c:pt>
                <c:pt idx="243">
                  <c:v>40535</c:v>
                </c:pt>
                <c:pt idx="244">
                  <c:v>40536</c:v>
                </c:pt>
                <c:pt idx="245">
                  <c:v>40539</c:v>
                </c:pt>
                <c:pt idx="246">
                  <c:v>40540</c:v>
                </c:pt>
                <c:pt idx="247">
                  <c:v>40541</c:v>
                </c:pt>
                <c:pt idx="248">
                  <c:v>40542</c:v>
                </c:pt>
                <c:pt idx="249">
                  <c:v>40543</c:v>
                </c:pt>
                <c:pt idx="250">
                  <c:v>40546</c:v>
                </c:pt>
                <c:pt idx="251">
                  <c:v>40547</c:v>
                </c:pt>
                <c:pt idx="252">
                  <c:v>40548</c:v>
                </c:pt>
                <c:pt idx="253">
                  <c:v>40549</c:v>
                </c:pt>
                <c:pt idx="254">
                  <c:v>40550</c:v>
                </c:pt>
                <c:pt idx="255">
                  <c:v>40553</c:v>
                </c:pt>
                <c:pt idx="256">
                  <c:v>40554</c:v>
                </c:pt>
                <c:pt idx="257">
                  <c:v>40555</c:v>
                </c:pt>
                <c:pt idx="258">
                  <c:v>40556</c:v>
                </c:pt>
                <c:pt idx="259">
                  <c:v>40557</c:v>
                </c:pt>
                <c:pt idx="260">
                  <c:v>40560</c:v>
                </c:pt>
                <c:pt idx="261">
                  <c:v>40561</c:v>
                </c:pt>
                <c:pt idx="262">
                  <c:v>40562</c:v>
                </c:pt>
                <c:pt idx="263">
                  <c:v>40563</c:v>
                </c:pt>
                <c:pt idx="264">
                  <c:v>40564</c:v>
                </c:pt>
                <c:pt idx="265">
                  <c:v>40567</c:v>
                </c:pt>
                <c:pt idx="266">
                  <c:v>40568</c:v>
                </c:pt>
                <c:pt idx="267">
                  <c:v>40569</c:v>
                </c:pt>
                <c:pt idx="268">
                  <c:v>40570</c:v>
                </c:pt>
                <c:pt idx="269">
                  <c:v>40571</c:v>
                </c:pt>
                <c:pt idx="270">
                  <c:v>40574</c:v>
                </c:pt>
                <c:pt idx="271">
                  <c:v>40575</c:v>
                </c:pt>
                <c:pt idx="272">
                  <c:v>40576</c:v>
                </c:pt>
                <c:pt idx="273">
                  <c:v>40577</c:v>
                </c:pt>
                <c:pt idx="274">
                  <c:v>40578</c:v>
                </c:pt>
                <c:pt idx="275">
                  <c:v>40581</c:v>
                </c:pt>
                <c:pt idx="276">
                  <c:v>40582</c:v>
                </c:pt>
                <c:pt idx="277">
                  <c:v>40583</c:v>
                </c:pt>
                <c:pt idx="278">
                  <c:v>40584</c:v>
                </c:pt>
                <c:pt idx="279">
                  <c:v>40585</c:v>
                </c:pt>
                <c:pt idx="280">
                  <c:v>40588</c:v>
                </c:pt>
                <c:pt idx="281">
                  <c:v>40589</c:v>
                </c:pt>
                <c:pt idx="282">
                  <c:v>40590</c:v>
                </c:pt>
                <c:pt idx="283">
                  <c:v>40591</c:v>
                </c:pt>
                <c:pt idx="284">
                  <c:v>40592</c:v>
                </c:pt>
                <c:pt idx="285">
                  <c:v>40595</c:v>
                </c:pt>
                <c:pt idx="286">
                  <c:v>40596</c:v>
                </c:pt>
                <c:pt idx="287">
                  <c:v>40597</c:v>
                </c:pt>
                <c:pt idx="288">
                  <c:v>40598</c:v>
                </c:pt>
                <c:pt idx="289">
                  <c:v>40599</c:v>
                </c:pt>
                <c:pt idx="290">
                  <c:v>40602</c:v>
                </c:pt>
                <c:pt idx="291">
                  <c:v>40603</c:v>
                </c:pt>
                <c:pt idx="292">
                  <c:v>40604</c:v>
                </c:pt>
                <c:pt idx="293">
                  <c:v>40605</c:v>
                </c:pt>
                <c:pt idx="294">
                  <c:v>40606</c:v>
                </c:pt>
                <c:pt idx="295">
                  <c:v>40609</c:v>
                </c:pt>
                <c:pt idx="296">
                  <c:v>40610</c:v>
                </c:pt>
                <c:pt idx="297">
                  <c:v>40611</c:v>
                </c:pt>
                <c:pt idx="298">
                  <c:v>40612</c:v>
                </c:pt>
                <c:pt idx="299">
                  <c:v>40613</c:v>
                </c:pt>
                <c:pt idx="300">
                  <c:v>40616</c:v>
                </c:pt>
                <c:pt idx="301">
                  <c:v>40617</c:v>
                </c:pt>
                <c:pt idx="302">
                  <c:v>40618</c:v>
                </c:pt>
                <c:pt idx="303">
                  <c:v>40619</c:v>
                </c:pt>
                <c:pt idx="304">
                  <c:v>40620</c:v>
                </c:pt>
                <c:pt idx="305">
                  <c:v>40623</c:v>
                </c:pt>
                <c:pt idx="306">
                  <c:v>40624</c:v>
                </c:pt>
                <c:pt idx="307">
                  <c:v>40625</c:v>
                </c:pt>
                <c:pt idx="308">
                  <c:v>40626</c:v>
                </c:pt>
                <c:pt idx="309">
                  <c:v>40627</c:v>
                </c:pt>
                <c:pt idx="310">
                  <c:v>40630</c:v>
                </c:pt>
                <c:pt idx="311">
                  <c:v>40631</c:v>
                </c:pt>
                <c:pt idx="312">
                  <c:v>40632</c:v>
                </c:pt>
                <c:pt idx="313">
                  <c:v>40633</c:v>
                </c:pt>
                <c:pt idx="314">
                  <c:v>40634</c:v>
                </c:pt>
                <c:pt idx="315">
                  <c:v>40637</c:v>
                </c:pt>
                <c:pt idx="316">
                  <c:v>40638</c:v>
                </c:pt>
                <c:pt idx="317">
                  <c:v>40639</c:v>
                </c:pt>
                <c:pt idx="318">
                  <c:v>40640</c:v>
                </c:pt>
                <c:pt idx="319">
                  <c:v>40641</c:v>
                </c:pt>
                <c:pt idx="320">
                  <c:v>40644</c:v>
                </c:pt>
                <c:pt idx="321">
                  <c:v>40645</c:v>
                </c:pt>
                <c:pt idx="322">
                  <c:v>40646</c:v>
                </c:pt>
                <c:pt idx="323">
                  <c:v>40647</c:v>
                </c:pt>
                <c:pt idx="324">
                  <c:v>40648</c:v>
                </c:pt>
                <c:pt idx="325">
                  <c:v>40651</c:v>
                </c:pt>
                <c:pt idx="326">
                  <c:v>40652</c:v>
                </c:pt>
                <c:pt idx="327">
                  <c:v>40653</c:v>
                </c:pt>
                <c:pt idx="328">
                  <c:v>40654</c:v>
                </c:pt>
                <c:pt idx="329">
                  <c:v>40655</c:v>
                </c:pt>
                <c:pt idx="330">
                  <c:v>40658</c:v>
                </c:pt>
                <c:pt idx="331">
                  <c:v>40659</c:v>
                </c:pt>
                <c:pt idx="332">
                  <c:v>40660</c:v>
                </c:pt>
                <c:pt idx="333">
                  <c:v>40661</c:v>
                </c:pt>
                <c:pt idx="334">
                  <c:v>40662</c:v>
                </c:pt>
                <c:pt idx="335">
                  <c:v>40665</c:v>
                </c:pt>
                <c:pt idx="336">
                  <c:v>40666</c:v>
                </c:pt>
                <c:pt idx="337">
                  <c:v>40667</c:v>
                </c:pt>
                <c:pt idx="338">
                  <c:v>40668</c:v>
                </c:pt>
                <c:pt idx="339">
                  <c:v>40669</c:v>
                </c:pt>
                <c:pt idx="340">
                  <c:v>40672</c:v>
                </c:pt>
                <c:pt idx="341">
                  <c:v>40673</c:v>
                </c:pt>
                <c:pt idx="342">
                  <c:v>40674</c:v>
                </c:pt>
                <c:pt idx="343">
                  <c:v>40675</c:v>
                </c:pt>
                <c:pt idx="344">
                  <c:v>40676</c:v>
                </c:pt>
                <c:pt idx="345">
                  <c:v>40679</c:v>
                </c:pt>
                <c:pt idx="346">
                  <c:v>40680</c:v>
                </c:pt>
                <c:pt idx="347">
                  <c:v>40681</c:v>
                </c:pt>
                <c:pt idx="348">
                  <c:v>40683</c:v>
                </c:pt>
                <c:pt idx="349">
                  <c:v>40686</c:v>
                </c:pt>
                <c:pt idx="350">
                  <c:v>40687</c:v>
                </c:pt>
                <c:pt idx="351">
                  <c:v>40688</c:v>
                </c:pt>
                <c:pt idx="352">
                  <c:v>40689</c:v>
                </c:pt>
                <c:pt idx="353">
                  <c:v>40690</c:v>
                </c:pt>
                <c:pt idx="354">
                  <c:v>40693</c:v>
                </c:pt>
                <c:pt idx="355">
                  <c:v>40694</c:v>
                </c:pt>
                <c:pt idx="356">
                  <c:v>40695</c:v>
                </c:pt>
                <c:pt idx="357">
                  <c:v>40696</c:v>
                </c:pt>
                <c:pt idx="358">
                  <c:v>40697</c:v>
                </c:pt>
                <c:pt idx="359">
                  <c:v>40700</c:v>
                </c:pt>
                <c:pt idx="360">
                  <c:v>40701</c:v>
                </c:pt>
                <c:pt idx="361">
                  <c:v>40702</c:v>
                </c:pt>
                <c:pt idx="362">
                  <c:v>40703</c:v>
                </c:pt>
                <c:pt idx="363">
                  <c:v>40704</c:v>
                </c:pt>
                <c:pt idx="364">
                  <c:v>40707</c:v>
                </c:pt>
                <c:pt idx="365">
                  <c:v>40708</c:v>
                </c:pt>
                <c:pt idx="366">
                  <c:v>40709</c:v>
                </c:pt>
                <c:pt idx="367">
                  <c:v>40710</c:v>
                </c:pt>
                <c:pt idx="368">
                  <c:v>40711</c:v>
                </c:pt>
                <c:pt idx="369">
                  <c:v>40714</c:v>
                </c:pt>
                <c:pt idx="370">
                  <c:v>40715</c:v>
                </c:pt>
                <c:pt idx="371">
                  <c:v>40716</c:v>
                </c:pt>
                <c:pt idx="372">
                  <c:v>40717</c:v>
                </c:pt>
                <c:pt idx="373">
                  <c:v>40718</c:v>
                </c:pt>
                <c:pt idx="374">
                  <c:v>40721</c:v>
                </c:pt>
                <c:pt idx="375">
                  <c:v>40722</c:v>
                </c:pt>
                <c:pt idx="376">
                  <c:v>40723</c:v>
                </c:pt>
                <c:pt idx="377">
                  <c:v>40724</c:v>
                </c:pt>
                <c:pt idx="378">
                  <c:v>40725</c:v>
                </c:pt>
                <c:pt idx="379">
                  <c:v>40728</c:v>
                </c:pt>
                <c:pt idx="380">
                  <c:v>40729</c:v>
                </c:pt>
                <c:pt idx="381">
                  <c:v>40730</c:v>
                </c:pt>
                <c:pt idx="382">
                  <c:v>40731</c:v>
                </c:pt>
                <c:pt idx="383">
                  <c:v>40732</c:v>
                </c:pt>
                <c:pt idx="384">
                  <c:v>40735</c:v>
                </c:pt>
                <c:pt idx="385">
                  <c:v>40736</c:v>
                </c:pt>
                <c:pt idx="386">
                  <c:v>40737</c:v>
                </c:pt>
                <c:pt idx="387">
                  <c:v>40738</c:v>
                </c:pt>
                <c:pt idx="388">
                  <c:v>40739</c:v>
                </c:pt>
                <c:pt idx="389">
                  <c:v>40742</c:v>
                </c:pt>
                <c:pt idx="390">
                  <c:v>40743</c:v>
                </c:pt>
                <c:pt idx="391">
                  <c:v>40744</c:v>
                </c:pt>
                <c:pt idx="392">
                  <c:v>40745</c:v>
                </c:pt>
                <c:pt idx="393">
                  <c:v>40746</c:v>
                </c:pt>
                <c:pt idx="394">
                  <c:v>40749</c:v>
                </c:pt>
                <c:pt idx="395">
                  <c:v>40750</c:v>
                </c:pt>
                <c:pt idx="396">
                  <c:v>40751</c:v>
                </c:pt>
                <c:pt idx="397">
                  <c:v>40752</c:v>
                </c:pt>
                <c:pt idx="398">
                  <c:v>40753</c:v>
                </c:pt>
                <c:pt idx="399">
                  <c:v>40756</c:v>
                </c:pt>
                <c:pt idx="400">
                  <c:v>40757</c:v>
                </c:pt>
                <c:pt idx="401">
                  <c:v>40758</c:v>
                </c:pt>
                <c:pt idx="402">
                  <c:v>40759</c:v>
                </c:pt>
                <c:pt idx="403">
                  <c:v>40760</c:v>
                </c:pt>
                <c:pt idx="404">
                  <c:v>40763</c:v>
                </c:pt>
                <c:pt idx="405">
                  <c:v>40764</c:v>
                </c:pt>
                <c:pt idx="406">
                  <c:v>40765</c:v>
                </c:pt>
                <c:pt idx="407">
                  <c:v>40766</c:v>
                </c:pt>
                <c:pt idx="408">
                  <c:v>40767</c:v>
                </c:pt>
                <c:pt idx="409">
                  <c:v>40770</c:v>
                </c:pt>
                <c:pt idx="410">
                  <c:v>40771</c:v>
                </c:pt>
                <c:pt idx="411">
                  <c:v>40772</c:v>
                </c:pt>
                <c:pt idx="412">
                  <c:v>40773</c:v>
                </c:pt>
                <c:pt idx="413">
                  <c:v>40774</c:v>
                </c:pt>
                <c:pt idx="414">
                  <c:v>40777</c:v>
                </c:pt>
                <c:pt idx="415">
                  <c:v>40778</c:v>
                </c:pt>
                <c:pt idx="416">
                  <c:v>40779</c:v>
                </c:pt>
                <c:pt idx="417">
                  <c:v>40780</c:v>
                </c:pt>
                <c:pt idx="418">
                  <c:v>40781</c:v>
                </c:pt>
                <c:pt idx="419">
                  <c:v>40784</c:v>
                </c:pt>
                <c:pt idx="420">
                  <c:v>40788</c:v>
                </c:pt>
                <c:pt idx="421">
                  <c:v>40791</c:v>
                </c:pt>
                <c:pt idx="422">
                  <c:v>40792</c:v>
                </c:pt>
                <c:pt idx="423">
                  <c:v>40793</c:v>
                </c:pt>
                <c:pt idx="424">
                  <c:v>40794</c:v>
                </c:pt>
                <c:pt idx="425">
                  <c:v>40795</c:v>
                </c:pt>
                <c:pt idx="426">
                  <c:v>40798</c:v>
                </c:pt>
                <c:pt idx="427">
                  <c:v>40799</c:v>
                </c:pt>
                <c:pt idx="428">
                  <c:v>40800</c:v>
                </c:pt>
                <c:pt idx="429">
                  <c:v>40801</c:v>
                </c:pt>
                <c:pt idx="430">
                  <c:v>40802</c:v>
                </c:pt>
                <c:pt idx="431">
                  <c:v>40805</c:v>
                </c:pt>
                <c:pt idx="432">
                  <c:v>40806</c:v>
                </c:pt>
                <c:pt idx="433">
                  <c:v>40807</c:v>
                </c:pt>
                <c:pt idx="434">
                  <c:v>40808</c:v>
                </c:pt>
                <c:pt idx="435">
                  <c:v>40809</c:v>
                </c:pt>
                <c:pt idx="436">
                  <c:v>40812</c:v>
                </c:pt>
                <c:pt idx="437">
                  <c:v>40813</c:v>
                </c:pt>
                <c:pt idx="438">
                  <c:v>40814</c:v>
                </c:pt>
                <c:pt idx="439">
                  <c:v>40815</c:v>
                </c:pt>
                <c:pt idx="440">
                  <c:v>40816</c:v>
                </c:pt>
                <c:pt idx="441">
                  <c:v>40819</c:v>
                </c:pt>
                <c:pt idx="442">
                  <c:v>40820</c:v>
                </c:pt>
                <c:pt idx="443">
                  <c:v>40821</c:v>
                </c:pt>
                <c:pt idx="444">
                  <c:v>40822</c:v>
                </c:pt>
                <c:pt idx="445">
                  <c:v>40823</c:v>
                </c:pt>
                <c:pt idx="446">
                  <c:v>40826</c:v>
                </c:pt>
                <c:pt idx="447">
                  <c:v>40827</c:v>
                </c:pt>
                <c:pt idx="448">
                  <c:v>40828</c:v>
                </c:pt>
                <c:pt idx="449">
                  <c:v>40829</c:v>
                </c:pt>
                <c:pt idx="450">
                  <c:v>40830</c:v>
                </c:pt>
                <c:pt idx="451">
                  <c:v>40833</c:v>
                </c:pt>
                <c:pt idx="452">
                  <c:v>40834</c:v>
                </c:pt>
                <c:pt idx="453">
                  <c:v>40835</c:v>
                </c:pt>
                <c:pt idx="454">
                  <c:v>40836</c:v>
                </c:pt>
                <c:pt idx="455">
                  <c:v>40837</c:v>
                </c:pt>
                <c:pt idx="456">
                  <c:v>40840</c:v>
                </c:pt>
                <c:pt idx="457">
                  <c:v>40841</c:v>
                </c:pt>
                <c:pt idx="458">
                  <c:v>40842</c:v>
                </c:pt>
                <c:pt idx="459">
                  <c:v>40843</c:v>
                </c:pt>
                <c:pt idx="460">
                  <c:v>40844</c:v>
                </c:pt>
                <c:pt idx="461">
                  <c:v>40847</c:v>
                </c:pt>
                <c:pt idx="462">
                  <c:v>40848</c:v>
                </c:pt>
                <c:pt idx="463">
                  <c:v>40849</c:v>
                </c:pt>
                <c:pt idx="464">
                  <c:v>40850</c:v>
                </c:pt>
                <c:pt idx="465">
                  <c:v>40851</c:v>
                </c:pt>
                <c:pt idx="466">
                  <c:v>40857</c:v>
                </c:pt>
                <c:pt idx="467">
                  <c:v>40858</c:v>
                </c:pt>
                <c:pt idx="468">
                  <c:v>40861</c:v>
                </c:pt>
                <c:pt idx="469">
                  <c:v>40862</c:v>
                </c:pt>
                <c:pt idx="470">
                  <c:v>40863</c:v>
                </c:pt>
                <c:pt idx="471">
                  <c:v>40864</c:v>
                </c:pt>
                <c:pt idx="472">
                  <c:v>40865</c:v>
                </c:pt>
                <c:pt idx="473">
                  <c:v>40868</c:v>
                </c:pt>
                <c:pt idx="474">
                  <c:v>40869</c:v>
                </c:pt>
                <c:pt idx="475">
                  <c:v>40870</c:v>
                </c:pt>
                <c:pt idx="476">
                  <c:v>40871</c:v>
                </c:pt>
                <c:pt idx="477">
                  <c:v>40872</c:v>
                </c:pt>
                <c:pt idx="478">
                  <c:v>40875</c:v>
                </c:pt>
                <c:pt idx="479">
                  <c:v>40876</c:v>
                </c:pt>
                <c:pt idx="480">
                  <c:v>40877</c:v>
                </c:pt>
                <c:pt idx="481">
                  <c:v>40878</c:v>
                </c:pt>
                <c:pt idx="482">
                  <c:v>40879</c:v>
                </c:pt>
                <c:pt idx="483">
                  <c:v>40882</c:v>
                </c:pt>
                <c:pt idx="484">
                  <c:v>40883</c:v>
                </c:pt>
                <c:pt idx="485">
                  <c:v>40884</c:v>
                </c:pt>
                <c:pt idx="486">
                  <c:v>40885</c:v>
                </c:pt>
                <c:pt idx="487">
                  <c:v>40886</c:v>
                </c:pt>
                <c:pt idx="488">
                  <c:v>40889</c:v>
                </c:pt>
                <c:pt idx="489">
                  <c:v>40890</c:v>
                </c:pt>
                <c:pt idx="490">
                  <c:v>40891</c:v>
                </c:pt>
                <c:pt idx="491">
                  <c:v>40892</c:v>
                </c:pt>
                <c:pt idx="492">
                  <c:v>40893</c:v>
                </c:pt>
                <c:pt idx="493">
                  <c:v>40896</c:v>
                </c:pt>
                <c:pt idx="494">
                  <c:v>40897</c:v>
                </c:pt>
                <c:pt idx="495">
                  <c:v>40898</c:v>
                </c:pt>
                <c:pt idx="496">
                  <c:v>40899</c:v>
                </c:pt>
                <c:pt idx="497">
                  <c:v>40900</c:v>
                </c:pt>
                <c:pt idx="498">
                  <c:v>40903</c:v>
                </c:pt>
                <c:pt idx="499">
                  <c:v>40904</c:v>
                </c:pt>
                <c:pt idx="500">
                  <c:v>40905</c:v>
                </c:pt>
                <c:pt idx="501">
                  <c:v>40906</c:v>
                </c:pt>
                <c:pt idx="502">
                  <c:v>40907</c:v>
                </c:pt>
                <c:pt idx="503">
                  <c:v>40910</c:v>
                </c:pt>
                <c:pt idx="504">
                  <c:v>40911</c:v>
                </c:pt>
                <c:pt idx="505">
                  <c:v>40912</c:v>
                </c:pt>
                <c:pt idx="506">
                  <c:v>40913</c:v>
                </c:pt>
                <c:pt idx="507">
                  <c:v>40914</c:v>
                </c:pt>
                <c:pt idx="508">
                  <c:v>40917</c:v>
                </c:pt>
                <c:pt idx="509">
                  <c:v>40918</c:v>
                </c:pt>
                <c:pt idx="510">
                  <c:v>40919</c:v>
                </c:pt>
                <c:pt idx="511">
                  <c:v>40920</c:v>
                </c:pt>
                <c:pt idx="512">
                  <c:v>40921</c:v>
                </c:pt>
                <c:pt idx="513">
                  <c:v>40924</c:v>
                </c:pt>
                <c:pt idx="514">
                  <c:v>40925</c:v>
                </c:pt>
                <c:pt idx="515">
                  <c:v>40926</c:v>
                </c:pt>
                <c:pt idx="516">
                  <c:v>40927</c:v>
                </c:pt>
                <c:pt idx="517">
                  <c:v>40928</c:v>
                </c:pt>
                <c:pt idx="518">
                  <c:v>40931</c:v>
                </c:pt>
                <c:pt idx="519">
                  <c:v>40932</c:v>
                </c:pt>
                <c:pt idx="520">
                  <c:v>40933</c:v>
                </c:pt>
                <c:pt idx="521">
                  <c:v>40934</c:v>
                </c:pt>
                <c:pt idx="522">
                  <c:v>40935</c:v>
                </c:pt>
                <c:pt idx="523">
                  <c:v>40938</c:v>
                </c:pt>
                <c:pt idx="524">
                  <c:v>40939</c:v>
                </c:pt>
                <c:pt idx="525">
                  <c:v>40940</c:v>
                </c:pt>
                <c:pt idx="526">
                  <c:v>40941</c:v>
                </c:pt>
                <c:pt idx="527">
                  <c:v>40942</c:v>
                </c:pt>
                <c:pt idx="528">
                  <c:v>40945</c:v>
                </c:pt>
                <c:pt idx="529">
                  <c:v>40946</c:v>
                </c:pt>
                <c:pt idx="530">
                  <c:v>40947</c:v>
                </c:pt>
                <c:pt idx="531">
                  <c:v>40948</c:v>
                </c:pt>
                <c:pt idx="532">
                  <c:v>40949</c:v>
                </c:pt>
                <c:pt idx="533">
                  <c:v>40952</c:v>
                </c:pt>
                <c:pt idx="534">
                  <c:v>40953</c:v>
                </c:pt>
                <c:pt idx="535">
                  <c:v>40954</c:v>
                </c:pt>
                <c:pt idx="536">
                  <c:v>40955</c:v>
                </c:pt>
                <c:pt idx="537">
                  <c:v>40956</c:v>
                </c:pt>
                <c:pt idx="538">
                  <c:v>40959</c:v>
                </c:pt>
                <c:pt idx="539">
                  <c:v>40960</c:v>
                </c:pt>
                <c:pt idx="540">
                  <c:v>40961</c:v>
                </c:pt>
                <c:pt idx="541">
                  <c:v>40962</c:v>
                </c:pt>
                <c:pt idx="542">
                  <c:v>40963</c:v>
                </c:pt>
                <c:pt idx="543">
                  <c:v>40966</c:v>
                </c:pt>
                <c:pt idx="544">
                  <c:v>40967</c:v>
                </c:pt>
                <c:pt idx="545">
                  <c:v>40968</c:v>
                </c:pt>
                <c:pt idx="546">
                  <c:v>40969</c:v>
                </c:pt>
                <c:pt idx="547">
                  <c:v>40970</c:v>
                </c:pt>
                <c:pt idx="548">
                  <c:v>40973</c:v>
                </c:pt>
                <c:pt idx="549">
                  <c:v>40974</c:v>
                </c:pt>
                <c:pt idx="550">
                  <c:v>40975</c:v>
                </c:pt>
                <c:pt idx="551">
                  <c:v>40976</c:v>
                </c:pt>
                <c:pt idx="552">
                  <c:v>40977</c:v>
                </c:pt>
                <c:pt idx="553">
                  <c:v>40980</c:v>
                </c:pt>
                <c:pt idx="554">
                  <c:v>40981</c:v>
                </c:pt>
                <c:pt idx="555">
                  <c:v>40982</c:v>
                </c:pt>
                <c:pt idx="556">
                  <c:v>40983</c:v>
                </c:pt>
                <c:pt idx="557">
                  <c:v>40984</c:v>
                </c:pt>
                <c:pt idx="558">
                  <c:v>40987</c:v>
                </c:pt>
                <c:pt idx="559">
                  <c:v>40988</c:v>
                </c:pt>
                <c:pt idx="560">
                  <c:v>40989</c:v>
                </c:pt>
                <c:pt idx="561">
                  <c:v>40990</c:v>
                </c:pt>
                <c:pt idx="562">
                  <c:v>40991</c:v>
                </c:pt>
                <c:pt idx="563">
                  <c:v>40994</c:v>
                </c:pt>
                <c:pt idx="564">
                  <c:v>40995</c:v>
                </c:pt>
                <c:pt idx="565">
                  <c:v>40996</c:v>
                </c:pt>
                <c:pt idx="566">
                  <c:v>40997</c:v>
                </c:pt>
                <c:pt idx="567">
                  <c:v>40998</c:v>
                </c:pt>
                <c:pt idx="568">
                  <c:v>41001</c:v>
                </c:pt>
                <c:pt idx="569">
                  <c:v>41002</c:v>
                </c:pt>
                <c:pt idx="570">
                  <c:v>41003</c:v>
                </c:pt>
                <c:pt idx="571">
                  <c:v>41004</c:v>
                </c:pt>
                <c:pt idx="572">
                  <c:v>41005</c:v>
                </c:pt>
                <c:pt idx="573">
                  <c:v>41008</c:v>
                </c:pt>
                <c:pt idx="574">
                  <c:v>41009</c:v>
                </c:pt>
                <c:pt idx="575">
                  <c:v>41010</c:v>
                </c:pt>
                <c:pt idx="576">
                  <c:v>41011</c:v>
                </c:pt>
                <c:pt idx="577">
                  <c:v>41012</c:v>
                </c:pt>
                <c:pt idx="578">
                  <c:v>41015</c:v>
                </c:pt>
                <c:pt idx="579">
                  <c:v>41016</c:v>
                </c:pt>
                <c:pt idx="580">
                  <c:v>41017</c:v>
                </c:pt>
                <c:pt idx="581">
                  <c:v>41018</c:v>
                </c:pt>
                <c:pt idx="582">
                  <c:v>41019</c:v>
                </c:pt>
                <c:pt idx="583">
                  <c:v>41023</c:v>
                </c:pt>
                <c:pt idx="584">
                  <c:v>41024</c:v>
                </c:pt>
                <c:pt idx="585">
                  <c:v>41025</c:v>
                </c:pt>
                <c:pt idx="586">
                  <c:v>41026</c:v>
                </c:pt>
                <c:pt idx="587">
                  <c:v>41029</c:v>
                </c:pt>
                <c:pt idx="588">
                  <c:v>41031</c:v>
                </c:pt>
                <c:pt idx="589">
                  <c:v>41032</c:v>
                </c:pt>
                <c:pt idx="590">
                  <c:v>41033</c:v>
                </c:pt>
                <c:pt idx="591">
                  <c:v>41036</c:v>
                </c:pt>
                <c:pt idx="592">
                  <c:v>41037</c:v>
                </c:pt>
                <c:pt idx="593">
                  <c:v>41038</c:v>
                </c:pt>
                <c:pt idx="594">
                  <c:v>41039</c:v>
                </c:pt>
                <c:pt idx="595">
                  <c:v>41040</c:v>
                </c:pt>
                <c:pt idx="596">
                  <c:v>41043</c:v>
                </c:pt>
                <c:pt idx="597">
                  <c:v>41044</c:v>
                </c:pt>
                <c:pt idx="598">
                  <c:v>41045</c:v>
                </c:pt>
                <c:pt idx="599">
                  <c:v>41046</c:v>
                </c:pt>
                <c:pt idx="600">
                  <c:v>41047</c:v>
                </c:pt>
                <c:pt idx="601">
                  <c:v>41050</c:v>
                </c:pt>
                <c:pt idx="602">
                  <c:v>41051</c:v>
                </c:pt>
                <c:pt idx="603">
                  <c:v>41052</c:v>
                </c:pt>
                <c:pt idx="604">
                  <c:v>41053</c:v>
                </c:pt>
                <c:pt idx="605">
                  <c:v>41054</c:v>
                </c:pt>
                <c:pt idx="606">
                  <c:v>41057</c:v>
                </c:pt>
                <c:pt idx="607">
                  <c:v>41058</c:v>
                </c:pt>
                <c:pt idx="608">
                  <c:v>41059</c:v>
                </c:pt>
                <c:pt idx="609">
                  <c:v>41060</c:v>
                </c:pt>
                <c:pt idx="610">
                  <c:v>41061</c:v>
                </c:pt>
                <c:pt idx="611">
                  <c:v>41064</c:v>
                </c:pt>
                <c:pt idx="612">
                  <c:v>41065</c:v>
                </c:pt>
                <c:pt idx="613">
                  <c:v>41066</c:v>
                </c:pt>
                <c:pt idx="614">
                  <c:v>41067</c:v>
                </c:pt>
                <c:pt idx="615">
                  <c:v>41068</c:v>
                </c:pt>
                <c:pt idx="616">
                  <c:v>41071</c:v>
                </c:pt>
                <c:pt idx="617">
                  <c:v>41072</c:v>
                </c:pt>
                <c:pt idx="618">
                  <c:v>41073</c:v>
                </c:pt>
                <c:pt idx="619">
                  <c:v>41074</c:v>
                </c:pt>
                <c:pt idx="620">
                  <c:v>41075</c:v>
                </c:pt>
                <c:pt idx="621">
                  <c:v>41078</c:v>
                </c:pt>
                <c:pt idx="622">
                  <c:v>41079</c:v>
                </c:pt>
                <c:pt idx="623">
                  <c:v>41080</c:v>
                </c:pt>
                <c:pt idx="624">
                  <c:v>41081</c:v>
                </c:pt>
                <c:pt idx="625">
                  <c:v>41082</c:v>
                </c:pt>
                <c:pt idx="626">
                  <c:v>41085</c:v>
                </c:pt>
                <c:pt idx="627">
                  <c:v>41086</c:v>
                </c:pt>
                <c:pt idx="628">
                  <c:v>41087</c:v>
                </c:pt>
                <c:pt idx="629">
                  <c:v>41088</c:v>
                </c:pt>
                <c:pt idx="630">
                  <c:v>41089</c:v>
                </c:pt>
                <c:pt idx="631">
                  <c:v>41092</c:v>
                </c:pt>
                <c:pt idx="632">
                  <c:v>41093</c:v>
                </c:pt>
                <c:pt idx="633">
                  <c:v>41094</c:v>
                </c:pt>
                <c:pt idx="634">
                  <c:v>41095</c:v>
                </c:pt>
                <c:pt idx="635">
                  <c:v>41096</c:v>
                </c:pt>
                <c:pt idx="636">
                  <c:v>41099</c:v>
                </c:pt>
                <c:pt idx="637">
                  <c:v>41100</c:v>
                </c:pt>
                <c:pt idx="638">
                  <c:v>41101</c:v>
                </c:pt>
                <c:pt idx="639">
                  <c:v>41102</c:v>
                </c:pt>
                <c:pt idx="640">
                  <c:v>41103</c:v>
                </c:pt>
                <c:pt idx="641">
                  <c:v>41106</c:v>
                </c:pt>
                <c:pt idx="642">
                  <c:v>41107</c:v>
                </c:pt>
                <c:pt idx="643">
                  <c:v>41108</c:v>
                </c:pt>
                <c:pt idx="644">
                  <c:v>41109</c:v>
                </c:pt>
                <c:pt idx="645">
                  <c:v>41110</c:v>
                </c:pt>
                <c:pt idx="646">
                  <c:v>41113</c:v>
                </c:pt>
                <c:pt idx="647">
                  <c:v>41114</c:v>
                </c:pt>
                <c:pt idx="648">
                  <c:v>41115</c:v>
                </c:pt>
                <c:pt idx="649">
                  <c:v>41116</c:v>
                </c:pt>
                <c:pt idx="650">
                  <c:v>41117</c:v>
                </c:pt>
                <c:pt idx="651">
                  <c:v>41120</c:v>
                </c:pt>
                <c:pt idx="652">
                  <c:v>41121</c:v>
                </c:pt>
                <c:pt idx="653">
                  <c:v>41122</c:v>
                </c:pt>
                <c:pt idx="654">
                  <c:v>41123</c:v>
                </c:pt>
                <c:pt idx="655">
                  <c:v>41124</c:v>
                </c:pt>
                <c:pt idx="656">
                  <c:v>41127</c:v>
                </c:pt>
                <c:pt idx="657">
                  <c:v>41128</c:v>
                </c:pt>
                <c:pt idx="658">
                  <c:v>41129</c:v>
                </c:pt>
                <c:pt idx="659">
                  <c:v>41130</c:v>
                </c:pt>
                <c:pt idx="660">
                  <c:v>41131</c:v>
                </c:pt>
                <c:pt idx="661">
                  <c:v>41134</c:v>
                </c:pt>
                <c:pt idx="662">
                  <c:v>41135</c:v>
                </c:pt>
                <c:pt idx="663">
                  <c:v>41136</c:v>
                </c:pt>
                <c:pt idx="664">
                  <c:v>41137</c:v>
                </c:pt>
                <c:pt idx="665">
                  <c:v>41138</c:v>
                </c:pt>
                <c:pt idx="666">
                  <c:v>41143</c:v>
                </c:pt>
                <c:pt idx="667">
                  <c:v>41144</c:v>
                </c:pt>
                <c:pt idx="668">
                  <c:v>41145</c:v>
                </c:pt>
                <c:pt idx="669">
                  <c:v>41148</c:v>
                </c:pt>
                <c:pt idx="670">
                  <c:v>41149</c:v>
                </c:pt>
                <c:pt idx="671">
                  <c:v>41150</c:v>
                </c:pt>
                <c:pt idx="672">
                  <c:v>41152</c:v>
                </c:pt>
                <c:pt idx="673">
                  <c:v>41155</c:v>
                </c:pt>
                <c:pt idx="674">
                  <c:v>41156</c:v>
                </c:pt>
                <c:pt idx="675">
                  <c:v>41157</c:v>
                </c:pt>
                <c:pt idx="676">
                  <c:v>41158</c:v>
                </c:pt>
                <c:pt idx="677">
                  <c:v>41159</c:v>
                </c:pt>
                <c:pt idx="678">
                  <c:v>41162</c:v>
                </c:pt>
                <c:pt idx="679">
                  <c:v>41163</c:v>
                </c:pt>
                <c:pt idx="680">
                  <c:v>41164</c:v>
                </c:pt>
                <c:pt idx="681">
                  <c:v>41165</c:v>
                </c:pt>
                <c:pt idx="682">
                  <c:v>41166</c:v>
                </c:pt>
                <c:pt idx="683">
                  <c:v>41169</c:v>
                </c:pt>
                <c:pt idx="684">
                  <c:v>41170</c:v>
                </c:pt>
                <c:pt idx="685">
                  <c:v>41171</c:v>
                </c:pt>
                <c:pt idx="686">
                  <c:v>41172</c:v>
                </c:pt>
                <c:pt idx="687">
                  <c:v>41173</c:v>
                </c:pt>
                <c:pt idx="688">
                  <c:v>41176</c:v>
                </c:pt>
                <c:pt idx="689">
                  <c:v>41177</c:v>
                </c:pt>
                <c:pt idx="690">
                  <c:v>41178</c:v>
                </c:pt>
                <c:pt idx="691">
                  <c:v>41179</c:v>
                </c:pt>
                <c:pt idx="692">
                  <c:v>41180</c:v>
                </c:pt>
                <c:pt idx="693">
                  <c:v>41183</c:v>
                </c:pt>
                <c:pt idx="694">
                  <c:v>41184</c:v>
                </c:pt>
                <c:pt idx="695">
                  <c:v>41185</c:v>
                </c:pt>
                <c:pt idx="696">
                  <c:v>41186</c:v>
                </c:pt>
                <c:pt idx="697">
                  <c:v>41187</c:v>
                </c:pt>
                <c:pt idx="698">
                  <c:v>41190</c:v>
                </c:pt>
                <c:pt idx="699">
                  <c:v>41191</c:v>
                </c:pt>
                <c:pt idx="700">
                  <c:v>41192</c:v>
                </c:pt>
                <c:pt idx="701">
                  <c:v>41193</c:v>
                </c:pt>
                <c:pt idx="702">
                  <c:v>41194</c:v>
                </c:pt>
                <c:pt idx="703">
                  <c:v>41197</c:v>
                </c:pt>
                <c:pt idx="704">
                  <c:v>41198</c:v>
                </c:pt>
                <c:pt idx="705">
                  <c:v>41199</c:v>
                </c:pt>
                <c:pt idx="706">
                  <c:v>41200</c:v>
                </c:pt>
                <c:pt idx="707">
                  <c:v>41201</c:v>
                </c:pt>
                <c:pt idx="708">
                  <c:v>41204</c:v>
                </c:pt>
                <c:pt idx="709">
                  <c:v>41205</c:v>
                </c:pt>
                <c:pt idx="710">
                  <c:v>41206</c:v>
                </c:pt>
                <c:pt idx="711">
                  <c:v>41212</c:v>
                </c:pt>
                <c:pt idx="712">
                  <c:v>41213</c:v>
                </c:pt>
                <c:pt idx="713">
                  <c:v>41214</c:v>
                </c:pt>
                <c:pt idx="714">
                  <c:v>41215</c:v>
                </c:pt>
                <c:pt idx="715">
                  <c:v>41218</c:v>
                </c:pt>
                <c:pt idx="716">
                  <c:v>41219</c:v>
                </c:pt>
                <c:pt idx="717">
                  <c:v>41220</c:v>
                </c:pt>
                <c:pt idx="718">
                  <c:v>41221</c:v>
                </c:pt>
                <c:pt idx="719">
                  <c:v>41222</c:v>
                </c:pt>
                <c:pt idx="720">
                  <c:v>41225</c:v>
                </c:pt>
                <c:pt idx="721">
                  <c:v>41226</c:v>
                </c:pt>
                <c:pt idx="722">
                  <c:v>41227</c:v>
                </c:pt>
                <c:pt idx="723">
                  <c:v>41228</c:v>
                </c:pt>
                <c:pt idx="724">
                  <c:v>41229</c:v>
                </c:pt>
                <c:pt idx="725">
                  <c:v>41232</c:v>
                </c:pt>
                <c:pt idx="726">
                  <c:v>41233</c:v>
                </c:pt>
                <c:pt idx="727">
                  <c:v>41234</c:v>
                </c:pt>
                <c:pt idx="728">
                  <c:v>41235</c:v>
                </c:pt>
                <c:pt idx="729">
                  <c:v>41236</c:v>
                </c:pt>
                <c:pt idx="730">
                  <c:v>41239</c:v>
                </c:pt>
                <c:pt idx="731">
                  <c:v>41240</c:v>
                </c:pt>
                <c:pt idx="732">
                  <c:v>41241</c:v>
                </c:pt>
                <c:pt idx="733">
                  <c:v>41242</c:v>
                </c:pt>
                <c:pt idx="734">
                  <c:v>41243</c:v>
                </c:pt>
                <c:pt idx="735">
                  <c:v>41246</c:v>
                </c:pt>
                <c:pt idx="736">
                  <c:v>41247</c:v>
                </c:pt>
                <c:pt idx="737">
                  <c:v>41248</c:v>
                </c:pt>
                <c:pt idx="738">
                  <c:v>41249</c:v>
                </c:pt>
                <c:pt idx="739">
                  <c:v>41250</c:v>
                </c:pt>
                <c:pt idx="740">
                  <c:v>41253</c:v>
                </c:pt>
                <c:pt idx="741">
                  <c:v>41254</c:v>
                </c:pt>
                <c:pt idx="742">
                  <c:v>41255</c:v>
                </c:pt>
                <c:pt idx="743">
                  <c:v>41256</c:v>
                </c:pt>
                <c:pt idx="744">
                  <c:v>41257</c:v>
                </c:pt>
                <c:pt idx="745">
                  <c:v>41260</c:v>
                </c:pt>
                <c:pt idx="746">
                  <c:v>41261</c:v>
                </c:pt>
                <c:pt idx="747">
                  <c:v>41262</c:v>
                </c:pt>
                <c:pt idx="748">
                  <c:v>41263</c:v>
                </c:pt>
                <c:pt idx="749">
                  <c:v>41264</c:v>
                </c:pt>
                <c:pt idx="750">
                  <c:v>41267</c:v>
                </c:pt>
                <c:pt idx="751">
                  <c:v>41268</c:v>
                </c:pt>
                <c:pt idx="752">
                  <c:v>41269</c:v>
                </c:pt>
                <c:pt idx="753">
                  <c:v>41270</c:v>
                </c:pt>
                <c:pt idx="754">
                  <c:v>41271</c:v>
                </c:pt>
                <c:pt idx="755">
                  <c:v>41274</c:v>
                </c:pt>
                <c:pt idx="756">
                  <c:v>41276</c:v>
                </c:pt>
                <c:pt idx="757">
                  <c:v>41277</c:v>
                </c:pt>
                <c:pt idx="758">
                  <c:v>41278</c:v>
                </c:pt>
                <c:pt idx="759">
                  <c:v>41281</c:v>
                </c:pt>
                <c:pt idx="760">
                  <c:v>41282</c:v>
                </c:pt>
                <c:pt idx="761">
                  <c:v>41283</c:v>
                </c:pt>
                <c:pt idx="762">
                  <c:v>41284</c:v>
                </c:pt>
                <c:pt idx="763">
                  <c:v>41285</c:v>
                </c:pt>
                <c:pt idx="764">
                  <c:v>41288</c:v>
                </c:pt>
                <c:pt idx="765">
                  <c:v>41289</c:v>
                </c:pt>
                <c:pt idx="766">
                  <c:v>41290</c:v>
                </c:pt>
                <c:pt idx="767">
                  <c:v>41291</c:v>
                </c:pt>
                <c:pt idx="768">
                  <c:v>41292</c:v>
                </c:pt>
                <c:pt idx="769">
                  <c:v>41295</c:v>
                </c:pt>
                <c:pt idx="770">
                  <c:v>41296</c:v>
                </c:pt>
                <c:pt idx="771">
                  <c:v>41297</c:v>
                </c:pt>
                <c:pt idx="772">
                  <c:v>41298</c:v>
                </c:pt>
                <c:pt idx="773">
                  <c:v>41299</c:v>
                </c:pt>
                <c:pt idx="774">
                  <c:v>41302</c:v>
                </c:pt>
                <c:pt idx="775">
                  <c:v>41303</c:v>
                </c:pt>
                <c:pt idx="776">
                  <c:v>41304</c:v>
                </c:pt>
                <c:pt idx="777">
                  <c:v>41305</c:v>
                </c:pt>
                <c:pt idx="778">
                  <c:v>41306</c:v>
                </c:pt>
                <c:pt idx="779">
                  <c:v>41309</c:v>
                </c:pt>
                <c:pt idx="780">
                  <c:v>41310</c:v>
                </c:pt>
                <c:pt idx="781">
                  <c:v>41311</c:v>
                </c:pt>
                <c:pt idx="782">
                  <c:v>41312</c:v>
                </c:pt>
                <c:pt idx="783">
                  <c:v>41313</c:v>
                </c:pt>
                <c:pt idx="784">
                  <c:v>41316</c:v>
                </c:pt>
                <c:pt idx="785">
                  <c:v>41317</c:v>
                </c:pt>
                <c:pt idx="786">
                  <c:v>41318</c:v>
                </c:pt>
                <c:pt idx="787">
                  <c:v>41319</c:v>
                </c:pt>
                <c:pt idx="788">
                  <c:v>41320</c:v>
                </c:pt>
                <c:pt idx="789">
                  <c:v>41323</c:v>
                </c:pt>
                <c:pt idx="790">
                  <c:v>41324</c:v>
                </c:pt>
                <c:pt idx="791">
                  <c:v>41325</c:v>
                </c:pt>
                <c:pt idx="792">
                  <c:v>41326</c:v>
                </c:pt>
                <c:pt idx="793">
                  <c:v>41327</c:v>
                </c:pt>
                <c:pt idx="794">
                  <c:v>41330</c:v>
                </c:pt>
                <c:pt idx="795">
                  <c:v>41331</c:v>
                </c:pt>
                <c:pt idx="796">
                  <c:v>41332</c:v>
                </c:pt>
                <c:pt idx="797">
                  <c:v>41333</c:v>
                </c:pt>
                <c:pt idx="798">
                  <c:v>41334</c:v>
                </c:pt>
                <c:pt idx="799">
                  <c:v>41337</c:v>
                </c:pt>
                <c:pt idx="800">
                  <c:v>41338</c:v>
                </c:pt>
                <c:pt idx="801">
                  <c:v>41339</c:v>
                </c:pt>
                <c:pt idx="802">
                  <c:v>41340</c:v>
                </c:pt>
                <c:pt idx="803">
                  <c:v>41341</c:v>
                </c:pt>
                <c:pt idx="804">
                  <c:v>41344</c:v>
                </c:pt>
                <c:pt idx="805">
                  <c:v>41345</c:v>
                </c:pt>
                <c:pt idx="806">
                  <c:v>41346</c:v>
                </c:pt>
                <c:pt idx="807">
                  <c:v>41347</c:v>
                </c:pt>
                <c:pt idx="808">
                  <c:v>41348</c:v>
                </c:pt>
                <c:pt idx="809">
                  <c:v>41351</c:v>
                </c:pt>
                <c:pt idx="810">
                  <c:v>41352</c:v>
                </c:pt>
                <c:pt idx="811">
                  <c:v>41353</c:v>
                </c:pt>
                <c:pt idx="812">
                  <c:v>41354</c:v>
                </c:pt>
                <c:pt idx="813">
                  <c:v>41355</c:v>
                </c:pt>
                <c:pt idx="814">
                  <c:v>41358</c:v>
                </c:pt>
                <c:pt idx="815">
                  <c:v>41359</c:v>
                </c:pt>
                <c:pt idx="816">
                  <c:v>41360</c:v>
                </c:pt>
                <c:pt idx="817">
                  <c:v>41361</c:v>
                </c:pt>
                <c:pt idx="818">
                  <c:v>41362</c:v>
                </c:pt>
                <c:pt idx="819">
                  <c:v>41365</c:v>
                </c:pt>
                <c:pt idx="820">
                  <c:v>41366</c:v>
                </c:pt>
                <c:pt idx="821">
                  <c:v>41367</c:v>
                </c:pt>
                <c:pt idx="822">
                  <c:v>41368</c:v>
                </c:pt>
                <c:pt idx="823">
                  <c:v>41369</c:v>
                </c:pt>
                <c:pt idx="824">
                  <c:v>41372</c:v>
                </c:pt>
                <c:pt idx="825">
                  <c:v>41373</c:v>
                </c:pt>
                <c:pt idx="826">
                  <c:v>41374</c:v>
                </c:pt>
                <c:pt idx="827">
                  <c:v>41375</c:v>
                </c:pt>
                <c:pt idx="828">
                  <c:v>41376</c:v>
                </c:pt>
                <c:pt idx="829">
                  <c:v>41379</c:v>
                </c:pt>
                <c:pt idx="830">
                  <c:v>41380</c:v>
                </c:pt>
                <c:pt idx="831">
                  <c:v>41381</c:v>
                </c:pt>
                <c:pt idx="832">
                  <c:v>41382</c:v>
                </c:pt>
                <c:pt idx="833">
                  <c:v>41383</c:v>
                </c:pt>
                <c:pt idx="834">
                  <c:v>41386</c:v>
                </c:pt>
                <c:pt idx="835">
                  <c:v>41388</c:v>
                </c:pt>
                <c:pt idx="836">
                  <c:v>41389</c:v>
                </c:pt>
                <c:pt idx="837">
                  <c:v>41390</c:v>
                </c:pt>
                <c:pt idx="838">
                  <c:v>41393</c:v>
                </c:pt>
                <c:pt idx="839">
                  <c:v>41394</c:v>
                </c:pt>
                <c:pt idx="840">
                  <c:v>41396</c:v>
                </c:pt>
                <c:pt idx="841">
                  <c:v>41397</c:v>
                </c:pt>
                <c:pt idx="842">
                  <c:v>41400</c:v>
                </c:pt>
                <c:pt idx="843">
                  <c:v>41401</c:v>
                </c:pt>
                <c:pt idx="844">
                  <c:v>41402</c:v>
                </c:pt>
                <c:pt idx="845">
                  <c:v>41403</c:v>
                </c:pt>
                <c:pt idx="846">
                  <c:v>41404</c:v>
                </c:pt>
                <c:pt idx="847">
                  <c:v>41407</c:v>
                </c:pt>
                <c:pt idx="848">
                  <c:v>41408</c:v>
                </c:pt>
                <c:pt idx="849">
                  <c:v>41409</c:v>
                </c:pt>
                <c:pt idx="850">
                  <c:v>41410</c:v>
                </c:pt>
                <c:pt idx="851">
                  <c:v>41411</c:v>
                </c:pt>
                <c:pt idx="852">
                  <c:v>41414</c:v>
                </c:pt>
                <c:pt idx="853">
                  <c:v>41415</c:v>
                </c:pt>
                <c:pt idx="854">
                  <c:v>41416</c:v>
                </c:pt>
                <c:pt idx="855">
                  <c:v>41417</c:v>
                </c:pt>
                <c:pt idx="856">
                  <c:v>41418</c:v>
                </c:pt>
                <c:pt idx="857">
                  <c:v>41421</c:v>
                </c:pt>
                <c:pt idx="858">
                  <c:v>41422</c:v>
                </c:pt>
                <c:pt idx="859">
                  <c:v>41423</c:v>
                </c:pt>
                <c:pt idx="860">
                  <c:v>41424</c:v>
                </c:pt>
                <c:pt idx="861">
                  <c:v>41425</c:v>
                </c:pt>
                <c:pt idx="862">
                  <c:v>41428</c:v>
                </c:pt>
                <c:pt idx="863">
                  <c:v>41429</c:v>
                </c:pt>
                <c:pt idx="864">
                  <c:v>41430</c:v>
                </c:pt>
                <c:pt idx="865">
                  <c:v>41431</c:v>
                </c:pt>
                <c:pt idx="866">
                  <c:v>41432</c:v>
                </c:pt>
                <c:pt idx="867">
                  <c:v>41435</c:v>
                </c:pt>
                <c:pt idx="868">
                  <c:v>41436</c:v>
                </c:pt>
                <c:pt idx="869">
                  <c:v>41437</c:v>
                </c:pt>
                <c:pt idx="870">
                  <c:v>41438</c:v>
                </c:pt>
                <c:pt idx="871">
                  <c:v>41439</c:v>
                </c:pt>
                <c:pt idx="872">
                  <c:v>41442</c:v>
                </c:pt>
                <c:pt idx="873">
                  <c:v>41443</c:v>
                </c:pt>
                <c:pt idx="874">
                  <c:v>41444</c:v>
                </c:pt>
                <c:pt idx="875">
                  <c:v>41445</c:v>
                </c:pt>
                <c:pt idx="876">
                  <c:v>41446</c:v>
                </c:pt>
                <c:pt idx="877">
                  <c:v>41449</c:v>
                </c:pt>
                <c:pt idx="878">
                  <c:v>41450</c:v>
                </c:pt>
                <c:pt idx="879">
                  <c:v>41451</c:v>
                </c:pt>
                <c:pt idx="880">
                  <c:v>41452</c:v>
                </c:pt>
                <c:pt idx="881">
                  <c:v>41453</c:v>
                </c:pt>
                <c:pt idx="882">
                  <c:v>41456</c:v>
                </c:pt>
                <c:pt idx="883">
                  <c:v>41457</c:v>
                </c:pt>
                <c:pt idx="884">
                  <c:v>41458</c:v>
                </c:pt>
                <c:pt idx="885">
                  <c:v>41459</c:v>
                </c:pt>
                <c:pt idx="886">
                  <c:v>41460</c:v>
                </c:pt>
                <c:pt idx="887">
                  <c:v>41463</c:v>
                </c:pt>
                <c:pt idx="888">
                  <c:v>41464</c:v>
                </c:pt>
                <c:pt idx="889">
                  <c:v>41465</c:v>
                </c:pt>
                <c:pt idx="890">
                  <c:v>41466</c:v>
                </c:pt>
                <c:pt idx="891">
                  <c:v>41467</c:v>
                </c:pt>
                <c:pt idx="892">
                  <c:v>41470</c:v>
                </c:pt>
                <c:pt idx="893">
                  <c:v>41471</c:v>
                </c:pt>
                <c:pt idx="894">
                  <c:v>41472</c:v>
                </c:pt>
                <c:pt idx="895">
                  <c:v>41473</c:v>
                </c:pt>
                <c:pt idx="896">
                  <c:v>41474</c:v>
                </c:pt>
                <c:pt idx="897">
                  <c:v>41477</c:v>
                </c:pt>
                <c:pt idx="898">
                  <c:v>41478</c:v>
                </c:pt>
                <c:pt idx="899">
                  <c:v>41479</c:v>
                </c:pt>
                <c:pt idx="900">
                  <c:v>41480</c:v>
                </c:pt>
                <c:pt idx="901">
                  <c:v>41481</c:v>
                </c:pt>
                <c:pt idx="902">
                  <c:v>41484</c:v>
                </c:pt>
                <c:pt idx="903">
                  <c:v>41485</c:v>
                </c:pt>
                <c:pt idx="904">
                  <c:v>41486</c:v>
                </c:pt>
                <c:pt idx="905">
                  <c:v>41487</c:v>
                </c:pt>
                <c:pt idx="906">
                  <c:v>41488</c:v>
                </c:pt>
                <c:pt idx="907">
                  <c:v>41491</c:v>
                </c:pt>
                <c:pt idx="908">
                  <c:v>41492</c:v>
                </c:pt>
                <c:pt idx="909">
                  <c:v>41493</c:v>
                </c:pt>
                <c:pt idx="910">
                  <c:v>41498</c:v>
                </c:pt>
                <c:pt idx="911">
                  <c:v>41499</c:v>
                </c:pt>
                <c:pt idx="912">
                  <c:v>41500</c:v>
                </c:pt>
                <c:pt idx="913">
                  <c:v>41501</c:v>
                </c:pt>
                <c:pt idx="914">
                  <c:v>41502</c:v>
                </c:pt>
                <c:pt idx="915">
                  <c:v>41505</c:v>
                </c:pt>
                <c:pt idx="916">
                  <c:v>41506</c:v>
                </c:pt>
                <c:pt idx="917">
                  <c:v>41507</c:v>
                </c:pt>
                <c:pt idx="918">
                  <c:v>41508</c:v>
                </c:pt>
                <c:pt idx="919">
                  <c:v>41509</c:v>
                </c:pt>
                <c:pt idx="920">
                  <c:v>41512</c:v>
                </c:pt>
                <c:pt idx="921">
                  <c:v>41513</c:v>
                </c:pt>
                <c:pt idx="922">
                  <c:v>41514</c:v>
                </c:pt>
                <c:pt idx="923">
                  <c:v>41515</c:v>
                </c:pt>
                <c:pt idx="924">
                  <c:v>41519</c:v>
                </c:pt>
                <c:pt idx="925">
                  <c:v>41520</c:v>
                </c:pt>
                <c:pt idx="926">
                  <c:v>41521</c:v>
                </c:pt>
                <c:pt idx="927">
                  <c:v>41522</c:v>
                </c:pt>
                <c:pt idx="928">
                  <c:v>41523</c:v>
                </c:pt>
                <c:pt idx="929">
                  <c:v>41526</c:v>
                </c:pt>
                <c:pt idx="930">
                  <c:v>41527</c:v>
                </c:pt>
                <c:pt idx="931">
                  <c:v>41528</c:v>
                </c:pt>
                <c:pt idx="932">
                  <c:v>41529</c:v>
                </c:pt>
                <c:pt idx="933">
                  <c:v>41530</c:v>
                </c:pt>
                <c:pt idx="934">
                  <c:v>41533</c:v>
                </c:pt>
                <c:pt idx="935">
                  <c:v>41534</c:v>
                </c:pt>
                <c:pt idx="936">
                  <c:v>41535</c:v>
                </c:pt>
                <c:pt idx="937">
                  <c:v>41536</c:v>
                </c:pt>
                <c:pt idx="938">
                  <c:v>41537</c:v>
                </c:pt>
                <c:pt idx="939">
                  <c:v>41540</c:v>
                </c:pt>
                <c:pt idx="940">
                  <c:v>41541</c:v>
                </c:pt>
                <c:pt idx="941">
                  <c:v>41542</c:v>
                </c:pt>
                <c:pt idx="942">
                  <c:v>41543</c:v>
                </c:pt>
                <c:pt idx="943">
                  <c:v>41544</c:v>
                </c:pt>
                <c:pt idx="944">
                  <c:v>41547</c:v>
                </c:pt>
                <c:pt idx="945">
                  <c:v>41548</c:v>
                </c:pt>
                <c:pt idx="946">
                  <c:v>41549</c:v>
                </c:pt>
                <c:pt idx="947">
                  <c:v>41550</c:v>
                </c:pt>
                <c:pt idx="948">
                  <c:v>41551</c:v>
                </c:pt>
                <c:pt idx="949">
                  <c:v>41554</c:v>
                </c:pt>
                <c:pt idx="950">
                  <c:v>41555</c:v>
                </c:pt>
                <c:pt idx="951">
                  <c:v>41556</c:v>
                </c:pt>
                <c:pt idx="952">
                  <c:v>41557</c:v>
                </c:pt>
                <c:pt idx="953">
                  <c:v>41558</c:v>
                </c:pt>
                <c:pt idx="954">
                  <c:v>41561</c:v>
                </c:pt>
                <c:pt idx="955">
                  <c:v>41568</c:v>
                </c:pt>
                <c:pt idx="956">
                  <c:v>41569</c:v>
                </c:pt>
                <c:pt idx="957">
                  <c:v>41570</c:v>
                </c:pt>
                <c:pt idx="958">
                  <c:v>41571</c:v>
                </c:pt>
                <c:pt idx="959">
                  <c:v>41572</c:v>
                </c:pt>
                <c:pt idx="960">
                  <c:v>41575</c:v>
                </c:pt>
                <c:pt idx="961">
                  <c:v>41577</c:v>
                </c:pt>
                <c:pt idx="962">
                  <c:v>41578</c:v>
                </c:pt>
                <c:pt idx="963">
                  <c:v>41579</c:v>
                </c:pt>
                <c:pt idx="964">
                  <c:v>41582</c:v>
                </c:pt>
                <c:pt idx="965">
                  <c:v>41583</c:v>
                </c:pt>
                <c:pt idx="966">
                  <c:v>41584</c:v>
                </c:pt>
                <c:pt idx="967">
                  <c:v>41585</c:v>
                </c:pt>
                <c:pt idx="968">
                  <c:v>41586</c:v>
                </c:pt>
                <c:pt idx="969">
                  <c:v>41589</c:v>
                </c:pt>
                <c:pt idx="970">
                  <c:v>41590</c:v>
                </c:pt>
                <c:pt idx="971">
                  <c:v>41591</c:v>
                </c:pt>
                <c:pt idx="972">
                  <c:v>41592</c:v>
                </c:pt>
                <c:pt idx="973">
                  <c:v>41593</c:v>
                </c:pt>
                <c:pt idx="974">
                  <c:v>41596</c:v>
                </c:pt>
                <c:pt idx="975">
                  <c:v>41597</c:v>
                </c:pt>
                <c:pt idx="976">
                  <c:v>41598</c:v>
                </c:pt>
                <c:pt idx="977">
                  <c:v>41599</c:v>
                </c:pt>
                <c:pt idx="978">
                  <c:v>41600</c:v>
                </c:pt>
                <c:pt idx="979">
                  <c:v>41603</c:v>
                </c:pt>
                <c:pt idx="980">
                  <c:v>41604</c:v>
                </c:pt>
                <c:pt idx="981">
                  <c:v>41605</c:v>
                </c:pt>
                <c:pt idx="982">
                  <c:v>41606</c:v>
                </c:pt>
                <c:pt idx="983">
                  <c:v>41607</c:v>
                </c:pt>
                <c:pt idx="984">
                  <c:v>41610</c:v>
                </c:pt>
                <c:pt idx="985">
                  <c:v>41611</c:v>
                </c:pt>
                <c:pt idx="986">
                  <c:v>41612</c:v>
                </c:pt>
                <c:pt idx="987">
                  <c:v>41613</c:v>
                </c:pt>
                <c:pt idx="988">
                  <c:v>41614</c:v>
                </c:pt>
                <c:pt idx="989">
                  <c:v>41617</c:v>
                </c:pt>
                <c:pt idx="990">
                  <c:v>41618</c:v>
                </c:pt>
                <c:pt idx="991">
                  <c:v>41619</c:v>
                </c:pt>
                <c:pt idx="992">
                  <c:v>41620</c:v>
                </c:pt>
                <c:pt idx="993">
                  <c:v>41621</c:v>
                </c:pt>
                <c:pt idx="994">
                  <c:v>41624</c:v>
                </c:pt>
                <c:pt idx="995">
                  <c:v>41625</c:v>
                </c:pt>
                <c:pt idx="996">
                  <c:v>41626</c:v>
                </c:pt>
                <c:pt idx="997">
                  <c:v>41627</c:v>
                </c:pt>
                <c:pt idx="998">
                  <c:v>41628</c:v>
                </c:pt>
                <c:pt idx="999">
                  <c:v>41631</c:v>
                </c:pt>
                <c:pt idx="1000">
                  <c:v>41632</c:v>
                </c:pt>
                <c:pt idx="1001">
                  <c:v>41633</c:v>
                </c:pt>
                <c:pt idx="1002">
                  <c:v>41634</c:v>
                </c:pt>
                <c:pt idx="1003">
                  <c:v>41635</c:v>
                </c:pt>
                <c:pt idx="1004">
                  <c:v>41638</c:v>
                </c:pt>
                <c:pt idx="1005">
                  <c:v>41639</c:v>
                </c:pt>
                <c:pt idx="1006">
                  <c:v>41641</c:v>
                </c:pt>
                <c:pt idx="1007">
                  <c:v>41642</c:v>
                </c:pt>
                <c:pt idx="1008">
                  <c:v>41645</c:v>
                </c:pt>
                <c:pt idx="1009">
                  <c:v>41646</c:v>
                </c:pt>
                <c:pt idx="1010">
                  <c:v>41647</c:v>
                </c:pt>
                <c:pt idx="1011">
                  <c:v>41648</c:v>
                </c:pt>
                <c:pt idx="1012">
                  <c:v>41649</c:v>
                </c:pt>
                <c:pt idx="1013">
                  <c:v>41652</c:v>
                </c:pt>
                <c:pt idx="1014">
                  <c:v>41653</c:v>
                </c:pt>
                <c:pt idx="1015">
                  <c:v>41654</c:v>
                </c:pt>
                <c:pt idx="1016">
                  <c:v>41655</c:v>
                </c:pt>
                <c:pt idx="1017">
                  <c:v>41656</c:v>
                </c:pt>
                <c:pt idx="1018">
                  <c:v>41659</c:v>
                </c:pt>
                <c:pt idx="1019">
                  <c:v>41660</c:v>
                </c:pt>
                <c:pt idx="1020">
                  <c:v>41661</c:v>
                </c:pt>
                <c:pt idx="1021">
                  <c:v>41662</c:v>
                </c:pt>
                <c:pt idx="1022">
                  <c:v>41663</c:v>
                </c:pt>
                <c:pt idx="1023">
                  <c:v>41666</c:v>
                </c:pt>
                <c:pt idx="1024">
                  <c:v>41667</c:v>
                </c:pt>
                <c:pt idx="1025">
                  <c:v>41668</c:v>
                </c:pt>
                <c:pt idx="1026">
                  <c:v>41669</c:v>
                </c:pt>
                <c:pt idx="1027">
                  <c:v>41670</c:v>
                </c:pt>
                <c:pt idx="1028">
                  <c:v>41673</c:v>
                </c:pt>
                <c:pt idx="1029">
                  <c:v>41674</c:v>
                </c:pt>
                <c:pt idx="1030">
                  <c:v>41675</c:v>
                </c:pt>
                <c:pt idx="1031">
                  <c:v>41676</c:v>
                </c:pt>
                <c:pt idx="1032">
                  <c:v>41677</c:v>
                </c:pt>
                <c:pt idx="1033">
                  <c:v>41680</c:v>
                </c:pt>
                <c:pt idx="1034">
                  <c:v>41681</c:v>
                </c:pt>
                <c:pt idx="1035">
                  <c:v>41682</c:v>
                </c:pt>
                <c:pt idx="1036">
                  <c:v>41683</c:v>
                </c:pt>
                <c:pt idx="1037">
                  <c:v>41684</c:v>
                </c:pt>
                <c:pt idx="1038">
                  <c:v>41687</c:v>
                </c:pt>
                <c:pt idx="1039">
                  <c:v>41688</c:v>
                </c:pt>
                <c:pt idx="1040">
                  <c:v>41689</c:v>
                </c:pt>
                <c:pt idx="1041">
                  <c:v>41690</c:v>
                </c:pt>
                <c:pt idx="1042">
                  <c:v>41691</c:v>
                </c:pt>
                <c:pt idx="1043">
                  <c:v>41694</c:v>
                </c:pt>
                <c:pt idx="1044">
                  <c:v>41695</c:v>
                </c:pt>
                <c:pt idx="1045">
                  <c:v>41696</c:v>
                </c:pt>
                <c:pt idx="1046">
                  <c:v>41697</c:v>
                </c:pt>
                <c:pt idx="1047">
                  <c:v>41698</c:v>
                </c:pt>
                <c:pt idx="1048">
                  <c:v>41701</c:v>
                </c:pt>
                <c:pt idx="1049">
                  <c:v>41702</c:v>
                </c:pt>
                <c:pt idx="1050">
                  <c:v>41703</c:v>
                </c:pt>
                <c:pt idx="1051">
                  <c:v>41704</c:v>
                </c:pt>
                <c:pt idx="1052">
                  <c:v>41705</c:v>
                </c:pt>
                <c:pt idx="1053">
                  <c:v>41708</c:v>
                </c:pt>
                <c:pt idx="1054">
                  <c:v>41709</c:v>
                </c:pt>
                <c:pt idx="1055">
                  <c:v>41710</c:v>
                </c:pt>
                <c:pt idx="1056">
                  <c:v>41711</c:v>
                </c:pt>
                <c:pt idx="1057">
                  <c:v>41712</c:v>
                </c:pt>
                <c:pt idx="1058">
                  <c:v>41715</c:v>
                </c:pt>
                <c:pt idx="1059">
                  <c:v>41716</c:v>
                </c:pt>
                <c:pt idx="1060">
                  <c:v>41717</c:v>
                </c:pt>
                <c:pt idx="1061">
                  <c:v>41718</c:v>
                </c:pt>
                <c:pt idx="1062">
                  <c:v>41719</c:v>
                </c:pt>
                <c:pt idx="1063">
                  <c:v>41722</c:v>
                </c:pt>
                <c:pt idx="1064">
                  <c:v>41723</c:v>
                </c:pt>
                <c:pt idx="1065">
                  <c:v>41724</c:v>
                </c:pt>
                <c:pt idx="1066">
                  <c:v>41725</c:v>
                </c:pt>
                <c:pt idx="1067">
                  <c:v>41726</c:v>
                </c:pt>
                <c:pt idx="1068">
                  <c:v>41729</c:v>
                </c:pt>
                <c:pt idx="1069">
                  <c:v>41730</c:v>
                </c:pt>
                <c:pt idx="1070">
                  <c:v>41731</c:v>
                </c:pt>
                <c:pt idx="1071">
                  <c:v>41732</c:v>
                </c:pt>
                <c:pt idx="1072">
                  <c:v>41733</c:v>
                </c:pt>
                <c:pt idx="1073">
                  <c:v>41736</c:v>
                </c:pt>
                <c:pt idx="1074">
                  <c:v>41737</c:v>
                </c:pt>
                <c:pt idx="1075">
                  <c:v>41738</c:v>
                </c:pt>
                <c:pt idx="1076">
                  <c:v>41739</c:v>
                </c:pt>
                <c:pt idx="1077">
                  <c:v>41740</c:v>
                </c:pt>
                <c:pt idx="1078">
                  <c:v>41743</c:v>
                </c:pt>
                <c:pt idx="1079">
                  <c:v>41744</c:v>
                </c:pt>
                <c:pt idx="1080">
                  <c:v>41745</c:v>
                </c:pt>
                <c:pt idx="1081">
                  <c:v>41746</c:v>
                </c:pt>
                <c:pt idx="1082">
                  <c:v>41747</c:v>
                </c:pt>
                <c:pt idx="1083">
                  <c:v>41750</c:v>
                </c:pt>
                <c:pt idx="1084">
                  <c:v>41751</c:v>
                </c:pt>
                <c:pt idx="1085">
                  <c:v>41753</c:v>
                </c:pt>
                <c:pt idx="1086">
                  <c:v>41754</c:v>
                </c:pt>
                <c:pt idx="1087">
                  <c:v>41757</c:v>
                </c:pt>
                <c:pt idx="1088">
                  <c:v>41758</c:v>
                </c:pt>
                <c:pt idx="1089">
                  <c:v>41759</c:v>
                </c:pt>
                <c:pt idx="1090">
                  <c:v>41761</c:v>
                </c:pt>
                <c:pt idx="1091">
                  <c:v>41764</c:v>
                </c:pt>
                <c:pt idx="1092">
                  <c:v>41765</c:v>
                </c:pt>
                <c:pt idx="1093">
                  <c:v>41766</c:v>
                </c:pt>
                <c:pt idx="1094">
                  <c:v>41767</c:v>
                </c:pt>
                <c:pt idx="1095">
                  <c:v>41768</c:v>
                </c:pt>
                <c:pt idx="1096">
                  <c:v>41771</c:v>
                </c:pt>
                <c:pt idx="1097">
                  <c:v>41772</c:v>
                </c:pt>
                <c:pt idx="1098">
                  <c:v>41773</c:v>
                </c:pt>
                <c:pt idx="1099">
                  <c:v>41774</c:v>
                </c:pt>
                <c:pt idx="1100">
                  <c:v>41775</c:v>
                </c:pt>
                <c:pt idx="1101">
                  <c:v>41779</c:v>
                </c:pt>
                <c:pt idx="1102">
                  <c:v>41780</c:v>
                </c:pt>
              </c:numCache>
            </c:numRef>
          </c:cat>
          <c:val>
            <c:numRef>
              <c:f>grafik!$H$4:$H$1106</c:f>
              <c:numCache>
                <c:formatCode>General</c:formatCode>
                <c:ptCount val="1103"/>
                <c:pt idx="4" formatCode="0.0">
                  <c:v>6.5020000000000007</c:v>
                </c:pt>
                <c:pt idx="5" formatCode="0.0">
                  <c:v>6.5039999999999996</c:v>
                </c:pt>
                <c:pt idx="6" formatCode="0.0">
                  <c:v>6.5039999999999996</c:v>
                </c:pt>
                <c:pt idx="7" formatCode="0.0">
                  <c:v>6.5019999999999998</c:v>
                </c:pt>
                <c:pt idx="8" formatCode="0.0">
                  <c:v>6.5019999999999998</c:v>
                </c:pt>
                <c:pt idx="9" formatCode="0.0">
                  <c:v>6.4980000000000002</c:v>
                </c:pt>
                <c:pt idx="10" formatCode="0.0">
                  <c:v>6.4980000000000002</c:v>
                </c:pt>
                <c:pt idx="11" formatCode="0.0">
                  <c:v>6.4980000000000002</c:v>
                </c:pt>
                <c:pt idx="12" formatCode="0.0">
                  <c:v>6.5</c:v>
                </c:pt>
                <c:pt idx="13" formatCode="0.0">
                  <c:v>6.5</c:v>
                </c:pt>
                <c:pt idx="14" formatCode="0.0">
                  <c:v>6.5</c:v>
                </c:pt>
                <c:pt idx="15" formatCode="0.0">
                  <c:v>6.5</c:v>
                </c:pt>
                <c:pt idx="16" formatCode="0.0">
                  <c:v>6.5</c:v>
                </c:pt>
                <c:pt idx="17" formatCode="0.0">
                  <c:v>6.5</c:v>
                </c:pt>
                <c:pt idx="18" formatCode="0.0">
                  <c:v>6.5</c:v>
                </c:pt>
                <c:pt idx="19" formatCode="0.0">
                  <c:v>6.5</c:v>
                </c:pt>
                <c:pt idx="20" formatCode="0.0">
                  <c:v>6.5</c:v>
                </c:pt>
                <c:pt idx="21" formatCode="0.0">
                  <c:v>6.5</c:v>
                </c:pt>
                <c:pt idx="22" formatCode="0.0">
                  <c:v>6.5</c:v>
                </c:pt>
                <c:pt idx="23" formatCode="0.0">
                  <c:v>6.5</c:v>
                </c:pt>
                <c:pt idx="24" formatCode="0.0">
                  <c:v>6.5</c:v>
                </c:pt>
                <c:pt idx="25" formatCode="0.0">
                  <c:v>6.5</c:v>
                </c:pt>
                <c:pt idx="26" formatCode="0.0">
                  <c:v>6.5</c:v>
                </c:pt>
                <c:pt idx="27" formatCode="0.0">
                  <c:v>6.5</c:v>
                </c:pt>
                <c:pt idx="28" formatCode="0.0">
                  <c:v>6.5</c:v>
                </c:pt>
                <c:pt idx="29" formatCode="0.0">
                  <c:v>6.5039999999999996</c:v>
                </c:pt>
                <c:pt idx="30" formatCode="0.0">
                  <c:v>6.5039999999999996</c:v>
                </c:pt>
                <c:pt idx="31" formatCode="0.0">
                  <c:v>6.5039999999999996</c:v>
                </c:pt>
                <c:pt idx="32" formatCode="0.0">
                  <c:v>6.5039999999999996</c:v>
                </c:pt>
                <c:pt idx="33" formatCode="0.0">
                  <c:v>6.5039999999999996</c:v>
                </c:pt>
                <c:pt idx="34" formatCode="0.0">
                  <c:v>6.5019999999999998</c:v>
                </c:pt>
                <c:pt idx="35" formatCode="0.0">
                  <c:v>6.5019999999999998</c:v>
                </c:pt>
                <c:pt idx="36" formatCode="0.0">
                  <c:v>6.5019999999999998</c:v>
                </c:pt>
                <c:pt idx="37" formatCode="0.0">
                  <c:v>6.5019999999999998</c:v>
                </c:pt>
                <c:pt idx="38" formatCode="0.0">
                  <c:v>6.5019999999999998</c:v>
                </c:pt>
                <c:pt idx="39" formatCode="0.0">
                  <c:v>6.5019999999999998</c:v>
                </c:pt>
                <c:pt idx="40" formatCode="0.0">
                  <c:v>6.5019999999999998</c:v>
                </c:pt>
                <c:pt idx="41" formatCode="0.0">
                  <c:v>6.5019999999999998</c:v>
                </c:pt>
                <c:pt idx="42" formatCode="0.0">
                  <c:v>6.5019999999999998</c:v>
                </c:pt>
                <c:pt idx="43" formatCode="0.0">
                  <c:v>6.5019999999999998</c:v>
                </c:pt>
                <c:pt idx="44" formatCode="0.0">
                  <c:v>6.5</c:v>
                </c:pt>
                <c:pt idx="45" formatCode="0.0">
                  <c:v>6.4980000000000002</c:v>
                </c:pt>
                <c:pt idx="46" formatCode="0.0">
                  <c:v>6.4980000000000002</c:v>
                </c:pt>
                <c:pt idx="47" formatCode="0.0">
                  <c:v>6.4980000000000002</c:v>
                </c:pt>
                <c:pt idx="48" formatCode="0.0">
                  <c:v>6.4960000000000004</c:v>
                </c:pt>
                <c:pt idx="49" formatCode="0.0">
                  <c:v>6.4940000000000015</c:v>
                </c:pt>
                <c:pt idx="50" formatCode="0.0">
                  <c:v>6.4940000000000015</c:v>
                </c:pt>
                <c:pt idx="51" formatCode="0.0">
                  <c:v>6.492</c:v>
                </c:pt>
                <c:pt idx="52" formatCode="0.0">
                  <c:v>6.492</c:v>
                </c:pt>
                <c:pt idx="53" formatCode="0.0">
                  <c:v>6.4939999999999998</c:v>
                </c:pt>
                <c:pt idx="54" formatCode="0.0">
                  <c:v>6.4960000000000004</c:v>
                </c:pt>
                <c:pt idx="55" formatCode="0.0">
                  <c:v>6.4980000000000002</c:v>
                </c:pt>
                <c:pt idx="56" formatCode="0.0">
                  <c:v>6.5</c:v>
                </c:pt>
                <c:pt idx="57" formatCode="0.0">
                  <c:v>6.5</c:v>
                </c:pt>
                <c:pt idx="58" formatCode="0.0">
                  <c:v>6.5</c:v>
                </c:pt>
                <c:pt idx="59" formatCode="0.0">
                  <c:v>6.5</c:v>
                </c:pt>
                <c:pt idx="60" formatCode="0.0">
                  <c:v>6.5</c:v>
                </c:pt>
                <c:pt idx="61" formatCode="0.0">
                  <c:v>6.4980000000000002</c:v>
                </c:pt>
                <c:pt idx="62" formatCode="0.0">
                  <c:v>6.5039999999999996</c:v>
                </c:pt>
                <c:pt idx="63" formatCode="0.0">
                  <c:v>6.5039999999999996</c:v>
                </c:pt>
                <c:pt idx="64" formatCode="0.0">
                  <c:v>6.508</c:v>
                </c:pt>
                <c:pt idx="65" formatCode="0.0">
                  <c:v>6.51</c:v>
                </c:pt>
                <c:pt idx="66" formatCode="0.0">
                  <c:v>6.5120000000000005</c:v>
                </c:pt>
                <c:pt idx="67" formatCode="0.0">
                  <c:v>6.508</c:v>
                </c:pt>
                <c:pt idx="68" formatCode="0.0">
                  <c:v>6.5120000000000005</c:v>
                </c:pt>
                <c:pt idx="69" formatCode="0.0">
                  <c:v>6.5120000000000005</c:v>
                </c:pt>
                <c:pt idx="70" formatCode="0.0">
                  <c:v>6.51</c:v>
                </c:pt>
                <c:pt idx="71" formatCode="0.0">
                  <c:v>6.51</c:v>
                </c:pt>
                <c:pt idx="72" formatCode="0.0">
                  <c:v>6.508</c:v>
                </c:pt>
                <c:pt idx="73" formatCode="0.0">
                  <c:v>6.5039999999999996</c:v>
                </c:pt>
                <c:pt idx="74" formatCode="0.0">
                  <c:v>6.5019999999999998</c:v>
                </c:pt>
                <c:pt idx="75" formatCode="0.0">
                  <c:v>6.5019999999999998</c:v>
                </c:pt>
                <c:pt idx="76" formatCode="0.0">
                  <c:v>6.5019999999999998</c:v>
                </c:pt>
                <c:pt idx="77" formatCode="0.0">
                  <c:v>6.5019999999999998</c:v>
                </c:pt>
                <c:pt idx="78" formatCode="0.0">
                  <c:v>6.5019999999999998</c:v>
                </c:pt>
                <c:pt idx="79" formatCode="0.0">
                  <c:v>6.5</c:v>
                </c:pt>
                <c:pt idx="80" formatCode="0.0">
                  <c:v>6.5</c:v>
                </c:pt>
                <c:pt idx="81" formatCode="0.0">
                  <c:v>6.5</c:v>
                </c:pt>
                <c:pt idx="82" formatCode="0.0">
                  <c:v>6.5</c:v>
                </c:pt>
                <c:pt idx="83" formatCode="0.0">
                  <c:v>6.5019999999999998</c:v>
                </c:pt>
                <c:pt idx="84" formatCode="0.0">
                  <c:v>6.508</c:v>
                </c:pt>
                <c:pt idx="85" formatCode="0.0">
                  <c:v>6.5219999999999994</c:v>
                </c:pt>
                <c:pt idx="86" formatCode="0.0">
                  <c:v>6.5280000000000005</c:v>
                </c:pt>
                <c:pt idx="87" formatCode="0.0">
                  <c:v>6.55</c:v>
                </c:pt>
                <c:pt idx="88" formatCode="0.0">
                  <c:v>6.5680000000000005</c:v>
                </c:pt>
                <c:pt idx="89" formatCode="0.0">
                  <c:v>6.5659999999999989</c:v>
                </c:pt>
                <c:pt idx="90" formatCode="0.0">
                  <c:v>6.5520000000000005</c:v>
                </c:pt>
                <c:pt idx="91" formatCode="0.0">
                  <c:v>6.5460000000000012</c:v>
                </c:pt>
                <c:pt idx="92" formatCode="0.0">
                  <c:v>6.5239999999999982</c:v>
                </c:pt>
                <c:pt idx="93" formatCode="0.0">
                  <c:v>6.5120000000000005</c:v>
                </c:pt>
                <c:pt idx="94" formatCode="0.0">
                  <c:v>6.508</c:v>
                </c:pt>
                <c:pt idx="95" formatCode="0.0">
                  <c:v>6.508</c:v>
                </c:pt>
                <c:pt idx="96" formatCode="0.0">
                  <c:v>6.517999999999998</c:v>
                </c:pt>
                <c:pt idx="97" formatCode="0.0">
                  <c:v>6.5239999999999982</c:v>
                </c:pt>
                <c:pt idx="98" formatCode="0.0">
                  <c:v>6.516</c:v>
                </c:pt>
                <c:pt idx="99" formatCode="0.0">
                  <c:v>6.516</c:v>
                </c:pt>
                <c:pt idx="100" formatCode="0.0">
                  <c:v>6.516</c:v>
                </c:pt>
                <c:pt idx="101" formatCode="0.0">
                  <c:v>6.5060000000000002</c:v>
                </c:pt>
                <c:pt idx="102" formatCode="0.0">
                  <c:v>6.5120000000000005</c:v>
                </c:pt>
                <c:pt idx="103" formatCode="0.0">
                  <c:v>6.5219999999999994</c:v>
                </c:pt>
                <c:pt idx="104" formatCode="0.0">
                  <c:v>6.5340000000000007</c:v>
                </c:pt>
                <c:pt idx="105" formatCode="0.0">
                  <c:v>6.5439999999999996</c:v>
                </c:pt>
                <c:pt idx="106" formatCode="0.0">
                  <c:v>6.5539999999999985</c:v>
                </c:pt>
                <c:pt idx="107" formatCode="0.0">
                  <c:v>6.5680000000000005</c:v>
                </c:pt>
                <c:pt idx="108" formatCode="0.0">
                  <c:v>6.5860000000000003</c:v>
                </c:pt>
                <c:pt idx="109" formatCode="0.0">
                  <c:v>6.5980000000000008</c:v>
                </c:pt>
                <c:pt idx="110" formatCode="0.0">
                  <c:v>6.6</c:v>
                </c:pt>
                <c:pt idx="111" formatCode="0.0">
                  <c:v>6.5959999999999983</c:v>
                </c:pt>
                <c:pt idx="112" formatCode="0.0">
                  <c:v>6.5840000000000005</c:v>
                </c:pt>
                <c:pt idx="113" formatCode="0.0">
                  <c:v>6.5659999999999989</c:v>
                </c:pt>
                <c:pt idx="114" formatCode="0.0">
                  <c:v>6.55</c:v>
                </c:pt>
                <c:pt idx="115" formatCode="0.0">
                  <c:v>6.5460000000000012</c:v>
                </c:pt>
                <c:pt idx="116" formatCode="0.0">
                  <c:v>6.548</c:v>
                </c:pt>
                <c:pt idx="117" formatCode="0.0">
                  <c:v>6.556</c:v>
                </c:pt>
                <c:pt idx="118" formatCode="0.0">
                  <c:v>6.5860000000000003</c:v>
                </c:pt>
                <c:pt idx="119" formatCode="0.0">
                  <c:v>6.637999999999999</c:v>
                </c:pt>
                <c:pt idx="120" formatCode="0.0">
                  <c:v>6.6439999999999992</c:v>
                </c:pt>
                <c:pt idx="121" formatCode="0.0">
                  <c:v>6.6400000000000006</c:v>
                </c:pt>
                <c:pt idx="122" formatCode="0.0">
                  <c:v>6.6259999999999994</c:v>
                </c:pt>
                <c:pt idx="123" formatCode="0.0">
                  <c:v>6.5900000000000007</c:v>
                </c:pt>
                <c:pt idx="124" formatCode="0.0">
                  <c:v>6.5340000000000007</c:v>
                </c:pt>
                <c:pt idx="125" formatCode="0.0">
                  <c:v>6.5860000000000003</c:v>
                </c:pt>
                <c:pt idx="126" formatCode="0.0">
                  <c:v>6.6239999999999988</c:v>
                </c:pt>
                <c:pt idx="127" formatCode="0.0">
                  <c:v>6.6339999999999995</c:v>
                </c:pt>
                <c:pt idx="128" formatCode="0.0">
                  <c:v>6.637999999999999</c:v>
                </c:pt>
                <c:pt idx="129" formatCode="0.0">
                  <c:v>6.637999999999999</c:v>
                </c:pt>
                <c:pt idx="130" formatCode="0.0">
                  <c:v>6.5739999999999998</c:v>
                </c:pt>
                <c:pt idx="131" formatCode="0.0">
                  <c:v>6.5319999999999991</c:v>
                </c:pt>
                <c:pt idx="132" formatCode="0.0">
                  <c:v>6.5319999999999991</c:v>
                </c:pt>
                <c:pt idx="133" formatCode="0.0">
                  <c:v>6.5299999999999985</c:v>
                </c:pt>
                <c:pt idx="134" formatCode="0.0">
                  <c:v>6.5280000000000005</c:v>
                </c:pt>
                <c:pt idx="135" formatCode="0.0">
                  <c:v>6.5260000000000007</c:v>
                </c:pt>
                <c:pt idx="136" formatCode="0.0">
                  <c:v>6.5260000000000007</c:v>
                </c:pt>
                <c:pt idx="137" formatCode="0.0">
                  <c:v>6.516</c:v>
                </c:pt>
                <c:pt idx="138" formatCode="0.0">
                  <c:v>6.517999999999998</c:v>
                </c:pt>
                <c:pt idx="139" formatCode="0.0">
                  <c:v>6.5239999999999982</c:v>
                </c:pt>
                <c:pt idx="140" formatCode="0.0">
                  <c:v>6.5280000000000005</c:v>
                </c:pt>
                <c:pt idx="141" formatCode="0.0">
                  <c:v>6.5280000000000005</c:v>
                </c:pt>
                <c:pt idx="142" formatCode="0.0">
                  <c:v>6.5359999999999996</c:v>
                </c:pt>
                <c:pt idx="143" formatCode="0.0">
                  <c:v>6.5400000000000009</c:v>
                </c:pt>
                <c:pt idx="144" formatCode="0.0">
                  <c:v>6.5439999999999996</c:v>
                </c:pt>
                <c:pt idx="145" formatCode="0.0">
                  <c:v>6.548</c:v>
                </c:pt>
                <c:pt idx="146" formatCode="0.0">
                  <c:v>6.5539999999999985</c:v>
                </c:pt>
                <c:pt idx="147" formatCode="0.0">
                  <c:v>6.5460000000000012</c:v>
                </c:pt>
                <c:pt idx="148" formatCode="0.0">
                  <c:v>6.5419999999999998</c:v>
                </c:pt>
                <c:pt idx="149" formatCode="0.0">
                  <c:v>6.56</c:v>
                </c:pt>
                <c:pt idx="150" formatCode="0.0">
                  <c:v>6.5679999999999987</c:v>
                </c:pt>
                <c:pt idx="151" formatCode="0.0">
                  <c:v>6.5720000000000001</c:v>
                </c:pt>
                <c:pt idx="152" formatCode="0.0">
                  <c:v>6.6179999999999994</c:v>
                </c:pt>
                <c:pt idx="153" formatCode="0.0">
                  <c:v>6.63</c:v>
                </c:pt>
                <c:pt idx="154" formatCode="0.0">
                  <c:v>6.6639999999999988</c:v>
                </c:pt>
                <c:pt idx="155" formatCode="0.0">
                  <c:v>6.6839999999999993</c:v>
                </c:pt>
                <c:pt idx="156" formatCode="0.0">
                  <c:v>6.7</c:v>
                </c:pt>
                <c:pt idx="157" formatCode="0.0">
                  <c:v>6.6819999999999995</c:v>
                </c:pt>
                <c:pt idx="158" formatCode="0.0">
                  <c:v>6.6899999999999995</c:v>
                </c:pt>
                <c:pt idx="159" formatCode="0.0">
                  <c:v>6.6480000000000006</c:v>
                </c:pt>
                <c:pt idx="160" formatCode="0.0">
                  <c:v>6.6339999999999995</c:v>
                </c:pt>
                <c:pt idx="161" formatCode="0.0">
                  <c:v>6.637999999999999</c:v>
                </c:pt>
                <c:pt idx="162" formatCode="0.0">
                  <c:v>6.6679999999999975</c:v>
                </c:pt>
                <c:pt idx="163" formatCode="0.0">
                  <c:v>6.7040000000000006</c:v>
                </c:pt>
                <c:pt idx="164" formatCode="0.0">
                  <c:v>6.742</c:v>
                </c:pt>
                <c:pt idx="165" formatCode="0.0">
                  <c:v>6.7799999999999994</c:v>
                </c:pt>
                <c:pt idx="166" formatCode="0.0">
                  <c:v>6.8019999999999996</c:v>
                </c:pt>
                <c:pt idx="167" formatCode="0.0">
                  <c:v>6.7879999999999985</c:v>
                </c:pt>
                <c:pt idx="168" formatCode="0.0">
                  <c:v>6.7859999999999996</c:v>
                </c:pt>
                <c:pt idx="169" formatCode="0.0">
                  <c:v>6.806</c:v>
                </c:pt>
                <c:pt idx="170" formatCode="0.0">
                  <c:v>6.8119999999999985</c:v>
                </c:pt>
                <c:pt idx="171" formatCode="0.0">
                  <c:v>6.8379999999999983</c:v>
                </c:pt>
                <c:pt idx="172" formatCode="0.0">
                  <c:v>6.8279999999999994</c:v>
                </c:pt>
                <c:pt idx="173" formatCode="0.0">
                  <c:v>6.7760000000000016</c:v>
                </c:pt>
                <c:pt idx="174" formatCode="0.0">
                  <c:v>6.7060000000000004</c:v>
                </c:pt>
                <c:pt idx="175" formatCode="0.0">
                  <c:v>6.6539999999999981</c:v>
                </c:pt>
                <c:pt idx="176" formatCode="0.0">
                  <c:v>6.5939999999999985</c:v>
                </c:pt>
                <c:pt idx="177" formatCode="0.0">
                  <c:v>6.5619999999999994</c:v>
                </c:pt>
                <c:pt idx="178" formatCode="0.0">
                  <c:v>6.5600000000000005</c:v>
                </c:pt>
                <c:pt idx="179" formatCode="0.0">
                  <c:v>6.5739999999999998</c:v>
                </c:pt>
                <c:pt idx="180" formatCode="0.0">
                  <c:v>6.5900000000000007</c:v>
                </c:pt>
                <c:pt idx="181" formatCode="0.0">
                  <c:v>6.605999999999999</c:v>
                </c:pt>
                <c:pt idx="182" formatCode="0.0">
                  <c:v>6.6560000000000006</c:v>
                </c:pt>
                <c:pt idx="183" formatCode="0.0">
                  <c:v>6.7039999999999988</c:v>
                </c:pt>
                <c:pt idx="184" formatCode="0.0">
                  <c:v>6.8039999999999994</c:v>
                </c:pt>
                <c:pt idx="185" formatCode="0.0">
                  <c:v>6.9120000000000008</c:v>
                </c:pt>
                <c:pt idx="186" formatCode="0.0">
                  <c:v>7.016</c:v>
                </c:pt>
                <c:pt idx="187" formatCode="0.0">
                  <c:v>6.9960000000000004</c:v>
                </c:pt>
                <c:pt idx="188" formatCode="0.0">
                  <c:v>7.0319999999999991</c:v>
                </c:pt>
                <c:pt idx="189" formatCode="0.0">
                  <c:v>6.984</c:v>
                </c:pt>
                <c:pt idx="190" formatCode="0.0">
                  <c:v>6.9099999999999993</c:v>
                </c:pt>
                <c:pt idx="191" formatCode="0.0">
                  <c:v>6.8340000000000005</c:v>
                </c:pt>
                <c:pt idx="192" formatCode="0.0">
                  <c:v>6.8599999999999985</c:v>
                </c:pt>
                <c:pt idx="193" formatCode="0.0">
                  <c:v>6.8959999999999981</c:v>
                </c:pt>
                <c:pt idx="194" formatCode="0.0">
                  <c:v>6.99</c:v>
                </c:pt>
                <c:pt idx="195" formatCode="0.0">
                  <c:v>7.0439999999999996</c:v>
                </c:pt>
                <c:pt idx="196" formatCode="0.0">
                  <c:v>7.0780000000000003</c:v>
                </c:pt>
                <c:pt idx="197" formatCode="0.0">
                  <c:v>7.1079999999999988</c:v>
                </c:pt>
                <c:pt idx="198" formatCode="0.0">
                  <c:v>7.016</c:v>
                </c:pt>
                <c:pt idx="199" formatCode="0.0">
                  <c:v>6.98</c:v>
                </c:pt>
                <c:pt idx="200" formatCode="0.0">
                  <c:v>6.9980000000000002</c:v>
                </c:pt>
                <c:pt idx="201" formatCode="0.0">
                  <c:v>7.0319999999999991</c:v>
                </c:pt>
                <c:pt idx="202" formatCode="0.0">
                  <c:v>7.0459999999999985</c:v>
                </c:pt>
                <c:pt idx="203" formatCode="0.0">
                  <c:v>7.1019999999999985</c:v>
                </c:pt>
                <c:pt idx="204" formatCode="0.0">
                  <c:v>7.081999999999999</c:v>
                </c:pt>
                <c:pt idx="205" formatCode="0.0">
                  <c:v>7.048</c:v>
                </c:pt>
                <c:pt idx="206" formatCode="0.0">
                  <c:v>7.016</c:v>
                </c:pt>
                <c:pt idx="207" formatCode="0.0">
                  <c:v>6.918000000000001</c:v>
                </c:pt>
                <c:pt idx="208" formatCode="0.0">
                  <c:v>6.8379999999999983</c:v>
                </c:pt>
                <c:pt idx="209" formatCode="0.0">
                  <c:v>6.9019999999999992</c:v>
                </c:pt>
                <c:pt idx="210" formatCode="0.0">
                  <c:v>6.9639999999999995</c:v>
                </c:pt>
                <c:pt idx="211" formatCode="0.0">
                  <c:v>6.9819999999999993</c:v>
                </c:pt>
                <c:pt idx="212" formatCode="0.0">
                  <c:v>7.0659999999999989</c:v>
                </c:pt>
                <c:pt idx="213" formatCode="0.0">
                  <c:v>7.0639999999999992</c:v>
                </c:pt>
                <c:pt idx="214" formatCode="0.0">
                  <c:v>6.9040000000000008</c:v>
                </c:pt>
                <c:pt idx="215" formatCode="0.0">
                  <c:v>6.8039999999999985</c:v>
                </c:pt>
                <c:pt idx="216" formatCode="0.0">
                  <c:v>6.7159999999999984</c:v>
                </c:pt>
                <c:pt idx="217" formatCode="0.0">
                  <c:v>6.49</c:v>
                </c:pt>
                <c:pt idx="218" formatCode="0.0">
                  <c:v>6.4759999999999991</c:v>
                </c:pt>
                <c:pt idx="219" formatCode="0.0">
                  <c:v>6.4540000000000006</c:v>
                </c:pt>
                <c:pt idx="220" formatCode="0.0">
                  <c:v>6.51</c:v>
                </c:pt>
                <c:pt idx="221" formatCode="0.0">
                  <c:v>6.5840000000000005</c:v>
                </c:pt>
                <c:pt idx="222" formatCode="0.0">
                  <c:v>6.7439999999999998</c:v>
                </c:pt>
                <c:pt idx="223" formatCode="0.0">
                  <c:v>6.6539999999999999</c:v>
                </c:pt>
                <c:pt idx="224" formatCode="0.0">
                  <c:v>6.7919999999999998</c:v>
                </c:pt>
                <c:pt idx="225" formatCode="0.0">
                  <c:v>6.7819999999999991</c:v>
                </c:pt>
                <c:pt idx="226" formatCode="0.0">
                  <c:v>6.806</c:v>
                </c:pt>
                <c:pt idx="227" formatCode="0.0">
                  <c:v>6.8900000000000006</c:v>
                </c:pt>
                <c:pt idx="228" formatCode="0.0">
                  <c:v>7.1099999999999985</c:v>
                </c:pt>
                <c:pt idx="229" formatCode="0.0">
                  <c:v>7.0639999999999992</c:v>
                </c:pt>
                <c:pt idx="230" formatCode="0.0">
                  <c:v>6.9680000000000009</c:v>
                </c:pt>
                <c:pt idx="231" formatCode="0.0">
                  <c:v>6.6659999999999986</c:v>
                </c:pt>
                <c:pt idx="232" formatCode="0.0">
                  <c:v>6.05</c:v>
                </c:pt>
                <c:pt idx="233" formatCode="0.0">
                  <c:v>5.3580000000000005</c:v>
                </c:pt>
                <c:pt idx="234" formatCode="0.0">
                  <c:v>5.4459999999999997</c:v>
                </c:pt>
                <c:pt idx="235" formatCode="0.0">
                  <c:v>5.5579999999999989</c:v>
                </c:pt>
                <c:pt idx="236" formatCode="0.0">
                  <c:v>5.863999999999999</c:v>
                </c:pt>
                <c:pt idx="237" formatCode="0.0">
                  <c:v>6.4659999999999984</c:v>
                </c:pt>
                <c:pt idx="238" formatCode="0.0">
                  <c:v>6.8019999999999996</c:v>
                </c:pt>
                <c:pt idx="239" formatCode="0.0">
                  <c:v>6.6880000000000006</c:v>
                </c:pt>
                <c:pt idx="240" formatCode="0.0">
                  <c:v>6.7239999999999984</c:v>
                </c:pt>
                <c:pt idx="241" formatCode="0.0">
                  <c:v>6.8360000000000003</c:v>
                </c:pt>
                <c:pt idx="242" formatCode="0.0">
                  <c:v>6.6419999999999995</c:v>
                </c:pt>
                <c:pt idx="243" formatCode="0.0">
                  <c:v>6.1179999999999994</c:v>
                </c:pt>
                <c:pt idx="244" formatCode="0.0">
                  <c:v>6.113999999999999</c:v>
                </c:pt>
                <c:pt idx="245" formatCode="0.0">
                  <c:v>5.9739999999999993</c:v>
                </c:pt>
                <c:pt idx="246" formatCode="0.0">
                  <c:v>5.6679999999999993</c:v>
                </c:pt>
                <c:pt idx="247" formatCode="0.0">
                  <c:v>5.2619999999999996</c:v>
                </c:pt>
                <c:pt idx="248" formatCode="0.0">
                  <c:v>5.702</c:v>
                </c:pt>
                <c:pt idx="249" formatCode="0.0">
                  <c:v>5.7700000000000005</c:v>
                </c:pt>
                <c:pt idx="250" formatCode="0.0">
                  <c:v>5.4819999999999993</c:v>
                </c:pt>
                <c:pt idx="251" formatCode="0.0">
                  <c:v>5.13</c:v>
                </c:pt>
                <c:pt idx="252" formatCode="0.0">
                  <c:v>5.581999999999999</c:v>
                </c:pt>
                <c:pt idx="253" formatCode="0.0">
                  <c:v>5.9499999999999993</c:v>
                </c:pt>
                <c:pt idx="254" formatCode="0.0">
                  <c:v>6.01</c:v>
                </c:pt>
                <c:pt idx="255" formatCode="0.0">
                  <c:v>6.3</c:v>
                </c:pt>
                <c:pt idx="256" formatCode="0.0">
                  <c:v>6.742</c:v>
                </c:pt>
                <c:pt idx="257" formatCode="0.0">
                  <c:v>6.56</c:v>
                </c:pt>
                <c:pt idx="258" formatCode="0.0">
                  <c:v>6.2279999999999989</c:v>
                </c:pt>
                <c:pt idx="259" formatCode="0.0">
                  <c:v>6.0840000000000005</c:v>
                </c:pt>
                <c:pt idx="260" formatCode="0.0">
                  <c:v>6.1179999999999994</c:v>
                </c:pt>
                <c:pt idx="261" formatCode="0.0">
                  <c:v>6.0600000000000005</c:v>
                </c:pt>
                <c:pt idx="262" formatCode="0.0">
                  <c:v>6.3539999999999992</c:v>
                </c:pt>
                <c:pt idx="263" formatCode="0.0">
                  <c:v>6.56</c:v>
                </c:pt>
                <c:pt idx="264" formatCode="0.0">
                  <c:v>6.6199999999999992</c:v>
                </c:pt>
                <c:pt idx="265" formatCode="0.0">
                  <c:v>6.6419999999999995</c:v>
                </c:pt>
                <c:pt idx="266" formatCode="0.0">
                  <c:v>6.7519999999999998</c:v>
                </c:pt>
                <c:pt idx="267" formatCode="0.0">
                  <c:v>6.6819999999999995</c:v>
                </c:pt>
                <c:pt idx="268" formatCode="0.0">
                  <c:v>6.6400000000000006</c:v>
                </c:pt>
                <c:pt idx="269" formatCode="0.0">
                  <c:v>6.5659999999999989</c:v>
                </c:pt>
                <c:pt idx="270" formatCode="0.0">
                  <c:v>6.3939999999999992</c:v>
                </c:pt>
                <c:pt idx="271" formatCode="0.0">
                  <c:v>6.1579999999999986</c:v>
                </c:pt>
                <c:pt idx="272" formatCode="0.0">
                  <c:v>5.7239999999999993</c:v>
                </c:pt>
                <c:pt idx="273" formatCode="0.0">
                  <c:v>5.2940000000000005</c:v>
                </c:pt>
                <c:pt idx="274" formatCode="0.0">
                  <c:v>5.3800000000000008</c:v>
                </c:pt>
                <c:pt idx="275" formatCode="0.0">
                  <c:v>5.5419999999999998</c:v>
                </c:pt>
                <c:pt idx="276" formatCode="0.0">
                  <c:v>5.7239999999999993</c:v>
                </c:pt>
                <c:pt idx="277" formatCode="0.0">
                  <c:v>6.1259999999999977</c:v>
                </c:pt>
                <c:pt idx="278" formatCode="0.0">
                  <c:v>6.6119999999999983</c:v>
                </c:pt>
                <c:pt idx="279" formatCode="0.0">
                  <c:v>6.5060000000000002</c:v>
                </c:pt>
                <c:pt idx="280" formatCode="0.0">
                  <c:v>6.4639999999999995</c:v>
                </c:pt>
                <c:pt idx="281" formatCode="0.0">
                  <c:v>6.5419999999999998</c:v>
                </c:pt>
                <c:pt idx="282" formatCode="0.0">
                  <c:v>6.637999999999999</c:v>
                </c:pt>
                <c:pt idx="283" formatCode="0.0">
                  <c:v>6.6399999999999988</c:v>
                </c:pt>
                <c:pt idx="284" formatCode="0.0">
                  <c:v>6.758</c:v>
                </c:pt>
                <c:pt idx="285" formatCode="0.0">
                  <c:v>6.9159999999999995</c:v>
                </c:pt>
                <c:pt idx="286" formatCode="0.0">
                  <c:v>6.98</c:v>
                </c:pt>
                <c:pt idx="287" formatCode="0.0">
                  <c:v>6.92</c:v>
                </c:pt>
                <c:pt idx="288" formatCode="0.0">
                  <c:v>6.8679999999999994</c:v>
                </c:pt>
                <c:pt idx="289" formatCode="0.0">
                  <c:v>6.6899999999999995</c:v>
                </c:pt>
                <c:pt idx="290" formatCode="0.0">
                  <c:v>6.4160000000000013</c:v>
                </c:pt>
                <c:pt idx="291" formatCode="0.0">
                  <c:v>6.1559999999999988</c:v>
                </c:pt>
                <c:pt idx="292" formatCode="0.0">
                  <c:v>6.06</c:v>
                </c:pt>
                <c:pt idx="293" formatCode="0.0">
                  <c:v>6.0400000000000009</c:v>
                </c:pt>
                <c:pt idx="294" formatCode="0.0">
                  <c:v>6.1839999999999993</c:v>
                </c:pt>
                <c:pt idx="295" formatCode="0.0">
                  <c:v>6.2679999999999989</c:v>
                </c:pt>
                <c:pt idx="296" formatCode="0.0">
                  <c:v>6.3540000000000001</c:v>
                </c:pt>
                <c:pt idx="297" formatCode="0.0">
                  <c:v>6.4879999999999995</c:v>
                </c:pt>
                <c:pt idx="298" formatCode="0.0">
                  <c:v>6.7020000000000008</c:v>
                </c:pt>
                <c:pt idx="299" formatCode="0.0">
                  <c:v>6.6460000000000008</c:v>
                </c:pt>
                <c:pt idx="300" formatCode="0.0">
                  <c:v>6.6519999999999984</c:v>
                </c:pt>
                <c:pt idx="301" formatCode="0.0">
                  <c:v>6.7299999999999995</c:v>
                </c:pt>
                <c:pt idx="302" formatCode="0.0">
                  <c:v>6.8219999999999992</c:v>
                </c:pt>
                <c:pt idx="303" formatCode="0.0">
                  <c:v>6.8839999999999995</c:v>
                </c:pt>
                <c:pt idx="304" formatCode="0.0">
                  <c:v>6.8760000000000003</c:v>
                </c:pt>
                <c:pt idx="305" formatCode="0.0">
                  <c:v>6.9580000000000002</c:v>
                </c:pt>
                <c:pt idx="306" formatCode="0.0">
                  <c:v>6.8780000000000001</c:v>
                </c:pt>
                <c:pt idx="307" formatCode="0.0">
                  <c:v>6.6119999999999992</c:v>
                </c:pt>
                <c:pt idx="308" formatCode="0.0">
                  <c:v>6.3919999999999995</c:v>
                </c:pt>
                <c:pt idx="309" formatCode="0.0">
                  <c:v>6.3659999999999988</c:v>
                </c:pt>
                <c:pt idx="310" formatCode="0.0">
                  <c:v>6.411999999999999</c:v>
                </c:pt>
                <c:pt idx="311" formatCode="0.0">
                  <c:v>6.58</c:v>
                </c:pt>
                <c:pt idx="312" formatCode="0.0">
                  <c:v>6.823999999999999</c:v>
                </c:pt>
                <c:pt idx="313" formatCode="0.0">
                  <c:v>6.9480000000000004</c:v>
                </c:pt>
                <c:pt idx="314" formatCode="0.0">
                  <c:v>7.0120000000000005</c:v>
                </c:pt>
                <c:pt idx="315" formatCode="0.0">
                  <c:v>7.081999999999999</c:v>
                </c:pt>
                <c:pt idx="316" formatCode="0.0">
                  <c:v>7.1659999999999986</c:v>
                </c:pt>
                <c:pt idx="317" formatCode="0.0">
                  <c:v>7.3239999999999998</c:v>
                </c:pt>
                <c:pt idx="318" formatCode="0.0">
                  <c:v>7.581999999999999</c:v>
                </c:pt>
                <c:pt idx="319" formatCode="0.0">
                  <c:v>7.8740000000000006</c:v>
                </c:pt>
                <c:pt idx="320" formatCode="0.0">
                  <c:v>7.88</c:v>
                </c:pt>
                <c:pt idx="321" formatCode="0.0">
                  <c:v>7.8520000000000003</c:v>
                </c:pt>
                <c:pt idx="322" formatCode="0.0">
                  <c:v>7.7320000000000011</c:v>
                </c:pt>
                <c:pt idx="323" formatCode="0.0">
                  <c:v>7.4</c:v>
                </c:pt>
                <c:pt idx="324" formatCode="0.0">
                  <c:v>6.3819999999999997</c:v>
                </c:pt>
                <c:pt idx="325" formatCode="0.0">
                  <c:v>6.4259999999999984</c:v>
                </c:pt>
                <c:pt idx="326" formatCode="0.0">
                  <c:v>6.4379999999999997</c:v>
                </c:pt>
                <c:pt idx="327" formatCode="0.0">
                  <c:v>6.525999999999998</c:v>
                </c:pt>
                <c:pt idx="328" formatCode="0.0">
                  <c:v>6.8119999999999994</c:v>
                </c:pt>
                <c:pt idx="329" formatCode="0.0">
                  <c:v>7.74</c:v>
                </c:pt>
                <c:pt idx="330" formatCode="0.0">
                  <c:v>7.7639999999999993</c:v>
                </c:pt>
                <c:pt idx="331" formatCode="0.0">
                  <c:v>7.7780000000000014</c:v>
                </c:pt>
                <c:pt idx="332" formatCode="0.0">
                  <c:v>7.4879999999999995</c:v>
                </c:pt>
                <c:pt idx="333" formatCode="0.0">
                  <c:v>6.4340000000000002</c:v>
                </c:pt>
                <c:pt idx="334" formatCode="0.0">
                  <c:v>5.4320000000000004</c:v>
                </c:pt>
                <c:pt idx="335" formatCode="0.0">
                  <c:v>5.3019999999999996</c:v>
                </c:pt>
                <c:pt idx="336" formatCode="0.0">
                  <c:v>5.1959999999999988</c:v>
                </c:pt>
                <c:pt idx="337" formatCode="0.0">
                  <c:v>5.1979999999999986</c:v>
                </c:pt>
                <c:pt idx="338" formatCode="0.0">
                  <c:v>5.9099999999999993</c:v>
                </c:pt>
                <c:pt idx="339" formatCode="0.0">
                  <c:v>6.8719999999999999</c:v>
                </c:pt>
                <c:pt idx="340" formatCode="0.0">
                  <c:v>7.0019999999999998</c:v>
                </c:pt>
                <c:pt idx="341" formatCode="0.0">
                  <c:v>7.1599999999999984</c:v>
                </c:pt>
                <c:pt idx="342" formatCode="0.0">
                  <c:v>7.4320000000000004</c:v>
                </c:pt>
                <c:pt idx="343" formatCode="0.0">
                  <c:v>7.556</c:v>
                </c:pt>
                <c:pt idx="344" formatCode="0.0">
                  <c:v>6.4980000000000002</c:v>
                </c:pt>
                <c:pt idx="345" formatCode="0.0">
                  <c:v>6.3900000000000006</c:v>
                </c:pt>
                <c:pt idx="346" formatCode="0.0">
                  <c:v>6.2200000000000006</c:v>
                </c:pt>
                <c:pt idx="347" formatCode="0.0">
                  <c:v>6.1259999999999977</c:v>
                </c:pt>
                <c:pt idx="348" formatCode="0.0">
                  <c:v>6.2319999999999993</c:v>
                </c:pt>
                <c:pt idx="349" formatCode="0.0">
                  <c:v>7.1320000000000006</c:v>
                </c:pt>
                <c:pt idx="350" formatCode="0.0">
                  <c:v>6.9320000000000004</c:v>
                </c:pt>
                <c:pt idx="351" formatCode="0.0">
                  <c:v>6.75</c:v>
                </c:pt>
                <c:pt idx="352" formatCode="0.0">
                  <c:v>6.5939999999999985</c:v>
                </c:pt>
                <c:pt idx="353" formatCode="0.0">
                  <c:v>5.7320000000000002</c:v>
                </c:pt>
                <c:pt idx="354" formatCode="0.0">
                  <c:v>5.9239999999999995</c:v>
                </c:pt>
                <c:pt idx="355" formatCode="0.0">
                  <c:v>6.25</c:v>
                </c:pt>
                <c:pt idx="356" formatCode="0.0">
                  <c:v>6.596000000000001</c:v>
                </c:pt>
                <c:pt idx="357" formatCode="0.0">
                  <c:v>6.9099999999999993</c:v>
                </c:pt>
                <c:pt idx="358" formatCode="0.0">
                  <c:v>7.8839999999999995</c:v>
                </c:pt>
                <c:pt idx="359" formatCode="0.0">
                  <c:v>7.8539999999999983</c:v>
                </c:pt>
                <c:pt idx="360" formatCode="0.0">
                  <c:v>7.8139999999999992</c:v>
                </c:pt>
                <c:pt idx="361" formatCode="0.0">
                  <c:v>7.8119999999999994</c:v>
                </c:pt>
                <c:pt idx="362" formatCode="0.0">
                  <c:v>7.677999999999999</c:v>
                </c:pt>
                <c:pt idx="363" formatCode="0.0">
                  <c:v>6.6400000000000006</c:v>
                </c:pt>
                <c:pt idx="364" formatCode="0.0">
                  <c:v>6.5019999999999998</c:v>
                </c:pt>
                <c:pt idx="365" formatCode="0.0">
                  <c:v>6.2159999999999984</c:v>
                </c:pt>
                <c:pt idx="366" formatCode="0.0">
                  <c:v>5.9159999999999995</c:v>
                </c:pt>
                <c:pt idx="367" formatCode="0.0">
                  <c:v>5.7880000000000003</c:v>
                </c:pt>
                <c:pt idx="368" formatCode="0.0">
                  <c:v>6.7359999999999998</c:v>
                </c:pt>
                <c:pt idx="369" formatCode="0.0">
                  <c:v>6.7680000000000007</c:v>
                </c:pt>
                <c:pt idx="370" formatCode="0.0">
                  <c:v>6.9619999999999989</c:v>
                </c:pt>
                <c:pt idx="371" formatCode="0.0">
                  <c:v>7.1819999999999995</c:v>
                </c:pt>
                <c:pt idx="372" formatCode="0.0">
                  <c:v>7.2439999999999998</c:v>
                </c:pt>
                <c:pt idx="373" formatCode="0.0">
                  <c:v>6.3719999999999999</c:v>
                </c:pt>
                <c:pt idx="374" formatCode="0.0">
                  <c:v>6.5219999999999994</c:v>
                </c:pt>
                <c:pt idx="375" formatCode="0.0">
                  <c:v>6.6479999999999979</c:v>
                </c:pt>
                <c:pt idx="376" formatCode="0.0">
                  <c:v>6.6279999999999992</c:v>
                </c:pt>
                <c:pt idx="377" formatCode="0.0">
                  <c:v>6.75</c:v>
                </c:pt>
                <c:pt idx="378" formatCode="0.0">
                  <c:v>7.6199999999999983</c:v>
                </c:pt>
                <c:pt idx="379" formatCode="0.0">
                  <c:v>7.49</c:v>
                </c:pt>
                <c:pt idx="380" formatCode="0.0">
                  <c:v>7.2720000000000002</c:v>
                </c:pt>
                <c:pt idx="381" formatCode="0.0">
                  <c:v>7.1259999999999994</c:v>
                </c:pt>
                <c:pt idx="382" formatCode="0.0">
                  <c:v>7.01</c:v>
                </c:pt>
                <c:pt idx="383" formatCode="0.0">
                  <c:v>6.145999999999999</c:v>
                </c:pt>
                <c:pt idx="384" formatCode="0.0">
                  <c:v>6.1899999999999995</c:v>
                </c:pt>
                <c:pt idx="385" formatCode="0.0">
                  <c:v>6.3319999999999999</c:v>
                </c:pt>
                <c:pt idx="386" formatCode="0.0">
                  <c:v>6.4300000000000006</c:v>
                </c:pt>
                <c:pt idx="387" formatCode="0.0">
                  <c:v>6.4219999999999997</c:v>
                </c:pt>
                <c:pt idx="388" formatCode="0.0">
                  <c:v>7.2219999999999995</c:v>
                </c:pt>
                <c:pt idx="389" formatCode="0.0">
                  <c:v>6.99</c:v>
                </c:pt>
                <c:pt idx="390" formatCode="0.0">
                  <c:v>6.6819999999999995</c:v>
                </c:pt>
                <c:pt idx="391" formatCode="0.0">
                  <c:v>6.4339999999999993</c:v>
                </c:pt>
                <c:pt idx="392" formatCode="0.0">
                  <c:v>6.3719999999999999</c:v>
                </c:pt>
                <c:pt idx="393" formatCode="0.0">
                  <c:v>5.6199999999999992</c:v>
                </c:pt>
                <c:pt idx="394" formatCode="0.0">
                  <c:v>5.8800000000000008</c:v>
                </c:pt>
                <c:pt idx="395" formatCode="0.0">
                  <c:v>6.218</c:v>
                </c:pt>
                <c:pt idx="396" formatCode="0.0">
                  <c:v>6.484</c:v>
                </c:pt>
                <c:pt idx="397" formatCode="0.0">
                  <c:v>6.556</c:v>
                </c:pt>
                <c:pt idx="398" formatCode="0.0">
                  <c:v>7.2879999999999985</c:v>
                </c:pt>
                <c:pt idx="399" formatCode="0.0">
                  <c:v>7.177999999999999</c:v>
                </c:pt>
                <c:pt idx="400" formatCode="0.0">
                  <c:v>7.1680000000000001</c:v>
                </c:pt>
                <c:pt idx="401" formatCode="0.0">
                  <c:v>7.2680000000000007</c:v>
                </c:pt>
                <c:pt idx="402" formatCode="0.0">
                  <c:v>7.4700000000000015</c:v>
                </c:pt>
                <c:pt idx="403" formatCode="0.0">
                  <c:v>7.2560000000000002</c:v>
                </c:pt>
                <c:pt idx="404" formatCode="0.0">
                  <c:v>6.9</c:v>
                </c:pt>
                <c:pt idx="405" formatCode="0.0">
                  <c:v>6.3740000000000006</c:v>
                </c:pt>
                <c:pt idx="406" formatCode="0.0">
                  <c:v>5.8339999999999996</c:v>
                </c:pt>
                <c:pt idx="407" formatCode="0.0">
                  <c:v>5.2559999999999985</c:v>
                </c:pt>
                <c:pt idx="408" formatCode="0.0">
                  <c:v>5.1739999999999995</c:v>
                </c:pt>
                <c:pt idx="409" formatCode="0.0">
                  <c:v>5.3319999999999999</c:v>
                </c:pt>
                <c:pt idx="410" formatCode="0.0">
                  <c:v>5.5439999999999996</c:v>
                </c:pt>
                <c:pt idx="411" formatCode="0.0">
                  <c:v>5.72</c:v>
                </c:pt>
                <c:pt idx="412" formatCode="0.0">
                  <c:v>5.9479999999999995</c:v>
                </c:pt>
                <c:pt idx="413" formatCode="0.0">
                  <c:v>6.331999999999999</c:v>
                </c:pt>
                <c:pt idx="414" formatCode="0.0">
                  <c:v>6.5659999999999989</c:v>
                </c:pt>
                <c:pt idx="415" formatCode="0.0">
                  <c:v>6.7460000000000004</c:v>
                </c:pt>
                <c:pt idx="416" formatCode="0.0">
                  <c:v>6.8919999999999995</c:v>
                </c:pt>
                <c:pt idx="417" formatCode="0.0">
                  <c:v>6.9779999999999998</c:v>
                </c:pt>
                <c:pt idx="418" formatCode="0.0">
                  <c:v>6.855999999999999</c:v>
                </c:pt>
                <c:pt idx="419" formatCode="0.0">
                  <c:v>6.766</c:v>
                </c:pt>
                <c:pt idx="420" formatCode="0.0">
                  <c:v>6.702</c:v>
                </c:pt>
                <c:pt idx="421" formatCode="0.0">
                  <c:v>6.6319999999999997</c:v>
                </c:pt>
                <c:pt idx="422" formatCode="0.0">
                  <c:v>6.4760000000000018</c:v>
                </c:pt>
                <c:pt idx="423" formatCode="0.0">
                  <c:v>6.2299999999999995</c:v>
                </c:pt>
                <c:pt idx="424" formatCode="0.0">
                  <c:v>6.0339999999999998</c:v>
                </c:pt>
                <c:pt idx="425" formatCode="0.0">
                  <c:v>5.8539999999999983</c:v>
                </c:pt>
                <c:pt idx="426" formatCode="0.0">
                  <c:v>5.7419999999999991</c:v>
                </c:pt>
                <c:pt idx="427" formatCode="0.0">
                  <c:v>5.742</c:v>
                </c:pt>
                <c:pt idx="428" formatCode="0.0">
                  <c:v>5.6839999999999993</c:v>
                </c:pt>
                <c:pt idx="429" formatCode="0.0">
                  <c:v>5.5439999999999996</c:v>
                </c:pt>
                <c:pt idx="430" formatCode="0.0">
                  <c:v>5.67</c:v>
                </c:pt>
                <c:pt idx="431" formatCode="0.0">
                  <c:v>5.8759999999999986</c:v>
                </c:pt>
                <c:pt idx="432" formatCode="0.0">
                  <c:v>6.05</c:v>
                </c:pt>
                <c:pt idx="433" formatCode="0.0">
                  <c:v>6.3039999999999994</c:v>
                </c:pt>
                <c:pt idx="434" formatCode="0.0">
                  <c:v>6.5319999999999991</c:v>
                </c:pt>
                <c:pt idx="435" formatCode="0.0">
                  <c:v>6.6039999999999983</c:v>
                </c:pt>
                <c:pt idx="436" formatCode="0.0">
                  <c:v>6.5780000000000003</c:v>
                </c:pt>
                <c:pt idx="437" formatCode="0.0">
                  <c:v>6.387999999999999</c:v>
                </c:pt>
                <c:pt idx="438" formatCode="0.0">
                  <c:v>6.1979999999999986</c:v>
                </c:pt>
                <c:pt idx="439" formatCode="0.0">
                  <c:v>6.105999999999999</c:v>
                </c:pt>
                <c:pt idx="440" formatCode="0.0">
                  <c:v>5.9959999999999996</c:v>
                </c:pt>
                <c:pt idx="441" formatCode="0.0">
                  <c:v>5.81</c:v>
                </c:pt>
                <c:pt idx="442" formatCode="0.0">
                  <c:v>5.7940000000000005</c:v>
                </c:pt>
                <c:pt idx="443" formatCode="0.0">
                  <c:v>5.7960000000000012</c:v>
                </c:pt>
                <c:pt idx="444" formatCode="0.0">
                  <c:v>5.7919999999999998</c:v>
                </c:pt>
                <c:pt idx="445" formatCode="0.0">
                  <c:v>5.75</c:v>
                </c:pt>
                <c:pt idx="446" formatCode="0.0">
                  <c:v>5.81</c:v>
                </c:pt>
                <c:pt idx="447" formatCode="0.0">
                  <c:v>5.9139999999999997</c:v>
                </c:pt>
                <c:pt idx="448" formatCode="0.0">
                  <c:v>6.0460000000000012</c:v>
                </c:pt>
                <c:pt idx="449" formatCode="0.0">
                  <c:v>6.11</c:v>
                </c:pt>
                <c:pt idx="450" formatCode="0.0">
                  <c:v>6.0780000000000003</c:v>
                </c:pt>
                <c:pt idx="451" formatCode="0.0">
                  <c:v>6.1279999999999992</c:v>
                </c:pt>
                <c:pt idx="452" formatCode="0.0">
                  <c:v>6.1839999999999993</c:v>
                </c:pt>
                <c:pt idx="453" formatCode="0.0">
                  <c:v>6.387999999999999</c:v>
                </c:pt>
                <c:pt idx="454" formatCode="0.0">
                  <c:v>6.6959999999999988</c:v>
                </c:pt>
                <c:pt idx="455" formatCode="0.0">
                  <c:v>7.6719999999999997</c:v>
                </c:pt>
                <c:pt idx="456" formatCode="0.0">
                  <c:v>8.484</c:v>
                </c:pt>
                <c:pt idx="457" formatCode="0.0">
                  <c:v>9.3680000000000003</c:v>
                </c:pt>
                <c:pt idx="458" formatCode="0.0">
                  <c:v>10.136000000000001</c:v>
                </c:pt>
                <c:pt idx="459" formatCode="0.0">
                  <c:v>10.850000000000001</c:v>
                </c:pt>
                <c:pt idx="460" formatCode="0.0">
                  <c:v>10.948</c:v>
                </c:pt>
                <c:pt idx="461" formatCode="0.0">
                  <c:v>11.004000000000001</c:v>
                </c:pt>
                <c:pt idx="462" formatCode="0.0">
                  <c:v>10.828000000000001</c:v>
                </c:pt>
                <c:pt idx="463" formatCode="0.0">
                  <c:v>10.290000000000001</c:v>
                </c:pt>
                <c:pt idx="464" formatCode="0.0">
                  <c:v>9.7580000000000009</c:v>
                </c:pt>
                <c:pt idx="465" formatCode="0.0">
                  <c:v>9.2219999999999995</c:v>
                </c:pt>
                <c:pt idx="466" formatCode="0.0">
                  <c:v>8.8520000000000021</c:v>
                </c:pt>
                <c:pt idx="467" formatCode="0.0">
                  <c:v>8.3880000000000035</c:v>
                </c:pt>
                <c:pt idx="468" formatCode="0.0">
                  <c:v>8.7540000000000013</c:v>
                </c:pt>
                <c:pt idx="469" formatCode="0.0">
                  <c:v>9.1820000000000004</c:v>
                </c:pt>
                <c:pt idx="470" formatCode="0.0">
                  <c:v>9.52</c:v>
                </c:pt>
                <c:pt idx="471" formatCode="0.0">
                  <c:v>9.6640000000000015</c:v>
                </c:pt>
                <c:pt idx="472" formatCode="0.0">
                  <c:v>10.258000000000001</c:v>
                </c:pt>
                <c:pt idx="473" formatCode="0.0">
                  <c:v>10.378</c:v>
                </c:pt>
                <c:pt idx="474" formatCode="0.0">
                  <c:v>10.527999999999999</c:v>
                </c:pt>
                <c:pt idx="475" formatCode="0.0">
                  <c:v>10.764000000000001</c:v>
                </c:pt>
                <c:pt idx="476" formatCode="0.0">
                  <c:v>11.060000000000002</c:v>
                </c:pt>
                <c:pt idx="477" formatCode="0.0">
                  <c:v>11.197999999999999</c:v>
                </c:pt>
                <c:pt idx="478" formatCode="0.0">
                  <c:v>11.318</c:v>
                </c:pt>
                <c:pt idx="479" formatCode="0.0">
                  <c:v>11.326000000000002</c:v>
                </c:pt>
                <c:pt idx="480" formatCode="0.0">
                  <c:v>11.292</c:v>
                </c:pt>
                <c:pt idx="481" formatCode="0.0">
                  <c:v>11.370000000000001</c:v>
                </c:pt>
                <c:pt idx="482" formatCode="0.0">
                  <c:v>11.384000000000002</c:v>
                </c:pt>
                <c:pt idx="483" formatCode="0.0">
                  <c:v>11.372000000000002</c:v>
                </c:pt>
                <c:pt idx="484" formatCode="0.0">
                  <c:v>11.362000000000002</c:v>
                </c:pt>
                <c:pt idx="485" formatCode="0.0">
                  <c:v>11.402000000000001</c:v>
                </c:pt>
                <c:pt idx="486" formatCode="0.0">
                  <c:v>11.292</c:v>
                </c:pt>
                <c:pt idx="487" formatCode="0.0">
                  <c:v>11.274000000000001</c:v>
                </c:pt>
                <c:pt idx="488" formatCode="0.0">
                  <c:v>11.280000000000001</c:v>
                </c:pt>
                <c:pt idx="489" formatCode="0.0">
                  <c:v>11.254</c:v>
                </c:pt>
                <c:pt idx="490" formatCode="0.0">
                  <c:v>11.234</c:v>
                </c:pt>
                <c:pt idx="491" formatCode="0.0">
                  <c:v>11.330000000000002</c:v>
                </c:pt>
                <c:pt idx="492" formatCode="0.0">
                  <c:v>11.320000000000002</c:v>
                </c:pt>
                <c:pt idx="493" formatCode="0.0">
                  <c:v>11.298</c:v>
                </c:pt>
                <c:pt idx="494" formatCode="0.0">
                  <c:v>11.3</c:v>
                </c:pt>
                <c:pt idx="495" formatCode="0.0">
                  <c:v>11.290000000000001</c:v>
                </c:pt>
                <c:pt idx="496" formatCode="0.0">
                  <c:v>11.172000000000002</c:v>
                </c:pt>
                <c:pt idx="497" formatCode="0.0">
                  <c:v>11.151999999999999</c:v>
                </c:pt>
                <c:pt idx="498" formatCode="0.0">
                  <c:v>11.136000000000001</c:v>
                </c:pt>
                <c:pt idx="499" formatCode="0.0">
                  <c:v>11.104000000000001</c:v>
                </c:pt>
                <c:pt idx="500" formatCode="0.0">
                  <c:v>10.954000000000002</c:v>
                </c:pt>
                <c:pt idx="501" formatCode="0.0">
                  <c:v>10.52</c:v>
                </c:pt>
                <c:pt idx="502" formatCode="0.0">
                  <c:v>10.388</c:v>
                </c:pt>
                <c:pt idx="503" formatCode="0.0">
                  <c:v>10.247999999999999</c:v>
                </c:pt>
                <c:pt idx="504" formatCode="0.0">
                  <c:v>10.166</c:v>
                </c:pt>
                <c:pt idx="505" formatCode="0.0">
                  <c:v>9.9700000000000006</c:v>
                </c:pt>
                <c:pt idx="506" formatCode="0.0">
                  <c:v>10.318000000000001</c:v>
                </c:pt>
                <c:pt idx="507" formatCode="0.0">
                  <c:v>10.428000000000001</c:v>
                </c:pt>
                <c:pt idx="508" formatCode="0.0">
                  <c:v>10.568000000000001</c:v>
                </c:pt>
                <c:pt idx="509" formatCode="0.0">
                  <c:v>10.654</c:v>
                </c:pt>
                <c:pt idx="510" formatCode="0.0">
                  <c:v>10.902000000000001</c:v>
                </c:pt>
                <c:pt idx="511" formatCode="0.0">
                  <c:v>11.034000000000001</c:v>
                </c:pt>
                <c:pt idx="512" formatCode="0.0">
                  <c:v>11.03</c:v>
                </c:pt>
                <c:pt idx="513" formatCode="0.0">
                  <c:v>10.93</c:v>
                </c:pt>
                <c:pt idx="514" formatCode="0.0">
                  <c:v>10.834</c:v>
                </c:pt>
                <c:pt idx="515" formatCode="0.0">
                  <c:v>10.808</c:v>
                </c:pt>
                <c:pt idx="516" formatCode="0.0">
                  <c:v>10.654</c:v>
                </c:pt>
                <c:pt idx="517" formatCode="0.0">
                  <c:v>10.584</c:v>
                </c:pt>
                <c:pt idx="518" formatCode="0.0">
                  <c:v>10.562000000000003</c:v>
                </c:pt>
                <c:pt idx="519" formatCode="0.0">
                  <c:v>10.537999999999998</c:v>
                </c:pt>
                <c:pt idx="520" formatCode="0.0">
                  <c:v>10.51</c:v>
                </c:pt>
                <c:pt idx="521" formatCode="0.0">
                  <c:v>10.494</c:v>
                </c:pt>
                <c:pt idx="522" formatCode="0.0">
                  <c:v>10.136000000000001</c:v>
                </c:pt>
                <c:pt idx="523" formatCode="0.0">
                  <c:v>9.8600000000000012</c:v>
                </c:pt>
                <c:pt idx="524" formatCode="0.0">
                  <c:v>9.7920000000000016</c:v>
                </c:pt>
                <c:pt idx="525" formatCode="0.0">
                  <c:v>9.7239999999999984</c:v>
                </c:pt>
                <c:pt idx="526" formatCode="0.0">
                  <c:v>9.5660000000000043</c:v>
                </c:pt>
                <c:pt idx="527" formatCode="0.0">
                  <c:v>9.7420000000000009</c:v>
                </c:pt>
                <c:pt idx="528" formatCode="0.0">
                  <c:v>9.902000000000001</c:v>
                </c:pt>
                <c:pt idx="529" formatCode="0.0">
                  <c:v>9.9300000000000015</c:v>
                </c:pt>
                <c:pt idx="530" formatCode="0.0">
                  <c:v>9.9700000000000006</c:v>
                </c:pt>
                <c:pt idx="531" formatCode="0.0">
                  <c:v>10.040000000000001</c:v>
                </c:pt>
                <c:pt idx="532" formatCode="0.0">
                  <c:v>9.8920000000000012</c:v>
                </c:pt>
                <c:pt idx="533" formatCode="0.0">
                  <c:v>9.2060000000000013</c:v>
                </c:pt>
                <c:pt idx="534" formatCode="0.0">
                  <c:v>8.5020000000000024</c:v>
                </c:pt>
                <c:pt idx="535" formatCode="0.0">
                  <c:v>7.9460000000000015</c:v>
                </c:pt>
                <c:pt idx="536" formatCode="0.0">
                  <c:v>7.4120000000000008</c:v>
                </c:pt>
                <c:pt idx="537" formatCode="0.0">
                  <c:v>7.3219999999999992</c:v>
                </c:pt>
                <c:pt idx="538" formatCode="0.0">
                  <c:v>7.8279999999999994</c:v>
                </c:pt>
                <c:pt idx="539" formatCode="0.0">
                  <c:v>8.3500000000000014</c:v>
                </c:pt>
                <c:pt idx="540" formatCode="0.0">
                  <c:v>8.5260000000000016</c:v>
                </c:pt>
                <c:pt idx="541" formatCode="0.0">
                  <c:v>8.7139999999999986</c:v>
                </c:pt>
                <c:pt idx="542" formatCode="0.0">
                  <c:v>8.5760000000000005</c:v>
                </c:pt>
                <c:pt idx="543" formatCode="0.0">
                  <c:v>8.402000000000001</c:v>
                </c:pt>
                <c:pt idx="544" formatCode="0.0">
                  <c:v>8.1720000000000006</c:v>
                </c:pt>
                <c:pt idx="545" formatCode="0.0">
                  <c:v>7.9260000000000002</c:v>
                </c:pt>
                <c:pt idx="546" formatCode="0.0">
                  <c:v>7.8</c:v>
                </c:pt>
                <c:pt idx="547" formatCode="0.0">
                  <c:v>7.8539999999999983</c:v>
                </c:pt>
                <c:pt idx="548" formatCode="0.0">
                  <c:v>7.8119999999999994</c:v>
                </c:pt>
                <c:pt idx="549" formatCode="0.0">
                  <c:v>7.8199999999999994</c:v>
                </c:pt>
                <c:pt idx="550" formatCode="0.0">
                  <c:v>8.0140000000000011</c:v>
                </c:pt>
                <c:pt idx="551" formatCode="0.0">
                  <c:v>8.2179999999999982</c:v>
                </c:pt>
                <c:pt idx="552" formatCode="0.0">
                  <c:v>8.3060000000000027</c:v>
                </c:pt>
                <c:pt idx="553" formatCode="0.0">
                  <c:v>8.6079999999999988</c:v>
                </c:pt>
                <c:pt idx="554" formatCode="0.0">
                  <c:v>8.8320000000000007</c:v>
                </c:pt>
                <c:pt idx="555" formatCode="0.0">
                  <c:v>9.1100000000000012</c:v>
                </c:pt>
                <c:pt idx="556" formatCode="0.0">
                  <c:v>9.39</c:v>
                </c:pt>
                <c:pt idx="557" formatCode="0.0">
                  <c:v>9.5940000000000012</c:v>
                </c:pt>
                <c:pt idx="558" formatCode="0.0">
                  <c:v>9.604000000000001</c:v>
                </c:pt>
                <c:pt idx="559" formatCode="0.0">
                  <c:v>9.668000000000001</c:v>
                </c:pt>
                <c:pt idx="560" formatCode="0.0">
                  <c:v>9.57</c:v>
                </c:pt>
                <c:pt idx="561" formatCode="0.0">
                  <c:v>9.5840000000000014</c:v>
                </c:pt>
                <c:pt idx="562" formatCode="0.0">
                  <c:v>9.6319999999999997</c:v>
                </c:pt>
                <c:pt idx="563" formatCode="0.0">
                  <c:v>9.7239999999999984</c:v>
                </c:pt>
                <c:pt idx="564" formatCode="0.0">
                  <c:v>9.7900000000000009</c:v>
                </c:pt>
                <c:pt idx="565" formatCode="0.0">
                  <c:v>9.9420000000000002</c:v>
                </c:pt>
                <c:pt idx="566" formatCode="0.0">
                  <c:v>9.9440000000000008</c:v>
                </c:pt>
                <c:pt idx="567" formatCode="0.0">
                  <c:v>9.8880000000000035</c:v>
                </c:pt>
                <c:pt idx="568" formatCode="0.0">
                  <c:v>9.8120000000000012</c:v>
                </c:pt>
                <c:pt idx="569" formatCode="0.0">
                  <c:v>9.7540000000000013</c:v>
                </c:pt>
                <c:pt idx="570" formatCode="0.0">
                  <c:v>9.7580000000000009</c:v>
                </c:pt>
                <c:pt idx="571" formatCode="0.0">
                  <c:v>9.7779999999999987</c:v>
                </c:pt>
                <c:pt idx="572" formatCode="0.0">
                  <c:v>9.860000000000003</c:v>
                </c:pt>
                <c:pt idx="573" formatCode="0.0">
                  <c:v>9.8940000000000001</c:v>
                </c:pt>
                <c:pt idx="574" formatCode="0.0">
                  <c:v>9.92</c:v>
                </c:pt>
                <c:pt idx="575" formatCode="0.0">
                  <c:v>9.9500000000000011</c:v>
                </c:pt>
                <c:pt idx="576" formatCode="0.0">
                  <c:v>9.9420000000000002</c:v>
                </c:pt>
                <c:pt idx="577" formatCode="0.0">
                  <c:v>9.8680000000000003</c:v>
                </c:pt>
                <c:pt idx="578" formatCode="0.0">
                  <c:v>9.8540000000000028</c:v>
                </c:pt>
                <c:pt idx="579" formatCode="0.0">
                  <c:v>9.82</c:v>
                </c:pt>
                <c:pt idx="580" formatCode="0.0">
                  <c:v>9.7040000000000006</c:v>
                </c:pt>
                <c:pt idx="581" formatCode="0.0">
                  <c:v>9.6660000000000004</c:v>
                </c:pt>
                <c:pt idx="582" formatCode="0.0">
                  <c:v>9.6660000000000004</c:v>
                </c:pt>
                <c:pt idx="583" formatCode="0.0">
                  <c:v>9.6560000000000006</c:v>
                </c:pt>
                <c:pt idx="584" formatCode="0.0">
                  <c:v>9.5080000000000009</c:v>
                </c:pt>
                <c:pt idx="585" formatCode="0.0">
                  <c:v>9.4720000000000013</c:v>
                </c:pt>
                <c:pt idx="586" formatCode="0.0">
                  <c:v>9.4860000000000042</c:v>
                </c:pt>
                <c:pt idx="587" formatCode="0.0">
                  <c:v>9.5</c:v>
                </c:pt>
                <c:pt idx="588" formatCode="0.0">
                  <c:v>9.4820000000000011</c:v>
                </c:pt>
                <c:pt idx="589" formatCode="0.0">
                  <c:v>9.597999999999999</c:v>
                </c:pt>
                <c:pt idx="590" formatCode="0.0">
                  <c:v>9.7319999999999993</c:v>
                </c:pt>
                <c:pt idx="591" formatCode="0.0">
                  <c:v>9.7879999999999985</c:v>
                </c:pt>
                <c:pt idx="592" formatCode="0.0">
                  <c:v>9.822000000000001</c:v>
                </c:pt>
                <c:pt idx="593" formatCode="0.0">
                  <c:v>9.8920000000000012</c:v>
                </c:pt>
                <c:pt idx="594" formatCode="0.0">
                  <c:v>9.984</c:v>
                </c:pt>
                <c:pt idx="595" formatCode="0.0">
                  <c:v>9.9820000000000011</c:v>
                </c:pt>
                <c:pt idx="596" formatCode="0.0">
                  <c:v>9.9540000000000024</c:v>
                </c:pt>
                <c:pt idx="597" formatCode="0.0">
                  <c:v>9.9660000000000029</c:v>
                </c:pt>
                <c:pt idx="598" formatCode="0.0">
                  <c:v>9.9660000000000029</c:v>
                </c:pt>
                <c:pt idx="599" formatCode="0.0">
                  <c:v>9.93</c:v>
                </c:pt>
                <c:pt idx="600" formatCode="0.0">
                  <c:v>9.9160000000000004</c:v>
                </c:pt>
                <c:pt idx="601" formatCode="0.0">
                  <c:v>9.93</c:v>
                </c:pt>
                <c:pt idx="602" formatCode="0.0">
                  <c:v>9.9360000000000035</c:v>
                </c:pt>
                <c:pt idx="603" formatCode="0.0">
                  <c:v>9.9320000000000004</c:v>
                </c:pt>
                <c:pt idx="604" formatCode="0.0">
                  <c:v>9.9420000000000002</c:v>
                </c:pt>
                <c:pt idx="605" formatCode="0.0">
                  <c:v>9.9780000000000015</c:v>
                </c:pt>
                <c:pt idx="606" formatCode="0.0">
                  <c:v>9.9740000000000002</c:v>
                </c:pt>
                <c:pt idx="607" formatCode="0.0">
                  <c:v>9.9660000000000029</c:v>
                </c:pt>
                <c:pt idx="608" formatCode="0.0">
                  <c:v>9.9500000000000011</c:v>
                </c:pt>
                <c:pt idx="609" formatCode="0.0">
                  <c:v>9.9540000000000024</c:v>
                </c:pt>
                <c:pt idx="610" formatCode="0.0">
                  <c:v>9.9460000000000015</c:v>
                </c:pt>
                <c:pt idx="611" formatCode="0.0">
                  <c:v>9.9540000000000006</c:v>
                </c:pt>
                <c:pt idx="612" formatCode="0.0">
                  <c:v>9.9560000000000031</c:v>
                </c:pt>
                <c:pt idx="613" formatCode="0.0">
                  <c:v>9.9520000000000035</c:v>
                </c:pt>
                <c:pt idx="614" formatCode="0.0">
                  <c:v>9.9620000000000015</c:v>
                </c:pt>
                <c:pt idx="615" formatCode="0.0">
                  <c:v>9.9540000000000006</c:v>
                </c:pt>
                <c:pt idx="616" formatCode="0.0">
                  <c:v>9.9379999999999988</c:v>
                </c:pt>
                <c:pt idx="617" formatCode="0.0">
                  <c:v>9.927999999999999</c:v>
                </c:pt>
                <c:pt idx="618" formatCode="0.0">
                  <c:v>9.9360000000000017</c:v>
                </c:pt>
                <c:pt idx="619" formatCode="0.0">
                  <c:v>9.92</c:v>
                </c:pt>
                <c:pt idx="620" formatCode="0.0">
                  <c:v>9.9040000000000035</c:v>
                </c:pt>
                <c:pt idx="621" formatCode="0.0">
                  <c:v>9.91</c:v>
                </c:pt>
                <c:pt idx="622" formatCode="0.0">
                  <c:v>9.91</c:v>
                </c:pt>
                <c:pt idx="623" formatCode="0.0">
                  <c:v>9.8800000000000008</c:v>
                </c:pt>
                <c:pt idx="624" formatCode="0.0">
                  <c:v>9.782</c:v>
                </c:pt>
                <c:pt idx="625" formatCode="0.0">
                  <c:v>9.6620000000000008</c:v>
                </c:pt>
                <c:pt idx="626" formatCode="0.0">
                  <c:v>9.5140000000000011</c:v>
                </c:pt>
                <c:pt idx="627" formatCode="0.0">
                  <c:v>9.2079999999999984</c:v>
                </c:pt>
                <c:pt idx="628" formatCode="0.0">
                  <c:v>8.7800000000000011</c:v>
                </c:pt>
                <c:pt idx="629" formatCode="0.0">
                  <c:v>8.2780000000000005</c:v>
                </c:pt>
                <c:pt idx="630" formatCode="0.0">
                  <c:v>8.3460000000000001</c:v>
                </c:pt>
                <c:pt idx="631" formatCode="0.0">
                  <c:v>8.42</c:v>
                </c:pt>
                <c:pt idx="632" formatCode="0.0">
                  <c:v>8.6220000000000017</c:v>
                </c:pt>
                <c:pt idx="633" formatCode="0.0">
                  <c:v>8.7939999999999987</c:v>
                </c:pt>
                <c:pt idx="634" formatCode="0.0">
                  <c:v>8.6900000000000013</c:v>
                </c:pt>
                <c:pt idx="635" formatCode="0.0">
                  <c:v>8.1860000000000035</c:v>
                </c:pt>
                <c:pt idx="636" formatCode="0.0">
                  <c:v>7.6919999999999993</c:v>
                </c:pt>
                <c:pt idx="637" formatCode="0.0">
                  <c:v>7.2519999999999998</c:v>
                </c:pt>
                <c:pt idx="638" formatCode="0.0">
                  <c:v>7.1819999999999995</c:v>
                </c:pt>
                <c:pt idx="639" formatCode="0.0">
                  <c:v>7.4</c:v>
                </c:pt>
                <c:pt idx="640" formatCode="0.0">
                  <c:v>7.7200000000000006</c:v>
                </c:pt>
                <c:pt idx="641" formatCode="0.0">
                  <c:v>8.2439999999999998</c:v>
                </c:pt>
                <c:pt idx="642" formatCode="0.0">
                  <c:v>8.6339999999999986</c:v>
                </c:pt>
                <c:pt idx="643" formatCode="0.0">
                  <c:v>8.4520000000000035</c:v>
                </c:pt>
                <c:pt idx="644" formatCode="0.0">
                  <c:v>8.11</c:v>
                </c:pt>
                <c:pt idx="645" formatCode="0.0">
                  <c:v>7.7159999999999984</c:v>
                </c:pt>
                <c:pt idx="646" formatCode="0.0">
                  <c:v>7.1680000000000001</c:v>
                </c:pt>
                <c:pt idx="647" formatCode="0.0">
                  <c:v>6.6839999999999993</c:v>
                </c:pt>
                <c:pt idx="648" formatCode="0.0">
                  <c:v>6.5219999999999994</c:v>
                </c:pt>
                <c:pt idx="649" formatCode="0.0">
                  <c:v>6.6560000000000006</c:v>
                </c:pt>
                <c:pt idx="650" formatCode="0.0">
                  <c:v>6.6</c:v>
                </c:pt>
                <c:pt idx="651" formatCode="0.0">
                  <c:v>6.5280000000000005</c:v>
                </c:pt>
                <c:pt idx="652" formatCode="0.0">
                  <c:v>6.5120000000000005</c:v>
                </c:pt>
                <c:pt idx="653" formatCode="0.0">
                  <c:v>6.5619999999999994</c:v>
                </c:pt>
                <c:pt idx="654" formatCode="0.0">
                  <c:v>6.6319999999999997</c:v>
                </c:pt>
                <c:pt idx="655" formatCode="0.0">
                  <c:v>6.6400000000000006</c:v>
                </c:pt>
                <c:pt idx="656" formatCode="0.0">
                  <c:v>6.5739999999999998</c:v>
                </c:pt>
                <c:pt idx="657" formatCode="0.0">
                  <c:v>6.4580000000000002</c:v>
                </c:pt>
                <c:pt idx="658" formatCode="0.0">
                  <c:v>6.1679999999999993</c:v>
                </c:pt>
                <c:pt idx="659" formatCode="0.0">
                  <c:v>6</c:v>
                </c:pt>
                <c:pt idx="660" formatCode="0.0">
                  <c:v>5.895999999999999</c:v>
                </c:pt>
                <c:pt idx="661" formatCode="0.0">
                  <c:v>5.6519999999999984</c:v>
                </c:pt>
                <c:pt idx="662" formatCode="0.0">
                  <c:v>5.44</c:v>
                </c:pt>
                <c:pt idx="663" formatCode="0.0">
                  <c:v>5.395999999999999</c:v>
                </c:pt>
                <c:pt idx="664" formatCode="0.0">
                  <c:v>5.2039999999999997</c:v>
                </c:pt>
                <c:pt idx="665" formatCode="0.0">
                  <c:v>5.008</c:v>
                </c:pt>
                <c:pt idx="666" formatCode="0.0">
                  <c:v>5.3039999999999994</c:v>
                </c:pt>
                <c:pt idx="667" formatCode="0.0">
                  <c:v>5.8819999999999997</c:v>
                </c:pt>
                <c:pt idx="668" formatCode="0.0">
                  <c:v>6.1039999999999992</c:v>
                </c:pt>
                <c:pt idx="669" formatCode="0.0">
                  <c:v>6.105999999999999</c:v>
                </c:pt>
                <c:pt idx="670" formatCode="0.0">
                  <c:v>6.1040000000000001</c:v>
                </c:pt>
                <c:pt idx="671" formatCode="0.0">
                  <c:v>5.798</c:v>
                </c:pt>
                <c:pt idx="672" formatCode="0.0">
                  <c:v>5.3039999999999994</c:v>
                </c:pt>
                <c:pt idx="673" formatCode="0.0">
                  <c:v>5.1639999999999988</c:v>
                </c:pt>
                <c:pt idx="674" formatCode="0.0">
                  <c:v>5.1819999999999995</c:v>
                </c:pt>
                <c:pt idx="675" formatCode="0.0">
                  <c:v>5.1919999999999993</c:v>
                </c:pt>
                <c:pt idx="676" formatCode="0.0">
                  <c:v>5.1939999999999991</c:v>
                </c:pt>
                <c:pt idx="677" formatCode="0.0">
                  <c:v>5.1179999999999994</c:v>
                </c:pt>
                <c:pt idx="678" formatCode="0.0">
                  <c:v>5.0579999999999989</c:v>
                </c:pt>
                <c:pt idx="679" formatCode="0.0">
                  <c:v>5.0579999999999989</c:v>
                </c:pt>
                <c:pt idx="680" formatCode="0.0">
                  <c:v>5.07</c:v>
                </c:pt>
                <c:pt idx="681" formatCode="0.0">
                  <c:v>5.07</c:v>
                </c:pt>
                <c:pt idx="682" formatCode="0.0">
                  <c:v>5.0840000000000005</c:v>
                </c:pt>
                <c:pt idx="683" formatCode="0.0">
                  <c:v>5.1159999999999988</c:v>
                </c:pt>
                <c:pt idx="684" formatCode="0.0">
                  <c:v>5.113999999999999</c:v>
                </c:pt>
                <c:pt idx="685" formatCode="0.0">
                  <c:v>5.0939999999999985</c:v>
                </c:pt>
                <c:pt idx="686" formatCode="0.0">
                  <c:v>5.0939999999999985</c:v>
                </c:pt>
                <c:pt idx="687" formatCode="0.0">
                  <c:v>5.1039999999999992</c:v>
                </c:pt>
                <c:pt idx="688" formatCode="0.0">
                  <c:v>5.0720000000000001</c:v>
                </c:pt>
                <c:pt idx="689" formatCode="0.0">
                  <c:v>5.0600000000000005</c:v>
                </c:pt>
                <c:pt idx="690" formatCode="0.0">
                  <c:v>5.0619999999999994</c:v>
                </c:pt>
                <c:pt idx="691" formatCode="0.0">
                  <c:v>5.0639999999999992</c:v>
                </c:pt>
                <c:pt idx="692" formatCode="0.0">
                  <c:v>5.637999999999999</c:v>
                </c:pt>
                <c:pt idx="693" formatCode="0.0">
                  <c:v>5.64</c:v>
                </c:pt>
                <c:pt idx="694" formatCode="0.0">
                  <c:v>5.6339999999999995</c:v>
                </c:pt>
                <c:pt idx="695" formatCode="0.0">
                  <c:v>5.6319999999999997</c:v>
                </c:pt>
                <c:pt idx="696" formatCode="0.0">
                  <c:v>5.63</c:v>
                </c:pt>
                <c:pt idx="697" formatCode="0.0">
                  <c:v>5.0280000000000005</c:v>
                </c:pt>
                <c:pt idx="698" formatCode="0.0">
                  <c:v>5.008</c:v>
                </c:pt>
                <c:pt idx="699" formatCode="0.0">
                  <c:v>5.01</c:v>
                </c:pt>
                <c:pt idx="700" formatCode="0.0">
                  <c:v>5.01</c:v>
                </c:pt>
                <c:pt idx="701" formatCode="0.0">
                  <c:v>5.01</c:v>
                </c:pt>
                <c:pt idx="702" formatCode="0.0">
                  <c:v>5.0060000000000002</c:v>
                </c:pt>
                <c:pt idx="703" formatCode="0.0">
                  <c:v>5.0019999999999998</c:v>
                </c:pt>
                <c:pt idx="704" formatCode="0.0">
                  <c:v>5</c:v>
                </c:pt>
                <c:pt idx="705" formatCode="0.0">
                  <c:v>5</c:v>
                </c:pt>
                <c:pt idx="706" formatCode="0.0">
                  <c:v>5</c:v>
                </c:pt>
                <c:pt idx="707" formatCode="0.0">
                  <c:v>4.9980000000000002</c:v>
                </c:pt>
                <c:pt idx="708" formatCode="0.0">
                  <c:v>5</c:v>
                </c:pt>
                <c:pt idx="709" formatCode="0.0">
                  <c:v>5.0299999999999985</c:v>
                </c:pt>
                <c:pt idx="710" formatCode="0.0">
                  <c:v>5.0599999999999996</c:v>
                </c:pt>
                <c:pt idx="711" formatCode="0.0">
                  <c:v>5.0600000000000005</c:v>
                </c:pt>
                <c:pt idx="712" formatCode="0.0">
                  <c:v>5.0619999999999994</c:v>
                </c:pt>
                <c:pt idx="713" formatCode="0.0">
                  <c:v>5.0600000000000005</c:v>
                </c:pt>
                <c:pt idx="714" formatCode="0.0">
                  <c:v>5.0679999999999987</c:v>
                </c:pt>
                <c:pt idx="715" formatCode="0.0">
                  <c:v>5.0380000000000003</c:v>
                </c:pt>
                <c:pt idx="716" formatCode="0.0">
                  <c:v>5.0380000000000003</c:v>
                </c:pt>
                <c:pt idx="717" formatCode="0.0">
                  <c:v>5.0380000000000003</c:v>
                </c:pt>
                <c:pt idx="718" formatCode="0.0">
                  <c:v>5.0380000000000003</c:v>
                </c:pt>
                <c:pt idx="719" formatCode="0.0">
                  <c:v>5</c:v>
                </c:pt>
                <c:pt idx="720" formatCode="0.0">
                  <c:v>5</c:v>
                </c:pt>
                <c:pt idx="721" formatCode="0.0">
                  <c:v>5</c:v>
                </c:pt>
                <c:pt idx="722" formatCode="0.0">
                  <c:v>5</c:v>
                </c:pt>
                <c:pt idx="723" formatCode="0.0">
                  <c:v>5</c:v>
                </c:pt>
                <c:pt idx="724" formatCode="0.0">
                  <c:v>5</c:v>
                </c:pt>
                <c:pt idx="725" formatCode="0.0">
                  <c:v>5.008</c:v>
                </c:pt>
                <c:pt idx="726" formatCode="0.0">
                  <c:v>5.1479999999999988</c:v>
                </c:pt>
                <c:pt idx="727" formatCode="0.0">
                  <c:v>5.1939999999999991</c:v>
                </c:pt>
                <c:pt idx="728" formatCode="0.0">
                  <c:v>5.1959999999999988</c:v>
                </c:pt>
                <c:pt idx="729" formatCode="0.0">
                  <c:v>5.1959999999999988</c:v>
                </c:pt>
                <c:pt idx="730" formatCode="0.0">
                  <c:v>5.1879999999999988</c:v>
                </c:pt>
                <c:pt idx="731" formatCode="0.0">
                  <c:v>5.048</c:v>
                </c:pt>
                <c:pt idx="732" formatCode="0.0">
                  <c:v>5.0019999999999998</c:v>
                </c:pt>
                <c:pt idx="733" formatCode="0.0">
                  <c:v>5.0060000000000002</c:v>
                </c:pt>
                <c:pt idx="734" formatCode="0.0">
                  <c:v>5.0219999999999994</c:v>
                </c:pt>
                <c:pt idx="735" formatCode="0.0">
                  <c:v>5.0439999999999996</c:v>
                </c:pt>
                <c:pt idx="736" formatCode="0.0">
                  <c:v>5.072000000000001</c:v>
                </c:pt>
                <c:pt idx="737" formatCode="0.0">
                  <c:v>5.1519999999999984</c:v>
                </c:pt>
                <c:pt idx="738" formatCode="0.0">
                  <c:v>5.2280000000000006</c:v>
                </c:pt>
                <c:pt idx="739" formatCode="0.0">
                  <c:v>5.2780000000000014</c:v>
                </c:pt>
                <c:pt idx="740" formatCode="0.0">
                  <c:v>5.3179999999999987</c:v>
                </c:pt>
                <c:pt idx="741" formatCode="0.0">
                  <c:v>5.3079999999999989</c:v>
                </c:pt>
                <c:pt idx="742" formatCode="0.0">
                  <c:v>5.24</c:v>
                </c:pt>
                <c:pt idx="743" formatCode="0.0">
                  <c:v>5.1599999999999984</c:v>
                </c:pt>
                <c:pt idx="744" formatCode="0.0">
                  <c:v>5.097999999999999</c:v>
                </c:pt>
                <c:pt idx="745" formatCode="0.0">
                  <c:v>5.1639999999999988</c:v>
                </c:pt>
                <c:pt idx="746" formatCode="0.0">
                  <c:v>5.3</c:v>
                </c:pt>
                <c:pt idx="747" formatCode="0.0">
                  <c:v>5.2999999999999989</c:v>
                </c:pt>
                <c:pt idx="748" formatCode="0.0">
                  <c:v>5.3179999999999987</c:v>
                </c:pt>
                <c:pt idx="749" formatCode="0.0">
                  <c:v>5.4420000000000002</c:v>
                </c:pt>
                <c:pt idx="750" formatCode="0.0">
                  <c:v>5.4559999999999995</c:v>
                </c:pt>
                <c:pt idx="751" formatCode="0.0">
                  <c:v>5.3180000000000005</c:v>
                </c:pt>
                <c:pt idx="752" formatCode="0.0">
                  <c:v>5.306</c:v>
                </c:pt>
                <c:pt idx="753" formatCode="0.0">
                  <c:v>5.2859999999999996</c:v>
                </c:pt>
                <c:pt idx="754" formatCode="0.0">
                  <c:v>5.1579999999999986</c:v>
                </c:pt>
                <c:pt idx="755" formatCode="0.0">
                  <c:v>5.016</c:v>
                </c:pt>
                <c:pt idx="756" formatCode="0.0">
                  <c:v>5.0019999999999998</c:v>
                </c:pt>
                <c:pt idx="757" formatCode="0.0">
                  <c:v>5.0019999999999998</c:v>
                </c:pt>
                <c:pt idx="758" formatCode="0.0">
                  <c:v>5.0039999999999996</c:v>
                </c:pt>
                <c:pt idx="759" formatCode="0.0">
                  <c:v>5.0060000000000002</c:v>
                </c:pt>
                <c:pt idx="760" formatCode="0.0">
                  <c:v>5.0060000000000002</c:v>
                </c:pt>
                <c:pt idx="761" formatCode="0.0">
                  <c:v>5.008</c:v>
                </c:pt>
                <c:pt idx="762" formatCode="0.0">
                  <c:v>5.008</c:v>
                </c:pt>
                <c:pt idx="763" formatCode="0.0">
                  <c:v>5.008</c:v>
                </c:pt>
                <c:pt idx="764" formatCode="0.0">
                  <c:v>5.01</c:v>
                </c:pt>
                <c:pt idx="765" formatCode="0.0">
                  <c:v>5.0119999999999987</c:v>
                </c:pt>
                <c:pt idx="766" formatCode="0.0">
                  <c:v>5.01</c:v>
                </c:pt>
                <c:pt idx="767" formatCode="0.0">
                  <c:v>5.0119999999999987</c:v>
                </c:pt>
                <c:pt idx="768" formatCode="0.0">
                  <c:v>5.017999999999998</c:v>
                </c:pt>
                <c:pt idx="769" formatCode="0.0">
                  <c:v>5.0179999999999989</c:v>
                </c:pt>
                <c:pt idx="770" formatCode="0.0">
                  <c:v>5.016</c:v>
                </c:pt>
                <c:pt idx="771" formatCode="0.0">
                  <c:v>4.9639999999999995</c:v>
                </c:pt>
                <c:pt idx="772" formatCode="0.0">
                  <c:v>4.9119999999999999</c:v>
                </c:pt>
                <c:pt idx="773" formatCode="0.0">
                  <c:v>4.855999999999999</c:v>
                </c:pt>
                <c:pt idx="774" formatCode="0.0">
                  <c:v>4.8039999999999985</c:v>
                </c:pt>
                <c:pt idx="775" formatCode="0.0">
                  <c:v>4.7560000000000002</c:v>
                </c:pt>
                <c:pt idx="776" formatCode="0.0">
                  <c:v>4.7560000000000002</c:v>
                </c:pt>
                <c:pt idx="777" formatCode="0.0">
                  <c:v>4.7560000000000002</c:v>
                </c:pt>
                <c:pt idx="778" formatCode="0.0">
                  <c:v>4.758</c:v>
                </c:pt>
                <c:pt idx="779" formatCode="0.0">
                  <c:v>4.758</c:v>
                </c:pt>
                <c:pt idx="780" formatCode="0.0">
                  <c:v>4.758</c:v>
                </c:pt>
                <c:pt idx="781" formatCode="0.0">
                  <c:v>4.76</c:v>
                </c:pt>
                <c:pt idx="782" formatCode="0.0">
                  <c:v>4.7619999999999987</c:v>
                </c:pt>
                <c:pt idx="783" formatCode="0.0">
                  <c:v>4.7619999999999996</c:v>
                </c:pt>
                <c:pt idx="784" formatCode="0.0">
                  <c:v>4.767999999999998</c:v>
                </c:pt>
                <c:pt idx="785" formatCode="0.0">
                  <c:v>4.7939999999999996</c:v>
                </c:pt>
                <c:pt idx="786" formatCode="0.0">
                  <c:v>4.7960000000000003</c:v>
                </c:pt>
                <c:pt idx="787" formatCode="0.0">
                  <c:v>4.798</c:v>
                </c:pt>
                <c:pt idx="788" formatCode="0.0">
                  <c:v>4.8059999999999983</c:v>
                </c:pt>
                <c:pt idx="789" formatCode="0.0">
                  <c:v>4.8019999999999996</c:v>
                </c:pt>
                <c:pt idx="790" formatCode="0.0">
                  <c:v>4.7779999999999996</c:v>
                </c:pt>
                <c:pt idx="791" formatCode="0.0">
                  <c:v>4.7279999999999989</c:v>
                </c:pt>
                <c:pt idx="792" formatCode="0.0">
                  <c:v>4.7159999999999984</c:v>
                </c:pt>
                <c:pt idx="793" formatCode="0.0">
                  <c:v>4.71</c:v>
                </c:pt>
                <c:pt idx="794" formatCode="0.0">
                  <c:v>4.6859999999999991</c:v>
                </c:pt>
                <c:pt idx="795" formatCode="0.0">
                  <c:v>4.6420000000000003</c:v>
                </c:pt>
                <c:pt idx="796" formatCode="0.0">
                  <c:v>4.6400000000000006</c:v>
                </c:pt>
                <c:pt idx="797" formatCode="0.0">
                  <c:v>4.5999999999999996</c:v>
                </c:pt>
                <c:pt idx="798" formatCode="0.0">
                  <c:v>4.7619999999999996</c:v>
                </c:pt>
                <c:pt idx="799" formatCode="0.0">
                  <c:v>4.8539999999999983</c:v>
                </c:pt>
                <c:pt idx="800" formatCode="0.0">
                  <c:v>4.863999999999999</c:v>
                </c:pt>
                <c:pt idx="801" formatCode="0.0">
                  <c:v>4.8660000000000005</c:v>
                </c:pt>
                <c:pt idx="802" formatCode="0.0">
                  <c:v>4.863999999999999</c:v>
                </c:pt>
                <c:pt idx="803" formatCode="0.0">
                  <c:v>4.6819999999999995</c:v>
                </c:pt>
                <c:pt idx="804" formatCode="0.0">
                  <c:v>4.5879999999999983</c:v>
                </c:pt>
                <c:pt idx="805" formatCode="0.0">
                  <c:v>4.5999999999999996</c:v>
                </c:pt>
                <c:pt idx="806" formatCode="0.0">
                  <c:v>4.63</c:v>
                </c:pt>
                <c:pt idx="807" formatCode="0.0">
                  <c:v>4.8839999999999995</c:v>
                </c:pt>
                <c:pt idx="808" formatCode="0.0">
                  <c:v>5.1819999999999995</c:v>
                </c:pt>
                <c:pt idx="809" formatCode="0.0">
                  <c:v>5.4039999999999999</c:v>
                </c:pt>
                <c:pt idx="810" formatCode="0.0">
                  <c:v>5.58</c:v>
                </c:pt>
                <c:pt idx="811" formatCode="0.0">
                  <c:v>5.6119999999999983</c:v>
                </c:pt>
                <c:pt idx="812" formatCode="0.0">
                  <c:v>5.4019999999999992</c:v>
                </c:pt>
                <c:pt idx="813" formatCode="0.0">
                  <c:v>5.2559999999999985</c:v>
                </c:pt>
                <c:pt idx="814" formatCode="0.0">
                  <c:v>5.2460000000000004</c:v>
                </c:pt>
                <c:pt idx="815" formatCode="0.0">
                  <c:v>5.363999999999999</c:v>
                </c:pt>
                <c:pt idx="816" formatCode="0.0">
                  <c:v>5.5619999999999985</c:v>
                </c:pt>
                <c:pt idx="817" formatCode="0.0">
                  <c:v>5.7119999999999997</c:v>
                </c:pt>
                <c:pt idx="818" formatCode="0.0">
                  <c:v>5.9219999999999997</c:v>
                </c:pt>
                <c:pt idx="819" formatCode="0.0">
                  <c:v>5.9759999999999991</c:v>
                </c:pt>
                <c:pt idx="820" formatCode="0.0">
                  <c:v>5.927999999999999</c:v>
                </c:pt>
                <c:pt idx="821" formatCode="0.0">
                  <c:v>5.9120000000000008</c:v>
                </c:pt>
                <c:pt idx="822" formatCode="0.0">
                  <c:v>5.9780000000000015</c:v>
                </c:pt>
                <c:pt idx="823" formatCode="0.0">
                  <c:v>5.8420000000000005</c:v>
                </c:pt>
                <c:pt idx="824" formatCode="0.0">
                  <c:v>5.7720000000000002</c:v>
                </c:pt>
                <c:pt idx="825" formatCode="0.0">
                  <c:v>5.76</c:v>
                </c:pt>
                <c:pt idx="826" formatCode="0.0">
                  <c:v>5.6739999999999995</c:v>
                </c:pt>
                <c:pt idx="827" formatCode="0.0">
                  <c:v>5.4219999999999988</c:v>
                </c:pt>
                <c:pt idx="828" formatCode="0.0">
                  <c:v>5.4219999999999988</c:v>
                </c:pt>
                <c:pt idx="829" formatCode="0.0">
                  <c:v>5.3979999999999988</c:v>
                </c:pt>
                <c:pt idx="830" formatCode="0.0">
                  <c:v>5.282</c:v>
                </c:pt>
                <c:pt idx="831" formatCode="0.0">
                  <c:v>5.2219999999999995</c:v>
                </c:pt>
                <c:pt idx="832" formatCode="0.0">
                  <c:v>5.2700000000000014</c:v>
                </c:pt>
                <c:pt idx="833" formatCode="0.0">
                  <c:v>5.0860000000000003</c:v>
                </c:pt>
                <c:pt idx="834" formatCode="0.0">
                  <c:v>4.9639999999999995</c:v>
                </c:pt>
                <c:pt idx="835" formatCode="0.0">
                  <c:v>4.7639999999999993</c:v>
                </c:pt>
                <c:pt idx="836" formatCode="0.0">
                  <c:v>4.5639999999999992</c:v>
                </c:pt>
                <c:pt idx="837" formatCode="0.0">
                  <c:v>4.4619999999999997</c:v>
                </c:pt>
                <c:pt idx="838" formatCode="0.0">
                  <c:v>4.3220000000000001</c:v>
                </c:pt>
                <c:pt idx="839" formatCode="0.0">
                  <c:v>4.1819999999999995</c:v>
                </c:pt>
                <c:pt idx="840" formatCode="0.0">
                  <c:v>4.1880000000000006</c:v>
                </c:pt>
                <c:pt idx="841" formatCode="0.0">
                  <c:v>4.3520000000000003</c:v>
                </c:pt>
                <c:pt idx="842" formatCode="0.0">
                  <c:v>4.387999999999999</c:v>
                </c:pt>
                <c:pt idx="843" formatCode="0.0">
                  <c:v>4.4119999999999999</c:v>
                </c:pt>
                <c:pt idx="844" formatCode="0.0">
                  <c:v>4.38</c:v>
                </c:pt>
                <c:pt idx="845" formatCode="0.0">
                  <c:v>4.323999999999999</c:v>
                </c:pt>
                <c:pt idx="846" formatCode="0.0">
                  <c:v>4.2139999999999995</c:v>
                </c:pt>
                <c:pt idx="847" formatCode="0.0">
                  <c:v>4.1239999999999997</c:v>
                </c:pt>
                <c:pt idx="848" formatCode="0.0">
                  <c:v>4.0639999999999992</c:v>
                </c:pt>
                <c:pt idx="849" formatCode="0.0">
                  <c:v>4.0579999999999989</c:v>
                </c:pt>
                <c:pt idx="850" formatCode="0.0">
                  <c:v>4.0579999999999989</c:v>
                </c:pt>
                <c:pt idx="851" formatCode="0.0">
                  <c:v>3.9799999999999991</c:v>
                </c:pt>
                <c:pt idx="852" formatCode="0.0">
                  <c:v>3.9240000000000004</c:v>
                </c:pt>
                <c:pt idx="853" formatCode="0.0">
                  <c:v>3.8800000000000003</c:v>
                </c:pt>
                <c:pt idx="854" formatCode="0.0">
                  <c:v>3.802</c:v>
                </c:pt>
                <c:pt idx="855" formatCode="0.0">
                  <c:v>3.7399999999999998</c:v>
                </c:pt>
                <c:pt idx="856" formatCode="0.0">
                  <c:v>3.8479999999999999</c:v>
                </c:pt>
                <c:pt idx="857" formatCode="0.0">
                  <c:v>3.8539999999999996</c:v>
                </c:pt>
                <c:pt idx="858" formatCode="0.0">
                  <c:v>3.8639999999999999</c:v>
                </c:pt>
                <c:pt idx="859" formatCode="0.0">
                  <c:v>3.9779999999999998</c:v>
                </c:pt>
                <c:pt idx="860" formatCode="0.0">
                  <c:v>4.1859999999999991</c:v>
                </c:pt>
                <c:pt idx="861" formatCode="0.0">
                  <c:v>4.3259999999999987</c:v>
                </c:pt>
                <c:pt idx="862" formatCode="0.0">
                  <c:v>4.6360000000000001</c:v>
                </c:pt>
                <c:pt idx="863" formatCode="0.0">
                  <c:v>4.9139999999999997</c:v>
                </c:pt>
                <c:pt idx="864" formatCode="0.0">
                  <c:v>5.137999999999999</c:v>
                </c:pt>
                <c:pt idx="865" formatCode="0.0">
                  <c:v>5.2760000000000016</c:v>
                </c:pt>
                <c:pt idx="866" formatCode="0.0">
                  <c:v>5.3019999999999996</c:v>
                </c:pt>
                <c:pt idx="867" formatCode="0.0">
                  <c:v>5.2859999999999996</c:v>
                </c:pt>
                <c:pt idx="868" formatCode="0.0">
                  <c:v>5.3339999999999996</c:v>
                </c:pt>
                <c:pt idx="869" formatCode="0.0">
                  <c:v>5.3159999999999989</c:v>
                </c:pt>
                <c:pt idx="870" formatCode="0.0">
                  <c:v>5.2780000000000014</c:v>
                </c:pt>
                <c:pt idx="871" formatCode="0.0">
                  <c:v>5.3119999999999985</c:v>
                </c:pt>
                <c:pt idx="872" formatCode="0.0">
                  <c:v>5.3340000000000005</c:v>
                </c:pt>
                <c:pt idx="873" formatCode="0.0">
                  <c:v>5.2860000000000014</c:v>
                </c:pt>
                <c:pt idx="874" formatCode="0.0">
                  <c:v>5.29</c:v>
                </c:pt>
                <c:pt idx="875" formatCode="0.0">
                  <c:v>5.3199999999999985</c:v>
                </c:pt>
                <c:pt idx="876" formatCode="0.0">
                  <c:v>5.3720000000000008</c:v>
                </c:pt>
                <c:pt idx="877" formatCode="0.0">
                  <c:v>5.4459999999999997</c:v>
                </c:pt>
                <c:pt idx="878" formatCode="0.0">
                  <c:v>5.5439999999999996</c:v>
                </c:pt>
                <c:pt idx="879" formatCode="0.0">
                  <c:v>5.5860000000000003</c:v>
                </c:pt>
                <c:pt idx="880" formatCode="0.0">
                  <c:v>5.5660000000000007</c:v>
                </c:pt>
                <c:pt idx="881" formatCode="0.0">
                  <c:v>5.5260000000000007</c:v>
                </c:pt>
                <c:pt idx="882" formatCode="0.0">
                  <c:v>5.45</c:v>
                </c:pt>
                <c:pt idx="883" formatCode="0.0">
                  <c:v>5.35</c:v>
                </c:pt>
                <c:pt idx="884" formatCode="0.0">
                  <c:v>5.3179999999999987</c:v>
                </c:pt>
                <c:pt idx="885" formatCode="0.0">
                  <c:v>5.3279999999999994</c:v>
                </c:pt>
                <c:pt idx="886" formatCode="0.0">
                  <c:v>5.3599999999999985</c:v>
                </c:pt>
                <c:pt idx="887" formatCode="0.0">
                  <c:v>5.4459999999999997</c:v>
                </c:pt>
                <c:pt idx="888" formatCode="0.0">
                  <c:v>5.5639999999999983</c:v>
                </c:pt>
                <c:pt idx="889" formatCode="0.0">
                  <c:v>5.6719999999999997</c:v>
                </c:pt>
                <c:pt idx="890" formatCode="0.0">
                  <c:v>5.7560000000000002</c:v>
                </c:pt>
                <c:pt idx="891" formatCode="0.0">
                  <c:v>5.7679999999999989</c:v>
                </c:pt>
                <c:pt idx="892" formatCode="0.0">
                  <c:v>5.7539999999999996</c:v>
                </c:pt>
                <c:pt idx="893" formatCode="0.0">
                  <c:v>5.6599999999999993</c:v>
                </c:pt>
                <c:pt idx="894" formatCode="0.0">
                  <c:v>5.5299999999999985</c:v>
                </c:pt>
                <c:pt idx="895" formatCode="0.0">
                  <c:v>5.4300000000000006</c:v>
                </c:pt>
                <c:pt idx="896" formatCode="0.0">
                  <c:v>5.3639999999999981</c:v>
                </c:pt>
                <c:pt idx="897" formatCode="0.0">
                  <c:v>5.3360000000000003</c:v>
                </c:pt>
                <c:pt idx="898" formatCode="0.0">
                  <c:v>5.395999999999999</c:v>
                </c:pt>
                <c:pt idx="899" formatCode="0.0">
                  <c:v>5.452</c:v>
                </c:pt>
                <c:pt idx="900" formatCode="0.0">
                  <c:v>5.6719999999999997</c:v>
                </c:pt>
                <c:pt idx="901" formatCode="0.0">
                  <c:v>5.7959999999999985</c:v>
                </c:pt>
                <c:pt idx="902" formatCode="0.0">
                  <c:v>5.8919999999999995</c:v>
                </c:pt>
                <c:pt idx="903" formatCode="0.0">
                  <c:v>5.9820000000000002</c:v>
                </c:pt>
                <c:pt idx="904" formatCode="0.0">
                  <c:v>6.18</c:v>
                </c:pt>
                <c:pt idx="905" formatCode="0.0">
                  <c:v>6.137999999999999</c:v>
                </c:pt>
                <c:pt idx="906" formatCode="0.0">
                  <c:v>6.2200000000000006</c:v>
                </c:pt>
                <c:pt idx="907" formatCode="0.0">
                  <c:v>6.3020000000000005</c:v>
                </c:pt>
                <c:pt idx="908" formatCode="0.0">
                  <c:v>6.3820000000000006</c:v>
                </c:pt>
                <c:pt idx="909" formatCode="0.0">
                  <c:v>6.3919999999999995</c:v>
                </c:pt>
                <c:pt idx="910" formatCode="0.0">
                  <c:v>6.4079999999999995</c:v>
                </c:pt>
                <c:pt idx="911" formatCode="0.0">
                  <c:v>6.34</c:v>
                </c:pt>
                <c:pt idx="912" formatCode="0.0">
                  <c:v>6.258</c:v>
                </c:pt>
                <c:pt idx="913" formatCode="0.0">
                  <c:v>6.258</c:v>
                </c:pt>
                <c:pt idx="914" formatCode="0.0">
                  <c:v>6.18</c:v>
                </c:pt>
                <c:pt idx="915" formatCode="0.0">
                  <c:v>6.1439999999999992</c:v>
                </c:pt>
                <c:pt idx="916" formatCode="0.0">
                  <c:v>6.153999999999999</c:v>
                </c:pt>
                <c:pt idx="917" formatCode="0.0">
                  <c:v>6.3619999999999992</c:v>
                </c:pt>
                <c:pt idx="918" formatCode="0.0">
                  <c:v>6.5</c:v>
                </c:pt>
                <c:pt idx="919" formatCode="0.0">
                  <c:v>6.7219999999999995</c:v>
                </c:pt>
                <c:pt idx="920" formatCode="0.0">
                  <c:v>6.8439999999999985</c:v>
                </c:pt>
                <c:pt idx="921" formatCode="0.0">
                  <c:v>6.9680000000000009</c:v>
                </c:pt>
                <c:pt idx="922" formatCode="0.0">
                  <c:v>6.846000000000001</c:v>
                </c:pt>
                <c:pt idx="923" formatCode="0.0">
                  <c:v>6.7</c:v>
                </c:pt>
                <c:pt idx="924" formatCode="0.0">
                  <c:v>6.6519999999999984</c:v>
                </c:pt>
                <c:pt idx="925" formatCode="0.0">
                  <c:v>6.6039999999999983</c:v>
                </c:pt>
                <c:pt idx="926" formatCode="0.0">
                  <c:v>6.5120000000000005</c:v>
                </c:pt>
                <c:pt idx="927" formatCode="0.0">
                  <c:v>6.427999999999999</c:v>
                </c:pt>
                <c:pt idx="928" formatCode="0.0">
                  <c:v>6.3180000000000005</c:v>
                </c:pt>
                <c:pt idx="929" formatCode="0.0">
                  <c:v>6.3160000000000007</c:v>
                </c:pt>
                <c:pt idx="930" formatCode="0.0">
                  <c:v>6.2180000000000009</c:v>
                </c:pt>
                <c:pt idx="931" formatCode="0.0">
                  <c:v>6.1480000000000006</c:v>
                </c:pt>
                <c:pt idx="932" formatCode="0.0">
                  <c:v>6.1259999999999994</c:v>
                </c:pt>
                <c:pt idx="933" formatCode="0.0">
                  <c:v>6.1419999999999995</c:v>
                </c:pt>
                <c:pt idx="934" formatCode="0.0">
                  <c:v>6.145999999999999</c:v>
                </c:pt>
                <c:pt idx="935" formatCode="0.0">
                  <c:v>6.1599999999999984</c:v>
                </c:pt>
                <c:pt idx="936" formatCode="0.0">
                  <c:v>6.16</c:v>
                </c:pt>
                <c:pt idx="937" formatCode="0.0">
                  <c:v>6.1619999999999999</c:v>
                </c:pt>
                <c:pt idx="938" formatCode="0.0">
                  <c:v>6.1579999999999986</c:v>
                </c:pt>
                <c:pt idx="939" formatCode="0.0">
                  <c:v>6.1279999999999992</c:v>
                </c:pt>
                <c:pt idx="940" formatCode="0.0">
                  <c:v>6.1159999999999988</c:v>
                </c:pt>
                <c:pt idx="941" formatCode="0.0">
                  <c:v>6.1079999999999988</c:v>
                </c:pt>
                <c:pt idx="942" formatCode="0.0">
                  <c:v>6.097999999999999</c:v>
                </c:pt>
                <c:pt idx="943" formatCode="0.0">
                  <c:v>6.097999999999999</c:v>
                </c:pt>
                <c:pt idx="944" formatCode="0.0">
                  <c:v>6.1099999999999994</c:v>
                </c:pt>
                <c:pt idx="945" formatCode="0.0">
                  <c:v>6.1019999999999994</c:v>
                </c:pt>
                <c:pt idx="946" formatCode="0.0">
                  <c:v>6.0900000000000007</c:v>
                </c:pt>
                <c:pt idx="947" formatCode="0.0">
                  <c:v>6.0780000000000003</c:v>
                </c:pt>
                <c:pt idx="948" formatCode="0.0">
                  <c:v>6.07</c:v>
                </c:pt>
                <c:pt idx="949" formatCode="0.0">
                  <c:v>6.0720000000000001</c:v>
                </c:pt>
                <c:pt idx="950" formatCode="0.0">
                  <c:v>6.0759999999999996</c:v>
                </c:pt>
                <c:pt idx="951" formatCode="0.0">
                  <c:v>6.0619999999999994</c:v>
                </c:pt>
                <c:pt idx="952" formatCode="0.0">
                  <c:v>6.056</c:v>
                </c:pt>
                <c:pt idx="953" formatCode="0.0">
                  <c:v>6.0539999999999994</c:v>
                </c:pt>
                <c:pt idx="954" formatCode="0.0">
                  <c:v>5.855999999999999</c:v>
                </c:pt>
                <c:pt idx="955" formatCode="0.0">
                  <c:v>6.05</c:v>
                </c:pt>
                <c:pt idx="956" formatCode="0.0">
                  <c:v>6.0919999999999996</c:v>
                </c:pt>
                <c:pt idx="957" formatCode="0.0">
                  <c:v>6.105999999999999</c:v>
                </c:pt>
                <c:pt idx="958" formatCode="0.0">
                  <c:v>6.097999999999999</c:v>
                </c:pt>
                <c:pt idx="959" formatCode="0.0">
                  <c:v>6.1040000000000001</c:v>
                </c:pt>
                <c:pt idx="960" formatCode="0.0">
                  <c:v>5.9160000000000004</c:v>
                </c:pt>
                <c:pt idx="961" formatCode="0.0">
                  <c:v>5.918000000000001</c:v>
                </c:pt>
                <c:pt idx="962" formatCode="0.0">
                  <c:v>5.984</c:v>
                </c:pt>
                <c:pt idx="963" formatCode="0.0">
                  <c:v>6.1119999999999992</c:v>
                </c:pt>
                <c:pt idx="964" formatCode="0.0">
                  <c:v>6.3220000000000001</c:v>
                </c:pt>
                <c:pt idx="965" formatCode="0.0">
                  <c:v>6.3900000000000006</c:v>
                </c:pt>
                <c:pt idx="966" formatCode="0.0">
                  <c:v>6.4139999999999997</c:v>
                </c:pt>
                <c:pt idx="967" formatCode="0.0">
                  <c:v>6.3820000000000006</c:v>
                </c:pt>
                <c:pt idx="968" formatCode="0.0">
                  <c:v>6.38</c:v>
                </c:pt>
                <c:pt idx="969" formatCode="0.0">
                  <c:v>6.3579999999999988</c:v>
                </c:pt>
                <c:pt idx="970" formatCode="0.0">
                  <c:v>6.4819999999999993</c:v>
                </c:pt>
                <c:pt idx="971" formatCode="0.0">
                  <c:v>6.4740000000000011</c:v>
                </c:pt>
                <c:pt idx="972" formatCode="0.0">
                  <c:v>6.4700000000000015</c:v>
                </c:pt>
                <c:pt idx="973" formatCode="0.0">
                  <c:v>6.37</c:v>
                </c:pt>
                <c:pt idx="974" formatCode="0.0">
                  <c:v>6.3819999999999997</c:v>
                </c:pt>
                <c:pt idx="975" formatCode="0.0">
                  <c:v>6.387999999999999</c:v>
                </c:pt>
                <c:pt idx="976" formatCode="0.0">
                  <c:v>6.4099999999999993</c:v>
                </c:pt>
                <c:pt idx="977" formatCode="0.0">
                  <c:v>6.4679999999999982</c:v>
                </c:pt>
                <c:pt idx="978" formatCode="0.0">
                  <c:v>6.6560000000000006</c:v>
                </c:pt>
                <c:pt idx="979" formatCode="0.0">
                  <c:v>6.63</c:v>
                </c:pt>
                <c:pt idx="980" formatCode="0.0">
                  <c:v>6.581999999999999</c:v>
                </c:pt>
                <c:pt idx="981" formatCode="0.0">
                  <c:v>6.6919999999999993</c:v>
                </c:pt>
                <c:pt idx="982" formatCode="0.0">
                  <c:v>6.83</c:v>
                </c:pt>
                <c:pt idx="983" formatCode="0.0">
                  <c:v>6.83</c:v>
                </c:pt>
                <c:pt idx="984" formatCode="0.0">
                  <c:v>6.855999999999999</c:v>
                </c:pt>
                <c:pt idx="985" formatCode="0.0">
                  <c:v>6.9040000000000008</c:v>
                </c:pt>
                <c:pt idx="986" formatCode="0.0">
                  <c:v>6.9379999999999997</c:v>
                </c:pt>
                <c:pt idx="987" formatCode="0.0">
                  <c:v>6.9160000000000013</c:v>
                </c:pt>
                <c:pt idx="988" formatCode="0.0">
                  <c:v>6.9159999999999995</c:v>
                </c:pt>
                <c:pt idx="989" formatCode="0.0">
                  <c:v>6.9300000000000006</c:v>
                </c:pt>
                <c:pt idx="990" formatCode="0.0">
                  <c:v>6.9239999999999995</c:v>
                </c:pt>
                <c:pt idx="991" formatCode="0.0">
                  <c:v>6.9239999999999995</c:v>
                </c:pt>
                <c:pt idx="992" formatCode="0.0">
                  <c:v>6.9240000000000004</c:v>
                </c:pt>
                <c:pt idx="993" formatCode="0.0">
                  <c:v>6.9239999999999995</c:v>
                </c:pt>
                <c:pt idx="994" formatCode="0.0">
                  <c:v>6.9259999999999984</c:v>
                </c:pt>
                <c:pt idx="995" formatCode="0.0">
                  <c:v>6.92</c:v>
                </c:pt>
                <c:pt idx="996" formatCode="0.0">
                  <c:v>6.92</c:v>
                </c:pt>
                <c:pt idx="997" formatCode="0.0">
                  <c:v>6.9219999999999997</c:v>
                </c:pt>
                <c:pt idx="998" formatCode="0.0">
                  <c:v>6.9240000000000004</c:v>
                </c:pt>
                <c:pt idx="999" formatCode="0.0">
                  <c:v>6.919999999999999</c:v>
                </c:pt>
                <c:pt idx="1000" formatCode="0.0">
                  <c:v>6.927999999999999</c:v>
                </c:pt>
                <c:pt idx="1001" formatCode="0.0">
                  <c:v>6.9320000000000004</c:v>
                </c:pt>
                <c:pt idx="1002" formatCode="0.0">
                  <c:v>6.9379999999999997</c:v>
                </c:pt>
                <c:pt idx="1003" formatCode="0.0">
                  <c:v>6.94</c:v>
                </c:pt>
                <c:pt idx="1004" formatCode="0.0">
                  <c:v>6.9340000000000002</c:v>
                </c:pt>
                <c:pt idx="1005" formatCode="0.0">
                  <c:v>6.9459999999999997</c:v>
                </c:pt>
                <c:pt idx="1006" formatCode="0.0">
                  <c:v>6.9459999999999997</c:v>
                </c:pt>
                <c:pt idx="1007" formatCode="0.0">
                  <c:v>6.9560000000000004</c:v>
                </c:pt>
                <c:pt idx="1008" formatCode="0.0">
                  <c:v>6.9560000000000004</c:v>
                </c:pt>
                <c:pt idx="1009" formatCode="0.0">
                  <c:v>6.9539999999999988</c:v>
                </c:pt>
                <c:pt idx="1010" formatCode="0.0">
                  <c:v>6.9560000000000004</c:v>
                </c:pt>
                <c:pt idx="1011" formatCode="0.0">
                  <c:v>6.9720000000000004</c:v>
                </c:pt>
                <c:pt idx="1012" formatCode="0.0">
                  <c:v>6.9779999999999998</c:v>
                </c:pt>
                <c:pt idx="1013" formatCode="0.0">
                  <c:v>6.9819999999999993</c:v>
                </c:pt>
                <c:pt idx="1014" formatCode="0.0">
                  <c:v>6.9859999999999998</c:v>
                </c:pt>
                <c:pt idx="1015" formatCode="0.0">
                  <c:v>6.984</c:v>
                </c:pt>
                <c:pt idx="1016" formatCode="0.0">
                  <c:v>6.9819999999999993</c:v>
                </c:pt>
                <c:pt idx="1017" formatCode="0.0">
                  <c:v>6.9859999999999998</c:v>
                </c:pt>
                <c:pt idx="1018" formatCode="0.0">
                  <c:v>6.992</c:v>
                </c:pt>
                <c:pt idx="1019" formatCode="0.0">
                  <c:v>7</c:v>
                </c:pt>
                <c:pt idx="1020" formatCode="0.0">
                  <c:v>7.016</c:v>
                </c:pt>
                <c:pt idx="1021" formatCode="0.0">
                  <c:v>7.0359999999999996</c:v>
                </c:pt>
                <c:pt idx="1022" formatCode="0.0">
                  <c:v>7.0639999999999974</c:v>
                </c:pt>
                <c:pt idx="1023" formatCode="0.0">
                  <c:v>7.3219999999999992</c:v>
                </c:pt>
                <c:pt idx="1024" formatCode="0.0">
                  <c:v>7.355999999999999</c:v>
                </c:pt>
                <c:pt idx="1025" formatCode="0.0">
                  <c:v>7.76</c:v>
                </c:pt>
                <c:pt idx="1026" formatCode="0.0">
                  <c:v>8.1740000000000013</c:v>
                </c:pt>
                <c:pt idx="1027" formatCode="0.0">
                  <c:v>8.8060000000000027</c:v>
                </c:pt>
                <c:pt idx="1028" formatCode="0.0">
                  <c:v>8.9920000000000027</c:v>
                </c:pt>
                <c:pt idx="1029" formatCode="0.0">
                  <c:v>9.3660000000000032</c:v>
                </c:pt>
                <c:pt idx="1030" formatCode="0.0">
                  <c:v>9.5220000000000002</c:v>
                </c:pt>
                <c:pt idx="1031" formatCode="0.0">
                  <c:v>9.7219999999999995</c:v>
                </c:pt>
                <c:pt idx="1032" formatCode="0.0">
                  <c:v>9.7560000000000002</c:v>
                </c:pt>
                <c:pt idx="1033" formatCode="0.0">
                  <c:v>9.9820000000000029</c:v>
                </c:pt>
                <c:pt idx="1034" formatCode="0.0">
                  <c:v>10.272</c:v>
                </c:pt>
                <c:pt idx="1035" formatCode="0.0">
                  <c:v>10.396000000000003</c:v>
                </c:pt>
                <c:pt idx="1036" formatCode="0.0">
                  <c:v>10.424000000000001</c:v>
                </c:pt>
                <c:pt idx="1037" formatCode="0.0">
                  <c:v>10.406000000000002</c:v>
                </c:pt>
                <c:pt idx="1038" formatCode="0.0">
                  <c:v>10.402000000000003</c:v>
                </c:pt>
                <c:pt idx="1039" formatCode="0.0">
                  <c:v>10.358000000000002</c:v>
                </c:pt>
                <c:pt idx="1040" formatCode="0.0">
                  <c:v>10.342000000000001</c:v>
                </c:pt>
                <c:pt idx="1041" formatCode="0.0">
                  <c:v>10.428000000000001</c:v>
                </c:pt>
                <c:pt idx="1042" formatCode="0.0">
                  <c:v>10.49</c:v>
                </c:pt>
                <c:pt idx="1043" formatCode="0.0">
                  <c:v>10.566000000000003</c:v>
                </c:pt>
                <c:pt idx="1044" formatCode="0.0">
                  <c:v>10.658000000000001</c:v>
                </c:pt>
                <c:pt idx="1045" formatCode="0.0">
                  <c:v>10.666</c:v>
                </c:pt>
                <c:pt idx="1046" formatCode="0.0">
                  <c:v>10.658000000000001</c:v>
                </c:pt>
                <c:pt idx="1047" formatCode="0.0">
                  <c:v>10.676000000000002</c:v>
                </c:pt>
                <c:pt idx="1048" formatCode="0.0">
                  <c:v>10.692</c:v>
                </c:pt>
                <c:pt idx="1049" formatCode="0.0">
                  <c:v>10.704000000000001</c:v>
                </c:pt>
                <c:pt idx="1050" formatCode="0.0">
                  <c:v>10.784000000000001</c:v>
                </c:pt>
                <c:pt idx="1051" formatCode="0.0">
                  <c:v>10.806000000000003</c:v>
                </c:pt>
                <c:pt idx="1052" formatCode="0.0">
                  <c:v>10.804000000000002</c:v>
                </c:pt>
                <c:pt idx="1053" formatCode="0.0">
                  <c:v>10.814</c:v>
                </c:pt>
                <c:pt idx="1054" formatCode="0.0">
                  <c:v>10.818</c:v>
                </c:pt>
                <c:pt idx="1055" formatCode="0.0">
                  <c:v>10.820000000000002</c:v>
                </c:pt>
                <c:pt idx="1056" formatCode="0.0">
                  <c:v>10.812000000000003</c:v>
                </c:pt>
                <c:pt idx="1057" formatCode="0.0">
                  <c:v>10.798</c:v>
                </c:pt>
                <c:pt idx="1058" formatCode="0.0">
                  <c:v>10.786</c:v>
                </c:pt>
                <c:pt idx="1059" formatCode="0.0">
                  <c:v>10.772</c:v>
                </c:pt>
                <c:pt idx="1060" formatCode="0.0">
                  <c:v>10.762</c:v>
                </c:pt>
                <c:pt idx="1061" formatCode="0.0">
                  <c:v>10.77</c:v>
                </c:pt>
                <c:pt idx="1062" formatCode="0.0">
                  <c:v>10.786000000000001</c:v>
                </c:pt>
                <c:pt idx="1063" formatCode="0.0">
                  <c:v>10.787999999999998</c:v>
                </c:pt>
                <c:pt idx="1064" formatCode="0.0">
                  <c:v>10.786000000000001</c:v>
                </c:pt>
                <c:pt idx="1065" formatCode="0.0">
                  <c:v>10.782</c:v>
                </c:pt>
                <c:pt idx="1066" formatCode="0.0">
                  <c:v>10.780000000000001</c:v>
                </c:pt>
                <c:pt idx="1067" formatCode="0.0">
                  <c:v>10.780000000000001</c:v>
                </c:pt>
                <c:pt idx="1068" formatCode="0.0">
                  <c:v>10.782</c:v>
                </c:pt>
                <c:pt idx="1069" formatCode="0.0">
                  <c:v>10.792</c:v>
                </c:pt>
                <c:pt idx="1070" formatCode="0.0">
                  <c:v>10.798</c:v>
                </c:pt>
                <c:pt idx="1071" formatCode="0.0">
                  <c:v>10.782</c:v>
                </c:pt>
                <c:pt idx="1072" formatCode="0.0">
                  <c:v>10.743999999999998</c:v>
                </c:pt>
                <c:pt idx="1073" formatCode="0.0">
                  <c:v>10.646000000000001</c:v>
                </c:pt>
                <c:pt idx="1074" formatCode="0.0">
                  <c:v>10.356000000000002</c:v>
                </c:pt>
                <c:pt idx="1075" formatCode="0.0">
                  <c:v>9.9560000000000031</c:v>
                </c:pt>
                <c:pt idx="1076" formatCode="0.0">
                  <c:v>9.7460000000000004</c:v>
                </c:pt>
                <c:pt idx="1077" formatCode="0.0">
                  <c:v>9.5860000000000021</c:v>
                </c:pt>
                <c:pt idx="1078" formatCode="0.0">
                  <c:v>9.3320000000000007</c:v>
                </c:pt>
                <c:pt idx="1079" formatCode="0.0">
                  <c:v>9.1820000000000004</c:v>
                </c:pt>
                <c:pt idx="1080" formatCode="0.0">
                  <c:v>9.418000000000001</c:v>
                </c:pt>
                <c:pt idx="1081" formatCode="0.0">
                  <c:v>9.4120000000000008</c:v>
                </c:pt>
                <c:pt idx="1082" formatCode="0.0">
                  <c:v>9.5339999999999989</c:v>
                </c:pt>
                <c:pt idx="1083" formatCode="0.0">
                  <c:v>9.76</c:v>
                </c:pt>
                <c:pt idx="1084" formatCode="0.0">
                  <c:v>10.076000000000002</c:v>
                </c:pt>
                <c:pt idx="1085" formatCode="0.0">
                  <c:v>10.014000000000001</c:v>
                </c:pt>
                <c:pt idx="1086" formatCode="0.0">
                  <c:v>10.154</c:v>
                </c:pt>
                <c:pt idx="1087" formatCode="0.0">
                  <c:v>10.156000000000002</c:v>
                </c:pt>
                <c:pt idx="1088" formatCode="0.0">
                  <c:v>10.227999999999998</c:v>
                </c:pt>
                <c:pt idx="1089" formatCode="0.0">
                  <c:v>10.3</c:v>
                </c:pt>
                <c:pt idx="1090" formatCode="0.0">
                  <c:v>10.428000000000001</c:v>
                </c:pt>
                <c:pt idx="1091" formatCode="0.0">
                  <c:v>10.422000000000002</c:v>
                </c:pt>
                <c:pt idx="1092" formatCode="0.0">
                  <c:v>10.426000000000002</c:v>
                </c:pt>
                <c:pt idx="1093" formatCode="0.0">
                  <c:v>10.223999999999998</c:v>
                </c:pt>
                <c:pt idx="1094" formatCode="0.0">
                  <c:v>10.114000000000001</c:v>
                </c:pt>
                <c:pt idx="1095" formatCode="0.0">
                  <c:v>10.092000000000001</c:v>
                </c:pt>
                <c:pt idx="1096" formatCode="0.0">
                  <c:v>10.062000000000003</c:v>
                </c:pt>
                <c:pt idx="1097" formatCode="0.0">
                  <c:v>9.918000000000001</c:v>
                </c:pt>
                <c:pt idx="1098" formatCode="0.0">
                  <c:v>9.9080000000000013</c:v>
                </c:pt>
                <c:pt idx="1099" formatCode="0.0">
                  <c:v>9.8480000000000008</c:v>
                </c:pt>
                <c:pt idx="1100" formatCode="0.0">
                  <c:v>9.7460000000000004</c:v>
                </c:pt>
                <c:pt idx="1101" formatCode="0.0">
                  <c:v>9.7119999999999997</c:v>
                </c:pt>
                <c:pt idx="1102" formatCode="0.0">
                  <c:v>9.6940000000000008</c:v>
                </c:pt>
              </c:numCache>
            </c:numRef>
          </c:val>
        </c:ser>
        <c:ser>
          <c:idx val="4"/>
          <c:order val="3"/>
          <c:tx>
            <c:strRef>
              <c:f>grafik!$F$3</c:f>
              <c:strCache>
                <c:ptCount val="1"/>
                <c:pt idx="0">
                  <c:v>One-Week Repo Rate (%)</c:v>
                </c:pt>
              </c:strCache>
            </c:strRef>
          </c:tx>
          <c:spPr>
            <a:ln w="19050">
              <a:solidFill>
                <a:sysClr val="windowText" lastClr="000000">
                  <a:lumMod val="95000"/>
                  <a:lumOff val="5000"/>
                </a:sysClr>
              </a:solidFill>
            </a:ln>
          </c:spPr>
          <c:marker>
            <c:symbol val="none"/>
          </c:marker>
          <c:cat>
            <c:numRef>
              <c:f>grafik!$A$4:$A$1106</c:f>
              <c:numCache>
                <c:formatCode>m/d/yyyy</c:formatCode>
                <c:ptCount val="1103"/>
                <c:pt idx="0">
                  <c:v>40182</c:v>
                </c:pt>
                <c:pt idx="1">
                  <c:v>40183</c:v>
                </c:pt>
                <c:pt idx="2">
                  <c:v>40184</c:v>
                </c:pt>
                <c:pt idx="3">
                  <c:v>40185</c:v>
                </c:pt>
                <c:pt idx="4">
                  <c:v>40186</c:v>
                </c:pt>
                <c:pt idx="5">
                  <c:v>40189</c:v>
                </c:pt>
                <c:pt idx="6">
                  <c:v>40190</c:v>
                </c:pt>
                <c:pt idx="7">
                  <c:v>40191</c:v>
                </c:pt>
                <c:pt idx="8">
                  <c:v>40192</c:v>
                </c:pt>
                <c:pt idx="9">
                  <c:v>40193</c:v>
                </c:pt>
                <c:pt idx="10">
                  <c:v>40196</c:v>
                </c:pt>
                <c:pt idx="11">
                  <c:v>40197</c:v>
                </c:pt>
                <c:pt idx="12">
                  <c:v>40198</c:v>
                </c:pt>
                <c:pt idx="13">
                  <c:v>40199</c:v>
                </c:pt>
                <c:pt idx="14">
                  <c:v>40200</c:v>
                </c:pt>
                <c:pt idx="15">
                  <c:v>40203</c:v>
                </c:pt>
                <c:pt idx="16">
                  <c:v>40204</c:v>
                </c:pt>
                <c:pt idx="17">
                  <c:v>40205</c:v>
                </c:pt>
                <c:pt idx="18">
                  <c:v>40206</c:v>
                </c:pt>
                <c:pt idx="19">
                  <c:v>40207</c:v>
                </c:pt>
                <c:pt idx="20">
                  <c:v>40210</c:v>
                </c:pt>
                <c:pt idx="21">
                  <c:v>40211</c:v>
                </c:pt>
                <c:pt idx="22">
                  <c:v>40212</c:v>
                </c:pt>
                <c:pt idx="23">
                  <c:v>40213</c:v>
                </c:pt>
                <c:pt idx="24">
                  <c:v>40214</c:v>
                </c:pt>
                <c:pt idx="25">
                  <c:v>40217</c:v>
                </c:pt>
                <c:pt idx="26">
                  <c:v>40218</c:v>
                </c:pt>
                <c:pt idx="27">
                  <c:v>40219</c:v>
                </c:pt>
                <c:pt idx="28">
                  <c:v>40220</c:v>
                </c:pt>
                <c:pt idx="29">
                  <c:v>40221</c:v>
                </c:pt>
                <c:pt idx="30">
                  <c:v>40224</c:v>
                </c:pt>
                <c:pt idx="31">
                  <c:v>40225</c:v>
                </c:pt>
                <c:pt idx="32">
                  <c:v>40226</c:v>
                </c:pt>
                <c:pt idx="33">
                  <c:v>40227</c:v>
                </c:pt>
                <c:pt idx="34">
                  <c:v>40228</c:v>
                </c:pt>
                <c:pt idx="35">
                  <c:v>40231</c:v>
                </c:pt>
                <c:pt idx="36">
                  <c:v>40232</c:v>
                </c:pt>
                <c:pt idx="37">
                  <c:v>40233</c:v>
                </c:pt>
                <c:pt idx="38">
                  <c:v>40234</c:v>
                </c:pt>
                <c:pt idx="39">
                  <c:v>40235</c:v>
                </c:pt>
                <c:pt idx="40">
                  <c:v>40238</c:v>
                </c:pt>
                <c:pt idx="41">
                  <c:v>40239</c:v>
                </c:pt>
                <c:pt idx="42">
                  <c:v>40240</c:v>
                </c:pt>
                <c:pt idx="43">
                  <c:v>40241</c:v>
                </c:pt>
                <c:pt idx="44">
                  <c:v>40242</c:v>
                </c:pt>
                <c:pt idx="45">
                  <c:v>40245</c:v>
                </c:pt>
                <c:pt idx="46">
                  <c:v>40246</c:v>
                </c:pt>
                <c:pt idx="47">
                  <c:v>40247</c:v>
                </c:pt>
                <c:pt idx="48">
                  <c:v>40248</c:v>
                </c:pt>
                <c:pt idx="49">
                  <c:v>40249</c:v>
                </c:pt>
                <c:pt idx="50">
                  <c:v>40252</c:v>
                </c:pt>
                <c:pt idx="51">
                  <c:v>40253</c:v>
                </c:pt>
                <c:pt idx="52">
                  <c:v>40254</c:v>
                </c:pt>
                <c:pt idx="53">
                  <c:v>40255</c:v>
                </c:pt>
                <c:pt idx="54">
                  <c:v>40256</c:v>
                </c:pt>
                <c:pt idx="55">
                  <c:v>40259</c:v>
                </c:pt>
                <c:pt idx="56">
                  <c:v>40260</c:v>
                </c:pt>
                <c:pt idx="57">
                  <c:v>40261</c:v>
                </c:pt>
                <c:pt idx="58">
                  <c:v>40262</c:v>
                </c:pt>
                <c:pt idx="59">
                  <c:v>40263</c:v>
                </c:pt>
                <c:pt idx="60">
                  <c:v>40266</c:v>
                </c:pt>
                <c:pt idx="61">
                  <c:v>40267</c:v>
                </c:pt>
                <c:pt idx="62">
                  <c:v>40268</c:v>
                </c:pt>
                <c:pt idx="63">
                  <c:v>40269</c:v>
                </c:pt>
                <c:pt idx="64">
                  <c:v>40270</c:v>
                </c:pt>
                <c:pt idx="65">
                  <c:v>40273</c:v>
                </c:pt>
                <c:pt idx="66">
                  <c:v>40274</c:v>
                </c:pt>
                <c:pt idx="67">
                  <c:v>40275</c:v>
                </c:pt>
                <c:pt idx="68">
                  <c:v>40276</c:v>
                </c:pt>
                <c:pt idx="69">
                  <c:v>40277</c:v>
                </c:pt>
                <c:pt idx="70">
                  <c:v>40280</c:v>
                </c:pt>
                <c:pt idx="71">
                  <c:v>40281</c:v>
                </c:pt>
                <c:pt idx="72">
                  <c:v>40282</c:v>
                </c:pt>
                <c:pt idx="73">
                  <c:v>40283</c:v>
                </c:pt>
                <c:pt idx="74">
                  <c:v>40284</c:v>
                </c:pt>
                <c:pt idx="75">
                  <c:v>40287</c:v>
                </c:pt>
                <c:pt idx="76">
                  <c:v>40288</c:v>
                </c:pt>
                <c:pt idx="77">
                  <c:v>40289</c:v>
                </c:pt>
                <c:pt idx="78">
                  <c:v>40290</c:v>
                </c:pt>
                <c:pt idx="79">
                  <c:v>40294</c:v>
                </c:pt>
                <c:pt idx="80">
                  <c:v>40295</c:v>
                </c:pt>
                <c:pt idx="81">
                  <c:v>40296</c:v>
                </c:pt>
                <c:pt idx="82">
                  <c:v>40297</c:v>
                </c:pt>
                <c:pt idx="83">
                  <c:v>40298</c:v>
                </c:pt>
                <c:pt idx="84">
                  <c:v>40301</c:v>
                </c:pt>
                <c:pt idx="85">
                  <c:v>40302</c:v>
                </c:pt>
                <c:pt idx="86">
                  <c:v>40303</c:v>
                </c:pt>
                <c:pt idx="87">
                  <c:v>40304</c:v>
                </c:pt>
                <c:pt idx="88">
                  <c:v>40305</c:v>
                </c:pt>
                <c:pt idx="89">
                  <c:v>40308</c:v>
                </c:pt>
                <c:pt idx="90">
                  <c:v>40309</c:v>
                </c:pt>
                <c:pt idx="91">
                  <c:v>40310</c:v>
                </c:pt>
                <c:pt idx="92">
                  <c:v>40311</c:v>
                </c:pt>
                <c:pt idx="93">
                  <c:v>40312</c:v>
                </c:pt>
                <c:pt idx="94">
                  <c:v>40315</c:v>
                </c:pt>
                <c:pt idx="95">
                  <c:v>40316</c:v>
                </c:pt>
                <c:pt idx="96">
                  <c:v>40318</c:v>
                </c:pt>
                <c:pt idx="97">
                  <c:v>40319</c:v>
                </c:pt>
                <c:pt idx="98">
                  <c:v>40322</c:v>
                </c:pt>
                <c:pt idx="99">
                  <c:v>40323</c:v>
                </c:pt>
                <c:pt idx="100">
                  <c:v>40324</c:v>
                </c:pt>
                <c:pt idx="101">
                  <c:v>40325</c:v>
                </c:pt>
                <c:pt idx="102">
                  <c:v>40326</c:v>
                </c:pt>
                <c:pt idx="103">
                  <c:v>40329</c:v>
                </c:pt>
                <c:pt idx="104">
                  <c:v>40330</c:v>
                </c:pt>
                <c:pt idx="105">
                  <c:v>40331</c:v>
                </c:pt>
                <c:pt idx="106">
                  <c:v>40332</c:v>
                </c:pt>
                <c:pt idx="107">
                  <c:v>40333</c:v>
                </c:pt>
                <c:pt idx="108">
                  <c:v>40336</c:v>
                </c:pt>
                <c:pt idx="109">
                  <c:v>40337</c:v>
                </c:pt>
                <c:pt idx="110">
                  <c:v>40338</c:v>
                </c:pt>
                <c:pt idx="111">
                  <c:v>40339</c:v>
                </c:pt>
                <c:pt idx="112">
                  <c:v>40340</c:v>
                </c:pt>
                <c:pt idx="113">
                  <c:v>40343</c:v>
                </c:pt>
                <c:pt idx="114">
                  <c:v>40344</c:v>
                </c:pt>
                <c:pt idx="115">
                  <c:v>40345</c:v>
                </c:pt>
                <c:pt idx="116">
                  <c:v>40346</c:v>
                </c:pt>
                <c:pt idx="117">
                  <c:v>40347</c:v>
                </c:pt>
                <c:pt idx="118">
                  <c:v>40350</c:v>
                </c:pt>
                <c:pt idx="119">
                  <c:v>40351</c:v>
                </c:pt>
                <c:pt idx="120">
                  <c:v>40352</c:v>
                </c:pt>
                <c:pt idx="121">
                  <c:v>40353</c:v>
                </c:pt>
                <c:pt idx="122">
                  <c:v>40354</c:v>
                </c:pt>
                <c:pt idx="123">
                  <c:v>40357</c:v>
                </c:pt>
                <c:pt idx="124">
                  <c:v>40358</c:v>
                </c:pt>
                <c:pt idx="125">
                  <c:v>40359</c:v>
                </c:pt>
                <c:pt idx="126">
                  <c:v>40360</c:v>
                </c:pt>
                <c:pt idx="127">
                  <c:v>40361</c:v>
                </c:pt>
                <c:pt idx="128">
                  <c:v>40364</c:v>
                </c:pt>
                <c:pt idx="129">
                  <c:v>40365</c:v>
                </c:pt>
                <c:pt idx="130">
                  <c:v>40366</c:v>
                </c:pt>
                <c:pt idx="131">
                  <c:v>40367</c:v>
                </c:pt>
                <c:pt idx="132">
                  <c:v>40368</c:v>
                </c:pt>
                <c:pt idx="133">
                  <c:v>40371</c:v>
                </c:pt>
                <c:pt idx="134">
                  <c:v>40372</c:v>
                </c:pt>
                <c:pt idx="135">
                  <c:v>40373</c:v>
                </c:pt>
                <c:pt idx="136">
                  <c:v>40374</c:v>
                </c:pt>
                <c:pt idx="137">
                  <c:v>40375</c:v>
                </c:pt>
                <c:pt idx="138">
                  <c:v>40378</c:v>
                </c:pt>
                <c:pt idx="139">
                  <c:v>40379</c:v>
                </c:pt>
                <c:pt idx="140">
                  <c:v>40380</c:v>
                </c:pt>
                <c:pt idx="141">
                  <c:v>40381</c:v>
                </c:pt>
                <c:pt idx="142">
                  <c:v>40382</c:v>
                </c:pt>
                <c:pt idx="143">
                  <c:v>40385</c:v>
                </c:pt>
                <c:pt idx="144">
                  <c:v>40386</c:v>
                </c:pt>
                <c:pt idx="145">
                  <c:v>40387</c:v>
                </c:pt>
                <c:pt idx="146">
                  <c:v>40388</c:v>
                </c:pt>
                <c:pt idx="147">
                  <c:v>40389</c:v>
                </c:pt>
                <c:pt idx="148">
                  <c:v>40392</c:v>
                </c:pt>
                <c:pt idx="149">
                  <c:v>40393</c:v>
                </c:pt>
                <c:pt idx="150">
                  <c:v>40394</c:v>
                </c:pt>
                <c:pt idx="151">
                  <c:v>40395</c:v>
                </c:pt>
                <c:pt idx="152">
                  <c:v>40396</c:v>
                </c:pt>
                <c:pt idx="153">
                  <c:v>40399</c:v>
                </c:pt>
                <c:pt idx="154">
                  <c:v>40400</c:v>
                </c:pt>
                <c:pt idx="155">
                  <c:v>40401</c:v>
                </c:pt>
                <c:pt idx="156">
                  <c:v>40402</c:v>
                </c:pt>
                <c:pt idx="157">
                  <c:v>40403</c:v>
                </c:pt>
                <c:pt idx="158">
                  <c:v>40406</c:v>
                </c:pt>
                <c:pt idx="159">
                  <c:v>40407</c:v>
                </c:pt>
                <c:pt idx="160">
                  <c:v>40408</c:v>
                </c:pt>
                <c:pt idx="161">
                  <c:v>40409</c:v>
                </c:pt>
                <c:pt idx="162">
                  <c:v>40410</c:v>
                </c:pt>
                <c:pt idx="163">
                  <c:v>40413</c:v>
                </c:pt>
                <c:pt idx="164">
                  <c:v>40414</c:v>
                </c:pt>
                <c:pt idx="165">
                  <c:v>40415</c:v>
                </c:pt>
                <c:pt idx="166">
                  <c:v>40416</c:v>
                </c:pt>
                <c:pt idx="167">
                  <c:v>40417</c:v>
                </c:pt>
                <c:pt idx="168">
                  <c:v>40421</c:v>
                </c:pt>
                <c:pt idx="169">
                  <c:v>40422</c:v>
                </c:pt>
                <c:pt idx="170">
                  <c:v>40423</c:v>
                </c:pt>
                <c:pt idx="171">
                  <c:v>40424</c:v>
                </c:pt>
                <c:pt idx="172">
                  <c:v>40427</c:v>
                </c:pt>
                <c:pt idx="173">
                  <c:v>40428</c:v>
                </c:pt>
                <c:pt idx="174">
                  <c:v>40429</c:v>
                </c:pt>
                <c:pt idx="175">
                  <c:v>40434</c:v>
                </c:pt>
                <c:pt idx="176">
                  <c:v>40435</c:v>
                </c:pt>
                <c:pt idx="177">
                  <c:v>40436</c:v>
                </c:pt>
                <c:pt idx="178">
                  <c:v>40437</c:v>
                </c:pt>
                <c:pt idx="179">
                  <c:v>40438</c:v>
                </c:pt>
                <c:pt idx="180">
                  <c:v>40441</c:v>
                </c:pt>
                <c:pt idx="181">
                  <c:v>40442</c:v>
                </c:pt>
                <c:pt idx="182">
                  <c:v>40443</c:v>
                </c:pt>
                <c:pt idx="183">
                  <c:v>40444</c:v>
                </c:pt>
                <c:pt idx="184">
                  <c:v>40445</c:v>
                </c:pt>
                <c:pt idx="185">
                  <c:v>40448</c:v>
                </c:pt>
                <c:pt idx="186">
                  <c:v>40449</c:v>
                </c:pt>
                <c:pt idx="187">
                  <c:v>40450</c:v>
                </c:pt>
                <c:pt idx="188">
                  <c:v>40451</c:v>
                </c:pt>
                <c:pt idx="189">
                  <c:v>40452</c:v>
                </c:pt>
                <c:pt idx="190">
                  <c:v>40455</c:v>
                </c:pt>
                <c:pt idx="191">
                  <c:v>40456</c:v>
                </c:pt>
                <c:pt idx="192">
                  <c:v>40457</c:v>
                </c:pt>
                <c:pt idx="193">
                  <c:v>40458</c:v>
                </c:pt>
                <c:pt idx="194">
                  <c:v>40459</c:v>
                </c:pt>
                <c:pt idx="195">
                  <c:v>40462</c:v>
                </c:pt>
                <c:pt idx="196">
                  <c:v>40463</c:v>
                </c:pt>
                <c:pt idx="197">
                  <c:v>40464</c:v>
                </c:pt>
                <c:pt idx="198">
                  <c:v>40465</c:v>
                </c:pt>
                <c:pt idx="199">
                  <c:v>40466</c:v>
                </c:pt>
                <c:pt idx="200">
                  <c:v>40469</c:v>
                </c:pt>
                <c:pt idx="201">
                  <c:v>40470</c:v>
                </c:pt>
                <c:pt idx="202">
                  <c:v>40471</c:v>
                </c:pt>
                <c:pt idx="203">
                  <c:v>40472</c:v>
                </c:pt>
                <c:pt idx="204">
                  <c:v>40473</c:v>
                </c:pt>
                <c:pt idx="205">
                  <c:v>40476</c:v>
                </c:pt>
                <c:pt idx="206">
                  <c:v>40477</c:v>
                </c:pt>
                <c:pt idx="207">
                  <c:v>40478</c:v>
                </c:pt>
                <c:pt idx="208">
                  <c:v>40479</c:v>
                </c:pt>
                <c:pt idx="209">
                  <c:v>40483</c:v>
                </c:pt>
                <c:pt idx="210">
                  <c:v>40484</c:v>
                </c:pt>
                <c:pt idx="211">
                  <c:v>40485</c:v>
                </c:pt>
                <c:pt idx="212">
                  <c:v>40486</c:v>
                </c:pt>
                <c:pt idx="213">
                  <c:v>40487</c:v>
                </c:pt>
                <c:pt idx="214">
                  <c:v>40490</c:v>
                </c:pt>
                <c:pt idx="215">
                  <c:v>40491</c:v>
                </c:pt>
                <c:pt idx="216">
                  <c:v>40492</c:v>
                </c:pt>
                <c:pt idx="217">
                  <c:v>40493</c:v>
                </c:pt>
                <c:pt idx="218">
                  <c:v>40494</c:v>
                </c:pt>
                <c:pt idx="219">
                  <c:v>40497</c:v>
                </c:pt>
                <c:pt idx="220">
                  <c:v>40504</c:v>
                </c:pt>
                <c:pt idx="221">
                  <c:v>40505</c:v>
                </c:pt>
                <c:pt idx="222">
                  <c:v>40506</c:v>
                </c:pt>
                <c:pt idx="223">
                  <c:v>40507</c:v>
                </c:pt>
                <c:pt idx="224">
                  <c:v>40508</c:v>
                </c:pt>
                <c:pt idx="225">
                  <c:v>40511</c:v>
                </c:pt>
                <c:pt idx="226">
                  <c:v>40512</c:v>
                </c:pt>
                <c:pt idx="227">
                  <c:v>40513</c:v>
                </c:pt>
                <c:pt idx="228">
                  <c:v>40514</c:v>
                </c:pt>
                <c:pt idx="229">
                  <c:v>40515</c:v>
                </c:pt>
                <c:pt idx="230">
                  <c:v>40518</c:v>
                </c:pt>
                <c:pt idx="231">
                  <c:v>40519</c:v>
                </c:pt>
                <c:pt idx="232">
                  <c:v>40520</c:v>
                </c:pt>
                <c:pt idx="233">
                  <c:v>40521</c:v>
                </c:pt>
                <c:pt idx="234">
                  <c:v>40522</c:v>
                </c:pt>
                <c:pt idx="235">
                  <c:v>40525</c:v>
                </c:pt>
                <c:pt idx="236">
                  <c:v>40526</c:v>
                </c:pt>
                <c:pt idx="237">
                  <c:v>40527</c:v>
                </c:pt>
                <c:pt idx="238">
                  <c:v>40528</c:v>
                </c:pt>
                <c:pt idx="239">
                  <c:v>40529</c:v>
                </c:pt>
                <c:pt idx="240">
                  <c:v>40532</c:v>
                </c:pt>
                <c:pt idx="241">
                  <c:v>40533</c:v>
                </c:pt>
                <c:pt idx="242">
                  <c:v>40534</c:v>
                </c:pt>
                <c:pt idx="243">
                  <c:v>40535</c:v>
                </c:pt>
                <c:pt idx="244">
                  <c:v>40536</c:v>
                </c:pt>
                <c:pt idx="245">
                  <c:v>40539</c:v>
                </c:pt>
                <c:pt idx="246">
                  <c:v>40540</c:v>
                </c:pt>
                <c:pt idx="247">
                  <c:v>40541</c:v>
                </c:pt>
                <c:pt idx="248">
                  <c:v>40542</c:v>
                </c:pt>
                <c:pt idx="249">
                  <c:v>40543</c:v>
                </c:pt>
                <c:pt idx="250">
                  <c:v>40546</c:v>
                </c:pt>
                <c:pt idx="251">
                  <c:v>40547</c:v>
                </c:pt>
                <c:pt idx="252">
                  <c:v>40548</c:v>
                </c:pt>
                <c:pt idx="253">
                  <c:v>40549</c:v>
                </c:pt>
                <c:pt idx="254">
                  <c:v>40550</c:v>
                </c:pt>
                <c:pt idx="255">
                  <c:v>40553</c:v>
                </c:pt>
                <c:pt idx="256">
                  <c:v>40554</c:v>
                </c:pt>
                <c:pt idx="257">
                  <c:v>40555</c:v>
                </c:pt>
                <c:pt idx="258">
                  <c:v>40556</c:v>
                </c:pt>
                <c:pt idx="259">
                  <c:v>40557</c:v>
                </c:pt>
                <c:pt idx="260">
                  <c:v>40560</c:v>
                </c:pt>
                <c:pt idx="261">
                  <c:v>40561</c:v>
                </c:pt>
                <c:pt idx="262">
                  <c:v>40562</c:v>
                </c:pt>
                <c:pt idx="263">
                  <c:v>40563</c:v>
                </c:pt>
                <c:pt idx="264">
                  <c:v>40564</c:v>
                </c:pt>
                <c:pt idx="265">
                  <c:v>40567</c:v>
                </c:pt>
                <c:pt idx="266">
                  <c:v>40568</c:v>
                </c:pt>
                <c:pt idx="267">
                  <c:v>40569</c:v>
                </c:pt>
                <c:pt idx="268">
                  <c:v>40570</c:v>
                </c:pt>
                <c:pt idx="269">
                  <c:v>40571</c:v>
                </c:pt>
                <c:pt idx="270">
                  <c:v>40574</c:v>
                </c:pt>
                <c:pt idx="271">
                  <c:v>40575</c:v>
                </c:pt>
                <c:pt idx="272">
                  <c:v>40576</c:v>
                </c:pt>
                <c:pt idx="273">
                  <c:v>40577</c:v>
                </c:pt>
                <c:pt idx="274">
                  <c:v>40578</c:v>
                </c:pt>
                <c:pt idx="275">
                  <c:v>40581</c:v>
                </c:pt>
                <c:pt idx="276">
                  <c:v>40582</c:v>
                </c:pt>
                <c:pt idx="277">
                  <c:v>40583</c:v>
                </c:pt>
                <c:pt idx="278">
                  <c:v>40584</c:v>
                </c:pt>
                <c:pt idx="279">
                  <c:v>40585</c:v>
                </c:pt>
                <c:pt idx="280">
                  <c:v>40588</c:v>
                </c:pt>
                <c:pt idx="281">
                  <c:v>40589</c:v>
                </c:pt>
                <c:pt idx="282">
                  <c:v>40590</c:v>
                </c:pt>
                <c:pt idx="283">
                  <c:v>40591</c:v>
                </c:pt>
                <c:pt idx="284">
                  <c:v>40592</c:v>
                </c:pt>
                <c:pt idx="285">
                  <c:v>40595</c:v>
                </c:pt>
                <c:pt idx="286">
                  <c:v>40596</c:v>
                </c:pt>
                <c:pt idx="287">
                  <c:v>40597</c:v>
                </c:pt>
                <c:pt idx="288">
                  <c:v>40598</c:v>
                </c:pt>
                <c:pt idx="289">
                  <c:v>40599</c:v>
                </c:pt>
                <c:pt idx="290">
                  <c:v>40602</c:v>
                </c:pt>
                <c:pt idx="291">
                  <c:v>40603</c:v>
                </c:pt>
                <c:pt idx="292">
                  <c:v>40604</c:v>
                </c:pt>
                <c:pt idx="293">
                  <c:v>40605</c:v>
                </c:pt>
                <c:pt idx="294">
                  <c:v>40606</c:v>
                </c:pt>
                <c:pt idx="295">
                  <c:v>40609</c:v>
                </c:pt>
                <c:pt idx="296">
                  <c:v>40610</c:v>
                </c:pt>
                <c:pt idx="297">
                  <c:v>40611</c:v>
                </c:pt>
                <c:pt idx="298">
                  <c:v>40612</c:v>
                </c:pt>
                <c:pt idx="299">
                  <c:v>40613</c:v>
                </c:pt>
                <c:pt idx="300">
                  <c:v>40616</c:v>
                </c:pt>
                <c:pt idx="301">
                  <c:v>40617</c:v>
                </c:pt>
                <c:pt idx="302">
                  <c:v>40618</c:v>
                </c:pt>
                <c:pt idx="303">
                  <c:v>40619</c:v>
                </c:pt>
                <c:pt idx="304">
                  <c:v>40620</c:v>
                </c:pt>
                <c:pt idx="305">
                  <c:v>40623</c:v>
                </c:pt>
                <c:pt idx="306">
                  <c:v>40624</c:v>
                </c:pt>
                <c:pt idx="307">
                  <c:v>40625</c:v>
                </c:pt>
                <c:pt idx="308">
                  <c:v>40626</c:v>
                </c:pt>
                <c:pt idx="309">
                  <c:v>40627</c:v>
                </c:pt>
                <c:pt idx="310">
                  <c:v>40630</c:v>
                </c:pt>
                <c:pt idx="311">
                  <c:v>40631</c:v>
                </c:pt>
                <c:pt idx="312">
                  <c:v>40632</c:v>
                </c:pt>
                <c:pt idx="313">
                  <c:v>40633</c:v>
                </c:pt>
                <c:pt idx="314">
                  <c:v>40634</c:v>
                </c:pt>
                <c:pt idx="315">
                  <c:v>40637</c:v>
                </c:pt>
                <c:pt idx="316">
                  <c:v>40638</c:v>
                </c:pt>
                <c:pt idx="317">
                  <c:v>40639</c:v>
                </c:pt>
                <c:pt idx="318">
                  <c:v>40640</c:v>
                </c:pt>
                <c:pt idx="319">
                  <c:v>40641</c:v>
                </c:pt>
                <c:pt idx="320">
                  <c:v>40644</c:v>
                </c:pt>
                <c:pt idx="321">
                  <c:v>40645</c:v>
                </c:pt>
                <c:pt idx="322">
                  <c:v>40646</c:v>
                </c:pt>
                <c:pt idx="323">
                  <c:v>40647</c:v>
                </c:pt>
                <c:pt idx="324">
                  <c:v>40648</c:v>
                </c:pt>
                <c:pt idx="325">
                  <c:v>40651</c:v>
                </c:pt>
                <c:pt idx="326">
                  <c:v>40652</c:v>
                </c:pt>
                <c:pt idx="327">
                  <c:v>40653</c:v>
                </c:pt>
                <c:pt idx="328">
                  <c:v>40654</c:v>
                </c:pt>
                <c:pt idx="329">
                  <c:v>40655</c:v>
                </c:pt>
                <c:pt idx="330">
                  <c:v>40658</c:v>
                </c:pt>
                <c:pt idx="331">
                  <c:v>40659</c:v>
                </c:pt>
                <c:pt idx="332">
                  <c:v>40660</c:v>
                </c:pt>
                <c:pt idx="333">
                  <c:v>40661</c:v>
                </c:pt>
                <c:pt idx="334">
                  <c:v>40662</c:v>
                </c:pt>
                <c:pt idx="335">
                  <c:v>40665</c:v>
                </c:pt>
                <c:pt idx="336">
                  <c:v>40666</c:v>
                </c:pt>
                <c:pt idx="337">
                  <c:v>40667</c:v>
                </c:pt>
                <c:pt idx="338">
                  <c:v>40668</c:v>
                </c:pt>
                <c:pt idx="339">
                  <c:v>40669</c:v>
                </c:pt>
                <c:pt idx="340">
                  <c:v>40672</c:v>
                </c:pt>
                <c:pt idx="341">
                  <c:v>40673</c:v>
                </c:pt>
                <c:pt idx="342">
                  <c:v>40674</c:v>
                </c:pt>
                <c:pt idx="343">
                  <c:v>40675</c:v>
                </c:pt>
                <c:pt idx="344">
                  <c:v>40676</c:v>
                </c:pt>
                <c:pt idx="345">
                  <c:v>40679</c:v>
                </c:pt>
                <c:pt idx="346">
                  <c:v>40680</c:v>
                </c:pt>
                <c:pt idx="347">
                  <c:v>40681</c:v>
                </c:pt>
                <c:pt idx="348">
                  <c:v>40683</c:v>
                </c:pt>
                <c:pt idx="349">
                  <c:v>40686</c:v>
                </c:pt>
                <c:pt idx="350">
                  <c:v>40687</c:v>
                </c:pt>
                <c:pt idx="351">
                  <c:v>40688</c:v>
                </c:pt>
                <c:pt idx="352">
                  <c:v>40689</c:v>
                </c:pt>
                <c:pt idx="353">
                  <c:v>40690</c:v>
                </c:pt>
                <c:pt idx="354">
                  <c:v>40693</c:v>
                </c:pt>
                <c:pt idx="355">
                  <c:v>40694</c:v>
                </c:pt>
                <c:pt idx="356">
                  <c:v>40695</c:v>
                </c:pt>
                <c:pt idx="357">
                  <c:v>40696</c:v>
                </c:pt>
                <c:pt idx="358">
                  <c:v>40697</c:v>
                </c:pt>
                <c:pt idx="359">
                  <c:v>40700</c:v>
                </c:pt>
                <c:pt idx="360">
                  <c:v>40701</c:v>
                </c:pt>
                <c:pt idx="361">
                  <c:v>40702</c:v>
                </c:pt>
                <c:pt idx="362">
                  <c:v>40703</c:v>
                </c:pt>
                <c:pt idx="363">
                  <c:v>40704</c:v>
                </c:pt>
                <c:pt idx="364">
                  <c:v>40707</c:v>
                </c:pt>
                <c:pt idx="365">
                  <c:v>40708</c:v>
                </c:pt>
                <c:pt idx="366">
                  <c:v>40709</c:v>
                </c:pt>
                <c:pt idx="367">
                  <c:v>40710</c:v>
                </c:pt>
                <c:pt idx="368">
                  <c:v>40711</c:v>
                </c:pt>
                <c:pt idx="369">
                  <c:v>40714</c:v>
                </c:pt>
                <c:pt idx="370">
                  <c:v>40715</c:v>
                </c:pt>
                <c:pt idx="371">
                  <c:v>40716</c:v>
                </c:pt>
                <c:pt idx="372">
                  <c:v>40717</c:v>
                </c:pt>
                <c:pt idx="373">
                  <c:v>40718</c:v>
                </c:pt>
                <c:pt idx="374">
                  <c:v>40721</c:v>
                </c:pt>
                <c:pt idx="375">
                  <c:v>40722</c:v>
                </c:pt>
                <c:pt idx="376">
                  <c:v>40723</c:v>
                </c:pt>
                <c:pt idx="377">
                  <c:v>40724</c:v>
                </c:pt>
                <c:pt idx="378">
                  <c:v>40725</c:v>
                </c:pt>
                <c:pt idx="379">
                  <c:v>40728</c:v>
                </c:pt>
                <c:pt idx="380">
                  <c:v>40729</c:v>
                </c:pt>
                <c:pt idx="381">
                  <c:v>40730</c:v>
                </c:pt>
                <c:pt idx="382">
                  <c:v>40731</c:v>
                </c:pt>
                <c:pt idx="383">
                  <c:v>40732</c:v>
                </c:pt>
                <c:pt idx="384">
                  <c:v>40735</c:v>
                </c:pt>
                <c:pt idx="385">
                  <c:v>40736</c:v>
                </c:pt>
                <c:pt idx="386">
                  <c:v>40737</c:v>
                </c:pt>
                <c:pt idx="387">
                  <c:v>40738</c:v>
                </c:pt>
                <c:pt idx="388">
                  <c:v>40739</c:v>
                </c:pt>
                <c:pt idx="389">
                  <c:v>40742</c:v>
                </c:pt>
                <c:pt idx="390">
                  <c:v>40743</c:v>
                </c:pt>
                <c:pt idx="391">
                  <c:v>40744</c:v>
                </c:pt>
                <c:pt idx="392">
                  <c:v>40745</c:v>
                </c:pt>
                <c:pt idx="393">
                  <c:v>40746</c:v>
                </c:pt>
                <c:pt idx="394">
                  <c:v>40749</c:v>
                </c:pt>
                <c:pt idx="395">
                  <c:v>40750</c:v>
                </c:pt>
                <c:pt idx="396">
                  <c:v>40751</c:v>
                </c:pt>
                <c:pt idx="397">
                  <c:v>40752</c:v>
                </c:pt>
                <c:pt idx="398">
                  <c:v>40753</c:v>
                </c:pt>
                <c:pt idx="399">
                  <c:v>40756</c:v>
                </c:pt>
                <c:pt idx="400">
                  <c:v>40757</c:v>
                </c:pt>
                <c:pt idx="401">
                  <c:v>40758</c:v>
                </c:pt>
                <c:pt idx="402">
                  <c:v>40759</c:v>
                </c:pt>
                <c:pt idx="403">
                  <c:v>40760</c:v>
                </c:pt>
                <c:pt idx="404">
                  <c:v>40763</c:v>
                </c:pt>
                <c:pt idx="405">
                  <c:v>40764</c:v>
                </c:pt>
                <c:pt idx="406">
                  <c:v>40765</c:v>
                </c:pt>
                <c:pt idx="407">
                  <c:v>40766</c:v>
                </c:pt>
                <c:pt idx="408">
                  <c:v>40767</c:v>
                </c:pt>
                <c:pt idx="409">
                  <c:v>40770</c:v>
                </c:pt>
                <c:pt idx="410">
                  <c:v>40771</c:v>
                </c:pt>
                <c:pt idx="411">
                  <c:v>40772</c:v>
                </c:pt>
                <c:pt idx="412">
                  <c:v>40773</c:v>
                </c:pt>
                <c:pt idx="413">
                  <c:v>40774</c:v>
                </c:pt>
                <c:pt idx="414">
                  <c:v>40777</c:v>
                </c:pt>
                <c:pt idx="415">
                  <c:v>40778</c:v>
                </c:pt>
                <c:pt idx="416">
                  <c:v>40779</c:v>
                </c:pt>
                <c:pt idx="417">
                  <c:v>40780</c:v>
                </c:pt>
                <c:pt idx="418">
                  <c:v>40781</c:v>
                </c:pt>
                <c:pt idx="419">
                  <c:v>40784</c:v>
                </c:pt>
                <c:pt idx="420">
                  <c:v>40788</c:v>
                </c:pt>
                <c:pt idx="421">
                  <c:v>40791</c:v>
                </c:pt>
                <c:pt idx="422">
                  <c:v>40792</c:v>
                </c:pt>
                <c:pt idx="423">
                  <c:v>40793</c:v>
                </c:pt>
                <c:pt idx="424">
                  <c:v>40794</c:v>
                </c:pt>
                <c:pt idx="425">
                  <c:v>40795</c:v>
                </c:pt>
                <c:pt idx="426">
                  <c:v>40798</c:v>
                </c:pt>
                <c:pt idx="427">
                  <c:v>40799</c:v>
                </c:pt>
                <c:pt idx="428">
                  <c:v>40800</c:v>
                </c:pt>
                <c:pt idx="429">
                  <c:v>40801</c:v>
                </c:pt>
                <c:pt idx="430">
                  <c:v>40802</c:v>
                </c:pt>
                <c:pt idx="431">
                  <c:v>40805</c:v>
                </c:pt>
                <c:pt idx="432">
                  <c:v>40806</c:v>
                </c:pt>
                <c:pt idx="433">
                  <c:v>40807</c:v>
                </c:pt>
                <c:pt idx="434">
                  <c:v>40808</c:v>
                </c:pt>
                <c:pt idx="435">
                  <c:v>40809</c:v>
                </c:pt>
                <c:pt idx="436">
                  <c:v>40812</c:v>
                </c:pt>
                <c:pt idx="437">
                  <c:v>40813</c:v>
                </c:pt>
                <c:pt idx="438">
                  <c:v>40814</c:v>
                </c:pt>
                <c:pt idx="439">
                  <c:v>40815</c:v>
                </c:pt>
                <c:pt idx="440">
                  <c:v>40816</c:v>
                </c:pt>
                <c:pt idx="441">
                  <c:v>40819</c:v>
                </c:pt>
                <c:pt idx="442">
                  <c:v>40820</c:v>
                </c:pt>
                <c:pt idx="443">
                  <c:v>40821</c:v>
                </c:pt>
                <c:pt idx="444">
                  <c:v>40822</c:v>
                </c:pt>
                <c:pt idx="445">
                  <c:v>40823</c:v>
                </c:pt>
                <c:pt idx="446">
                  <c:v>40826</c:v>
                </c:pt>
                <c:pt idx="447">
                  <c:v>40827</c:v>
                </c:pt>
                <c:pt idx="448">
                  <c:v>40828</c:v>
                </c:pt>
                <c:pt idx="449">
                  <c:v>40829</c:v>
                </c:pt>
                <c:pt idx="450">
                  <c:v>40830</c:v>
                </c:pt>
                <c:pt idx="451">
                  <c:v>40833</c:v>
                </c:pt>
                <c:pt idx="452">
                  <c:v>40834</c:v>
                </c:pt>
                <c:pt idx="453">
                  <c:v>40835</c:v>
                </c:pt>
                <c:pt idx="454">
                  <c:v>40836</c:v>
                </c:pt>
                <c:pt idx="455">
                  <c:v>40837</c:v>
                </c:pt>
                <c:pt idx="456">
                  <c:v>40840</c:v>
                </c:pt>
                <c:pt idx="457">
                  <c:v>40841</c:v>
                </c:pt>
                <c:pt idx="458">
                  <c:v>40842</c:v>
                </c:pt>
                <c:pt idx="459">
                  <c:v>40843</c:v>
                </c:pt>
                <c:pt idx="460">
                  <c:v>40844</c:v>
                </c:pt>
                <c:pt idx="461">
                  <c:v>40847</c:v>
                </c:pt>
                <c:pt idx="462">
                  <c:v>40848</c:v>
                </c:pt>
                <c:pt idx="463">
                  <c:v>40849</c:v>
                </c:pt>
                <c:pt idx="464">
                  <c:v>40850</c:v>
                </c:pt>
                <c:pt idx="465">
                  <c:v>40851</c:v>
                </c:pt>
                <c:pt idx="466">
                  <c:v>40857</c:v>
                </c:pt>
                <c:pt idx="467">
                  <c:v>40858</c:v>
                </c:pt>
                <c:pt idx="468">
                  <c:v>40861</c:v>
                </c:pt>
                <c:pt idx="469">
                  <c:v>40862</c:v>
                </c:pt>
                <c:pt idx="470">
                  <c:v>40863</c:v>
                </c:pt>
                <c:pt idx="471">
                  <c:v>40864</c:v>
                </c:pt>
                <c:pt idx="472">
                  <c:v>40865</c:v>
                </c:pt>
                <c:pt idx="473">
                  <c:v>40868</c:v>
                </c:pt>
                <c:pt idx="474">
                  <c:v>40869</c:v>
                </c:pt>
                <c:pt idx="475">
                  <c:v>40870</c:v>
                </c:pt>
                <c:pt idx="476">
                  <c:v>40871</c:v>
                </c:pt>
                <c:pt idx="477">
                  <c:v>40872</c:v>
                </c:pt>
                <c:pt idx="478">
                  <c:v>40875</c:v>
                </c:pt>
                <c:pt idx="479">
                  <c:v>40876</c:v>
                </c:pt>
                <c:pt idx="480">
                  <c:v>40877</c:v>
                </c:pt>
                <c:pt idx="481">
                  <c:v>40878</c:v>
                </c:pt>
                <c:pt idx="482">
                  <c:v>40879</c:v>
                </c:pt>
                <c:pt idx="483">
                  <c:v>40882</c:v>
                </c:pt>
                <c:pt idx="484">
                  <c:v>40883</c:v>
                </c:pt>
                <c:pt idx="485">
                  <c:v>40884</c:v>
                </c:pt>
                <c:pt idx="486">
                  <c:v>40885</c:v>
                </c:pt>
                <c:pt idx="487">
                  <c:v>40886</c:v>
                </c:pt>
                <c:pt idx="488">
                  <c:v>40889</c:v>
                </c:pt>
                <c:pt idx="489">
                  <c:v>40890</c:v>
                </c:pt>
                <c:pt idx="490">
                  <c:v>40891</c:v>
                </c:pt>
                <c:pt idx="491">
                  <c:v>40892</c:v>
                </c:pt>
                <c:pt idx="492">
                  <c:v>40893</c:v>
                </c:pt>
                <c:pt idx="493">
                  <c:v>40896</c:v>
                </c:pt>
                <c:pt idx="494">
                  <c:v>40897</c:v>
                </c:pt>
                <c:pt idx="495">
                  <c:v>40898</c:v>
                </c:pt>
                <c:pt idx="496">
                  <c:v>40899</c:v>
                </c:pt>
                <c:pt idx="497">
                  <c:v>40900</c:v>
                </c:pt>
                <c:pt idx="498">
                  <c:v>40903</c:v>
                </c:pt>
                <c:pt idx="499">
                  <c:v>40904</c:v>
                </c:pt>
                <c:pt idx="500">
                  <c:v>40905</c:v>
                </c:pt>
                <c:pt idx="501">
                  <c:v>40906</c:v>
                </c:pt>
                <c:pt idx="502">
                  <c:v>40907</c:v>
                </c:pt>
                <c:pt idx="503">
                  <c:v>40910</c:v>
                </c:pt>
                <c:pt idx="504">
                  <c:v>40911</c:v>
                </c:pt>
                <c:pt idx="505">
                  <c:v>40912</c:v>
                </c:pt>
                <c:pt idx="506">
                  <c:v>40913</c:v>
                </c:pt>
                <c:pt idx="507">
                  <c:v>40914</c:v>
                </c:pt>
                <c:pt idx="508">
                  <c:v>40917</c:v>
                </c:pt>
                <c:pt idx="509">
                  <c:v>40918</c:v>
                </c:pt>
                <c:pt idx="510">
                  <c:v>40919</c:v>
                </c:pt>
                <c:pt idx="511">
                  <c:v>40920</c:v>
                </c:pt>
                <c:pt idx="512">
                  <c:v>40921</c:v>
                </c:pt>
                <c:pt idx="513">
                  <c:v>40924</c:v>
                </c:pt>
                <c:pt idx="514">
                  <c:v>40925</c:v>
                </c:pt>
                <c:pt idx="515">
                  <c:v>40926</c:v>
                </c:pt>
                <c:pt idx="516">
                  <c:v>40927</c:v>
                </c:pt>
                <c:pt idx="517">
                  <c:v>40928</c:v>
                </c:pt>
                <c:pt idx="518">
                  <c:v>40931</c:v>
                </c:pt>
                <c:pt idx="519">
                  <c:v>40932</c:v>
                </c:pt>
                <c:pt idx="520">
                  <c:v>40933</c:v>
                </c:pt>
                <c:pt idx="521">
                  <c:v>40934</c:v>
                </c:pt>
                <c:pt idx="522">
                  <c:v>40935</c:v>
                </c:pt>
                <c:pt idx="523">
                  <c:v>40938</c:v>
                </c:pt>
                <c:pt idx="524">
                  <c:v>40939</c:v>
                </c:pt>
                <c:pt idx="525">
                  <c:v>40940</c:v>
                </c:pt>
                <c:pt idx="526">
                  <c:v>40941</c:v>
                </c:pt>
                <c:pt idx="527">
                  <c:v>40942</c:v>
                </c:pt>
                <c:pt idx="528">
                  <c:v>40945</c:v>
                </c:pt>
                <c:pt idx="529">
                  <c:v>40946</c:v>
                </c:pt>
                <c:pt idx="530">
                  <c:v>40947</c:v>
                </c:pt>
                <c:pt idx="531">
                  <c:v>40948</c:v>
                </c:pt>
                <c:pt idx="532">
                  <c:v>40949</c:v>
                </c:pt>
                <c:pt idx="533">
                  <c:v>40952</c:v>
                </c:pt>
                <c:pt idx="534">
                  <c:v>40953</c:v>
                </c:pt>
                <c:pt idx="535">
                  <c:v>40954</c:v>
                </c:pt>
                <c:pt idx="536">
                  <c:v>40955</c:v>
                </c:pt>
                <c:pt idx="537">
                  <c:v>40956</c:v>
                </c:pt>
                <c:pt idx="538">
                  <c:v>40959</c:v>
                </c:pt>
                <c:pt idx="539">
                  <c:v>40960</c:v>
                </c:pt>
                <c:pt idx="540">
                  <c:v>40961</c:v>
                </c:pt>
                <c:pt idx="541">
                  <c:v>40962</c:v>
                </c:pt>
                <c:pt idx="542">
                  <c:v>40963</c:v>
                </c:pt>
                <c:pt idx="543">
                  <c:v>40966</c:v>
                </c:pt>
                <c:pt idx="544">
                  <c:v>40967</c:v>
                </c:pt>
                <c:pt idx="545">
                  <c:v>40968</c:v>
                </c:pt>
                <c:pt idx="546">
                  <c:v>40969</c:v>
                </c:pt>
                <c:pt idx="547">
                  <c:v>40970</c:v>
                </c:pt>
                <c:pt idx="548">
                  <c:v>40973</c:v>
                </c:pt>
                <c:pt idx="549">
                  <c:v>40974</c:v>
                </c:pt>
                <c:pt idx="550">
                  <c:v>40975</c:v>
                </c:pt>
                <c:pt idx="551">
                  <c:v>40976</c:v>
                </c:pt>
                <c:pt idx="552">
                  <c:v>40977</c:v>
                </c:pt>
                <c:pt idx="553">
                  <c:v>40980</c:v>
                </c:pt>
                <c:pt idx="554">
                  <c:v>40981</c:v>
                </c:pt>
                <c:pt idx="555">
                  <c:v>40982</c:v>
                </c:pt>
                <c:pt idx="556">
                  <c:v>40983</c:v>
                </c:pt>
                <c:pt idx="557">
                  <c:v>40984</c:v>
                </c:pt>
                <c:pt idx="558">
                  <c:v>40987</c:v>
                </c:pt>
                <c:pt idx="559">
                  <c:v>40988</c:v>
                </c:pt>
                <c:pt idx="560">
                  <c:v>40989</c:v>
                </c:pt>
                <c:pt idx="561">
                  <c:v>40990</c:v>
                </c:pt>
                <c:pt idx="562">
                  <c:v>40991</c:v>
                </c:pt>
                <c:pt idx="563">
                  <c:v>40994</c:v>
                </c:pt>
                <c:pt idx="564">
                  <c:v>40995</c:v>
                </c:pt>
                <c:pt idx="565">
                  <c:v>40996</c:v>
                </c:pt>
                <c:pt idx="566">
                  <c:v>40997</c:v>
                </c:pt>
                <c:pt idx="567">
                  <c:v>40998</c:v>
                </c:pt>
                <c:pt idx="568">
                  <c:v>41001</c:v>
                </c:pt>
                <c:pt idx="569">
                  <c:v>41002</c:v>
                </c:pt>
                <c:pt idx="570">
                  <c:v>41003</c:v>
                </c:pt>
                <c:pt idx="571">
                  <c:v>41004</c:v>
                </c:pt>
                <c:pt idx="572">
                  <c:v>41005</c:v>
                </c:pt>
                <c:pt idx="573">
                  <c:v>41008</c:v>
                </c:pt>
                <c:pt idx="574">
                  <c:v>41009</c:v>
                </c:pt>
                <c:pt idx="575">
                  <c:v>41010</c:v>
                </c:pt>
                <c:pt idx="576">
                  <c:v>41011</c:v>
                </c:pt>
                <c:pt idx="577">
                  <c:v>41012</c:v>
                </c:pt>
                <c:pt idx="578">
                  <c:v>41015</c:v>
                </c:pt>
                <c:pt idx="579">
                  <c:v>41016</c:v>
                </c:pt>
                <c:pt idx="580">
                  <c:v>41017</c:v>
                </c:pt>
                <c:pt idx="581">
                  <c:v>41018</c:v>
                </c:pt>
                <c:pt idx="582">
                  <c:v>41019</c:v>
                </c:pt>
                <c:pt idx="583">
                  <c:v>41023</c:v>
                </c:pt>
                <c:pt idx="584">
                  <c:v>41024</c:v>
                </c:pt>
                <c:pt idx="585">
                  <c:v>41025</c:v>
                </c:pt>
                <c:pt idx="586">
                  <c:v>41026</c:v>
                </c:pt>
                <c:pt idx="587">
                  <c:v>41029</c:v>
                </c:pt>
                <c:pt idx="588">
                  <c:v>41031</c:v>
                </c:pt>
                <c:pt idx="589">
                  <c:v>41032</c:v>
                </c:pt>
                <c:pt idx="590">
                  <c:v>41033</c:v>
                </c:pt>
                <c:pt idx="591">
                  <c:v>41036</c:v>
                </c:pt>
                <c:pt idx="592">
                  <c:v>41037</c:v>
                </c:pt>
                <c:pt idx="593">
                  <c:v>41038</c:v>
                </c:pt>
                <c:pt idx="594">
                  <c:v>41039</c:v>
                </c:pt>
                <c:pt idx="595">
                  <c:v>41040</c:v>
                </c:pt>
                <c:pt idx="596">
                  <c:v>41043</c:v>
                </c:pt>
                <c:pt idx="597">
                  <c:v>41044</c:v>
                </c:pt>
                <c:pt idx="598">
                  <c:v>41045</c:v>
                </c:pt>
                <c:pt idx="599">
                  <c:v>41046</c:v>
                </c:pt>
                <c:pt idx="600">
                  <c:v>41047</c:v>
                </c:pt>
                <c:pt idx="601">
                  <c:v>41050</c:v>
                </c:pt>
                <c:pt idx="602">
                  <c:v>41051</c:v>
                </c:pt>
                <c:pt idx="603">
                  <c:v>41052</c:v>
                </c:pt>
                <c:pt idx="604">
                  <c:v>41053</c:v>
                </c:pt>
                <c:pt idx="605">
                  <c:v>41054</c:v>
                </c:pt>
                <c:pt idx="606">
                  <c:v>41057</c:v>
                </c:pt>
                <c:pt idx="607">
                  <c:v>41058</c:v>
                </c:pt>
                <c:pt idx="608">
                  <c:v>41059</c:v>
                </c:pt>
                <c:pt idx="609">
                  <c:v>41060</c:v>
                </c:pt>
                <c:pt idx="610">
                  <c:v>41061</c:v>
                </c:pt>
                <c:pt idx="611">
                  <c:v>41064</c:v>
                </c:pt>
                <c:pt idx="612">
                  <c:v>41065</c:v>
                </c:pt>
                <c:pt idx="613">
                  <c:v>41066</c:v>
                </c:pt>
                <c:pt idx="614">
                  <c:v>41067</c:v>
                </c:pt>
                <c:pt idx="615">
                  <c:v>41068</c:v>
                </c:pt>
                <c:pt idx="616">
                  <c:v>41071</c:v>
                </c:pt>
                <c:pt idx="617">
                  <c:v>41072</c:v>
                </c:pt>
                <c:pt idx="618">
                  <c:v>41073</c:v>
                </c:pt>
                <c:pt idx="619">
                  <c:v>41074</c:v>
                </c:pt>
                <c:pt idx="620">
                  <c:v>41075</c:v>
                </c:pt>
                <c:pt idx="621">
                  <c:v>41078</c:v>
                </c:pt>
                <c:pt idx="622">
                  <c:v>41079</c:v>
                </c:pt>
                <c:pt idx="623">
                  <c:v>41080</c:v>
                </c:pt>
                <c:pt idx="624">
                  <c:v>41081</c:v>
                </c:pt>
                <c:pt idx="625">
                  <c:v>41082</c:v>
                </c:pt>
                <c:pt idx="626">
                  <c:v>41085</c:v>
                </c:pt>
                <c:pt idx="627">
                  <c:v>41086</c:v>
                </c:pt>
                <c:pt idx="628">
                  <c:v>41087</c:v>
                </c:pt>
                <c:pt idx="629">
                  <c:v>41088</c:v>
                </c:pt>
                <c:pt idx="630">
                  <c:v>41089</c:v>
                </c:pt>
                <c:pt idx="631">
                  <c:v>41092</c:v>
                </c:pt>
                <c:pt idx="632">
                  <c:v>41093</c:v>
                </c:pt>
                <c:pt idx="633">
                  <c:v>41094</c:v>
                </c:pt>
                <c:pt idx="634">
                  <c:v>41095</c:v>
                </c:pt>
                <c:pt idx="635">
                  <c:v>41096</c:v>
                </c:pt>
                <c:pt idx="636">
                  <c:v>41099</c:v>
                </c:pt>
                <c:pt idx="637">
                  <c:v>41100</c:v>
                </c:pt>
                <c:pt idx="638">
                  <c:v>41101</c:v>
                </c:pt>
                <c:pt idx="639">
                  <c:v>41102</c:v>
                </c:pt>
                <c:pt idx="640">
                  <c:v>41103</c:v>
                </c:pt>
                <c:pt idx="641">
                  <c:v>41106</c:v>
                </c:pt>
                <c:pt idx="642">
                  <c:v>41107</c:v>
                </c:pt>
                <c:pt idx="643">
                  <c:v>41108</c:v>
                </c:pt>
                <c:pt idx="644">
                  <c:v>41109</c:v>
                </c:pt>
                <c:pt idx="645">
                  <c:v>41110</c:v>
                </c:pt>
                <c:pt idx="646">
                  <c:v>41113</c:v>
                </c:pt>
                <c:pt idx="647">
                  <c:v>41114</c:v>
                </c:pt>
                <c:pt idx="648">
                  <c:v>41115</c:v>
                </c:pt>
                <c:pt idx="649">
                  <c:v>41116</c:v>
                </c:pt>
                <c:pt idx="650">
                  <c:v>41117</c:v>
                </c:pt>
                <c:pt idx="651">
                  <c:v>41120</c:v>
                </c:pt>
                <c:pt idx="652">
                  <c:v>41121</c:v>
                </c:pt>
                <c:pt idx="653">
                  <c:v>41122</c:v>
                </c:pt>
                <c:pt idx="654">
                  <c:v>41123</c:v>
                </c:pt>
                <c:pt idx="655">
                  <c:v>41124</c:v>
                </c:pt>
                <c:pt idx="656">
                  <c:v>41127</c:v>
                </c:pt>
                <c:pt idx="657">
                  <c:v>41128</c:v>
                </c:pt>
                <c:pt idx="658">
                  <c:v>41129</c:v>
                </c:pt>
                <c:pt idx="659">
                  <c:v>41130</c:v>
                </c:pt>
                <c:pt idx="660">
                  <c:v>41131</c:v>
                </c:pt>
                <c:pt idx="661">
                  <c:v>41134</c:v>
                </c:pt>
                <c:pt idx="662">
                  <c:v>41135</c:v>
                </c:pt>
                <c:pt idx="663">
                  <c:v>41136</c:v>
                </c:pt>
                <c:pt idx="664">
                  <c:v>41137</c:v>
                </c:pt>
                <c:pt idx="665">
                  <c:v>41138</c:v>
                </c:pt>
                <c:pt idx="666">
                  <c:v>41143</c:v>
                </c:pt>
                <c:pt idx="667">
                  <c:v>41144</c:v>
                </c:pt>
                <c:pt idx="668">
                  <c:v>41145</c:v>
                </c:pt>
                <c:pt idx="669">
                  <c:v>41148</c:v>
                </c:pt>
                <c:pt idx="670">
                  <c:v>41149</c:v>
                </c:pt>
                <c:pt idx="671">
                  <c:v>41150</c:v>
                </c:pt>
                <c:pt idx="672">
                  <c:v>41152</c:v>
                </c:pt>
                <c:pt idx="673">
                  <c:v>41155</c:v>
                </c:pt>
                <c:pt idx="674">
                  <c:v>41156</c:v>
                </c:pt>
                <c:pt idx="675">
                  <c:v>41157</c:v>
                </c:pt>
                <c:pt idx="676">
                  <c:v>41158</c:v>
                </c:pt>
                <c:pt idx="677">
                  <c:v>41159</c:v>
                </c:pt>
                <c:pt idx="678">
                  <c:v>41162</c:v>
                </c:pt>
                <c:pt idx="679">
                  <c:v>41163</c:v>
                </c:pt>
                <c:pt idx="680">
                  <c:v>41164</c:v>
                </c:pt>
                <c:pt idx="681">
                  <c:v>41165</c:v>
                </c:pt>
                <c:pt idx="682">
                  <c:v>41166</c:v>
                </c:pt>
                <c:pt idx="683">
                  <c:v>41169</c:v>
                </c:pt>
                <c:pt idx="684">
                  <c:v>41170</c:v>
                </c:pt>
                <c:pt idx="685">
                  <c:v>41171</c:v>
                </c:pt>
                <c:pt idx="686">
                  <c:v>41172</c:v>
                </c:pt>
                <c:pt idx="687">
                  <c:v>41173</c:v>
                </c:pt>
                <c:pt idx="688">
                  <c:v>41176</c:v>
                </c:pt>
                <c:pt idx="689">
                  <c:v>41177</c:v>
                </c:pt>
                <c:pt idx="690">
                  <c:v>41178</c:v>
                </c:pt>
                <c:pt idx="691">
                  <c:v>41179</c:v>
                </c:pt>
                <c:pt idx="692">
                  <c:v>41180</c:v>
                </c:pt>
                <c:pt idx="693">
                  <c:v>41183</c:v>
                </c:pt>
                <c:pt idx="694">
                  <c:v>41184</c:v>
                </c:pt>
                <c:pt idx="695">
                  <c:v>41185</c:v>
                </c:pt>
                <c:pt idx="696">
                  <c:v>41186</c:v>
                </c:pt>
                <c:pt idx="697">
                  <c:v>41187</c:v>
                </c:pt>
                <c:pt idx="698">
                  <c:v>41190</c:v>
                </c:pt>
                <c:pt idx="699">
                  <c:v>41191</c:v>
                </c:pt>
                <c:pt idx="700">
                  <c:v>41192</c:v>
                </c:pt>
                <c:pt idx="701">
                  <c:v>41193</c:v>
                </c:pt>
                <c:pt idx="702">
                  <c:v>41194</c:v>
                </c:pt>
                <c:pt idx="703">
                  <c:v>41197</c:v>
                </c:pt>
                <c:pt idx="704">
                  <c:v>41198</c:v>
                </c:pt>
                <c:pt idx="705">
                  <c:v>41199</c:v>
                </c:pt>
                <c:pt idx="706">
                  <c:v>41200</c:v>
                </c:pt>
                <c:pt idx="707">
                  <c:v>41201</c:v>
                </c:pt>
                <c:pt idx="708">
                  <c:v>41204</c:v>
                </c:pt>
                <c:pt idx="709">
                  <c:v>41205</c:v>
                </c:pt>
                <c:pt idx="710">
                  <c:v>41206</c:v>
                </c:pt>
                <c:pt idx="711">
                  <c:v>41212</c:v>
                </c:pt>
                <c:pt idx="712">
                  <c:v>41213</c:v>
                </c:pt>
                <c:pt idx="713">
                  <c:v>41214</c:v>
                </c:pt>
                <c:pt idx="714">
                  <c:v>41215</c:v>
                </c:pt>
                <c:pt idx="715">
                  <c:v>41218</c:v>
                </c:pt>
                <c:pt idx="716">
                  <c:v>41219</c:v>
                </c:pt>
                <c:pt idx="717">
                  <c:v>41220</c:v>
                </c:pt>
                <c:pt idx="718">
                  <c:v>41221</c:v>
                </c:pt>
                <c:pt idx="719">
                  <c:v>41222</c:v>
                </c:pt>
                <c:pt idx="720">
                  <c:v>41225</c:v>
                </c:pt>
                <c:pt idx="721">
                  <c:v>41226</c:v>
                </c:pt>
                <c:pt idx="722">
                  <c:v>41227</c:v>
                </c:pt>
                <c:pt idx="723">
                  <c:v>41228</c:v>
                </c:pt>
                <c:pt idx="724">
                  <c:v>41229</c:v>
                </c:pt>
                <c:pt idx="725">
                  <c:v>41232</c:v>
                </c:pt>
                <c:pt idx="726">
                  <c:v>41233</c:v>
                </c:pt>
                <c:pt idx="727">
                  <c:v>41234</c:v>
                </c:pt>
                <c:pt idx="728">
                  <c:v>41235</c:v>
                </c:pt>
                <c:pt idx="729">
                  <c:v>41236</c:v>
                </c:pt>
                <c:pt idx="730">
                  <c:v>41239</c:v>
                </c:pt>
                <c:pt idx="731">
                  <c:v>41240</c:v>
                </c:pt>
                <c:pt idx="732">
                  <c:v>41241</c:v>
                </c:pt>
                <c:pt idx="733">
                  <c:v>41242</c:v>
                </c:pt>
                <c:pt idx="734">
                  <c:v>41243</c:v>
                </c:pt>
                <c:pt idx="735">
                  <c:v>41246</c:v>
                </c:pt>
                <c:pt idx="736">
                  <c:v>41247</c:v>
                </c:pt>
                <c:pt idx="737">
                  <c:v>41248</c:v>
                </c:pt>
                <c:pt idx="738">
                  <c:v>41249</c:v>
                </c:pt>
                <c:pt idx="739">
                  <c:v>41250</c:v>
                </c:pt>
                <c:pt idx="740">
                  <c:v>41253</c:v>
                </c:pt>
                <c:pt idx="741">
                  <c:v>41254</c:v>
                </c:pt>
                <c:pt idx="742">
                  <c:v>41255</c:v>
                </c:pt>
                <c:pt idx="743">
                  <c:v>41256</c:v>
                </c:pt>
                <c:pt idx="744">
                  <c:v>41257</c:v>
                </c:pt>
                <c:pt idx="745">
                  <c:v>41260</c:v>
                </c:pt>
                <c:pt idx="746">
                  <c:v>41261</c:v>
                </c:pt>
                <c:pt idx="747">
                  <c:v>41262</c:v>
                </c:pt>
                <c:pt idx="748">
                  <c:v>41263</c:v>
                </c:pt>
                <c:pt idx="749">
                  <c:v>41264</c:v>
                </c:pt>
                <c:pt idx="750">
                  <c:v>41267</c:v>
                </c:pt>
                <c:pt idx="751">
                  <c:v>41268</c:v>
                </c:pt>
                <c:pt idx="752">
                  <c:v>41269</c:v>
                </c:pt>
                <c:pt idx="753">
                  <c:v>41270</c:v>
                </c:pt>
                <c:pt idx="754">
                  <c:v>41271</c:v>
                </c:pt>
                <c:pt idx="755">
                  <c:v>41274</c:v>
                </c:pt>
                <c:pt idx="756">
                  <c:v>41276</c:v>
                </c:pt>
                <c:pt idx="757">
                  <c:v>41277</c:v>
                </c:pt>
                <c:pt idx="758">
                  <c:v>41278</c:v>
                </c:pt>
                <c:pt idx="759">
                  <c:v>41281</c:v>
                </c:pt>
                <c:pt idx="760">
                  <c:v>41282</c:v>
                </c:pt>
                <c:pt idx="761">
                  <c:v>41283</c:v>
                </c:pt>
                <c:pt idx="762">
                  <c:v>41284</c:v>
                </c:pt>
                <c:pt idx="763">
                  <c:v>41285</c:v>
                </c:pt>
                <c:pt idx="764">
                  <c:v>41288</c:v>
                </c:pt>
                <c:pt idx="765">
                  <c:v>41289</c:v>
                </c:pt>
                <c:pt idx="766">
                  <c:v>41290</c:v>
                </c:pt>
                <c:pt idx="767">
                  <c:v>41291</c:v>
                </c:pt>
                <c:pt idx="768">
                  <c:v>41292</c:v>
                </c:pt>
                <c:pt idx="769">
                  <c:v>41295</c:v>
                </c:pt>
                <c:pt idx="770">
                  <c:v>41296</c:v>
                </c:pt>
                <c:pt idx="771">
                  <c:v>41297</c:v>
                </c:pt>
                <c:pt idx="772">
                  <c:v>41298</c:v>
                </c:pt>
                <c:pt idx="773">
                  <c:v>41299</c:v>
                </c:pt>
                <c:pt idx="774">
                  <c:v>41302</c:v>
                </c:pt>
                <c:pt idx="775">
                  <c:v>41303</c:v>
                </c:pt>
                <c:pt idx="776">
                  <c:v>41304</c:v>
                </c:pt>
                <c:pt idx="777">
                  <c:v>41305</c:v>
                </c:pt>
                <c:pt idx="778">
                  <c:v>41306</c:v>
                </c:pt>
                <c:pt idx="779">
                  <c:v>41309</c:v>
                </c:pt>
                <c:pt idx="780">
                  <c:v>41310</c:v>
                </c:pt>
                <c:pt idx="781">
                  <c:v>41311</c:v>
                </c:pt>
                <c:pt idx="782">
                  <c:v>41312</c:v>
                </c:pt>
                <c:pt idx="783">
                  <c:v>41313</c:v>
                </c:pt>
                <c:pt idx="784">
                  <c:v>41316</c:v>
                </c:pt>
                <c:pt idx="785">
                  <c:v>41317</c:v>
                </c:pt>
                <c:pt idx="786">
                  <c:v>41318</c:v>
                </c:pt>
                <c:pt idx="787">
                  <c:v>41319</c:v>
                </c:pt>
                <c:pt idx="788">
                  <c:v>41320</c:v>
                </c:pt>
                <c:pt idx="789">
                  <c:v>41323</c:v>
                </c:pt>
                <c:pt idx="790">
                  <c:v>41324</c:v>
                </c:pt>
                <c:pt idx="791">
                  <c:v>41325</c:v>
                </c:pt>
                <c:pt idx="792">
                  <c:v>41326</c:v>
                </c:pt>
                <c:pt idx="793">
                  <c:v>41327</c:v>
                </c:pt>
                <c:pt idx="794">
                  <c:v>41330</c:v>
                </c:pt>
                <c:pt idx="795">
                  <c:v>41331</c:v>
                </c:pt>
                <c:pt idx="796">
                  <c:v>41332</c:v>
                </c:pt>
                <c:pt idx="797">
                  <c:v>41333</c:v>
                </c:pt>
                <c:pt idx="798">
                  <c:v>41334</c:v>
                </c:pt>
                <c:pt idx="799">
                  <c:v>41337</c:v>
                </c:pt>
                <c:pt idx="800">
                  <c:v>41338</c:v>
                </c:pt>
                <c:pt idx="801">
                  <c:v>41339</c:v>
                </c:pt>
                <c:pt idx="802">
                  <c:v>41340</c:v>
                </c:pt>
                <c:pt idx="803">
                  <c:v>41341</c:v>
                </c:pt>
                <c:pt idx="804">
                  <c:v>41344</c:v>
                </c:pt>
                <c:pt idx="805">
                  <c:v>41345</c:v>
                </c:pt>
                <c:pt idx="806">
                  <c:v>41346</c:v>
                </c:pt>
                <c:pt idx="807">
                  <c:v>41347</c:v>
                </c:pt>
                <c:pt idx="808">
                  <c:v>41348</c:v>
                </c:pt>
                <c:pt idx="809">
                  <c:v>41351</c:v>
                </c:pt>
                <c:pt idx="810">
                  <c:v>41352</c:v>
                </c:pt>
                <c:pt idx="811">
                  <c:v>41353</c:v>
                </c:pt>
                <c:pt idx="812">
                  <c:v>41354</c:v>
                </c:pt>
                <c:pt idx="813">
                  <c:v>41355</c:v>
                </c:pt>
                <c:pt idx="814">
                  <c:v>41358</c:v>
                </c:pt>
                <c:pt idx="815">
                  <c:v>41359</c:v>
                </c:pt>
                <c:pt idx="816">
                  <c:v>41360</c:v>
                </c:pt>
                <c:pt idx="817">
                  <c:v>41361</c:v>
                </c:pt>
                <c:pt idx="818">
                  <c:v>41362</c:v>
                </c:pt>
                <c:pt idx="819">
                  <c:v>41365</c:v>
                </c:pt>
                <c:pt idx="820">
                  <c:v>41366</c:v>
                </c:pt>
                <c:pt idx="821">
                  <c:v>41367</c:v>
                </c:pt>
                <c:pt idx="822">
                  <c:v>41368</c:v>
                </c:pt>
                <c:pt idx="823">
                  <c:v>41369</c:v>
                </c:pt>
                <c:pt idx="824">
                  <c:v>41372</c:v>
                </c:pt>
                <c:pt idx="825">
                  <c:v>41373</c:v>
                </c:pt>
                <c:pt idx="826">
                  <c:v>41374</c:v>
                </c:pt>
                <c:pt idx="827">
                  <c:v>41375</c:v>
                </c:pt>
                <c:pt idx="828">
                  <c:v>41376</c:v>
                </c:pt>
                <c:pt idx="829">
                  <c:v>41379</c:v>
                </c:pt>
                <c:pt idx="830">
                  <c:v>41380</c:v>
                </c:pt>
                <c:pt idx="831">
                  <c:v>41381</c:v>
                </c:pt>
                <c:pt idx="832">
                  <c:v>41382</c:v>
                </c:pt>
                <c:pt idx="833">
                  <c:v>41383</c:v>
                </c:pt>
                <c:pt idx="834">
                  <c:v>41386</c:v>
                </c:pt>
                <c:pt idx="835">
                  <c:v>41388</c:v>
                </c:pt>
                <c:pt idx="836">
                  <c:v>41389</c:v>
                </c:pt>
                <c:pt idx="837">
                  <c:v>41390</c:v>
                </c:pt>
                <c:pt idx="838">
                  <c:v>41393</c:v>
                </c:pt>
                <c:pt idx="839">
                  <c:v>41394</c:v>
                </c:pt>
                <c:pt idx="840">
                  <c:v>41396</c:v>
                </c:pt>
                <c:pt idx="841">
                  <c:v>41397</c:v>
                </c:pt>
                <c:pt idx="842">
                  <c:v>41400</c:v>
                </c:pt>
                <c:pt idx="843">
                  <c:v>41401</c:v>
                </c:pt>
                <c:pt idx="844">
                  <c:v>41402</c:v>
                </c:pt>
                <c:pt idx="845">
                  <c:v>41403</c:v>
                </c:pt>
                <c:pt idx="846">
                  <c:v>41404</c:v>
                </c:pt>
                <c:pt idx="847">
                  <c:v>41407</c:v>
                </c:pt>
                <c:pt idx="848">
                  <c:v>41408</c:v>
                </c:pt>
                <c:pt idx="849">
                  <c:v>41409</c:v>
                </c:pt>
                <c:pt idx="850">
                  <c:v>41410</c:v>
                </c:pt>
                <c:pt idx="851">
                  <c:v>41411</c:v>
                </c:pt>
                <c:pt idx="852">
                  <c:v>41414</c:v>
                </c:pt>
                <c:pt idx="853">
                  <c:v>41415</c:v>
                </c:pt>
                <c:pt idx="854">
                  <c:v>41416</c:v>
                </c:pt>
                <c:pt idx="855">
                  <c:v>41417</c:v>
                </c:pt>
                <c:pt idx="856">
                  <c:v>41418</c:v>
                </c:pt>
                <c:pt idx="857">
                  <c:v>41421</c:v>
                </c:pt>
                <c:pt idx="858">
                  <c:v>41422</c:v>
                </c:pt>
                <c:pt idx="859">
                  <c:v>41423</c:v>
                </c:pt>
                <c:pt idx="860">
                  <c:v>41424</c:v>
                </c:pt>
                <c:pt idx="861">
                  <c:v>41425</c:v>
                </c:pt>
                <c:pt idx="862">
                  <c:v>41428</c:v>
                </c:pt>
                <c:pt idx="863">
                  <c:v>41429</c:v>
                </c:pt>
                <c:pt idx="864">
                  <c:v>41430</c:v>
                </c:pt>
                <c:pt idx="865">
                  <c:v>41431</c:v>
                </c:pt>
                <c:pt idx="866">
                  <c:v>41432</c:v>
                </c:pt>
                <c:pt idx="867">
                  <c:v>41435</c:v>
                </c:pt>
                <c:pt idx="868">
                  <c:v>41436</c:v>
                </c:pt>
                <c:pt idx="869">
                  <c:v>41437</c:v>
                </c:pt>
                <c:pt idx="870">
                  <c:v>41438</c:v>
                </c:pt>
                <c:pt idx="871">
                  <c:v>41439</c:v>
                </c:pt>
                <c:pt idx="872">
                  <c:v>41442</c:v>
                </c:pt>
                <c:pt idx="873">
                  <c:v>41443</c:v>
                </c:pt>
                <c:pt idx="874">
                  <c:v>41444</c:v>
                </c:pt>
                <c:pt idx="875">
                  <c:v>41445</c:v>
                </c:pt>
                <c:pt idx="876">
                  <c:v>41446</c:v>
                </c:pt>
                <c:pt idx="877">
                  <c:v>41449</c:v>
                </c:pt>
                <c:pt idx="878">
                  <c:v>41450</c:v>
                </c:pt>
                <c:pt idx="879">
                  <c:v>41451</c:v>
                </c:pt>
                <c:pt idx="880">
                  <c:v>41452</c:v>
                </c:pt>
                <c:pt idx="881">
                  <c:v>41453</c:v>
                </c:pt>
                <c:pt idx="882">
                  <c:v>41456</c:v>
                </c:pt>
                <c:pt idx="883">
                  <c:v>41457</c:v>
                </c:pt>
                <c:pt idx="884">
                  <c:v>41458</c:v>
                </c:pt>
                <c:pt idx="885">
                  <c:v>41459</c:v>
                </c:pt>
                <c:pt idx="886">
                  <c:v>41460</c:v>
                </c:pt>
                <c:pt idx="887">
                  <c:v>41463</c:v>
                </c:pt>
                <c:pt idx="888">
                  <c:v>41464</c:v>
                </c:pt>
                <c:pt idx="889">
                  <c:v>41465</c:v>
                </c:pt>
                <c:pt idx="890">
                  <c:v>41466</c:v>
                </c:pt>
                <c:pt idx="891">
                  <c:v>41467</c:v>
                </c:pt>
                <c:pt idx="892">
                  <c:v>41470</c:v>
                </c:pt>
                <c:pt idx="893">
                  <c:v>41471</c:v>
                </c:pt>
                <c:pt idx="894">
                  <c:v>41472</c:v>
                </c:pt>
                <c:pt idx="895">
                  <c:v>41473</c:v>
                </c:pt>
                <c:pt idx="896">
                  <c:v>41474</c:v>
                </c:pt>
                <c:pt idx="897">
                  <c:v>41477</c:v>
                </c:pt>
                <c:pt idx="898">
                  <c:v>41478</c:v>
                </c:pt>
                <c:pt idx="899">
                  <c:v>41479</c:v>
                </c:pt>
                <c:pt idx="900">
                  <c:v>41480</c:v>
                </c:pt>
                <c:pt idx="901">
                  <c:v>41481</c:v>
                </c:pt>
                <c:pt idx="902">
                  <c:v>41484</c:v>
                </c:pt>
                <c:pt idx="903">
                  <c:v>41485</c:v>
                </c:pt>
                <c:pt idx="904">
                  <c:v>41486</c:v>
                </c:pt>
                <c:pt idx="905">
                  <c:v>41487</c:v>
                </c:pt>
                <c:pt idx="906">
                  <c:v>41488</c:v>
                </c:pt>
                <c:pt idx="907">
                  <c:v>41491</c:v>
                </c:pt>
                <c:pt idx="908">
                  <c:v>41492</c:v>
                </c:pt>
                <c:pt idx="909">
                  <c:v>41493</c:v>
                </c:pt>
                <c:pt idx="910">
                  <c:v>41498</c:v>
                </c:pt>
                <c:pt idx="911">
                  <c:v>41499</c:v>
                </c:pt>
                <c:pt idx="912">
                  <c:v>41500</c:v>
                </c:pt>
                <c:pt idx="913">
                  <c:v>41501</c:v>
                </c:pt>
                <c:pt idx="914">
                  <c:v>41502</c:v>
                </c:pt>
                <c:pt idx="915">
                  <c:v>41505</c:v>
                </c:pt>
                <c:pt idx="916">
                  <c:v>41506</c:v>
                </c:pt>
                <c:pt idx="917">
                  <c:v>41507</c:v>
                </c:pt>
                <c:pt idx="918">
                  <c:v>41508</c:v>
                </c:pt>
                <c:pt idx="919">
                  <c:v>41509</c:v>
                </c:pt>
                <c:pt idx="920">
                  <c:v>41512</c:v>
                </c:pt>
                <c:pt idx="921">
                  <c:v>41513</c:v>
                </c:pt>
                <c:pt idx="922">
                  <c:v>41514</c:v>
                </c:pt>
                <c:pt idx="923">
                  <c:v>41515</c:v>
                </c:pt>
                <c:pt idx="924">
                  <c:v>41519</c:v>
                </c:pt>
                <c:pt idx="925">
                  <c:v>41520</c:v>
                </c:pt>
                <c:pt idx="926">
                  <c:v>41521</c:v>
                </c:pt>
                <c:pt idx="927">
                  <c:v>41522</c:v>
                </c:pt>
                <c:pt idx="928">
                  <c:v>41523</c:v>
                </c:pt>
                <c:pt idx="929">
                  <c:v>41526</c:v>
                </c:pt>
                <c:pt idx="930">
                  <c:v>41527</c:v>
                </c:pt>
                <c:pt idx="931">
                  <c:v>41528</c:v>
                </c:pt>
                <c:pt idx="932">
                  <c:v>41529</c:v>
                </c:pt>
                <c:pt idx="933">
                  <c:v>41530</c:v>
                </c:pt>
                <c:pt idx="934">
                  <c:v>41533</c:v>
                </c:pt>
                <c:pt idx="935">
                  <c:v>41534</c:v>
                </c:pt>
                <c:pt idx="936">
                  <c:v>41535</c:v>
                </c:pt>
                <c:pt idx="937">
                  <c:v>41536</c:v>
                </c:pt>
                <c:pt idx="938">
                  <c:v>41537</c:v>
                </c:pt>
                <c:pt idx="939">
                  <c:v>41540</c:v>
                </c:pt>
                <c:pt idx="940">
                  <c:v>41541</c:v>
                </c:pt>
                <c:pt idx="941">
                  <c:v>41542</c:v>
                </c:pt>
                <c:pt idx="942">
                  <c:v>41543</c:v>
                </c:pt>
                <c:pt idx="943">
                  <c:v>41544</c:v>
                </c:pt>
                <c:pt idx="944">
                  <c:v>41547</c:v>
                </c:pt>
                <c:pt idx="945">
                  <c:v>41548</c:v>
                </c:pt>
                <c:pt idx="946">
                  <c:v>41549</c:v>
                </c:pt>
                <c:pt idx="947">
                  <c:v>41550</c:v>
                </c:pt>
                <c:pt idx="948">
                  <c:v>41551</c:v>
                </c:pt>
                <c:pt idx="949">
                  <c:v>41554</c:v>
                </c:pt>
                <c:pt idx="950">
                  <c:v>41555</c:v>
                </c:pt>
                <c:pt idx="951">
                  <c:v>41556</c:v>
                </c:pt>
                <c:pt idx="952">
                  <c:v>41557</c:v>
                </c:pt>
                <c:pt idx="953">
                  <c:v>41558</c:v>
                </c:pt>
                <c:pt idx="954">
                  <c:v>41561</c:v>
                </c:pt>
                <c:pt idx="955">
                  <c:v>41568</c:v>
                </c:pt>
                <c:pt idx="956">
                  <c:v>41569</c:v>
                </c:pt>
                <c:pt idx="957">
                  <c:v>41570</c:v>
                </c:pt>
                <c:pt idx="958">
                  <c:v>41571</c:v>
                </c:pt>
                <c:pt idx="959">
                  <c:v>41572</c:v>
                </c:pt>
                <c:pt idx="960">
                  <c:v>41575</c:v>
                </c:pt>
                <c:pt idx="961">
                  <c:v>41577</c:v>
                </c:pt>
                <c:pt idx="962">
                  <c:v>41578</c:v>
                </c:pt>
                <c:pt idx="963">
                  <c:v>41579</c:v>
                </c:pt>
                <c:pt idx="964">
                  <c:v>41582</c:v>
                </c:pt>
                <c:pt idx="965">
                  <c:v>41583</c:v>
                </c:pt>
                <c:pt idx="966">
                  <c:v>41584</c:v>
                </c:pt>
                <c:pt idx="967">
                  <c:v>41585</c:v>
                </c:pt>
                <c:pt idx="968">
                  <c:v>41586</c:v>
                </c:pt>
                <c:pt idx="969">
                  <c:v>41589</c:v>
                </c:pt>
                <c:pt idx="970">
                  <c:v>41590</c:v>
                </c:pt>
                <c:pt idx="971">
                  <c:v>41591</c:v>
                </c:pt>
                <c:pt idx="972">
                  <c:v>41592</c:v>
                </c:pt>
                <c:pt idx="973">
                  <c:v>41593</c:v>
                </c:pt>
                <c:pt idx="974">
                  <c:v>41596</c:v>
                </c:pt>
                <c:pt idx="975">
                  <c:v>41597</c:v>
                </c:pt>
                <c:pt idx="976">
                  <c:v>41598</c:v>
                </c:pt>
                <c:pt idx="977">
                  <c:v>41599</c:v>
                </c:pt>
                <c:pt idx="978">
                  <c:v>41600</c:v>
                </c:pt>
                <c:pt idx="979">
                  <c:v>41603</c:v>
                </c:pt>
                <c:pt idx="980">
                  <c:v>41604</c:v>
                </c:pt>
                <c:pt idx="981">
                  <c:v>41605</c:v>
                </c:pt>
                <c:pt idx="982">
                  <c:v>41606</c:v>
                </c:pt>
                <c:pt idx="983">
                  <c:v>41607</c:v>
                </c:pt>
                <c:pt idx="984">
                  <c:v>41610</c:v>
                </c:pt>
                <c:pt idx="985">
                  <c:v>41611</c:v>
                </c:pt>
                <c:pt idx="986">
                  <c:v>41612</c:v>
                </c:pt>
                <c:pt idx="987">
                  <c:v>41613</c:v>
                </c:pt>
                <c:pt idx="988">
                  <c:v>41614</c:v>
                </c:pt>
                <c:pt idx="989">
                  <c:v>41617</c:v>
                </c:pt>
                <c:pt idx="990">
                  <c:v>41618</c:v>
                </c:pt>
                <c:pt idx="991">
                  <c:v>41619</c:v>
                </c:pt>
                <c:pt idx="992">
                  <c:v>41620</c:v>
                </c:pt>
                <c:pt idx="993">
                  <c:v>41621</c:v>
                </c:pt>
                <c:pt idx="994">
                  <c:v>41624</c:v>
                </c:pt>
                <c:pt idx="995">
                  <c:v>41625</c:v>
                </c:pt>
                <c:pt idx="996">
                  <c:v>41626</c:v>
                </c:pt>
                <c:pt idx="997">
                  <c:v>41627</c:v>
                </c:pt>
                <c:pt idx="998">
                  <c:v>41628</c:v>
                </c:pt>
                <c:pt idx="999">
                  <c:v>41631</c:v>
                </c:pt>
                <c:pt idx="1000">
                  <c:v>41632</c:v>
                </c:pt>
                <c:pt idx="1001">
                  <c:v>41633</c:v>
                </c:pt>
                <c:pt idx="1002">
                  <c:v>41634</c:v>
                </c:pt>
                <c:pt idx="1003">
                  <c:v>41635</c:v>
                </c:pt>
                <c:pt idx="1004">
                  <c:v>41638</c:v>
                </c:pt>
                <c:pt idx="1005">
                  <c:v>41639</c:v>
                </c:pt>
                <c:pt idx="1006">
                  <c:v>41641</c:v>
                </c:pt>
                <c:pt idx="1007">
                  <c:v>41642</c:v>
                </c:pt>
                <c:pt idx="1008">
                  <c:v>41645</c:v>
                </c:pt>
                <c:pt idx="1009">
                  <c:v>41646</c:v>
                </c:pt>
                <c:pt idx="1010">
                  <c:v>41647</c:v>
                </c:pt>
                <c:pt idx="1011">
                  <c:v>41648</c:v>
                </c:pt>
                <c:pt idx="1012">
                  <c:v>41649</c:v>
                </c:pt>
                <c:pt idx="1013">
                  <c:v>41652</c:v>
                </c:pt>
                <c:pt idx="1014">
                  <c:v>41653</c:v>
                </c:pt>
                <c:pt idx="1015">
                  <c:v>41654</c:v>
                </c:pt>
                <c:pt idx="1016">
                  <c:v>41655</c:v>
                </c:pt>
                <c:pt idx="1017">
                  <c:v>41656</c:v>
                </c:pt>
                <c:pt idx="1018">
                  <c:v>41659</c:v>
                </c:pt>
                <c:pt idx="1019">
                  <c:v>41660</c:v>
                </c:pt>
                <c:pt idx="1020">
                  <c:v>41661</c:v>
                </c:pt>
                <c:pt idx="1021">
                  <c:v>41662</c:v>
                </c:pt>
                <c:pt idx="1022">
                  <c:v>41663</c:v>
                </c:pt>
                <c:pt idx="1023">
                  <c:v>41666</c:v>
                </c:pt>
                <c:pt idx="1024">
                  <c:v>41667</c:v>
                </c:pt>
                <c:pt idx="1025">
                  <c:v>41668</c:v>
                </c:pt>
                <c:pt idx="1026">
                  <c:v>41669</c:v>
                </c:pt>
                <c:pt idx="1027">
                  <c:v>41670</c:v>
                </c:pt>
                <c:pt idx="1028">
                  <c:v>41673</c:v>
                </c:pt>
                <c:pt idx="1029">
                  <c:v>41674</c:v>
                </c:pt>
                <c:pt idx="1030">
                  <c:v>41675</c:v>
                </c:pt>
                <c:pt idx="1031">
                  <c:v>41676</c:v>
                </c:pt>
                <c:pt idx="1032">
                  <c:v>41677</c:v>
                </c:pt>
                <c:pt idx="1033">
                  <c:v>41680</c:v>
                </c:pt>
                <c:pt idx="1034">
                  <c:v>41681</c:v>
                </c:pt>
                <c:pt idx="1035">
                  <c:v>41682</c:v>
                </c:pt>
                <c:pt idx="1036">
                  <c:v>41683</c:v>
                </c:pt>
                <c:pt idx="1037">
                  <c:v>41684</c:v>
                </c:pt>
                <c:pt idx="1038">
                  <c:v>41687</c:v>
                </c:pt>
                <c:pt idx="1039">
                  <c:v>41688</c:v>
                </c:pt>
                <c:pt idx="1040">
                  <c:v>41689</c:v>
                </c:pt>
                <c:pt idx="1041">
                  <c:v>41690</c:v>
                </c:pt>
                <c:pt idx="1042">
                  <c:v>41691</c:v>
                </c:pt>
                <c:pt idx="1043">
                  <c:v>41694</c:v>
                </c:pt>
                <c:pt idx="1044">
                  <c:v>41695</c:v>
                </c:pt>
                <c:pt idx="1045">
                  <c:v>41696</c:v>
                </c:pt>
                <c:pt idx="1046">
                  <c:v>41697</c:v>
                </c:pt>
                <c:pt idx="1047">
                  <c:v>41698</c:v>
                </c:pt>
                <c:pt idx="1048">
                  <c:v>41701</c:v>
                </c:pt>
                <c:pt idx="1049">
                  <c:v>41702</c:v>
                </c:pt>
                <c:pt idx="1050">
                  <c:v>41703</c:v>
                </c:pt>
                <c:pt idx="1051">
                  <c:v>41704</c:v>
                </c:pt>
                <c:pt idx="1052">
                  <c:v>41705</c:v>
                </c:pt>
                <c:pt idx="1053">
                  <c:v>41708</c:v>
                </c:pt>
                <c:pt idx="1054">
                  <c:v>41709</c:v>
                </c:pt>
                <c:pt idx="1055">
                  <c:v>41710</c:v>
                </c:pt>
                <c:pt idx="1056">
                  <c:v>41711</c:v>
                </c:pt>
                <c:pt idx="1057">
                  <c:v>41712</c:v>
                </c:pt>
                <c:pt idx="1058">
                  <c:v>41715</c:v>
                </c:pt>
                <c:pt idx="1059">
                  <c:v>41716</c:v>
                </c:pt>
                <c:pt idx="1060">
                  <c:v>41717</c:v>
                </c:pt>
                <c:pt idx="1061">
                  <c:v>41718</c:v>
                </c:pt>
                <c:pt idx="1062">
                  <c:v>41719</c:v>
                </c:pt>
                <c:pt idx="1063">
                  <c:v>41722</c:v>
                </c:pt>
                <c:pt idx="1064">
                  <c:v>41723</c:v>
                </c:pt>
                <c:pt idx="1065">
                  <c:v>41724</c:v>
                </c:pt>
                <c:pt idx="1066">
                  <c:v>41725</c:v>
                </c:pt>
                <c:pt idx="1067">
                  <c:v>41726</c:v>
                </c:pt>
                <c:pt idx="1068">
                  <c:v>41729</c:v>
                </c:pt>
                <c:pt idx="1069">
                  <c:v>41730</c:v>
                </c:pt>
                <c:pt idx="1070">
                  <c:v>41731</c:v>
                </c:pt>
                <c:pt idx="1071">
                  <c:v>41732</c:v>
                </c:pt>
                <c:pt idx="1072">
                  <c:v>41733</c:v>
                </c:pt>
                <c:pt idx="1073">
                  <c:v>41736</c:v>
                </c:pt>
                <c:pt idx="1074">
                  <c:v>41737</c:v>
                </c:pt>
                <c:pt idx="1075">
                  <c:v>41738</c:v>
                </c:pt>
                <c:pt idx="1076">
                  <c:v>41739</c:v>
                </c:pt>
                <c:pt idx="1077">
                  <c:v>41740</c:v>
                </c:pt>
                <c:pt idx="1078">
                  <c:v>41743</c:v>
                </c:pt>
                <c:pt idx="1079">
                  <c:v>41744</c:v>
                </c:pt>
                <c:pt idx="1080">
                  <c:v>41745</c:v>
                </c:pt>
                <c:pt idx="1081">
                  <c:v>41746</c:v>
                </c:pt>
                <c:pt idx="1082">
                  <c:v>41747</c:v>
                </c:pt>
                <c:pt idx="1083">
                  <c:v>41750</c:v>
                </c:pt>
                <c:pt idx="1084">
                  <c:v>41751</c:v>
                </c:pt>
                <c:pt idx="1085">
                  <c:v>41753</c:v>
                </c:pt>
                <c:pt idx="1086">
                  <c:v>41754</c:v>
                </c:pt>
                <c:pt idx="1087">
                  <c:v>41757</c:v>
                </c:pt>
                <c:pt idx="1088">
                  <c:v>41758</c:v>
                </c:pt>
                <c:pt idx="1089">
                  <c:v>41759</c:v>
                </c:pt>
                <c:pt idx="1090">
                  <c:v>41761</c:v>
                </c:pt>
                <c:pt idx="1091">
                  <c:v>41764</c:v>
                </c:pt>
                <c:pt idx="1092">
                  <c:v>41765</c:v>
                </c:pt>
                <c:pt idx="1093">
                  <c:v>41766</c:v>
                </c:pt>
                <c:pt idx="1094">
                  <c:v>41767</c:v>
                </c:pt>
                <c:pt idx="1095">
                  <c:v>41768</c:v>
                </c:pt>
                <c:pt idx="1096">
                  <c:v>41771</c:v>
                </c:pt>
                <c:pt idx="1097">
                  <c:v>41772</c:v>
                </c:pt>
                <c:pt idx="1098">
                  <c:v>41773</c:v>
                </c:pt>
                <c:pt idx="1099">
                  <c:v>41774</c:v>
                </c:pt>
                <c:pt idx="1100">
                  <c:v>41775</c:v>
                </c:pt>
                <c:pt idx="1101">
                  <c:v>41779</c:v>
                </c:pt>
                <c:pt idx="1102">
                  <c:v>41780</c:v>
                </c:pt>
              </c:numCache>
            </c:numRef>
          </c:cat>
          <c:val>
            <c:numRef>
              <c:f>grafik!$F$4:$F$1106</c:f>
              <c:numCache>
                <c:formatCode>General</c:formatCode>
                <c:ptCount val="1103"/>
                <c:pt idx="95" formatCode="0.0">
                  <c:v>7</c:v>
                </c:pt>
                <c:pt idx="96" formatCode="0.0">
                  <c:v>7</c:v>
                </c:pt>
                <c:pt idx="97" formatCode="0.0">
                  <c:v>7</c:v>
                </c:pt>
                <c:pt idx="98" formatCode="0.0">
                  <c:v>7</c:v>
                </c:pt>
                <c:pt idx="99" formatCode="0.0">
                  <c:v>7</c:v>
                </c:pt>
                <c:pt idx="100" formatCode="0.0">
                  <c:v>7</c:v>
                </c:pt>
                <c:pt idx="101" formatCode="0.0">
                  <c:v>7</c:v>
                </c:pt>
                <c:pt idx="102" formatCode="0.0">
                  <c:v>7</c:v>
                </c:pt>
                <c:pt idx="103" formatCode="0.0">
                  <c:v>7</c:v>
                </c:pt>
                <c:pt idx="104" formatCode="0.0">
                  <c:v>7</c:v>
                </c:pt>
                <c:pt idx="105" formatCode="0.0">
                  <c:v>7</c:v>
                </c:pt>
                <c:pt idx="106" formatCode="0.0">
                  <c:v>7</c:v>
                </c:pt>
                <c:pt idx="107" formatCode="0.0">
                  <c:v>7</c:v>
                </c:pt>
                <c:pt idx="108" formatCode="0.0">
                  <c:v>7</c:v>
                </c:pt>
                <c:pt idx="109" formatCode="0.0">
                  <c:v>7</c:v>
                </c:pt>
                <c:pt idx="110" formatCode="0.0">
                  <c:v>7</c:v>
                </c:pt>
                <c:pt idx="111" formatCode="0.0">
                  <c:v>7</c:v>
                </c:pt>
                <c:pt idx="112" formatCode="0.0">
                  <c:v>7</c:v>
                </c:pt>
                <c:pt idx="113" formatCode="0.0">
                  <c:v>7</c:v>
                </c:pt>
                <c:pt idx="114" formatCode="0.0">
                  <c:v>7</c:v>
                </c:pt>
                <c:pt idx="115" formatCode="0.0">
                  <c:v>7</c:v>
                </c:pt>
                <c:pt idx="116" formatCode="0.0">
                  <c:v>7</c:v>
                </c:pt>
                <c:pt idx="117" formatCode="0.0">
                  <c:v>7</c:v>
                </c:pt>
                <c:pt idx="118" formatCode="0.0">
                  <c:v>7</c:v>
                </c:pt>
                <c:pt idx="119" formatCode="0.0">
                  <c:v>7</c:v>
                </c:pt>
                <c:pt idx="120" formatCode="0.0">
                  <c:v>7</c:v>
                </c:pt>
                <c:pt idx="121" formatCode="0.0">
                  <c:v>7</c:v>
                </c:pt>
                <c:pt idx="122" formatCode="0.0">
                  <c:v>7</c:v>
                </c:pt>
                <c:pt idx="123" formatCode="0.0">
                  <c:v>7</c:v>
                </c:pt>
                <c:pt idx="124" formatCode="0.0">
                  <c:v>7</c:v>
                </c:pt>
                <c:pt idx="125" formatCode="0.0">
                  <c:v>7</c:v>
                </c:pt>
                <c:pt idx="126" formatCode="0.0">
                  <c:v>7</c:v>
                </c:pt>
                <c:pt idx="127" formatCode="0.0">
                  <c:v>7</c:v>
                </c:pt>
                <c:pt idx="128" formatCode="0.0">
                  <c:v>7</c:v>
                </c:pt>
                <c:pt idx="129" formatCode="0.0">
                  <c:v>7</c:v>
                </c:pt>
                <c:pt idx="130" formatCode="0.0">
                  <c:v>7</c:v>
                </c:pt>
                <c:pt idx="131" formatCode="0.0">
                  <c:v>7</c:v>
                </c:pt>
                <c:pt idx="132" formatCode="0.0">
                  <c:v>7</c:v>
                </c:pt>
                <c:pt idx="133" formatCode="0.0">
                  <c:v>7</c:v>
                </c:pt>
                <c:pt idx="134" formatCode="0.0">
                  <c:v>7</c:v>
                </c:pt>
                <c:pt idx="135" formatCode="0.0">
                  <c:v>7</c:v>
                </c:pt>
                <c:pt idx="136" formatCode="0.0">
                  <c:v>7</c:v>
                </c:pt>
                <c:pt idx="137" formatCode="0.0">
                  <c:v>7</c:v>
                </c:pt>
                <c:pt idx="138" formatCode="0.0">
                  <c:v>7</c:v>
                </c:pt>
                <c:pt idx="139" formatCode="0.0">
                  <c:v>7</c:v>
                </c:pt>
                <c:pt idx="140" formatCode="0.0">
                  <c:v>7</c:v>
                </c:pt>
                <c:pt idx="141" formatCode="0.0">
                  <c:v>7</c:v>
                </c:pt>
                <c:pt idx="142" formatCode="0.0">
                  <c:v>7</c:v>
                </c:pt>
                <c:pt idx="143" formatCode="0.0">
                  <c:v>7</c:v>
                </c:pt>
                <c:pt idx="144" formatCode="0.0">
                  <c:v>7</c:v>
                </c:pt>
                <c:pt idx="145" formatCode="0.0">
                  <c:v>7</c:v>
                </c:pt>
                <c:pt idx="146" formatCode="0.0">
                  <c:v>7</c:v>
                </c:pt>
                <c:pt idx="147" formatCode="0.0">
                  <c:v>7</c:v>
                </c:pt>
                <c:pt idx="148" formatCode="0.0">
                  <c:v>7</c:v>
                </c:pt>
                <c:pt idx="149" formatCode="0.0">
                  <c:v>7</c:v>
                </c:pt>
                <c:pt idx="150" formatCode="0.0">
                  <c:v>7</c:v>
                </c:pt>
                <c:pt idx="151" formatCode="0.0">
                  <c:v>7</c:v>
                </c:pt>
                <c:pt idx="152" formatCode="0.0">
                  <c:v>7</c:v>
                </c:pt>
                <c:pt idx="153" formatCode="0.0">
                  <c:v>7</c:v>
                </c:pt>
                <c:pt idx="154" formatCode="0.0">
                  <c:v>7</c:v>
                </c:pt>
                <c:pt idx="155" formatCode="0.0">
                  <c:v>7</c:v>
                </c:pt>
                <c:pt idx="156" formatCode="0.0">
                  <c:v>7</c:v>
                </c:pt>
                <c:pt idx="157" formatCode="0.0">
                  <c:v>7</c:v>
                </c:pt>
                <c:pt idx="158" formatCode="0.0">
                  <c:v>7</c:v>
                </c:pt>
                <c:pt idx="159" formatCode="0.0">
                  <c:v>7</c:v>
                </c:pt>
                <c:pt idx="160" formatCode="0.0">
                  <c:v>7</c:v>
                </c:pt>
                <c:pt idx="161" formatCode="0.0">
                  <c:v>7</c:v>
                </c:pt>
                <c:pt idx="162" formatCode="0.0">
                  <c:v>7</c:v>
                </c:pt>
                <c:pt idx="163" formatCode="0.0">
                  <c:v>7</c:v>
                </c:pt>
                <c:pt idx="164" formatCode="0.0">
                  <c:v>7</c:v>
                </c:pt>
                <c:pt idx="165" formatCode="0.0">
                  <c:v>7</c:v>
                </c:pt>
                <c:pt idx="166" formatCode="0.0">
                  <c:v>7</c:v>
                </c:pt>
                <c:pt idx="167" formatCode="0.0">
                  <c:v>7</c:v>
                </c:pt>
                <c:pt idx="168" formatCode="0.0">
                  <c:v>7</c:v>
                </c:pt>
                <c:pt idx="169" formatCode="0.0">
                  <c:v>7</c:v>
                </c:pt>
                <c:pt idx="170" formatCode="0.0">
                  <c:v>7</c:v>
                </c:pt>
                <c:pt idx="171" formatCode="0.0">
                  <c:v>7</c:v>
                </c:pt>
                <c:pt idx="172" formatCode="0.0">
                  <c:v>7</c:v>
                </c:pt>
                <c:pt idx="173" formatCode="0.0">
                  <c:v>7</c:v>
                </c:pt>
                <c:pt idx="174" formatCode="0.0">
                  <c:v>7</c:v>
                </c:pt>
                <c:pt idx="175" formatCode="0.0">
                  <c:v>7</c:v>
                </c:pt>
                <c:pt idx="176" formatCode="0.0">
                  <c:v>7</c:v>
                </c:pt>
                <c:pt idx="177" formatCode="0.0">
                  <c:v>7</c:v>
                </c:pt>
                <c:pt idx="178" formatCode="0.0">
                  <c:v>7</c:v>
                </c:pt>
                <c:pt idx="179" formatCode="0.0">
                  <c:v>7</c:v>
                </c:pt>
                <c:pt idx="180" formatCode="0.0">
                  <c:v>7</c:v>
                </c:pt>
                <c:pt idx="181" formatCode="0.0">
                  <c:v>7</c:v>
                </c:pt>
                <c:pt idx="182" formatCode="0.0">
                  <c:v>7</c:v>
                </c:pt>
                <c:pt idx="183" formatCode="0.0">
                  <c:v>7</c:v>
                </c:pt>
                <c:pt idx="184" formatCode="0.0">
                  <c:v>7</c:v>
                </c:pt>
                <c:pt idx="185" formatCode="0.0">
                  <c:v>7</c:v>
                </c:pt>
                <c:pt idx="186" formatCode="0.0">
                  <c:v>7</c:v>
                </c:pt>
                <c:pt idx="187" formatCode="0.0">
                  <c:v>7</c:v>
                </c:pt>
                <c:pt idx="188" formatCode="0.0">
                  <c:v>7</c:v>
                </c:pt>
                <c:pt idx="189" formatCode="0.0">
                  <c:v>7</c:v>
                </c:pt>
                <c:pt idx="190" formatCode="0.0">
                  <c:v>7</c:v>
                </c:pt>
                <c:pt idx="191" formatCode="0.0">
                  <c:v>7</c:v>
                </c:pt>
                <c:pt idx="192" formatCode="0.0">
                  <c:v>7</c:v>
                </c:pt>
                <c:pt idx="193" formatCode="0.0">
                  <c:v>7</c:v>
                </c:pt>
                <c:pt idx="194" formatCode="0.0">
                  <c:v>7</c:v>
                </c:pt>
                <c:pt idx="195" formatCode="0.0">
                  <c:v>7</c:v>
                </c:pt>
                <c:pt idx="196" formatCode="0.0">
                  <c:v>7</c:v>
                </c:pt>
                <c:pt idx="197" formatCode="0.0">
                  <c:v>7</c:v>
                </c:pt>
                <c:pt idx="198" formatCode="0.0">
                  <c:v>7</c:v>
                </c:pt>
                <c:pt idx="199" formatCode="0.0">
                  <c:v>7</c:v>
                </c:pt>
                <c:pt idx="200" formatCode="0.0">
                  <c:v>7</c:v>
                </c:pt>
                <c:pt idx="201" formatCode="0.0">
                  <c:v>7</c:v>
                </c:pt>
                <c:pt idx="202" formatCode="0.0">
                  <c:v>7</c:v>
                </c:pt>
                <c:pt idx="203" formatCode="0.0">
                  <c:v>7</c:v>
                </c:pt>
                <c:pt idx="204" formatCode="0.0">
                  <c:v>7</c:v>
                </c:pt>
                <c:pt idx="205" formatCode="0.0">
                  <c:v>7</c:v>
                </c:pt>
                <c:pt idx="206" formatCode="0.0">
                  <c:v>7</c:v>
                </c:pt>
                <c:pt idx="207" formatCode="0.0">
                  <c:v>7</c:v>
                </c:pt>
                <c:pt idx="208" formatCode="0.0">
                  <c:v>7</c:v>
                </c:pt>
                <c:pt idx="209" formatCode="0.0">
                  <c:v>7</c:v>
                </c:pt>
                <c:pt idx="210" formatCode="0.0">
                  <c:v>7</c:v>
                </c:pt>
                <c:pt idx="211" formatCode="0.0">
                  <c:v>7</c:v>
                </c:pt>
                <c:pt idx="212" formatCode="0.0">
                  <c:v>7</c:v>
                </c:pt>
                <c:pt idx="213" formatCode="0.0">
                  <c:v>7</c:v>
                </c:pt>
                <c:pt idx="214" formatCode="0.0">
                  <c:v>7</c:v>
                </c:pt>
                <c:pt idx="215" formatCode="0.0">
                  <c:v>7</c:v>
                </c:pt>
                <c:pt idx="216" formatCode="0.0">
                  <c:v>7</c:v>
                </c:pt>
                <c:pt idx="217" formatCode="0.0">
                  <c:v>7</c:v>
                </c:pt>
                <c:pt idx="218" formatCode="0.0">
                  <c:v>7</c:v>
                </c:pt>
                <c:pt idx="219" formatCode="0.0">
                  <c:v>7</c:v>
                </c:pt>
                <c:pt idx="220" formatCode="0.0">
                  <c:v>7</c:v>
                </c:pt>
                <c:pt idx="221" formatCode="0.0">
                  <c:v>7</c:v>
                </c:pt>
                <c:pt idx="222" formatCode="0.0">
                  <c:v>7</c:v>
                </c:pt>
                <c:pt idx="223" formatCode="0.0">
                  <c:v>7</c:v>
                </c:pt>
                <c:pt idx="224" formatCode="0.0">
                  <c:v>7</c:v>
                </c:pt>
                <c:pt idx="225" formatCode="0.0">
                  <c:v>7</c:v>
                </c:pt>
                <c:pt idx="226" formatCode="0.0">
                  <c:v>7</c:v>
                </c:pt>
                <c:pt idx="227" formatCode="0.0">
                  <c:v>7</c:v>
                </c:pt>
                <c:pt idx="228" formatCode="0.0">
                  <c:v>7</c:v>
                </c:pt>
                <c:pt idx="229" formatCode="0.0">
                  <c:v>7</c:v>
                </c:pt>
                <c:pt idx="230" formatCode="0.0">
                  <c:v>7</c:v>
                </c:pt>
                <c:pt idx="231" formatCode="0.0">
                  <c:v>7</c:v>
                </c:pt>
                <c:pt idx="232" formatCode="0.0">
                  <c:v>7</c:v>
                </c:pt>
                <c:pt idx="233" formatCode="0.0">
                  <c:v>7</c:v>
                </c:pt>
                <c:pt idx="234" formatCode="0.0">
                  <c:v>7</c:v>
                </c:pt>
                <c:pt idx="235" formatCode="0.0">
                  <c:v>7</c:v>
                </c:pt>
                <c:pt idx="236" formatCode="0.0">
                  <c:v>7</c:v>
                </c:pt>
                <c:pt idx="237" formatCode="0.0">
                  <c:v>7</c:v>
                </c:pt>
                <c:pt idx="238" formatCode="0.0">
                  <c:v>7</c:v>
                </c:pt>
                <c:pt idx="239" formatCode="0.0">
                  <c:v>6.5</c:v>
                </c:pt>
                <c:pt idx="240" formatCode="0.0">
                  <c:v>6.5</c:v>
                </c:pt>
                <c:pt idx="241" formatCode="0.0">
                  <c:v>6.5</c:v>
                </c:pt>
                <c:pt idx="242" formatCode="0.0">
                  <c:v>6.5</c:v>
                </c:pt>
                <c:pt idx="243" formatCode="0.0">
                  <c:v>6.5</c:v>
                </c:pt>
                <c:pt idx="244" formatCode="0.0">
                  <c:v>6.5</c:v>
                </c:pt>
                <c:pt idx="245" formatCode="0.0">
                  <c:v>6.5</c:v>
                </c:pt>
                <c:pt idx="246" formatCode="0.0">
                  <c:v>6.5</c:v>
                </c:pt>
                <c:pt idx="247" formatCode="0.0">
                  <c:v>6.5</c:v>
                </c:pt>
                <c:pt idx="248" formatCode="0.0">
                  <c:v>6.5</c:v>
                </c:pt>
                <c:pt idx="249" formatCode="0.0">
                  <c:v>6.5</c:v>
                </c:pt>
                <c:pt idx="250" formatCode="0.0">
                  <c:v>6.5</c:v>
                </c:pt>
                <c:pt idx="251" formatCode="0.0">
                  <c:v>6.5</c:v>
                </c:pt>
                <c:pt idx="252" formatCode="0.0">
                  <c:v>6.5</c:v>
                </c:pt>
                <c:pt idx="253" formatCode="0.0">
                  <c:v>6.5</c:v>
                </c:pt>
                <c:pt idx="254" formatCode="0.0">
                  <c:v>6.5</c:v>
                </c:pt>
                <c:pt idx="255" formatCode="0.0">
                  <c:v>6.5</c:v>
                </c:pt>
                <c:pt idx="256" formatCode="0.0">
                  <c:v>6.5</c:v>
                </c:pt>
                <c:pt idx="257" formatCode="0.0">
                  <c:v>6.5</c:v>
                </c:pt>
                <c:pt idx="258" formatCode="0.0">
                  <c:v>6.5</c:v>
                </c:pt>
                <c:pt idx="259" formatCode="0.0">
                  <c:v>6.5</c:v>
                </c:pt>
                <c:pt idx="260" formatCode="0.0">
                  <c:v>6.5</c:v>
                </c:pt>
                <c:pt idx="261" formatCode="0.0">
                  <c:v>6.5</c:v>
                </c:pt>
                <c:pt idx="262" formatCode="0.0">
                  <c:v>6.5</c:v>
                </c:pt>
                <c:pt idx="263" formatCode="0.0">
                  <c:v>6.5</c:v>
                </c:pt>
                <c:pt idx="264" formatCode="0.0">
                  <c:v>6.25</c:v>
                </c:pt>
                <c:pt idx="265" formatCode="0.0">
                  <c:v>6.25</c:v>
                </c:pt>
                <c:pt idx="266" formatCode="0.0">
                  <c:v>6.25</c:v>
                </c:pt>
                <c:pt idx="267" formatCode="0.0">
                  <c:v>6.25</c:v>
                </c:pt>
                <c:pt idx="268" formatCode="0.0">
                  <c:v>6.25</c:v>
                </c:pt>
                <c:pt idx="269" formatCode="0.0">
                  <c:v>6.25</c:v>
                </c:pt>
                <c:pt idx="270" formatCode="0.0">
                  <c:v>6.25</c:v>
                </c:pt>
                <c:pt idx="271" formatCode="0.0">
                  <c:v>6.25</c:v>
                </c:pt>
                <c:pt idx="272" formatCode="0.0">
                  <c:v>6.25</c:v>
                </c:pt>
                <c:pt idx="273" formatCode="0.0">
                  <c:v>6.25</c:v>
                </c:pt>
                <c:pt idx="274" formatCode="0.0">
                  <c:v>6.25</c:v>
                </c:pt>
                <c:pt idx="275" formatCode="0.0">
                  <c:v>6.25</c:v>
                </c:pt>
                <c:pt idx="276" formatCode="0.0">
                  <c:v>6.25</c:v>
                </c:pt>
                <c:pt idx="277" formatCode="0.0">
                  <c:v>6.25</c:v>
                </c:pt>
                <c:pt idx="278" formatCode="0.0">
                  <c:v>6.25</c:v>
                </c:pt>
                <c:pt idx="279" formatCode="0.0">
                  <c:v>6.25</c:v>
                </c:pt>
                <c:pt idx="280" formatCode="0.0">
                  <c:v>6.25</c:v>
                </c:pt>
                <c:pt idx="281" formatCode="0.0">
                  <c:v>6.25</c:v>
                </c:pt>
                <c:pt idx="282" formatCode="0.0">
                  <c:v>6.25</c:v>
                </c:pt>
                <c:pt idx="283" formatCode="0.0">
                  <c:v>6.25</c:v>
                </c:pt>
                <c:pt idx="284" formatCode="0.0">
                  <c:v>6.25</c:v>
                </c:pt>
                <c:pt idx="285" formatCode="0.0">
                  <c:v>6.25</c:v>
                </c:pt>
                <c:pt idx="286" formatCode="0.0">
                  <c:v>6.25</c:v>
                </c:pt>
                <c:pt idx="287" formatCode="0.0">
                  <c:v>6.25</c:v>
                </c:pt>
                <c:pt idx="288" formatCode="0.0">
                  <c:v>6.25</c:v>
                </c:pt>
                <c:pt idx="289" formatCode="0.0">
                  <c:v>6.25</c:v>
                </c:pt>
                <c:pt idx="290" formatCode="0.0">
                  <c:v>6.25</c:v>
                </c:pt>
                <c:pt idx="291" formatCode="0.0">
                  <c:v>6.25</c:v>
                </c:pt>
                <c:pt idx="292" formatCode="0.0">
                  <c:v>6.25</c:v>
                </c:pt>
                <c:pt idx="293" formatCode="0.0">
                  <c:v>6.25</c:v>
                </c:pt>
                <c:pt idx="294" formatCode="0.0">
                  <c:v>6.25</c:v>
                </c:pt>
                <c:pt idx="295" formatCode="0.0">
                  <c:v>6.25</c:v>
                </c:pt>
                <c:pt idx="296" formatCode="0.0">
                  <c:v>6.25</c:v>
                </c:pt>
                <c:pt idx="297" formatCode="0.0">
                  <c:v>6.25</c:v>
                </c:pt>
                <c:pt idx="298" formatCode="0.0">
                  <c:v>6.25</c:v>
                </c:pt>
                <c:pt idx="299" formatCode="0.0">
                  <c:v>6.25</c:v>
                </c:pt>
                <c:pt idx="300" formatCode="0.0">
                  <c:v>6.25</c:v>
                </c:pt>
                <c:pt idx="301" formatCode="0.0">
                  <c:v>6.25</c:v>
                </c:pt>
                <c:pt idx="302" formatCode="0.0">
                  <c:v>6.25</c:v>
                </c:pt>
                <c:pt idx="303" formatCode="0.0">
                  <c:v>6.25</c:v>
                </c:pt>
                <c:pt idx="304" formatCode="0.0">
                  <c:v>6.25</c:v>
                </c:pt>
                <c:pt idx="305" formatCode="0.0">
                  <c:v>6.25</c:v>
                </c:pt>
                <c:pt idx="306" formatCode="0.0">
                  <c:v>6.25</c:v>
                </c:pt>
                <c:pt idx="307" formatCode="0.0">
                  <c:v>6.25</c:v>
                </c:pt>
                <c:pt idx="308" formatCode="0.0">
                  <c:v>6.25</c:v>
                </c:pt>
                <c:pt idx="309" formatCode="0.0">
                  <c:v>6.25</c:v>
                </c:pt>
                <c:pt idx="310" formatCode="0.0">
                  <c:v>6.25</c:v>
                </c:pt>
                <c:pt idx="311" formatCode="0.0">
                  <c:v>6.25</c:v>
                </c:pt>
                <c:pt idx="312" formatCode="0.0">
                  <c:v>6.25</c:v>
                </c:pt>
                <c:pt idx="313" formatCode="0.0">
                  <c:v>6.25</c:v>
                </c:pt>
                <c:pt idx="314" formatCode="0.0">
                  <c:v>6.25</c:v>
                </c:pt>
                <c:pt idx="315" formatCode="0.0">
                  <c:v>6.25</c:v>
                </c:pt>
                <c:pt idx="316" formatCode="0.0">
                  <c:v>6.25</c:v>
                </c:pt>
                <c:pt idx="317" formatCode="0.0">
                  <c:v>6.25</c:v>
                </c:pt>
                <c:pt idx="318" formatCode="0.0">
                  <c:v>6.25</c:v>
                </c:pt>
                <c:pt idx="319" formatCode="0.0">
                  <c:v>6.25</c:v>
                </c:pt>
                <c:pt idx="320" formatCode="0.0">
                  <c:v>6.25</c:v>
                </c:pt>
                <c:pt idx="321" formatCode="0.0">
                  <c:v>6.25</c:v>
                </c:pt>
                <c:pt idx="322" formatCode="0.0">
                  <c:v>6.25</c:v>
                </c:pt>
                <c:pt idx="323" formatCode="0.0">
                  <c:v>6.25</c:v>
                </c:pt>
                <c:pt idx="324" formatCode="0.0">
                  <c:v>6.25</c:v>
                </c:pt>
                <c:pt idx="325" formatCode="0.0">
                  <c:v>6.25</c:v>
                </c:pt>
                <c:pt idx="326" formatCode="0.0">
                  <c:v>6.25</c:v>
                </c:pt>
                <c:pt idx="327" formatCode="0.0">
                  <c:v>6.25</c:v>
                </c:pt>
                <c:pt idx="328" formatCode="0.0">
                  <c:v>6.25</c:v>
                </c:pt>
                <c:pt idx="329" formatCode="0.0">
                  <c:v>6.25</c:v>
                </c:pt>
                <c:pt idx="330" formatCode="0.0">
                  <c:v>6.25</c:v>
                </c:pt>
                <c:pt idx="331" formatCode="0.0">
                  <c:v>6.25</c:v>
                </c:pt>
                <c:pt idx="332" formatCode="0.0">
                  <c:v>6.25</c:v>
                </c:pt>
                <c:pt idx="333" formatCode="0.0">
                  <c:v>6.25</c:v>
                </c:pt>
                <c:pt idx="334" formatCode="0.0">
                  <c:v>6.25</c:v>
                </c:pt>
                <c:pt idx="335" formatCode="0.0">
                  <c:v>6.25</c:v>
                </c:pt>
                <c:pt idx="336" formatCode="0.0">
                  <c:v>6.25</c:v>
                </c:pt>
                <c:pt idx="337" formatCode="0.0">
                  <c:v>6.25</c:v>
                </c:pt>
                <c:pt idx="338" formatCode="0.0">
                  <c:v>6.25</c:v>
                </c:pt>
                <c:pt idx="339" formatCode="0.0">
                  <c:v>6.25</c:v>
                </c:pt>
                <c:pt idx="340" formatCode="0.0">
                  <c:v>6.25</c:v>
                </c:pt>
                <c:pt idx="341" formatCode="0.0">
                  <c:v>6.25</c:v>
                </c:pt>
                <c:pt idx="342" formatCode="0.0">
                  <c:v>6.25</c:v>
                </c:pt>
                <c:pt idx="343" formatCode="0.0">
                  <c:v>6.25</c:v>
                </c:pt>
                <c:pt idx="344" formatCode="0.0">
                  <c:v>6.25</c:v>
                </c:pt>
                <c:pt idx="345" formatCode="0.0">
                  <c:v>6.25</c:v>
                </c:pt>
                <c:pt idx="346" formatCode="0.0">
                  <c:v>6.25</c:v>
                </c:pt>
                <c:pt idx="347" formatCode="0.0">
                  <c:v>6.25</c:v>
                </c:pt>
                <c:pt idx="348" formatCode="0.0">
                  <c:v>6.25</c:v>
                </c:pt>
                <c:pt idx="349" formatCode="0.0">
                  <c:v>6.25</c:v>
                </c:pt>
                <c:pt idx="350" formatCode="0.0">
                  <c:v>6.25</c:v>
                </c:pt>
                <c:pt idx="351" formatCode="0.0">
                  <c:v>6.25</c:v>
                </c:pt>
                <c:pt idx="352" formatCode="0.0">
                  <c:v>6.25</c:v>
                </c:pt>
                <c:pt idx="353" formatCode="0.0">
                  <c:v>6.25</c:v>
                </c:pt>
                <c:pt idx="354" formatCode="0.0">
                  <c:v>6.25</c:v>
                </c:pt>
                <c:pt idx="355" formatCode="0.0">
                  <c:v>6.25</c:v>
                </c:pt>
                <c:pt idx="356" formatCode="0.0">
                  <c:v>6.25</c:v>
                </c:pt>
                <c:pt idx="357" formatCode="0.0">
                  <c:v>6.25</c:v>
                </c:pt>
                <c:pt idx="358" formatCode="0.0">
                  <c:v>6.25</c:v>
                </c:pt>
                <c:pt idx="359" formatCode="0.0">
                  <c:v>6.25</c:v>
                </c:pt>
                <c:pt idx="360" formatCode="0.0">
                  <c:v>6.25</c:v>
                </c:pt>
                <c:pt idx="361" formatCode="0.0">
                  <c:v>6.25</c:v>
                </c:pt>
                <c:pt idx="362" formatCode="0.0">
                  <c:v>6.25</c:v>
                </c:pt>
                <c:pt idx="363" formatCode="0.0">
                  <c:v>6.25</c:v>
                </c:pt>
                <c:pt idx="364" formatCode="0.0">
                  <c:v>6.25</c:v>
                </c:pt>
                <c:pt idx="365" formatCode="0.0">
                  <c:v>6.25</c:v>
                </c:pt>
                <c:pt idx="366" formatCode="0.0">
                  <c:v>6.25</c:v>
                </c:pt>
                <c:pt idx="367" formatCode="0.0">
                  <c:v>6.25</c:v>
                </c:pt>
                <c:pt idx="368" formatCode="0.0">
                  <c:v>6.25</c:v>
                </c:pt>
                <c:pt idx="369" formatCode="0.0">
                  <c:v>6.25</c:v>
                </c:pt>
                <c:pt idx="370" formatCode="0.0">
                  <c:v>6.25</c:v>
                </c:pt>
                <c:pt idx="371" formatCode="0.0">
                  <c:v>6.25</c:v>
                </c:pt>
                <c:pt idx="372" formatCode="0.0">
                  <c:v>6.25</c:v>
                </c:pt>
                <c:pt idx="373" formatCode="0.0">
                  <c:v>6.25</c:v>
                </c:pt>
                <c:pt idx="374" formatCode="0.0">
                  <c:v>6.25</c:v>
                </c:pt>
                <c:pt idx="375" formatCode="0.0">
                  <c:v>6.25</c:v>
                </c:pt>
                <c:pt idx="376" formatCode="0.0">
                  <c:v>6.25</c:v>
                </c:pt>
                <c:pt idx="377" formatCode="0.0">
                  <c:v>6.25</c:v>
                </c:pt>
                <c:pt idx="378" formatCode="0.0">
                  <c:v>6.25</c:v>
                </c:pt>
                <c:pt idx="379" formatCode="0.0">
                  <c:v>6.25</c:v>
                </c:pt>
                <c:pt idx="380" formatCode="0.0">
                  <c:v>6.25</c:v>
                </c:pt>
                <c:pt idx="381" formatCode="0.0">
                  <c:v>6.25</c:v>
                </c:pt>
                <c:pt idx="382" formatCode="0.0">
                  <c:v>6.25</c:v>
                </c:pt>
                <c:pt idx="383" formatCode="0.0">
                  <c:v>6.25</c:v>
                </c:pt>
                <c:pt idx="384" formatCode="0.0">
                  <c:v>6.25</c:v>
                </c:pt>
                <c:pt idx="385" formatCode="0.0">
                  <c:v>6.25</c:v>
                </c:pt>
                <c:pt idx="386" formatCode="0.0">
                  <c:v>6.25</c:v>
                </c:pt>
                <c:pt idx="387" formatCode="0.0">
                  <c:v>6.25</c:v>
                </c:pt>
                <c:pt idx="388" formatCode="0.0">
                  <c:v>6.25</c:v>
                </c:pt>
                <c:pt idx="389" formatCode="0.0">
                  <c:v>6.25</c:v>
                </c:pt>
                <c:pt idx="390" formatCode="0.0">
                  <c:v>6.25</c:v>
                </c:pt>
                <c:pt idx="391" formatCode="0.0">
                  <c:v>6.25</c:v>
                </c:pt>
                <c:pt idx="392" formatCode="0.0">
                  <c:v>6.25</c:v>
                </c:pt>
                <c:pt idx="393" formatCode="0.0">
                  <c:v>6.25</c:v>
                </c:pt>
                <c:pt idx="394" formatCode="0.0">
                  <c:v>6.25</c:v>
                </c:pt>
                <c:pt idx="395" formatCode="0.0">
                  <c:v>6.25</c:v>
                </c:pt>
                <c:pt idx="396" formatCode="0.0">
                  <c:v>6.25</c:v>
                </c:pt>
                <c:pt idx="397" formatCode="0.0">
                  <c:v>6.25</c:v>
                </c:pt>
                <c:pt idx="398" formatCode="0.0">
                  <c:v>6.25</c:v>
                </c:pt>
                <c:pt idx="399" formatCode="0.0">
                  <c:v>6.25</c:v>
                </c:pt>
                <c:pt idx="400" formatCode="0.0">
                  <c:v>6.25</c:v>
                </c:pt>
                <c:pt idx="401" formatCode="0.0">
                  <c:v>6.25</c:v>
                </c:pt>
                <c:pt idx="402" formatCode="0.0">
                  <c:v>6.25</c:v>
                </c:pt>
                <c:pt idx="403" formatCode="0.0">
                  <c:v>5.75</c:v>
                </c:pt>
                <c:pt idx="404" formatCode="0.0">
                  <c:v>5.75</c:v>
                </c:pt>
                <c:pt idx="405" formatCode="0.0">
                  <c:v>5.75</c:v>
                </c:pt>
                <c:pt idx="406" formatCode="0.0">
                  <c:v>5.75</c:v>
                </c:pt>
                <c:pt idx="407" formatCode="0.0">
                  <c:v>5.75</c:v>
                </c:pt>
                <c:pt idx="408" formatCode="0.0">
                  <c:v>5.75</c:v>
                </c:pt>
                <c:pt idx="409" formatCode="0.0">
                  <c:v>5.75</c:v>
                </c:pt>
                <c:pt idx="410" formatCode="0.0">
                  <c:v>5.75</c:v>
                </c:pt>
                <c:pt idx="411" formatCode="0.0">
                  <c:v>5.75</c:v>
                </c:pt>
                <c:pt idx="412" formatCode="0.0">
                  <c:v>5.75</c:v>
                </c:pt>
                <c:pt idx="413" formatCode="0.0">
                  <c:v>5.75</c:v>
                </c:pt>
                <c:pt idx="414" formatCode="0.0">
                  <c:v>5.75</c:v>
                </c:pt>
                <c:pt idx="415" formatCode="0.0">
                  <c:v>5.75</c:v>
                </c:pt>
                <c:pt idx="416" formatCode="0.0">
                  <c:v>5.75</c:v>
                </c:pt>
                <c:pt idx="417" formatCode="0.0">
                  <c:v>5.75</c:v>
                </c:pt>
                <c:pt idx="418" formatCode="0.0">
                  <c:v>5.75</c:v>
                </c:pt>
                <c:pt idx="419" formatCode="0.0">
                  <c:v>5.75</c:v>
                </c:pt>
                <c:pt idx="420" formatCode="0.0">
                  <c:v>5.75</c:v>
                </c:pt>
                <c:pt idx="421" formatCode="0.0">
                  <c:v>5.75</c:v>
                </c:pt>
                <c:pt idx="422" formatCode="0.0">
                  <c:v>5.75</c:v>
                </c:pt>
                <c:pt idx="423" formatCode="0.0">
                  <c:v>5.75</c:v>
                </c:pt>
                <c:pt idx="424" formatCode="0.0">
                  <c:v>5.75</c:v>
                </c:pt>
                <c:pt idx="425" formatCode="0.0">
                  <c:v>5.75</c:v>
                </c:pt>
                <c:pt idx="426" formatCode="0.0">
                  <c:v>5.75</c:v>
                </c:pt>
                <c:pt idx="427" formatCode="0.0">
                  <c:v>5.75</c:v>
                </c:pt>
                <c:pt idx="428" formatCode="0.0">
                  <c:v>5.75</c:v>
                </c:pt>
                <c:pt idx="429" formatCode="0.0">
                  <c:v>5.75</c:v>
                </c:pt>
                <c:pt idx="430" formatCode="0.0">
                  <c:v>5.75</c:v>
                </c:pt>
                <c:pt idx="431" formatCode="0.0">
                  <c:v>5.75</c:v>
                </c:pt>
                <c:pt idx="432" formatCode="0.0">
                  <c:v>5.75</c:v>
                </c:pt>
                <c:pt idx="433" formatCode="0.0">
                  <c:v>5.75</c:v>
                </c:pt>
                <c:pt idx="434" formatCode="0.0">
                  <c:v>5.75</c:v>
                </c:pt>
                <c:pt idx="435" formatCode="0.0">
                  <c:v>5.75</c:v>
                </c:pt>
                <c:pt idx="436" formatCode="0.0">
                  <c:v>5.75</c:v>
                </c:pt>
                <c:pt idx="437" formatCode="0.0">
                  <c:v>5.75</c:v>
                </c:pt>
                <c:pt idx="438" formatCode="0.0">
                  <c:v>5.75</c:v>
                </c:pt>
                <c:pt idx="439" formatCode="0.0">
                  <c:v>5.75</c:v>
                </c:pt>
                <c:pt idx="440" formatCode="0.0">
                  <c:v>5.75</c:v>
                </c:pt>
                <c:pt idx="441" formatCode="0.0">
                  <c:v>5.75</c:v>
                </c:pt>
                <c:pt idx="442" formatCode="0.0">
                  <c:v>5.75</c:v>
                </c:pt>
                <c:pt idx="443" formatCode="0.0">
                  <c:v>5.75</c:v>
                </c:pt>
                <c:pt idx="444" formatCode="0.0">
                  <c:v>5.75</c:v>
                </c:pt>
                <c:pt idx="445" formatCode="0.0">
                  <c:v>5.75</c:v>
                </c:pt>
                <c:pt idx="446" formatCode="0.0">
                  <c:v>5.75</c:v>
                </c:pt>
                <c:pt idx="447" formatCode="0.0">
                  <c:v>5.75</c:v>
                </c:pt>
                <c:pt idx="448" formatCode="0.0">
                  <c:v>5.75</c:v>
                </c:pt>
                <c:pt idx="449" formatCode="0.0">
                  <c:v>5.75</c:v>
                </c:pt>
                <c:pt idx="450" formatCode="0.0">
                  <c:v>5.75</c:v>
                </c:pt>
                <c:pt idx="451" formatCode="0.0">
                  <c:v>5.75</c:v>
                </c:pt>
                <c:pt idx="452" formatCode="0.0">
                  <c:v>5.75</c:v>
                </c:pt>
                <c:pt idx="453" formatCode="0.0">
                  <c:v>5.75</c:v>
                </c:pt>
                <c:pt idx="454" formatCode="0.0">
                  <c:v>5.75</c:v>
                </c:pt>
                <c:pt idx="455" formatCode="0.0">
                  <c:v>5.75</c:v>
                </c:pt>
                <c:pt idx="456" formatCode="0.0">
                  <c:v>5.75</c:v>
                </c:pt>
                <c:pt idx="457" formatCode="0.0">
                  <c:v>5.75</c:v>
                </c:pt>
                <c:pt idx="458" formatCode="0.0">
                  <c:v>5.75</c:v>
                </c:pt>
                <c:pt idx="459" formatCode="0.0">
                  <c:v>5.75</c:v>
                </c:pt>
                <c:pt idx="460" formatCode="0.0">
                  <c:v>5.75</c:v>
                </c:pt>
                <c:pt idx="461" formatCode="0.0">
                  <c:v>5.75</c:v>
                </c:pt>
                <c:pt idx="462" formatCode="0.0">
                  <c:v>5.75</c:v>
                </c:pt>
                <c:pt idx="463" formatCode="0.0">
                  <c:v>5.75</c:v>
                </c:pt>
                <c:pt idx="464" formatCode="0.0">
                  <c:v>5.75</c:v>
                </c:pt>
                <c:pt idx="465" formatCode="0.0">
                  <c:v>5.75</c:v>
                </c:pt>
                <c:pt idx="466" formatCode="0.0">
                  <c:v>5.75</c:v>
                </c:pt>
                <c:pt idx="467" formatCode="0.0">
                  <c:v>5.75</c:v>
                </c:pt>
                <c:pt idx="468" formatCode="0.0">
                  <c:v>5.75</c:v>
                </c:pt>
                <c:pt idx="469" formatCode="0.0">
                  <c:v>5.75</c:v>
                </c:pt>
                <c:pt idx="470" formatCode="0.0">
                  <c:v>5.75</c:v>
                </c:pt>
                <c:pt idx="471" formatCode="0.0">
                  <c:v>5.75</c:v>
                </c:pt>
                <c:pt idx="472" formatCode="0.0">
                  <c:v>5.75</c:v>
                </c:pt>
                <c:pt idx="473" formatCode="0.0">
                  <c:v>5.75</c:v>
                </c:pt>
                <c:pt idx="474" formatCode="0.0">
                  <c:v>5.75</c:v>
                </c:pt>
                <c:pt idx="475" formatCode="0.0">
                  <c:v>5.75</c:v>
                </c:pt>
                <c:pt idx="476" formatCode="0.0">
                  <c:v>5.75</c:v>
                </c:pt>
                <c:pt idx="477" formatCode="0.0">
                  <c:v>5.75</c:v>
                </c:pt>
                <c:pt idx="478" formatCode="0.0">
                  <c:v>5.75</c:v>
                </c:pt>
                <c:pt idx="479" formatCode="0.0">
                  <c:v>5.75</c:v>
                </c:pt>
                <c:pt idx="480" formatCode="0.0">
                  <c:v>5.75</c:v>
                </c:pt>
                <c:pt idx="481" formatCode="0.0">
                  <c:v>5.75</c:v>
                </c:pt>
                <c:pt idx="482" formatCode="0.0">
                  <c:v>5.75</c:v>
                </c:pt>
                <c:pt idx="483" formatCode="0.0">
                  <c:v>5.75</c:v>
                </c:pt>
                <c:pt idx="484" formatCode="0.0">
                  <c:v>5.75</c:v>
                </c:pt>
                <c:pt idx="485" formatCode="0.0">
                  <c:v>5.75</c:v>
                </c:pt>
                <c:pt idx="486" formatCode="0.0">
                  <c:v>5.75</c:v>
                </c:pt>
                <c:pt idx="487" formatCode="0.0">
                  <c:v>5.75</c:v>
                </c:pt>
                <c:pt idx="488" formatCode="0.0">
                  <c:v>5.75</c:v>
                </c:pt>
                <c:pt idx="489" formatCode="0.0">
                  <c:v>5.75</c:v>
                </c:pt>
                <c:pt idx="490" formatCode="0.0">
                  <c:v>5.75</c:v>
                </c:pt>
                <c:pt idx="491" formatCode="0.0">
                  <c:v>5.75</c:v>
                </c:pt>
                <c:pt idx="492" formatCode="0.0">
                  <c:v>5.75</c:v>
                </c:pt>
                <c:pt idx="493" formatCode="0.0">
                  <c:v>5.75</c:v>
                </c:pt>
                <c:pt idx="494" formatCode="0.0">
                  <c:v>5.75</c:v>
                </c:pt>
                <c:pt idx="495" formatCode="0.0">
                  <c:v>5.75</c:v>
                </c:pt>
                <c:pt idx="496" formatCode="0.0">
                  <c:v>5.75</c:v>
                </c:pt>
                <c:pt idx="497" formatCode="0.0">
                  <c:v>5.75</c:v>
                </c:pt>
                <c:pt idx="498" formatCode="0.0">
                  <c:v>5.75</c:v>
                </c:pt>
                <c:pt idx="499" formatCode="0.0">
                  <c:v>5.75</c:v>
                </c:pt>
                <c:pt idx="500" formatCode="0.0">
                  <c:v>5.75</c:v>
                </c:pt>
                <c:pt idx="501" formatCode="0.0">
                  <c:v>5.75</c:v>
                </c:pt>
                <c:pt idx="502" formatCode="0.0">
                  <c:v>5.75</c:v>
                </c:pt>
                <c:pt idx="503" formatCode="0.0">
                  <c:v>5.75</c:v>
                </c:pt>
                <c:pt idx="504" formatCode="0.0">
                  <c:v>5.75</c:v>
                </c:pt>
                <c:pt idx="505" formatCode="0.0">
                  <c:v>5.75</c:v>
                </c:pt>
                <c:pt idx="506" formatCode="0.0">
                  <c:v>5.75</c:v>
                </c:pt>
                <c:pt idx="507" formatCode="0.0">
                  <c:v>5.75</c:v>
                </c:pt>
                <c:pt idx="508" formatCode="0.0">
                  <c:v>5.75</c:v>
                </c:pt>
                <c:pt idx="509" formatCode="0.0">
                  <c:v>5.75</c:v>
                </c:pt>
                <c:pt idx="510" formatCode="0.0">
                  <c:v>5.75</c:v>
                </c:pt>
                <c:pt idx="511" formatCode="0.0">
                  <c:v>5.75</c:v>
                </c:pt>
                <c:pt idx="512" formatCode="0.0">
                  <c:v>5.75</c:v>
                </c:pt>
                <c:pt idx="513" formatCode="0.0">
                  <c:v>5.75</c:v>
                </c:pt>
                <c:pt idx="514" formatCode="0.0">
                  <c:v>5.75</c:v>
                </c:pt>
                <c:pt idx="515" formatCode="0.0">
                  <c:v>5.75</c:v>
                </c:pt>
                <c:pt idx="516" formatCode="0.0">
                  <c:v>5.75</c:v>
                </c:pt>
                <c:pt idx="517" formatCode="0.0">
                  <c:v>5.75</c:v>
                </c:pt>
                <c:pt idx="518" formatCode="0.0">
                  <c:v>5.75</c:v>
                </c:pt>
                <c:pt idx="519" formatCode="0.0">
                  <c:v>5.75</c:v>
                </c:pt>
                <c:pt idx="520" formatCode="0.0">
                  <c:v>5.75</c:v>
                </c:pt>
                <c:pt idx="521" formatCode="0.0">
                  <c:v>5.75</c:v>
                </c:pt>
                <c:pt idx="522" formatCode="0.0">
                  <c:v>5.75</c:v>
                </c:pt>
                <c:pt idx="523" formatCode="0.0">
                  <c:v>5.75</c:v>
                </c:pt>
                <c:pt idx="524" formatCode="0.0">
                  <c:v>5.75</c:v>
                </c:pt>
                <c:pt idx="525" formatCode="0.0">
                  <c:v>5.75</c:v>
                </c:pt>
                <c:pt idx="526" formatCode="0.0">
                  <c:v>5.75</c:v>
                </c:pt>
                <c:pt idx="527" formatCode="0.0">
                  <c:v>5.75</c:v>
                </c:pt>
                <c:pt idx="528" formatCode="0.0">
                  <c:v>5.75</c:v>
                </c:pt>
                <c:pt idx="529" formatCode="0.0">
                  <c:v>5.75</c:v>
                </c:pt>
                <c:pt idx="530" formatCode="0.0">
                  <c:v>5.75</c:v>
                </c:pt>
                <c:pt idx="531" formatCode="0.0">
                  <c:v>5.75</c:v>
                </c:pt>
                <c:pt idx="532" formatCode="0.0">
                  <c:v>5.75</c:v>
                </c:pt>
                <c:pt idx="533" formatCode="0.0">
                  <c:v>5.75</c:v>
                </c:pt>
                <c:pt idx="534" formatCode="0.0">
                  <c:v>5.75</c:v>
                </c:pt>
                <c:pt idx="535" formatCode="0.0">
                  <c:v>5.75</c:v>
                </c:pt>
                <c:pt idx="536" formatCode="0.0">
                  <c:v>5.75</c:v>
                </c:pt>
                <c:pt idx="537" formatCode="0.0">
                  <c:v>5.75</c:v>
                </c:pt>
                <c:pt idx="538" formatCode="0.0">
                  <c:v>5.75</c:v>
                </c:pt>
                <c:pt idx="539" formatCode="0.0">
                  <c:v>5.75</c:v>
                </c:pt>
                <c:pt idx="540" formatCode="0.0">
                  <c:v>5.75</c:v>
                </c:pt>
                <c:pt idx="541" formatCode="0.0">
                  <c:v>5.75</c:v>
                </c:pt>
                <c:pt idx="542" formatCode="0.0">
                  <c:v>5.75</c:v>
                </c:pt>
                <c:pt idx="543" formatCode="0.0">
                  <c:v>5.75</c:v>
                </c:pt>
                <c:pt idx="544" formatCode="0.0">
                  <c:v>5.75</c:v>
                </c:pt>
                <c:pt idx="545" formatCode="0.0">
                  <c:v>5.75</c:v>
                </c:pt>
                <c:pt idx="546" formatCode="0.0">
                  <c:v>5.75</c:v>
                </c:pt>
                <c:pt idx="547" formatCode="0.0">
                  <c:v>5.75</c:v>
                </c:pt>
                <c:pt idx="548" formatCode="0.0">
                  <c:v>5.75</c:v>
                </c:pt>
                <c:pt idx="549" formatCode="0.0">
                  <c:v>5.75</c:v>
                </c:pt>
                <c:pt idx="550" formatCode="0.0">
                  <c:v>5.75</c:v>
                </c:pt>
                <c:pt idx="551" formatCode="0.0">
                  <c:v>5.75</c:v>
                </c:pt>
                <c:pt idx="552" formatCode="0.0">
                  <c:v>5.75</c:v>
                </c:pt>
                <c:pt idx="553" formatCode="0.0">
                  <c:v>5.75</c:v>
                </c:pt>
                <c:pt idx="554" formatCode="0.0">
                  <c:v>5.75</c:v>
                </c:pt>
                <c:pt idx="555" formatCode="0.0">
                  <c:v>5.75</c:v>
                </c:pt>
                <c:pt idx="556" formatCode="0.0">
                  <c:v>5.75</c:v>
                </c:pt>
                <c:pt idx="557" formatCode="0.0">
                  <c:v>5.75</c:v>
                </c:pt>
                <c:pt idx="558" formatCode="0.0">
                  <c:v>5.75</c:v>
                </c:pt>
                <c:pt idx="559" formatCode="0.0">
                  <c:v>5.75</c:v>
                </c:pt>
                <c:pt idx="560" formatCode="0.0">
                  <c:v>5.75</c:v>
                </c:pt>
                <c:pt idx="561" formatCode="0.0">
                  <c:v>5.75</c:v>
                </c:pt>
                <c:pt idx="562" formatCode="0.0">
                  <c:v>5.75</c:v>
                </c:pt>
                <c:pt idx="563" formatCode="0.0">
                  <c:v>5.75</c:v>
                </c:pt>
                <c:pt idx="564" formatCode="0.0">
                  <c:v>5.75</c:v>
                </c:pt>
                <c:pt idx="565" formatCode="0.0">
                  <c:v>5.75</c:v>
                </c:pt>
                <c:pt idx="566" formatCode="0.0">
                  <c:v>5.75</c:v>
                </c:pt>
                <c:pt idx="567" formatCode="0.0">
                  <c:v>5.75</c:v>
                </c:pt>
                <c:pt idx="568" formatCode="0.0">
                  <c:v>5.75</c:v>
                </c:pt>
                <c:pt idx="569" formatCode="0.0">
                  <c:v>5.75</c:v>
                </c:pt>
                <c:pt idx="570" formatCode="0.0">
                  <c:v>5.75</c:v>
                </c:pt>
                <c:pt idx="571" formatCode="0.0">
                  <c:v>5.75</c:v>
                </c:pt>
                <c:pt idx="572" formatCode="0.0">
                  <c:v>5.75</c:v>
                </c:pt>
                <c:pt idx="573" formatCode="0.0">
                  <c:v>5.75</c:v>
                </c:pt>
                <c:pt idx="574" formatCode="0.0">
                  <c:v>5.75</c:v>
                </c:pt>
                <c:pt idx="575" formatCode="0.0">
                  <c:v>5.75</c:v>
                </c:pt>
                <c:pt idx="576" formatCode="0.0">
                  <c:v>5.75</c:v>
                </c:pt>
                <c:pt idx="577" formatCode="0.0">
                  <c:v>5.75</c:v>
                </c:pt>
                <c:pt idx="578" formatCode="0.0">
                  <c:v>5.75</c:v>
                </c:pt>
                <c:pt idx="579" formatCode="0.0">
                  <c:v>5.75</c:v>
                </c:pt>
                <c:pt idx="580" formatCode="0.0">
                  <c:v>5.75</c:v>
                </c:pt>
                <c:pt idx="581" formatCode="0.0">
                  <c:v>5.75</c:v>
                </c:pt>
                <c:pt idx="582" formatCode="0.0">
                  <c:v>5.75</c:v>
                </c:pt>
                <c:pt idx="583" formatCode="0.0">
                  <c:v>5.75</c:v>
                </c:pt>
                <c:pt idx="584" formatCode="0.0">
                  <c:v>5.75</c:v>
                </c:pt>
                <c:pt idx="585" formatCode="0.0">
                  <c:v>5.75</c:v>
                </c:pt>
                <c:pt idx="586" formatCode="0.0">
                  <c:v>5.75</c:v>
                </c:pt>
                <c:pt idx="587" formatCode="0.0">
                  <c:v>5.75</c:v>
                </c:pt>
                <c:pt idx="588" formatCode="0.0">
                  <c:v>5.75</c:v>
                </c:pt>
                <c:pt idx="589" formatCode="0.0">
                  <c:v>5.75</c:v>
                </c:pt>
                <c:pt idx="590" formatCode="0.0">
                  <c:v>5.75</c:v>
                </c:pt>
                <c:pt idx="591" formatCode="0.0">
                  <c:v>5.75</c:v>
                </c:pt>
                <c:pt idx="592" formatCode="0.0">
                  <c:v>5.75</c:v>
                </c:pt>
                <c:pt idx="593" formatCode="0.0">
                  <c:v>5.75</c:v>
                </c:pt>
                <c:pt idx="594" formatCode="0.0">
                  <c:v>5.75</c:v>
                </c:pt>
                <c:pt idx="595" formatCode="0.0">
                  <c:v>5.75</c:v>
                </c:pt>
                <c:pt idx="596" formatCode="0.0">
                  <c:v>5.75</c:v>
                </c:pt>
                <c:pt idx="597" formatCode="0.0">
                  <c:v>5.75</c:v>
                </c:pt>
                <c:pt idx="598" formatCode="0.0">
                  <c:v>5.75</c:v>
                </c:pt>
                <c:pt idx="599" formatCode="0.0">
                  <c:v>5.75</c:v>
                </c:pt>
                <c:pt idx="600" formatCode="0.0">
                  <c:v>5.75</c:v>
                </c:pt>
                <c:pt idx="601" formatCode="0.0">
                  <c:v>5.75</c:v>
                </c:pt>
                <c:pt idx="602" formatCode="0.0">
                  <c:v>5.75</c:v>
                </c:pt>
                <c:pt idx="603" formatCode="0.0">
                  <c:v>5.75</c:v>
                </c:pt>
                <c:pt idx="604" formatCode="0.0">
                  <c:v>5.75</c:v>
                </c:pt>
                <c:pt idx="605" formatCode="0.0">
                  <c:v>5.75</c:v>
                </c:pt>
                <c:pt idx="606" formatCode="0.0">
                  <c:v>5.75</c:v>
                </c:pt>
                <c:pt idx="607" formatCode="0.0">
                  <c:v>5.75</c:v>
                </c:pt>
                <c:pt idx="608" formatCode="0.0">
                  <c:v>5.75</c:v>
                </c:pt>
                <c:pt idx="609" formatCode="0.0">
                  <c:v>5.75</c:v>
                </c:pt>
                <c:pt idx="610" formatCode="0.0">
                  <c:v>5.75</c:v>
                </c:pt>
                <c:pt idx="611" formatCode="0.0">
                  <c:v>5.75</c:v>
                </c:pt>
                <c:pt idx="612" formatCode="0.0">
                  <c:v>5.75</c:v>
                </c:pt>
                <c:pt idx="613" formatCode="0.0">
                  <c:v>5.75</c:v>
                </c:pt>
                <c:pt idx="614" formatCode="0.0">
                  <c:v>5.75</c:v>
                </c:pt>
                <c:pt idx="615" formatCode="0.0">
                  <c:v>5.75</c:v>
                </c:pt>
                <c:pt idx="616" formatCode="0.0">
                  <c:v>5.75</c:v>
                </c:pt>
                <c:pt idx="617" formatCode="0.0">
                  <c:v>5.75</c:v>
                </c:pt>
                <c:pt idx="618" formatCode="0.0">
                  <c:v>5.75</c:v>
                </c:pt>
                <c:pt idx="619" formatCode="0.0">
                  <c:v>5.75</c:v>
                </c:pt>
                <c:pt idx="620" formatCode="0.0">
                  <c:v>5.75</c:v>
                </c:pt>
                <c:pt idx="621" formatCode="0.0">
                  <c:v>5.75</c:v>
                </c:pt>
                <c:pt idx="622" formatCode="0.0">
                  <c:v>5.75</c:v>
                </c:pt>
                <c:pt idx="623" formatCode="0.0">
                  <c:v>5.75</c:v>
                </c:pt>
                <c:pt idx="624" formatCode="0.0">
                  <c:v>5.75</c:v>
                </c:pt>
                <c:pt idx="625" formatCode="0.0">
                  <c:v>5.75</c:v>
                </c:pt>
                <c:pt idx="626" formatCode="0.0">
                  <c:v>5.75</c:v>
                </c:pt>
                <c:pt idx="627" formatCode="0.0">
                  <c:v>5.75</c:v>
                </c:pt>
                <c:pt idx="628" formatCode="0.0">
                  <c:v>5.75</c:v>
                </c:pt>
                <c:pt idx="629" formatCode="0.0">
                  <c:v>5.75</c:v>
                </c:pt>
                <c:pt idx="630" formatCode="0.0">
                  <c:v>5.75</c:v>
                </c:pt>
                <c:pt idx="631" formatCode="0.0">
                  <c:v>5.75</c:v>
                </c:pt>
                <c:pt idx="632" formatCode="0.0">
                  <c:v>5.75</c:v>
                </c:pt>
                <c:pt idx="633" formatCode="0.0">
                  <c:v>5.75</c:v>
                </c:pt>
                <c:pt idx="634" formatCode="0.0">
                  <c:v>5.75</c:v>
                </c:pt>
                <c:pt idx="635" formatCode="0.0">
                  <c:v>5.75</c:v>
                </c:pt>
                <c:pt idx="636" formatCode="0.0">
                  <c:v>5.75</c:v>
                </c:pt>
                <c:pt idx="637" formatCode="0.0">
                  <c:v>5.75</c:v>
                </c:pt>
                <c:pt idx="638" formatCode="0.0">
                  <c:v>5.75</c:v>
                </c:pt>
                <c:pt idx="639" formatCode="0.0">
                  <c:v>5.75</c:v>
                </c:pt>
                <c:pt idx="640" formatCode="0.0">
                  <c:v>5.75</c:v>
                </c:pt>
                <c:pt idx="641" formatCode="0.0">
                  <c:v>5.75</c:v>
                </c:pt>
                <c:pt idx="642" formatCode="0.0">
                  <c:v>5.75</c:v>
                </c:pt>
                <c:pt idx="643" formatCode="0.0">
                  <c:v>5.75</c:v>
                </c:pt>
                <c:pt idx="644" formatCode="0.0">
                  <c:v>5.75</c:v>
                </c:pt>
                <c:pt idx="645" formatCode="0.0">
                  <c:v>5.75</c:v>
                </c:pt>
                <c:pt idx="646" formatCode="0.0">
                  <c:v>5.75</c:v>
                </c:pt>
                <c:pt idx="647" formatCode="0.0">
                  <c:v>5.75</c:v>
                </c:pt>
                <c:pt idx="648" formatCode="0.0">
                  <c:v>5.75</c:v>
                </c:pt>
                <c:pt idx="649" formatCode="0.0">
                  <c:v>5.75</c:v>
                </c:pt>
                <c:pt idx="650" formatCode="0.0">
                  <c:v>5.75</c:v>
                </c:pt>
                <c:pt idx="651" formatCode="0.0">
                  <c:v>5.75</c:v>
                </c:pt>
                <c:pt idx="652" formatCode="0.0">
                  <c:v>5.75</c:v>
                </c:pt>
                <c:pt idx="653" formatCode="0.0">
                  <c:v>5.75</c:v>
                </c:pt>
                <c:pt idx="654" formatCode="0.0">
                  <c:v>5.75</c:v>
                </c:pt>
                <c:pt idx="655" formatCode="0.0">
                  <c:v>5.75</c:v>
                </c:pt>
                <c:pt idx="656" formatCode="0.0">
                  <c:v>5.75</c:v>
                </c:pt>
                <c:pt idx="657" formatCode="0.0">
                  <c:v>5.75</c:v>
                </c:pt>
                <c:pt idx="658" formatCode="0.0">
                  <c:v>5.75</c:v>
                </c:pt>
                <c:pt idx="659" formatCode="0.0">
                  <c:v>5.75</c:v>
                </c:pt>
                <c:pt idx="660" formatCode="0.0">
                  <c:v>5.75</c:v>
                </c:pt>
                <c:pt idx="661" formatCode="0.0">
                  <c:v>5.75</c:v>
                </c:pt>
                <c:pt idx="662" formatCode="0.0">
                  <c:v>5.75</c:v>
                </c:pt>
                <c:pt idx="663" formatCode="0.0">
                  <c:v>5.75</c:v>
                </c:pt>
                <c:pt idx="664" formatCode="0.0">
                  <c:v>5.75</c:v>
                </c:pt>
                <c:pt idx="665" formatCode="0.0">
                  <c:v>5.75</c:v>
                </c:pt>
                <c:pt idx="666" formatCode="0.0">
                  <c:v>5.75</c:v>
                </c:pt>
                <c:pt idx="667" formatCode="0.0">
                  <c:v>5.75</c:v>
                </c:pt>
                <c:pt idx="668" formatCode="0.0">
                  <c:v>5.75</c:v>
                </c:pt>
                <c:pt idx="669" formatCode="0.0">
                  <c:v>5.75</c:v>
                </c:pt>
                <c:pt idx="670" formatCode="0.0">
                  <c:v>5.75</c:v>
                </c:pt>
                <c:pt idx="671" formatCode="0.0">
                  <c:v>5.75</c:v>
                </c:pt>
                <c:pt idx="672" formatCode="0.0">
                  <c:v>5.75</c:v>
                </c:pt>
                <c:pt idx="673" formatCode="0.0">
                  <c:v>5.75</c:v>
                </c:pt>
                <c:pt idx="674" formatCode="0.0">
                  <c:v>5.75</c:v>
                </c:pt>
                <c:pt idx="675" formatCode="0.0">
                  <c:v>5.75</c:v>
                </c:pt>
                <c:pt idx="676" formatCode="0.0">
                  <c:v>5.75</c:v>
                </c:pt>
                <c:pt idx="677" formatCode="0.0">
                  <c:v>5.75</c:v>
                </c:pt>
                <c:pt idx="678" formatCode="0.0">
                  <c:v>5.75</c:v>
                </c:pt>
                <c:pt idx="679" formatCode="0.0">
                  <c:v>5.75</c:v>
                </c:pt>
                <c:pt idx="680" formatCode="0.0">
                  <c:v>5.75</c:v>
                </c:pt>
                <c:pt idx="681" formatCode="0.0">
                  <c:v>5.75</c:v>
                </c:pt>
                <c:pt idx="682" formatCode="0.0">
                  <c:v>5.75</c:v>
                </c:pt>
                <c:pt idx="683" formatCode="0.0">
                  <c:v>5.75</c:v>
                </c:pt>
                <c:pt idx="684" formatCode="0.0">
                  <c:v>5.75</c:v>
                </c:pt>
                <c:pt idx="685" formatCode="0.0">
                  <c:v>5.75</c:v>
                </c:pt>
                <c:pt idx="686" formatCode="0.0">
                  <c:v>5.75</c:v>
                </c:pt>
                <c:pt idx="687" formatCode="0.0">
                  <c:v>5.75</c:v>
                </c:pt>
                <c:pt idx="688" formatCode="0.0">
                  <c:v>5.75</c:v>
                </c:pt>
                <c:pt idx="689" formatCode="0.0">
                  <c:v>5.75</c:v>
                </c:pt>
                <c:pt idx="690" formatCode="0.0">
                  <c:v>5.75</c:v>
                </c:pt>
                <c:pt idx="691" formatCode="0.0">
                  <c:v>5.75</c:v>
                </c:pt>
                <c:pt idx="692" formatCode="0.0">
                  <c:v>5.75</c:v>
                </c:pt>
                <c:pt idx="693" formatCode="0.0">
                  <c:v>5.75</c:v>
                </c:pt>
                <c:pt idx="694" formatCode="0.0">
                  <c:v>5.75</c:v>
                </c:pt>
                <c:pt idx="695" formatCode="0.0">
                  <c:v>5.75</c:v>
                </c:pt>
                <c:pt idx="696" formatCode="0.0">
                  <c:v>5.75</c:v>
                </c:pt>
                <c:pt idx="697" formatCode="0.0">
                  <c:v>5.75</c:v>
                </c:pt>
                <c:pt idx="698" formatCode="0.0">
                  <c:v>5.75</c:v>
                </c:pt>
                <c:pt idx="699" formatCode="0.0">
                  <c:v>5.75</c:v>
                </c:pt>
                <c:pt idx="700" formatCode="0.0">
                  <c:v>5.75</c:v>
                </c:pt>
                <c:pt idx="701" formatCode="0.0">
                  <c:v>5.75</c:v>
                </c:pt>
                <c:pt idx="702" formatCode="0.0">
                  <c:v>5.75</c:v>
                </c:pt>
                <c:pt idx="703" formatCode="0.0">
                  <c:v>5.75</c:v>
                </c:pt>
                <c:pt idx="704" formatCode="0.0">
                  <c:v>5.75</c:v>
                </c:pt>
                <c:pt idx="705" formatCode="0.0">
                  <c:v>5.75</c:v>
                </c:pt>
                <c:pt idx="706" formatCode="0.0">
                  <c:v>5.75</c:v>
                </c:pt>
                <c:pt idx="707" formatCode="0.0">
                  <c:v>5.75</c:v>
                </c:pt>
                <c:pt idx="708" formatCode="0.0">
                  <c:v>5.75</c:v>
                </c:pt>
                <c:pt idx="709" formatCode="0.0">
                  <c:v>5.75</c:v>
                </c:pt>
                <c:pt idx="710" formatCode="0.0">
                  <c:v>5.75</c:v>
                </c:pt>
                <c:pt idx="711" formatCode="0.0">
                  <c:v>5.75</c:v>
                </c:pt>
                <c:pt idx="712" formatCode="0.0">
                  <c:v>5.75</c:v>
                </c:pt>
                <c:pt idx="713" formatCode="0.0">
                  <c:v>5.75</c:v>
                </c:pt>
                <c:pt idx="714" formatCode="0.0">
                  <c:v>5.75</c:v>
                </c:pt>
                <c:pt idx="715" formatCode="0.0">
                  <c:v>5.75</c:v>
                </c:pt>
                <c:pt idx="716" formatCode="0.0">
                  <c:v>5.75</c:v>
                </c:pt>
                <c:pt idx="717" formatCode="0.0">
                  <c:v>5.75</c:v>
                </c:pt>
                <c:pt idx="718" formatCode="0.0">
                  <c:v>5.75</c:v>
                </c:pt>
                <c:pt idx="719" formatCode="0.0">
                  <c:v>5.75</c:v>
                </c:pt>
                <c:pt idx="720" formatCode="0.0">
                  <c:v>5.75</c:v>
                </c:pt>
                <c:pt idx="721" formatCode="0.0">
                  <c:v>5.75</c:v>
                </c:pt>
                <c:pt idx="722" formatCode="0.0">
                  <c:v>5.75</c:v>
                </c:pt>
                <c:pt idx="723" formatCode="0.0">
                  <c:v>5.75</c:v>
                </c:pt>
                <c:pt idx="724" formatCode="0.0">
                  <c:v>5.75</c:v>
                </c:pt>
                <c:pt idx="725" formatCode="0.0">
                  <c:v>5.75</c:v>
                </c:pt>
                <c:pt idx="726" formatCode="0.0">
                  <c:v>5.75</c:v>
                </c:pt>
                <c:pt idx="727" formatCode="0.0">
                  <c:v>5.75</c:v>
                </c:pt>
                <c:pt idx="728" formatCode="0.0">
                  <c:v>5.75</c:v>
                </c:pt>
                <c:pt idx="729" formatCode="0.0">
                  <c:v>5.75</c:v>
                </c:pt>
                <c:pt idx="730" formatCode="0.0">
                  <c:v>5.75</c:v>
                </c:pt>
                <c:pt idx="731" formatCode="0.0">
                  <c:v>5.75</c:v>
                </c:pt>
                <c:pt idx="732" formatCode="0.0">
                  <c:v>5.75</c:v>
                </c:pt>
                <c:pt idx="733" formatCode="0.0">
                  <c:v>5.75</c:v>
                </c:pt>
                <c:pt idx="734" formatCode="0.0">
                  <c:v>5.75</c:v>
                </c:pt>
                <c:pt idx="735" formatCode="0.0">
                  <c:v>5.75</c:v>
                </c:pt>
                <c:pt idx="736" formatCode="0.0">
                  <c:v>5.75</c:v>
                </c:pt>
                <c:pt idx="737" formatCode="0.0">
                  <c:v>5.75</c:v>
                </c:pt>
                <c:pt idx="738" formatCode="0.0">
                  <c:v>5.75</c:v>
                </c:pt>
                <c:pt idx="739" formatCode="0.0">
                  <c:v>5.75</c:v>
                </c:pt>
                <c:pt idx="740" formatCode="0.0">
                  <c:v>5.75</c:v>
                </c:pt>
                <c:pt idx="741" formatCode="0.0">
                  <c:v>5.75</c:v>
                </c:pt>
                <c:pt idx="742" formatCode="0.0">
                  <c:v>5.75</c:v>
                </c:pt>
                <c:pt idx="743" formatCode="0.0">
                  <c:v>5.75</c:v>
                </c:pt>
                <c:pt idx="744" formatCode="0.0">
                  <c:v>5.75</c:v>
                </c:pt>
                <c:pt idx="745" formatCode="0.0">
                  <c:v>5.75</c:v>
                </c:pt>
                <c:pt idx="746" formatCode="0.0">
                  <c:v>5.5</c:v>
                </c:pt>
                <c:pt idx="747" formatCode="0.0">
                  <c:v>5.5</c:v>
                </c:pt>
                <c:pt idx="748" formatCode="0.0">
                  <c:v>5.5</c:v>
                </c:pt>
                <c:pt idx="749" formatCode="0.0">
                  <c:v>5.5</c:v>
                </c:pt>
                <c:pt idx="750" formatCode="0.0">
                  <c:v>5.5</c:v>
                </c:pt>
                <c:pt idx="751" formatCode="0.0">
                  <c:v>5.5</c:v>
                </c:pt>
                <c:pt idx="752" formatCode="0.0">
                  <c:v>5.5</c:v>
                </c:pt>
                <c:pt idx="753" formatCode="0.0">
                  <c:v>5.5</c:v>
                </c:pt>
                <c:pt idx="754" formatCode="0.0">
                  <c:v>5.5</c:v>
                </c:pt>
                <c:pt idx="755" formatCode="0.0">
                  <c:v>5.5</c:v>
                </c:pt>
                <c:pt idx="756" formatCode="0.0">
                  <c:v>5.5</c:v>
                </c:pt>
                <c:pt idx="757" formatCode="0.0">
                  <c:v>5.5</c:v>
                </c:pt>
                <c:pt idx="758" formatCode="0.0">
                  <c:v>5.5</c:v>
                </c:pt>
                <c:pt idx="759" formatCode="0.0">
                  <c:v>5.5</c:v>
                </c:pt>
                <c:pt idx="760" formatCode="0.0">
                  <c:v>5.5</c:v>
                </c:pt>
                <c:pt idx="761" formatCode="0.0">
                  <c:v>5.5</c:v>
                </c:pt>
                <c:pt idx="762" formatCode="0.0">
                  <c:v>5.5</c:v>
                </c:pt>
                <c:pt idx="763" formatCode="0.0">
                  <c:v>5.5</c:v>
                </c:pt>
                <c:pt idx="764" formatCode="0.0">
                  <c:v>5.5</c:v>
                </c:pt>
                <c:pt idx="765" formatCode="0.0">
                  <c:v>5.5</c:v>
                </c:pt>
                <c:pt idx="766" formatCode="0.0">
                  <c:v>5.5</c:v>
                </c:pt>
                <c:pt idx="767" formatCode="0.0">
                  <c:v>5.5</c:v>
                </c:pt>
                <c:pt idx="768" formatCode="0.0">
                  <c:v>5.5</c:v>
                </c:pt>
                <c:pt idx="769" formatCode="0.0">
                  <c:v>5.5</c:v>
                </c:pt>
                <c:pt idx="770" formatCode="0.0">
                  <c:v>5.5</c:v>
                </c:pt>
                <c:pt idx="771" formatCode="0.0">
                  <c:v>5.5</c:v>
                </c:pt>
                <c:pt idx="772" formatCode="0.0">
                  <c:v>5.5</c:v>
                </c:pt>
                <c:pt idx="773" formatCode="0.0">
                  <c:v>5.5</c:v>
                </c:pt>
                <c:pt idx="774" formatCode="0.0">
                  <c:v>5.5</c:v>
                </c:pt>
                <c:pt idx="775" formatCode="0.0">
                  <c:v>5.5</c:v>
                </c:pt>
                <c:pt idx="776" formatCode="0.0">
                  <c:v>5.5</c:v>
                </c:pt>
                <c:pt idx="777" formatCode="0.0">
                  <c:v>5.5</c:v>
                </c:pt>
                <c:pt idx="778" formatCode="0.0">
                  <c:v>5.5</c:v>
                </c:pt>
                <c:pt idx="779" formatCode="0.0">
                  <c:v>5.5</c:v>
                </c:pt>
                <c:pt idx="780" formatCode="0.0">
                  <c:v>5.5</c:v>
                </c:pt>
                <c:pt idx="781" formatCode="0.0">
                  <c:v>5.5</c:v>
                </c:pt>
                <c:pt idx="782" formatCode="0.0">
                  <c:v>5.5</c:v>
                </c:pt>
                <c:pt idx="783" formatCode="0.0">
                  <c:v>5.5</c:v>
                </c:pt>
                <c:pt idx="784" formatCode="0.0">
                  <c:v>5.5</c:v>
                </c:pt>
                <c:pt idx="785" formatCode="0.0">
                  <c:v>5.5</c:v>
                </c:pt>
                <c:pt idx="786" formatCode="0.0">
                  <c:v>5.5</c:v>
                </c:pt>
                <c:pt idx="787" formatCode="0.0">
                  <c:v>5.5</c:v>
                </c:pt>
                <c:pt idx="788" formatCode="0.0">
                  <c:v>5.5</c:v>
                </c:pt>
                <c:pt idx="789" formatCode="0.0">
                  <c:v>5.5</c:v>
                </c:pt>
                <c:pt idx="790" formatCode="0.0">
                  <c:v>5.5</c:v>
                </c:pt>
                <c:pt idx="791" formatCode="0.0">
                  <c:v>5.5</c:v>
                </c:pt>
                <c:pt idx="792" formatCode="0.0">
                  <c:v>5.5</c:v>
                </c:pt>
                <c:pt idx="793" formatCode="0.0">
                  <c:v>5.5</c:v>
                </c:pt>
                <c:pt idx="794" formatCode="0.0">
                  <c:v>5.5</c:v>
                </c:pt>
                <c:pt idx="795" formatCode="0.0">
                  <c:v>5.5</c:v>
                </c:pt>
                <c:pt idx="796" formatCode="0.0">
                  <c:v>5.5</c:v>
                </c:pt>
                <c:pt idx="797" formatCode="0.0">
                  <c:v>5.5</c:v>
                </c:pt>
                <c:pt idx="798" formatCode="0.0">
                  <c:v>5.5</c:v>
                </c:pt>
                <c:pt idx="799" formatCode="0.0">
                  <c:v>5.5</c:v>
                </c:pt>
                <c:pt idx="800" formatCode="0.0">
                  <c:v>5.5</c:v>
                </c:pt>
                <c:pt idx="801" formatCode="0.0">
                  <c:v>5.5</c:v>
                </c:pt>
                <c:pt idx="802" formatCode="0.0">
                  <c:v>5.5</c:v>
                </c:pt>
                <c:pt idx="803" formatCode="0.0">
                  <c:v>5.5</c:v>
                </c:pt>
                <c:pt idx="804" formatCode="0.0">
                  <c:v>5.5</c:v>
                </c:pt>
                <c:pt idx="805" formatCode="0.0">
                  <c:v>5.5</c:v>
                </c:pt>
                <c:pt idx="806" formatCode="0.0">
                  <c:v>5.5</c:v>
                </c:pt>
                <c:pt idx="807" formatCode="0.0">
                  <c:v>5.5</c:v>
                </c:pt>
                <c:pt idx="808" formatCode="0.0">
                  <c:v>5.5</c:v>
                </c:pt>
                <c:pt idx="809" formatCode="0.0">
                  <c:v>5.5</c:v>
                </c:pt>
                <c:pt idx="810" formatCode="0.0">
                  <c:v>5.5</c:v>
                </c:pt>
                <c:pt idx="811" formatCode="0.0">
                  <c:v>5.5</c:v>
                </c:pt>
                <c:pt idx="812" formatCode="0.0">
                  <c:v>5.5</c:v>
                </c:pt>
                <c:pt idx="813" formatCode="0.0">
                  <c:v>5.5</c:v>
                </c:pt>
                <c:pt idx="814" formatCode="0.0">
                  <c:v>5.5</c:v>
                </c:pt>
                <c:pt idx="815" formatCode="0.0">
                  <c:v>5.5</c:v>
                </c:pt>
                <c:pt idx="816" formatCode="0.0">
                  <c:v>5.5</c:v>
                </c:pt>
                <c:pt idx="817" formatCode="0.0">
                  <c:v>5.5</c:v>
                </c:pt>
                <c:pt idx="818" formatCode="0.0">
                  <c:v>5.5</c:v>
                </c:pt>
                <c:pt idx="819" formatCode="0.0">
                  <c:v>5.5</c:v>
                </c:pt>
                <c:pt idx="820" formatCode="0.0">
                  <c:v>5.5</c:v>
                </c:pt>
                <c:pt idx="821" formatCode="0.0">
                  <c:v>5.5</c:v>
                </c:pt>
                <c:pt idx="822" formatCode="0.0">
                  <c:v>5.5</c:v>
                </c:pt>
                <c:pt idx="823" formatCode="0.0">
                  <c:v>5.5</c:v>
                </c:pt>
                <c:pt idx="824" formatCode="0.0">
                  <c:v>5.5</c:v>
                </c:pt>
                <c:pt idx="825" formatCode="0.0">
                  <c:v>5.5</c:v>
                </c:pt>
                <c:pt idx="826" formatCode="0.0">
                  <c:v>5.5</c:v>
                </c:pt>
                <c:pt idx="827" formatCode="0.0">
                  <c:v>5.5</c:v>
                </c:pt>
                <c:pt idx="828" formatCode="0.0">
                  <c:v>5.5</c:v>
                </c:pt>
                <c:pt idx="829" formatCode="0.0">
                  <c:v>5.5</c:v>
                </c:pt>
                <c:pt idx="830" formatCode="0.0">
                  <c:v>5.5</c:v>
                </c:pt>
                <c:pt idx="831" formatCode="0.0">
                  <c:v>5</c:v>
                </c:pt>
                <c:pt idx="832" formatCode="0.0">
                  <c:v>5</c:v>
                </c:pt>
                <c:pt idx="833" formatCode="0.0">
                  <c:v>5</c:v>
                </c:pt>
                <c:pt idx="834" formatCode="0.0">
                  <c:v>5</c:v>
                </c:pt>
                <c:pt idx="835" formatCode="0.0">
                  <c:v>5</c:v>
                </c:pt>
                <c:pt idx="836" formatCode="0.0">
                  <c:v>5</c:v>
                </c:pt>
                <c:pt idx="837" formatCode="0.0">
                  <c:v>5</c:v>
                </c:pt>
                <c:pt idx="838" formatCode="0.0">
                  <c:v>5</c:v>
                </c:pt>
                <c:pt idx="839" formatCode="0.0">
                  <c:v>5</c:v>
                </c:pt>
                <c:pt idx="840" formatCode="0.0">
                  <c:v>5</c:v>
                </c:pt>
                <c:pt idx="841" formatCode="0.0">
                  <c:v>5</c:v>
                </c:pt>
                <c:pt idx="842" formatCode="0.0">
                  <c:v>5</c:v>
                </c:pt>
                <c:pt idx="843">
                  <c:v>5</c:v>
                </c:pt>
                <c:pt idx="844">
                  <c:v>5</c:v>
                </c:pt>
                <c:pt idx="845">
                  <c:v>5</c:v>
                </c:pt>
                <c:pt idx="846">
                  <c:v>5</c:v>
                </c:pt>
                <c:pt idx="847">
                  <c:v>5</c:v>
                </c:pt>
                <c:pt idx="848">
                  <c:v>5</c:v>
                </c:pt>
                <c:pt idx="849">
                  <c:v>4.5</c:v>
                </c:pt>
                <c:pt idx="850">
                  <c:v>4.5</c:v>
                </c:pt>
                <c:pt idx="851">
                  <c:v>4.5</c:v>
                </c:pt>
                <c:pt idx="852">
                  <c:v>4.5</c:v>
                </c:pt>
                <c:pt idx="853">
                  <c:v>4.5</c:v>
                </c:pt>
                <c:pt idx="854">
                  <c:v>4.5</c:v>
                </c:pt>
                <c:pt idx="855">
                  <c:v>4.5</c:v>
                </c:pt>
                <c:pt idx="856">
                  <c:v>4.5</c:v>
                </c:pt>
                <c:pt idx="857">
                  <c:v>4.5</c:v>
                </c:pt>
                <c:pt idx="858">
                  <c:v>4.5</c:v>
                </c:pt>
                <c:pt idx="859">
                  <c:v>4.5</c:v>
                </c:pt>
                <c:pt idx="860">
                  <c:v>4.5</c:v>
                </c:pt>
                <c:pt idx="861">
                  <c:v>4.5</c:v>
                </c:pt>
                <c:pt idx="862">
                  <c:v>4.5</c:v>
                </c:pt>
                <c:pt idx="863">
                  <c:v>4.5</c:v>
                </c:pt>
                <c:pt idx="864">
                  <c:v>4.5</c:v>
                </c:pt>
                <c:pt idx="865">
                  <c:v>4.5</c:v>
                </c:pt>
                <c:pt idx="866">
                  <c:v>4.5</c:v>
                </c:pt>
                <c:pt idx="867">
                  <c:v>4.5</c:v>
                </c:pt>
                <c:pt idx="868">
                  <c:v>4.5</c:v>
                </c:pt>
                <c:pt idx="869">
                  <c:v>4.5</c:v>
                </c:pt>
                <c:pt idx="870">
                  <c:v>4.5</c:v>
                </c:pt>
                <c:pt idx="871">
                  <c:v>4.5</c:v>
                </c:pt>
                <c:pt idx="872">
                  <c:v>4.5</c:v>
                </c:pt>
                <c:pt idx="873">
                  <c:v>4.5</c:v>
                </c:pt>
                <c:pt idx="874">
                  <c:v>4.5</c:v>
                </c:pt>
                <c:pt idx="875">
                  <c:v>4.5</c:v>
                </c:pt>
                <c:pt idx="876">
                  <c:v>4.5</c:v>
                </c:pt>
                <c:pt idx="877">
                  <c:v>4.5</c:v>
                </c:pt>
                <c:pt idx="878">
                  <c:v>4.5</c:v>
                </c:pt>
                <c:pt idx="879">
                  <c:v>4.5</c:v>
                </c:pt>
                <c:pt idx="880">
                  <c:v>4.5</c:v>
                </c:pt>
                <c:pt idx="881">
                  <c:v>4.5</c:v>
                </c:pt>
                <c:pt idx="882">
                  <c:v>4.5</c:v>
                </c:pt>
                <c:pt idx="883">
                  <c:v>4.5</c:v>
                </c:pt>
                <c:pt idx="884">
                  <c:v>4.5</c:v>
                </c:pt>
                <c:pt idx="885">
                  <c:v>4.5</c:v>
                </c:pt>
                <c:pt idx="886">
                  <c:v>4.5</c:v>
                </c:pt>
                <c:pt idx="887">
                  <c:v>4.5</c:v>
                </c:pt>
                <c:pt idx="888">
                  <c:v>4.5</c:v>
                </c:pt>
                <c:pt idx="889">
                  <c:v>4.5</c:v>
                </c:pt>
                <c:pt idx="890">
                  <c:v>4.5</c:v>
                </c:pt>
                <c:pt idx="891">
                  <c:v>4.5</c:v>
                </c:pt>
                <c:pt idx="892">
                  <c:v>4.5</c:v>
                </c:pt>
                <c:pt idx="893">
                  <c:v>4.5</c:v>
                </c:pt>
                <c:pt idx="894">
                  <c:v>4.5</c:v>
                </c:pt>
                <c:pt idx="895">
                  <c:v>4.5</c:v>
                </c:pt>
                <c:pt idx="896">
                  <c:v>4.5</c:v>
                </c:pt>
                <c:pt idx="897">
                  <c:v>4.5</c:v>
                </c:pt>
                <c:pt idx="898">
                  <c:v>4.5</c:v>
                </c:pt>
                <c:pt idx="899">
                  <c:v>4.5</c:v>
                </c:pt>
                <c:pt idx="900">
                  <c:v>4.5</c:v>
                </c:pt>
                <c:pt idx="901">
                  <c:v>4.5</c:v>
                </c:pt>
                <c:pt idx="902">
                  <c:v>4.5</c:v>
                </c:pt>
                <c:pt idx="903">
                  <c:v>4.5</c:v>
                </c:pt>
                <c:pt idx="904">
                  <c:v>4.5</c:v>
                </c:pt>
                <c:pt idx="905">
                  <c:v>4.5</c:v>
                </c:pt>
                <c:pt idx="906">
                  <c:v>4.5</c:v>
                </c:pt>
                <c:pt idx="907">
                  <c:v>4.5</c:v>
                </c:pt>
                <c:pt idx="908">
                  <c:v>4.5</c:v>
                </c:pt>
                <c:pt idx="909">
                  <c:v>4.5</c:v>
                </c:pt>
                <c:pt idx="910">
                  <c:v>4.5</c:v>
                </c:pt>
                <c:pt idx="911">
                  <c:v>4.5</c:v>
                </c:pt>
                <c:pt idx="912">
                  <c:v>4.5</c:v>
                </c:pt>
                <c:pt idx="913">
                  <c:v>4.5</c:v>
                </c:pt>
                <c:pt idx="914">
                  <c:v>4.5</c:v>
                </c:pt>
                <c:pt idx="915">
                  <c:v>4.5</c:v>
                </c:pt>
                <c:pt idx="916">
                  <c:v>4.5</c:v>
                </c:pt>
                <c:pt idx="917">
                  <c:v>4.5</c:v>
                </c:pt>
                <c:pt idx="918">
                  <c:v>4.5</c:v>
                </c:pt>
                <c:pt idx="919">
                  <c:v>4.5</c:v>
                </c:pt>
                <c:pt idx="920">
                  <c:v>4.5</c:v>
                </c:pt>
                <c:pt idx="921">
                  <c:v>4.5</c:v>
                </c:pt>
                <c:pt idx="922">
                  <c:v>4.5</c:v>
                </c:pt>
                <c:pt idx="923">
                  <c:v>4.5</c:v>
                </c:pt>
                <c:pt idx="924">
                  <c:v>4.5</c:v>
                </c:pt>
                <c:pt idx="925">
                  <c:v>4.5</c:v>
                </c:pt>
                <c:pt idx="926">
                  <c:v>4.5</c:v>
                </c:pt>
                <c:pt idx="927">
                  <c:v>4.5</c:v>
                </c:pt>
                <c:pt idx="928">
                  <c:v>4.5</c:v>
                </c:pt>
                <c:pt idx="929">
                  <c:v>4.5</c:v>
                </c:pt>
                <c:pt idx="930">
                  <c:v>4.5</c:v>
                </c:pt>
                <c:pt idx="931">
                  <c:v>4.5</c:v>
                </c:pt>
                <c:pt idx="932">
                  <c:v>4.5</c:v>
                </c:pt>
                <c:pt idx="933">
                  <c:v>4.5</c:v>
                </c:pt>
                <c:pt idx="934">
                  <c:v>4.5</c:v>
                </c:pt>
                <c:pt idx="935">
                  <c:v>4.5</c:v>
                </c:pt>
                <c:pt idx="936">
                  <c:v>4.5</c:v>
                </c:pt>
                <c:pt idx="937">
                  <c:v>4.5</c:v>
                </c:pt>
                <c:pt idx="938">
                  <c:v>4.5</c:v>
                </c:pt>
                <c:pt idx="939">
                  <c:v>4.5</c:v>
                </c:pt>
                <c:pt idx="940">
                  <c:v>4.5</c:v>
                </c:pt>
                <c:pt idx="941">
                  <c:v>4.5</c:v>
                </c:pt>
                <c:pt idx="942">
                  <c:v>4.5</c:v>
                </c:pt>
                <c:pt idx="943">
                  <c:v>4.5</c:v>
                </c:pt>
                <c:pt idx="944">
                  <c:v>4.5</c:v>
                </c:pt>
                <c:pt idx="945">
                  <c:v>4.5</c:v>
                </c:pt>
                <c:pt idx="946">
                  <c:v>4.5</c:v>
                </c:pt>
                <c:pt idx="947">
                  <c:v>4.5</c:v>
                </c:pt>
                <c:pt idx="948">
                  <c:v>4.5</c:v>
                </c:pt>
                <c:pt idx="949">
                  <c:v>4.5</c:v>
                </c:pt>
                <c:pt idx="950">
                  <c:v>4.5</c:v>
                </c:pt>
                <c:pt idx="951">
                  <c:v>4.5</c:v>
                </c:pt>
                <c:pt idx="952">
                  <c:v>4.5</c:v>
                </c:pt>
                <c:pt idx="953">
                  <c:v>4.5</c:v>
                </c:pt>
                <c:pt idx="954">
                  <c:v>4.5</c:v>
                </c:pt>
                <c:pt idx="955">
                  <c:v>4.5</c:v>
                </c:pt>
                <c:pt idx="956">
                  <c:v>4.5</c:v>
                </c:pt>
                <c:pt idx="957">
                  <c:v>4.5</c:v>
                </c:pt>
                <c:pt idx="958">
                  <c:v>4.5</c:v>
                </c:pt>
                <c:pt idx="959">
                  <c:v>4.5</c:v>
                </c:pt>
                <c:pt idx="960">
                  <c:v>4.5</c:v>
                </c:pt>
                <c:pt idx="961">
                  <c:v>4.5</c:v>
                </c:pt>
                <c:pt idx="962">
                  <c:v>4.5</c:v>
                </c:pt>
                <c:pt idx="963">
                  <c:v>4.5</c:v>
                </c:pt>
                <c:pt idx="964">
                  <c:v>4.5</c:v>
                </c:pt>
                <c:pt idx="965">
                  <c:v>4.5</c:v>
                </c:pt>
                <c:pt idx="966">
                  <c:v>4.5</c:v>
                </c:pt>
                <c:pt idx="967">
                  <c:v>4.5</c:v>
                </c:pt>
                <c:pt idx="968">
                  <c:v>4.5</c:v>
                </c:pt>
                <c:pt idx="969">
                  <c:v>4.5</c:v>
                </c:pt>
                <c:pt idx="970">
                  <c:v>4.5</c:v>
                </c:pt>
                <c:pt idx="971">
                  <c:v>4.5</c:v>
                </c:pt>
                <c:pt idx="972">
                  <c:v>4.5</c:v>
                </c:pt>
                <c:pt idx="973">
                  <c:v>4.5</c:v>
                </c:pt>
                <c:pt idx="974">
                  <c:v>4.5</c:v>
                </c:pt>
                <c:pt idx="975">
                  <c:v>4.5</c:v>
                </c:pt>
                <c:pt idx="976">
                  <c:v>4.5</c:v>
                </c:pt>
                <c:pt idx="977">
                  <c:v>4.5</c:v>
                </c:pt>
                <c:pt idx="978">
                  <c:v>4.5</c:v>
                </c:pt>
                <c:pt idx="979">
                  <c:v>4.5</c:v>
                </c:pt>
                <c:pt idx="980">
                  <c:v>4.5</c:v>
                </c:pt>
                <c:pt idx="981">
                  <c:v>4.5</c:v>
                </c:pt>
                <c:pt idx="982">
                  <c:v>4.5</c:v>
                </c:pt>
                <c:pt idx="983">
                  <c:v>4.5</c:v>
                </c:pt>
                <c:pt idx="984">
                  <c:v>4.5</c:v>
                </c:pt>
                <c:pt idx="985">
                  <c:v>4.5</c:v>
                </c:pt>
                <c:pt idx="986">
                  <c:v>4.5</c:v>
                </c:pt>
                <c:pt idx="987">
                  <c:v>4.5</c:v>
                </c:pt>
                <c:pt idx="988">
                  <c:v>4.5</c:v>
                </c:pt>
                <c:pt idx="989">
                  <c:v>4.5</c:v>
                </c:pt>
                <c:pt idx="990">
                  <c:v>4.5</c:v>
                </c:pt>
                <c:pt idx="991">
                  <c:v>4.5</c:v>
                </c:pt>
                <c:pt idx="992">
                  <c:v>4.5</c:v>
                </c:pt>
                <c:pt idx="993">
                  <c:v>4.5</c:v>
                </c:pt>
                <c:pt idx="994">
                  <c:v>4.5</c:v>
                </c:pt>
                <c:pt idx="995">
                  <c:v>4.5</c:v>
                </c:pt>
                <c:pt idx="996">
                  <c:v>4.5</c:v>
                </c:pt>
                <c:pt idx="997">
                  <c:v>4.5</c:v>
                </c:pt>
                <c:pt idx="998">
                  <c:v>4.5</c:v>
                </c:pt>
                <c:pt idx="999">
                  <c:v>4.5</c:v>
                </c:pt>
                <c:pt idx="1000">
                  <c:v>4.5</c:v>
                </c:pt>
                <c:pt idx="1001">
                  <c:v>4.5</c:v>
                </c:pt>
                <c:pt idx="1002">
                  <c:v>4.5</c:v>
                </c:pt>
                <c:pt idx="1003">
                  <c:v>4.5</c:v>
                </c:pt>
                <c:pt idx="1004">
                  <c:v>4.5</c:v>
                </c:pt>
                <c:pt idx="1005">
                  <c:v>4.5</c:v>
                </c:pt>
                <c:pt idx="1006">
                  <c:v>4.5</c:v>
                </c:pt>
                <c:pt idx="1007">
                  <c:v>4.5</c:v>
                </c:pt>
                <c:pt idx="1008">
                  <c:v>4.5</c:v>
                </c:pt>
                <c:pt idx="1009">
                  <c:v>4.5</c:v>
                </c:pt>
                <c:pt idx="1010">
                  <c:v>4.5</c:v>
                </c:pt>
                <c:pt idx="1011">
                  <c:v>4.5</c:v>
                </c:pt>
                <c:pt idx="1012">
                  <c:v>4.5</c:v>
                </c:pt>
                <c:pt idx="1013">
                  <c:v>4.5</c:v>
                </c:pt>
                <c:pt idx="1014">
                  <c:v>4.5</c:v>
                </c:pt>
                <c:pt idx="1015">
                  <c:v>4.5</c:v>
                </c:pt>
                <c:pt idx="1016">
                  <c:v>4.5</c:v>
                </c:pt>
                <c:pt idx="1017">
                  <c:v>4.5</c:v>
                </c:pt>
                <c:pt idx="1018">
                  <c:v>4.5</c:v>
                </c:pt>
                <c:pt idx="1019">
                  <c:v>4.5</c:v>
                </c:pt>
                <c:pt idx="1020">
                  <c:v>4.5</c:v>
                </c:pt>
                <c:pt idx="1021">
                  <c:v>4.5</c:v>
                </c:pt>
                <c:pt idx="1022">
                  <c:v>4.5</c:v>
                </c:pt>
                <c:pt idx="1023">
                  <c:v>4.5</c:v>
                </c:pt>
                <c:pt idx="1024">
                  <c:v>4.5</c:v>
                </c:pt>
                <c:pt idx="1025">
                  <c:v>10</c:v>
                </c:pt>
                <c:pt idx="1026">
                  <c:v>10</c:v>
                </c:pt>
                <c:pt idx="1027">
                  <c:v>10</c:v>
                </c:pt>
                <c:pt idx="1028">
                  <c:v>10</c:v>
                </c:pt>
                <c:pt idx="1029">
                  <c:v>10</c:v>
                </c:pt>
                <c:pt idx="1030">
                  <c:v>10</c:v>
                </c:pt>
                <c:pt idx="1031">
                  <c:v>10</c:v>
                </c:pt>
                <c:pt idx="1032">
                  <c:v>10</c:v>
                </c:pt>
                <c:pt idx="1033">
                  <c:v>10</c:v>
                </c:pt>
                <c:pt idx="1034">
                  <c:v>10</c:v>
                </c:pt>
                <c:pt idx="1035">
                  <c:v>10</c:v>
                </c:pt>
                <c:pt idx="1036">
                  <c:v>10</c:v>
                </c:pt>
                <c:pt idx="1037">
                  <c:v>10</c:v>
                </c:pt>
                <c:pt idx="1038">
                  <c:v>10</c:v>
                </c:pt>
                <c:pt idx="1039">
                  <c:v>10</c:v>
                </c:pt>
                <c:pt idx="1040">
                  <c:v>10</c:v>
                </c:pt>
                <c:pt idx="1041">
                  <c:v>10</c:v>
                </c:pt>
                <c:pt idx="1042">
                  <c:v>10</c:v>
                </c:pt>
                <c:pt idx="1043">
                  <c:v>10</c:v>
                </c:pt>
                <c:pt idx="1044">
                  <c:v>10</c:v>
                </c:pt>
                <c:pt idx="1045">
                  <c:v>10</c:v>
                </c:pt>
                <c:pt idx="1046">
                  <c:v>10</c:v>
                </c:pt>
                <c:pt idx="1047">
                  <c:v>10</c:v>
                </c:pt>
                <c:pt idx="1048">
                  <c:v>10</c:v>
                </c:pt>
                <c:pt idx="1049">
                  <c:v>10</c:v>
                </c:pt>
                <c:pt idx="1050">
                  <c:v>10</c:v>
                </c:pt>
                <c:pt idx="1051">
                  <c:v>10</c:v>
                </c:pt>
                <c:pt idx="1052">
                  <c:v>10</c:v>
                </c:pt>
                <c:pt idx="1053">
                  <c:v>10</c:v>
                </c:pt>
                <c:pt idx="1054">
                  <c:v>10</c:v>
                </c:pt>
                <c:pt idx="1055">
                  <c:v>10</c:v>
                </c:pt>
                <c:pt idx="1056">
                  <c:v>10</c:v>
                </c:pt>
                <c:pt idx="1057">
                  <c:v>10</c:v>
                </c:pt>
                <c:pt idx="1058">
                  <c:v>10</c:v>
                </c:pt>
                <c:pt idx="1059">
                  <c:v>10</c:v>
                </c:pt>
                <c:pt idx="1060">
                  <c:v>10</c:v>
                </c:pt>
                <c:pt idx="1061">
                  <c:v>10</c:v>
                </c:pt>
                <c:pt idx="1062">
                  <c:v>10</c:v>
                </c:pt>
                <c:pt idx="1063">
                  <c:v>10</c:v>
                </c:pt>
                <c:pt idx="1064">
                  <c:v>10</c:v>
                </c:pt>
                <c:pt idx="1065">
                  <c:v>10</c:v>
                </c:pt>
                <c:pt idx="1066">
                  <c:v>10</c:v>
                </c:pt>
                <c:pt idx="1067">
                  <c:v>10</c:v>
                </c:pt>
                <c:pt idx="1068">
                  <c:v>10</c:v>
                </c:pt>
                <c:pt idx="1069">
                  <c:v>10</c:v>
                </c:pt>
                <c:pt idx="1070">
                  <c:v>10</c:v>
                </c:pt>
                <c:pt idx="1071">
                  <c:v>10</c:v>
                </c:pt>
                <c:pt idx="1072">
                  <c:v>10</c:v>
                </c:pt>
                <c:pt idx="1073">
                  <c:v>10</c:v>
                </c:pt>
                <c:pt idx="1074">
                  <c:v>10</c:v>
                </c:pt>
                <c:pt idx="1075">
                  <c:v>10</c:v>
                </c:pt>
                <c:pt idx="1076">
                  <c:v>10</c:v>
                </c:pt>
                <c:pt idx="1077">
                  <c:v>10</c:v>
                </c:pt>
                <c:pt idx="1078">
                  <c:v>10</c:v>
                </c:pt>
                <c:pt idx="1079">
                  <c:v>10</c:v>
                </c:pt>
                <c:pt idx="1080">
                  <c:v>10</c:v>
                </c:pt>
                <c:pt idx="1081">
                  <c:v>10</c:v>
                </c:pt>
                <c:pt idx="1082">
                  <c:v>10</c:v>
                </c:pt>
                <c:pt idx="1083">
                  <c:v>10</c:v>
                </c:pt>
                <c:pt idx="1084">
                  <c:v>10</c:v>
                </c:pt>
                <c:pt idx="1085">
                  <c:v>10</c:v>
                </c:pt>
                <c:pt idx="1086">
                  <c:v>10</c:v>
                </c:pt>
                <c:pt idx="1087">
                  <c:v>10</c:v>
                </c:pt>
                <c:pt idx="1088">
                  <c:v>10</c:v>
                </c:pt>
                <c:pt idx="1089">
                  <c:v>10</c:v>
                </c:pt>
                <c:pt idx="1090">
                  <c:v>10</c:v>
                </c:pt>
                <c:pt idx="1091">
                  <c:v>10</c:v>
                </c:pt>
                <c:pt idx="1092">
                  <c:v>10</c:v>
                </c:pt>
                <c:pt idx="1093">
                  <c:v>10</c:v>
                </c:pt>
                <c:pt idx="1094">
                  <c:v>10</c:v>
                </c:pt>
                <c:pt idx="1095">
                  <c:v>10</c:v>
                </c:pt>
                <c:pt idx="1096">
                  <c:v>10</c:v>
                </c:pt>
                <c:pt idx="1097">
                  <c:v>10</c:v>
                </c:pt>
                <c:pt idx="1098">
                  <c:v>10</c:v>
                </c:pt>
                <c:pt idx="1099">
                  <c:v>10</c:v>
                </c:pt>
                <c:pt idx="1100">
                  <c:v>10</c:v>
                </c:pt>
                <c:pt idx="1101">
                  <c:v>10</c:v>
                </c:pt>
                <c:pt idx="1102">
                  <c:v>10</c:v>
                </c:pt>
              </c:numCache>
            </c:numRef>
          </c:val>
        </c:ser>
        <c:dLbls/>
        <c:marker val="1"/>
        <c:axId val="85518208"/>
        <c:axId val="85519744"/>
      </c:lineChart>
      <c:dateAx>
        <c:axId val="85518208"/>
        <c:scaling>
          <c:orientation val="minMax"/>
          <c:max val="41684"/>
          <c:min val="40186"/>
        </c:scaling>
        <c:delete val="1"/>
        <c:axPos val="b"/>
        <c:numFmt formatCode="[$-409]mmm\-yy;@" sourceLinked="0"/>
        <c:majorTickMark val="none"/>
        <c:tickLblPos val="none"/>
        <c:crossAx val="85519744"/>
        <c:crosses val="autoZero"/>
        <c:auto val="1"/>
        <c:lblOffset val="100"/>
        <c:baseTimeUnit val="days"/>
        <c:majorUnit val="4"/>
        <c:majorTimeUnit val="months"/>
      </c:dateAx>
      <c:valAx>
        <c:axId val="85519744"/>
        <c:scaling>
          <c:orientation val="minMax"/>
        </c:scaling>
        <c:axPos val="l"/>
        <c:numFmt formatCode="#,##0" sourceLinked="0"/>
        <c:tickLblPos val="nextTo"/>
        <c:crossAx val="85518208"/>
        <c:crosses val="autoZero"/>
        <c:crossBetween val="between"/>
      </c:valAx>
      <c:valAx>
        <c:axId val="85202048"/>
        <c:scaling>
          <c:orientation val="minMax"/>
          <c:max val="14"/>
          <c:min val="0"/>
        </c:scaling>
        <c:axPos val="r"/>
        <c:numFmt formatCode="#,##0" sourceLinked="0"/>
        <c:tickLblPos val="nextTo"/>
        <c:crossAx val="85203584"/>
        <c:crosses val="max"/>
        <c:crossBetween val="between"/>
      </c:valAx>
      <c:dateAx>
        <c:axId val="85203584"/>
        <c:scaling>
          <c:orientation val="minMax"/>
        </c:scaling>
        <c:delete val="1"/>
        <c:axPos val="b"/>
        <c:numFmt formatCode="m/d/yyyy" sourceLinked="1"/>
        <c:tickLblPos val="none"/>
        <c:crossAx val="85202048"/>
        <c:crosses val="autoZero"/>
        <c:auto val="1"/>
        <c:lblOffset val="100"/>
        <c:baseTimeUnit val="days"/>
      </c:dateAx>
    </c:plotArea>
    <c:legend>
      <c:legendPos val="r"/>
      <c:legendEntry>
        <c:idx val="0"/>
        <c:delete val="1"/>
      </c:legendEntry>
      <c:legendEntry>
        <c:idx val="1"/>
        <c:delete val="1"/>
      </c:legendEntry>
      <c:layout>
        <c:manualLayout>
          <c:xMode val="edge"/>
          <c:yMode val="edge"/>
          <c:x val="0.37736386208660266"/>
          <c:y val="0.61619044004482004"/>
          <c:w val="0.4037454957834874"/>
          <c:h val="0.12290722350840516"/>
        </c:manualLayout>
      </c:layout>
      <c:txPr>
        <a:bodyPr/>
        <a:lstStyle/>
        <a:p>
          <a:pPr>
            <a:defRPr sz="1000" baseline="0"/>
          </a:pPr>
          <a:endParaRPr lang="en-US"/>
        </a:p>
      </c:txPr>
    </c:legend>
    <c:plotVisOnly val="1"/>
    <c:dispBlanksAs val="gap"/>
  </c:chart>
  <c:spPr>
    <a:ln>
      <a:noFill/>
    </a:ln>
  </c:spPr>
  <c:txPr>
    <a:bodyPr/>
    <a:lstStyle/>
    <a:p>
      <a:pPr>
        <a:defRPr sz="1000">
          <a:latin typeface="Calibri" panose="020F0502020204030204" pitchFamily="34" charset="0"/>
          <a:cs typeface="Times New Roman" panose="02020603050405020304" pitchFamily="18" charset="0"/>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7.1988407699037596E-2"/>
          <c:y val="5.1400554097404495E-2"/>
          <c:w val="0.904800749083293"/>
          <c:h val="0.74530475357246995"/>
        </c:manualLayout>
      </c:layout>
      <c:lineChart>
        <c:grouping val="standard"/>
        <c:ser>
          <c:idx val="0"/>
          <c:order val="0"/>
          <c:tx>
            <c:strRef>
              <c:f>TL_ZK_Maliyet!$M$1</c:f>
              <c:strCache>
                <c:ptCount val="1"/>
                <c:pt idx="0">
                  <c:v>Average RR (%)</c:v>
                </c:pt>
              </c:strCache>
            </c:strRef>
          </c:tx>
          <c:spPr>
            <a:ln w="31750">
              <a:solidFill>
                <a:srgbClr val="C0504D">
                  <a:lumMod val="50000"/>
                </a:srgbClr>
              </a:solidFill>
            </a:ln>
          </c:spPr>
          <c:marker>
            <c:symbol val="none"/>
          </c:marker>
          <c:cat>
            <c:numRef>
              <c:f>TL_ZK_Maliyet!$B$4:$B$119</c:f>
              <c:numCache>
                <c:formatCode>dd/mm/yy</c:formatCode>
                <c:ptCount val="116"/>
                <c:pt idx="0">
                  <c:v>40186</c:v>
                </c:pt>
                <c:pt idx="1">
                  <c:v>40200</c:v>
                </c:pt>
                <c:pt idx="2">
                  <c:v>40214</c:v>
                </c:pt>
                <c:pt idx="3">
                  <c:v>40228</c:v>
                </c:pt>
                <c:pt idx="4">
                  <c:v>40242</c:v>
                </c:pt>
                <c:pt idx="5">
                  <c:v>40256</c:v>
                </c:pt>
                <c:pt idx="6">
                  <c:v>40270</c:v>
                </c:pt>
                <c:pt idx="7">
                  <c:v>40284</c:v>
                </c:pt>
                <c:pt idx="8">
                  <c:v>40298</c:v>
                </c:pt>
                <c:pt idx="9">
                  <c:v>40312</c:v>
                </c:pt>
                <c:pt idx="10">
                  <c:v>40326</c:v>
                </c:pt>
                <c:pt idx="11">
                  <c:v>40340</c:v>
                </c:pt>
                <c:pt idx="12">
                  <c:v>40354</c:v>
                </c:pt>
                <c:pt idx="13">
                  <c:v>40368</c:v>
                </c:pt>
                <c:pt idx="14">
                  <c:v>40382</c:v>
                </c:pt>
                <c:pt idx="15">
                  <c:v>40396</c:v>
                </c:pt>
                <c:pt idx="16">
                  <c:v>40410</c:v>
                </c:pt>
                <c:pt idx="17">
                  <c:v>40424</c:v>
                </c:pt>
                <c:pt idx="18">
                  <c:v>40438</c:v>
                </c:pt>
                <c:pt idx="19">
                  <c:v>40452</c:v>
                </c:pt>
                <c:pt idx="20">
                  <c:v>40466</c:v>
                </c:pt>
                <c:pt idx="21">
                  <c:v>40480</c:v>
                </c:pt>
                <c:pt idx="22">
                  <c:v>40494</c:v>
                </c:pt>
                <c:pt idx="23">
                  <c:v>40508</c:v>
                </c:pt>
                <c:pt idx="24">
                  <c:v>40522</c:v>
                </c:pt>
                <c:pt idx="25">
                  <c:v>40536</c:v>
                </c:pt>
                <c:pt idx="26">
                  <c:v>40550</c:v>
                </c:pt>
                <c:pt idx="27">
                  <c:v>40564</c:v>
                </c:pt>
                <c:pt idx="28">
                  <c:v>40578</c:v>
                </c:pt>
                <c:pt idx="29">
                  <c:v>40592</c:v>
                </c:pt>
                <c:pt idx="30">
                  <c:v>40606</c:v>
                </c:pt>
                <c:pt idx="31">
                  <c:v>40620</c:v>
                </c:pt>
                <c:pt idx="32">
                  <c:v>40634</c:v>
                </c:pt>
                <c:pt idx="33">
                  <c:v>40648</c:v>
                </c:pt>
                <c:pt idx="34">
                  <c:v>40662</c:v>
                </c:pt>
                <c:pt idx="35">
                  <c:v>40676</c:v>
                </c:pt>
                <c:pt idx="36">
                  <c:v>40690</c:v>
                </c:pt>
                <c:pt idx="37">
                  <c:v>40704</c:v>
                </c:pt>
                <c:pt idx="38">
                  <c:v>40718</c:v>
                </c:pt>
                <c:pt idx="39">
                  <c:v>40732</c:v>
                </c:pt>
                <c:pt idx="40">
                  <c:v>40746</c:v>
                </c:pt>
                <c:pt idx="41">
                  <c:v>40760</c:v>
                </c:pt>
                <c:pt idx="42">
                  <c:v>40774</c:v>
                </c:pt>
                <c:pt idx="43">
                  <c:v>40788</c:v>
                </c:pt>
                <c:pt idx="44">
                  <c:v>40802</c:v>
                </c:pt>
                <c:pt idx="45">
                  <c:v>40816</c:v>
                </c:pt>
                <c:pt idx="46">
                  <c:v>40830</c:v>
                </c:pt>
                <c:pt idx="47">
                  <c:v>40844</c:v>
                </c:pt>
                <c:pt idx="48">
                  <c:v>40858</c:v>
                </c:pt>
                <c:pt idx="49">
                  <c:v>40872</c:v>
                </c:pt>
                <c:pt idx="50">
                  <c:v>40886</c:v>
                </c:pt>
                <c:pt idx="51">
                  <c:v>40900</c:v>
                </c:pt>
                <c:pt idx="52">
                  <c:v>40914</c:v>
                </c:pt>
                <c:pt idx="53">
                  <c:v>40928</c:v>
                </c:pt>
                <c:pt idx="54">
                  <c:v>40942</c:v>
                </c:pt>
                <c:pt idx="55">
                  <c:v>40956</c:v>
                </c:pt>
                <c:pt idx="56">
                  <c:v>40970</c:v>
                </c:pt>
                <c:pt idx="57">
                  <c:v>40984</c:v>
                </c:pt>
                <c:pt idx="58">
                  <c:v>40998</c:v>
                </c:pt>
                <c:pt idx="59">
                  <c:v>41012</c:v>
                </c:pt>
                <c:pt idx="60">
                  <c:v>41026</c:v>
                </c:pt>
                <c:pt idx="61">
                  <c:v>41040</c:v>
                </c:pt>
                <c:pt idx="62">
                  <c:v>41054</c:v>
                </c:pt>
                <c:pt idx="63">
                  <c:v>41068</c:v>
                </c:pt>
                <c:pt idx="64">
                  <c:v>41082</c:v>
                </c:pt>
                <c:pt idx="65">
                  <c:v>41096</c:v>
                </c:pt>
                <c:pt idx="66">
                  <c:v>41110</c:v>
                </c:pt>
                <c:pt idx="67">
                  <c:v>41124</c:v>
                </c:pt>
                <c:pt idx="68">
                  <c:v>41138</c:v>
                </c:pt>
                <c:pt idx="69">
                  <c:v>41152</c:v>
                </c:pt>
                <c:pt idx="70">
                  <c:v>41166</c:v>
                </c:pt>
                <c:pt idx="71">
                  <c:v>41180</c:v>
                </c:pt>
                <c:pt idx="72">
                  <c:v>41194</c:v>
                </c:pt>
                <c:pt idx="73">
                  <c:v>41212</c:v>
                </c:pt>
                <c:pt idx="74">
                  <c:v>41222</c:v>
                </c:pt>
                <c:pt idx="75">
                  <c:v>41236</c:v>
                </c:pt>
                <c:pt idx="76">
                  <c:v>41250</c:v>
                </c:pt>
                <c:pt idx="77">
                  <c:v>41264</c:v>
                </c:pt>
                <c:pt idx="78">
                  <c:v>41278</c:v>
                </c:pt>
                <c:pt idx="79">
                  <c:v>41292</c:v>
                </c:pt>
                <c:pt idx="80">
                  <c:v>41306</c:v>
                </c:pt>
                <c:pt idx="81">
                  <c:v>41320</c:v>
                </c:pt>
                <c:pt idx="82">
                  <c:v>41334</c:v>
                </c:pt>
                <c:pt idx="83">
                  <c:v>41348</c:v>
                </c:pt>
                <c:pt idx="84">
                  <c:v>41362</c:v>
                </c:pt>
                <c:pt idx="85">
                  <c:v>41376</c:v>
                </c:pt>
                <c:pt idx="86">
                  <c:v>41390</c:v>
                </c:pt>
                <c:pt idx="87">
                  <c:v>41404</c:v>
                </c:pt>
                <c:pt idx="88">
                  <c:v>41418</c:v>
                </c:pt>
                <c:pt idx="89">
                  <c:v>41432</c:v>
                </c:pt>
                <c:pt idx="90">
                  <c:v>41446</c:v>
                </c:pt>
                <c:pt idx="91">
                  <c:v>41460</c:v>
                </c:pt>
                <c:pt idx="92">
                  <c:v>41474</c:v>
                </c:pt>
                <c:pt idx="93">
                  <c:v>41488</c:v>
                </c:pt>
                <c:pt idx="94">
                  <c:v>41502</c:v>
                </c:pt>
                <c:pt idx="95">
                  <c:v>41519</c:v>
                </c:pt>
                <c:pt idx="96">
                  <c:v>41530</c:v>
                </c:pt>
                <c:pt idx="97">
                  <c:v>41544</c:v>
                </c:pt>
                <c:pt idx="98">
                  <c:v>41558</c:v>
                </c:pt>
                <c:pt idx="99">
                  <c:v>41572</c:v>
                </c:pt>
                <c:pt idx="100">
                  <c:v>41586</c:v>
                </c:pt>
                <c:pt idx="101">
                  <c:v>41600</c:v>
                </c:pt>
                <c:pt idx="102">
                  <c:v>41614</c:v>
                </c:pt>
                <c:pt idx="103">
                  <c:v>41628</c:v>
                </c:pt>
                <c:pt idx="104">
                  <c:v>41642</c:v>
                </c:pt>
                <c:pt idx="105">
                  <c:v>41656</c:v>
                </c:pt>
                <c:pt idx="106">
                  <c:v>41670</c:v>
                </c:pt>
                <c:pt idx="107">
                  <c:v>41684</c:v>
                </c:pt>
              </c:numCache>
            </c:numRef>
          </c:cat>
          <c:val>
            <c:numRef>
              <c:f>TL_ZK_Maliyet!$M$4:$M$119</c:f>
              <c:numCache>
                <c:formatCode>0.00</c:formatCode>
                <c:ptCount val="116"/>
                <c:pt idx="0">
                  <c:v>5.0000000000000009</c:v>
                </c:pt>
                <c:pt idx="1">
                  <c:v>5.0000000000000009</c:v>
                </c:pt>
                <c:pt idx="2">
                  <c:v>5.0000000000000009</c:v>
                </c:pt>
                <c:pt idx="3">
                  <c:v>5.0000000000000009</c:v>
                </c:pt>
                <c:pt idx="4">
                  <c:v>5.0000000000000009</c:v>
                </c:pt>
                <c:pt idx="5">
                  <c:v>5.0000000000000009</c:v>
                </c:pt>
                <c:pt idx="6">
                  <c:v>5.0000000000000009</c:v>
                </c:pt>
                <c:pt idx="7">
                  <c:v>5.0000000000000009</c:v>
                </c:pt>
                <c:pt idx="8">
                  <c:v>5.0000000000000009</c:v>
                </c:pt>
                <c:pt idx="9">
                  <c:v>5.0000000000000009</c:v>
                </c:pt>
                <c:pt idx="10">
                  <c:v>5.0000000000000009</c:v>
                </c:pt>
                <c:pt idx="11">
                  <c:v>5.0000000000000009</c:v>
                </c:pt>
                <c:pt idx="12">
                  <c:v>5.0000000000000009</c:v>
                </c:pt>
                <c:pt idx="13">
                  <c:v>5.0000000000000009</c:v>
                </c:pt>
                <c:pt idx="14">
                  <c:v>5.0000000000000009</c:v>
                </c:pt>
                <c:pt idx="15">
                  <c:v>5.0000000000000009</c:v>
                </c:pt>
                <c:pt idx="16">
                  <c:v>5.0000000000000009</c:v>
                </c:pt>
                <c:pt idx="17">
                  <c:v>5.0000000000000009</c:v>
                </c:pt>
                <c:pt idx="18">
                  <c:v>5.0000000000000009</c:v>
                </c:pt>
                <c:pt idx="19">
                  <c:v>5.5</c:v>
                </c:pt>
                <c:pt idx="20">
                  <c:v>5.5</c:v>
                </c:pt>
                <c:pt idx="21">
                  <c:v>5.5</c:v>
                </c:pt>
                <c:pt idx="22">
                  <c:v>6</c:v>
                </c:pt>
                <c:pt idx="23">
                  <c:v>6</c:v>
                </c:pt>
                <c:pt idx="24">
                  <c:v>6</c:v>
                </c:pt>
                <c:pt idx="25">
                  <c:v>6</c:v>
                </c:pt>
                <c:pt idx="26">
                  <c:v>7.4</c:v>
                </c:pt>
                <c:pt idx="27">
                  <c:v>7.4</c:v>
                </c:pt>
                <c:pt idx="28">
                  <c:v>9.4</c:v>
                </c:pt>
                <c:pt idx="29">
                  <c:v>9.4</c:v>
                </c:pt>
                <c:pt idx="30">
                  <c:v>9.4</c:v>
                </c:pt>
                <c:pt idx="31">
                  <c:v>9.4</c:v>
                </c:pt>
                <c:pt idx="32">
                  <c:v>13.2</c:v>
                </c:pt>
                <c:pt idx="33">
                  <c:v>13.2</c:v>
                </c:pt>
                <c:pt idx="34">
                  <c:v>13.3</c:v>
                </c:pt>
                <c:pt idx="35">
                  <c:v>13.3</c:v>
                </c:pt>
                <c:pt idx="36">
                  <c:v>13.3</c:v>
                </c:pt>
                <c:pt idx="37">
                  <c:v>13.3</c:v>
                </c:pt>
                <c:pt idx="38">
                  <c:v>13.3</c:v>
                </c:pt>
                <c:pt idx="39">
                  <c:v>13.3</c:v>
                </c:pt>
                <c:pt idx="40">
                  <c:v>13.3</c:v>
                </c:pt>
                <c:pt idx="41">
                  <c:v>13.3</c:v>
                </c:pt>
                <c:pt idx="42">
                  <c:v>13.3</c:v>
                </c:pt>
                <c:pt idx="43">
                  <c:v>13.3</c:v>
                </c:pt>
                <c:pt idx="44">
                  <c:v>13.3</c:v>
                </c:pt>
                <c:pt idx="45">
                  <c:v>12.5</c:v>
                </c:pt>
                <c:pt idx="46">
                  <c:v>12.5</c:v>
                </c:pt>
                <c:pt idx="47">
                  <c:v>10.5</c:v>
                </c:pt>
                <c:pt idx="48">
                  <c:v>10.5</c:v>
                </c:pt>
                <c:pt idx="49">
                  <c:v>10.5</c:v>
                </c:pt>
                <c:pt idx="50">
                  <c:v>10.5</c:v>
                </c:pt>
                <c:pt idx="51">
                  <c:v>10.5</c:v>
                </c:pt>
                <c:pt idx="52">
                  <c:v>10.5</c:v>
                </c:pt>
                <c:pt idx="53">
                  <c:v>10.5</c:v>
                </c:pt>
                <c:pt idx="54">
                  <c:v>10.5</c:v>
                </c:pt>
                <c:pt idx="55">
                  <c:v>10.494097344619178</c:v>
                </c:pt>
                <c:pt idx="56">
                  <c:v>10.494097344619178</c:v>
                </c:pt>
                <c:pt idx="57">
                  <c:v>10.494097344619178</c:v>
                </c:pt>
                <c:pt idx="58">
                  <c:v>10.49457391842517</c:v>
                </c:pt>
                <c:pt idx="59">
                  <c:v>10.49457391842517</c:v>
                </c:pt>
                <c:pt idx="60">
                  <c:v>10.507180667181499</c:v>
                </c:pt>
                <c:pt idx="61">
                  <c:v>10.507180667181499</c:v>
                </c:pt>
                <c:pt idx="62">
                  <c:v>10.517445194915309</c:v>
                </c:pt>
                <c:pt idx="63">
                  <c:v>10.517445194915309</c:v>
                </c:pt>
                <c:pt idx="64">
                  <c:v>10.52751249921176</c:v>
                </c:pt>
                <c:pt idx="65">
                  <c:v>10.52751249921176</c:v>
                </c:pt>
                <c:pt idx="66">
                  <c:v>10.551892270204444</c:v>
                </c:pt>
                <c:pt idx="67">
                  <c:v>10.551892270204444</c:v>
                </c:pt>
                <c:pt idx="68">
                  <c:v>10.551892270204444</c:v>
                </c:pt>
                <c:pt idx="69">
                  <c:v>10.580519999607343</c:v>
                </c:pt>
                <c:pt idx="70">
                  <c:v>10.578777075273457</c:v>
                </c:pt>
                <c:pt idx="71">
                  <c:v>10.578777075273457</c:v>
                </c:pt>
                <c:pt idx="72">
                  <c:v>10.581496508177151</c:v>
                </c:pt>
                <c:pt idx="73">
                  <c:v>10.581496508177151</c:v>
                </c:pt>
                <c:pt idx="74">
                  <c:v>10.581496508177151</c:v>
                </c:pt>
                <c:pt idx="75">
                  <c:v>10.57124082582019</c:v>
                </c:pt>
                <c:pt idx="76">
                  <c:v>10.567017496127622</c:v>
                </c:pt>
                <c:pt idx="77">
                  <c:v>10.567017496127622</c:v>
                </c:pt>
                <c:pt idx="78">
                  <c:v>10.567017496127622</c:v>
                </c:pt>
                <c:pt idx="79">
                  <c:v>10.567017496127622</c:v>
                </c:pt>
                <c:pt idx="80">
                  <c:v>10.8</c:v>
                </c:pt>
                <c:pt idx="81">
                  <c:v>10.8</c:v>
                </c:pt>
                <c:pt idx="82">
                  <c:v>11</c:v>
                </c:pt>
                <c:pt idx="83">
                  <c:v>11</c:v>
                </c:pt>
                <c:pt idx="84">
                  <c:v>10.91782823510137</c:v>
                </c:pt>
                <c:pt idx="85">
                  <c:v>10.9043298543407</c:v>
                </c:pt>
                <c:pt idx="86">
                  <c:v>10.8970678593715</c:v>
                </c:pt>
                <c:pt idx="87">
                  <c:v>10.883972318058381</c:v>
                </c:pt>
                <c:pt idx="88">
                  <c:v>10.85721262473897</c:v>
                </c:pt>
                <c:pt idx="89">
                  <c:v>10.851283099420332</c:v>
                </c:pt>
                <c:pt idx="90">
                  <c:v>10.865186118256053</c:v>
                </c:pt>
                <c:pt idx="91">
                  <c:v>10.87731231663167</c:v>
                </c:pt>
                <c:pt idx="92">
                  <c:v>10.90337945310602</c:v>
                </c:pt>
                <c:pt idx="93">
                  <c:v>10.916564000061921</c:v>
                </c:pt>
                <c:pt idx="94">
                  <c:v>10.92166390460976</c:v>
                </c:pt>
                <c:pt idx="95">
                  <c:v>10.940561154532498</c:v>
                </c:pt>
                <c:pt idx="96">
                  <c:v>10.972687232488733</c:v>
                </c:pt>
                <c:pt idx="97">
                  <c:v>10.98684152070485</c:v>
                </c:pt>
                <c:pt idx="98">
                  <c:v>10.995257128110469</c:v>
                </c:pt>
                <c:pt idx="99">
                  <c:v>10.992271028496328</c:v>
                </c:pt>
                <c:pt idx="100">
                  <c:v>11.000742362137442</c:v>
                </c:pt>
                <c:pt idx="101">
                  <c:v>11.008093148616119</c:v>
                </c:pt>
                <c:pt idx="102">
                  <c:v>11.006371116611138</c:v>
                </c:pt>
                <c:pt idx="103">
                  <c:v>11.01098516444349</c:v>
                </c:pt>
              </c:numCache>
            </c:numRef>
          </c:val>
        </c:ser>
        <c:dLbls/>
        <c:marker val="1"/>
        <c:axId val="92875008"/>
        <c:axId val="85381120"/>
      </c:lineChart>
      <c:lineChart>
        <c:grouping val="standard"/>
        <c:ser>
          <c:idx val="1"/>
          <c:order val="1"/>
          <c:tx>
            <c:strRef>
              <c:f>TL_ZK_Maliyet!$N$1</c:f>
              <c:strCache>
                <c:ptCount val="1"/>
                <c:pt idx="0">
                  <c:v>Cost-based Effective RR (ROM adjusted,%)</c:v>
                </c:pt>
              </c:strCache>
            </c:strRef>
          </c:tx>
          <c:spPr>
            <a:ln w="31750">
              <a:solidFill>
                <a:srgbClr val="F79646">
                  <a:lumMod val="75000"/>
                </a:srgbClr>
              </a:solidFill>
              <a:prstDash val="sysDot"/>
            </a:ln>
          </c:spPr>
          <c:marker>
            <c:symbol val="none"/>
          </c:marker>
          <c:cat>
            <c:numRef>
              <c:f>TL_ZK_Maliyet!$B$4:$B$119</c:f>
              <c:numCache>
                <c:formatCode>dd/mm/yy</c:formatCode>
                <c:ptCount val="116"/>
                <c:pt idx="0">
                  <c:v>40186</c:v>
                </c:pt>
                <c:pt idx="1">
                  <c:v>40200</c:v>
                </c:pt>
                <c:pt idx="2">
                  <c:v>40214</c:v>
                </c:pt>
                <c:pt idx="3">
                  <c:v>40228</c:v>
                </c:pt>
                <c:pt idx="4">
                  <c:v>40242</c:v>
                </c:pt>
                <c:pt idx="5">
                  <c:v>40256</c:v>
                </c:pt>
                <c:pt idx="6">
                  <c:v>40270</c:v>
                </c:pt>
                <c:pt idx="7">
                  <c:v>40284</c:v>
                </c:pt>
                <c:pt idx="8">
                  <c:v>40298</c:v>
                </c:pt>
                <c:pt idx="9">
                  <c:v>40312</c:v>
                </c:pt>
                <c:pt idx="10">
                  <c:v>40326</c:v>
                </c:pt>
                <c:pt idx="11">
                  <c:v>40340</c:v>
                </c:pt>
                <c:pt idx="12">
                  <c:v>40354</c:v>
                </c:pt>
                <c:pt idx="13">
                  <c:v>40368</c:v>
                </c:pt>
                <c:pt idx="14">
                  <c:v>40382</c:v>
                </c:pt>
                <c:pt idx="15">
                  <c:v>40396</c:v>
                </c:pt>
                <c:pt idx="16">
                  <c:v>40410</c:v>
                </c:pt>
                <c:pt idx="17">
                  <c:v>40424</c:v>
                </c:pt>
                <c:pt idx="18">
                  <c:v>40438</c:v>
                </c:pt>
                <c:pt idx="19">
                  <c:v>40452</c:v>
                </c:pt>
                <c:pt idx="20">
                  <c:v>40466</c:v>
                </c:pt>
                <c:pt idx="21">
                  <c:v>40480</c:v>
                </c:pt>
                <c:pt idx="22">
                  <c:v>40494</c:v>
                </c:pt>
                <c:pt idx="23">
                  <c:v>40508</c:v>
                </c:pt>
                <c:pt idx="24">
                  <c:v>40522</c:v>
                </c:pt>
                <c:pt idx="25">
                  <c:v>40536</c:v>
                </c:pt>
                <c:pt idx="26">
                  <c:v>40550</c:v>
                </c:pt>
                <c:pt idx="27">
                  <c:v>40564</c:v>
                </c:pt>
                <c:pt idx="28">
                  <c:v>40578</c:v>
                </c:pt>
                <c:pt idx="29">
                  <c:v>40592</c:v>
                </c:pt>
                <c:pt idx="30">
                  <c:v>40606</c:v>
                </c:pt>
                <c:pt idx="31">
                  <c:v>40620</c:v>
                </c:pt>
                <c:pt idx="32">
                  <c:v>40634</c:v>
                </c:pt>
                <c:pt idx="33">
                  <c:v>40648</c:v>
                </c:pt>
                <c:pt idx="34">
                  <c:v>40662</c:v>
                </c:pt>
                <c:pt idx="35">
                  <c:v>40676</c:v>
                </c:pt>
                <c:pt idx="36">
                  <c:v>40690</c:v>
                </c:pt>
                <c:pt idx="37">
                  <c:v>40704</c:v>
                </c:pt>
                <c:pt idx="38">
                  <c:v>40718</c:v>
                </c:pt>
                <c:pt idx="39">
                  <c:v>40732</c:v>
                </c:pt>
                <c:pt idx="40">
                  <c:v>40746</c:v>
                </c:pt>
                <c:pt idx="41">
                  <c:v>40760</c:v>
                </c:pt>
                <c:pt idx="42">
                  <c:v>40774</c:v>
                </c:pt>
                <c:pt idx="43">
                  <c:v>40788</c:v>
                </c:pt>
                <c:pt idx="44">
                  <c:v>40802</c:v>
                </c:pt>
                <c:pt idx="45">
                  <c:v>40816</c:v>
                </c:pt>
                <c:pt idx="46">
                  <c:v>40830</c:v>
                </c:pt>
                <c:pt idx="47">
                  <c:v>40844</c:v>
                </c:pt>
                <c:pt idx="48">
                  <c:v>40858</c:v>
                </c:pt>
                <c:pt idx="49">
                  <c:v>40872</c:v>
                </c:pt>
                <c:pt idx="50">
                  <c:v>40886</c:v>
                </c:pt>
                <c:pt idx="51">
                  <c:v>40900</c:v>
                </c:pt>
                <c:pt idx="52">
                  <c:v>40914</c:v>
                </c:pt>
                <c:pt idx="53">
                  <c:v>40928</c:v>
                </c:pt>
                <c:pt idx="54">
                  <c:v>40942</c:v>
                </c:pt>
                <c:pt idx="55">
                  <c:v>40956</c:v>
                </c:pt>
                <c:pt idx="56">
                  <c:v>40970</c:v>
                </c:pt>
                <c:pt idx="57">
                  <c:v>40984</c:v>
                </c:pt>
                <c:pt idx="58">
                  <c:v>40998</c:v>
                </c:pt>
                <c:pt idx="59">
                  <c:v>41012</c:v>
                </c:pt>
                <c:pt idx="60">
                  <c:v>41026</c:v>
                </c:pt>
                <c:pt idx="61">
                  <c:v>41040</c:v>
                </c:pt>
                <c:pt idx="62">
                  <c:v>41054</c:v>
                </c:pt>
                <c:pt idx="63">
                  <c:v>41068</c:v>
                </c:pt>
                <c:pt idx="64">
                  <c:v>41082</c:v>
                </c:pt>
                <c:pt idx="65">
                  <c:v>41096</c:v>
                </c:pt>
                <c:pt idx="66">
                  <c:v>41110</c:v>
                </c:pt>
                <c:pt idx="67">
                  <c:v>41124</c:v>
                </c:pt>
                <c:pt idx="68">
                  <c:v>41138</c:v>
                </c:pt>
                <c:pt idx="69">
                  <c:v>41152</c:v>
                </c:pt>
                <c:pt idx="70">
                  <c:v>41166</c:v>
                </c:pt>
                <c:pt idx="71">
                  <c:v>41180</c:v>
                </c:pt>
                <c:pt idx="72">
                  <c:v>41194</c:v>
                </c:pt>
                <c:pt idx="73">
                  <c:v>41212</c:v>
                </c:pt>
                <c:pt idx="74">
                  <c:v>41222</c:v>
                </c:pt>
                <c:pt idx="75">
                  <c:v>41236</c:v>
                </c:pt>
                <c:pt idx="76">
                  <c:v>41250</c:v>
                </c:pt>
                <c:pt idx="77">
                  <c:v>41264</c:v>
                </c:pt>
                <c:pt idx="78">
                  <c:v>41278</c:v>
                </c:pt>
                <c:pt idx="79">
                  <c:v>41292</c:v>
                </c:pt>
                <c:pt idx="80">
                  <c:v>41306</c:v>
                </c:pt>
                <c:pt idx="81">
                  <c:v>41320</c:v>
                </c:pt>
                <c:pt idx="82">
                  <c:v>41334</c:v>
                </c:pt>
                <c:pt idx="83">
                  <c:v>41348</c:v>
                </c:pt>
                <c:pt idx="84">
                  <c:v>41362</c:v>
                </c:pt>
                <c:pt idx="85">
                  <c:v>41376</c:v>
                </c:pt>
                <c:pt idx="86">
                  <c:v>41390</c:v>
                </c:pt>
                <c:pt idx="87">
                  <c:v>41404</c:v>
                </c:pt>
                <c:pt idx="88">
                  <c:v>41418</c:v>
                </c:pt>
                <c:pt idx="89">
                  <c:v>41432</c:v>
                </c:pt>
                <c:pt idx="90">
                  <c:v>41446</c:v>
                </c:pt>
                <c:pt idx="91">
                  <c:v>41460</c:v>
                </c:pt>
                <c:pt idx="92">
                  <c:v>41474</c:v>
                </c:pt>
                <c:pt idx="93">
                  <c:v>41488</c:v>
                </c:pt>
                <c:pt idx="94">
                  <c:v>41502</c:v>
                </c:pt>
                <c:pt idx="95">
                  <c:v>41519</c:v>
                </c:pt>
                <c:pt idx="96">
                  <c:v>41530</c:v>
                </c:pt>
                <c:pt idx="97">
                  <c:v>41544</c:v>
                </c:pt>
                <c:pt idx="98">
                  <c:v>41558</c:v>
                </c:pt>
                <c:pt idx="99">
                  <c:v>41572</c:v>
                </c:pt>
                <c:pt idx="100">
                  <c:v>41586</c:v>
                </c:pt>
                <c:pt idx="101">
                  <c:v>41600</c:v>
                </c:pt>
                <c:pt idx="102">
                  <c:v>41614</c:v>
                </c:pt>
                <c:pt idx="103">
                  <c:v>41628</c:v>
                </c:pt>
                <c:pt idx="104">
                  <c:v>41642</c:v>
                </c:pt>
                <c:pt idx="105">
                  <c:v>41656</c:v>
                </c:pt>
                <c:pt idx="106">
                  <c:v>41670</c:v>
                </c:pt>
                <c:pt idx="107">
                  <c:v>41684</c:v>
                </c:pt>
              </c:numCache>
            </c:numRef>
          </c:cat>
          <c:val>
            <c:numRef>
              <c:f>TL_ZK_Maliyet!$N$4:$N$119</c:f>
              <c:numCache>
                <c:formatCode>0.00</c:formatCode>
                <c:ptCount val="116"/>
                <c:pt idx="0">
                  <c:v>1.3308143950890188</c:v>
                </c:pt>
                <c:pt idx="1">
                  <c:v>1.3687150649612905</c:v>
                </c:pt>
                <c:pt idx="2">
                  <c:v>1.3509041450678767</c:v>
                </c:pt>
                <c:pt idx="3">
                  <c:v>1.353944577912269</c:v>
                </c:pt>
                <c:pt idx="4">
                  <c:v>1.3689286810584227</c:v>
                </c:pt>
                <c:pt idx="5">
                  <c:v>1.3836017820131437</c:v>
                </c:pt>
                <c:pt idx="6">
                  <c:v>1.423745171201485</c:v>
                </c:pt>
                <c:pt idx="7">
                  <c:v>1.4556760785292888</c:v>
                </c:pt>
                <c:pt idx="8">
                  <c:v>1.4715812976034846</c:v>
                </c:pt>
                <c:pt idx="9">
                  <c:v>1.4758338320402298</c:v>
                </c:pt>
                <c:pt idx="10">
                  <c:v>1.4615211788674525</c:v>
                </c:pt>
                <c:pt idx="11">
                  <c:v>1.443747620870206</c:v>
                </c:pt>
                <c:pt idx="12">
                  <c:v>1.4592890305131778</c:v>
                </c:pt>
                <c:pt idx="13">
                  <c:v>1.4388696856686525</c:v>
                </c:pt>
                <c:pt idx="14">
                  <c:v>1.4793870173937851</c:v>
                </c:pt>
                <c:pt idx="15">
                  <c:v>1.4691897284898718</c:v>
                </c:pt>
                <c:pt idx="16">
                  <c:v>1.4659736413912818</c:v>
                </c:pt>
                <c:pt idx="17">
                  <c:v>1.4596976185610178</c:v>
                </c:pt>
                <c:pt idx="18">
                  <c:v>1.557445840424732</c:v>
                </c:pt>
                <c:pt idx="19">
                  <c:v>1.7153207542104476</c:v>
                </c:pt>
                <c:pt idx="20">
                  <c:v>5.5</c:v>
                </c:pt>
                <c:pt idx="21">
                  <c:v>5.5</c:v>
                </c:pt>
                <c:pt idx="22">
                  <c:v>6</c:v>
                </c:pt>
                <c:pt idx="23">
                  <c:v>6</c:v>
                </c:pt>
                <c:pt idx="24">
                  <c:v>6</c:v>
                </c:pt>
                <c:pt idx="25">
                  <c:v>6</c:v>
                </c:pt>
                <c:pt idx="26">
                  <c:v>7.4</c:v>
                </c:pt>
                <c:pt idx="27">
                  <c:v>7.4</c:v>
                </c:pt>
                <c:pt idx="28">
                  <c:v>9.4</c:v>
                </c:pt>
                <c:pt idx="29">
                  <c:v>9.4</c:v>
                </c:pt>
                <c:pt idx="30">
                  <c:v>9.4</c:v>
                </c:pt>
                <c:pt idx="31">
                  <c:v>9.4</c:v>
                </c:pt>
                <c:pt idx="32">
                  <c:v>13.2</c:v>
                </c:pt>
                <c:pt idx="33">
                  <c:v>13.2</c:v>
                </c:pt>
                <c:pt idx="34">
                  <c:v>13.3</c:v>
                </c:pt>
                <c:pt idx="35">
                  <c:v>13.3</c:v>
                </c:pt>
                <c:pt idx="36">
                  <c:v>13.3</c:v>
                </c:pt>
                <c:pt idx="37">
                  <c:v>13.3</c:v>
                </c:pt>
                <c:pt idx="38">
                  <c:v>13.3</c:v>
                </c:pt>
                <c:pt idx="39">
                  <c:v>13.3</c:v>
                </c:pt>
                <c:pt idx="40">
                  <c:v>13.3</c:v>
                </c:pt>
                <c:pt idx="41">
                  <c:v>13.3</c:v>
                </c:pt>
                <c:pt idx="42">
                  <c:v>13.3</c:v>
                </c:pt>
                <c:pt idx="43">
                  <c:v>13.3</c:v>
                </c:pt>
                <c:pt idx="44">
                  <c:v>13.3</c:v>
                </c:pt>
                <c:pt idx="45">
                  <c:v>11.878034782608701</c:v>
                </c:pt>
                <c:pt idx="46">
                  <c:v>11.457491304347831</c:v>
                </c:pt>
                <c:pt idx="47">
                  <c:v>9.2641157270029684</c:v>
                </c:pt>
                <c:pt idx="48">
                  <c:v>8.0296695652173895</c:v>
                </c:pt>
                <c:pt idx="49">
                  <c:v>7.5089812734082377</c:v>
                </c:pt>
                <c:pt idx="50">
                  <c:v>7.3890460687960697</c:v>
                </c:pt>
                <c:pt idx="51">
                  <c:v>7.3469739130434801</c:v>
                </c:pt>
                <c:pt idx="52">
                  <c:v>6.9090264040234715</c:v>
                </c:pt>
                <c:pt idx="53">
                  <c:v>7.4478346456692908</c:v>
                </c:pt>
                <c:pt idx="54">
                  <c:v>7.4583364485981312</c:v>
                </c:pt>
                <c:pt idx="55">
                  <c:v>7.3640361306006961</c:v>
                </c:pt>
                <c:pt idx="56">
                  <c:v>7.3627201803780462</c:v>
                </c:pt>
                <c:pt idx="57">
                  <c:v>7.3130340199267518</c:v>
                </c:pt>
                <c:pt idx="58">
                  <c:v>6.8788380025643105</c:v>
                </c:pt>
                <c:pt idx="59">
                  <c:v>6.2131108410703693</c:v>
                </c:pt>
                <c:pt idx="60">
                  <c:v>6.3575790715236327</c:v>
                </c:pt>
                <c:pt idx="61">
                  <c:v>6.0567163694330359</c:v>
                </c:pt>
                <c:pt idx="62">
                  <c:v>6.0289093793558504</c:v>
                </c:pt>
                <c:pt idx="63">
                  <c:v>6.0205000097248087</c:v>
                </c:pt>
                <c:pt idx="64">
                  <c:v>5.7484417183207288</c:v>
                </c:pt>
                <c:pt idx="65">
                  <c:v>5.5575659640682549</c:v>
                </c:pt>
                <c:pt idx="66">
                  <c:v>5.3686058184243066</c:v>
                </c:pt>
                <c:pt idx="67">
                  <c:v>5.5457330852247981</c:v>
                </c:pt>
                <c:pt idx="68">
                  <c:v>5.5447344692999767</c:v>
                </c:pt>
                <c:pt idx="69">
                  <c:v>5.6863904341523162</c:v>
                </c:pt>
                <c:pt idx="70">
                  <c:v>5.6730166579652268</c:v>
                </c:pt>
                <c:pt idx="71">
                  <c:v>5.5792612190689326</c:v>
                </c:pt>
                <c:pt idx="72">
                  <c:v>6.1674957222879039</c:v>
                </c:pt>
                <c:pt idx="73">
                  <c:v>5.9733603192247733</c:v>
                </c:pt>
                <c:pt idx="74">
                  <c:v>6.2418871627701948</c:v>
                </c:pt>
                <c:pt idx="75">
                  <c:v>6.1057191585048978</c:v>
                </c:pt>
                <c:pt idx="76">
                  <c:v>5.9625495852158306</c:v>
                </c:pt>
                <c:pt idx="77">
                  <c:v>6.277544669089437</c:v>
                </c:pt>
                <c:pt idx="78">
                  <c:v>6.473600724377067</c:v>
                </c:pt>
                <c:pt idx="79">
                  <c:v>6.2211377596272888</c:v>
                </c:pt>
                <c:pt idx="80">
                  <c:v>6.2274952244165149</c:v>
                </c:pt>
                <c:pt idx="81">
                  <c:v>6.3230966642599276</c:v>
                </c:pt>
                <c:pt idx="82">
                  <c:v>6.3141698734177201</c:v>
                </c:pt>
                <c:pt idx="83">
                  <c:v>6.1693012658227842</c:v>
                </c:pt>
                <c:pt idx="84">
                  <c:v>5.7770349023414775</c:v>
                </c:pt>
                <c:pt idx="85">
                  <c:v>6.0319927278300076</c:v>
                </c:pt>
                <c:pt idx="86">
                  <c:v>6.0084789298023118</c:v>
                </c:pt>
                <c:pt idx="87">
                  <c:v>6.6303840705739256</c:v>
                </c:pt>
                <c:pt idx="88">
                  <c:v>6.5112815467739349</c:v>
                </c:pt>
                <c:pt idx="89">
                  <c:v>6.9553618601481153</c:v>
                </c:pt>
                <c:pt idx="90">
                  <c:v>6.5384899991457273</c:v>
                </c:pt>
                <c:pt idx="91">
                  <c:v>7.3248932652625403</c:v>
                </c:pt>
                <c:pt idx="92">
                  <c:v>7.5994878580993319</c:v>
                </c:pt>
                <c:pt idx="93">
                  <c:v>6.5742035897878806</c:v>
                </c:pt>
                <c:pt idx="94">
                  <c:v>6.5318613635190585</c:v>
                </c:pt>
                <c:pt idx="95">
                  <c:v>6.1811037649443783</c:v>
                </c:pt>
                <c:pt idx="96">
                  <c:v>6.5203794514205136</c:v>
                </c:pt>
                <c:pt idx="97">
                  <c:v>6.5110365963817172</c:v>
                </c:pt>
                <c:pt idx="98">
                  <c:v>6.5211065841243414</c:v>
                </c:pt>
                <c:pt idx="99">
                  <c:v>6.5888629729500865</c:v>
                </c:pt>
                <c:pt idx="100">
                  <c:v>6.243346354686528</c:v>
                </c:pt>
                <c:pt idx="101">
                  <c:v>5.8975869468041457</c:v>
                </c:pt>
                <c:pt idx="102">
                  <c:v>5.9646967675189817</c:v>
                </c:pt>
                <c:pt idx="103">
                  <c:v>5.666787748438102</c:v>
                </c:pt>
              </c:numCache>
            </c:numRef>
          </c:val>
        </c:ser>
        <c:dLbls/>
        <c:marker val="1"/>
        <c:axId val="85384192"/>
        <c:axId val="85382656"/>
      </c:lineChart>
      <c:dateAx>
        <c:axId val="92875008"/>
        <c:scaling>
          <c:orientation val="minMax"/>
        </c:scaling>
        <c:axPos val="b"/>
        <c:numFmt formatCode="[$-409]mmm\-yy;@" sourceLinked="0"/>
        <c:tickLblPos val="nextTo"/>
        <c:txPr>
          <a:bodyPr rot="-5400000" vert="horz"/>
          <a:lstStyle/>
          <a:p>
            <a:pPr>
              <a:defRPr/>
            </a:pPr>
            <a:endParaRPr lang="en-US"/>
          </a:p>
        </c:txPr>
        <c:crossAx val="85381120"/>
        <c:crosses val="autoZero"/>
        <c:auto val="1"/>
        <c:lblOffset val="100"/>
        <c:baseTimeUnit val="days"/>
        <c:majorUnit val="4"/>
        <c:majorTimeUnit val="months"/>
      </c:dateAx>
      <c:valAx>
        <c:axId val="85381120"/>
        <c:scaling>
          <c:orientation val="minMax"/>
        </c:scaling>
        <c:axPos val="l"/>
        <c:numFmt formatCode="0" sourceLinked="0"/>
        <c:tickLblPos val="nextTo"/>
        <c:crossAx val="92875008"/>
        <c:crosses val="autoZero"/>
        <c:crossBetween val="between"/>
      </c:valAx>
      <c:valAx>
        <c:axId val="85382656"/>
        <c:scaling>
          <c:orientation val="minMax"/>
        </c:scaling>
        <c:axPos val="r"/>
        <c:numFmt formatCode="0" sourceLinked="0"/>
        <c:tickLblPos val="nextTo"/>
        <c:crossAx val="85384192"/>
        <c:crosses val="max"/>
        <c:crossBetween val="between"/>
      </c:valAx>
      <c:dateAx>
        <c:axId val="85384192"/>
        <c:scaling>
          <c:orientation val="minMax"/>
        </c:scaling>
        <c:delete val="1"/>
        <c:axPos val="b"/>
        <c:numFmt formatCode="dd/mm/yy" sourceLinked="1"/>
        <c:tickLblPos val="none"/>
        <c:crossAx val="85382656"/>
        <c:crosses val="autoZero"/>
        <c:auto val="1"/>
        <c:lblOffset val="100"/>
        <c:baseTimeUnit val="days"/>
      </c:dateAx>
    </c:plotArea>
    <c:legend>
      <c:legendPos val="r"/>
      <c:layout>
        <c:manualLayout>
          <c:xMode val="edge"/>
          <c:yMode val="edge"/>
          <c:x val="0.34784670151953773"/>
          <c:y val="0.55967780065780814"/>
          <c:w val="0.51646757717610958"/>
          <c:h val="0.15663214423203625"/>
        </c:manualLayout>
      </c:layout>
      <c:txPr>
        <a:bodyPr/>
        <a:lstStyle/>
        <a:p>
          <a:pPr>
            <a:defRPr sz="1200" baseline="0"/>
          </a:pPr>
          <a:endParaRPr lang="en-US"/>
        </a:p>
      </c:txPr>
    </c:legend>
    <c:plotVisOnly val="1"/>
    <c:dispBlanksAs val="gap"/>
  </c:chart>
  <c:spPr>
    <a:solidFill>
      <a:srgbClr val="FFFFFF"/>
    </a:solidFill>
    <a:ln>
      <a:noFill/>
    </a:ln>
  </c:spPr>
  <c:txPr>
    <a:bodyPr/>
    <a:lstStyle/>
    <a:p>
      <a:pPr>
        <a:defRPr>
          <a:latin typeface="Calibri" panose="020F0502020204030204" pitchFamily="34" charset="0"/>
          <a:cs typeface="Times New Roman" panose="02020603050405020304" pitchFamily="18" charset="0"/>
        </a:defRPr>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4.1817159204532828E-2"/>
          <c:y val="4.3450510931285484E-2"/>
          <c:w val="0.92869236751472062"/>
          <c:h val="0.81168294946480735"/>
        </c:manualLayout>
      </c:layout>
      <c:lineChart>
        <c:grouping val="standard"/>
        <c:ser>
          <c:idx val="0"/>
          <c:order val="0"/>
          <c:tx>
            <c:strRef>
              <c:f>Sheet1!$F$1:$F$2</c:f>
              <c:strCache>
                <c:ptCount val="1"/>
                <c:pt idx="0">
                  <c:v>Short-term Funding from CBRT / Total TL Liabilities</c:v>
                </c:pt>
              </c:strCache>
            </c:strRef>
          </c:tx>
          <c:spPr>
            <a:ln w="25400">
              <a:solidFill>
                <a:schemeClr val="accent2">
                  <a:lumMod val="50000"/>
                </a:schemeClr>
              </a:solidFill>
            </a:ln>
          </c:spPr>
          <c:marker>
            <c:symbol val="none"/>
          </c:marker>
          <c:cat>
            <c:numRef>
              <c:f>Sheet1!$A$3:$A$134</c:f>
              <c:numCache>
                <c:formatCode>m/d/yyyy</c:formatCode>
                <c:ptCount val="132"/>
                <c:pt idx="0">
                  <c:v>39629</c:v>
                </c:pt>
                <c:pt idx="1">
                  <c:v>39660</c:v>
                </c:pt>
                <c:pt idx="2">
                  <c:v>39691</c:v>
                </c:pt>
                <c:pt idx="3">
                  <c:v>39721</c:v>
                </c:pt>
                <c:pt idx="4">
                  <c:v>39752</c:v>
                </c:pt>
                <c:pt idx="5">
                  <c:v>39782</c:v>
                </c:pt>
                <c:pt idx="6">
                  <c:v>39813</c:v>
                </c:pt>
                <c:pt idx="7">
                  <c:v>39844</c:v>
                </c:pt>
                <c:pt idx="8">
                  <c:v>39872</c:v>
                </c:pt>
                <c:pt idx="9">
                  <c:v>39903</c:v>
                </c:pt>
                <c:pt idx="10">
                  <c:v>39933</c:v>
                </c:pt>
                <c:pt idx="11">
                  <c:v>39964</c:v>
                </c:pt>
                <c:pt idx="12">
                  <c:v>39994</c:v>
                </c:pt>
                <c:pt idx="13">
                  <c:v>40025</c:v>
                </c:pt>
                <c:pt idx="14">
                  <c:v>40056</c:v>
                </c:pt>
                <c:pt idx="15">
                  <c:v>40086</c:v>
                </c:pt>
                <c:pt idx="16">
                  <c:v>40117</c:v>
                </c:pt>
                <c:pt idx="17">
                  <c:v>40147</c:v>
                </c:pt>
                <c:pt idx="18">
                  <c:v>40178</c:v>
                </c:pt>
                <c:pt idx="19">
                  <c:v>40209</c:v>
                </c:pt>
                <c:pt idx="20">
                  <c:v>40237</c:v>
                </c:pt>
                <c:pt idx="21">
                  <c:v>40268</c:v>
                </c:pt>
                <c:pt idx="22">
                  <c:v>40298</c:v>
                </c:pt>
                <c:pt idx="23">
                  <c:v>40329</c:v>
                </c:pt>
                <c:pt idx="24">
                  <c:v>40359</c:v>
                </c:pt>
                <c:pt idx="25">
                  <c:v>40390</c:v>
                </c:pt>
                <c:pt idx="26">
                  <c:v>40421</c:v>
                </c:pt>
                <c:pt idx="27">
                  <c:v>40451</c:v>
                </c:pt>
                <c:pt idx="28">
                  <c:v>40482</c:v>
                </c:pt>
                <c:pt idx="29">
                  <c:v>40512</c:v>
                </c:pt>
                <c:pt idx="30">
                  <c:v>40543</c:v>
                </c:pt>
                <c:pt idx="31">
                  <c:v>40574</c:v>
                </c:pt>
                <c:pt idx="32">
                  <c:v>40602</c:v>
                </c:pt>
                <c:pt idx="33">
                  <c:v>40633</c:v>
                </c:pt>
                <c:pt idx="34">
                  <c:v>40663</c:v>
                </c:pt>
                <c:pt idx="35">
                  <c:v>40694</c:v>
                </c:pt>
                <c:pt idx="36">
                  <c:v>40724</c:v>
                </c:pt>
                <c:pt idx="37">
                  <c:v>40755</c:v>
                </c:pt>
                <c:pt idx="38">
                  <c:v>40786</c:v>
                </c:pt>
                <c:pt idx="39">
                  <c:v>40816</c:v>
                </c:pt>
                <c:pt idx="40">
                  <c:v>40847</c:v>
                </c:pt>
                <c:pt idx="41">
                  <c:v>40877</c:v>
                </c:pt>
                <c:pt idx="42">
                  <c:v>40908</c:v>
                </c:pt>
                <c:pt idx="43">
                  <c:v>40939</c:v>
                </c:pt>
                <c:pt idx="44">
                  <c:v>40968</c:v>
                </c:pt>
                <c:pt idx="45">
                  <c:v>40999</c:v>
                </c:pt>
                <c:pt idx="46">
                  <c:v>41029</c:v>
                </c:pt>
                <c:pt idx="47">
                  <c:v>41060</c:v>
                </c:pt>
                <c:pt idx="48">
                  <c:v>41090</c:v>
                </c:pt>
                <c:pt idx="49">
                  <c:v>41121</c:v>
                </c:pt>
                <c:pt idx="50">
                  <c:v>41152</c:v>
                </c:pt>
                <c:pt idx="51">
                  <c:v>41182</c:v>
                </c:pt>
                <c:pt idx="52">
                  <c:v>41213</c:v>
                </c:pt>
                <c:pt idx="53">
                  <c:v>41243</c:v>
                </c:pt>
                <c:pt idx="54">
                  <c:v>41274</c:v>
                </c:pt>
                <c:pt idx="55">
                  <c:v>41305</c:v>
                </c:pt>
                <c:pt idx="56">
                  <c:v>41333</c:v>
                </c:pt>
                <c:pt idx="57">
                  <c:v>41364</c:v>
                </c:pt>
                <c:pt idx="58">
                  <c:v>41394</c:v>
                </c:pt>
                <c:pt idx="59">
                  <c:v>41425</c:v>
                </c:pt>
                <c:pt idx="60">
                  <c:v>41455</c:v>
                </c:pt>
                <c:pt idx="61">
                  <c:v>41486</c:v>
                </c:pt>
                <c:pt idx="62">
                  <c:v>41517</c:v>
                </c:pt>
                <c:pt idx="63">
                  <c:v>41547</c:v>
                </c:pt>
                <c:pt idx="64">
                  <c:v>41578</c:v>
                </c:pt>
                <c:pt idx="65">
                  <c:v>41608</c:v>
                </c:pt>
                <c:pt idx="66">
                  <c:v>41639</c:v>
                </c:pt>
              </c:numCache>
            </c:numRef>
          </c:cat>
          <c:val>
            <c:numRef>
              <c:f>Sheet1!$F$3:$F$134</c:f>
              <c:numCache>
                <c:formatCode>_(* #,##0.00_);_(* \(#,##0.00\);_(* "-"??_);_(@_)</c:formatCode>
                <c:ptCount val="132"/>
                <c:pt idx="0">
                  <c:v>1.5586095112329996</c:v>
                </c:pt>
                <c:pt idx="1">
                  <c:v>1.587741499087695</c:v>
                </c:pt>
                <c:pt idx="2">
                  <c:v>1.8037895997522153</c:v>
                </c:pt>
                <c:pt idx="3">
                  <c:v>2.8223694007138835</c:v>
                </c:pt>
                <c:pt idx="4">
                  <c:v>3.18125682074196</c:v>
                </c:pt>
                <c:pt idx="5">
                  <c:v>4.0360996779037812</c:v>
                </c:pt>
                <c:pt idx="6">
                  <c:v>3.7448730695561796</c:v>
                </c:pt>
                <c:pt idx="7">
                  <c:v>2.7857676265891382</c:v>
                </c:pt>
                <c:pt idx="8">
                  <c:v>2.8215519072422865</c:v>
                </c:pt>
                <c:pt idx="9">
                  <c:v>2.2692146769145691</c:v>
                </c:pt>
                <c:pt idx="10">
                  <c:v>3.1301991319630207</c:v>
                </c:pt>
                <c:pt idx="11">
                  <c:v>3.7081665358987674</c:v>
                </c:pt>
                <c:pt idx="12">
                  <c:v>4.0610040282066846</c:v>
                </c:pt>
                <c:pt idx="13">
                  <c:v>3.7505341841922539</c:v>
                </c:pt>
                <c:pt idx="14">
                  <c:v>4.5436346384529802</c:v>
                </c:pt>
                <c:pt idx="15">
                  <c:v>4.3023507753245083</c:v>
                </c:pt>
                <c:pt idx="16">
                  <c:v>4.6029687791141969</c:v>
                </c:pt>
                <c:pt idx="17">
                  <c:v>4.351839622607967</c:v>
                </c:pt>
                <c:pt idx="18">
                  <c:v>5.2050279470262133</c:v>
                </c:pt>
                <c:pt idx="19">
                  <c:v>3.9841663107378853</c:v>
                </c:pt>
                <c:pt idx="20">
                  <c:v>4.6081156030407868</c:v>
                </c:pt>
                <c:pt idx="21">
                  <c:v>4.0724173072399541</c:v>
                </c:pt>
                <c:pt idx="22">
                  <c:v>3.3040203375660049</c:v>
                </c:pt>
                <c:pt idx="23">
                  <c:v>2.9921269506340851</c:v>
                </c:pt>
                <c:pt idx="24">
                  <c:v>3.3539108693373869</c:v>
                </c:pt>
                <c:pt idx="25">
                  <c:v>3.1017048537955514</c:v>
                </c:pt>
                <c:pt idx="26">
                  <c:v>2.7647358436508651</c:v>
                </c:pt>
                <c:pt idx="27">
                  <c:v>2.8127995258778413</c:v>
                </c:pt>
                <c:pt idx="28">
                  <c:v>2.4979571679410335</c:v>
                </c:pt>
                <c:pt idx="29">
                  <c:v>1.9472265073377488</c:v>
                </c:pt>
                <c:pt idx="30">
                  <c:v>2.7867416528770312</c:v>
                </c:pt>
                <c:pt idx="31">
                  <c:v>1.5704417310245151</c:v>
                </c:pt>
                <c:pt idx="32">
                  <c:v>3.1523775250610568</c:v>
                </c:pt>
                <c:pt idx="33">
                  <c:v>4.3221904556388946</c:v>
                </c:pt>
                <c:pt idx="34">
                  <c:v>5.4608098546469712</c:v>
                </c:pt>
                <c:pt idx="35">
                  <c:v>6.5942404441475437</c:v>
                </c:pt>
                <c:pt idx="36">
                  <c:v>7.6578354527532486</c:v>
                </c:pt>
                <c:pt idx="37">
                  <c:v>8.079409782624726</c:v>
                </c:pt>
                <c:pt idx="38">
                  <c:v>7.8208070785517156</c:v>
                </c:pt>
                <c:pt idx="39">
                  <c:v>8.8762400060424511</c:v>
                </c:pt>
                <c:pt idx="40">
                  <c:v>8.1982546794811686</c:v>
                </c:pt>
                <c:pt idx="41">
                  <c:v>4.6950829669291299</c:v>
                </c:pt>
                <c:pt idx="42">
                  <c:v>4.5952356735919944</c:v>
                </c:pt>
                <c:pt idx="43">
                  <c:v>5.1052690413084374</c:v>
                </c:pt>
                <c:pt idx="44">
                  <c:v>5.65516326378473</c:v>
                </c:pt>
                <c:pt idx="45">
                  <c:v>5.4309740981705854</c:v>
                </c:pt>
                <c:pt idx="46">
                  <c:v>4.732939110656071</c:v>
                </c:pt>
                <c:pt idx="47">
                  <c:v>4.4671686069225451</c:v>
                </c:pt>
                <c:pt idx="48">
                  <c:v>4.0732067241412171</c:v>
                </c:pt>
                <c:pt idx="49">
                  <c:v>2.6694315837416753</c:v>
                </c:pt>
                <c:pt idx="50">
                  <c:v>3.0333029379077474</c:v>
                </c:pt>
                <c:pt idx="51">
                  <c:v>3.2288480573030172</c:v>
                </c:pt>
                <c:pt idx="52">
                  <c:v>3.5670324822184645</c:v>
                </c:pt>
                <c:pt idx="53">
                  <c:v>2.9954341390665973</c:v>
                </c:pt>
                <c:pt idx="54">
                  <c:v>2.6683528531002794</c:v>
                </c:pt>
                <c:pt idx="55">
                  <c:v>2.076279351054549</c:v>
                </c:pt>
                <c:pt idx="56">
                  <c:v>2.3988932545298036</c:v>
                </c:pt>
                <c:pt idx="57">
                  <c:v>2.2959407808691572</c:v>
                </c:pt>
                <c:pt idx="58">
                  <c:v>1.5539566313584192</c:v>
                </c:pt>
                <c:pt idx="59">
                  <c:v>2.2330698071600605</c:v>
                </c:pt>
                <c:pt idx="60">
                  <c:v>3.0403249891673756</c:v>
                </c:pt>
                <c:pt idx="61">
                  <c:v>3.3172280073389326</c:v>
                </c:pt>
                <c:pt idx="62">
                  <c:v>3.2975821258716413</c:v>
                </c:pt>
                <c:pt idx="63">
                  <c:v>4.331643773276272</c:v>
                </c:pt>
                <c:pt idx="64">
                  <c:v>3.9788433952703604</c:v>
                </c:pt>
                <c:pt idx="65">
                  <c:v>3.3612289703455787</c:v>
                </c:pt>
                <c:pt idx="66">
                  <c:v>1.6947824925342889</c:v>
                </c:pt>
              </c:numCache>
            </c:numRef>
          </c:val>
        </c:ser>
        <c:ser>
          <c:idx val="1"/>
          <c:order val="1"/>
          <c:tx>
            <c:strRef>
              <c:f>Sheet1!$G$1:$G$2</c:f>
              <c:strCache>
                <c:ptCount val="1"/>
                <c:pt idx="0">
                  <c:v>TL Reserve Requirements held by Banks/ Total TL Liabilities</c:v>
                </c:pt>
              </c:strCache>
            </c:strRef>
          </c:tx>
          <c:spPr>
            <a:ln>
              <a:solidFill>
                <a:schemeClr val="accent6">
                  <a:lumMod val="75000"/>
                </a:schemeClr>
              </a:solidFill>
              <a:prstDash val="sysDot"/>
            </a:ln>
          </c:spPr>
          <c:marker>
            <c:symbol val="none"/>
          </c:marker>
          <c:cat>
            <c:numRef>
              <c:f>Sheet1!$A$3:$A$134</c:f>
              <c:numCache>
                <c:formatCode>m/d/yyyy</c:formatCode>
                <c:ptCount val="132"/>
                <c:pt idx="0">
                  <c:v>39629</c:v>
                </c:pt>
                <c:pt idx="1">
                  <c:v>39660</c:v>
                </c:pt>
                <c:pt idx="2">
                  <c:v>39691</c:v>
                </c:pt>
                <c:pt idx="3">
                  <c:v>39721</c:v>
                </c:pt>
                <c:pt idx="4">
                  <c:v>39752</c:v>
                </c:pt>
                <c:pt idx="5">
                  <c:v>39782</c:v>
                </c:pt>
                <c:pt idx="6">
                  <c:v>39813</c:v>
                </c:pt>
                <c:pt idx="7">
                  <c:v>39844</c:v>
                </c:pt>
                <c:pt idx="8">
                  <c:v>39872</c:v>
                </c:pt>
                <c:pt idx="9">
                  <c:v>39903</c:v>
                </c:pt>
                <c:pt idx="10">
                  <c:v>39933</c:v>
                </c:pt>
                <c:pt idx="11">
                  <c:v>39964</c:v>
                </c:pt>
                <c:pt idx="12">
                  <c:v>39994</c:v>
                </c:pt>
                <c:pt idx="13">
                  <c:v>40025</c:v>
                </c:pt>
                <c:pt idx="14">
                  <c:v>40056</c:v>
                </c:pt>
                <c:pt idx="15">
                  <c:v>40086</c:v>
                </c:pt>
                <c:pt idx="16">
                  <c:v>40117</c:v>
                </c:pt>
                <c:pt idx="17">
                  <c:v>40147</c:v>
                </c:pt>
                <c:pt idx="18">
                  <c:v>40178</c:v>
                </c:pt>
                <c:pt idx="19">
                  <c:v>40209</c:v>
                </c:pt>
                <c:pt idx="20">
                  <c:v>40237</c:v>
                </c:pt>
                <c:pt idx="21">
                  <c:v>40268</c:v>
                </c:pt>
                <c:pt idx="22">
                  <c:v>40298</c:v>
                </c:pt>
                <c:pt idx="23">
                  <c:v>40329</c:v>
                </c:pt>
                <c:pt idx="24">
                  <c:v>40359</c:v>
                </c:pt>
                <c:pt idx="25">
                  <c:v>40390</c:v>
                </c:pt>
                <c:pt idx="26">
                  <c:v>40421</c:v>
                </c:pt>
                <c:pt idx="27">
                  <c:v>40451</c:v>
                </c:pt>
                <c:pt idx="28">
                  <c:v>40482</c:v>
                </c:pt>
                <c:pt idx="29">
                  <c:v>40512</c:v>
                </c:pt>
                <c:pt idx="30">
                  <c:v>40543</c:v>
                </c:pt>
                <c:pt idx="31">
                  <c:v>40574</c:v>
                </c:pt>
                <c:pt idx="32">
                  <c:v>40602</c:v>
                </c:pt>
                <c:pt idx="33">
                  <c:v>40633</c:v>
                </c:pt>
                <c:pt idx="34">
                  <c:v>40663</c:v>
                </c:pt>
                <c:pt idx="35">
                  <c:v>40694</c:v>
                </c:pt>
                <c:pt idx="36">
                  <c:v>40724</c:v>
                </c:pt>
                <c:pt idx="37">
                  <c:v>40755</c:v>
                </c:pt>
                <c:pt idx="38">
                  <c:v>40786</c:v>
                </c:pt>
                <c:pt idx="39">
                  <c:v>40816</c:v>
                </c:pt>
                <c:pt idx="40">
                  <c:v>40847</c:v>
                </c:pt>
                <c:pt idx="41">
                  <c:v>40877</c:v>
                </c:pt>
                <c:pt idx="42">
                  <c:v>40908</c:v>
                </c:pt>
                <c:pt idx="43">
                  <c:v>40939</c:v>
                </c:pt>
                <c:pt idx="44">
                  <c:v>40968</c:v>
                </c:pt>
                <c:pt idx="45">
                  <c:v>40999</c:v>
                </c:pt>
                <c:pt idx="46">
                  <c:v>41029</c:v>
                </c:pt>
                <c:pt idx="47">
                  <c:v>41060</c:v>
                </c:pt>
                <c:pt idx="48">
                  <c:v>41090</c:v>
                </c:pt>
                <c:pt idx="49">
                  <c:v>41121</c:v>
                </c:pt>
                <c:pt idx="50">
                  <c:v>41152</c:v>
                </c:pt>
                <c:pt idx="51">
                  <c:v>41182</c:v>
                </c:pt>
                <c:pt idx="52">
                  <c:v>41213</c:v>
                </c:pt>
                <c:pt idx="53">
                  <c:v>41243</c:v>
                </c:pt>
                <c:pt idx="54">
                  <c:v>41274</c:v>
                </c:pt>
                <c:pt idx="55">
                  <c:v>41305</c:v>
                </c:pt>
                <c:pt idx="56">
                  <c:v>41333</c:v>
                </c:pt>
                <c:pt idx="57">
                  <c:v>41364</c:v>
                </c:pt>
                <c:pt idx="58">
                  <c:v>41394</c:v>
                </c:pt>
                <c:pt idx="59">
                  <c:v>41425</c:v>
                </c:pt>
                <c:pt idx="60">
                  <c:v>41455</c:v>
                </c:pt>
                <c:pt idx="61">
                  <c:v>41486</c:v>
                </c:pt>
                <c:pt idx="62">
                  <c:v>41517</c:v>
                </c:pt>
                <c:pt idx="63">
                  <c:v>41547</c:v>
                </c:pt>
                <c:pt idx="64">
                  <c:v>41578</c:v>
                </c:pt>
                <c:pt idx="65">
                  <c:v>41608</c:v>
                </c:pt>
                <c:pt idx="66">
                  <c:v>41639</c:v>
                </c:pt>
              </c:numCache>
            </c:numRef>
          </c:cat>
          <c:val>
            <c:numRef>
              <c:f>Sheet1!$G$3:$G$134</c:f>
              <c:numCache>
                <c:formatCode>_(* #,##0.00_);_(* \(#,##0.00\);_(* "-"??_);_(@_)</c:formatCode>
                <c:ptCount val="132"/>
                <c:pt idx="0">
                  <c:v>3.9303449577805649</c:v>
                </c:pt>
                <c:pt idx="1">
                  <c:v>4.0299114434403638</c:v>
                </c:pt>
                <c:pt idx="2">
                  <c:v>4.0854991024282894</c:v>
                </c:pt>
                <c:pt idx="3">
                  <c:v>3.8412625169701902</c:v>
                </c:pt>
                <c:pt idx="4">
                  <c:v>3.9025750373741914</c:v>
                </c:pt>
                <c:pt idx="5">
                  <c:v>4.018012918904792</c:v>
                </c:pt>
                <c:pt idx="6">
                  <c:v>3.9869633064063916</c:v>
                </c:pt>
                <c:pt idx="7">
                  <c:v>4.2104130901944217</c:v>
                </c:pt>
                <c:pt idx="8">
                  <c:v>4.1603913736444014</c:v>
                </c:pt>
                <c:pt idx="9">
                  <c:v>4.0120812782561561</c:v>
                </c:pt>
                <c:pt idx="10">
                  <c:v>4.0692465775041651</c:v>
                </c:pt>
                <c:pt idx="11">
                  <c:v>3.957119993140704</c:v>
                </c:pt>
                <c:pt idx="12">
                  <c:v>3.8670699160221726</c:v>
                </c:pt>
                <c:pt idx="13">
                  <c:v>3.9883350704992409</c:v>
                </c:pt>
                <c:pt idx="14">
                  <c:v>3.9363733748791416</c:v>
                </c:pt>
                <c:pt idx="15">
                  <c:v>3.7471030024076781</c:v>
                </c:pt>
                <c:pt idx="16">
                  <c:v>3.6187105606017202</c:v>
                </c:pt>
                <c:pt idx="17">
                  <c:v>3.2408442286982293</c:v>
                </c:pt>
                <c:pt idx="18">
                  <c:v>3.1226745482556444</c:v>
                </c:pt>
                <c:pt idx="19">
                  <c:v>3.2847341871012663</c:v>
                </c:pt>
                <c:pt idx="20">
                  <c:v>3.2220373088003562</c:v>
                </c:pt>
                <c:pt idx="21">
                  <c:v>3.1564228274952799</c:v>
                </c:pt>
                <c:pt idx="22">
                  <c:v>3.3284647688216058</c:v>
                </c:pt>
                <c:pt idx="23">
                  <c:v>3.30529031487296</c:v>
                </c:pt>
                <c:pt idx="24">
                  <c:v>3.2500365986157749</c:v>
                </c:pt>
                <c:pt idx="25">
                  <c:v>3.402708070695867</c:v>
                </c:pt>
                <c:pt idx="26">
                  <c:v>3.4260813407316295</c:v>
                </c:pt>
                <c:pt idx="27">
                  <c:v>3.3462712416751725</c:v>
                </c:pt>
                <c:pt idx="28">
                  <c:v>3.5602591176470626</c:v>
                </c:pt>
                <c:pt idx="29">
                  <c:v>3.6264688823101974</c:v>
                </c:pt>
                <c:pt idx="30">
                  <c:v>3.8697381474323289</c:v>
                </c:pt>
                <c:pt idx="31">
                  <c:v>3.9571840673453429</c:v>
                </c:pt>
                <c:pt idx="32">
                  <c:v>4.9980790447542427</c:v>
                </c:pt>
                <c:pt idx="33">
                  <c:v>6.6050262037498495</c:v>
                </c:pt>
                <c:pt idx="34">
                  <c:v>7.7931308258459371</c:v>
                </c:pt>
                <c:pt idx="35">
                  <c:v>8.8478008105993204</c:v>
                </c:pt>
                <c:pt idx="36">
                  <c:v>8.8950842825245235</c:v>
                </c:pt>
                <c:pt idx="37">
                  <c:v>8.9467167413800333</c:v>
                </c:pt>
                <c:pt idx="38">
                  <c:v>8.7650537464887588</c:v>
                </c:pt>
                <c:pt idx="39">
                  <c:v>8.7967932173577825</c:v>
                </c:pt>
                <c:pt idx="40">
                  <c:v>7.6957826625872805</c:v>
                </c:pt>
                <c:pt idx="41">
                  <c:v>5.7695852598405706</c:v>
                </c:pt>
                <c:pt idx="42">
                  <c:v>4.1953153303070776</c:v>
                </c:pt>
                <c:pt idx="43">
                  <c:v>3.9579237460738095</c:v>
                </c:pt>
                <c:pt idx="44">
                  <c:v>3.3158553863711848</c:v>
                </c:pt>
                <c:pt idx="45">
                  <c:v>3.2852545727952678</c:v>
                </c:pt>
                <c:pt idx="46">
                  <c:v>2.9727497847487236</c:v>
                </c:pt>
                <c:pt idx="47">
                  <c:v>2.7006830410743237</c:v>
                </c:pt>
                <c:pt idx="48">
                  <c:v>3.0214929926468184</c:v>
                </c:pt>
                <c:pt idx="49">
                  <c:v>2.469328003005868</c:v>
                </c:pt>
                <c:pt idx="50">
                  <c:v>1.8858685455789912</c:v>
                </c:pt>
                <c:pt idx="51">
                  <c:v>1.46988792656998</c:v>
                </c:pt>
                <c:pt idx="52">
                  <c:v>1.3572540777073918</c:v>
                </c:pt>
                <c:pt idx="53">
                  <c:v>1.31784377133634</c:v>
                </c:pt>
                <c:pt idx="54">
                  <c:v>1.3411896802575276</c:v>
                </c:pt>
                <c:pt idx="55">
                  <c:v>1.3868830267861105</c:v>
                </c:pt>
                <c:pt idx="56">
                  <c:v>1.5627390895718629</c:v>
                </c:pt>
                <c:pt idx="57">
                  <c:v>1.7779463957598116</c:v>
                </c:pt>
                <c:pt idx="58">
                  <c:v>1.6516716862004956</c:v>
                </c:pt>
                <c:pt idx="59">
                  <c:v>1.6416468430916253</c:v>
                </c:pt>
                <c:pt idx="60">
                  <c:v>2.0335469568299644</c:v>
                </c:pt>
                <c:pt idx="61">
                  <c:v>2.2583277471622445</c:v>
                </c:pt>
                <c:pt idx="62">
                  <c:v>1.9720490269067568</c:v>
                </c:pt>
                <c:pt idx="63">
                  <c:v>1.608791367229617</c:v>
                </c:pt>
                <c:pt idx="64">
                  <c:v>1.6218580524704438</c:v>
                </c:pt>
                <c:pt idx="65">
                  <c:v>1.6135334939349846</c:v>
                </c:pt>
                <c:pt idx="66">
                  <c:v>1.441666898095932</c:v>
                </c:pt>
              </c:numCache>
            </c:numRef>
          </c:val>
        </c:ser>
        <c:dLbls/>
        <c:marker val="1"/>
        <c:axId val="112169728"/>
        <c:axId val="112171264"/>
      </c:lineChart>
      <c:dateAx>
        <c:axId val="112169728"/>
        <c:scaling>
          <c:orientation val="minMax"/>
          <c:min val="40179"/>
        </c:scaling>
        <c:axPos val="b"/>
        <c:numFmt formatCode="[$-409]mmm\-yy;@" sourceLinked="0"/>
        <c:tickLblPos val="nextTo"/>
        <c:txPr>
          <a:bodyPr rot="-5400000" vert="horz"/>
          <a:lstStyle/>
          <a:p>
            <a:pPr>
              <a:defRPr/>
            </a:pPr>
            <a:endParaRPr lang="en-US"/>
          </a:p>
        </c:txPr>
        <c:crossAx val="112171264"/>
        <c:crosses val="autoZero"/>
        <c:auto val="1"/>
        <c:lblOffset val="100"/>
        <c:baseTimeUnit val="months"/>
      </c:dateAx>
      <c:valAx>
        <c:axId val="112171264"/>
        <c:scaling>
          <c:orientation val="minMax"/>
          <c:max val="9"/>
          <c:min val="1"/>
        </c:scaling>
        <c:axPos val="l"/>
        <c:numFmt formatCode="_(* #,##0_);_(* \(#,##0\);_(* &quot;-&quot;_);_(@_)" sourceLinked="0"/>
        <c:tickLblPos val="nextTo"/>
        <c:crossAx val="112169728"/>
        <c:crosses val="autoZero"/>
        <c:crossBetween val="between"/>
      </c:valAx>
    </c:plotArea>
    <c:legend>
      <c:legendPos val="r"/>
      <c:layout>
        <c:manualLayout>
          <c:xMode val="edge"/>
          <c:yMode val="edge"/>
          <c:x val="0.46647647615873372"/>
          <c:y val="8.3232512771650641E-2"/>
          <c:w val="0.53352352384126611"/>
          <c:h val="0.17153932048981374"/>
        </c:manualLayout>
      </c:layout>
    </c:legend>
    <c:plotVisOnly val="1"/>
    <c:dispBlanksAs val="gap"/>
  </c:chart>
  <c:spPr>
    <a:ln>
      <a:noFill/>
    </a:ln>
  </c:spPr>
  <c:txPr>
    <a:bodyPr/>
    <a:lstStyle/>
    <a:p>
      <a:pPr>
        <a:defRPr sz="1200">
          <a:latin typeface="Calibri" panose="020F0502020204030204" pitchFamily="34" charset="0"/>
          <a:cs typeface="Times New Roman" panose="02020603050405020304" pitchFamily="18"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7.1988407699037624E-2"/>
          <c:y val="5.1400554097404488E-2"/>
          <c:w val="0.87508098351119545"/>
          <c:h val="0.68612178804745949"/>
        </c:manualLayout>
      </c:layout>
      <c:lineChart>
        <c:grouping val="standard"/>
        <c:ser>
          <c:idx val="0"/>
          <c:order val="0"/>
          <c:tx>
            <c:strRef>
              <c:f>Sheet1!$K$1</c:f>
              <c:strCache>
                <c:ptCount val="1"/>
                <c:pt idx="0">
                  <c:v>Securities/ Total TL Liabilities (%)</c:v>
                </c:pt>
              </c:strCache>
            </c:strRef>
          </c:tx>
          <c:spPr>
            <a:ln>
              <a:solidFill>
                <a:srgbClr val="C0504D">
                  <a:lumMod val="50000"/>
                </a:srgbClr>
              </a:solidFill>
            </a:ln>
          </c:spPr>
          <c:marker>
            <c:symbol val="none"/>
          </c:marker>
          <c:cat>
            <c:numRef>
              <c:f>Sheet1!$A$2:$A$110</c:f>
              <c:numCache>
                <c:formatCode>m/d/yyyy</c:formatCode>
                <c:ptCount val="109"/>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numCache>
            </c:numRef>
          </c:cat>
          <c:val>
            <c:numRef>
              <c:f>Sheet1!$K$2:$K$110</c:f>
              <c:numCache>
                <c:formatCode>General</c:formatCode>
                <c:ptCount val="109"/>
                <c:pt idx="11" formatCode="#,#00">
                  <c:v>31.408758797935036</c:v>
                </c:pt>
                <c:pt idx="12" formatCode="#,#00">
                  <c:v>31.385145732842663</c:v>
                </c:pt>
                <c:pt idx="13" formatCode="#,#00">
                  <c:v>31.579535386197676</c:v>
                </c:pt>
                <c:pt idx="14" formatCode="#,#00">
                  <c:v>31.683405531739776</c:v>
                </c:pt>
                <c:pt idx="15" formatCode="#,#00">
                  <c:v>31.808838398450487</c:v>
                </c:pt>
                <c:pt idx="16" formatCode="#,#00">
                  <c:v>31.918147572928017</c:v>
                </c:pt>
                <c:pt idx="17" formatCode="#,#00">
                  <c:v>31.982928445551167</c:v>
                </c:pt>
                <c:pt idx="18" formatCode="#,#00">
                  <c:v>31.885146664182468</c:v>
                </c:pt>
                <c:pt idx="19" formatCode="#,#00">
                  <c:v>31.737798168142334</c:v>
                </c:pt>
                <c:pt idx="20" formatCode="#,#00">
                  <c:v>31.5141319945938</c:v>
                </c:pt>
                <c:pt idx="21" formatCode="#,#00">
                  <c:v>31.22310519683532</c:v>
                </c:pt>
                <c:pt idx="22" formatCode="#,#00">
                  <c:v>30.861809278687595</c:v>
                </c:pt>
                <c:pt idx="23" formatCode="#,#00">
                  <c:v>30.42548760402989</c:v>
                </c:pt>
                <c:pt idx="24" formatCode="#,#00">
                  <c:v>29.986710259532199</c:v>
                </c:pt>
                <c:pt idx="25" formatCode="#,#00">
                  <c:v>29.437185637929314</c:v>
                </c:pt>
                <c:pt idx="26" formatCode="#,#00">
                  <c:v>28.90338277312182</c:v>
                </c:pt>
                <c:pt idx="27" formatCode="#,#00">
                  <c:v>28.314192636018635</c:v>
                </c:pt>
                <c:pt idx="28" formatCode="#,#00">
                  <c:v>27.794015107856598</c:v>
                </c:pt>
                <c:pt idx="29" formatCode="#,#00">
                  <c:v>27.347163854551425</c:v>
                </c:pt>
                <c:pt idx="30" formatCode="#,#00">
                  <c:v>27.062816711322707</c:v>
                </c:pt>
                <c:pt idx="31" formatCode="#,#00">
                  <c:v>26.73382529418765</c:v>
                </c:pt>
                <c:pt idx="32" formatCode="#,#00">
                  <c:v>26.476761083973813</c:v>
                </c:pt>
                <c:pt idx="33" formatCode="#,#00">
                  <c:v>26.188784754855863</c:v>
                </c:pt>
                <c:pt idx="34" formatCode="#,#00">
                  <c:v>25.956267265473969</c:v>
                </c:pt>
                <c:pt idx="35" formatCode="#,#00">
                  <c:v>25.726442162995522</c:v>
                </c:pt>
                <c:pt idx="36" formatCode="#,#00">
                  <c:v>25.493935340765713</c:v>
                </c:pt>
                <c:pt idx="37" formatCode="#,#00">
                  <c:v>25.258756687030193</c:v>
                </c:pt>
                <c:pt idx="38" formatCode="#,#00">
                  <c:v>25.002082914033117</c:v>
                </c:pt>
                <c:pt idx="39" formatCode="#,#00">
                  <c:v>24.79799258001448</c:v>
                </c:pt>
                <c:pt idx="40" formatCode="#,#00">
                  <c:v>24.547275058502329</c:v>
                </c:pt>
                <c:pt idx="41" formatCode="#,#00">
                  <c:v>24.220472246804071</c:v>
                </c:pt>
                <c:pt idx="42" formatCode="#,#00">
                  <c:v>23.854182069085951</c:v>
                </c:pt>
                <c:pt idx="43" formatCode="#,#00">
                  <c:v>23.581290238299019</c:v>
                </c:pt>
                <c:pt idx="44" formatCode="#,#00">
                  <c:v>23.176076133541226</c:v>
                </c:pt>
                <c:pt idx="45" formatCode="#,#00">
                  <c:v>22.713648444019473</c:v>
                </c:pt>
                <c:pt idx="46" formatCode="#,#00">
                  <c:v>22.330273600575975</c:v>
                </c:pt>
                <c:pt idx="47" formatCode="#,#00">
                  <c:v>22.121766848348404</c:v>
                </c:pt>
                <c:pt idx="48" formatCode="#,#00">
                  <c:v>22.027375589265574</c:v>
                </c:pt>
                <c:pt idx="49" formatCode="#,#00">
                  <c:v>22.071761129421045</c:v>
                </c:pt>
                <c:pt idx="50" formatCode="#,#00">
                  <c:v>22.141726906039288</c:v>
                </c:pt>
                <c:pt idx="51" formatCode="#,#00">
                  <c:v>22.210256909541751</c:v>
                </c:pt>
                <c:pt idx="52" formatCode="#,#00">
                  <c:v>22.294398012384328</c:v>
                </c:pt>
                <c:pt idx="53" formatCode="#,#00">
                  <c:v>22.510246304300935</c:v>
                </c:pt>
                <c:pt idx="54" formatCode="#,#00">
                  <c:v>22.808925785054104</c:v>
                </c:pt>
                <c:pt idx="55" formatCode="#,#00">
                  <c:v>23.117344638353128</c:v>
                </c:pt>
                <c:pt idx="56" formatCode="#,#00">
                  <c:v>23.486113190395272</c:v>
                </c:pt>
                <c:pt idx="57" formatCode="#,#00">
                  <c:v>24.082155163930292</c:v>
                </c:pt>
                <c:pt idx="58" formatCode="#,#00">
                  <c:v>24.713433071381623</c:v>
                </c:pt>
                <c:pt idx="59" formatCode="#,#00">
                  <c:v>25.205905242885621</c:v>
                </c:pt>
                <c:pt idx="60" formatCode="0.00">
                  <c:v>25.715775689608563</c:v>
                </c:pt>
                <c:pt idx="61" formatCode="#,#00">
                  <c:v>26.078793744264527</c:v>
                </c:pt>
                <c:pt idx="62" formatCode="#,#00">
                  <c:v>26.433487949987544</c:v>
                </c:pt>
                <c:pt idx="63" formatCode="#,#00">
                  <c:v>26.793765991390146</c:v>
                </c:pt>
                <c:pt idx="64" formatCode="#,#00">
                  <c:v>27.127937854138981</c:v>
                </c:pt>
                <c:pt idx="65" formatCode="#,#00">
                  <c:v>27.321179427341676</c:v>
                </c:pt>
                <c:pt idx="66" formatCode="#,#00">
                  <c:v>27.488669515589255</c:v>
                </c:pt>
                <c:pt idx="67" formatCode="#,#00">
                  <c:v>27.600515753762693</c:v>
                </c:pt>
                <c:pt idx="68" formatCode="#,#00">
                  <c:v>27.708215485641329</c:v>
                </c:pt>
                <c:pt idx="69" formatCode="#,#00">
                  <c:v>27.727886397627991</c:v>
                </c:pt>
                <c:pt idx="70" formatCode="#,#00">
                  <c:v>27.660347401034329</c:v>
                </c:pt>
                <c:pt idx="71" formatCode="#,#00">
                  <c:v>27.570013442109698</c:v>
                </c:pt>
                <c:pt idx="72" formatCode="#,#00">
                  <c:v>27.287223997248226</c:v>
                </c:pt>
                <c:pt idx="73" formatCode="#,#00">
                  <c:v>26.876142350057691</c:v>
                </c:pt>
                <c:pt idx="74" formatCode="#,#00">
                  <c:v>26.37793317296514</c:v>
                </c:pt>
                <c:pt idx="75" formatCode="#,#00">
                  <c:v>25.570413254278755</c:v>
                </c:pt>
                <c:pt idx="76" formatCode="#,#00">
                  <c:v>24.573062658717888</c:v>
                </c:pt>
                <c:pt idx="77" formatCode="#,#00">
                  <c:v>23.544532289965915</c:v>
                </c:pt>
                <c:pt idx="78" formatCode="#,#00">
                  <c:v>22.42564027494333</c:v>
                </c:pt>
                <c:pt idx="79" formatCode="#,#00">
                  <c:v>21.259249757560429</c:v>
                </c:pt>
                <c:pt idx="80" formatCode="#,#00">
                  <c:v>20.154623995484116</c:v>
                </c:pt>
                <c:pt idx="81" formatCode="#,#00">
                  <c:v>19.008591064193503</c:v>
                </c:pt>
                <c:pt idx="82" formatCode="#,#00">
                  <c:v>17.991155755893182</c:v>
                </c:pt>
                <c:pt idx="83" formatCode="#,#00">
                  <c:v>17.140302516016931</c:v>
                </c:pt>
                <c:pt idx="84" formatCode="#,#00">
                  <c:v>16.23728378885923</c:v>
                </c:pt>
                <c:pt idx="85" formatCode="#,#00">
                  <c:v>15.553869131001694</c:v>
                </c:pt>
                <c:pt idx="86" formatCode="#,#00">
                  <c:v>15.013001074309054</c:v>
                </c:pt>
                <c:pt idx="87" formatCode="#,#00">
                  <c:v>14.670209120146792</c:v>
                </c:pt>
                <c:pt idx="88" formatCode="#,#00">
                  <c:v>14.623290024852405</c:v>
                </c:pt>
                <c:pt idx="89" formatCode="#,#00">
                  <c:v>14.772739716104962</c:v>
                </c:pt>
                <c:pt idx="90" formatCode="#,#00">
                  <c:v>14.98428321019728</c:v>
                </c:pt>
                <c:pt idx="91" formatCode="#,#00">
                  <c:v>15.246383873978083</c:v>
                </c:pt>
                <c:pt idx="92" formatCode="#,#00">
                  <c:v>15.533999890457093</c:v>
                </c:pt>
                <c:pt idx="93" formatCode="#,#00">
                  <c:v>15.714375449047438</c:v>
                </c:pt>
                <c:pt idx="94" formatCode="#,#00">
                  <c:v>15.823565664648726</c:v>
                </c:pt>
                <c:pt idx="95" formatCode="#,#00">
                  <c:v>15.842828612201568</c:v>
                </c:pt>
                <c:pt idx="96" formatCode="#,#00">
                  <c:v>15.930053339789815</c:v>
                </c:pt>
                <c:pt idx="97" formatCode="#,#00">
                  <c:v>15.978019966534454</c:v>
                </c:pt>
                <c:pt idx="98" formatCode="#,#00">
                  <c:v>15.905885007100018</c:v>
                </c:pt>
                <c:pt idx="99" formatCode="#,#00">
                  <c:v>15.835264792326605</c:v>
                </c:pt>
                <c:pt idx="100" formatCode="#,#00">
                  <c:v>15.641690091497054</c:v>
                </c:pt>
                <c:pt idx="101" formatCode="#,#00">
                  <c:v>15.302301304594819</c:v>
                </c:pt>
                <c:pt idx="102" formatCode="#,#00">
                  <c:v>14.896605106292615</c:v>
                </c:pt>
                <c:pt idx="103" formatCode="#,#00">
                  <c:v>14.494277899650154</c:v>
                </c:pt>
                <c:pt idx="104" formatCode="#,#00">
                  <c:v>14.03822981523685</c:v>
                </c:pt>
                <c:pt idx="105" formatCode="#,#00">
                  <c:v>13.669956318471506</c:v>
                </c:pt>
                <c:pt idx="106" formatCode="#,#00">
                  <c:v>13.263856235224903</c:v>
                </c:pt>
                <c:pt idx="107" formatCode="#,#00">
                  <c:v>12.883278007655537</c:v>
                </c:pt>
              </c:numCache>
            </c:numRef>
          </c:val>
        </c:ser>
        <c:dLbls/>
        <c:marker val="1"/>
        <c:axId val="102315904"/>
        <c:axId val="102388096"/>
      </c:lineChart>
      <c:lineChart>
        <c:grouping val="standard"/>
        <c:ser>
          <c:idx val="2"/>
          <c:order val="1"/>
          <c:tx>
            <c:strRef>
              <c:f>Sheet1!$M$1</c:f>
              <c:strCache>
                <c:ptCount val="1"/>
                <c:pt idx="0">
                  <c:v>TL Reserve Requirement held by Banks/ Total TL Liabilities (%)-right axis</c:v>
                </c:pt>
              </c:strCache>
            </c:strRef>
          </c:tx>
          <c:spPr>
            <a:ln w="25400">
              <a:solidFill>
                <a:srgbClr val="4F81BD">
                  <a:lumMod val="75000"/>
                </a:srgbClr>
              </a:solidFill>
              <a:prstDash val="sysDot"/>
            </a:ln>
          </c:spPr>
          <c:marker>
            <c:symbol val="circle"/>
            <c:size val="2"/>
            <c:spPr>
              <a:solidFill>
                <a:srgbClr val="1F497D">
                  <a:lumMod val="75000"/>
                </a:srgbClr>
              </a:solidFill>
              <a:ln>
                <a:noFill/>
              </a:ln>
            </c:spPr>
          </c:marker>
          <c:cat>
            <c:numRef>
              <c:f>Sheet1!$A$2:$A$110</c:f>
              <c:numCache>
                <c:formatCode>m/d/yyyy</c:formatCode>
                <c:ptCount val="109"/>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numCache>
            </c:numRef>
          </c:cat>
          <c:val>
            <c:numRef>
              <c:f>Sheet1!$M$2:$M$110</c:f>
              <c:numCache>
                <c:formatCode>General</c:formatCode>
                <c:ptCount val="109"/>
                <c:pt idx="11" formatCode="#,#00">
                  <c:v>3.6114232095821688</c:v>
                </c:pt>
                <c:pt idx="12" formatCode="#,#00">
                  <c:v>3.6440904657855691</c:v>
                </c:pt>
                <c:pt idx="13" formatCode="#,#00">
                  <c:v>3.6848893298252277</c:v>
                </c:pt>
                <c:pt idx="14" formatCode="#,#00">
                  <c:v>3.7090360470158652</c:v>
                </c:pt>
                <c:pt idx="15" formatCode="#,#00">
                  <c:v>3.7392201953992235</c:v>
                </c:pt>
                <c:pt idx="16" formatCode="#,#00">
                  <c:v>3.7731707910874124</c:v>
                </c:pt>
                <c:pt idx="17" formatCode="#,#00">
                  <c:v>3.8229875427736024</c:v>
                </c:pt>
                <c:pt idx="18" formatCode="#,#00">
                  <c:v>3.8716495231220489</c:v>
                </c:pt>
                <c:pt idx="19" formatCode="#,#00">
                  <c:v>3.9107053351217234</c:v>
                </c:pt>
                <c:pt idx="20" formatCode="#,#00">
                  <c:v>3.9359613130305191</c:v>
                </c:pt>
                <c:pt idx="21" formatCode="#,#00">
                  <c:v>3.9484078206341326</c:v>
                </c:pt>
                <c:pt idx="22" formatCode="#,#00">
                  <c:v>3.9701330300353401</c:v>
                </c:pt>
                <c:pt idx="23" formatCode="#,#00">
                  <c:v>3.9999952971681636</c:v>
                </c:pt>
                <c:pt idx="24" formatCode="#,#00">
                  <c:v>4.0051637615382667</c:v>
                </c:pt>
                <c:pt idx="25" formatCode="#,#00">
                  <c:v>4.0754113526535676</c:v>
                </c:pt>
                <c:pt idx="26" formatCode="#,#00">
                  <c:v>4.0855361536331625</c:v>
                </c:pt>
                <c:pt idx="27" formatCode="#,#00">
                  <c:v>4.0891345735393472</c:v>
                </c:pt>
                <c:pt idx="28" formatCode="#,#00">
                  <c:v>4.088318779379712</c:v>
                </c:pt>
                <c:pt idx="29" formatCode="#,#00">
                  <c:v>4.0796006507929627</c:v>
                </c:pt>
                <c:pt idx="30" formatCode="#,#00">
                  <c:v>4.0576346053435142</c:v>
                </c:pt>
                <c:pt idx="31" formatCode="#,#00">
                  <c:v>4.0434410459803516</c:v>
                </c:pt>
                <c:pt idx="32" formatCode="#,#00">
                  <c:v>4.0399914544153104</c:v>
                </c:pt>
                <c:pt idx="33" formatCode="#,#00">
                  <c:v>4.0487885067035823</c:v>
                </c:pt>
                <c:pt idx="34" formatCode="#,#00">
                  <c:v>4.0427950135790578</c:v>
                </c:pt>
                <c:pt idx="35" formatCode="#,#00">
                  <c:v>4.0321377942452559</c:v>
                </c:pt>
                <c:pt idx="36" formatCode="#,#00">
                  <c:v>4.0341110442462895</c:v>
                </c:pt>
                <c:pt idx="37" formatCode="#,#00">
                  <c:v>3.9703254479204184</c:v>
                </c:pt>
                <c:pt idx="38" formatCode="#,#00">
                  <c:v>3.9669992991203573</c:v>
                </c:pt>
                <c:pt idx="39" formatCode="#,#00">
                  <c:v>3.9709845898249596</c:v>
                </c:pt>
                <c:pt idx="40" formatCode="#,#00">
                  <c:v>3.9800425095633081</c:v>
                </c:pt>
                <c:pt idx="41" formatCode="#,#00">
                  <c:v>3.9747450091065928</c:v>
                </c:pt>
                <c:pt idx="42" formatCode="#,#00">
                  <c:v>3.9771842663441492</c:v>
                </c:pt>
                <c:pt idx="43" formatCode="#,#00">
                  <c:v>3.9857709627582469</c:v>
                </c:pt>
                <c:pt idx="44" formatCode="#,#00">
                  <c:v>3.9700729420660887</c:v>
                </c:pt>
                <c:pt idx="45" formatCode="#,#00">
                  <c:v>3.9599386285195837</c:v>
                </c:pt>
                <c:pt idx="46" formatCode="#,#00">
                  <c:v>3.9667083787899835</c:v>
                </c:pt>
                <c:pt idx="47" formatCode="#,#00">
                  <c:v>3.9764275425857711</c:v>
                </c:pt>
                <c:pt idx="48" formatCode="#,#00">
                  <c:v>3.9907504149024153</c:v>
                </c:pt>
                <c:pt idx="49" formatCode="#,#00">
                  <c:v>4.0060694525224783</c:v>
                </c:pt>
                <c:pt idx="50" formatCode="#,#00">
                  <c:v>4.0202433342397894</c:v>
                </c:pt>
                <c:pt idx="51" formatCode="#,#00">
                  <c:v>4.0277934714549994</c:v>
                </c:pt>
                <c:pt idx="52" formatCode="#,#00">
                  <c:v>4.0169851330037183</c:v>
                </c:pt>
                <c:pt idx="53" formatCode="#,#00">
                  <c:v>4.0117122128571872</c:v>
                </c:pt>
                <c:pt idx="54" formatCode="#,#00">
                  <c:v>4.0082475151120933</c:v>
                </c:pt>
                <c:pt idx="55" formatCode="#,#00">
                  <c:v>3.9958203711496636</c:v>
                </c:pt>
                <c:pt idx="56" formatCode="#,#00">
                  <c:v>3.9879737449361219</c:v>
                </c:pt>
                <c:pt idx="57" formatCode="#,#00">
                  <c:v>3.9643183718717481</c:v>
                </c:pt>
                <c:pt idx="58" formatCode="#,#00">
                  <c:v>3.8995543143545346</c:v>
                </c:pt>
                <c:pt idx="59" formatCode="#,#00">
                  <c:v>3.8275302511753067</c:v>
                </c:pt>
                <c:pt idx="60" formatCode="0.00">
                  <c:v>3.7503903425842098</c:v>
                </c:pt>
                <c:pt idx="61" formatCode="#,#00">
                  <c:v>3.6721941705138725</c:v>
                </c:pt>
                <c:pt idx="62" formatCode="#,#00">
                  <c:v>3.6008892996171324</c:v>
                </c:pt>
                <c:pt idx="63" formatCode="#,#00">
                  <c:v>3.5391574822269192</c:v>
                </c:pt>
                <c:pt idx="64" formatCode="#,#00">
                  <c:v>3.4848383423712752</c:v>
                </c:pt>
                <c:pt idx="65" formatCode="#,#00">
                  <c:v>3.4334188992540744</c:v>
                </c:pt>
                <c:pt idx="66" formatCode="#,#00">
                  <c:v>3.3846166492704595</c:v>
                </c:pt>
                <c:pt idx="67" formatCode="#,#00">
                  <c:v>3.3420923130914999</c:v>
                </c:pt>
                <c:pt idx="68" formatCode="#,#00">
                  <c:v>3.308689666363791</c:v>
                </c:pt>
                <c:pt idx="69" formatCode="#,#00">
                  <c:v>3.3038187127842371</c:v>
                </c:pt>
                <c:pt idx="70" formatCode="#,#00">
                  <c:v>3.3359541005852336</c:v>
                </c:pt>
                <c:pt idx="71" formatCode="#,#00">
                  <c:v>3.3982094005166243</c:v>
                </c:pt>
                <c:pt idx="72" formatCode="#,#00">
                  <c:v>3.4542468905369641</c:v>
                </c:pt>
                <c:pt idx="73" formatCode="#,#00">
                  <c:v>3.602250368533122</c:v>
                </c:pt>
                <c:pt idx="74" formatCode="#,#00">
                  <c:v>3.8896339832210027</c:v>
                </c:pt>
                <c:pt idx="75" formatCode="#,#00">
                  <c:v>4.2616894879730323</c:v>
                </c:pt>
                <c:pt idx="76" formatCode="#,#00">
                  <c:v>4.7235653626168919</c:v>
                </c:pt>
                <c:pt idx="77" formatCode="#,#00">
                  <c:v>5.1939860029426219</c:v>
                </c:pt>
                <c:pt idx="78" formatCode="#,#00">
                  <c:v>5.655986725499635</c:v>
                </c:pt>
                <c:pt idx="79" formatCode="#,#00">
                  <c:v>6.1009010926460654</c:v>
                </c:pt>
                <c:pt idx="80" formatCode="#,#00">
                  <c:v>6.5551112572862786</c:v>
                </c:pt>
                <c:pt idx="81" formatCode="#,#00">
                  <c:v>6.8997382193646333</c:v>
                </c:pt>
                <c:pt idx="82" formatCode="#,#00">
                  <c:v>7.0783312508254959</c:v>
                </c:pt>
                <c:pt idx="83" formatCode="#,#00">
                  <c:v>7.1054626827317273</c:v>
                </c:pt>
                <c:pt idx="84" formatCode="#,#00">
                  <c:v>7.1055243226257643</c:v>
                </c:pt>
                <c:pt idx="85" formatCode="#,#00">
                  <c:v>6.9653390177605097</c:v>
                </c:pt>
                <c:pt idx="86" formatCode="#,#00">
                  <c:v>6.6886913818476303</c:v>
                </c:pt>
                <c:pt idx="87" formatCode="#,#00">
                  <c:v>6.2869929617561944</c:v>
                </c:pt>
                <c:pt idx="88" formatCode="#,#00">
                  <c:v>5.7747331476291128</c:v>
                </c:pt>
                <c:pt idx="89" formatCode="#,#00">
                  <c:v>5.2852672068059698</c:v>
                </c:pt>
                <c:pt idx="90" formatCode="#,#00">
                  <c:v>4.7454848119414548</c:v>
                </c:pt>
                <c:pt idx="91" formatCode="#,#00">
                  <c:v>4.1722193785323087</c:v>
                </c:pt>
                <c:pt idx="92" formatCode="#,#00">
                  <c:v>3.5616439376333253</c:v>
                </c:pt>
                <c:pt idx="93" formatCode="#,#00">
                  <c:v>3.0334332222266682</c:v>
                </c:pt>
                <c:pt idx="94" formatCode="#,#00">
                  <c:v>2.6624547648513155</c:v>
                </c:pt>
                <c:pt idx="95" formatCode="#,#00">
                  <c:v>2.4246109606805191</c:v>
                </c:pt>
                <c:pt idx="96" formatCode="#,#00">
                  <c:v>2.2103575674065445</c:v>
                </c:pt>
                <c:pt idx="97" formatCode="#,#00">
                  <c:v>2.0642645426732678</c:v>
                </c:pt>
                <c:pt idx="98" formatCode="#,#00">
                  <c:v>1.938655527920313</c:v>
                </c:pt>
                <c:pt idx="99" formatCode="#,#00">
                  <c:v>1.8285656863746267</c:v>
                </c:pt>
                <c:pt idx="100" formatCode="#,#00">
                  <c:v>1.7403126698760687</c:v>
                </c:pt>
                <c:pt idx="101" formatCode="#,#00">
                  <c:v>1.6579838335579975</c:v>
                </c:pt>
                <c:pt idx="102" formatCode="#,#00">
                  <c:v>1.640400478904362</c:v>
                </c:pt>
                <c:pt idx="103" formatCode="#,#00">
                  <c:v>1.6475821856816761</c:v>
                </c:pt>
                <c:pt idx="104" formatCode="#,#00">
                  <c:v>1.6591574724033125</c:v>
                </c:pt>
                <c:pt idx="105" formatCode="#,#00">
                  <c:v>1.6812078036335667</c:v>
                </c:pt>
                <c:pt idx="106" formatCode="#,#00">
                  <c:v>1.7058486138501199</c:v>
                </c:pt>
                <c:pt idx="107" formatCode="#,#00">
                  <c:v>1.7142217153366537</c:v>
                </c:pt>
              </c:numCache>
            </c:numRef>
          </c:val>
        </c:ser>
        <c:dLbls/>
        <c:marker val="1"/>
        <c:axId val="85324928"/>
        <c:axId val="112134400"/>
      </c:lineChart>
      <c:dateAx>
        <c:axId val="102315904"/>
        <c:scaling>
          <c:orientation val="minMax"/>
          <c:min val="40179"/>
        </c:scaling>
        <c:axPos val="b"/>
        <c:numFmt formatCode="[$-409]mmm\-yy;@" sourceLinked="0"/>
        <c:tickLblPos val="nextTo"/>
        <c:crossAx val="102388096"/>
        <c:crosses val="autoZero"/>
        <c:auto val="1"/>
        <c:lblOffset val="100"/>
        <c:baseTimeUnit val="months"/>
      </c:dateAx>
      <c:valAx>
        <c:axId val="102388096"/>
        <c:scaling>
          <c:orientation val="minMax"/>
          <c:max val="28"/>
          <c:min val="12"/>
        </c:scaling>
        <c:axPos val="l"/>
        <c:numFmt formatCode="General" sourceLinked="1"/>
        <c:tickLblPos val="nextTo"/>
        <c:crossAx val="102315904"/>
        <c:crosses val="autoZero"/>
        <c:crossBetween val="between"/>
      </c:valAx>
      <c:valAx>
        <c:axId val="112134400"/>
        <c:scaling>
          <c:orientation val="minMax"/>
          <c:max val="7.5"/>
          <c:min val="1"/>
        </c:scaling>
        <c:axPos val="r"/>
        <c:numFmt formatCode="General" sourceLinked="1"/>
        <c:tickLblPos val="nextTo"/>
        <c:crossAx val="85324928"/>
        <c:crosses val="max"/>
        <c:crossBetween val="between"/>
      </c:valAx>
      <c:dateAx>
        <c:axId val="85324928"/>
        <c:scaling>
          <c:orientation val="minMax"/>
        </c:scaling>
        <c:delete val="1"/>
        <c:axPos val="b"/>
        <c:numFmt formatCode="m/d/yyyy" sourceLinked="1"/>
        <c:tickLblPos val="none"/>
        <c:crossAx val="112134400"/>
        <c:crosses val="autoZero"/>
        <c:auto val="1"/>
        <c:lblOffset val="100"/>
        <c:baseTimeUnit val="months"/>
      </c:dateAx>
    </c:plotArea>
    <c:legend>
      <c:legendPos val="r"/>
      <c:layout>
        <c:manualLayout>
          <c:xMode val="edge"/>
          <c:yMode val="edge"/>
          <c:x val="4.311249367354246E-2"/>
          <c:y val="0.85431596899768114"/>
          <c:w val="0.94417703588490154"/>
          <c:h val="0.10038373254367366"/>
        </c:manualLayout>
      </c:layout>
      <c:txPr>
        <a:bodyPr/>
        <a:lstStyle/>
        <a:p>
          <a:pPr>
            <a:defRPr sz="1100"/>
          </a:pPr>
          <a:endParaRPr lang="en-US"/>
        </a:p>
      </c:txPr>
    </c:legend>
    <c:plotVisOnly val="1"/>
    <c:dispBlanksAs val="gap"/>
  </c:chart>
  <c:spPr>
    <a:ln>
      <a:noFill/>
    </a:ln>
  </c:spPr>
  <c:txPr>
    <a:bodyPr/>
    <a:lstStyle/>
    <a:p>
      <a:pPr>
        <a:defRPr sz="1200">
          <a:latin typeface="Calibri" panose="020F0502020204030204" pitchFamily="34" charset="0"/>
          <a:cs typeface="Times New Roman" panose="02020603050405020304" pitchFamily="18" charset="0"/>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7.1988407699037624E-2"/>
          <c:y val="5.1400554097404488E-2"/>
          <c:w val="0.87508098351119545"/>
          <c:h val="0.68612178804745949"/>
        </c:manualLayout>
      </c:layout>
      <c:lineChart>
        <c:grouping val="standard"/>
        <c:ser>
          <c:idx val="0"/>
          <c:order val="0"/>
          <c:tx>
            <c:strRef>
              <c:f>Sheet1!$K$1</c:f>
              <c:strCache>
                <c:ptCount val="1"/>
                <c:pt idx="0">
                  <c:v>Securities/ Total TL Liabilities (%)</c:v>
                </c:pt>
              </c:strCache>
            </c:strRef>
          </c:tx>
          <c:spPr>
            <a:ln>
              <a:solidFill>
                <a:srgbClr val="C0504D">
                  <a:lumMod val="50000"/>
                </a:srgbClr>
              </a:solidFill>
            </a:ln>
          </c:spPr>
          <c:marker>
            <c:symbol val="none"/>
          </c:marker>
          <c:cat>
            <c:numRef>
              <c:f>Sheet1!$A$2:$A$110</c:f>
              <c:numCache>
                <c:formatCode>m/d/yyyy</c:formatCode>
                <c:ptCount val="109"/>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numCache>
            </c:numRef>
          </c:cat>
          <c:val>
            <c:numRef>
              <c:f>Sheet1!$K$2:$K$110</c:f>
              <c:numCache>
                <c:formatCode>General</c:formatCode>
                <c:ptCount val="109"/>
                <c:pt idx="11" formatCode="#,#00">
                  <c:v>31.408758797935036</c:v>
                </c:pt>
                <c:pt idx="12" formatCode="#,#00">
                  <c:v>31.385145732842663</c:v>
                </c:pt>
                <c:pt idx="13" formatCode="#,#00">
                  <c:v>31.579535386197676</c:v>
                </c:pt>
                <c:pt idx="14" formatCode="#,#00">
                  <c:v>31.683405531739776</c:v>
                </c:pt>
                <c:pt idx="15" formatCode="#,#00">
                  <c:v>31.808838398450487</c:v>
                </c:pt>
                <c:pt idx="16" formatCode="#,#00">
                  <c:v>31.918147572928017</c:v>
                </c:pt>
                <c:pt idx="17" formatCode="#,#00">
                  <c:v>31.982928445551167</c:v>
                </c:pt>
                <c:pt idx="18" formatCode="#,#00">
                  <c:v>31.885146664182468</c:v>
                </c:pt>
                <c:pt idx="19" formatCode="#,#00">
                  <c:v>31.737798168142334</c:v>
                </c:pt>
                <c:pt idx="20" formatCode="#,#00">
                  <c:v>31.5141319945938</c:v>
                </c:pt>
                <c:pt idx="21" formatCode="#,#00">
                  <c:v>31.22310519683532</c:v>
                </c:pt>
                <c:pt idx="22" formatCode="#,#00">
                  <c:v>30.861809278687595</c:v>
                </c:pt>
                <c:pt idx="23" formatCode="#,#00">
                  <c:v>30.42548760402989</c:v>
                </c:pt>
                <c:pt idx="24" formatCode="#,#00">
                  <c:v>29.986710259532199</c:v>
                </c:pt>
                <c:pt idx="25" formatCode="#,#00">
                  <c:v>29.437185637929314</c:v>
                </c:pt>
                <c:pt idx="26" formatCode="#,#00">
                  <c:v>28.90338277312182</c:v>
                </c:pt>
                <c:pt idx="27" formatCode="#,#00">
                  <c:v>28.314192636018635</c:v>
                </c:pt>
                <c:pt idx="28" formatCode="#,#00">
                  <c:v>27.794015107856598</c:v>
                </c:pt>
                <c:pt idx="29" formatCode="#,#00">
                  <c:v>27.347163854551425</c:v>
                </c:pt>
                <c:pt idx="30" formatCode="#,#00">
                  <c:v>27.062816711322707</c:v>
                </c:pt>
                <c:pt idx="31" formatCode="#,#00">
                  <c:v>26.73382529418765</c:v>
                </c:pt>
                <c:pt idx="32" formatCode="#,#00">
                  <c:v>26.476761083973813</c:v>
                </c:pt>
                <c:pt idx="33" formatCode="#,#00">
                  <c:v>26.188784754855863</c:v>
                </c:pt>
                <c:pt idx="34" formatCode="#,#00">
                  <c:v>25.956267265473969</c:v>
                </c:pt>
                <c:pt idx="35" formatCode="#,#00">
                  <c:v>25.726442162995522</c:v>
                </c:pt>
                <c:pt idx="36" formatCode="#,#00">
                  <c:v>25.493935340765713</c:v>
                </c:pt>
                <c:pt idx="37" formatCode="#,#00">
                  <c:v>25.258756687030193</c:v>
                </c:pt>
                <c:pt idx="38" formatCode="#,#00">
                  <c:v>25.002082914033117</c:v>
                </c:pt>
                <c:pt idx="39" formatCode="#,#00">
                  <c:v>24.79799258001448</c:v>
                </c:pt>
                <c:pt idx="40" formatCode="#,#00">
                  <c:v>24.547275058502329</c:v>
                </c:pt>
                <c:pt idx="41" formatCode="#,#00">
                  <c:v>24.220472246804071</c:v>
                </c:pt>
                <c:pt idx="42" formatCode="#,#00">
                  <c:v>23.854182069085951</c:v>
                </c:pt>
                <c:pt idx="43" formatCode="#,#00">
                  <c:v>23.581290238299019</c:v>
                </c:pt>
                <c:pt idx="44" formatCode="#,#00">
                  <c:v>23.176076133541226</c:v>
                </c:pt>
                <c:pt idx="45" formatCode="#,#00">
                  <c:v>22.713648444019473</c:v>
                </c:pt>
                <c:pt idx="46" formatCode="#,#00">
                  <c:v>22.330273600575975</c:v>
                </c:pt>
                <c:pt idx="47" formatCode="#,#00">
                  <c:v>22.121766848348404</c:v>
                </c:pt>
                <c:pt idx="48" formatCode="#,#00">
                  <c:v>22.027375589265574</c:v>
                </c:pt>
                <c:pt idx="49" formatCode="#,#00">
                  <c:v>22.071761129421045</c:v>
                </c:pt>
                <c:pt idx="50" formatCode="#,#00">
                  <c:v>22.141726906039288</c:v>
                </c:pt>
                <c:pt idx="51" formatCode="#,#00">
                  <c:v>22.210256909541751</c:v>
                </c:pt>
                <c:pt idx="52" formatCode="#,#00">
                  <c:v>22.294398012384328</c:v>
                </c:pt>
                <c:pt idx="53" formatCode="#,#00">
                  <c:v>22.510246304300935</c:v>
                </c:pt>
                <c:pt idx="54" formatCode="#,#00">
                  <c:v>22.808925785054104</c:v>
                </c:pt>
                <c:pt idx="55" formatCode="#,#00">
                  <c:v>23.117344638353128</c:v>
                </c:pt>
                <c:pt idx="56" formatCode="#,#00">
                  <c:v>23.486113190395272</c:v>
                </c:pt>
                <c:pt idx="57" formatCode="#,#00">
                  <c:v>24.082155163930292</c:v>
                </c:pt>
                <c:pt idx="58" formatCode="#,#00">
                  <c:v>24.713433071381623</c:v>
                </c:pt>
                <c:pt idx="59" formatCode="#,#00">
                  <c:v>25.205905242885621</c:v>
                </c:pt>
                <c:pt idx="60" formatCode="0.00">
                  <c:v>25.715775689608563</c:v>
                </c:pt>
                <c:pt idx="61" formatCode="#,#00">
                  <c:v>26.078793744264527</c:v>
                </c:pt>
                <c:pt idx="62" formatCode="#,#00">
                  <c:v>26.433487949987544</c:v>
                </c:pt>
                <c:pt idx="63" formatCode="#,#00">
                  <c:v>26.793765991390146</c:v>
                </c:pt>
                <c:pt idx="64" formatCode="#,#00">
                  <c:v>27.127937854138981</c:v>
                </c:pt>
                <c:pt idx="65" formatCode="#,#00">
                  <c:v>27.321179427341676</c:v>
                </c:pt>
                <c:pt idx="66" formatCode="#,#00">
                  <c:v>27.488669515589255</c:v>
                </c:pt>
                <c:pt idx="67" formatCode="#,#00">
                  <c:v>27.600515753762693</c:v>
                </c:pt>
                <c:pt idx="68" formatCode="#,#00">
                  <c:v>27.708215485641329</c:v>
                </c:pt>
                <c:pt idx="69" formatCode="#,#00">
                  <c:v>27.727886397627991</c:v>
                </c:pt>
                <c:pt idx="70" formatCode="#,#00">
                  <c:v>27.660347401034329</c:v>
                </c:pt>
                <c:pt idx="71" formatCode="#,#00">
                  <c:v>27.570013442109698</c:v>
                </c:pt>
                <c:pt idx="72" formatCode="#,#00">
                  <c:v>27.287223997248226</c:v>
                </c:pt>
                <c:pt idx="73" formatCode="#,#00">
                  <c:v>26.876142350057691</c:v>
                </c:pt>
                <c:pt idx="74" formatCode="#,#00">
                  <c:v>26.37793317296514</c:v>
                </c:pt>
                <c:pt idx="75" formatCode="#,#00">
                  <c:v>25.570413254278755</c:v>
                </c:pt>
                <c:pt idx="76" formatCode="#,#00">
                  <c:v>24.573062658717888</c:v>
                </c:pt>
                <c:pt idx="77" formatCode="#,#00">
                  <c:v>23.544532289965915</c:v>
                </c:pt>
                <c:pt idx="78" formatCode="#,#00">
                  <c:v>22.42564027494333</c:v>
                </c:pt>
                <c:pt idx="79" formatCode="#,#00">
                  <c:v>21.259249757560429</c:v>
                </c:pt>
                <c:pt idx="80" formatCode="#,#00">
                  <c:v>20.154623995484116</c:v>
                </c:pt>
                <c:pt idx="81" formatCode="#,#00">
                  <c:v>19.008591064193503</c:v>
                </c:pt>
                <c:pt idx="82" formatCode="#,#00">
                  <c:v>17.991155755893182</c:v>
                </c:pt>
                <c:pt idx="83" formatCode="#,#00">
                  <c:v>17.140302516016931</c:v>
                </c:pt>
                <c:pt idx="84" formatCode="#,#00">
                  <c:v>16.23728378885923</c:v>
                </c:pt>
                <c:pt idx="85" formatCode="#,#00">
                  <c:v>15.553869131001694</c:v>
                </c:pt>
                <c:pt idx="86" formatCode="#,#00">
                  <c:v>15.013001074309054</c:v>
                </c:pt>
                <c:pt idx="87" formatCode="#,#00">
                  <c:v>14.670209120146792</c:v>
                </c:pt>
                <c:pt idx="88" formatCode="#,#00">
                  <c:v>14.623290024852405</c:v>
                </c:pt>
                <c:pt idx="89" formatCode="#,#00">
                  <c:v>14.772739716104962</c:v>
                </c:pt>
                <c:pt idx="90" formatCode="#,#00">
                  <c:v>14.98428321019728</c:v>
                </c:pt>
                <c:pt idx="91" formatCode="#,#00">
                  <c:v>15.246383873978083</c:v>
                </c:pt>
                <c:pt idx="92" formatCode="#,#00">
                  <c:v>15.533999890457093</c:v>
                </c:pt>
                <c:pt idx="93" formatCode="#,#00">
                  <c:v>15.714375449047438</c:v>
                </c:pt>
                <c:pt idx="94" formatCode="#,#00">
                  <c:v>15.823565664648726</c:v>
                </c:pt>
                <c:pt idx="95" formatCode="#,#00">
                  <c:v>15.842828612201568</c:v>
                </c:pt>
                <c:pt idx="96" formatCode="#,#00">
                  <c:v>15.930053339789815</c:v>
                </c:pt>
                <c:pt idx="97" formatCode="#,#00">
                  <c:v>15.978019966534454</c:v>
                </c:pt>
                <c:pt idx="98" formatCode="#,#00">
                  <c:v>15.905885007100018</c:v>
                </c:pt>
                <c:pt idx="99" formatCode="#,#00">
                  <c:v>15.835264792326605</c:v>
                </c:pt>
                <c:pt idx="100" formatCode="#,#00">
                  <c:v>15.641690091497054</c:v>
                </c:pt>
                <c:pt idx="101" formatCode="#,#00">
                  <c:v>15.302301304594819</c:v>
                </c:pt>
                <c:pt idx="102" formatCode="#,#00">
                  <c:v>14.896605106292615</c:v>
                </c:pt>
                <c:pt idx="103" formatCode="#,#00">
                  <c:v>14.494277899650154</c:v>
                </c:pt>
                <c:pt idx="104" formatCode="#,#00">
                  <c:v>14.03822981523685</c:v>
                </c:pt>
                <c:pt idx="105" formatCode="#,#00">
                  <c:v>13.669956318471506</c:v>
                </c:pt>
                <c:pt idx="106" formatCode="#,#00">
                  <c:v>13.263856235224903</c:v>
                </c:pt>
                <c:pt idx="107" formatCode="#,#00">
                  <c:v>12.883278007655537</c:v>
                </c:pt>
              </c:numCache>
            </c:numRef>
          </c:val>
        </c:ser>
        <c:dLbls/>
        <c:marker val="1"/>
        <c:axId val="102251904"/>
        <c:axId val="112186496"/>
      </c:lineChart>
      <c:lineChart>
        <c:grouping val="standard"/>
        <c:ser>
          <c:idx val="1"/>
          <c:order val="1"/>
          <c:tx>
            <c:strRef>
              <c:f>Sheet1!$L$1</c:f>
              <c:strCache>
                <c:ptCount val="1"/>
                <c:pt idx="0">
                  <c:v>New Loans/Total TL Liabilities (%) -right axis</c:v>
                </c:pt>
              </c:strCache>
            </c:strRef>
          </c:tx>
          <c:spPr>
            <a:ln w="25400">
              <a:solidFill>
                <a:srgbClr val="F79646">
                  <a:lumMod val="75000"/>
                </a:srgbClr>
              </a:solidFill>
              <a:prstDash val="sysDash"/>
            </a:ln>
          </c:spPr>
          <c:marker>
            <c:symbol val="none"/>
          </c:marker>
          <c:cat>
            <c:numRef>
              <c:f>Sheet1!$A$2:$A$110</c:f>
              <c:numCache>
                <c:formatCode>m/d/yyyy</c:formatCode>
                <c:ptCount val="109"/>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numCache>
            </c:numRef>
          </c:cat>
          <c:val>
            <c:numRef>
              <c:f>Sheet1!$L$2:$L$110</c:f>
              <c:numCache>
                <c:formatCode>General</c:formatCode>
                <c:ptCount val="109"/>
                <c:pt idx="11" formatCode="#,#00">
                  <c:v>6.0304978362017252</c:v>
                </c:pt>
                <c:pt idx="12" formatCode="#,#00">
                  <c:v>6.1235170970321864</c:v>
                </c:pt>
                <c:pt idx="13" formatCode="#,#00">
                  <c:v>6.1762070551034505</c:v>
                </c:pt>
                <c:pt idx="14" formatCode="#,#00">
                  <c:v>6.3239061475625498</c:v>
                </c:pt>
                <c:pt idx="15" formatCode="#,#00">
                  <c:v>6.280267352910462</c:v>
                </c:pt>
                <c:pt idx="16" formatCode="#,#00">
                  <c:v>6.1732283382496238</c:v>
                </c:pt>
                <c:pt idx="17" formatCode="#,#00">
                  <c:v>6.1021329644003224</c:v>
                </c:pt>
                <c:pt idx="18" formatCode="#,#00">
                  <c:v>5.7721768717688544</c:v>
                </c:pt>
                <c:pt idx="19" formatCode="#,#00">
                  <c:v>5.6040362022198398</c:v>
                </c:pt>
                <c:pt idx="20" formatCode="#,#00">
                  <c:v>5.4033640254938637</c:v>
                </c:pt>
                <c:pt idx="21" formatCode="#,#00">
                  <c:v>5.2285008581540051</c:v>
                </c:pt>
                <c:pt idx="22" formatCode="#,#00">
                  <c:v>5.0974719752110582</c:v>
                </c:pt>
                <c:pt idx="23" formatCode="#,#00">
                  <c:v>4.9096138602606878</c:v>
                </c:pt>
                <c:pt idx="24" formatCode="#,#00">
                  <c:v>4.6846224275589972</c:v>
                </c:pt>
                <c:pt idx="25" formatCode="#,#00">
                  <c:v>4.5010197510103396</c:v>
                </c:pt>
                <c:pt idx="26" formatCode="#,#00">
                  <c:v>4.258034917454574</c:v>
                </c:pt>
                <c:pt idx="27" formatCode="#,#00">
                  <c:v>4.0432897066942894</c:v>
                </c:pt>
                <c:pt idx="28" formatCode="#,#00">
                  <c:v>3.9951524331760599</c:v>
                </c:pt>
                <c:pt idx="29" formatCode="#,#00">
                  <c:v>4.0375569490438412</c:v>
                </c:pt>
                <c:pt idx="30" formatCode="#,#00">
                  <c:v>4.0955544966112907</c:v>
                </c:pt>
                <c:pt idx="31" formatCode="#,#00">
                  <c:v>4.2083747816850714</c:v>
                </c:pt>
                <c:pt idx="32" formatCode="#,#00">
                  <c:v>4.2725283861847227</c:v>
                </c:pt>
                <c:pt idx="33" formatCode="#,#00">
                  <c:v>4.3418708047921726</c:v>
                </c:pt>
                <c:pt idx="34" formatCode="#,#00">
                  <c:v>4.4497045677775962</c:v>
                </c:pt>
                <c:pt idx="35" formatCode="#,#00">
                  <c:v>4.4032100210273803</c:v>
                </c:pt>
                <c:pt idx="36" formatCode="#,#00">
                  <c:v>4.4991433850550475</c:v>
                </c:pt>
                <c:pt idx="37" formatCode="#,#00">
                  <c:v>4.5751384993374664</c:v>
                </c:pt>
                <c:pt idx="38" formatCode="#,#00">
                  <c:v>4.5461819375665877</c:v>
                </c:pt>
                <c:pt idx="39" formatCode="#,#00">
                  <c:v>4.5395824559827291</c:v>
                </c:pt>
                <c:pt idx="40" formatCode="#,#00">
                  <c:v>4.6139761414853933</c:v>
                </c:pt>
                <c:pt idx="41" formatCode="#,#00">
                  <c:v>4.5604004220328216</c:v>
                </c:pt>
                <c:pt idx="42" formatCode="#,#00">
                  <c:v>4.6301403337288187</c:v>
                </c:pt>
                <c:pt idx="43" formatCode="#,#00">
                  <c:v>4.6609116853409098</c:v>
                </c:pt>
                <c:pt idx="44" formatCode="#,#00">
                  <c:v>4.6735891175928455</c:v>
                </c:pt>
                <c:pt idx="45" formatCode="#,#00">
                  <c:v>4.6151988384859788</c:v>
                </c:pt>
                <c:pt idx="46" formatCode="#,#00">
                  <c:v>4.4746296343824783</c:v>
                </c:pt>
                <c:pt idx="47" formatCode="#,#00">
                  <c:v>4.3458862035790595</c:v>
                </c:pt>
                <c:pt idx="48" formatCode="#,#00">
                  <c:v>4.2629805773611462</c:v>
                </c:pt>
                <c:pt idx="49" formatCode="#,#00">
                  <c:v>4.138989127065873</c:v>
                </c:pt>
                <c:pt idx="50" formatCode="#,#00">
                  <c:v>4.100146123304671</c:v>
                </c:pt>
                <c:pt idx="51" formatCode="#,#00">
                  <c:v>4.1801814572342071</c:v>
                </c:pt>
                <c:pt idx="52" formatCode="#,#00">
                  <c:v>4.1381981629481919</c:v>
                </c:pt>
                <c:pt idx="53" formatCode="#,#00">
                  <c:v>4.1317272664131544</c:v>
                </c:pt>
                <c:pt idx="54" formatCode="#,#00">
                  <c:v>4.1190919957392653</c:v>
                </c:pt>
                <c:pt idx="55" formatCode="#,#00">
                  <c:v>4.0775004832554709</c:v>
                </c:pt>
                <c:pt idx="56" formatCode="#,#00">
                  <c:v>4.1113920739761163</c:v>
                </c:pt>
                <c:pt idx="57" formatCode="#,#00">
                  <c:v>4.3113361311453176</c:v>
                </c:pt>
                <c:pt idx="58" formatCode="#,#00">
                  <c:v>4.5441618499246328</c:v>
                </c:pt>
                <c:pt idx="59" formatCode="#,#00">
                  <c:v>4.7766903745677265</c:v>
                </c:pt>
                <c:pt idx="60" formatCode="0.00">
                  <c:v>5.0178595503588319</c:v>
                </c:pt>
                <c:pt idx="61" formatCode="#,#00">
                  <c:v>5.2640157071156484</c:v>
                </c:pt>
                <c:pt idx="62" formatCode="#,#00">
                  <c:v>5.4929119462769282</c:v>
                </c:pt>
                <c:pt idx="63" formatCode="#,#00">
                  <c:v>5.679281397077788</c:v>
                </c:pt>
                <c:pt idx="64" formatCode="#,#00">
                  <c:v>5.8414229993232185</c:v>
                </c:pt>
                <c:pt idx="65" formatCode="#,#00">
                  <c:v>5.9925074897908335</c:v>
                </c:pt>
                <c:pt idx="66" formatCode="#,#00">
                  <c:v>6.1722337739686921</c:v>
                </c:pt>
                <c:pt idx="67" formatCode="#,#00">
                  <c:v>6.3448917806078251</c:v>
                </c:pt>
                <c:pt idx="68" formatCode="#,#00">
                  <c:v>6.402353236380395</c:v>
                </c:pt>
                <c:pt idx="69" formatCode="#,#00">
                  <c:v>6.5027655536161966</c:v>
                </c:pt>
                <c:pt idx="70" formatCode="#,#00">
                  <c:v>6.5863540770963551</c:v>
                </c:pt>
                <c:pt idx="71" formatCode="#,#00">
                  <c:v>6.7587396743726034</c:v>
                </c:pt>
                <c:pt idx="72" formatCode="#,#00">
                  <c:v>6.7454607510702829</c:v>
                </c:pt>
                <c:pt idx="73" formatCode="#,#00">
                  <c:v>6.7347827600759116</c:v>
                </c:pt>
                <c:pt idx="74" formatCode="#,#00">
                  <c:v>6.7473548866130608</c:v>
                </c:pt>
                <c:pt idx="75" formatCode="#,#00">
                  <c:v>6.7321527383874367</c:v>
                </c:pt>
                <c:pt idx="76" formatCode="#,#00">
                  <c:v>6.6501213360523463</c:v>
                </c:pt>
                <c:pt idx="77" formatCode="#,#00">
                  <c:v>6.5715097536868345</c:v>
                </c:pt>
                <c:pt idx="78" formatCode="#,#00">
                  <c:v>6.3636154982531163</c:v>
                </c:pt>
                <c:pt idx="79" formatCode="#,#00">
                  <c:v>6.0947538138369861</c:v>
                </c:pt>
                <c:pt idx="80" formatCode="#,#00">
                  <c:v>5.8888876335236855</c:v>
                </c:pt>
                <c:pt idx="81" formatCode="#,#00">
                  <c:v>5.5533010715838476</c:v>
                </c:pt>
                <c:pt idx="82" formatCode="#,#00">
                  <c:v>5.1970618611041077</c:v>
                </c:pt>
                <c:pt idx="83" formatCode="#,#00">
                  <c:v>4.8469760197517529</c:v>
                </c:pt>
                <c:pt idx="84" formatCode="#,#00">
                  <c:v>4.5793627967739736</c:v>
                </c:pt>
                <c:pt idx="85" formatCode="#,#00">
                  <c:v>4.3265883718043456</c:v>
                </c:pt>
                <c:pt idx="86" formatCode="#,#00">
                  <c:v>4.0881288042238975</c:v>
                </c:pt>
                <c:pt idx="87" formatCode="#,#00">
                  <c:v>3.8366573696416801</c:v>
                </c:pt>
                <c:pt idx="88" formatCode="#,#00">
                  <c:v>3.7144837662263948</c:v>
                </c:pt>
                <c:pt idx="89" formatCode="#,#00">
                  <c:v>3.6513237308234072</c:v>
                </c:pt>
                <c:pt idx="90" formatCode="#,#00">
                  <c:v>3.5696765157289865</c:v>
                </c:pt>
                <c:pt idx="91" formatCode="#,#00">
                  <c:v>3.5967921551226998</c:v>
                </c:pt>
                <c:pt idx="92" formatCode="#,#00">
                  <c:v>3.6514077311423256</c:v>
                </c:pt>
                <c:pt idx="93" formatCode="#,#00">
                  <c:v>3.6987080790019409</c:v>
                </c:pt>
                <c:pt idx="94" formatCode="#,#00">
                  <c:v>3.8776601940701303</c:v>
                </c:pt>
                <c:pt idx="95" formatCode="#,#00">
                  <c:v>4.0046087221970916</c:v>
                </c:pt>
                <c:pt idx="96" formatCode="#,#00">
                  <c:v>4.1499245712404305</c:v>
                </c:pt>
                <c:pt idx="97" formatCode="#,#00">
                  <c:v>4.3042703578420545</c:v>
                </c:pt>
                <c:pt idx="98" formatCode="#,#00">
                  <c:v>4.4488245928215102</c:v>
                </c:pt>
                <c:pt idx="99" formatCode="#,#00">
                  <c:v>4.5270704454042043</c:v>
                </c:pt>
                <c:pt idx="100" formatCode="#,#00">
                  <c:v>4.6683924934663672</c:v>
                </c:pt>
                <c:pt idx="101" formatCode="#,#00">
                  <c:v>4.7569412405962712</c:v>
                </c:pt>
                <c:pt idx="102" formatCode="#,#00">
                  <c:v>4.8641752114616628</c:v>
                </c:pt>
                <c:pt idx="103" formatCode="#,#00">
                  <c:v>4.9296428803556713</c:v>
                </c:pt>
                <c:pt idx="104" formatCode="#,#00">
                  <c:v>4.9523222444580552</c:v>
                </c:pt>
                <c:pt idx="105" formatCode="#,#00">
                  <c:v>4.9270129434972096</c:v>
                </c:pt>
                <c:pt idx="106" formatCode="#,#00">
                  <c:v>4.8953233125134714</c:v>
                </c:pt>
                <c:pt idx="107" formatCode="#,#00">
                  <c:v>4.8387006917207662</c:v>
                </c:pt>
              </c:numCache>
            </c:numRef>
          </c:val>
        </c:ser>
        <c:ser>
          <c:idx val="2"/>
          <c:order val="2"/>
          <c:tx>
            <c:strRef>
              <c:f>Sheet1!$M$1</c:f>
              <c:strCache>
                <c:ptCount val="1"/>
                <c:pt idx="0">
                  <c:v>TL Reserve Requirement held by Banks/ Total TL Liabilities (%)-right axis</c:v>
                </c:pt>
              </c:strCache>
            </c:strRef>
          </c:tx>
          <c:spPr>
            <a:ln w="25400">
              <a:solidFill>
                <a:srgbClr val="4F81BD">
                  <a:lumMod val="75000"/>
                </a:srgbClr>
              </a:solidFill>
              <a:prstDash val="sysDot"/>
            </a:ln>
          </c:spPr>
          <c:marker>
            <c:symbol val="circle"/>
            <c:size val="2"/>
            <c:spPr>
              <a:solidFill>
                <a:srgbClr val="1F497D">
                  <a:lumMod val="75000"/>
                </a:srgbClr>
              </a:solidFill>
              <a:ln>
                <a:noFill/>
              </a:ln>
            </c:spPr>
          </c:marker>
          <c:cat>
            <c:numRef>
              <c:f>Sheet1!$A$2:$A$110</c:f>
              <c:numCache>
                <c:formatCode>m/d/yyyy</c:formatCode>
                <c:ptCount val="109"/>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numCache>
            </c:numRef>
          </c:cat>
          <c:val>
            <c:numRef>
              <c:f>Sheet1!$M$2:$M$110</c:f>
              <c:numCache>
                <c:formatCode>General</c:formatCode>
                <c:ptCount val="109"/>
                <c:pt idx="11" formatCode="#,#00">
                  <c:v>3.6114232095821688</c:v>
                </c:pt>
                <c:pt idx="12" formatCode="#,#00">
                  <c:v>3.6440904657855691</c:v>
                </c:pt>
                <c:pt idx="13" formatCode="#,#00">
                  <c:v>3.6848893298252277</c:v>
                </c:pt>
                <c:pt idx="14" formatCode="#,#00">
                  <c:v>3.7090360470158652</c:v>
                </c:pt>
                <c:pt idx="15" formatCode="#,#00">
                  <c:v>3.7392201953992235</c:v>
                </c:pt>
                <c:pt idx="16" formatCode="#,#00">
                  <c:v>3.7731707910874124</c:v>
                </c:pt>
                <c:pt idx="17" formatCode="#,#00">
                  <c:v>3.8229875427736024</c:v>
                </c:pt>
                <c:pt idx="18" formatCode="#,#00">
                  <c:v>3.8716495231220489</c:v>
                </c:pt>
                <c:pt idx="19" formatCode="#,#00">
                  <c:v>3.9107053351217234</c:v>
                </c:pt>
                <c:pt idx="20" formatCode="#,#00">
                  <c:v>3.9359613130305191</c:v>
                </c:pt>
                <c:pt idx="21" formatCode="#,#00">
                  <c:v>3.9484078206341326</c:v>
                </c:pt>
                <c:pt idx="22" formatCode="#,#00">
                  <c:v>3.9701330300353401</c:v>
                </c:pt>
                <c:pt idx="23" formatCode="#,#00">
                  <c:v>3.9999952971681636</c:v>
                </c:pt>
                <c:pt idx="24" formatCode="#,#00">
                  <c:v>4.0051637615382667</c:v>
                </c:pt>
                <c:pt idx="25" formatCode="#,#00">
                  <c:v>4.0754113526535676</c:v>
                </c:pt>
                <c:pt idx="26" formatCode="#,#00">
                  <c:v>4.0855361536331625</c:v>
                </c:pt>
                <c:pt idx="27" formatCode="#,#00">
                  <c:v>4.0891345735393472</c:v>
                </c:pt>
                <c:pt idx="28" formatCode="#,#00">
                  <c:v>4.088318779379712</c:v>
                </c:pt>
                <c:pt idx="29" formatCode="#,#00">
                  <c:v>4.0796006507929627</c:v>
                </c:pt>
                <c:pt idx="30" formatCode="#,#00">
                  <c:v>4.0576346053435142</c:v>
                </c:pt>
                <c:pt idx="31" formatCode="#,#00">
                  <c:v>4.0434410459803516</c:v>
                </c:pt>
                <c:pt idx="32" formatCode="#,#00">
                  <c:v>4.0399914544153104</c:v>
                </c:pt>
                <c:pt idx="33" formatCode="#,#00">
                  <c:v>4.0487885067035823</c:v>
                </c:pt>
                <c:pt idx="34" formatCode="#,#00">
                  <c:v>4.0427950135790578</c:v>
                </c:pt>
                <c:pt idx="35" formatCode="#,#00">
                  <c:v>4.0321377942452559</c:v>
                </c:pt>
                <c:pt idx="36" formatCode="#,#00">
                  <c:v>4.0341110442462895</c:v>
                </c:pt>
                <c:pt idx="37" formatCode="#,#00">
                  <c:v>3.9703254479204184</c:v>
                </c:pt>
                <c:pt idx="38" formatCode="#,#00">
                  <c:v>3.9669992991203573</c:v>
                </c:pt>
                <c:pt idx="39" formatCode="#,#00">
                  <c:v>3.9709845898249596</c:v>
                </c:pt>
                <c:pt idx="40" formatCode="#,#00">
                  <c:v>3.9800425095633081</c:v>
                </c:pt>
                <c:pt idx="41" formatCode="#,#00">
                  <c:v>3.9747450091065928</c:v>
                </c:pt>
                <c:pt idx="42" formatCode="#,#00">
                  <c:v>3.9771842663441492</c:v>
                </c:pt>
                <c:pt idx="43" formatCode="#,#00">
                  <c:v>3.9857709627582469</c:v>
                </c:pt>
                <c:pt idx="44" formatCode="#,#00">
                  <c:v>3.9700729420660887</c:v>
                </c:pt>
                <c:pt idx="45" formatCode="#,#00">
                  <c:v>3.9599386285195837</c:v>
                </c:pt>
                <c:pt idx="46" formatCode="#,#00">
                  <c:v>3.9667083787899835</c:v>
                </c:pt>
                <c:pt idx="47" formatCode="#,#00">
                  <c:v>3.9764275425857711</c:v>
                </c:pt>
                <c:pt idx="48" formatCode="#,#00">
                  <c:v>3.9907504149024153</c:v>
                </c:pt>
                <c:pt idx="49" formatCode="#,#00">
                  <c:v>4.0060694525224783</c:v>
                </c:pt>
                <c:pt idx="50" formatCode="#,#00">
                  <c:v>4.0202433342397894</c:v>
                </c:pt>
                <c:pt idx="51" formatCode="#,#00">
                  <c:v>4.0277934714549994</c:v>
                </c:pt>
                <c:pt idx="52" formatCode="#,#00">
                  <c:v>4.0169851330037183</c:v>
                </c:pt>
                <c:pt idx="53" formatCode="#,#00">
                  <c:v>4.0117122128571872</c:v>
                </c:pt>
                <c:pt idx="54" formatCode="#,#00">
                  <c:v>4.0082475151120933</c:v>
                </c:pt>
                <c:pt idx="55" formatCode="#,#00">
                  <c:v>3.9958203711496636</c:v>
                </c:pt>
                <c:pt idx="56" formatCode="#,#00">
                  <c:v>3.9879737449361219</c:v>
                </c:pt>
                <c:pt idx="57" formatCode="#,#00">
                  <c:v>3.9643183718717481</c:v>
                </c:pt>
                <c:pt idx="58" formatCode="#,#00">
                  <c:v>3.8995543143545346</c:v>
                </c:pt>
                <c:pt idx="59" formatCode="#,#00">
                  <c:v>3.8275302511753067</c:v>
                </c:pt>
                <c:pt idx="60" formatCode="0.00">
                  <c:v>3.7503903425842098</c:v>
                </c:pt>
                <c:pt idx="61" formatCode="#,#00">
                  <c:v>3.6721941705138725</c:v>
                </c:pt>
                <c:pt idx="62" formatCode="#,#00">
                  <c:v>3.6008892996171324</c:v>
                </c:pt>
                <c:pt idx="63" formatCode="#,#00">
                  <c:v>3.5391574822269192</c:v>
                </c:pt>
                <c:pt idx="64" formatCode="#,#00">
                  <c:v>3.4848383423712752</c:v>
                </c:pt>
                <c:pt idx="65" formatCode="#,#00">
                  <c:v>3.4334188992540744</c:v>
                </c:pt>
                <c:pt idx="66" formatCode="#,#00">
                  <c:v>3.3846166492704595</c:v>
                </c:pt>
                <c:pt idx="67" formatCode="#,#00">
                  <c:v>3.3420923130914999</c:v>
                </c:pt>
                <c:pt idx="68" formatCode="#,#00">
                  <c:v>3.308689666363791</c:v>
                </c:pt>
                <c:pt idx="69" formatCode="#,#00">
                  <c:v>3.3038187127842371</c:v>
                </c:pt>
                <c:pt idx="70" formatCode="#,#00">
                  <c:v>3.3359541005852336</c:v>
                </c:pt>
                <c:pt idx="71" formatCode="#,#00">
                  <c:v>3.3982094005166243</c:v>
                </c:pt>
                <c:pt idx="72" formatCode="#,#00">
                  <c:v>3.4542468905369641</c:v>
                </c:pt>
                <c:pt idx="73" formatCode="#,#00">
                  <c:v>3.602250368533122</c:v>
                </c:pt>
                <c:pt idx="74" formatCode="#,#00">
                  <c:v>3.8896339832210027</c:v>
                </c:pt>
                <c:pt idx="75" formatCode="#,#00">
                  <c:v>4.2616894879730323</c:v>
                </c:pt>
                <c:pt idx="76" formatCode="#,#00">
                  <c:v>4.7235653626168919</c:v>
                </c:pt>
                <c:pt idx="77" formatCode="#,#00">
                  <c:v>5.1939860029426219</c:v>
                </c:pt>
                <c:pt idx="78" formatCode="#,#00">
                  <c:v>5.655986725499635</c:v>
                </c:pt>
                <c:pt idx="79" formatCode="#,#00">
                  <c:v>6.1009010926460654</c:v>
                </c:pt>
                <c:pt idx="80" formatCode="#,#00">
                  <c:v>6.5551112572862786</c:v>
                </c:pt>
                <c:pt idx="81" formatCode="#,#00">
                  <c:v>6.8997382193646333</c:v>
                </c:pt>
                <c:pt idx="82" formatCode="#,#00">
                  <c:v>7.0783312508254959</c:v>
                </c:pt>
                <c:pt idx="83" formatCode="#,#00">
                  <c:v>7.1054626827317273</c:v>
                </c:pt>
                <c:pt idx="84" formatCode="#,#00">
                  <c:v>7.1055243226257643</c:v>
                </c:pt>
                <c:pt idx="85" formatCode="#,#00">
                  <c:v>6.9653390177605097</c:v>
                </c:pt>
                <c:pt idx="86" formatCode="#,#00">
                  <c:v>6.6886913818476303</c:v>
                </c:pt>
                <c:pt idx="87" formatCode="#,#00">
                  <c:v>6.2869929617561944</c:v>
                </c:pt>
                <c:pt idx="88" formatCode="#,#00">
                  <c:v>5.7747331476291128</c:v>
                </c:pt>
                <c:pt idx="89" formatCode="#,#00">
                  <c:v>5.2852672068059698</c:v>
                </c:pt>
                <c:pt idx="90" formatCode="#,#00">
                  <c:v>4.7454848119414548</c:v>
                </c:pt>
                <c:pt idx="91" formatCode="#,#00">
                  <c:v>4.1722193785323087</c:v>
                </c:pt>
                <c:pt idx="92" formatCode="#,#00">
                  <c:v>3.5616439376333253</c:v>
                </c:pt>
                <c:pt idx="93" formatCode="#,#00">
                  <c:v>3.0334332222266682</c:v>
                </c:pt>
                <c:pt idx="94" formatCode="#,#00">
                  <c:v>2.6624547648513155</c:v>
                </c:pt>
                <c:pt idx="95" formatCode="#,#00">
                  <c:v>2.4246109606805191</c:v>
                </c:pt>
                <c:pt idx="96" formatCode="#,#00">
                  <c:v>2.2103575674065445</c:v>
                </c:pt>
                <c:pt idx="97" formatCode="#,#00">
                  <c:v>2.0642645426732678</c:v>
                </c:pt>
                <c:pt idx="98" formatCode="#,#00">
                  <c:v>1.938655527920313</c:v>
                </c:pt>
                <c:pt idx="99" formatCode="#,#00">
                  <c:v>1.8285656863746267</c:v>
                </c:pt>
                <c:pt idx="100" formatCode="#,#00">
                  <c:v>1.7403126698760687</c:v>
                </c:pt>
                <c:pt idx="101" formatCode="#,#00">
                  <c:v>1.6579838335579975</c:v>
                </c:pt>
                <c:pt idx="102" formatCode="#,#00">
                  <c:v>1.640400478904362</c:v>
                </c:pt>
                <c:pt idx="103" formatCode="#,#00">
                  <c:v>1.6475821856816761</c:v>
                </c:pt>
                <c:pt idx="104" formatCode="#,#00">
                  <c:v>1.6591574724033125</c:v>
                </c:pt>
                <c:pt idx="105" formatCode="#,#00">
                  <c:v>1.6812078036335667</c:v>
                </c:pt>
                <c:pt idx="106" formatCode="#,#00">
                  <c:v>1.7058486138501199</c:v>
                </c:pt>
                <c:pt idx="107" formatCode="#,#00">
                  <c:v>1.7142217153366537</c:v>
                </c:pt>
              </c:numCache>
            </c:numRef>
          </c:val>
        </c:ser>
        <c:dLbls/>
        <c:marker val="1"/>
        <c:axId val="112234880"/>
        <c:axId val="112188032"/>
      </c:lineChart>
      <c:dateAx>
        <c:axId val="102251904"/>
        <c:scaling>
          <c:orientation val="minMax"/>
          <c:min val="40179"/>
        </c:scaling>
        <c:axPos val="b"/>
        <c:numFmt formatCode="[$-409]mmm\-yy;@" sourceLinked="0"/>
        <c:tickLblPos val="nextTo"/>
        <c:crossAx val="112186496"/>
        <c:crosses val="autoZero"/>
        <c:auto val="1"/>
        <c:lblOffset val="100"/>
        <c:baseTimeUnit val="months"/>
      </c:dateAx>
      <c:valAx>
        <c:axId val="112186496"/>
        <c:scaling>
          <c:orientation val="minMax"/>
          <c:max val="28"/>
          <c:min val="12"/>
        </c:scaling>
        <c:axPos val="l"/>
        <c:numFmt formatCode="General" sourceLinked="1"/>
        <c:tickLblPos val="nextTo"/>
        <c:crossAx val="102251904"/>
        <c:crosses val="autoZero"/>
        <c:crossBetween val="between"/>
      </c:valAx>
      <c:valAx>
        <c:axId val="112188032"/>
        <c:scaling>
          <c:orientation val="minMax"/>
          <c:max val="7.5"/>
          <c:min val="1"/>
        </c:scaling>
        <c:axPos val="r"/>
        <c:numFmt formatCode="General" sourceLinked="1"/>
        <c:tickLblPos val="nextTo"/>
        <c:crossAx val="112234880"/>
        <c:crosses val="max"/>
        <c:crossBetween val="between"/>
      </c:valAx>
      <c:dateAx>
        <c:axId val="112234880"/>
        <c:scaling>
          <c:orientation val="minMax"/>
        </c:scaling>
        <c:delete val="1"/>
        <c:axPos val="b"/>
        <c:numFmt formatCode="m/d/yyyy" sourceLinked="1"/>
        <c:tickLblPos val="none"/>
        <c:crossAx val="112188032"/>
        <c:crosses val="autoZero"/>
        <c:auto val="1"/>
        <c:lblOffset val="100"/>
        <c:baseTimeUnit val="months"/>
      </c:dateAx>
    </c:plotArea>
    <c:legend>
      <c:legendPos val="r"/>
      <c:layout>
        <c:manualLayout>
          <c:xMode val="edge"/>
          <c:yMode val="edge"/>
          <c:x val="4.311249367354246E-2"/>
          <c:y val="0.85431596899768114"/>
          <c:w val="0.94417703588490154"/>
          <c:h val="0.10038373254367366"/>
        </c:manualLayout>
      </c:layout>
      <c:txPr>
        <a:bodyPr/>
        <a:lstStyle/>
        <a:p>
          <a:pPr>
            <a:defRPr sz="1100"/>
          </a:pPr>
          <a:endParaRPr lang="en-US"/>
        </a:p>
      </c:txPr>
    </c:legend>
    <c:plotVisOnly val="1"/>
    <c:dispBlanksAs val="gap"/>
  </c:chart>
  <c:spPr>
    <a:ln>
      <a:noFill/>
    </a:ln>
  </c:spPr>
  <c:txPr>
    <a:bodyPr/>
    <a:lstStyle/>
    <a:p>
      <a:pPr>
        <a:defRPr sz="1200">
          <a:latin typeface="Calibri" panose="020F0502020204030204" pitchFamily="34" charset="0"/>
          <a:cs typeface="Times New Roman" panose="02020603050405020304" pitchFamily="18" charset="0"/>
        </a:defRPr>
      </a:pPr>
      <a:endParaRPr lang="en-US"/>
    </a:p>
  </c:txPr>
  <c:externalData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0.25676</cdr:x>
      <cdr:y>0.05242</cdr:y>
    </cdr:from>
    <cdr:to>
      <cdr:x>0.25676</cdr:x>
      <cdr:y>0.89394</cdr:y>
    </cdr:to>
    <cdr:cxnSp macro="">
      <cdr:nvCxnSpPr>
        <cdr:cNvPr id="8" name="Straight Connector 7"/>
        <cdr:cNvCxnSpPr/>
      </cdr:nvCxnSpPr>
      <cdr:spPr>
        <a:xfrm xmlns:a="http://schemas.openxmlformats.org/drawingml/2006/main">
          <a:off x="1368152" y="147791"/>
          <a:ext cx="0" cy="2372489"/>
        </a:xfrm>
        <a:prstGeom xmlns:a="http://schemas.openxmlformats.org/drawingml/2006/main" prst="line">
          <a:avLst/>
        </a:prstGeom>
        <a:ln xmlns:a="http://schemas.openxmlformats.org/drawingml/2006/main" w="635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0.39189</cdr:x>
      <cdr:y>0.05242</cdr:y>
    </cdr:from>
    <cdr:to>
      <cdr:x>0.39189</cdr:x>
      <cdr:y>0.89394</cdr:y>
    </cdr:to>
    <cdr:cxnSp macro="">
      <cdr:nvCxnSpPr>
        <cdr:cNvPr id="18" name="Straight Connector 17"/>
        <cdr:cNvCxnSpPr/>
      </cdr:nvCxnSpPr>
      <cdr:spPr>
        <a:xfrm xmlns:a="http://schemas.openxmlformats.org/drawingml/2006/main">
          <a:off x="2088232" y="147791"/>
          <a:ext cx="0" cy="2372489"/>
        </a:xfrm>
        <a:prstGeom xmlns:a="http://schemas.openxmlformats.org/drawingml/2006/main" prst="line">
          <a:avLst/>
        </a:prstGeom>
        <a:ln xmlns:a="http://schemas.openxmlformats.org/drawingml/2006/main" w="635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0.7973</cdr:x>
      <cdr:y>0.03791</cdr:y>
    </cdr:from>
    <cdr:to>
      <cdr:x>0.7973</cdr:x>
      <cdr:y>0.86495</cdr:y>
    </cdr:to>
    <cdr:cxnSp macro="">
      <cdr:nvCxnSpPr>
        <cdr:cNvPr id="36" name="Straight Connector 35"/>
        <cdr:cNvCxnSpPr/>
      </cdr:nvCxnSpPr>
      <cdr:spPr>
        <a:xfrm xmlns:a="http://schemas.openxmlformats.org/drawingml/2006/main" flipH="1">
          <a:off x="4248472" y="104149"/>
          <a:ext cx="14" cy="2272115"/>
        </a:xfrm>
        <a:prstGeom xmlns:a="http://schemas.openxmlformats.org/drawingml/2006/main" prst="line">
          <a:avLst/>
        </a:prstGeom>
        <a:ln xmlns:a="http://schemas.openxmlformats.org/drawingml/2006/main" w="635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0.37736</cdr:x>
      <cdr:y>0.7407</cdr:y>
    </cdr:from>
    <cdr:to>
      <cdr:x>0.68868</cdr:x>
      <cdr:y>0.81732</cdr:y>
    </cdr:to>
    <cdr:grpSp>
      <cdr:nvGrpSpPr>
        <cdr:cNvPr id="19" name="Group 18"/>
        <cdr:cNvGrpSpPr/>
      </cdr:nvGrpSpPr>
      <cdr:grpSpPr>
        <a:xfrm xmlns:a="http://schemas.openxmlformats.org/drawingml/2006/main">
          <a:off x="2880332" y="2088241"/>
          <a:ext cx="2376258" cy="216014"/>
          <a:chOff x="3131840" y="1624154"/>
          <a:chExt cx="1512168" cy="246225"/>
        </a:xfrm>
      </cdr:grpSpPr>
      <cdr:sp macro="" textlink="">
        <cdr:nvSpPr>
          <cdr:cNvPr id="20" name="TextBox 8"/>
          <cdr:cNvSpPr txBox="1"/>
        </cdr:nvSpPr>
        <cdr:spPr>
          <a:xfrm xmlns:a="http://schemas.openxmlformats.org/drawingml/2006/main">
            <a:off x="3131840" y="1624154"/>
            <a:ext cx="1512168" cy="2462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1000" dirty="0" smtClean="0"/>
              <a:t>Interest Rate Corridor</a:t>
            </a:r>
            <a:endParaRPr lang="en-US" sz="1000" dirty="0"/>
          </a:p>
        </cdr:txBody>
      </cdr:sp>
      <cdr:sp macro="" textlink="">
        <cdr:nvSpPr>
          <cdr:cNvPr id="21" name="Rectangle 20"/>
          <cdr:cNvSpPr/>
        </cdr:nvSpPr>
        <cdr:spPr>
          <a:xfrm xmlns:a="http://schemas.openxmlformats.org/drawingml/2006/main" flipV="1">
            <a:off x="3544254" y="1706229"/>
            <a:ext cx="265412" cy="164149"/>
          </a:xfrm>
          <a:prstGeom xmlns:a="http://schemas.openxmlformats.org/drawingml/2006/main" prst="rect">
            <a:avLst/>
          </a:prstGeom>
          <a:solidFill xmlns:a="http://schemas.openxmlformats.org/drawingml/2006/main">
            <a:schemeClr val="accent2">
              <a:lumMod val="20000"/>
              <a:lumOff val="8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tr-TR" dirty="0"/>
          </a:p>
        </cdr:txBody>
      </cdr:sp>
    </cdr:grpSp>
  </cdr:relSizeAnchor>
</c:userShapes>
</file>

<file path=ppt/drawings/drawing2.xml><?xml version="1.0" encoding="utf-8"?>
<c:userShapes xmlns:c="http://schemas.openxmlformats.org/drawingml/2006/chart">
  <cdr:relSizeAnchor xmlns:cdr="http://schemas.openxmlformats.org/drawingml/2006/chartDrawing">
    <cdr:from>
      <cdr:x>0.26415</cdr:x>
      <cdr:y>0.04651</cdr:y>
    </cdr:from>
    <cdr:to>
      <cdr:x>0.26415</cdr:x>
      <cdr:y>0.7827</cdr:y>
    </cdr:to>
    <cdr:cxnSp macro="">
      <cdr:nvCxnSpPr>
        <cdr:cNvPr id="2" name="Straight Connector 1"/>
        <cdr:cNvCxnSpPr/>
      </cdr:nvCxnSpPr>
      <cdr:spPr>
        <a:xfrm xmlns:a="http://schemas.openxmlformats.org/drawingml/2006/main">
          <a:off x="2016224" y="144016"/>
          <a:ext cx="0" cy="2279497"/>
        </a:xfrm>
        <a:prstGeom xmlns:a="http://schemas.openxmlformats.org/drawingml/2006/main" prst="line">
          <a:avLst/>
        </a:prstGeom>
        <a:ln xmlns:a="http://schemas.openxmlformats.org/drawingml/2006/main" w="635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0.40566</cdr:x>
      <cdr:y>0.06977</cdr:y>
    </cdr:from>
    <cdr:to>
      <cdr:x>0.40566</cdr:x>
      <cdr:y>0.80596</cdr:y>
    </cdr:to>
    <cdr:cxnSp macro="">
      <cdr:nvCxnSpPr>
        <cdr:cNvPr id="4" name="Straight Connector 3"/>
        <cdr:cNvCxnSpPr/>
      </cdr:nvCxnSpPr>
      <cdr:spPr>
        <a:xfrm xmlns:a="http://schemas.openxmlformats.org/drawingml/2006/main">
          <a:off x="3096344" y="216024"/>
          <a:ext cx="0" cy="2279497"/>
        </a:xfrm>
        <a:prstGeom xmlns:a="http://schemas.openxmlformats.org/drawingml/2006/main" prst="line">
          <a:avLst/>
        </a:prstGeom>
        <a:ln xmlns:a="http://schemas.openxmlformats.org/drawingml/2006/main" w="635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0.81132</cdr:x>
      <cdr:y>0.04651</cdr:y>
    </cdr:from>
    <cdr:to>
      <cdr:x>0.81132</cdr:x>
      <cdr:y>0.7827</cdr:y>
    </cdr:to>
    <cdr:cxnSp macro="">
      <cdr:nvCxnSpPr>
        <cdr:cNvPr id="5" name="Straight Connector 4"/>
        <cdr:cNvCxnSpPr/>
      </cdr:nvCxnSpPr>
      <cdr:spPr>
        <a:xfrm xmlns:a="http://schemas.openxmlformats.org/drawingml/2006/main">
          <a:off x="6192688" y="144016"/>
          <a:ext cx="0" cy="2279497"/>
        </a:xfrm>
        <a:prstGeom xmlns:a="http://schemas.openxmlformats.org/drawingml/2006/main" prst="line">
          <a:avLst/>
        </a:prstGeom>
        <a:ln xmlns:a="http://schemas.openxmlformats.org/drawingml/2006/main" w="635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0.74324</cdr:x>
      <cdr:y>0</cdr:y>
    </cdr:from>
    <cdr:to>
      <cdr:x>0.93198</cdr:x>
      <cdr:y>0.07952</cdr:y>
    </cdr:to>
    <cdr:sp macro="" textlink="">
      <cdr:nvSpPr>
        <cdr:cNvPr id="6" name="TextBox 5"/>
        <cdr:cNvSpPr txBox="1"/>
      </cdr:nvSpPr>
      <cdr:spPr>
        <a:xfrm xmlns:a="http://schemas.openxmlformats.org/drawingml/2006/main">
          <a:off x="3960423" y="0"/>
          <a:ext cx="1005718"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a:r>
            <a:rPr lang="en-US" sz="1000" kern="0" dirty="0" smtClean="0">
              <a:solidFill>
                <a:sysClr val="windowText" lastClr="000000"/>
              </a:solidFill>
              <a:latin typeface="Calibri" panose="020F0502020204030204" pitchFamily="34" charset="0"/>
              <a:cs typeface="Times New Roman" panose="02020603050405020304" pitchFamily="18" charset="0"/>
            </a:rPr>
            <a:t>Tapering  Signal</a:t>
          </a:r>
          <a:endParaRPr lang="en-US" sz="1000" kern="0" dirty="0">
            <a:solidFill>
              <a:sysClr val="windowText" lastClr="000000"/>
            </a:solidFill>
            <a:latin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0.2973</cdr:x>
      <cdr:y>0</cdr:y>
    </cdr:from>
    <cdr:to>
      <cdr:x>0.56757</cdr:x>
      <cdr:y>0.07952</cdr:y>
    </cdr:to>
    <cdr:sp macro="" textlink="">
      <cdr:nvSpPr>
        <cdr:cNvPr id="7" name="TextBox 6"/>
        <cdr:cNvSpPr txBox="1"/>
      </cdr:nvSpPr>
      <cdr:spPr>
        <a:xfrm xmlns:a="http://schemas.openxmlformats.org/drawingml/2006/main">
          <a:off x="1584190" y="0"/>
          <a:ext cx="144014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a:r>
            <a:rPr lang="en-US" sz="1000" kern="0" dirty="0">
              <a:solidFill>
                <a:sysClr val="windowText" lastClr="000000"/>
              </a:solidFill>
              <a:latin typeface="Calibri" panose="020F0502020204030204" pitchFamily="34" charset="0"/>
              <a:cs typeface="Times New Roman" panose="02020603050405020304" pitchFamily="18" charset="0"/>
            </a:rPr>
            <a:t>Eurozone Debt Crisis</a:t>
          </a:r>
        </a:p>
      </cdr:txBody>
    </cdr:sp>
  </cdr:relSizeAnchor>
  <cdr:relSizeAnchor xmlns:cdr="http://schemas.openxmlformats.org/drawingml/2006/chartDrawing">
    <cdr:from>
      <cdr:x>0.21622</cdr:x>
      <cdr:y>0</cdr:y>
    </cdr:from>
    <cdr:to>
      <cdr:x>0.29921</cdr:x>
      <cdr:y>0.07952</cdr:y>
    </cdr:to>
    <cdr:sp macro="" textlink="">
      <cdr:nvSpPr>
        <cdr:cNvPr id="8" name="TextBox 7"/>
        <cdr:cNvSpPr txBox="1"/>
      </cdr:nvSpPr>
      <cdr:spPr>
        <a:xfrm xmlns:a="http://schemas.openxmlformats.org/drawingml/2006/main">
          <a:off x="1152148" y="0"/>
          <a:ext cx="44222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tr-TR" sz="1000" dirty="0" smtClean="0">
              <a:latin typeface="Calibri" panose="020F0502020204030204" pitchFamily="34" charset="0"/>
              <a:cs typeface="Times New Roman" panose="02020603050405020304" pitchFamily="18" charset="0"/>
            </a:rPr>
            <a:t>QE2</a:t>
          </a:r>
          <a:endParaRPr lang="tr-TR" sz="1000" dirty="0">
            <a:latin typeface="Calibri" panose="020F0502020204030204" pitchFamily="34"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55290" cy="49657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63032" y="0"/>
            <a:ext cx="2955290" cy="496570"/>
          </a:xfrm>
          <a:prstGeom prst="rect">
            <a:avLst/>
          </a:prstGeom>
        </p:spPr>
        <p:txBody>
          <a:bodyPr vert="horz" lIns="91440" tIns="45720" rIns="91440" bIns="45720" rtlCol="0"/>
          <a:lstStyle>
            <a:lvl1pPr algn="r">
              <a:defRPr sz="1200"/>
            </a:lvl1pPr>
          </a:lstStyle>
          <a:p>
            <a:fld id="{0E91D362-5D23-4734-B36B-FEE041A04E21}" type="datetimeFigureOut">
              <a:rPr lang="tr-TR" smtClean="0"/>
              <a:pPr/>
              <a:t>17.06.2014</a:t>
            </a:fld>
            <a:endParaRPr lang="tr-TR" dirty="0"/>
          </a:p>
        </p:txBody>
      </p:sp>
      <p:sp>
        <p:nvSpPr>
          <p:cNvPr id="4" name="Slayt Görüntüsü Yer Tutucusu 3"/>
          <p:cNvSpPr>
            <a:spLocks noGrp="1" noRot="1" noChangeAspect="1"/>
          </p:cNvSpPr>
          <p:nvPr>
            <p:ph type="sldImg" idx="2"/>
          </p:nvPr>
        </p:nvSpPr>
        <p:spPr>
          <a:xfrm>
            <a:off x="927100" y="744538"/>
            <a:ext cx="4965700" cy="3724275"/>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1990" y="4717415"/>
            <a:ext cx="5455920" cy="446913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3106"/>
            <a:ext cx="2955290" cy="49657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63032" y="9433106"/>
            <a:ext cx="2955290" cy="496570"/>
          </a:xfrm>
          <a:prstGeom prst="rect">
            <a:avLst/>
          </a:prstGeom>
        </p:spPr>
        <p:txBody>
          <a:bodyPr vert="horz" lIns="91440" tIns="45720" rIns="91440" bIns="45720" rtlCol="0" anchor="b"/>
          <a:lstStyle>
            <a:lvl1pPr algn="r">
              <a:defRPr sz="1200"/>
            </a:lvl1pPr>
          </a:lstStyle>
          <a:p>
            <a:fld id="{BC9EEACA-2ADE-4BB2-AC47-72E28E0B163B}" type="slidenum">
              <a:rPr lang="tr-TR" smtClean="0"/>
              <a:pPr/>
              <a:t>‹#›</a:t>
            </a:fld>
            <a:endParaRPr lang="tr-TR" dirty="0"/>
          </a:p>
        </p:txBody>
      </p:sp>
    </p:spTree>
    <p:extLst>
      <p:ext uri="{BB962C8B-B14F-4D97-AF65-F5344CB8AC3E}">
        <p14:creationId xmlns:p14="http://schemas.microsoft.com/office/powerpoint/2010/main" xmlns="" val="198184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uFillTx/>
              </a:rPr>
              <a:t>This paper is about the lower panel</a:t>
            </a:r>
            <a:endParaRPr lang="tr-TR" dirty="0">
              <a:uFillTx/>
            </a:endParaRPr>
          </a:p>
        </p:txBody>
      </p:sp>
      <p:sp>
        <p:nvSpPr>
          <p:cNvPr id="4" name="Slide Number Placeholder 3"/>
          <p:cNvSpPr>
            <a:spLocks noGrp="1"/>
          </p:cNvSpPr>
          <p:nvPr>
            <p:ph type="sldNum" sz="quarter" idx="10"/>
          </p:nvPr>
        </p:nvSpPr>
        <p:spPr/>
        <p:txBody>
          <a:bodyPr/>
          <a:lstStyle/>
          <a:p>
            <a:fld id="{E8A898EF-DBB2-4844-AEBA-2E7F784A24BE}" type="slidenum">
              <a:rPr lang="tr-TR" smtClean="0">
                <a:solidFill>
                  <a:prstClr val="black"/>
                </a:solidFill>
              </a:rPr>
              <a:pPr/>
              <a:t>4</a:t>
            </a:fld>
            <a:endParaRPr lang="tr-TR">
              <a:solidFill>
                <a:prstClr val="black"/>
              </a:solidFill>
            </a:endParaRPr>
          </a:p>
        </p:txBody>
      </p:sp>
    </p:spTree>
    <p:extLst>
      <p:ext uri="{BB962C8B-B14F-4D97-AF65-F5344CB8AC3E}">
        <p14:creationId xmlns:p14="http://schemas.microsoft.com/office/powerpoint/2010/main" xmlns="" val="690851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way to test this hypothesis is to look at the relationship between deposit rates and the policy induced shifts in the liquidity need of the banking system (changes in net central bank funding). </a:t>
            </a: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elevated liquidity needs that arise from a RR hike or an FX sale are initially met by more short term central bank credit provided through open market purchases. Because central bank funding depletes unencumbered assets, it heightens the liquidity risk incurred by the banking system. Going back </a:t>
            </a:r>
            <a:r>
              <a:rPr lang="tr-TR" sz="1200" kern="1200" dirty="0" smtClean="0">
                <a:solidFill>
                  <a:schemeClr val="tx1"/>
                </a:solidFill>
                <a:effectLst/>
                <a:latin typeface="+mn-lt"/>
                <a:ea typeface="+mn-ea"/>
                <a:cs typeface="+mn-cs"/>
              </a:rPr>
              <a:t>to section 2, if central bank funds and deposits are not perfect substitutes, then, when there is an increase in central bank’s net funding to the system, banks would increase their deposits rates to attract more deposits. Because deposits are more valuable than central bank funding from a liquidity and interest rate risk perspective, an increase in borrowing needs prompts banks to increase their deposit rates to attract more deposits. </a:t>
            </a:r>
            <a:r>
              <a:rPr lang="en-US" sz="1200" kern="1200" dirty="0" smtClean="0">
                <a:solidFill>
                  <a:schemeClr val="tx1"/>
                </a:solidFill>
                <a:effectLst/>
                <a:latin typeface="+mn-lt"/>
                <a:ea typeface="+mn-ea"/>
                <a:cs typeface="+mn-cs"/>
              </a:rPr>
              <a:t>Therefore we expect a positive coefficient on the liquidity need arising due to both reserve requirement decisions and foreign exchange sale/purchase operations. </a:t>
            </a:r>
            <a:endParaRPr lang="tr-TR" sz="1200" kern="1200" dirty="0" smtClean="0">
              <a:solidFill>
                <a:schemeClr val="tx1"/>
              </a:solidFill>
              <a:effectLst/>
              <a:latin typeface="+mn-lt"/>
              <a:ea typeface="+mn-ea"/>
              <a:cs typeface="+mn-cs"/>
            </a:endParaRPr>
          </a:p>
          <a:p>
            <a:endParaRPr lang="tr-TR" dirty="0">
              <a:uFillTx/>
            </a:endParaRPr>
          </a:p>
        </p:txBody>
      </p:sp>
      <p:sp>
        <p:nvSpPr>
          <p:cNvPr id="4" name="Slide Number Placeholder 3"/>
          <p:cNvSpPr>
            <a:spLocks noGrp="1"/>
          </p:cNvSpPr>
          <p:nvPr>
            <p:ph type="sldNum" sz="quarter" idx="10"/>
          </p:nvPr>
        </p:nvSpPr>
        <p:spPr/>
        <p:txBody>
          <a:bodyPr/>
          <a:lstStyle/>
          <a:p>
            <a:fld id="{E8A898EF-DBB2-4844-AEBA-2E7F784A24BE}" type="slidenum">
              <a:rPr lang="tr-TR" smtClean="0">
                <a:solidFill>
                  <a:prstClr val="black"/>
                </a:solidFill>
              </a:rPr>
              <a:pPr/>
              <a:t>22</a:t>
            </a:fld>
            <a:endParaRPr lang="tr-TR">
              <a:solidFill>
                <a:prstClr val="black"/>
              </a:solidFill>
            </a:endParaRPr>
          </a:p>
        </p:txBody>
      </p:sp>
    </p:spTree>
    <p:extLst>
      <p:ext uri="{BB962C8B-B14F-4D97-AF65-F5344CB8AC3E}">
        <p14:creationId xmlns:p14="http://schemas.microsoft.com/office/powerpoint/2010/main" xmlns="" val="2561104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EEACA-2ADE-4BB2-AC47-72E28E0B163B}" type="slidenum">
              <a:rPr lang="tr-TR" smtClean="0"/>
              <a:pPr/>
              <a:t>23</a:t>
            </a:fld>
            <a:endParaRPr lang="tr-TR"/>
          </a:p>
        </p:txBody>
      </p:sp>
    </p:spTree>
    <p:extLst>
      <p:ext uri="{BB962C8B-B14F-4D97-AF65-F5344CB8AC3E}">
        <p14:creationId xmlns:p14="http://schemas.microsoft.com/office/powerpoint/2010/main" xmlns="" val="2233132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column adds the liquidity ratio to the specification in Table 2 and finds that the LR is negatively related to the commercial loan rate (row 8).  Better liquidity implies lower rates because banks are more comfortable in issuing new loans, as implied by the theory. This finding is consistent with the liquidity channel of reserve requirements, given that RR policy is a major driver of bank liquidity as discussed in the context of Figure 2.</a:t>
            </a:r>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changes in reserve requirements directly affect bank liquidity, the liquidity ratio would be correlated with RR.  Hence it may not be clear whether the significance of the LR in column (1) is due to pure liquidity effects or the interaction of the cost channel of RR with liquidity effects. To address this issue, we add our cost based required reserves measure together with the liquidity ratio in column two and show that the liquidity ratio is still significant when required reserves are included in the specification.  The coefficient associated with the liquidity ratio in column 2 indicates that even after we control for the effects of </a:t>
            </a:r>
            <a:r>
              <a:rPr lang="en-US" sz="1200" kern="1200" dirty="0" err="1" smtClean="0">
                <a:solidFill>
                  <a:schemeClr val="tx1"/>
                </a:solidFill>
                <a:effectLst/>
                <a:latin typeface="+mn-lt"/>
                <a:ea typeface="+mn-ea"/>
                <a:cs typeface="+mn-cs"/>
              </a:rPr>
              <a:t>RR</a:t>
            </a:r>
            <a:r>
              <a:rPr lang="en-US" sz="1200" kern="1200" baseline="30000" dirty="0" err="1"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on the loan rate, there may be still additional impact due to changes in bank liquidity.  </a:t>
            </a:r>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another robustness check, we address the potential </a:t>
            </a:r>
            <a:r>
              <a:rPr lang="en-US" sz="1200" kern="1200" dirty="0" err="1" smtClean="0">
                <a:solidFill>
                  <a:schemeClr val="tx1"/>
                </a:solidFill>
                <a:effectLst/>
                <a:latin typeface="+mn-lt"/>
                <a:ea typeface="+mn-ea"/>
                <a:cs typeface="+mn-cs"/>
              </a:rPr>
              <a:t>endogeneity</a:t>
            </a:r>
            <a:r>
              <a:rPr lang="en-US" sz="1200" kern="1200" dirty="0" smtClean="0">
                <a:solidFill>
                  <a:schemeClr val="tx1"/>
                </a:solidFill>
                <a:effectLst/>
                <a:latin typeface="+mn-lt"/>
                <a:ea typeface="+mn-ea"/>
                <a:cs typeface="+mn-cs"/>
              </a:rPr>
              <a:t> between bank loans and the liquidity ratio.  The decision to alter the fraction of liquid assets might be an endogenous choice by each bank, especially at the high frequency that we consider.  Bank’s lending decisions directly feed into its liquidity while the liquidity of its portfolio directly affects the bank’s lending. </a:t>
            </a:r>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A898EF-DBB2-4844-AEBA-2E7F784A24BE}" type="slidenum">
              <a:rPr lang="tr-TR" smtClean="0">
                <a:solidFill>
                  <a:prstClr val="black"/>
                </a:solidFill>
              </a:rPr>
              <a:pPr/>
              <a:t>24</a:t>
            </a:fld>
            <a:endParaRPr lang="tr-TR">
              <a:solidFill>
                <a:prstClr val="black"/>
              </a:solidFill>
            </a:endParaRPr>
          </a:p>
        </p:txBody>
      </p:sp>
    </p:spTree>
    <p:extLst>
      <p:ext uri="{BB962C8B-B14F-4D97-AF65-F5344CB8AC3E}">
        <p14:creationId xmlns:p14="http://schemas.microsoft.com/office/powerpoint/2010/main" xmlns="" val="3060779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column adds the liquidity ratio to the specification in Table 2 and finds that the LR is negatively related to the commercial loan rate (row 8).  Better liquidity implies lower rates because banks are more comfortable in issuing new loans, as implied by the theory. This finding is consistent with the liquidity channel of reserve requirements, given that RR policy is a major driver of bank liquidity as discussed in the context of Figure 2.</a:t>
            </a:r>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changes in reserve requirements directly affect bank liquidity, the liquidity ratio would be correlated with RR.  Hence it may not be clear whether the significance of the LR in column (1) is due to pure liquidity effects or the interaction of the cost channel of RR with liquidity effects. To address this issue, we add our cost based required reserves measure together with the liquidity ratio in column two and show that the liquidity ratio is still significant when required reserves are included in the specification.  The coefficient associated with the liquidity ratio in column 2 indicates that even after we control for the effects of </a:t>
            </a:r>
            <a:r>
              <a:rPr lang="en-US" sz="1200" kern="1200" dirty="0" err="1" smtClean="0">
                <a:solidFill>
                  <a:schemeClr val="tx1"/>
                </a:solidFill>
                <a:effectLst/>
                <a:latin typeface="+mn-lt"/>
                <a:ea typeface="+mn-ea"/>
                <a:cs typeface="+mn-cs"/>
              </a:rPr>
              <a:t>RR</a:t>
            </a:r>
            <a:r>
              <a:rPr lang="en-US" sz="1200" kern="1200" baseline="30000" dirty="0" err="1"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on the loan rate, there may be still additional impact due to changes in bank liquidity.  </a:t>
            </a:r>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another robustness check, we address the potential </a:t>
            </a:r>
            <a:r>
              <a:rPr lang="en-US" sz="1200" kern="1200" dirty="0" err="1" smtClean="0">
                <a:solidFill>
                  <a:schemeClr val="tx1"/>
                </a:solidFill>
                <a:effectLst/>
                <a:latin typeface="+mn-lt"/>
                <a:ea typeface="+mn-ea"/>
                <a:cs typeface="+mn-cs"/>
              </a:rPr>
              <a:t>endogeneity</a:t>
            </a:r>
            <a:r>
              <a:rPr lang="en-US" sz="1200" kern="1200" dirty="0" smtClean="0">
                <a:solidFill>
                  <a:schemeClr val="tx1"/>
                </a:solidFill>
                <a:effectLst/>
                <a:latin typeface="+mn-lt"/>
                <a:ea typeface="+mn-ea"/>
                <a:cs typeface="+mn-cs"/>
              </a:rPr>
              <a:t> between bank loans and the liquidity ratio.  The decision to alter the fraction of liquid assets might be an endogenous choice by each bank, especially at the high frequency that we consider.  Bank’s lending decisions directly feed into its liquidity while the liquidity of its portfolio directly affects the bank’s lending. </a:t>
            </a:r>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A898EF-DBB2-4844-AEBA-2E7F784A24BE}" type="slidenum">
              <a:rPr lang="tr-TR" smtClean="0">
                <a:solidFill>
                  <a:prstClr val="black"/>
                </a:solidFill>
              </a:rPr>
              <a:pPr/>
              <a:t>25</a:t>
            </a:fld>
            <a:endParaRPr lang="tr-TR">
              <a:solidFill>
                <a:prstClr val="black"/>
              </a:solidFill>
            </a:endParaRPr>
          </a:p>
        </p:txBody>
      </p:sp>
    </p:spTree>
    <p:extLst>
      <p:ext uri="{BB962C8B-B14F-4D97-AF65-F5344CB8AC3E}">
        <p14:creationId xmlns:p14="http://schemas.microsoft.com/office/powerpoint/2010/main" xmlns="" val="764072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column adds the liquidity ratio to the specification in Table 2 and finds that the LR is negatively related to the commercial loan rate (row 8).  Better liquidity implies lower rates because banks are more comfortable in issuing new loans, as implied by the theory. This finding is consistent with the liquidity channel of reserve requirements, given that RR policy is a major driver of bank liquidity as discussed in the context of Figure 2.</a:t>
            </a:r>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changes in reserve requirements directly affect bank liquidity, the liquidity ratio would be correlated with RR.  Hence it may not be clear whether the significance of the LR in column (1) is due to pure liquidity effects or the interaction of the cost channel of RR with liquidity effects. To address this issue, we add our cost based required reserves measure together with the liquidity ratio in column two and show that the liquidity ratio is still significant when required reserves are included in the specification.  The coefficient associated with the liquidity ratio in column 2 indicates that even after we control for the effects of </a:t>
            </a:r>
            <a:r>
              <a:rPr lang="en-US" sz="1200" kern="1200" dirty="0" err="1" smtClean="0">
                <a:solidFill>
                  <a:schemeClr val="tx1"/>
                </a:solidFill>
                <a:effectLst/>
                <a:latin typeface="+mn-lt"/>
                <a:ea typeface="+mn-ea"/>
                <a:cs typeface="+mn-cs"/>
              </a:rPr>
              <a:t>RR</a:t>
            </a:r>
            <a:r>
              <a:rPr lang="en-US" sz="1200" kern="1200" baseline="30000" dirty="0" err="1"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on the loan rate, there may be still additional impact due to changes in bank liquidity.  </a:t>
            </a:r>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another robustness check, we address the potential </a:t>
            </a:r>
            <a:r>
              <a:rPr lang="en-US" sz="1200" kern="1200" dirty="0" err="1" smtClean="0">
                <a:solidFill>
                  <a:schemeClr val="tx1"/>
                </a:solidFill>
                <a:effectLst/>
                <a:latin typeface="+mn-lt"/>
                <a:ea typeface="+mn-ea"/>
                <a:cs typeface="+mn-cs"/>
              </a:rPr>
              <a:t>endogeneity</a:t>
            </a:r>
            <a:r>
              <a:rPr lang="en-US" sz="1200" kern="1200" dirty="0" smtClean="0">
                <a:solidFill>
                  <a:schemeClr val="tx1"/>
                </a:solidFill>
                <a:effectLst/>
                <a:latin typeface="+mn-lt"/>
                <a:ea typeface="+mn-ea"/>
                <a:cs typeface="+mn-cs"/>
              </a:rPr>
              <a:t> between bank loans and the liquidity ratio.  The decision to alter the fraction of liquid assets might be an endogenous choice by each bank, especially at the high frequency that we consider.  Bank’s lending decisions directly feed into its liquidity while the liquidity of its portfolio directly affects the bank’s lending. </a:t>
            </a:r>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A898EF-DBB2-4844-AEBA-2E7F784A24BE}" type="slidenum">
              <a:rPr lang="tr-TR" smtClean="0">
                <a:solidFill>
                  <a:prstClr val="black"/>
                </a:solidFill>
              </a:rPr>
              <a:pPr/>
              <a:t>26</a:t>
            </a:fld>
            <a:endParaRPr lang="tr-TR">
              <a:solidFill>
                <a:prstClr val="black"/>
              </a:solidFill>
            </a:endParaRPr>
          </a:p>
        </p:txBody>
      </p:sp>
    </p:spTree>
    <p:extLst>
      <p:ext uri="{BB962C8B-B14F-4D97-AF65-F5344CB8AC3E}">
        <p14:creationId xmlns:p14="http://schemas.microsoft.com/office/powerpoint/2010/main" xmlns="" val="3793729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column adds the liquidity ratio to the specification in Table 2 and finds that the LR is negatively related to the commercial loan rate (row 8).  Better liquidity implies lower rates because banks are more comfortable in issuing new loans, as implied by the theory. This finding is consistent with the liquidity channel of reserve requirements, given that RR policy is a major driver of bank liquidity as discussed in the context of Figure 2.</a:t>
            </a:r>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changes in reserve requirements directly affect bank liquidity, the liquidity ratio would be correlated with RR.  Hence it may not be clear whether the significance of the LR in column (1) is due to pure liquidity effects or the interaction of the cost channel of RR with liquidity effects. To address this issue, we add our cost based required reserves measure together with the liquidity ratio in column two and show that the liquidity ratio is still significant when required reserves are included in the specification.  The coefficient associated with the liquidity ratio in column 2 indicates that even after we control for the effects of </a:t>
            </a:r>
            <a:r>
              <a:rPr lang="en-US" sz="1200" kern="1200" dirty="0" err="1" smtClean="0">
                <a:solidFill>
                  <a:schemeClr val="tx1"/>
                </a:solidFill>
                <a:effectLst/>
                <a:latin typeface="+mn-lt"/>
                <a:ea typeface="+mn-ea"/>
                <a:cs typeface="+mn-cs"/>
              </a:rPr>
              <a:t>RR</a:t>
            </a:r>
            <a:r>
              <a:rPr lang="en-US" sz="1200" kern="1200" baseline="30000" dirty="0" err="1"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on the loan rate, there may be still additional impact due to changes in bank liquidity.  </a:t>
            </a:r>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another robustness check, we address the potential </a:t>
            </a:r>
            <a:r>
              <a:rPr lang="en-US" sz="1200" kern="1200" dirty="0" err="1" smtClean="0">
                <a:solidFill>
                  <a:schemeClr val="tx1"/>
                </a:solidFill>
                <a:effectLst/>
                <a:latin typeface="+mn-lt"/>
                <a:ea typeface="+mn-ea"/>
                <a:cs typeface="+mn-cs"/>
              </a:rPr>
              <a:t>endogeneity</a:t>
            </a:r>
            <a:r>
              <a:rPr lang="en-US" sz="1200" kern="1200" dirty="0" smtClean="0">
                <a:solidFill>
                  <a:schemeClr val="tx1"/>
                </a:solidFill>
                <a:effectLst/>
                <a:latin typeface="+mn-lt"/>
                <a:ea typeface="+mn-ea"/>
                <a:cs typeface="+mn-cs"/>
              </a:rPr>
              <a:t> between bank loans and the liquidity ratio.  The decision to alter the fraction of liquid assets might be an endogenous choice by each bank, especially at the high frequency that we consider.  Bank’s lending decisions directly feed into its liquidity while the liquidity of its portfolio directly affects the bank’s lending. </a:t>
            </a:r>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A898EF-DBB2-4844-AEBA-2E7F784A24BE}" type="slidenum">
              <a:rPr lang="tr-TR" smtClean="0">
                <a:solidFill>
                  <a:prstClr val="black"/>
                </a:solidFill>
              </a:rPr>
              <a:pPr/>
              <a:t>27</a:t>
            </a:fld>
            <a:endParaRPr lang="tr-TR">
              <a:solidFill>
                <a:prstClr val="black"/>
              </a:solidFill>
            </a:endParaRPr>
          </a:p>
        </p:txBody>
      </p:sp>
    </p:spTree>
    <p:extLst>
      <p:ext uri="{BB962C8B-B14F-4D97-AF65-F5344CB8AC3E}">
        <p14:creationId xmlns:p14="http://schemas.microsoft.com/office/powerpoint/2010/main" xmlns="" val="2172163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column adds the liquidity ratio to the specification in Table 2 and finds that the LR is negatively related to the commercial loan rate (row 8).  Better liquidity implies lower rates because banks are more comfortable in issuing new loans, as implied by the theory. This finding is consistent with the liquidity channel of reserve requirements, given that RR policy is a major driver of bank liquidity as discussed in the context of Figure 2.</a:t>
            </a:r>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changes in reserve requirements directly affect bank liquidity, the liquidity ratio would be correlated with RR.  Hence it may not be clear whether the significance of the LR in column (1) is due to pure liquidity effects or the interaction of the cost channel of RR with liquidity effects. To address this issue, we add our cost based required reserves measure together with the liquidity ratio in column two and show that the liquidity ratio is still significant when required reserves are included in the specification.  The coefficient associated with the liquidity ratio in column 2 indicates that even after we control for the effects of </a:t>
            </a:r>
            <a:r>
              <a:rPr lang="en-US" sz="1200" kern="1200" dirty="0" err="1" smtClean="0">
                <a:solidFill>
                  <a:schemeClr val="tx1"/>
                </a:solidFill>
                <a:effectLst/>
                <a:latin typeface="+mn-lt"/>
                <a:ea typeface="+mn-ea"/>
                <a:cs typeface="+mn-cs"/>
              </a:rPr>
              <a:t>RR</a:t>
            </a:r>
            <a:r>
              <a:rPr lang="en-US" sz="1200" kern="1200" baseline="30000" dirty="0" err="1"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on the loan rate, there may be still additional impact due to changes in bank liquidity.  </a:t>
            </a:r>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another robustness check, we address the potential </a:t>
            </a:r>
            <a:r>
              <a:rPr lang="en-US" sz="1200" kern="1200" dirty="0" err="1" smtClean="0">
                <a:solidFill>
                  <a:schemeClr val="tx1"/>
                </a:solidFill>
                <a:effectLst/>
                <a:latin typeface="+mn-lt"/>
                <a:ea typeface="+mn-ea"/>
                <a:cs typeface="+mn-cs"/>
              </a:rPr>
              <a:t>endogeneity</a:t>
            </a:r>
            <a:r>
              <a:rPr lang="en-US" sz="1200" kern="1200" dirty="0" smtClean="0">
                <a:solidFill>
                  <a:schemeClr val="tx1"/>
                </a:solidFill>
                <a:effectLst/>
                <a:latin typeface="+mn-lt"/>
                <a:ea typeface="+mn-ea"/>
                <a:cs typeface="+mn-cs"/>
              </a:rPr>
              <a:t> between bank loans and the liquidity ratio.  The decision to alter the fraction of liquid assets might be an endogenous choice by each bank, especially at the high frequency that we consider.  Bank’s lending decisions directly feed into its liquidity while the liquidity of its portfolio directly affects the bank’s lending. </a:t>
            </a:r>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A898EF-DBB2-4844-AEBA-2E7F784A24BE}" type="slidenum">
              <a:rPr lang="tr-TR" smtClean="0">
                <a:solidFill>
                  <a:prstClr val="black"/>
                </a:solidFill>
              </a:rPr>
              <a:pPr/>
              <a:t>28</a:t>
            </a:fld>
            <a:endParaRPr lang="tr-TR">
              <a:solidFill>
                <a:prstClr val="black"/>
              </a:solidFill>
            </a:endParaRPr>
          </a:p>
        </p:txBody>
      </p:sp>
    </p:spTree>
    <p:extLst>
      <p:ext uri="{BB962C8B-B14F-4D97-AF65-F5344CB8AC3E}">
        <p14:creationId xmlns:p14="http://schemas.microsoft.com/office/powerpoint/2010/main" xmlns="" val="3768243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uFillTx/>
              </a:rPr>
              <a:t>RR has a positive sign</a:t>
            </a:r>
          </a:p>
          <a:p>
            <a:r>
              <a:rPr lang="tr-TR" dirty="0" smtClean="0">
                <a:uFillTx/>
              </a:rPr>
              <a:t>LR has a negative sign</a:t>
            </a:r>
          </a:p>
          <a:p>
            <a:r>
              <a:rPr lang="tr-TR" dirty="0" smtClean="0">
                <a:uFillTx/>
              </a:rPr>
              <a:t>But the interactive term cannot be generalized</a:t>
            </a:r>
          </a:p>
          <a:p>
            <a:endParaRPr lang="tr-TR" dirty="0" smtClean="0">
              <a:uFillTx/>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way to interpret this finding is to note that consumer loans in Turkey have higher demand elasticity of interest rates compared to commercial loans (see the discussion in the next section). Therefore, one can argue that the banks might be less flexible in changing their rates for consumer loans relative to commercial loans when they are faced with idiosyncratic liquidity shocks.</a:t>
            </a:r>
            <a:endParaRPr lang="tr-TR" sz="1200" kern="1200" dirty="0" smtClean="0">
              <a:solidFill>
                <a:schemeClr val="tx1"/>
              </a:solidFill>
              <a:effectLst/>
              <a:latin typeface="+mn-lt"/>
              <a:ea typeface="+mn-ea"/>
              <a:cs typeface="+mn-cs"/>
            </a:endParaRPr>
          </a:p>
          <a:p>
            <a:endParaRPr lang="tr-TR" dirty="0">
              <a:uFillTx/>
            </a:endParaRPr>
          </a:p>
        </p:txBody>
      </p:sp>
      <p:sp>
        <p:nvSpPr>
          <p:cNvPr id="4" name="Slide Number Placeholder 3"/>
          <p:cNvSpPr>
            <a:spLocks noGrp="1"/>
          </p:cNvSpPr>
          <p:nvPr>
            <p:ph type="sldNum" sz="quarter" idx="10"/>
          </p:nvPr>
        </p:nvSpPr>
        <p:spPr/>
        <p:txBody>
          <a:bodyPr/>
          <a:lstStyle/>
          <a:p>
            <a:fld id="{E8A898EF-DBB2-4844-AEBA-2E7F784A24BE}" type="slidenum">
              <a:rPr lang="tr-TR" smtClean="0">
                <a:solidFill>
                  <a:prstClr val="black"/>
                </a:solidFill>
              </a:rPr>
              <a:pPr/>
              <a:t>29</a:t>
            </a:fld>
            <a:endParaRPr lang="tr-TR">
              <a:solidFill>
                <a:prstClr val="black"/>
              </a:solidFill>
            </a:endParaRPr>
          </a:p>
        </p:txBody>
      </p:sp>
    </p:spTree>
    <p:extLst>
      <p:ext uri="{BB962C8B-B14F-4D97-AF65-F5344CB8AC3E}">
        <p14:creationId xmlns:p14="http://schemas.microsoft.com/office/powerpoint/2010/main" xmlns="" val="2151974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uFillTx/>
            </a:endParaRPr>
          </a:p>
        </p:txBody>
      </p:sp>
      <p:sp>
        <p:nvSpPr>
          <p:cNvPr id="4" name="Slide Number Placeholder 3"/>
          <p:cNvSpPr>
            <a:spLocks noGrp="1"/>
          </p:cNvSpPr>
          <p:nvPr>
            <p:ph type="sldNum" sz="quarter" idx="10"/>
          </p:nvPr>
        </p:nvSpPr>
        <p:spPr/>
        <p:txBody>
          <a:bodyPr/>
          <a:lstStyle/>
          <a:p>
            <a:fld id="{E8A898EF-DBB2-4844-AEBA-2E7F784A24BE}" type="slidenum">
              <a:rPr lang="tr-TR" smtClean="0">
                <a:solidFill>
                  <a:prstClr val="black"/>
                </a:solidFill>
              </a:rPr>
              <a:pPr/>
              <a:t>31</a:t>
            </a:fld>
            <a:endParaRPr lang="tr-TR">
              <a:solidFill>
                <a:prstClr val="black"/>
              </a:solidFill>
            </a:endParaRPr>
          </a:p>
        </p:txBody>
      </p:sp>
    </p:spTree>
    <p:extLst>
      <p:ext uri="{BB962C8B-B14F-4D97-AF65-F5344CB8AC3E}">
        <p14:creationId xmlns:p14="http://schemas.microsoft.com/office/powerpoint/2010/main" xmlns="" val="4020744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C9EEACA-2ADE-4BB2-AC47-72E28E0B163B}" type="slidenum">
              <a:rPr lang="tr-TR" smtClean="0"/>
              <a:pPr/>
              <a:t>32</a:t>
            </a:fld>
            <a:endParaRPr lang="tr-TR" dirty="0"/>
          </a:p>
        </p:txBody>
      </p:sp>
    </p:spTree>
    <p:extLst>
      <p:ext uri="{BB962C8B-B14F-4D97-AF65-F5344CB8AC3E}">
        <p14:creationId xmlns:p14="http://schemas.microsoft.com/office/powerpoint/2010/main" xmlns="" val="1157173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We are looking</a:t>
            </a:r>
            <a:r>
              <a:rPr lang="tr-TR" baseline="0" dirty="0" smtClean="0"/>
              <a:t> into the black box..</a:t>
            </a:r>
            <a:endParaRPr lang="tr-TR" dirty="0"/>
          </a:p>
        </p:txBody>
      </p:sp>
      <p:sp>
        <p:nvSpPr>
          <p:cNvPr id="4" name="Slide Number Placeholder 3"/>
          <p:cNvSpPr>
            <a:spLocks noGrp="1"/>
          </p:cNvSpPr>
          <p:nvPr>
            <p:ph type="sldNum" sz="quarter" idx="10"/>
          </p:nvPr>
        </p:nvSpPr>
        <p:spPr/>
        <p:txBody>
          <a:bodyPr/>
          <a:lstStyle/>
          <a:p>
            <a:fld id="{BC9EEACA-2ADE-4BB2-AC47-72E28E0B163B}" type="slidenum">
              <a:rPr lang="tr-TR" smtClean="0"/>
              <a:pPr/>
              <a:t>5</a:t>
            </a:fld>
            <a:endParaRPr lang="tr-TR" dirty="0"/>
          </a:p>
        </p:txBody>
      </p:sp>
    </p:spTree>
    <p:extLst>
      <p:ext uri="{BB962C8B-B14F-4D97-AF65-F5344CB8AC3E}">
        <p14:creationId xmlns:p14="http://schemas.microsoft.com/office/powerpoint/2010/main" xmlns="" val="3696514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C9EEACA-2ADE-4BB2-AC47-72E28E0B163B}" type="slidenum">
              <a:rPr lang="tr-TR" smtClean="0"/>
              <a:pPr/>
              <a:t>34</a:t>
            </a:fld>
            <a:endParaRPr lang="tr-TR" dirty="0"/>
          </a:p>
        </p:txBody>
      </p:sp>
    </p:spTree>
    <p:extLst>
      <p:ext uri="{BB962C8B-B14F-4D97-AF65-F5344CB8AC3E}">
        <p14:creationId xmlns:p14="http://schemas.microsoft.com/office/powerpoint/2010/main" xmlns="" val="279142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dk1"/>
                </a:solidFill>
                <a:latin typeface="Arial" panose="020B0604020202020204" pitchFamily="34" charset="0"/>
                <a:cs typeface="Arial" panose="020B0604020202020204" pitchFamily="34" charset="0"/>
              </a:rPr>
              <a:t>Following an increase in RR, banks first increase their CB borroiwng to meet their pre-committed</a:t>
            </a:r>
            <a:r>
              <a:rPr lang="tr-TR" sz="1200" baseline="0" dirty="0" smtClean="0">
                <a:solidFill>
                  <a:schemeClr val="dk1"/>
                </a:solidFill>
                <a:latin typeface="Arial" panose="020B0604020202020204" pitchFamily="34" charset="0"/>
                <a:cs typeface="Arial" panose="020B0604020202020204" pitchFamily="34" charset="0"/>
              </a:rPr>
              <a:t> loan contracts. But because CB borrowing is shorter term relative to deposit funding, they are exposed to interest rate risk. They try to increase their deposits as well. And they reflect the costs of higher deposits and interest rate risk </a:t>
            </a:r>
            <a:endParaRPr lang="tr-TR" sz="1200" dirty="0" smtClean="0">
              <a:solidFill>
                <a:schemeClr val="dk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dk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dk1"/>
                </a:solidFill>
                <a:latin typeface="Arial" panose="020B0604020202020204" pitchFamily="34" charset="0"/>
                <a:cs typeface="Arial" panose="020B0604020202020204" pitchFamily="34" charset="0"/>
              </a:rPr>
              <a:t>M</a:t>
            </a:r>
            <a:r>
              <a:rPr lang="en-US" sz="1200" dirty="0" err="1" smtClean="0">
                <a:solidFill>
                  <a:schemeClr val="dk1"/>
                </a:solidFill>
                <a:latin typeface="Arial" panose="020B0604020202020204" pitchFamily="34" charset="0"/>
                <a:cs typeface="Arial" panose="020B0604020202020204" pitchFamily="34" charset="0"/>
              </a:rPr>
              <a:t>aturity</a:t>
            </a:r>
            <a:r>
              <a:rPr lang="en-US" sz="1200" dirty="0" smtClean="0">
                <a:solidFill>
                  <a:schemeClr val="dk1"/>
                </a:solidFill>
                <a:latin typeface="Arial" panose="020B0604020202020204" pitchFamily="34" charset="0"/>
                <a:cs typeface="Arial" panose="020B0604020202020204" pitchFamily="34" charset="0"/>
              </a:rPr>
              <a:t> of central bank credit is typically shorter than the maturity of deposits; therefore, a large</a:t>
            </a:r>
            <a:r>
              <a:rPr lang="tr-TR" sz="1200" dirty="0" smtClean="0">
                <a:solidFill>
                  <a:schemeClr val="dk1"/>
                </a:solidFill>
                <a:latin typeface="Arial" panose="020B0604020202020204" pitchFamily="34" charset="0"/>
                <a:cs typeface="Arial" panose="020B0604020202020204" pitchFamily="34" charset="0"/>
              </a:rPr>
              <a:t>r</a:t>
            </a:r>
            <a:r>
              <a:rPr lang="en-US" sz="1200" dirty="0" smtClean="0">
                <a:solidFill>
                  <a:schemeClr val="dk1"/>
                </a:solidFill>
                <a:latin typeface="Arial" panose="020B0604020202020204" pitchFamily="34" charset="0"/>
                <a:cs typeface="Arial" panose="020B0604020202020204" pitchFamily="34" charset="0"/>
              </a:rPr>
              <a:t> reliance on central bank </a:t>
            </a:r>
            <a:r>
              <a:rPr lang="tr-TR" sz="1200" dirty="0" smtClean="0">
                <a:solidFill>
                  <a:schemeClr val="dk1"/>
                </a:solidFill>
                <a:latin typeface="Arial" panose="020B0604020202020204" pitchFamily="34" charset="0"/>
                <a:cs typeface="Arial" panose="020B0604020202020204" pitchFamily="34" charset="0"/>
              </a:rPr>
              <a:t>funding</a:t>
            </a:r>
            <a:r>
              <a:rPr lang="en-US" sz="1200" dirty="0" smtClean="0">
                <a:solidFill>
                  <a:schemeClr val="dk1"/>
                </a:solidFill>
                <a:latin typeface="Arial" panose="020B0604020202020204" pitchFamily="34" charset="0"/>
                <a:cs typeface="Arial" panose="020B0604020202020204" pitchFamily="34" charset="0"/>
              </a:rPr>
              <a:t> adds to </a:t>
            </a:r>
            <a:r>
              <a:rPr lang="tr-TR" sz="1200" dirty="0" smtClean="0">
                <a:solidFill>
                  <a:schemeClr val="dk1"/>
                </a:solidFill>
                <a:latin typeface="Arial" panose="020B0604020202020204" pitchFamily="34" charset="0"/>
                <a:cs typeface="Arial" panose="020B0604020202020204" pitchFamily="34" charset="0"/>
              </a:rPr>
              <a:t>the </a:t>
            </a:r>
            <a:r>
              <a:rPr lang="en-US" sz="1200" dirty="0" smtClean="0">
                <a:solidFill>
                  <a:schemeClr val="dk1"/>
                </a:solidFill>
                <a:latin typeface="Arial" panose="020B0604020202020204" pitchFamily="34" charset="0"/>
                <a:cs typeface="Arial" panose="020B0604020202020204" pitchFamily="34" charset="0"/>
              </a:rPr>
              <a:t>interest rate risk. </a:t>
            </a:r>
            <a:r>
              <a:rPr lang="en-US" sz="1200" kern="1200" dirty="0" smtClean="0">
                <a:solidFill>
                  <a:schemeClr val="tx1"/>
                </a:solidFill>
                <a:effectLst/>
                <a:latin typeface="+mn-lt"/>
                <a:ea typeface="+mn-ea"/>
                <a:cs typeface="+mn-cs"/>
              </a:rPr>
              <a:t>In practice, however, we argue that the extra interest rate risk incurred by the bank through a hike in reserve requirements should be limited due to two reasons: (i) central banks fix short term interest rates between two monetary </a:t>
            </a:r>
            <a:r>
              <a:rPr lang="en-US" sz="1200" kern="1200" dirty="0" err="1" smtClean="0">
                <a:solidFill>
                  <a:schemeClr val="tx1"/>
                </a:solidFill>
                <a:effectLst/>
                <a:latin typeface="+mn-lt"/>
                <a:ea typeface="+mn-ea"/>
                <a:cs typeface="+mn-cs"/>
              </a:rPr>
              <a:t>monetary</a:t>
            </a:r>
            <a:r>
              <a:rPr lang="en-US" sz="1200" kern="1200" dirty="0" smtClean="0">
                <a:solidFill>
                  <a:schemeClr val="tx1"/>
                </a:solidFill>
                <a:effectLst/>
                <a:latin typeface="+mn-lt"/>
                <a:ea typeface="+mn-ea"/>
                <a:cs typeface="+mn-cs"/>
              </a:rPr>
              <a:t> policy meetings, (ii) the maturity of bank deposits are short, especially in emerging markets. For example, average weighted average maturity of deposits is 55 days in the Turkish case. When deposits are of short term nature, interest rate risk incurred from the central bank funding is relatively low, especially under a typical IT framework where short term interest rates are fixed within two MPC meetings. </a:t>
            </a:r>
            <a:endParaRPr lang="tr-TR" sz="1200" dirty="0" smtClean="0">
              <a:solidFill>
                <a:schemeClr val="dk1"/>
              </a:solidFill>
              <a:latin typeface="Arial" panose="020B0604020202020204" pitchFamily="34" charset="0"/>
              <a:cs typeface="Arial" panose="020B0604020202020204" pitchFamily="34" charset="0"/>
            </a:endParaRP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While we do not rule out the existence of an interest rate risk channel, we argue that there may be alternative explanations as to why deposits and central bank funding are not close substitutes. In practice, switching bank deposits with central bank credit after a </a:t>
            </a:r>
            <a:r>
              <a:rPr lang="tr-TR" sz="1200" kern="1200" dirty="0" err="1" smtClean="0">
                <a:solidFill>
                  <a:schemeClr val="tx1"/>
                </a:solidFill>
                <a:effectLst/>
                <a:latin typeface="+mn-lt"/>
                <a:ea typeface="+mn-ea"/>
                <a:cs typeface="+mn-cs"/>
              </a:rPr>
              <a:t>reserve</a:t>
            </a:r>
            <a:r>
              <a:rPr lang="tr-TR" sz="1200" kern="1200" dirty="0" smtClean="0">
                <a:solidFill>
                  <a:schemeClr val="tx1"/>
                </a:solidFill>
                <a:effectLst/>
                <a:latin typeface="+mn-lt"/>
                <a:ea typeface="+mn-ea"/>
                <a:cs typeface="+mn-cs"/>
              </a:rPr>
              <a:t> requirement hike leads to a deterioration in the liquidity position of the banks. As we have shown in the previous section, a change in RR induces a shift in the composition of the bank balance sheets.  When faced with a tightening in </a:t>
            </a:r>
            <a:r>
              <a:rPr lang="tr-TR" sz="1200" kern="1200" dirty="0" err="1" smtClean="0">
                <a:solidFill>
                  <a:schemeClr val="tx1"/>
                </a:solidFill>
                <a:effectLst/>
                <a:latin typeface="+mn-lt"/>
                <a:ea typeface="+mn-ea"/>
                <a:cs typeface="+mn-cs"/>
              </a:rPr>
              <a:t>reserve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requirements</a:t>
            </a:r>
            <a:r>
              <a:rPr lang="tr-TR" sz="1200" kern="1200" dirty="0" smtClean="0">
                <a:solidFill>
                  <a:schemeClr val="tx1"/>
                </a:solidFill>
                <a:effectLst/>
                <a:latin typeface="+mn-lt"/>
                <a:ea typeface="+mn-ea"/>
                <a:cs typeface="+mn-cs"/>
              </a:rPr>
              <a:t>, banks initially resort to central bank funding to fulfill their precommitted loan contracts. However, because central bank funding is collateralized, banks are left with less liquidity buffers to use against unexpected liquidity shocks.  The marginal cost of borrowing from the central bank thus increases as the banks take into account the additional liquidity risk, which, in turn, leads to higher lending rates and/or a reduction in the pace of credit growth. We call this as the “liquidity channel”. </a:t>
            </a:r>
            <a:endParaRPr lang="tr-TR" dirty="0" smtClean="0">
              <a:effectLst/>
            </a:endParaRPr>
          </a:p>
          <a:p>
            <a:endParaRPr lang="tr-TR" dirty="0"/>
          </a:p>
        </p:txBody>
      </p:sp>
      <p:sp>
        <p:nvSpPr>
          <p:cNvPr id="4" name="Slide Number Placeholder 3"/>
          <p:cNvSpPr>
            <a:spLocks noGrp="1"/>
          </p:cNvSpPr>
          <p:nvPr>
            <p:ph type="sldNum" sz="quarter" idx="10"/>
          </p:nvPr>
        </p:nvSpPr>
        <p:spPr/>
        <p:txBody>
          <a:bodyPr/>
          <a:lstStyle/>
          <a:p>
            <a:fld id="{BC9EEACA-2ADE-4BB2-AC47-72E28E0B163B}" type="slidenum">
              <a:rPr lang="tr-TR" smtClean="0"/>
              <a:pPr/>
              <a:t>7</a:t>
            </a:fld>
            <a:endParaRPr lang="tr-TR"/>
          </a:p>
        </p:txBody>
      </p:sp>
    </p:spTree>
    <p:extLst>
      <p:ext uri="{BB962C8B-B14F-4D97-AF65-F5344CB8AC3E}">
        <p14:creationId xmlns:p14="http://schemas.microsoft.com/office/powerpoint/2010/main" xmlns="" val="175022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dk1"/>
                </a:solidFill>
                <a:latin typeface="Arial" panose="020B0604020202020204" pitchFamily="34" charset="0"/>
                <a:cs typeface="Arial" panose="020B0604020202020204" pitchFamily="34" charset="0"/>
              </a:rPr>
              <a:t>Following an increase in RR, banks first increase their CB borroiwng to meet their pre-committed</a:t>
            </a:r>
            <a:r>
              <a:rPr lang="tr-TR" sz="1200" baseline="0" dirty="0" smtClean="0">
                <a:solidFill>
                  <a:schemeClr val="dk1"/>
                </a:solidFill>
                <a:latin typeface="Arial" panose="020B0604020202020204" pitchFamily="34" charset="0"/>
                <a:cs typeface="Arial" panose="020B0604020202020204" pitchFamily="34" charset="0"/>
              </a:rPr>
              <a:t> loan contracts. But because CB borrowing is shorter term relative to deposit funding, they are exposed to interest rate risk. They try to increase their deposits as well. And they reflect the costs of higher deposits and interest rate risk </a:t>
            </a:r>
            <a:endParaRPr lang="tr-TR" sz="1200" dirty="0" smtClean="0">
              <a:solidFill>
                <a:schemeClr val="dk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dk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dk1"/>
                </a:solidFill>
                <a:latin typeface="Arial" panose="020B0604020202020204" pitchFamily="34" charset="0"/>
                <a:cs typeface="Arial" panose="020B0604020202020204" pitchFamily="34" charset="0"/>
              </a:rPr>
              <a:t>M</a:t>
            </a:r>
            <a:r>
              <a:rPr lang="en-US" sz="1200" dirty="0" err="1" smtClean="0">
                <a:solidFill>
                  <a:schemeClr val="dk1"/>
                </a:solidFill>
                <a:latin typeface="Arial" panose="020B0604020202020204" pitchFamily="34" charset="0"/>
                <a:cs typeface="Arial" panose="020B0604020202020204" pitchFamily="34" charset="0"/>
              </a:rPr>
              <a:t>aturity</a:t>
            </a:r>
            <a:r>
              <a:rPr lang="en-US" sz="1200" dirty="0" smtClean="0">
                <a:solidFill>
                  <a:schemeClr val="dk1"/>
                </a:solidFill>
                <a:latin typeface="Arial" panose="020B0604020202020204" pitchFamily="34" charset="0"/>
                <a:cs typeface="Arial" panose="020B0604020202020204" pitchFamily="34" charset="0"/>
              </a:rPr>
              <a:t> of central bank credit is typically shorter than the maturity of deposits; therefore, a large</a:t>
            </a:r>
            <a:r>
              <a:rPr lang="tr-TR" sz="1200" dirty="0" smtClean="0">
                <a:solidFill>
                  <a:schemeClr val="dk1"/>
                </a:solidFill>
                <a:latin typeface="Arial" panose="020B0604020202020204" pitchFamily="34" charset="0"/>
                <a:cs typeface="Arial" panose="020B0604020202020204" pitchFamily="34" charset="0"/>
              </a:rPr>
              <a:t>r</a:t>
            </a:r>
            <a:r>
              <a:rPr lang="en-US" sz="1200" dirty="0" smtClean="0">
                <a:solidFill>
                  <a:schemeClr val="dk1"/>
                </a:solidFill>
                <a:latin typeface="Arial" panose="020B0604020202020204" pitchFamily="34" charset="0"/>
                <a:cs typeface="Arial" panose="020B0604020202020204" pitchFamily="34" charset="0"/>
              </a:rPr>
              <a:t> reliance on central bank </a:t>
            </a:r>
            <a:r>
              <a:rPr lang="tr-TR" sz="1200" dirty="0" smtClean="0">
                <a:solidFill>
                  <a:schemeClr val="dk1"/>
                </a:solidFill>
                <a:latin typeface="Arial" panose="020B0604020202020204" pitchFamily="34" charset="0"/>
                <a:cs typeface="Arial" panose="020B0604020202020204" pitchFamily="34" charset="0"/>
              </a:rPr>
              <a:t>funding</a:t>
            </a:r>
            <a:r>
              <a:rPr lang="en-US" sz="1200" dirty="0" smtClean="0">
                <a:solidFill>
                  <a:schemeClr val="dk1"/>
                </a:solidFill>
                <a:latin typeface="Arial" panose="020B0604020202020204" pitchFamily="34" charset="0"/>
                <a:cs typeface="Arial" panose="020B0604020202020204" pitchFamily="34" charset="0"/>
              </a:rPr>
              <a:t> adds to </a:t>
            </a:r>
            <a:r>
              <a:rPr lang="tr-TR" sz="1200" dirty="0" smtClean="0">
                <a:solidFill>
                  <a:schemeClr val="dk1"/>
                </a:solidFill>
                <a:latin typeface="Arial" panose="020B0604020202020204" pitchFamily="34" charset="0"/>
                <a:cs typeface="Arial" panose="020B0604020202020204" pitchFamily="34" charset="0"/>
              </a:rPr>
              <a:t>the </a:t>
            </a:r>
            <a:r>
              <a:rPr lang="en-US" sz="1200" dirty="0" smtClean="0">
                <a:solidFill>
                  <a:schemeClr val="dk1"/>
                </a:solidFill>
                <a:latin typeface="Arial" panose="020B0604020202020204" pitchFamily="34" charset="0"/>
                <a:cs typeface="Arial" panose="020B0604020202020204" pitchFamily="34" charset="0"/>
              </a:rPr>
              <a:t>interest rate risk. </a:t>
            </a:r>
            <a:r>
              <a:rPr lang="en-US" sz="1200" kern="1200" dirty="0" smtClean="0">
                <a:solidFill>
                  <a:schemeClr val="tx1"/>
                </a:solidFill>
                <a:effectLst/>
                <a:latin typeface="+mn-lt"/>
                <a:ea typeface="+mn-ea"/>
                <a:cs typeface="+mn-cs"/>
              </a:rPr>
              <a:t>In practice, however, we argue that the extra interest rate risk incurred by the bank through a hike in reserve requirements should be limited due to two reasons: (i) central banks fix short term interest rates between two monetary </a:t>
            </a:r>
            <a:r>
              <a:rPr lang="en-US" sz="1200" kern="1200" dirty="0" err="1" smtClean="0">
                <a:solidFill>
                  <a:schemeClr val="tx1"/>
                </a:solidFill>
                <a:effectLst/>
                <a:latin typeface="+mn-lt"/>
                <a:ea typeface="+mn-ea"/>
                <a:cs typeface="+mn-cs"/>
              </a:rPr>
              <a:t>monetary</a:t>
            </a:r>
            <a:r>
              <a:rPr lang="en-US" sz="1200" kern="1200" dirty="0" smtClean="0">
                <a:solidFill>
                  <a:schemeClr val="tx1"/>
                </a:solidFill>
                <a:effectLst/>
                <a:latin typeface="+mn-lt"/>
                <a:ea typeface="+mn-ea"/>
                <a:cs typeface="+mn-cs"/>
              </a:rPr>
              <a:t> policy meetings, (ii) the maturity of bank deposits are short, especially in emerging markets. For example, average weighted average maturity of deposits is 55 days in the Turkish case. When deposits are of short term nature, interest rate risk incurred from the central bank funding is relatively low, especially under a typical IT framework where short term interest rates are fixed within two MPC meetings. </a:t>
            </a:r>
            <a:endParaRPr lang="tr-TR" sz="1200" dirty="0" smtClean="0">
              <a:solidFill>
                <a:schemeClr val="dk1"/>
              </a:solidFill>
              <a:latin typeface="Arial" panose="020B0604020202020204" pitchFamily="34" charset="0"/>
              <a:cs typeface="Arial" panose="020B0604020202020204" pitchFamily="34" charset="0"/>
            </a:endParaRP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While we do not rule out the existence of an interest rate risk channel, we argue that there may be alternative explanations as to why deposits and central bank funding are not close substitutes. In practice, switching bank deposits with central bank credit after a </a:t>
            </a:r>
            <a:r>
              <a:rPr lang="tr-TR" sz="1200" kern="1200" dirty="0" err="1" smtClean="0">
                <a:solidFill>
                  <a:schemeClr val="tx1"/>
                </a:solidFill>
                <a:effectLst/>
                <a:latin typeface="+mn-lt"/>
                <a:ea typeface="+mn-ea"/>
                <a:cs typeface="+mn-cs"/>
              </a:rPr>
              <a:t>reserve</a:t>
            </a:r>
            <a:r>
              <a:rPr lang="tr-TR" sz="1200" kern="1200" dirty="0" smtClean="0">
                <a:solidFill>
                  <a:schemeClr val="tx1"/>
                </a:solidFill>
                <a:effectLst/>
                <a:latin typeface="+mn-lt"/>
                <a:ea typeface="+mn-ea"/>
                <a:cs typeface="+mn-cs"/>
              </a:rPr>
              <a:t> requirement hike leads to a deterioration in the liquidity position of the banks. As we have shown in the previous section, a change in RR induces a shift in the composition of the bank balance sheets.  When faced with a tightening in </a:t>
            </a:r>
            <a:r>
              <a:rPr lang="tr-TR" sz="1200" kern="1200" dirty="0" err="1" smtClean="0">
                <a:solidFill>
                  <a:schemeClr val="tx1"/>
                </a:solidFill>
                <a:effectLst/>
                <a:latin typeface="+mn-lt"/>
                <a:ea typeface="+mn-ea"/>
                <a:cs typeface="+mn-cs"/>
              </a:rPr>
              <a:t>reserve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requirements</a:t>
            </a:r>
            <a:r>
              <a:rPr lang="tr-TR" sz="1200" kern="1200" dirty="0" smtClean="0">
                <a:solidFill>
                  <a:schemeClr val="tx1"/>
                </a:solidFill>
                <a:effectLst/>
                <a:latin typeface="+mn-lt"/>
                <a:ea typeface="+mn-ea"/>
                <a:cs typeface="+mn-cs"/>
              </a:rPr>
              <a:t>, banks initially resort to central bank funding to fulfill their precommitted loan contracts. However, because central bank funding is collateralized, banks are left with less liquidity buffers to use against unexpected liquidity shocks.  The marginal cost of borrowing from the central bank thus increases as the banks take into account the additional liquidity risk, which, in turn, leads to higher lending rates and/or a reduction in the pace of credit growth. We call this as the “liquidity channel”. </a:t>
            </a:r>
            <a:endParaRPr lang="tr-TR" dirty="0" smtClean="0">
              <a:effectLst/>
            </a:endParaRPr>
          </a:p>
          <a:p>
            <a:endParaRPr lang="tr-TR" dirty="0"/>
          </a:p>
        </p:txBody>
      </p:sp>
      <p:sp>
        <p:nvSpPr>
          <p:cNvPr id="4" name="Slide Number Placeholder 3"/>
          <p:cNvSpPr>
            <a:spLocks noGrp="1"/>
          </p:cNvSpPr>
          <p:nvPr>
            <p:ph type="sldNum" sz="quarter" idx="10"/>
          </p:nvPr>
        </p:nvSpPr>
        <p:spPr/>
        <p:txBody>
          <a:bodyPr/>
          <a:lstStyle/>
          <a:p>
            <a:fld id="{BC9EEACA-2ADE-4BB2-AC47-72E28E0B163B}" type="slidenum">
              <a:rPr lang="tr-TR" smtClean="0"/>
              <a:pPr/>
              <a:t>8</a:t>
            </a:fld>
            <a:endParaRPr lang="tr-TR"/>
          </a:p>
        </p:txBody>
      </p:sp>
    </p:spTree>
    <p:extLst>
      <p:ext uri="{BB962C8B-B14F-4D97-AF65-F5344CB8AC3E}">
        <p14:creationId xmlns:p14="http://schemas.microsoft.com/office/powerpoint/2010/main" xmlns="" val="217730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uFillTx/>
            </a:endParaRPr>
          </a:p>
        </p:txBody>
      </p:sp>
      <p:sp>
        <p:nvSpPr>
          <p:cNvPr id="4" name="Slide Number Placeholder 3"/>
          <p:cNvSpPr>
            <a:spLocks noGrp="1"/>
          </p:cNvSpPr>
          <p:nvPr>
            <p:ph type="sldNum" sz="quarter" idx="10"/>
          </p:nvPr>
        </p:nvSpPr>
        <p:spPr/>
        <p:txBody>
          <a:bodyPr/>
          <a:lstStyle/>
          <a:p>
            <a:fld id="{E8A898EF-DBB2-4844-AEBA-2E7F784A24BE}"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xmlns="" val="657327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uFillTx/>
            </a:endParaRPr>
          </a:p>
        </p:txBody>
      </p:sp>
      <p:sp>
        <p:nvSpPr>
          <p:cNvPr id="4" name="Slide Number Placeholder 3"/>
          <p:cNvSpPr>
            <a:spLocks noGrp="1"/>
          </p:cNvSpPr>
          <p:nvPr>
            <p:ph type="sldNum" sz="quarter" idx="10"/>
          </p:nvPr>
        </p:nvSpPr>
        <p:spPr/>
        <p:txBody>
          <a:bodyPr/>
          <a:lstStyle/>
          <a:p>
            <a:fld id="{E8A898EF-DBB2-4844-AEBA-2E7F784A24BE}"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xmlns="" val="657327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C is the cost of uncollateralized</a:t>
                </a:r>
                <a:r>
                  <a:rPr lang="tr-TR" sz="1200" kern="1200" baseline="0" dirty="0" smtClean="0">
                    <a:solidFill>
                      <a:schemeClr val="tx1"/>
                    </a:solidFill>
                    <a:effectLst/>
                    <a:latin typeface="+mn-lt"/>
                    <a:ea typeface="+mn-ea"/>
                    <a:cs typeface="+mn-cs"/>
                  </a:rPr>
                  <a:t> borrowing. Here, </a:t>
                </a:r>
                <a:r>
                  <a:rPr lang="tr-TR" sz="1200" kern="1200" dirty="0" smtClean="0">
                    <a:solidFill>
                      <a:schemeClr val="tx1"/>
                    </a:solidFill>
                    <a:effectLst/>
                    <a:latin typeface="+mn-lt"/>
                    <a:ea typeface="+mn-ea"/>
                    <a:cs typeface="+mn-cs"/>
                  </a:rPr>
                  <a:t>“</a:t>
                </a:r>
                <a:r>
                  <a:rPr lang="tr-TR" sz="1200" i="1" kern="1200" dirty="0" smtClean="0">
                    <a:solidFill>
                      <a:schemeClr val="tx1"/>
                    </a:solidFill>
                    <a:effectLst/>
                    <a:latin typeface="+mn-lt"/>
                    <a:ea typeface="+mn-ea"/>
                    <a:cs typeface="+mn-cs"/>
                  </a:rPr>
                  <a:t>x</a:t>
                </a:r>
                <a:r>
                  <a:rPr lang="tr-TR" sz="1200" i="1"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is the magnitude of the random liquidity shock,</a:t>
                </a:r>
                <a14:m>
                  <m:oMath xmlns:m="http://schemas.openxmlformats.org/officeDocument/2006/math">
                    <m:r>
                      <a:rPr lang="tr-TR" sz="1200" i="1" kern="1200">
                        <a:solidFill>
                          <a:schemeClr val="tx1"/>
                        </a:solidFill>
                        <a:effectLst/>
                        <a:latin typeface="Cambria Math"/>
                        <a:ea typeface="+mn-ea"/>
                        <a:cs typeface="+mn-cs"/>
                      </a:rPr>
                      <m:t> </m:t>
                    </m:r>
                    <m:r>
                      <a:rPr lang="tr-TR" sz="1200" i="1" kern="1200">
                        <a:solidFill>
                          <a:schemeClr val="tx1"/>
                        </a:solidFill>
                        <a:effectLst/>
                        <a:latin typeface="Cambria Math"/>
                        <a:ea typeface="+mn-ea"/>
                        <a:cs typeface="+mn-cs"/>
                      </a:rPr>
                      <m:t>𝑓</m:t>
                    </m:r>
                    <m:d>
                      <m:dPr>
                        <m:ctrlPr>
                          <a:rPr lang="tr-TR" sz="1200" i="1" kern="1200">
                            <a:solidFill>
                              <a:schemeClr val="tx1"/>
                            </a:solidFill>
                            <a:effectLst/>
                            <a:latin typeface="Cambria Math" panose="02040503050406030204" pitchFamily="18" charset="0"/>
                            <a:ea typeface="+mn-ea"/>
                            <a:cs typeface="+mn-cs"/>
                          </a:rPr>
                        </m:ctrlPr>
                      </m:dPr>
                      <m:e>
                        <m:r>
                          <a:rPr lang="tr-TR" sz="1200" i="1" kern="1200">
                            <a:solidFill>
                              <a:schemeClr val="tx1"/>
                            </a:solidFill>
                            <a:effectLst/>
                            <a:latin typeface="Cambria Math"/>
                            <a:ea typeface="+mn-ea"/>
                            <a:cs typeface="+mn-cs"/>
                          </a:rPr>
                          <m:t>𝑥</m:t>
                        </m:r>
                      </m:e>
                    </m:d>
                  </m:oMath>
                </a14:m>
                <a:r>
                  <a:rPr lang="tr-TR" sz="1200" kern="1200" dirty="0">
                    <a:solidFill>
                      <a:schemeClr val="tx1"/>
                    </a:solidFill>
                    <a:effectLst/>
                    <a:latin typeface="+mn-lt"/>
                    <a:ea typeface="+mn-ea"/>
                    <a:cs typeface="+mn-cs"/>
                  </a:rPr>
                  <a:t> is the probability distribution of that random variable, </a:t>
                </a:r>
                <a14:m>
                  <m:oMath xmlns:m="http://schemas.openxmlformats.org/officeDocument/2006/math">
                    <m:sSup>
                      <m:sSupPr>
                        <m:ctrlPr>
                          <a:rPr lang="tr-TR" sz="1200" i="1" kern="1200">
                            <a:solidFill>
                              <a:schemeClr val="tx1"/>
                            </a:solidFill>
                            <a:effectLst/>
                            <a:latin typeface="Cambria Math" panose="02040503050406030204" pitchFamily="18" charset="0"/>
                            <a:ea typeface="+mn-ea"/>
                            <a:cs typeface="+mn-cs"/>
                          </a:rPr>
                        </m:ctrlPr>
                      </m:sSupPr>
                      <m:e>
                        <m:r>
                          <a:rPr lang="tr-TR" sz="1200" i="1" kern="1200">
                            <a:solidFill>
                              <a:schemeClr val="tx1"/>
                            </a:solidFill>
                            <a:effectLst/>
                            <a:latin typeface="Cambria Math"/>
                            <a:ea typeface="+mn-ea"/>
                            <a:cs typeface="+mn-cs"/>
                          </a:rPr>
                          <m:t>𝐵</m:t>
                        </m:r>
                      </m:e>
                      <m:sup>
                        <m:r>
                          <a:rPr lang="tr-TR" sz="1200" i="1" kern="1200">
                            <a:solidFill>
                              <a:schemeClr val="tx1"/>
                            </a:solidFill>
                            <a:effectLst/>
                            <a:latin typeface="Cambria Math"/>
                            <a:ea typeface="+mn-ea"/>
                            <a:cs typeface="+mn-cs"/>
                          </a:rPr>
                          <m:t>𝐿</m:t>
                        </m:r>
                      </m:sup>
                    </m:sSup>
                  </m:oMath>
                </a14:m>
                <a:r>
                  <a:rPr lang="tr-TR" sz="1200" kern="1200" dirty="0">
                    <a:solidFill>
                      <a:schemeClr val="tx1"/>
                    </a:solidFill>
                    <a:effectLst/>
                    <a:latin typeface="+mn-lt"/>
                    <a:ea typeface="+mn-ea"/>
                    <a:cs typeface="+mn-cs"/>
                  </a:rPr>
                  <a:t> is the volume of unencumbered securities, and </a:t>
                </a:r>
                <a:r>
                  <a:rPr lang="tr-TR" sz="1200" i="1" kern="1200" dirty="0">
                    <a:solidFill>
                      <a:schemeClr val="tx1"/>
                    </a:solidFill>
                    <a:effectLst/>
                    <a:latin typeface="+mn-lt"/>
                    <a:ea typeface="+mn-ea"/>
                    <a:cs typeface="+mn-cs"/>
                  </a:rPr>
                  <a:t>D</a:t>
                </a:r>
                <a:r>
                  <a:rPr lang="tr-TR" sz="1200" kern="1200" dirty="0">
                    <a:solidFill>
                      <a:schemeClr val="tx1"/>
                    </a:solidFill>
                    <a:effectLst/>
                    <a:latin typeface="+mn-lt"/>
                    <a:ea typeface="+mn-ea"/>
                    <a:cs typeface="+mn-cs"/>
                  </a:rPr>
                  <a:t> is the volume of deposits. </a:t>
                </a:r>
                <a14:m>
                  <m:oMath xmlns:m="http://schemas.openxmlformats.org/officeDocument/2006/math">
                    <m:sSup>
                      <m:sSupPr>
                        <m:ctrlPr>
                          <a:rPr lang="tr-TR" sz="1200" i="1" kern="1200">
                            <a:solidFill>
                              <a:schemeClr val="tx1"/>
                            </a:solidFill>
                            <a:effectLst/>
                            <a:latin typeface="Cambria Math" panose="02040503050406030204" pitchFamily="18" charset="0"/>
                            <a:ea typeface="+mn-ea"/>
                            <a:cs typeface="+mn-cs"/>
                          </a:rPr>
                        </m:ctrlPr>
                      </m:sSupPr>
                      <m:e>
                        <m:r>
                          <a:rPr lang="tr-TR" sz="1200" i="1" kern="1200">
                            <a:solidFill>
                              <a:schemeClr val="tx1"/>
                            </a:solidFill>
                            <a:effectLst/>
                            <a:latin typeface="Cambria Math"/>
                            <a:ea typeface="+mn-ea"/>
                            <a:cs typeface="+mn-cs"/>
                          </a:rPr>
                          <m:t>𝑖</m:t>
                        </m:r>
                      </m:e>
                      <m:sup>
                        <m:r>
                          <a:rPr lang="tr-TR" sz="1200" i="1" kern="1200">
                            <a:solidFill>
                              <a:schemeClr val="tx1"/>
                            </a:solidFill>
                            <a:effectLst/>
                            <a:latin typeface="Cambria Math"/>
                            <a:ea typeface="+mn-ea"/>
                            <a:cs typeface="+mn-cs"/>
                          </a:rPr>
                          <m:t>𝑃</m:t>
                        </m:r>
                      </m:sup>
                    </m:sSup>
                  </m:oMath>
                </a14:m>
                <a:r>
                  <a:rPr lang="tr-TR" sz="1200" kern="1200" dirty="0">
                    <a:solidFill>
                      <a:schemeClr val="tx1"/>
                    </a:solidFill>
                    <a:effectLst/>
                    <a:latin typeface="+mn-lt"/>
                    <a:ea typeface="+mn-ea"/>
                    <a:cs typeface="+mn-cs"/>
                  </a:rPr>
                  <a:t> is the penalty rate, which is the rate for unsecuritized borrowing. Banks incur a higher cost for uncollateralized borrowing which can be perceived as the wedge over the costs of collateralized borrowing.  Implicit in the penalty rate is the reputational costs of uncollateralized borrowing as well. </a:t>
                </a: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So in additon to deposits and cb funding being imperfect substitutes, another pre-condition for the liquidity channel is that uncollateralized borrowing is more expensive than collateralized borrowing.  If not, ip=0 and C(.)=0. In other words, if there is no additional cost incurred by uncollateralized borrowing, then the bank would not reduce its loans simply when its collateral goes down because it can raise uncollateralized borrowing. </a:t>
                </a:r>
              </a:p>
              <a:p>
                <a:endParaRPr lang="tr-TR" dirty="0">
                  <a:solidFill>
                    <a:srgbClr val="FFFF00"/>
                  </a:solidFill>
                </a:endParaRPr>
              </a:p>
            </p:txBody>
          </p:sp>
        </mc:Choice>
        <mc:Fallback>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C is the cost of uncollateralized</a:t>
                </a:r>
                <a:r>
                  <a:rPr lang="tr-TR" sz="1200" kern="1200" baseline="0" dirty="0" smtClean="0">
                    <a:solidFill>
                      <a:schemeClr val="tx1"/>
                    </a:solidFill>
                    <a:effectLst/>
                    <a:latin typeface="+mn-lt"/>
                    <a:ea typeface="+mn-ea"/>
                    <a:cs typeface="+mn-cs"/>
                  </a:rPr>
                  <a:t> borrowing. Here, </a:t>
                </a:r>
                <a:r>
                  <a:rPr lang="tr-TR" sz="1200" kern="1200" dirty="0" smtClean="0">
                    <a:solidFill>
                      <a:schemeClr val="tx1"/>
                    </a:solidFill>
                    <a:effectLst/>
                    <a:latin typeface="+mn-lt"/>
                    <a:ea typeface="+mn-ea"/>
                    <a:cs typeface="+mn-cs"/>
                  </a:rPr>
                  <a:t>“</a:t>
                </a:r>
                <a:r>
                  <a:rPr lang="tr-TR" sz="1200" i="1" kern="1200" dirty="0" smtClean="0">
                    <a:solidFill>
                      <a:schemeClr val="tx1"/>
                    </a:solidFill>
                    <a:effectLst/>
                    <a:latin typeface="+mn-lt"/>
                    <a:ea typeface="+mn-ea"/>
                    <a:cs typeface="+mn-cs"/>
                  </a:rPr>
                  <a:t>x</a:t>
                </a:r>
                <a:r>
                  <a:rPr lang="tr-TR" sz="1200" i="1"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is the magnitude of the random liquidity shock,</a:t>
                </a:r>
                <a:r>
                  <a:rPr lang="tr-TR" sz="1200" i="0" kern="1200">
                    <a:solidFill>
                      <a:schemeClr val="tx1"/>
                    </a:solidFill>
                    <a:effectLst/>
                    <a:latin typeface="+mn-lt"/>
                    <a:ea typeface="+mn-ea"/>
                    <a:cs typeface="+mn-cs"/>
                  </a:rPr>
                  <a:t> 𝑓(𝑥)</a:t>
                </a:r>
                <a:r>
                  <a:rPr lang="tr-TR" sz="1200" kern="1200" dirty="0">
                    <a:solidFill>
                      <a:schemeClr val="tx1"/>
                    </a:solidFill>
                    <a:effectLst/>
                    <a:latin typeface="+mn-lt"/>
                    <a:ea typeface="+mn-ea"/>
                    <a:cs typeface="+mn-cs"/>
                  </a:rPr>
                  <a:t> is the probability distribution of that random variable, </a:t>
                </a:r>
                <a:r>
                  <a:rPr lang="tr-TR" sz="1200" i="0" kern="1200">
                    <a:solidFill>
                      <a:schemeClr val="tx1"/>
                    </a:solidFill>
                    <a:effectLst/>
                    <a:latin typeface="+mn-lt"/>
                    <a:ea typeface="+mn-ea"/>
                    <a:cs typeface="+mn-cs"/>
                  </a:rPr>
                  <a:t>𝐵^𝐿</a:t>
                </a:r>
                <a:r>
                  <a:rPr lang="tr-TR" sz="1200" kern="1200" dirty="0">
                    <a:solidFill>
                      <a:schemeClr val="tx1"/>
                    </a:solidFill>
                    <a:effectLst/>
                    <a:latin typeface="+mn-lt"/>
                    <a:ea typeface="+mn-ea"/>
                    <a:cs typeface="+mn-cs"/>
                  </a:rPr>
                  <a:t> is the volume of unencumbered securities, and </a:t>
                </a:r>
                <a:r>
                  <a:rPr lang="tr-TR" sz="1200" i="1" kern="1200" dirty="0">
                    <a:solidFill>
                      <a:schemeClr val="tx1"/>
                    </a:solidFill>
                    <a:effectLst/>
                    <a:latin typeface="+mn-lt"/>
                    <a:ea typeface="+mn-ea"/>
                    <a:cs typeface="+mn-cs"/>
                  </a:rPr>
                  <a:t>D</a:t>
                </a:r>
                <a:r>
                  <a:rPr lang="tr-TR" sz="1200" kern="1200" dirty="0">
                    <a:solidFill>
                      <a:schemeClr val="tx1"/>
                    </a:solidFill>
                    <a:effectLst/>
                    <a:latin typeface="+mn-lt"/>
                    <a:ea typeface="+mn-ea"/>
                    <a:cs typeface="+mn-cs"/>
                  </a:rPr>
                  <a:t> is the volume of deposits. </a:t>
                </a:r>
                <a:r>
                  <a:rPr lang="tr-TR" sz="1200" i="0" kern="1200">
                    <a:solidFill>
                      <a:schemeClr val="tx1"/>
                    </a:solidFill>
                    <a:effectLst/>
                    <a:latin typeface="+mn-lt"/>
                    <a:ea typeface="+mn-ea"/>
                    <a:cs typeface="+mn-cs"/>
                  </a:rPr>
                  <a:t>𝑖^𝑃</a:t>
                </a:r>
                <a:r>
                  <a:rPr lang="tr-TR" sz="1200" kern="1200" dirty="0">
                    <a:solidFill>
                      <a:schemeClr val="tx1"/>
                    </a:solidFill>
                    <a:effectLst/>
                    <a:latin typeface="+mn-lt"/>
                    <a:ea typeface="+mn-ea"/>
                    <a:cs typeface="+mn-cs"/>
                  </a:rPr>
                  <a:t> is the penalty rate, which is the rate for unsecuritized borrowing. Banks incur a higher cost for uncollateralized borrowing which can be perceived as the wedge over the costs of collateralized borrowing.  Implicit in the penalty rate is the reputational costs of uncollateralized borrowing as well. </a:t>
                </a: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So in additon to deposits and cb funding being imperfect substitutes, another pre-condition for the liquidity channel is that uncollateralized borrowing is more expensive than collateralized borrowing.  If not, ip=0 and C(.)=0. In other words, if there is no additional cost incurred by uncollateralized borrowing, then the bank would not reduce its loans simply when its collateral goes down because it can raise uncollateralized borrowing. </a:t>
                </a:r>
              </a:p>
              <a:p>
                <a:endParaRPr lang="tr-TR" dirty="0">
                  <a:solidFill>
                    <a:srgbClr val="FFFF00"/>
                  </a:solidFill>
                </a:endParaRPr>
              </a:p>
            </p:txBody>
          </p:sp>
        </mc:Fallback>
      </mc:AlternateContent>
      <p:sp>
        <p:nvSpPr>
          <p:cNvPr id="4" name="Slide Number Placeholder 3"/>
          <p:cNvSpPr>
            <a:spLocks noGrp="1"/>
          </p:cNvSpPr>
          <p:nvPr>
            <p:ph type="sldNum" sz="quarter" idx="10"/>
          </p:nvPr>
        </p:nvSpPr>
        <p:spPr/>
        <p:txBody>
          <a:bodyPr/>
          <a:lstStyle/>
          <a:p>
            <a:fld id="{BC9EEACA-2ADE-4BB2-AC47-72E28E0B163B}" type="slidenum">
              <a:rPr lang="tr-TR" smtClean="0"/>
              <a:pPr/>
              <a:t>16</a:t>
            </a:fld>
            <a:endParaRPr lang="tr-TR"/>
          </a:p>
        </p:txBody>
      </p:sp>
    </p:spTree>
    <p:extLst>
      <p:ext uri="{BB962C8B-B14F-4D97-AF65-F5344CB8AC3E}">
        <p14:creationId xmlns:p14="http://schemas.microsoft.com/office/powerpoint/2010/main" xmlns="" val="597800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According to equation (11), the more elastic the demand is, the less interest rates would respond to </a:t>
                </a:r>
                <a:r>
                  <a:rPr lang="tr-TR" sz="1200" kern="1200" dirty="0" err="1" smtClean="0">
                    <a:solidFill>
                      <a:schemeClr val="tx1"/>
                    </a:solidFill>
                    <a:effectLst/>
                    <a:latin typeface="+mn-lt"/>
                    <a:ea typeface="+mn-ea"/>
                    <a:cs typeface="+mn-cs"/>
                  </a:rPr>
                  <a:t>reserve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requirements</a:t>
                </a:r>
                <a:r>
                  <a:rPr lang="tr-TR" sz="1200" kern="1200" dirty="0" smtClean="0">
                    <a:solidFill>
                      <a:schemeClr val="tx1"/>
                    </a:solidFill>
                    <a:effectLst/>
                    <a:latin typeface="+mn-lt"/>
                    <a:ea typeface="+mn-ea"/>
                    <a:cs typeface="+mn-cs"/>
                  </a:rPr>
                  <a:t>. For example, in the case of perfect competition (infinite elasticity) the loan rate would not respond at all</a:t>
                </a:r>
              </a:p>
              <a:p>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According to equation (16), the optimal deposit rate is a function of the cost of marginal borrowing, the liquidity risk, interest rate elasticity of deposit demand, and </a:t>
                </a:r>
                <a:r>
                  <a:rPr lang="tr-TR" sz="1200" kern="1200" dirty="0" err="1" smtClean="0">
                    <a:solidFill>
                      <a:schemeClr val="tx1"/>
                    </a:solidFill>
                    <a:effectLst/>
                    <a:latin typeface="+mn-lt"/>
                    <a:ea typeface="+mn-ea"/>
                    <a:cs typeface="+mn-cs"/>
                  </a:rPr>
                  <a:t>reserve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requirements</a:t>
                </a:r>
                <a:r>
                  <a:rPr lang="tr-TR" sz="1200" kern="1200" dirty="0" smtClean="0">
                    <a:solidFill>
                      <a:schemeClr val="tx1"/>
                    </a:solidFill>
                    <a:effectLst/>
                    <a:latin typeface="+mn-lt"/>
                    <a:ea typeface="+mn-ea"/>
                    <a:cs typeface="+mn-cs"/>
                  </a:rPr>
                  <a:t>. The expression reveals that there are two opposing effects of RR on the deposit rate. On the one hand, higher </a:t>
                </a:r>
                <a:r>
                  <a:rPr lang="tr-TR" sz="1200" kern="1200" dirty="0" err="1" smtClean="0">
                    <a:solidFill>
                      <a:schemeClr val="tx1"/>
                    </a:solidFill>
                    <a:effectLst/>
                    <a:latin typeface="+mn-lt"/>
                    <a:ea typeface="+mn-ea"/>
                    <a:cs typeface="+mn-cs"/>
                  </a:rPr>
                  <a:t>reserve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requirements</a:t>
                </a:r>
                <a:r>
                  <a:rPr lang="tr-TR" sz="1200" kern="1200" dirty="0" smtClean="0">
                    <a:solidFill>
                      <a:schemeClr val="tx1"/>
                    </a:solidFill>
                    <a:effectLst/>
                    <a:latin typeface="+mn-lt"/>
                    <a:ea typeface="+mn-ea"/>
                    <a:cs typeface="+mn-cs"/>
                  </a:rPr>
                  <a:t> lower the deposit rates through direct intermediation cost, which can be expressed as </a:t>
                </a:r>
                <a14:m>
                  <m:oMath xmlns:m="http://schemas.openxmlformats.org/officeDocument/2006/math">
                    <m:d>
                      <m:dPr>
                        <m:ctrlPr>
                          <a:rPr lang="tr-TR" sz="1200" i="1" kern="1200">
                            <a:solidFill>
                              <a:schemeClr val="tx1"/>
                            </a:solidFill>
                            <a:effectLst/>
                            <a:latin typeface="Cambria Math" panose="02040503050406030204" pitchFamily="18" charset="0"/>
                            <a:ea typeface="+mn-ea"/>
                            <a:cs typeface="+mn-cs"/>
                          </a:rPr>
                        </m:ctrlPr>
                      </m:dPr>
                      <m:e>
                        <m:r>
                          <a:rPr lang="tr-TR" sz="1200" i="1" kern="1200">
                            <a:solidFill>
                              <a:schemeClr val="tx1"/>
                            </a:solidFill>
                            <a:effectLst/>
                            <a:latin typeface="Cambria Math"/>
                            <a:ea typeface="+mn-ea"/>
                            <a:cs typeface="+mn-cs"/>
                          </a:rPr>
                          <m:t>𝑅𝑅</m:t>
                        </m:r>
                      </m:e>
                    </m:d>
                    <m:sSup>
                      <m:sSupPr>
                        <m:ctrlPr>
                          <a:rPr lang="tr-TR" sz="1200" i="1" kern="1200">
                            <a:solidFill>
                              <a:schemeClr val="tx1"/>
                            </a:solidFill>
                            <a:effectLst/>
                            <a:latin typeface="Cambria Math" panose="02040503050406030204" pitchFamily="18" charset="0"/>
                            <a:ea typeface="+mn-ea"/>
                            <a:cs typeface="+mn-cs"/>
                          </a:rPr>
                        </m:ctrlPr>
                      </m:sSupPr>
                      <m:e>
                        <m:r>
                          <a:rPr lang="tr-TR" sz="1200" i="1" kern="1200">
                            <a:solidFill>
                              <a:schemeClr val="tx1"/>
                            </a:solidFill>
                            <a:effectLst/>
                            <a:latin typeface="Cambria Math"/>
                            <a:ea typeface="+mn-ea"/>
                            <a:cs typeface="+mn-cs"/>
                          </a:rPr>
                          <m:t>𝑖</m:t>
                        </m:r>
                      </m:e>
                      <m:sup>
                        <m:r>
                          <a:rPr lang="tr-TR" sz="1200" i="1" kern="1200">
                            <a:solidFill>
                              <a:schemeClr val="tx1"/>
                            </a:solidFill>
                            <a:effectLst/>
                            <a:latin typeface="Cambria Math"/>
                            <a:ea typeface="+mn-ea"/>
                            <a:cs typeface="+mn-cs"/>
                          </a:rPr>
                          <m:t>𝐶𝐵</m:t>
                        </m:r>
                      </m:sup>
                    </m:sSup>
                  </m:oMath>
                </a14:m>
                <a:r>
                  <a:rPr lang="tr-TR" sz="1200" kern="1200" dirty="0">
                    <a:solidFill>
                      <a:schemeClr val="tx1"/>
                    </a:solidFill>
                    <a:effectLst/>
                    <a:latin typeface="+mn-lt"/>
                    <a:ea typeface="+mn-ea"/>
                    <a:cs typeface="+mn-cs"/>
                  </a:rPr>
                  <a:t> (the cost channel). On the other hand, higher </a:t>
                </a:r>
                <a:r>
                  <a:rPr lang="tr-TR" sz="1200" kern="1200" dirty="0" err="1">
                    <a:solidFill>
                      <a:schemeClr val="tx1"/>
                    </a:solidFill>
                    <a:effectLst/>
                    <a:latin typeface="+mn-lt"/>
                    <a:ea typeface="+mn-ea"/>
                    <a:cs typeface="+mn-cs"/>
                  </a:rPr>
                  <a:t>reserve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requirements</a:t>
                </a:r>
                <a:r>
                  <a:rPr lang="tr-TR" sz="1200" kern="1200" dirty="0">
                    <a:solidFill>
                      <a:schemeClr val="tx1"/>
                    </a:solidFill>
                    <a:effectLst/>
                    <a:latin typeface="+mn-lt"/>
                    <a:ea typeface="+mn-ea"/>
                    <a:cs typeface="+mn-cs"/>
                  </a:rPr>
                  <a:t> lead to an increase in the deposit rate through the liquidity channel, i.e., through the additional cost of a deterioration in the liquidity position of the bank, expressed as </a:t>
                </a:r>
                <a14:m>
                  <m:oMath xmlns:m="http://schemas.openxmlformats.org/officeDocument/2006/math">
                    <m:d>
                      <m:dPr>
                        <m:ctrlPr>
                          <a:rPr lang="tr-TR" sz="1200" i="1" kern="1200">
                            <a:solidFill>
                              <a:schemeClr val="tx1"/>
                            </a:solidFill>
                            <a:effectLst/>
                            <a:latin typeface="Cambria Math" panose="02040503050406030204" pitchFamily="18" charset="0"/>
                            <a:ea typeface="+mn-ea"/>
                            <a:cs typeface="+mn-cs"/>
                          </a:rPr>
                        </m:ctrlPr>
                      </m:dPr>
                      <m:e>
                        <m:r>
                          <a:rPr lang="tr-TR" sz="1200" i="1" kern="1200">
                            <a:solidFill>
                              <a:schemeClr val="tx1"/>
                            </a:solidFill>
                            <a:effectLst/>
                            <a:latin typeface="Cambria Math"/>
                            <a:ea typeface="+mn-ea"/>
                            <a:cs typeface="+mn-cs"/>
                          </a:rPr>
                          <m:t>𝑅𝑅</m:t>
                        </m:r>
                      </m:e>
                    </m:d>
                    <m:sSup>
                      <m:sSupPr>
                        <m:ctrlPr>
                          <a:rPr lang="tr-TR" sz="1200" i="1" kern="1200">
                            <a:solidFill>
                              <a:schemeClr val="tx1"/>
                            </a:solidFill>
                            <a:effectLst/>
                            <a:latin typeface="Cambria Math" panose="02040503050406030204" pitchFamily="18" charset="0"/>
                            <a:ea typeface="+mn-ea"/>
                            <a:cs typeface="+mn-cs"/>
                          </a:rPr>
                        </m:ctrlPr>
                      </m:sSupPr>
                      <m:e>
                        <m:r>
                          <a:rPr lang="tr-TR" sz="1200" i="1" kern="1200">
                            <a:solidFill>
                              <a:schemeClr val="tx1"/>
                            </a:solidFill>
                            <a:effectLst/>
                            <a:latin typeface="Cambria Math"/>
                            <a:ea typeface="+mn-ea"/>
                            <a:cs typeface="+mn-cs"/>
                          </a:rPr>
                          <m:t>𝐶</m:t>
                        </m:r>
                      </m:e>
                      <m:sup>
                        <m:r>
                          <a:rPr lang="tr-TR" sz="1200" i="1" kern="1200">
                            <a:solidFill>
                              <a:schemeClr val="tx1"/>
                            </a:solidFill>
                            <a:effectLst/>
                            <a:latin typeface="Cambria Math"/>
                            <a:ea typeface="+mn-ea"/>
                            <a:cs typeface="+mn-cs"/>
                          </a:rPr>
                          <m:t>′</m:t>
                        </m:r>
                      </m:sup>
                    </m:sSup>
                  </m:oMath>
                </a14:m>
                <a:r>
                  <a:rPr lang="tr-TR" sz="1200" kern="1200" dirty="0">
                    <a:solidFill>
                      <a:schemeClr val="tx1"/>
                    </a:solidFill>
                    <a:effectLst/>
                    <a:latin typeface="+mn-lt"/>
                    <a:ea typeface="+mn-ea"/>
                    <a:cs typeface="+mn-cs"/>
                  </a:rPr>
                  <a:t> (the liquidity channel). Therefore, the net impact of the RR on the deposit rates depends on how large the central bank funding rate is compared to the expected cost of a liquidity shortage. Note that because the latter is a decreasing function of liquidity, RR would certainly have a positive impact on the deposit rate if the liquid falls to a certain threshold level. </a:t>
                </a:r>
              </a:p>
              <a:p>
                <a:endParaRPr lang="tr-TR" dirty="0"/>
              </a:p>
            </p:txBody>
          </p:sp>
        </mc:Choice>
        <mc:Fallback>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According to equation (11), the more elastic the demand is, the less interest rates would respond to </a:t>
                </a:r>
                <a:r>
                  <a:rPr lang="tr-TR" sz="1200" kern="1200" dirty="0" err="1" smtClean="0">
                    <a:solidFill>
                      <a:schemeClr val="tx1"/>
                    </a:solidFill>
                    <a:effectLst/>
                    <a:latin typeface="+mn-lt"/>
                    <a:ea typeface="+mn-ea"/>
                    <a:cs typeface="+mn-cs"/>
                  </a:rPr>
                  <a:t>reserve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requirements</a:t>
                </a:r>
                <a:r>
                  <a:rPr lang="tr-TR" sz="1200" kern="1200" dirty="0" smtClean="0">
                    <a:solidFill>
                      <a:schemeClr val="tx1"/>
                    </a:solidFill>
                    <a:effectLst/>
                    <a:latin typeface="+mn-lt"/>
                    <a:ea typeface="+mn-ea"/>
                    <a:cs typeface="+mn-cs"/>
                  </a:rPr>
                  <a:t>. For example, in the case of perfect competition (infinite elasticity) the loan rate would not respond at all</a:t>
                </a:r>
              </a:p>
              <a:p>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According to equation (16), the optimal deposit rate is a function of the cost of marginal borrowing, the liquidity risk, interest rate elasticity of deposit demand, and </a:t>
                </a:r>
                <a:r>
                  <a:rPr lang="tr-TR" sz="1200" kern="1200" dirty="0" err="1" smtClean="0">
                    <a:solidFill>
                      <a:schemeClr val="tx1"/>
                    </a:solidFill>
                    <a:effectLst/>
                    <a:latin typeface="+mn-lt"/>
                    <a:ea typeface="+mn-ea"/>
                    <a:cs typeface="+mn-cs"/>
                  </a:rPr>
                  <a:t>reserve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requirements</a:t>
                </a:r>
                <a:r>
                  <a:rPr lang="tr-TR" sz="1200" kern="1200" dirty="0" smtClean="0">
                    <a:solidFill>
                      <a:schemeClr val="tx1"/>
                    </a:solidFill>
                    <a:effectLst/>
                    <a:latin typeface="+mn-lt"/>
                    <a:ea typeface="+mn-ea"/>
                    <a:cs typeface="+mn-cs"/>
                  </a:rPr>
                  <a:t>. The expression reveals that there are two opposing effects of RR on the deposit rate. On the one hand, higher </a:t>
                </a:r>
                <a:r>
                  <a:rPr lang="tr-TR" sz="1200" kern="1200" dirty="0" err="1" smtClean="0">
                    <a:solidFill>
                      <a:schemeClr val="tx1"/>
                    </a:solidFill>
                    <a:effectLst/>
                    <a:latin typeface="+mn-lt"/>
                    <a:ea typeface="+mn-ea"/>
                    <a:cs typeface="+mn-cs"/>
                  </a:rPr>
                  <a:t>reserve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requirements</a:t>
                </a:r>
                <a:r>
                  <a:rPr lang="tr-TR" sz="1200" kern="1200" dirty="0" smtClean="0">
                    <a:solidFill>
                      <a:schemeClr val="tx1"/>
                    </a:solidFill>
                    <a:effectLst/>
                    <a:latin typeface="+mn-lt"/>
                    <a:ea typeface="+mn-ea"/>
                    <a:cs typeface="+mn-cs"/>
                  </a:rPr>
                  <a:t> lower the deposit rates through direct intermediation cost, which can be expressed as </a:t>
                </a:r>
                <a:r>
                  <a:rPr lang="tr-TR" sz="1200" i="0" kern="1200">
                    <a:solidFill>
                      <a:schemeClr val="tx1"/>
                    </a:solidFill>
                    <a:effectLst/>
                    <a:latin typeface="Cambria Math" panose="02040503050406030204" pitchFamily="18" charset="0"/>
                    <a:ea typeface="+mn-ea"/>
                    <a:cs typeface="+mn-cs"/>
                  </a:rPr>
                  <a:t>(</a:t>
                </a:r>
                <a:r>
                  <a:rPr lang="tr-TR" sz="1200" i="0" kern="1200">
                    <a:solidFill>
                      <a:schemeClr val="tx1"/>
                    </a:solidFill>
                    <a:effectLst/>
                    <a:latin typeface="Cambria Math"/>
                    <a:ea typeface="+mn-ea"/>
                    <a:cs typeface="+mn-cs"/>
                  </a:rPr>
                  <a:t>𝑅𝑅</a:t>
                </a:r>
                <a:r>
                  <a:rPr lang="tr-TR" sz="1200" i="0" kern="1200">
                    <a:solidFill>
                      <a:schemeClr val="tx1"/>
                    </a:solidFill>
                    <a:effectLst/>
                    <a:latin typeface="Cambria Math" panose="02040503050406030204" pitchFamily="18" charset="0"/>
                    <a:ea typeface="+mn-ea"/>
                    <a:cs typeface="+mn-cs"/>
                  </a:rPr>
                  <a:t>) </a:t>
                </a:r>
                <a:r>
                  <a:rPr lang="tr-TR" sz="1200" i="0" kern="1200">
                    <a:solidFill>
                      <a:schemeClr val="tx1"/>
                    </a:solidFill>
                    <a:effectLst/>
                    <a:latin typeface="Cambria Math"/>
                    <a:ea typeface="+mn-ea"/>
                    <a:cs typeface="+mn-cs"/>
                  </a:rPr>
                  <a:t>𝑖</a:t>
                </a:r>
                <a:r>
                  <a:rPr lang="tr-TR" sz="1200" i="0" kern="1200">
                    <a:solidFill>
                      <a:schemeClr val="tx1"/>
                    </a:solidFill>
                    <a:effectLst/>
                    <a:latin typeface="Cambria Math" panose="02040503050406030204" pitchFamily="18" charset="0"/>
                    <a:ea typeface="+mn-ea"/>
                    <a:cs typeface="+mn-cs"/>
                  </a:rPr>
                  <a:t>^</a:t>
                </a:r>
                <a:r>
                  <a:rPr lang="tr-TR" sz="1200" i="0" kern="1200">
                    <a:solidFill>
                      <a:schemeClr val="tx1"/>
                    </a:solidFill>
                    <a:effectLst/>
                    <a:latin typeface="Cambria Math"/>
                    <a:ea typeface="+mn-ea"/>
                    <a:cs typeface="+mn-cs"/>
                  </a:rPr>
                  <a:t>𝐶𝐵</a:t>
                </a:r>
                <a:r>
                  <a:rPr lang="tr-TR" sz="1200" kern="1200" dirty="0">
                    <a:solidFill>
                      <a:schemeClr val="tx1"/>
                    </a:solidFill>
                    <a:effectLst/>
                    <a:latin typeface="+mn-lt"/>
                    <a:ea typeface="+mn-ea"/>
                    <a:cs typeface="+mn-cs"/>
                  </a:rPr>
                  <a:t> (the cost channel). On the other hand, higher </a:t>
                </a:r>
                <a:r>
                  <a:rPr lang="tr-TR" sz="1200" kern="1200" dirty="0" err="1">
                    <a:solidFill>
                      <a:schemeClr val="tx1"/>
                    </a:solidFill>
                    <a:effectLst/>
                    <a:latin typeface="+mn-lt"/>
                    <a:ea typeface="+mn-ea"/>
                    <a:cs typeface="+mn-cs"/>
                  </a:rPr>
                  <a:t>reserve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requirements</a:t>
                </a:r>
                <a:r>
                  <a:rPr lang="tr-TR" sz="1200" kern="1200" dirty="0">
                    <a:solidFill>
                      <a:schemeClr val="tx1"/>
                    </a:solidFill>
                    <a:effectLst/>
                    <a:latin typeface="+mn-lt"/>
                    <a:ea typeface="+mn-ea"/>
                    <a:cs typeface="+mn-cs"/>
                  </a:rPr>
                  <a:t> lead to an increase in the deposit rate through the liquidity channel, i.e., through the additional cost of a deterioration in the liquidity position of the bank, expressed as </a:t>
                </a:r>
                <a:r>
                  <a:rPr lang="tr-TR" sz="1200" i="0" kern="1200">
                    <a:solidFill>
                      <a:schemeClr val="tx1"/>
                    </a:solidFill>
                    <a:effectLst/>
                    <a:latin typeface="Cambria Math" panose="02040503050406030204" pitchFamily="18" charset="0"/>
                    <a:ea typeface="+mn-ea"/>
                    <a:cs typeface="+mn-cs"/>
                  </a:rPr>
                  <a:t>(</a:t>
                </a:r>
                <a:r>
                  <a:rPr lang="tr-TR" sz="1200" i="0" kern="1200">
                    <a:solidFill>
                      <a:schemeClr val="tx1"/>
                    </a:solidFill>
                    <a:effectLst/>
                    <a:latin typeface="Cambria Math"/>
                    <a:ea typeface="+mn-ea"/>
                    <a:cs typeface="+mn-cs"/>
                  </a:rPr>
                  <a:t>𝑅𝑅</a:t>
                </a:r>
                <a:r>
                  <a:rPr lang="tr-TR" sz="1200" i="0" kern="1200">
                    <a:solidFill>
                      <a:schemeClr val="tx1"/>
                    </a:solidFill>
                    <a:effectLst/>
                    <a:latin typeface="Cambria Math" panose="02040503050406030204" pitchFamily="18" charset="0"/>
                    <a:ea typeface="+mn-ea"/>
                    <a:cs typeface="+mn-cs"/>
                  </a:rPr>
                  <a:t>) </a:t>
                </a:r>
                <a:r>
                  <a:rPr lang="tr-TR" sz="1200" i="0" kern="1200">
                    <a:solidFill>
                      <a:schemeClr val="tx1"/>
                    </a:solidFill>
                    <a:effectLst/>
                    <a:latin typeface="Cambria Math"/>
                    <a:ea typeface="+mn-ea"/>
                    <a:cs typeface="+mn-cs"/>
                  </a:rPr>
                  <a:t>𝐶</a:t>
                </a:r>
                <a:r>
                  <a:rPr lang="tr-TR" sz="1200" i="0" kern="1200">
                    <a:solidFill>
                      <a:schemeClr val="tx1"/>
                    </a:solidFill>
                    <a:effectLst/>
                    <a:latin typeface="Cambria Math" panose="02040503050406030204" pitchFamily="18" charset="0"/>
                    <a:ea typeface="+mn-ea"/>
                    <a:cs typeface="+mn-cs"/>
                  </a:rPr>
                  <a:t>^</a:t>
                </a:r>
                <a:r>
                  <a:rPr lang="tr-TR" sz="1200" i="0" kern="1200">
                    <a:solidFill>
                      <a:schemeClr val="tx1"/>
                    </a:solidFill>
                    <a:effectLst/>
                    <a:latin typeface="Cambria Math"/>
                    <a:ea typeface="+mn-ea"/>
                    <a:cs typeface="+mn-cs"/>
                  </a:rPr>
                  <a:t>′</a:t>
                </a:r>
                <a:r>
                  <a:rPr lang="tr-TR" sz="1200" kern="1200" dirty="0">
                    <a:solidFill>
                      <a:schemeClr val="tx1"/>
                    </a:solidFill>
                    <a:effectLst/>
                    <a:latin typeface="+mn-lt"/>
                    <a:ea typeface="+mn-ea"/>
                    <a:cs typeface="+mn-cs"/>
                  </a:rPr>
                  <a:t> (the liquidity channel). Therefore, the net impact of the RR on the deposit rates depends on how large the central bank funding rate is compared to the expected cost of a liquidity shortage. Note that because the latter is a decreasing function of liquidity, RR would certainly have a positive impact on the deposit rate if the liquid falls to a certain threshold level. </a:t>
                </a:r>
              </a:p>
              <a:p>
                <a:endParaRPr lang="tr-TR" dirty="0"/>
              </a:p>
            </p:txBody>
          </p:sp>
        </mc:Fallback>
      </mc:AlternateContent>
      <p:sp>
        <p:nvSpPr>
          <p:cNvPr id="4" name="Slide Number Placeholder 3"/>
          <p:cNvSpPr>
            <a:spLocks noGrp="1"/>
          </p:cNvSpPr>
          <p:nvPr>
            <p:ph type="sldNum" sz="quarter" idx="10"/>
          </p:nvPr>
        </p:nvSpPr>
        <p:spPr/>
        <p:txBody>
          <a:bodyPr/>
          <a:lstStyle/>
          <a:p>
            <a:fld id="{BC9EEACA-2ADE-4BB2-AC47-72E28E0B163B}" type="slidenum">
              <a:rPr lang="tr-TR" smtClean="0">
                <a:solidFill>
                  <a:prstClr val="black"/>
                </a:solidFill>
              </a:rPr>
              <a:pPr/>
              <a:t>17</a:t>
            </a:fld>
            <a:endParaRPr lang="tr-TR">
              <a:solidFill>
                <a:prstClr val="black"/>
              </a:solidFill>
            </a:endParaRPr>
          </a:p>
        </p:txBody>
      </p:sp>
    </p:spTree>
    <p:extLst>
      <p:ext uri="{BB962C8B-B14F-4D97-AF65-F5344CB8AC3E}">
        <p14:creationId xmlns:p14="http://schemas.microsoft.com/office/powerpoint/2010/main" xmlns="" val="242082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LT coefficient</a:t>
            </a:r>
            <a:r>
              <a:rPr lang="tr-TR" sz="1200" kern="1200" baseline="0" dirty="0" smtClean="0">
                <a:solidFill>
                  <a:schemeClr val="tx1"/>
                </a:solidFill>
                <a:effectLst/>
                <a:latin typeface="+mn-lt"/>
                <a:ea typeface="+mn-ea"/>
                <a:cs typeface="+mn-cs"/>
              </a:rPr>
              <a:t> estimates</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Table 2 illustrates the regression results for commercial loan rates.  We observe that the commercial loan rate is positively related to the upper bound of the corridor (row 2), while interbank rates are not significant in explaning the variations in the commercial loan rate (row 8), consistent with the earlier studies (see Binici et al.2013). This is an interesting result suggesting that banks, in setting their commercial loan rates, fully price the interest rate risk posed by the active use of the interest rate corridor.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Banka</a:t>
            </a:r>
            <a:r>
              <a:rPr lang="tr-TR" sz="1200" kern="1200" baseline="0" dirty="0" smtClean="0">
                <a:solidFill>
                  <a:schemeClr val="tx1"/>
                </a:solidFill>
                <a:effectLst/>
                <a:latin typeface="+mn-lt"/>
                <a:ea typeface="+mn-ea"/>
                <a:cs typeface="+mn-cs"/>
              </a:rPr>
              <a:t> olabilecek en kotu durumu fiyatliyor ki bu da koridorun ust bandindan cb funding almak demek. </a:t>
            </a:r>
            <a:endParaRPr lang="tr-TR" sz="1200" kern="1200" dirty="0" smtClean="0">
              <a:solidFill>
                <a:schemeClr val="tx1"/>
              </a:solidFill>
              <a:effectLst/>
              <a:latin typeface="+mn-lt"/>
              <a:ea typeface="+mn-ea"/>
              <a:cs typeface="+mn-cs"/>
            </a:endParaRPr>
          </a:p>
          <a:p>
            <a:endParaRPr lang="tr-TR" dirty="0">
              <a:uFillTx/>
            </a:endParaRPr>
          </a:p>
        </p:txBody>
      </p:sp>
      <p:sp>
        <p:nvSpPr>
          <p:cNvPr id="4" name="Slide Number Placeholder 3"/>
          <p:cNvSpPr>
            <a:spLocks noGrp="1"/>
          </p:cNvSpPr>
          <p:nvPr>
            <p:ph type="sldNum" sz="quarter" idx="10"/>
          </p:nvPr>
        </p:nvSpPr>
        <p:spPr/>
        <p:txBody>
          <a:bodyPr/>
          <a:lstStyle/>
          <a:p>
            <a:fld id="{E8A898EF-DBB2-4844-AEBA-2E7F784A24BE}" type="slidenum">
              <a:rPr lang="tr-TR" smtClean="0">
                <a:solidFill>
                  <a:prstClr val="black"/>
                </a:solidFill>
              </a:rPr>
              <a:pPr/>
              <a:t>20</a:t>
            </a:fld>
            <a:endParaRPr lang="tr-TR">
              <a:solidFill>
                <a:prstClr val="black"/>
              </a:solidFill>
            </a:endParaRPr>
          </a:p>
        </p:txBody>
      </p:sp>
    </p:spTree>
    <p:extLst>
      <p:ext uri="{BB962C8B-B14F-4D97-AF65-F5344CB8AC3E}">
        <p14:creationId xmlns:p14="http://schemas.microsoft.com/office/powerpoint/2010/main" xmlns="" val="4141062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87212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5501"/>
            <a:ext cx="7772400" cy="1080000"/>
          </a:xfrm>
        </p:spPr>
        <p:txBody>
          <a:bodyPr>
            <a:normAutofit/>
          </a:bodyPr>
          <a:lstStyle>
            <a:lvl1pPr algn="ctr">
              <a:defRPr sz="3200">
                <a:solidFill>
                  <a:schemeClr val="bg1"/>
                </a:solidFill>
                <a:uFillTx/>
              </a:defRPr>
            </a:lvl1pPr>
          </a:lstStyle>
          <a:p>
            <a:r>
              <a:rPr lang="en-US" smtClean="0">
                <a:uFillTx/>
              </a:rPr>
              <a:t>Click to edit Master title style</a:t>
            </a:r>
            <a:endParaRPr lang="tr-TR" dirty="0">
              <a:uFillTx/>
            </a:endParaRPr>
          </a:p>
        </p:txBody>
      </p:sp>
      <p:sp>
        <p:nvSpPr>
          <p:cNvPr id="3" name="Subtitle 2"/>
          <p:cNvSpPr>
            <a:spLocks noGrp="1"/>
          </p:cNvSpPr>
          <p:nvPr>
            <p:ph type="subTitle" idx="1"/>
          </p:nvPr>
        </p:nvSpPr>
        <p:spPr>
          <a:xfrm>
            <a:off x="1411560" y="4269637"/>
            <a:ext cx="6400800" cy="900000"/>
          </a:xfrm>
        </p:spPr>
        <p:txBody>
          <a:bodyPr>
            <a:normAutofit/>
          </a:bodyPr>
          <a:lstStyle>
            <a:lvl1pPr marL="0" indent="0" algn="ctr">
              <a:buNone/>
              <a:defRPr sz="2400" b="1">
                <a:solidFill>
                  <a:schemeClr val="bg1"/>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smtClean="0">
                <a:uFillTx/>
              </a:rPr>
              <a:t>Click to edit Master subtitle style</a:t>
            </a:r>
            <a:endParaRPr lang="tr-TR" dirty="0">
              <a:uFillTx/>
            </a:endParaRPr>
          </a:p>
        </p:txBody>
      </p:sp>
      <p:sp>
        <p:nvSpPr>
          <p:cNvPr id="26" name="Text Placeholder 16"/>
          <p:cNvSpPr>
            <a:spLocks noGrp="1"/>
          </p:cNvSpPr>
          <p:nvPr>
            <p:ph type="body" sz="quarter" idx="10"/>
          </p:nvPr>
        </p:nvSpPr>
        <p:spPr>
          <a:xfrm>
            <a:off x="1410813" y="5409320"/>
            <a:ext cx="6400800" cy="900000"/>
          </a:xfrm>
          <a:prstGeom prst="rect">
            <a:avLst/>
          </a:prstGeom>
        </p:spPr>
        <p:txBody>
          <a:bodyPr anchor="ctr">
            <a:normAutofit/>
          </a:bodyPr>
          <a:lstStyle>
            <a:lvl1pPr marL="0" indent="0" algn="ctr">
              <a:buNone/>
              <a:defRPr sz="2000" b="1">
                <a:solidFill>
                  <a:schemeClr val="bg1"/>
                </a:solidFill>
                <a:uFillTx/>
                <a:latin typeface="Cambria" pitchFamily="18" charset="0"/>
              </a:defRPr>
            </a:lvl1pPr>
            <a:lvl2pPr>
              <a:defRPr sz="2000">
                <a:uFillTx/>
                <a:latin typeface="Cambria" pitchFamily="18" charset="0"/>
              </a:defRPr>
            </a:lvl2pPr>
          </a:lstStyle>
          <a:p>
            <a:pPr marL="0" marR="0" lvl="0" indent="0" algn="ctr" defTabSz="914400" eaLnBrk="1" fontAlgn="auto" latinLnBrk="0" hangingPunct="1">
              <a:lnSpc>
                <a:spcPct val="100000"/>
              </a:lnSpc>
              <a:spcBef>
                <a:spcPts val="0"/>
              </a:spcBef>
              <a:spcAft>
                <a:spcPts val="0"/>
              </a:spcAft>
              <a:buFontTx/>
              <a:buNone/>
              <a:defRPr>
                <a:uFillTx/>
              </a:defRPr>
            </a:pPr>
            <a:r>
              <a:rPr kumimoji="0" lang="en-US" sz="1600" b="0" i="0" u="none" strike="noStrike" kern="0" cap="none" spc="0" normalizeH="0" baseline="0" noProof="0" smtClean="0">
                <a:ln>
                  <a:noFill/>
                </a:ln>
                <a:solidFill>
                  <a:srgbClr val="000000"/>
                </a:solidFill>
                <a:effectLst/>
                <a:uFillTx/>
                <a:latin typeface="Cambria"/>
              </a:rPr>
              <a:t>Click to edit Master text styles</a:t>
            </a:r>
          </a:p>
          <a:p>
            <a:pPr marL="0" marR="0" lvl="1" indent="0" algn="ctr" defTabSz="914400" eaLnBrk="1" fontAlgn="auto" latinLnBrk="0" hangingPunct="1">
              <a:lnSpc>
                <a:spcPct val="100000"/>
              </a:lnSpc>
              <a:spcBef>
                <a:spcPts val="0"/>
              </a:spcBef>
              <a:spcAft>
                <a:spcPts val="0"/>
              </a:spcAft>
              <a:buFontTx/>
              <a:buNone/>
              <a:defRPr>
                <a:uFillTx/>
              </a:defRPr>
            </a:pPr>
            <a:r>
              <a:rPr kumimoji="0" lang="en-US" sz="1600" b="0" i="0" u="none" strike="noStrike" kern="0" cap="none" spc="0" normalizeH="0" baseline="0" noProof="0" smtClean="0">
                <a:ln>
                  <a:noFill/>
                </a:ln>
                <a:solidFill>
                  <a:srgbClr val="000000"/>
                </a:solidFill>
                <a:effectLst/>
                <a:uFillTx/>
                <a:latin typeface="Cambria"/>
              </a:rPr>
              <a:t>Second level</a:t>
            </a:r>
          </a:p>
        </p:txBody>
      </p:sp>
      <p:pic>
        <p:nvPicPr>
          <p:cNvPr id="6" name="Picture 5" descr="D:\Users\okmyape\AppData\Local\Microsoft\Windows\Temporary Internet Files\Content.Outlook\SR763Z7J\TCMB_logo_beyaz_32bit (2).png"/>
          <p:cNvPicPr/>
          <p:nvPr/>
        </p:nvPicPr>
        <p:blipFill>
          <a:blip r:embed="rId2" cstate="print"/>
          <a:srcRect/>
          <a:stretch>
            <a:fillRect/>
          </a:stretch>
        </p:blipFill>
        <p:spPr bwMode="auto">
          <a:xfrm>
            <a:off x="1804320" y="1124744"/>
            <a:ext cx="5666740" cy="1136015"/>
          </a:xfrm>
          <a:prstGeom prst="rect">
            <a:avLst/>
          </a:prstGeom>
          <a:noFill/>
          <a:ln>
            <a:noFill/>
          </a:ln>
        </p:spPr>
      </p:pic>
    </p:spTree>
    <p:extLst>
      <p:ext uri="{BB962C8B-B14F-4D97-AF65-F5344CB8AC3E}">
        <p14:creationId xmlns:p14="http://schemas.microsoft.com/office/powerpoint/2010/main" xmlns="" val="183802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544" y="4406900"/>
            <a:ext cx="8208000" cy="1362075"/>
          </a:xfrm>
          <a:noFill/>
        </p:spPr>
        <p:txBody>
          <a:bodyPr anchor="t">
            <a:normAutofit/>
          </a:bodyPr>
          <a:lstStyle>
            <a:lvl1pPr algn="l">
              <a:defRPr sz="3200" b="1" cap="all">
                <a:solidFill>
                  <a:srgbClr val="87212E"/>
                </a:solidFill>
                <a:uFillTx/>
              </a:defRPr>
            </a:lvl1pPr>
          </a:lstStyle>
          <a:p>
            <a:r>
              <a:rPr lang="en-US" smtClean="0">
                <a:uFillTx/>
              </a:rPr>
              <a:t>Click to edit Master title style</a:t>
            </a:r>
            <a:endParaRPr lang="tr-TR" dirty="0">
              <a:uFillTx/>
            </a:endParaRPr>
          </a:p>
        </p:txBody>
      </p:sp>
      <p:sp>
        <p:nvSpPr>
          <p:cNvPr id="3" name="Text Placeholder 2"/>
          <p:cNvSpPr>
            <a:spLocks noGrp="1"/>
          </p:cNvSpPr>
          <p:nvPr>
            <p:ph type="body" idx="1"/>
          </p:nvPr>
        </p:nvSpPr>
        <p:spPr>
          <a:xfrm>
            <a:off x="467544" y="2906713"/>
            <a:ext cx="82080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smtClean="0">
                <a:uFillTx/>
              </a:rPr>
              <a:t>Click to edit Master text styles</a:t>
            </a:r>
          </a:p>
        </p:txBody>
      </p:sp>
      <p:sp>
        <p:nvSpPr>
          <p:cNvPr id="9" name="Slide Number Placeholder 8"/>
          <p:cNvSpPr>
            <a:spLocks noGrp="1"/>
          </p:cNvSpPr>
          <p:nvPr>
            <p:ph type="sldNum" sz="quarter" idx="12"/>
          </p:nvPr>
        </p:nvSpPr>
        <p:spPr/>
        <p:txBody>
          <a:bodyPr/>
          <a:lstStyle/>
          <a:p>
            <a:fld id="{72538896-FF11-4E22-BAE4-AA5BD0F32AC6}" type="slidenum">
              <a:rPr lang="tr-TR" smtClean="0">
                <a:solidFill>
                  <a:srgbClr val="FFFFFF"/>
                </a:solidFill>
              </a:rPr>
              <a:pPr/>
              <a:t>‹#›</a:t>
            </a:fld>
            <a:endParaRPr lang="tr-TR" dirty="0">
              <a:solidFill>
                <a:srgbClr val="FFFFFF"/>
              </a:solidFill>
            </a:endParaRPr>
          </a:p>
        </p:txBody>
      </p:sp>
    </p:spTree>
    <p:extLst>
      <p:ext uri="{BB962C8B-B14F-4D97-AF65-F5344CB8AC3E}">
        <p14:creationId xmlns:p14="http://schemas.microsoft.com/office/powerpoint/2010/main" xmlns="" val="135955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tr-TR">
              <a:uFillTx/>
            </a:endParaRPr>
          </a:p>
        </p:txBody>
      </p:sp>
      <p:sp>
        <p:nvSpPr>
          <p:cNvPr id="5" name="Slide Number Placeholder 4"/>
          <p:cNvSpPr>
            <a:spLocks noGrp="1"/>
          </p:cNvSpPr>
          <p:nvPr>
            <p:ph type="sldNum" sz="quarter" idx="12"/>
          </p:nvPr>
        </p:nvSpPr>
        <p:spPr/>
        <p:txBody>
          <a:bodyPr/>
          <a:lstStyle/>
          <a:p>
            <a:fld id="{72538896-FF11-4E22-BAE4-AA5BD0F32AC6}" type="slidenum">
              <a:rPr lang="tr-TR" smtClean="0">
                <a:solidFill>
                  <a:srgbClr val="FFFFFF"/>
                </a:solidFill>
              </a:rPr>
              <a:pPr/>
              <a:t>‹#›</a:t>
            </a:fld>
            <a:endParaRPr lang="tr-TR" dirty="0">
              <a:solidFill>
                <a:srgbClr val="FFFFFF"/>
              </a:solidFill>
            </a:endParaRPr>
          </a:p>
        </p:txBody>
      </p:sp>
    </p:spTree>
    <p:extLst>
      <p:ext uri="{BB962C8B-B14F-4D97-AF65-F5344CB8AC3E}">
        <p14:creationId xmlns:p14="http://schemas.microsoft.com/office/powerpoint/2010/main" xmlns="" val="27987723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tr-TR">
              <a:uFillTx/>
            </a:endParaRPr>
          </a:p>
        </p:txBody>
      </p:sp>
      <p:sp>
        <p:nvSpPr>
          <p:cNvPr id="3" name="Content Placeholder 2"/>
          <p:cNvSpPr>
            <a:spLocks noGrp="1"/>
          </p:cNvSpPr>
          <p:nvPr>
            <p:ph idx="1"/>
          </p:nvPr>
        </p:nvSpPr>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tr-TR" dirty="0">
              <a:uFillTx/>
            </a:endParaRPr>
          </a:p>
        </p:txBody>
      </p:sp>
      <p:sp>
        <p:nvSpPr>
          <p:cNvPr id="6" name="Slide Number Placeholder 5"/>
          <p:cNvSpPr>
            <a:spLocks noGrp="1"/>
          </p:cNvSpPr>
          <p:nvPr>
            <p:ph type="sldNum" sz="quarter" idx="12"/>
          </p:nvPr>
        </p:nvSpPr>
        <p:spPr/>
        <p:txBody>
          <a:bodyPr/>
          <a:lstStyle>
            <a:lvl1pPr>
              <a:defRPr>
                <a:solidFill>
                  <a:schemeClr val="bg1"/>
                </a:solidFill>
                <a:uFillTx/>
                <a:latin typeface="Cambria" pitchFamily="18" charset="0"/>
              </a:defRPr>
            </a:lvl1pPr>
          </a:lstStyle>
          <a:p>
            <a:fld id="{72538896-FF11-4E22-BAE4-AA5BD0F32AC6}" type="slidenum">
              <a:rPr lang="tr-TR" smtClean="0">
                <a:solidFill>
                  <a:srgbClr val="FFFFFF"/>
                </a:solidFill>
              </a:rPr>
              <a:pPr/>
              <a:t>‹#›</a:t>
            </a:fld>
            <a:endParaRPr lang="tr-TR" dirty="0">
              <a:solidFill>
                <a:srgbClr val="FFFFFF"/>
              </a:solidFill>
            </a:endParaRPr>
          </a:p>
        </p:txBody>
      </p:sp>
    </p:spTree>
    <p:extLst>
      <p:ext uri="{BB962C8B-B14F-4D97-AF65-F5344CB8AC3E}">
        <p14:creationId xmlns:p14="http://schemas.microsoft.com/office/powerpoint/2010/main" xmlns="" val="1877013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538896-FF11-4E22-BAE4-AA5BD0F32AC6}" type="slidenum">
              <a:rPr lang="tr-TR" smtClean="0">
                <a:solidFill>
                  <a:srgbClr val="FFFFFF"/>
                </a:solidFill>
              </a:rPr>
              <a:pPr/>
              <a:t>‹#›</a:t>
            </a:fld>
            <a:endParaRPr lang="tr-TR" dirty="0">
              <a:solidFill>
                <a:srgbClr val="FFFFFF"/>
              </a:solidFill>
            </a:endParaRPr>
          </a:p>
        </p:txBody>
      </p:sp>
      <p:sp>
        <p:nvSpPr>
          <p:cNvPr id="6" name="Text Placeholder 3"/>
          <p:cNvSpPr>
            <a:spLocks noGrp="1"/>
          </p:cNvSpPr>
          <p:nvPr>
            <p:ph type="body" sz="half" idx="2"/>
          </p:nvPr>
        </p:nvSpPr>
        <p:spPr>
          <a:xfrm>
            <a:off x="478318" y="5966540"/>
            <a:ext cx="4068000" cy="468000"/>
          </a:xfrm>
          <a:prstGeom prst="rect">
            <a:avLst/>
          </a:prstGeom>
        </p:spPr>
        <p:txBody>
          <a:bodyPr>
            <a:normAutofit/>
          </a:bodyPr>
          <a:lstStyle>
            <a:lvl1pPr marL="0" indent="0">
              <a:buNone/>
              <a:defRPr sz="900">
                <a:uFillTx/>
                <a:latin typeface="Calibri" pitchFamily="34" charset="0"/>
                <a:cs typeface="Calibri" pitchFamily="34" charset="0"/>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marL="0" marR="0" lvl="0" indent="0" defTabSz="914400" eaLnBrk="1" fontAlgn="auto" latinLnBrk="0" hangingPunct="1">
              <a:lnSpc>
                <a:spcPct val="100000"/>
              </a:lnSpc>
              <a:spcBef>
                <a:spcPts val="0"/>
              </a:spcBef>
              <a:spcAft>
                <a:spcPts val="0"/>
              </a:spcAft>
              <a:buFontTx/>
              <a:buNone/>
              <a:defRPr>
                <a:uFillTx/>
              </a:defRPr>
            </a:pPr>
            <a:r>
              <a:rPr kumimoji="0" lang="en-US" sz="900" b="0" i="0" u="none" strike="noStrike" kern="0" cap="none" spc="0" normalizeH="0" baseline="0" noProof="0" smtClean="0">
                <a:ln>
                  <a:noFill/>
                </a:ln>
                <a:solidFill>
                  <a:srgbClr val="000000"/>
                </a:solidFill>
                <a:effectLst/>
                <a:uFillTx/>
                <a:latin typeface="Calibri" pitchFamily="34" charset="0"/>
                <a:cs typeface="Calibri" pitchFamily="34" charset="0"/>
              </a:rPr>
              <a:t>Click to edit Master text styles</a:t>
            </a:r>
          </a:p>
        </p:txBody>
      </p:sp>
      <p:sp>
        <p:nvSpPr>
          <p:cNvPr id="7" name="Chart Placeholder 5"/>
          <p:cNvSpPr>
            <a:spLocks noGrp="1"/>
          </p:cNvSpPr>
          <p:nvPr>
            <p:ph type="chart" sz="quarter" idx="13"/>
          </p:nvPr>
        </p:nvSpPr>
        <p:spPr>
          <a:xfrm>
            <a:off x="470392" y="1771768"/>
            <a:ext cx="8208000" cy="4140000"/>
          </a:xfrm>
          <a:prstGeom prst="rect">
            <a:avLst/>
          </a:prstGeom>
        </p:spPr>
        <p:txBody>
          <a:bodyPr/>
          <a:lstStyle>
            <a:lvl1pPr>
              <a:defRPr>
                <a:uFillTx/>
                <a:latin typeface="+mn-lt"/>
              </a:defRPr>
            </a:lvl1pPr>
          </a:lstStyle>
          <a:p>
            <a:pPr marL="0" marR="0" lvl="0" indent="0" defTabSz="914400" eaLnBrk="1" fontAlgn="auto" latinLnBrk="0" hangingPunct="1">
              <a:lnSpc>
                <a:spcPct val="100000"/>
              </a:lnSpc>
              <a:spcBef>
                <a:spcPts val="0"/>
              </a:spcBef>
              <a:spcAft>
                <a:spcPts val="0"/>
              </a:spcAft>
              <a:buFontTx/>
              <a:buNone/>
              <a:defRPr>
                <a:uFillTx/>
              </a:defRPr>
            </a:pPr>
            <a:r>
              <a:rPr kumimoji="0" lang="en-US" sz="1800" b="0" i="0" u="none" strike="noStrike" kern="0" cap="none" spc="0" normalizeH="0" baseline="0" noProof="0" dirty="0" smtClean="0">
                <a:ln>
                  <a:noFill/>
                </a:ln>
                <a:solidFill>
                  <a:srgbClr val="000000"/>
                </a:solidFill>
                <a:effectLst/>
                <a:uFillTx/>
              </a:rPr>
              <a:t>Click icon to add chart</a:t>
            </a:r>
            <a:endParaRPr kumimoji="0" lang="tr-TR" sz="1800" b="0" i="0" u="none" strike="noStrike" kern="0" cap="none" spc="0" normalizeH="0" baseline="0" noProof="0" dirty="0">
              <a:ln>
                <a:noFill/>
              </a:ln>
              <a:solidFill>
                <a:srgbClr val="000000"/>
              </a:solidFill>
              <a:effectLst/>
              <a:uFillTx/>
            </a:endParaRPr>
          </a:p>
        </p:txBody>
      </p:sp>
      <p:sp>
        <p:nvSpPr>
          <p:cNvPr id="13" name="Text Placeholder 12"/>
          <p:cNvSpPr>
            <a:spLocks noGrp="1"/>
          </p:cNvSpPr>
          <p:nvPr>
            <p:ph type="body" sz="quarter" idx="14"/>
          </p:nvPr>
        </p:nvSpPr>
        <p:spPr>
          <a:xfrm>
            <a:off x="1385892" y="1142500"/>
            <a:ext cx="6480000" cy="594000"/>
          </a:xfrm>
        </p:spPr>
        <p:txBody>
          <a:bodyPr>
            <a:normAutofit/>
          </a:bodyPr>
          <a:lstStyle>
            <a:lvl1pPr marL="0" indent="0" algn="ctr">
              <a:buNone/>
              <a:defRPr sz="2000" b="1">
                <a:solidFill>
                  <a:srgbClr val="87212E"/>
                </a:solidFill>
                <a:uFillTx/>
                <a:latin typeface="+mn-lt"/>
              </a:defRPr>
            </a:lvl1pPr>
          </a:lstStyle>
          <a:p>
            <a:pPr lvl="0"/>
            <a:r>
              <a:rPr lang="en-US" smtClean="0">
                <a:uFillTx/>
              </a:rPr>
              <a:t>Click to edit Master text styles</a:t>
            </a:r>
          </a:p>
        </p:txBody>
      </p:sp>
      <p:sp>
        <p:nvSpPr>
          <p:cNvPr id="2" name="Title 1"/>
          <p:cNvSpPr>
            <a:spLocks noGrp="1"/>
          </p:cNvSpPr>
          <p:nvPr>
            <p:ph type="title"/>
          </p:nvPr>
        </p:nvSpPr>
        <p:spPr/>
        <p:txBody>
          <a:bodyPr/>
          <a:lstStyle/>
          <a:p>
            <a:r>
              <a:rPr lang="en-US" smtClean="0">
                <a:uFillTx/>
              </a:rPr>
              <a:t>Click to edit Master title style</a:t>
            </a:r>
            <a:endParaRPr lang="tr-TR" dirty="0">
              <a:uFillTx/>
            </a:endParaRPr>
          </a:p>
        </p:txBody>
      </p:sp>
      <p:sp>
        <p:nvSpPr>
          <p:cNvPr id="8" name="Text Placeholder 3"/>
          <p:cNvSpPr>
            <a:spLocks noGrp="1"/>
          </p:cNvSpPr>
          <p:nvPr>
            <p:ph type="body" sz="half" idx="15"/>
          </p:nvPr>
        </p:nvSpPr>
        <p:spPr>
          <a:xfrm>
            <a:off x="4644008" y="6021288"/>
            <a:ext cx="4068000" cy="468000"/>
          </a:xfrm>
          <a:prstGeom prst="rect">
            <a:avLst/>
          </a:prstGeom>
        </p:spPr>
        <p:txBody>
          <a:bodyPr>
            <a:normAutofit/>
          </a:bodyPr>
          <a:lstStyle>
            <a:lvl1pPr marL="0" indent="0" algn="r">
              <a:buNone/>
              <a:defRPr sz="900">
                <a:uFillTx/>
                <a:latin typeface="Calibri" pitchFamily="34" charset="0"/>
                <a:cs typeface="Calibri" pitchFamily="34" charset="0"/>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marL="0" marR="0" lvl="0" indent="0" defTabSz="914400" eaLnBrk="1" fontAlgn="auto" latinLnBrk="0" hangingPunct="1">
              <a:lnSpc>
                <a:spcPct val="100000"/>
              </a:lnSpc>
              <a:spcBef>
                <a:spcPts val="0"/>
              </a:spcBef>
              <a:spcAft>
                <a:spcPts val="0"/>
              </a:spcAft>
              <a:buFontTx/>
              <a:buNone/>
              <a:defRPr>
                <a:uFillTx/>
              </a:defRPr>
            </a:pPr>
            <a:r>
              <a:rPr kumimoji="0" lang="en-US" sz="900" b="0" i="0" u="none" strike="noStrike" kern="0" cap="none" spc="0" normalizeH="0" baseline="0" noProof="0" smtClean="0">
                <a:ln>
                  <a:noFill/>
                </a:ln>
                <a:solidFill>
                  <a:srgbClr val="000000"/>
                </a:solidFill>
                <a:effectLst/>
                <a:uFillTx/>
                <a:latin typeface="Calibri" pitchFamily="34" charset="0"/>
                <a:cs typeface="Calibri" pitchFamily="34" charset="0"/>
              </a:rPr>
              <a:t>Click to edit Master text styles</a:t>
            </a:r>
          </a:p>
        </p:txBody>
      </p:sp>
    </p:spTree>
    <p:extLst>
      <p:ext uri="{BB962C8B-B14F-4D97-AF65-F5344CB8AC3E}">
        <p14:creationId xmlns:p14="http://schemas.microsoft.com/office/powerpoint/2010/main" xmlns="" val="30157477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ph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tr-TR" dirty="0">
              <a:uFillTx/>
            </a:endParaRPr>
          </a:p>
        </p:txBody>
      </p:sp>
      <p:sp>
        <p:nvSpPr>
          <p:cNvPr id="3" name="Slide Number Placeholder 2"/>
          <p:cNvSpPr>
            <a:spLocks noGrp="1"/>
          </p:cNvSpPr>
          <p:nvPr>
            <p:ph type="sldNum" sz="quarter" idx="10"/>
          </p:nvPr>
        </p:nvSpPr>
        <p:spPr/>
        <p:txBody>
          <a:bodyPr/>
          <a:lstStyle/>
          <a:p>
            <a:fld id="{72538896-FF11-4E22-BAE4-AA5BD0F32AC6}" type="slidenum">
              <a:rPr lang="tr-TR" smtClean="0">
                <a:solidFill>
                  <a:srgbClr val="FFFFFF"/>
                </a:solidFill>
              </a:rPr>
              <a:pPr/>
              <a:t>‹#›</a:t>
            </a:fld>
            <a:endParaRPr lang="tr-TR" dirty="0">
              <a:solidFill>
                <a:srgbClr val="FFFFFF"/>
              </a:solidFill>
            </a:endParaRPr>
          </a:p>
        </p:txBody>
      </p:sp>
      <p:sp>
        <p:nvSpPr>
          <p:cNvPr id="4" name="Text Placeholder 2"/>
          <p:cNvSpPr>
            <a:spLocks noGrp="1"/>
          </p:cNvSpPr>
          <p:nvPr>
            <p:ph type="body" idx="1"/>
          </p:nvPr>
        </p:nvSpPr>
        <p:spPr>
          <a:xfrm>
            <a:off x="467544" y="1115866"/>
            <a:ext cx="4040188" cy="594000"/>
          </a:xfrm>
          <a:prstGeom prst="rect">
            <a:avLst/>
          </a:prstGeom>
        </p:spPr>
        <p:txBody>
          <a:bodyPr anchor="ctr">
            <a:normAutofit/>
          </a:bodyPr>
          <a:lstStyle>
            <a:lvl1pPr marL="0" indent="0" algn="ctr">
              <a:buNone/>
              <a:defRPr sz="2000" b="1">
                <a:solidFill>
                  <a:srgbClr val="87212E"/>
                </a:solidFill>
                <a:uFillTx/>
                <a:latin typeface="Calibri" pitchFamily="34" charset="0"/>
                <a:cs typeface="Calibri" pitchFamily="34" charset="0"/>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marL="0" marR="0" lvl="0" indent="0" algn="ctr" defTabSz="914400" eaLnBrk="1" fontAlgn="auto" latinLnBrk="0" hangingPunct="1">
              <a:lnSpc>
                <a:spcPct val="100000"/>
              </a:lnSpc>
              <a:spcBef>
                <a:spcPts val="0"/>
              </a:spcBef>
              <a:spcAft>
                <a:spcPts val="0"/>
              </a:spcAft>
              <a:buFontTx/>
              <a:buNone/>
              <a:defRPr>
                <a:uFillTx/>
              </a:defRPr>
            </a:pPr>
            <a:r>
              <a:rPr kumimoji="0" lang="en-US" sz="2000" b="1" i="0" u="none" strike="noStrike" kern="0" cap="none" spc="0" normalizeH="0" baseline="0" noProof="0" smtClean="0">
                <a:ln>
                  <a:noFill/>
                </a:ln>
                <a:solidFill>
                  <a:srgbClr val="87212E"/>
                </a:solidFill>
                <a:effectLst/>
                <a:uFillTx/>
                <a:latin typeface="Calibri" pitchFamily="34" charset="0"/>
                <a:cs typeface="Calibri" pitchFamily="34" charset="0"/>
              </a:rPr>
              <a:t>Click to edit Master text styles</a:t>
            </a:r>
          </a:p>
        </p:txBody>
      </p:sp>
      <p:sp>
        <p:nvSpPr>
          <p:cNvPr id="5" name="Text Placeholder 4"/>
          <p:cNvSpPr>
            <a:spLocks noGrp="1"/>
          </p:cNvSpPr>
          <p:nvPr>
            <p:ph type="body" sz="quarter" idx="3"/>
          </p:nvPr>
        </p:nvSpPr>
        <p:spPr>
          <a:xfrm>
            <a:off x="4636148" y="1114882"/>
            <a:ext cx="4041775" cy="594000"/>
          </a:xfrm>
          <a:prstGeom prst="rect">
            <a:avLst/>
          </a:prstGeom>
        </p:spPr>
        <p:txBody>
          <a:bodyPr anchor="ctr">
            <a:normAutofit/>
          </a:bodyPr>
          <a:lstStyle>
            <a:lvl1pPr marL="0" indent="0" algn="ctr">
              <a:buNone/>
              <a:defRPr sz="1800" b="1">
                <a:solidFill>
                  <a:srgbClr val="87212E"/>
                </a:solidFill>
                <a:uFillTx/>
                <a:latin typeface="Calibri" pitchFamily="34" charset="0"/>
                <a:cs typeface="Calibri" pitchFamily="34" charset="0"/>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marL="0" marR="0" lvl="0" indent="0" algn="ctr" defTabSz="914400" eaLnBrk="1" fontAlgn="auto" latinLnBrk="0" hangingPunct="1">
              <a:lnSpc>
                <a:spcPct val="100000"/>
              </a:lnSpc>
              <a:spcBef>
                <a:spcPts val="0"/>
              </a:spcBef>
              <a:spcAft>
                <a:spcPts val="0"/>
              </a:spcAft>
              <a:buFontTx/>
              <a:buNone/>
              <a:defRPr>
                <a:uFillTx/>
              </a:defRPr>
            </a:pPr>
            <a:r>
              <a:rPr kumimoji="0" lang="en-US" sz="2000" b="1" i="0" u="none" strike="noStrike" kern="0" cap="none" spc="0" normalizeH="0" baseline="0" noProof="0" smtClean="0">
                <a:ln>
                  <a:noFill/>
                </a:ln>
                <a:solidFill>
                  <a:srgbClr val="87212E"/>
                </a:solidFill>
                <a:effectLst/>
                <a:uFillTx/>
                <a:latin typeface="Calibri" pitchFamily="34" charset="0"/>
                <a:cs typeface="Calibri" pitchFamily="34" charset="0"/>
              </a:rPr>
              <a:t>Click to edit Master text styles</a:t>
            </a:r>
          </a:p>
        </p:txBody>
      </p:sp>
      <p:sp>
        <p:nvSpPr>
          <p:cNvPr id="6" name="Chart Placeholder 6"/>
          <p:cNvSpPr>
            <a:spLocks noGrp="1"/>
          </p:cNvSpPr>
          <p:nvPr>
            <p:ph type="chart" sz="quarter" idx="13"/>
          </p:nvPr>
        </p:nvSpPr>
        <p:spPr>
          <a:xfrm>
            <a:off x="468313" y="1742398"/>
            <a:ext cx="4042800" cy="4140000"/>
          </a:xfrm>
          <a:prstGeom prst="rect">
            <a:avLst/>
          </a:prstGeom>
        </p:spPr>
        <p:txBody>
          <a:bodyPr/>
          <a:lstStyle>
            <a:lvl1pPr>
              <a:defRPr>
                <a:uFillTx/>
                <a:latin typeface="+mn-lt"/>
              </a:defRPr>
            </a:lvl1pPr>
          </a:lstStyle>
          <a:p>
            <a:pPr marL="0" marR="0" lvl="0" indent="0" defTabSz="914400" eaLnBrk="1" fontAlgn="auto" latinLnBrk="0" hangingPunct="1">
              <a:lnSpc>
                <a:spcPct val="100000"/>
              </a:lnSpc>
              <a:spcBef>
                <a:spcPts val="0"/>
              </a:spcBef>
              <a:spcAft>
                <a:spcPts val="0"/>
              </a:spcAft>
              <a:buFontTx/>
              <a:buNone/>
              <a:defRPr>
                <a:uFillTx/>
              </a:defRPr>
            </a:pPr>
            <a:r>
              <a:rPr kumimoji="0" lang="en-US" sz="1800" b="0" i="0" u="none" strike="noStrike" kern="0" cap="none" spc="0" normalizeH="0" baseline="0" noProof="0" dirty="0" smtClean="0">
                <a:ln>
                  <a:noFill/>
                </a:ln>
                <a:solidFill>
                  <a:srgbClr val="000000"/>
                </a:solidFill>
                <a:effectLst/>
                <a:uFillTx/>
              </a:rPr>
              <a:t>Click icon to add chart</a:t>
            </a:r>
            <a:endParaRPr kumimoji="0" lang="tr-TR" sz="1800" b="0" i="0" u="none" strike="noStrike" kern="0" cap="none" spc="0" normalizeH="0" baseline="0" noProof="0" dirty="0">
              <a:ln>
                <a:noFill/>
              </a:ln>
              <a:solidFill>
                <a:srgbClr val="000000"/>
              </a:solidFill>
              <a:effectLst/>
              <a:uFillTx/>
            </a:endParaRPr>
          </a:p>
        </p:txBody>
      </p:sp>
      <p:sp>
        <p:nvSpPr>
          <p:cNvPr id="7" name="Chart Placeholder 6"/>
          <p:cNvSpPr>
            <a:spLocks noGrp="1"/>
          </p:cNvSpPr>
          <p:nvPr>
            <p:ph type="chart" sz="quarter" idx="14"/>
          </p:nvPr>
        </p:nvSpPr>
        <p:spPr>
          <a:xfrm>
            <a:off x="4635130" y="1747166"/>
            <a:ext cx="4042800" cy="4140000"/>
          </a:xfrm>
          <a:prstGeom prst="rect">
            <a:avLst/>
          </a:prstGeom>
        </p:spPr>
        <p:txBody>
          <a:bodyPr/>
          <a:lstStyle>
            <a:lvl1pPr>
              <a:defRPr>
                <a:uFillTx/>
                <a:latin typeface="+mn-lt"/>
              </a:defRPr>
            </a:lvl1pPr>
          </a:lstStyle>
          <a:p>
            <a:pPr marL="0" marR="0" lvl="0" indent="0" defTabSz="914400" eaLnBrk="1" fontAlgn="auto" latinLnBrk="0" hangingPunct="1">
              <a:lnSpc>
                <a:spcPct val="100000"/>
              </a:lnSpc>
              <a:spcBef>
                <a:spcPts val="0"/>
              </a:spcBef>
              <a:spcAft>
                <a:spcPts val="0"/>
              </a:spcAft>
              <a:buFontTx/>
              <a:buNone/>
              <a:defRPr>
                <a:uFillTx/>
              </a:defRPr>
            </a:pPr>
            <a:r>
              <a:rPr kumimoji="0" lang="en-US" sz="1800" b="0" i="0" u="none" strike="noStrike" kern="0" cap="none" spc="0" normalizeH="0" baseline="0" noProof="0" dirty="0" smtClean="0">
                <a:ln>
                  <a:noFill/>
                </a:ln>
                <a:solidFill>
                  <a:srgbClr val="000000"/>
                </a:solidFill>
                <a:effectLst/>
                <a:uFillTx/>
              </a:rPr>
              <a:t>Click icon to add chart</a:t>
            </a:r>
            <a:endParaRPr kumimoji="0" lang="tr-TR" sz="1800" b="0" i="0" u="none" strike="noStrike" kern="0" cap="none" spc="0" normalizeH="0" baseline="0" noProof="0" dirty="0">
              <a:ln>
                <a:noFill/>
              </a:ln>
              <a:solidFill>
                <a:srgbClr val="000000"/>
              </a:solidFill>
              <a:effectLst/>
              <a:uFillTx/>
            </a:endParaRPr>
          </a:p>
        </p:txBody>
      </p:sp>
      <p:sp>
        <p:nvSpPr>
          <p:cNvPr id="8" name="Text Placeholder 3"/>
          <p:cNvSpPr>
            <a:spLocks noGrp="1"/>
          </p:cNvSpPr>
          <p:nvPr>
            <p:ph type="body" sz="half" idx="2"/>
          </p:nvPr>
        </p:nvSpPr>
        <p:spPr>
          <a:xfrm>
            <a:off x="467544" y="5940402"/>
            <a:ext cx="1998000" cy="468000"/>
          </a:xfrm>
          <a:prstGeom prst="rect">
            <a:avLst/>
          </a:prstGeom>
        </p:spPr>
        <p:txBody>
          <a:bodyPr>
            <a:normAutofit/>
          </a:bodyPr>
          <a:lstStyle>
            <a:lvl1pPr marL="0" indent="0">
              <a:buNone/>
              <a:defRPr sz="900">
                <a:uFillTx/>
                <a:latin typeface="Calibri" pitchFamily="34" charset="0"/>
                <a:cs typeface="Calibri" pitchFamily="34" charset="0"/>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marL="0" marR="0" lvl="0" indent="0" defTabSz="914400" eaLnBrk="1" fontAlgn="auto" latinLnBrk="0" hangingPunct="1">
              <a:lnSpc>
                <a:spcPct val="100000"/>
              </a:lnSpc>
              <a:spcBef>
                <a:spcPts val="0"/>
              </a:spcBef>
              <a:spcAft>
                <a:spcPts val="0"/>
              </a:spcAft>
              <a:buFontTx/>
              <a:buNone/>
              <a:defRPr>
                <a:uFillTx/>
              </a:defRPr>
            </a:pPr>
            <a:r>
              <a:rPr kumimoji="0" lang="en-US" sz="900" b="0" i="0" u="none" strike="noStrike" kern="0" cap="none" spc="0" normalizeH="0" baseline="0" noProof="0" smtClean="0">
                <a:ln>
                  <a:noFill/>
                </a:ln>
                <a:solidFill>
                  <a:srgbClr val="000000"/>
                </a:solidFill>
                <a:effectLst/>
                <a:uFillTx/>
                <a:latin typeface="Calibri" pitchFamily="34" charset="0"/>
                <a:cs typeface="Calibri" pitchFamily="34" charset="0"/>
              </a:rPr>
              <a:t>Click to edit Master text styles</a:t>
            </a:r>
          </a:p>
        </p:txBody>
      </p:sp>
      <p:sp>
        <p:nvSpPr>
          <p:cNvPr id="10" name="Text Placeholder 3"/>
          <p:cNvSpPr>
            <a:spLocks noGrp="1"/>
          </p:cNvSpPr>
          <p:nvPr>
            <p:ph type="body" sz="half" idx="16"/>
          </p:nvPr>
        </p:nvSpPr>
        <p:spPr>
          <a:xfrm>
            <a:off x="2498148" y="5940402"/>
            <a:ext cx="2016000" cy="468000"/>
          </a:xfrm>
          <a:prstGeom prst="rect">
            <a:avLst/>
          </a:prstGeom>
        </p:spPr>
        <p:txBody>
          <a:bodyPr>
            <a:normAutofit/>
          </a:bodyPr>
          <a:lstStyle>
            <a:lvl1pPr marL="0" indent="0" algn="r">
              <a:buNone/>
              <a:defRPr sz="900">
                <a:uFillTx/>
                <a:latin typeface="Calibri" pitchFamily="34" charset="0"/>
                <a:cs typeface="Calibri" pitchFamily="34" charset="0"/>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marL="0" marR="0" lvl="0" indent="0" defTabSz="914400" eaLnBrk="1" fontAlgn="auto" latinLnBrk="0" hangingPunct="1">
              <a:lnSpc>
                <a:spcPct val="100000"/>
              </a:lnSpc>
              <a:spcBef>
                <a:spcPts val="0"/>
              </a:spcBef>
              <a:spcAft>
                <a:spcPts val="0"/>
              </a:spcAft>
              <a:buFontTx/>
              <a:buNone/>
              <a:defRPr>
                <a:uFillTx/>
              </a:defRPr>
            </a:pPr>
            <a:r>
              <a:rPr kumimoji="0" lang="en-US" sz="900" b="0" i="0" u="none" strike="noStrike" kern="0" cap="none" spc="0" normalizeH="0" baseline="0" noProof="0" smtClean="0">
                <a:ln>
                  <a:noFill/>
                </a:ln>
                <a:solidFill>
                  <a:srgbClr val="000000"/>
                </a:solidFill>
                <a:effectLst/>
                <a:uFillTx/>
                <a:latin typeface="Calibri" pitchFamily="34" charset="0"/>
                <a:cs typeface="Calibri" pitchFamily="34" charset="0"/>
              </a:rPr>
              <a:t>Click to edit Master text styles</a:t>
            </a:r>
          </a:p>
        </p:txBody>
      </p:sp>
      <p:sp>
        <p:nvSpPr>
          <p:cNvPr id="11" name="Text Placeholder 3"/>
          <p:cNvSpPr>
            <a:spLocks noGrp="1"/>
          </p:cNvSpPr>
          <p:nvPr>
            <p:ph type="body" sz="half" idx="17"/>
          </p:nvPr>
        </p:nvSpPr>
        <p:spPr>
          <a:xfrm>
            <a:off x="4629852" y="5940402"/>
            <a:ext cx="1998000" cy="468000"/>
          </a:xfrm>
          <a:prstGeom prst="rect">
            <a:avLst/>
          </a:prstGeom>
        </p:spPr>
        <p:txBody>
          <a:bodyPr>
            <a:normAutofit/>
          </a:bodyPr>
          <a:lstStyle>
            <a:lvl1pPr marL="0" indent="0">
              <a:buNone/>
              <a:defRPr sz="900">
                <a:uFillTx/>
                <a:latin typeface="Calibri" pitchFamily="34" charset="0"/>
                <a:cs typeface="Calibri" pitchFamily="34" charset="0"/>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marL="0" marR="0" lvl="0" indent="0" defTabSz="914400" eaLnBrk="1" fontAlgn="auto" latinLnBrk="0" hangingPunct="1">
              <a:lnSpc>
                <a:spcPct val="100000"/>
              </a:lnSpc>
              <a:spcBef>
                <a:spcPts val="0"/>
              </a:spcBef>
              <a:spcAft>
                <a:spcPts val="0"/>
              </a:spcAft>
              <a:buFontTx/>
              <a:buNone/>
              <a:defRPr>
                <a:uFillTx/>
              </a:defRPr>
            </a:pPr>
            <a:r>
              <a:rPr kumimoji="0" lang="en-US" sz="900" b="0" i="0" u="none" strike="noStrike" kern="0" cap="none" spc="0" normalizeH="0" baseline="0" noProof="0" smtClean="0">
                <a:ln>
                  <a:noFill/>
                </a:ln>
                <a:solidFill>
                  <a:srgbClr val="000000"/>
                </a:solidFill>
                <a:effectLst/>
                <a:uFillTx/>
                <a:latin typeface="Calibri" pitchFamily="34" charset="0"/>
                <a:cs typeface="Calibri" pitchFamily="34" charset="0"/>
              </a:rPr>
              <a:t>Click to edit Master text styles</a:t>
            </a:r>
          </a:p>
        </p:txBody>
      </p:sp>
      <p:sp>
        <p:nvSpPr>
          <p:cNvPr id="12" name="Text Placeholder 3"/>
          <p:cNvSpPr>
            <a:spLocks noGrp="1"/>
          </p:cNvSpPr>
          <p:nvPr>
            <p:ph type="body" sz="half" idx="18"/>
          </p:nvPr>
        </p:nvSpPr>
        <p:spPr>
          <a:xfrm>
            <a:off x="6669334" y="5940402"/>
            <a:ext cx="2016000" cy="468000"/>
          </a:xfrm>
          <a:prstGeom prst="rect">
            <a:avLst/>
          </a:prstGeom>
        </p:spPr>
        <p:txBody>
          <a:bodyPr>
            <a:normAutofit/>
          </a:bodyPr>
          <a:lstStyle>
            <a:lvl1pPr marL="0" indent="0" algn="r">
              <a:buNone/>
              <a:defRPr sz="900">
                <a:uFillTx/>
                <a:latin typeface="Calibri" pitchFamily="34" charset="0"/>
                <a:cs typeface="Calibri" pitchFamily="34" charset="0"/>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marL="0" marR="0" lvl="0" indent="0" defTabSz="914400" eaLnBrk="1" fontAlgn="auto" latinLnBrk="0" hangingPunct="1">
              <a:lnSpc>
                <a:spcPct val="100000"/>
              </a:lnSpc>
              <a:spcBef>
                <a:spcPts val="0"/>
              </a:spcBef>
              <a:spcAft>
                <a:spcPts val="0"/>
              </a:spcAft>
              <a:buFontTx/>
              <a:buNone/>
              <a:defRPr>
                <a:uFillTx/>
              </a:defRPr>
            </a:pPr>
            <a:r>
              <a:rPr kumimoji="0" lang="en-US" sz="900" b="0" i="0" u="none" strike="noStrike" kern="0" cap="none" spc="0" normalizeH="0" baseline="0" noProof="0" smtClean="0">
                <a:ln>
                  <a:noFill/>
                </a:ln>
                <a:solidFill>
                  <a:srgbClr val="000000"/>
                </a:solidFill>
                <a:effectLst/>
                <a:uFillTx/>
                <a:latin typeface="Calibri" pitchFamily="34" charset="0"/>
                <a:cs typeface="Calibri" pitchFamily="34" charset="0"/>
              </a:rPr>
              <a:t>Click to edit Master text styles</a:t>
            </a:r>
          </a:p>
        </p:txBody>
      </p:sp>
    </p:spTree>
    <p:extLst>
      <p:ext uri="{BB962C8B-B14F-4D97-AF65-F5344CB8AC3E}">
        <p14:creationId xmlns:p14="http://schemas.microsoft.com/office/powerpoint/2010/main" xmlns="" val="32066776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tr-TR">
              <a:uFillTx/>
            </a:endParaRPr>
          </a:p>
        </p:txBody>
      </p:sp>
      <p:sp>
        <p:nvSpPr>
          <p:cNvPr id="3" name="Content Placeholder 2"/>
          <p:cNvSpPr>
            <a:spLocks noGrp="1"/>
          </p:cNvSpPr>
          <p:nvPr>
            <p:ph sz="half" idx="1"/>
          </p:nvPr>
        </p:nvSpPr>
        <p:spPr>
          <a:xfrm>
            <a:off x="467544" y="1340768"/>
            <a:ext cx="4038600" cy="5040000"/>
          </a:xfrm>
        </p:spPr>
        <p:txBody>
          <a:bodyPr/>
          <a:lstStyle>
            <a:lvl1pPr>
              <a:defRPr sz="2000">
                <a:uFillTx/>
              </a:defRPr>
            </a:lvl1pPr>
            <a:lvl2pPr>
              <a:defRPr sz="1800">
                <a:uFillTx/>
              </a:defRPr>
            </a:lvl2pPr>
            <a:lvl3pPr>
              <a:defRPr sz="1600">
                <a:uFillTx/>
              </a:defRPr>
            </a:lvl3pPr>
            <a:lvl4pPr>
              <a:defRPr sz="1400">
                <a:uFillTx/>
              </a:defRPr>
            </a:lvl4pPr>
            <a:lvl5pPr>
              <a:defRPr sz="12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tr-TR" dirty="0">
              <a:uFillTx/>
            </a:endParaRPr>
          </a:p>
        </p:txBody>
      </p:sp>
      <p:sp>
        <p:nvSpPr>
          <p:cNvPr id="4" name="Content Placeholder 3"/>
          <p:cNvSpPr>
            <a:spLocks noGrp="1"/>
          </p:cNvSpPr>
          <p:nvPr>
            <p:ph sz="half" idx="2"/>
          </p:nvPr>
        </p:nvSpPr>
        <p:spPr>
          <a:xfrm>
            <a:off x="4648200" y="1340768"/>
            <a:ext cx="4038600" cy="5040000"/>
          </a:xfrm>
        </p:spPr>
        <p:txBody>
          <a:bodyPr/>
          <a:lstStyle>
            <a:lvl1pPr>
              <a:defRPr sz="2000">
                <a:uFillTx/>
              </a:defRPr>
            </a:lvl1pPr>
            <a:lvl2pPr>
              <a:defRPr sz="1800">
                <a:uFillTx/>
              </a:defRPr>
            </a:lvl2pPr>
            <a:lvl3pPr>
              <a:defRPr sz="1600">
                <a:uFillTx/>
              </a:defRPr>
            </a:lvl3pPr>
            <a:lvl4pPr>
              <a:defRPr sz="1400">
                <a:uFillTx/>
              </a:defRPr>
            </a:lvl4pPr>
            <a:lvl5pPr>
              <a:defRPr sz="14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tr-TR" dirty="0">
              <a:uFillTx/>
            </a:endParaRPr>
          </a:p>
        </p:txBody>
      </p:sp>
      <p:sp>
        <p:nvSpPr>
          <p:cNvPr id="7" name="Slide Number Placeholder 6"/>
          <p:cNvSpPr>
            <a:spLocks noGrp="1"/>
          </p:cNvSpPr>
          <p:nvPr>
            <p:ph type="sldNum" sz="quarter" idx="12"/>
          </p:nvPr>
        </p:nvSpPr>
        <p:spPr/>
        <p:txBody>
          <a:bodyPr/>
          <a:lstStyle/>
          <a:p>
            <a:fld id="{72538896-FF11-4E22-BAE4-AA5BD0F32AC6}" type="slidenum">
              <a:rPr lang="tr-TR" smtClean="0">
                <a:solidFill>
                  <a:srgbClr val="FFFFFF"/>
                </a:solidFill>
              </a:rPr>
              <a:pPr/>
              <a:t>‹#›</a:t>
            </a:fld>
            <a:endParaRPr lang="tr-TR" dirty="0">
              <a:solidFill>
                <a:srgbClr val="FFFFFF"/>
              </a:solidFill>
            </a:endParaRPr>
          </a:p>
        </p:txBody>
      </p:sp>
    </p:spTree>
    <p:extLst>
      <p:ext uri="{BB962C8B-B14F-4D97-AF65-F5344CB8AC3E}">
        <p14:creationId xmlns:p14="http://schemas.microsoft.com/office/powerpoint/2010/main" xmlns="" val="425930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smtClean="0">
                <a:uFillTx/>
              </a:rPr>
              <a:t>Click to edit Master title style</a:t>
            </a:r>
            <a:endParaRPr lang="tr-TR">
              <a:uFillTx/>
            </a:endParaRPr>
          </a:p>
        </p:txBody>
      </p:sp>
      <p:sp>
        <p:nvSpPr>
          <p:cNvPr id="3" name="Text Placeholder 2"/>
          <p:cNvSpPr>
            <a:spLocks noGrp="1"/>
          </p:cNvSpPr>
          <p:nvPr>
            <p:ph type="body" idx="1"/>
          </p:nvPr>
        </p:nvSpPr>
        <p:spPr>
          <a:xfrm>
            <a:off x="457200" y="1340768"/>
            <a:ext cx="4040188" cy="639762"/>
          </a:xfrm>
        </p:spPr>
        <p:txBody>
          <a:bodyPr anchor="ctr">
            <a:normAutofit/>
          </a:bodyPr>
          <a:lstStyle>
            <a:lvl1pPr marL="0" indent="0" algn="ctr">
              <a:buNone/>
              <a:defRPr sz="2000" b="1">
                <a:solidFill>
                  <a:schemeClr val="tx1"/>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4" name="Content Placeholder 3"/>
          <p:cNvSpPr>
            <a:spLocks noGrp="1"/>
          </p:cNvSpPr>
          <p:nvPr>
            <p:ph sz="half" idx="2"/>
          </p:nvPr>
        </p:nvSpPr>
        <p:spPr>
          <a:xfrm>
            <a:off x="457200" y="2060848"/>
            <a:ext cx="4040188" cy="4320000"/>
          </a:xfrm>
        </p:spPr>
        <p:txBody>
          <a:bodyPr/>
          <a:lstStyle>
            <a:lvl1pPr>
              <a:defRPr sz="2000">
                <a:uFillTx/>
              </a:defRPr>
            </a:lvl1pPr>
            <a:lvl2pPr>
              <a:defRPr sz="1800">
                <a:uFillTx/>
              </a:defRPr>
            </a:lvl2pPr>
            <a:lvl3pPr>
              <a:defRPr sz="1600">
                <a:uFillTx/>
              </a:defRPr>
            </a:lvl3pPr>
            <a:lvl4pPr>
              <a:defRPr sz="1400">
                <a:uFillTx/>
              </a:defRPr>
            </a:lvl4pPr>
            <a:lvl5pPr>
              <a:defRPr sz="12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tr-TR" dirty="0">
              <a:uFillTx/>
            </a:endParaRPr>
          </a:p>
        </p:txBody>
      </p:sp>
      <p:sp>
        <p:nvSpPr>
          <p:cNvPr id="5" name="Text Placeholder 4"/>
          <p:cNvSpPr>
            <a:spLocks noGrp="1"/>
          </p:cNvSpPr>
          <p:nvPr>
            <p:ph type="body" sz="quarter" idx="3"/>
          </p:nvPr>
        </p:nvSpPr>
        <p:spPr>
          <a:xfrm>
            <a:off x="4645025" y="1340768"/>
            <a:ext cx="4041775" cy="639762"/>
          </a:xfrm>
        </p:spPr>
        <p:txBody>
          <a:bodyPr anchor="ctr">
            <a:normAutofit/>
          </a:bodyPr>
          <a:lstStyle>
            <a:lvl1pPr marL="0" indent="0" algn="ctr">
              <a:buNone/>
              <a:defRPr sz="2000" b="1">
                <a:solidFill>
                  <a:schemeClr val="tx1"/>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6" name="Content Placeholder 5"/>
          <p:cNvSpPr>
            <a:spLocks noGrp="1"/>
          </p:cNvSpPr>
          <p:nvPr>
            <p:ph sz="quarter" idx="4"/>
          </p:nvPr>
        </p:nvSpPr>
        <p:spPr>
          <a:xfrm>
            <a:off x="4645025" y="2060848"/>
            <a:ext cx="4041775" cy="4320000"/>
          </a:xfrm>
        </p:spPr>
        <p:txBody>
          <a:bodyPr/>
          <a:lstStyle>
            <a:lvl1pPr>
              <a:defRPr sz="2000">
                <a:uFillTx/>
              </a:defRPr>
            </a:lvl1pPr>
            <a:lvl2pPr>
              <a:defRPr sz="1800">
                <a:uFillTx/>
              </a:defRPr>
            </a:lvl2pPr>
            <a:lvl3pPr>
              <a:defRPr sz="1600">
                <a:uFillTx/>
              </a:defRPr>
            </a:lvl3pPr>
            <a:lvl4pPr>
              <a:defRPr sz="1400">
                <a:uFillTx/>
              </a:defRPr>
            </a:lvl4pPr>
            <a:lvl5pPr>
              <a:defRPr sz="12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tr-TR" dirty="0">
              <a:uFillTx/>
            </a:endParaRPr>
          </a:p>
        </p:txBody>
      </p:sp>
      <p:sp>
        <p:nvSpPr>
          <p:cNvPr id="9" name="Slide Number Placeholder 8"/>
          <p:cNvSpPr>
            <a:spLocks noGrp="1"/>
          </p:cNvSpPr>
          <p:nvPr>
            <p:ph type="sldNum" sz="quarter" idx="12"/>
          </p:nvPr>
        </p:nvSpPr>
        <p:spPr/>
        <p:txBody>
          <a:bodyPr/>
          <a:lstStyle/>
          <a:p>
            <a:fld id="{72538896-FF11-4E22-BAE4-AA5BD0F32AC6}" type="slidenum">
              <a:rPr lang="tr-TR" smtClean="0">
                <a:solidFill>
                  <a:srgbClr val="FFFFFF"/>
                </a:solidFill>
              </a:rPr>
              <a:pPr/>
              <a:t>‹#›</a:t>
            </a:fld>
            <a:endParaRPr lang="tr-TR" dirty="0">
              <a:solidFill>
                <a:srgbClr val="FFFFFF"/>
              </a:solidFill>
            </a:endParaRPr>
          </a:p>
        </p:txBody>
      </p:sp>
    </p:spTree>
    <p:extLst>
      <p:ext uri="{BB962C8B-B14F-4D97-AF65-F5344CB8AC3E}">
        <p14:creationId xmlns:p14="http://schemas.microsoft.com/office/powerpoint/2010/main" xmlns="" val="294242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Alternat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6" name="Slide Number Placeholder 5"/>
          <p:cNvSpPr>
            <a:spLocks noGrp="1"/>
          </p:cNvSpPr>
          <p:nvPr>
            <p:ph type="sldNum" sz="quarter" idx="12"/>
          </p:nvPr>
        </p:nvSpPr>
        <p:spPr/>
        <p:txBody>
          <a:bodyPr/>
          <a:lstStyle/>
          <a:p>
            <a:fld id="{72538896-FF11-4E22-BAE4-AA5BD0F32AC6}" type="slidenum">
              <a:rPr lang="tr-TR" smtClean="0">
                <a:solidFill>
                  <a:srgbClr val="FFFFFF"/>
                </a:solidFill>
              </a:rPr>
              <a:pPr/>
              <a:t>‹#›</a:t>
            </a:fld>
            <a:endParaRPr lang="tr-TR" dirty="0">
              <a:solidFill>
                <a:srgbClr val="FFFFFF"/>
              </a:solidFill>
            </a:endParaRPr>
          </a:p>
        </p:txBody>
      </p:sp>
    </p:spTree>
    <p:extLst>
      <p:ext uri="{BB962C8B-B14F-4D97-AF65-F5344CB8AC3E}">
        <p14:creationId xmlns:p14="http://schemas.microsoft.com/office/powerpoint/2010/main" xmlns="" val="321877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67544" y="6537674"/>
            <a:ext cx="8243696" cy="216000"/>
          </a:xfrm>
          <a:prstGeom prst="rect">
            <a:avLst/>
          </a:prstGeom>
          <a:solidFill>
            <a:srgbClr val="872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FFFF"/>
              </a:solidFill>
            </a:endParaRPr>
          </a:p>
        </p:txBody>
      </p:sp>
      <p:sp>
        <p:nvSpPr>
          <p:cNvPr id="2" name="Title Placeholder 1"/>
          <p:cNvSpPr>
            <a:spLocks noGrp="1"/>
          </p:cNvSpPr>
          <p:nvPr>
            <p:ph type="title"/>
          </p:nvPr>
        </p:nvSpPr>
        <p:spPr>
          <a:xfrm>
            <a:off x="457200" y="279468"/>
            <a:ext cx="8229600" cy="720000"/>
          </a:xfrm>
          <a:prstGeom prst="rect">
            <a:avLst/>
          </a:prstGeom>
          <a:solidFill>
            <a:srgbClr val="87212E"/>
          </a:solidFill>
        </p:spPr>
        <p:txBody>
          <a:bodyPr vert="horz" lIns="91440" tIns="45720" rIns="91440" bIns="45720" rtlCol="0" anchor="ctr">
            <a:normAutofit/>
          </a:bodyPr>
          <a:lstStyle/>
          <a:p>
            <a:r>
              <a:rPr lang="en-US" noProof="0" smtClean="0">
                <a:uFillTx/>
              </a:rPr>
              <a:t>Click to edit Master title style</a:t>
            </a:r>
            <a:endParaRPr lang="en-US" noProof="0" dirty="0">
              <a:uFillTx/>
            </a:endParaRPr>
          </a:p>
        </p:txBody>
      </p:sp>
      <p:sp>
        <p:nvSpPr>
          <p:cNvPr id="3" name="Text Placeholder 2"/>
          <p:cNvSpPr>
            <a:spLocks noGrp="1"/>
          </p:cNvSpPr>
          <p:nvPr>
            <p:ph type="body" idx="1"/>
          </p:nvPr>
        </p:nvSpPr>
        <p:spPr>
          <a:xfrm>
            <a:off x="457200" y="1340767"/>
            <a:ext cx="8229600" cy="5040000"/>
          </a:xfrm>
          <a:prstGeom prst="rect">
            <a:avLst/>
          </a:prstGeom>
        </p:spPr>
        <p:txBody>
          <a:bodyPr vert="horz" lIns="91440" tIns="45720" rIns="91440" bIns="45720" rtlCol="0" anchor="ctr">
            <a:normAutofit/>
          </a:bodyPr>
          <a:lstStyle/>
          <a:p>
            <a:pPr lvl="0"/>
            <a:r>
              <a:rPr lang="en-US" noProof="0" smtClean="0">
                <a:uFillTx/>
              </a:rPr>
              <a:t>Click to edit Master text styles</a:t>
            </a:r>
          </a:p>
          <a:p>
            <a:pPr lvl="1"/>
            <a:r>
              <a:rPr lang="en-US" noProof="0" smtClean="0">
                <a:uFillTx/>
              </a:rPr>
              <a:t>Second level</a:t>
            </a:r>
          </a:p>
          <a:p>
            <a:pPr lvl="2"/>
            <a:r>
              <a:rPr lang="en-US" noProof="0" smtClean="0">
                <a:uFillTx/>
              </a:rPr>
              <a:t>Third level</a:t>
            </a:r>
          </a:p>
          <a:p>
            <a:pPr lvl="3"/>
            <a:r>
              <a:rPr lang="en-US" noProof="0" smtClean="0">
                <a:uFillTx/>
              </a:rPr>
              <a:t>Fourth level</a:t>
            </a:r>
          </a:p>
          <a:p>
            <a:pPr lvl="4"/>
            <a:r>
              <a:rPr lang="en-US" noProof="0" smtClean="0">
                <a:uFillTx/>
              </a:rPr>
              <a:t>Fifth level</a:t>
            </a:r>
            <a:endParaRPr lang="en-US" noProof="0" dirty="0">
              <a:uFillTx/>
            </a:endParaRPr>
          </a:p>
        </p:txBody>
      </p:sp>
      <p:sp>
        <p:nvSpPr>
          <p:cNvPr id="6" name="Slide Number Placeholder 5"/>
          <p:cNvSpPr>
            <a:spLocks noGrp="1"/>
          </p:cNvSpPr>
          <p:nvPr>
            <p:ph type="sldNum" sz="quarter" idx="4"/>
          </p:nvPr>
        </p:nvSpPr>
        <p:spPr>
          <a:xfrm>
            <a:off x="6553200" y="6546551"/>
            <a:ext cx="2133600" cy="180000"/>
          </a:xfrm>
          <a:prstGeom prst="rect">
            <a:avLst/>
          </a:prstGeom>
        </p:spPr>
        <p:txBody>
          <a:bodyPr vert="horz" lIns="91440" tIns="45720" rIns="91440" bIns="45720" rtlCol="0" anchor="ctr"/>
          <a:lstStyle>
            <a:lvl1pPr algn="r">
              <a:defRPr sz="1200" b="1">
                <a:solidFill>
                  <a:schemeClr val="bg1"/>
                </a:solidFill>
                <a:uFillTx/>
                <a:latin typeface="Cambria" pitchFamily="18" charset="0"/>
              </a:defRPr>
            </a:lvl1pPr>
          </a:lstStyle>
          <a:p>
            <a:fld id="{72538896-FF11-4E22-BAE4-AA5BD0F32AC6}" type="slidenum">
              <a:rPr lang="tr-TR" smtClean="0">
                <a:solidFill>
                  <a:srgbClr val="FFFFFF"/>
                </a:solidFill>
              </a:rPr>
              <a:pPr/>
              <a:t>‹#›</a:t>
            </a:fld>
            <a:endParaRPr lang="tr-TR" dirty="0">
              <a:solidFill>
                <a:srgbClr val="FFFFFF"/>
              </a:solidFill>
            </a:endParaRPr>
          </a:p>
        </p:txBody>
      </p:sp>
    </p:spTree>
    <p:extLst>
      <p:ext uri="{BB962C8B-B14F-4D97-AF65-F5344CB8AC3E}">
        <p14:creationId xmlns:p14="http://schemas.microsoft.com/office/powerpoint/2010/main" xmlns="" val="3259636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hf hdr="0" ftr="0" dt="0"/>
  <p:txStyles>
    <p:titleStyle>
      <a:lvl1pPr algn="ctr" defTabSz="914400" rtl="0" eaLnBrk="1" latinLnBrk="0" hangingPunct="1">
        <a:spcBef>
          <a:spcPct val="0"/>
        </a:spcBef>
        <a:buNone/>
        <a:defRPr sz="2800" b="1" kern="1200">
          <a:solidFill>
            <a:schemeClr val="bg1"/>
          </a:solidFill>
          <a:uFillTx/>
          <a:latin typeface="Cambria" pitchFamily="18" charset="0"/>
          <a:ea typeface="+mj-ea"/>
          <a:cs typeface="+mj-cs"/>
        </a:defRPr>
      </a:lvl1pPr>
    </p:titleStyle>
    <p:bodyStyle>
      <a:lvl1pPr marL="342900" indent="-342900" algn="l" defTabSz="914400" rtl="0" eaLnBrk="1" latinLnBrk="0" hangingPunct="1">
        <a:spcBef>
          <a:spcPct val="20000"/>
        </a:spcBef>
        <a:buClr>
          <a:srgbClr val="87212E"/>
        </a:buClr>
        <a:buSzPct val="80000"/>
        <a:buFont typeface="Wingdings" pitchFamily="2" charset="2"/>
        <a:buChar char="Ø"/>
        <a:defRPr sz="2400" kern="1200">
          <a:solidFill>
            <a:schemeClr val="tx1"/>
          </a:solidFill>
          <a:uFillTx/>
          <a:latin typeface="Cambria" pitchFamily="18" charset="0"/>
          <a:ea typeface="+mn-ea"/>
          <a:cs typeface="+mn-cs"/>
        </a:defRPr>
      </a:lvl1pPr>
      <a:lvl2pPr marL="742950" indent="-285750" algn="l" defTabSz="914400" rtl="0" eaLnBrk="1" latinLnBrk="0" hangingPunct="1">
        <a:spcBef>
          <a:spcPct val="20000"/>
        </a:spcBef>
        <a:buClr>
          <a:srgbClr val="87212E"/>
        </a:buClr>
        <a:buSzPct val="80000"/>
        <a:buFont typeface="Arial" pitchFamily="34" charset="0"/>
        <a:buChar char="•"/>
        <a:defRPr sz="2000" kern="1200">
          <a:solidFill>
            <a:schemeClr val="tx1"/>
          </a:solidFill>
          <a:uFillTx/>
          <a:latin typeface="Cambria" pitchFamily="18" charset="0"/>
          <a:ea typeface="+mn-ea"/>
          <a:cs typeface="+mn-cs"/>
        </a:defRPr>
      </a:lvl2pPr>
      <a:lvl3pPr marL="1143000" indent="-228600" algn="l" defTabSz="914400" rtl="0" eaLnBrk="1" latinLnBrk="0" hangingPunct="1">
        <a:spcBef>
          <a:spcPct val="20000"/>
        </a:spcBef>
        <a:buClr>
          <a:srgbClr val="87212E"/>
        </a:buClr>
        <a:buSzPct val="80000"/>
        <a:buFont typeface="Arial" pitchFamily="34" charset="0"/>
        <a:buChar char="•"/>
        <a:defRPr sz="1800" kern="1200">
          <a:solidFill>
            <a:schemeClr val="tx1"/>
          </a:solidFill>
          <a:uFillTx/>
          <a:latin typeface="Cambria" pitchFamily="18" charset="0"/>
          <a:ea typeface="+mn-ea"/>
          <a:cs typeface="+mn-cs"/>
        </a:defRPr>
      </a:lvl3pPr>
      <a:lvl4pPr marL="1600200" indent="-228600" algn="l" defTabSz="914400" rtl="0" eaLnBrk="1" latinLnBrk="0" hangingPunct="1">
        <a:spcBef>
          <a:spcPct val="20000"/>
        </a:spcBef>
        <a:buClr>
          <a:srgbClr val="87212E"/>
        </a:buClr>
        <a:buSzPct val="80000"/>
        <a:buFont typeface="Arial" pitchFamily="34" charset="0"/>
        <a:buChar char="•"/>
        <a:defRPr sz="1600" kern="1200">
          <a:solidFill>
            <a:schemeClr val="tx1"/>
          </a:solidFill>
          <a:uFillTx/>
          <a:latin typeface="Cambria" pitchFamily="18" charset="0"/>
          <a:ea typeface="+mn-ea"/>
          <a:cs typeface="+mn-cs"/>
        </a:defRPr>
      </a:lvl4pPr>
      <a:lvl5pPr marL="2057400" indent="-228600" algn="l" defTabSz="914400" rtl="0" eaLnBrk="1" latinLnBrk="0" hangingPunct="1">
        <a:spcBef>
          <a:spcPct val="20000"/>
        </a:spcBef>
        <a:buClr>
          <a:srgbClr val="87212E"/>
        </a:buClr>
        <a:buSzPct val="80000"/>
        <a:buFont typeface="Arial" pitchFamily="34" charset="0"/>
        <a:buChar char="•"/>
        <a:defRPr sz="1400" kern="1200">
          <a:solidFill>
            <a:schemeClr val="tx1"/>
          </a:solidFill>
          <a:uFillTx/>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9pPr>
    </p:bodyStyle>
    <p:otherStyle>
      <a:defPPr>
        <a:defRPr lang="tr-TR">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Office_Word_Document6.doc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package" Target="../embeddings/Microsoft_Office_Word_Document7.docx"/></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3568" y="908720"/>
            <a:ext cx="7772400" cy="2882751"/>
          </a:xfrm>
        </p:spPr>
        <p:txBody>
          <a:bodyPr>
            <a:normAutofit/>
          </a:bodyPr>
          <a:lstStyle/>
          <a:p>
            <a:r>
              <a:rPr lang="tr-TR" dirty="0" smtClean="0"/>
              <a:t>Reserve Requirements, Liquidity Risk, </a:t>
            </a:r>
            <a:br>
              <a:rPr lang="tr-TR" dirty="0" smtClean="0"/>
            </a:br>
            <a:r>
              <a:rPr lang="tr-TR" dirty="0" smtClean="0"/>
              <a:t>and Credit Growth</a:t>
            </a:r>
            <a:br>
              <a:rPr lang="tr-TR" dirty="0" smtClean="0"/>
            </a:br>
            <a:r>
              <a:rPr lang="tr-TR" dirty="0"/>
              <a:t/>
            </a:r>
            <a:br>
              <a:rPr lang="tr-TR" dirty="0"/>
            </a:br>
            <a:r>
              <a:rPr lang="tr-TR" sz="1800" dirty="0" smtClean="0"/>
              <a:t>Koray Alper*, Mahir Binici*, Selva Demiralp</a:t>
            </a:r>
            <a:r>
              <a:rPr lang="tr-TR" sz="1800" baseline="30000" dirty="0" smtClean="0"/>
              <a:t>§</a:t>
            </a:r>
            <a:r>
              <a:rPr lang="tr-TR" sz="1800" dirty="0" smtClean="0"/>
              <a:t>, Hakan Kara*, Pınar Özlü*</a:t>
            </a:r>
            <a:br>
              <a:rPr lang="tr-TR" sz="1800" dirty="0" smtClean="0"/>
            </a:br>
            <a:r>
              <a:rPr lang="tr-TR" sz="1800" dirty="0" smtClean="0"/>
              <a:t/>
            </a:r>
            <a:br>
              <a:rPr lang="tr-TR" sz="1800" dirty="0" smtClean="0"/>
            </a:br>
            <a:r>
              <a:rPr lang="tr-TR" sz="1600" i="1" dirty="0" smtClean="0"/>
              <a:t>* Central Bank of Turkey</a:t>
            </a:r>
            <a:br>
              <a:rPr lang="tr-TR" sz="1600" i="1" dirty="0" smtClean="0"/>
            </a:br>
            <a:r>
              <a:rPr lang="tr-TR" sz="1600" baseline="30000" dirty="0"/>
              <a:t>§</a:t>
            </a:r>
            <a:r>
              <a:rPr lang="tr-TR" sz="1600" i="1" baseline="30000" dirty="0" smtClean="0"/>
              <a:t> </a:t>
            </a:r>
            <a:r>
              <a:rPr lang="tr-TR" sz="1600" i="1" dirty="0" smtClean="0"/>
              <a:t>Koç University</a:t>
            </a:r>
            <a:endParaRPr lang="tr-TR" sz="1600" i="1" baseline="30000" dirty="0"/>
          </a:p>
        </p:txBody>
      </p:sp>
      <p:sp>
        <p:nvSpPr>
          <p:cNvPr id="4" name="Title 1"/>
          <p:cNvSpPr txBox="1">
            <a:spLocks/>
          </p:cNvSpPr>
          <p:nvPr/>
        </p:nvSpPr>
        <p:spPr>
          <a:xfrm>
            <a:off x="683568" y="4789348"/>
            <a:ext cx="7772400" cy="1087924"/>
          </a:xfrm>
          <a:prstGeom prst="rect">
            <a:avLst/>
          </a:prstGeom>
          <a:solidFill>
            <a:srgbClr val="87212E"/>
          </a:solidFill>
        </p:spPr>
        <p:txBody>
          <a:bodyPr vert="horz" lIns="91440" tIns="45720" rIns="91440" bIns="45720" rtlCol="0" anchor="ctr">
            <a:normAutofit fontScale="55000" lnSpcReduction="20000"/>
          </a:bodyPr>
          <a:lstStyle>
            <a:lvl1pPr algn="ctr" defTabSz="914400" rtl="0" eaLnBrk="1" latinLnBrk="0" hangingPunct="1">
              <a:spcBef>
                <a:spcPct val="0"/>
              </a:spcBef>
              <a:buNone/>
              <a:defRPr sz="2800" b="1" kern="1200">
                <a:solidFill>
                  <a:schemeClr val="bg1"/>
                </a:solidFill>
                <a:uFillTx/>
                <a:latin typeface="Cambria" pitchFamily="18" charset="0"/>
                <a:ea typeface="+mj-ea"/>
                <a:cs typeface="+mj-cs"/>
              </a:defRPr>
            </a:lvl1pPr>
          </a:lstStyle>
          <a:p>
            <a:endParaRPr lang="tr-TR" dirty="0" smtClean="0"/>
          </a:p>
          <a:p>
            <a:r>
              <a:rPr lang="tr-TR" sz="3300" dirty="0" smtClean="0"/>
              <a:t> </a:t>
            </a:r>
            <a:r>
              <a:rPr lang="en-US" sz="3300" dirty="0" smtClean="0"/>
              <a:t>“Monetary </a:t>
            </a:r>
            <a:r>
              <a:rPr lang="en-US" sz="3300" dirty="0"/>
              <a:t>Policy and Financial Stability </a:t>
            </a:r>
            <a:r>
              <a:rPr lang="tr-TR" sz="3300" dirty="0" smtClean="0"/>
              <a:t>i</a:t>
            </a:r>
            <a:r>
              <a:rPr lang="en-US" sz="3300" dirty="0" smtClean="0"/>
              <a:t>n </a:t>
            </a:r>
            <a:r>
              <a:rPr lang="en-US" sz="3300" dirty="0"/>
              <a:t>Emerging Markets</a:t>
            </a:r>
            <a:r>
              <a:rPr lang="en-US" sz="3600" dirty="0" smtClean="0"/>
              <a:t>”</a:t>
            </a:r>
            <a:endParaRPr lang="tr-TR" sz="3600" dirty="0" smtClean="0"/>
          </a:p>
          <a:p>
            <a:endParaRPr lang="tr-TR" sz="3600" dirty="0" smtClean="0"/>
          </a:p>
          <a:p>
            <a:r>
              <a:rPr lang="tr-TR" sz="2900" dirty="0" smtClean="0"/>
              <a:t>June 14, 2014</a:t>
            </a:r>
          </a:p>
          <a:p>
            <a:endParaRPr lang="tr-TR" dirty="0"/>
          </a:p>
        </p:txBody>
      </p:sp>
    </p:spTree>
    <p:extLst>
      <p:ext uri="{BB962C8B-B14F-4D97-AF65-F5344CB8AC3E}">
        <p14:creationId xmlns:p14="http://schemas.microsoft.com/office/powerpoint/2010/main" xmlns="" val="4190402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10</a:t>
            </a:fld>
            <a:endParaRPr lang="tr-TR">
              <a:solidFill>
                <a:srgbClr val="FFFFFF"/>
              </a:solidFill>
            </a:endParaRPr>
          </a:p>
        </p:txBody>
      </p:sp>
      <p:sp>
        <p:nvSpPr>
          <p:cNvPr id="8" name="Rectangle 7"/>
          <p:cNvSpPr/>
          <p:nvPr/>
        </p:nvSpPr>
        <p:spPr>
          <a:xfrm>
            <a:off x="871972" y="2034816"/>
            <a:ext cx="7704856" cy="3323987"/>
          </a:xfrm>
          <a:prstGeom prst="rect">
            <a:avLst/>
          </a:prstGeom>
        </p:spPr>
        <p:txBody>
          <a:bodyPr wrap="square">
            <a:spAutoFit/>
          </a:bodyPr>
          <a:lstStyle/>
          <a:p>
            <a:pPr fontAlgn="base">
              <a:spcBef>
                <a:spcPct val="50000"/>
              </a:spcBef>
              <a:spcAft>
                <a:spcPts val="1200"/>
              </a:spcAft>
              <a:defRPr/>
            </a:pPr>
            <a:r>
              <a:rPr lang="tr-TR" sz="2400" dirty="0" smtClean="0">
                <a:ea typeface="SimSun"/>
                <a:cs typeface="Times New Roman"/>
              </a:rPr>
              <a:t>2) Because </a:t>
            </a:r>
            <a:r>
              <a:rPr lang="tr-TR" sz="2400" dirty="0">
                <a:ea typeface="SimSun"/>
                <a:cs typeface="Times New Roman"/>
              </a:rPr>
              <a:t>central bank funding </a:t>
            </a:r>
            <a:r>
              <a:rPr lang="tr-TR" sz="2400" dirty="0" smtClean="0">
                <a:ea typeface="SimSun"/>
                <a:cs typeface="Times New Roman"/>
              </a:rPr>
              <a:t>is collateralized</a:t>
            </a:r>
            <a:r>
              <a:rPr lang="tr-TR" sz="2400" dirty="0">
                <a:ea typeface="SimSun"/>
                <a:cs typeface="Times New Roman"/>
              </a:rPr>
              <a:t>, banks experience a reduction in their l</a:t>
            </a:r>
            <a:r>
              <a:rPr lang="en-US" sz="2400" dirty="0" err="1">
                <a:ea typeface="SimSun"/>
                <a:cs typeface="Times New Roman"/>
              </a:rPr>
              <a:t>iquid</a:t>
            </a:r>
            <a:r>
              <a:rPr lang="en-US" sz="2400" dirty="0">
                <a:ea typeface="SimSun"/>
                <a:cs typeface="Times New Roman"/>
              </a:rPr>
              <a:t> </a:t>
            </a:r>
            <a:r>
              <a:rPr lang="tr-TR" sz="2400" dirty="0">
                <a:ea typeface="SimSun"/>
                <a:cs typeface="Times New Roman"/>
              </a:rPr>
              <a:t>assets.</a:t>
            </a:r>
          </a:p>
          <a:p>
            <a:pPr marL="971550" lvl="2" indent="-514350" fontAlgn="base">
              <a:spcBef>
                <a:spcPct val="50000"/>
              </a:spcBef>
              <a:spcAft>
                <a:spcPts val="1200"/>
              </a:spcAft>
              <a:buFont typeface="Arial" panose="020B0604020202020204" pitchFamily="34" charset="0"/>
              <a:buChar char="•"/>
              <a:defRPr/>
            </a:pPr>
            <a:r>
              <a:rPr lang="tr-TR" sz="2400" dirty="0">
                <a:latin typeface="Calibri" panose="020F0502020204030204" pitchFamily="34" charset="0"/>
                <a:ea typeface="Calibri" panose="020F0502020204030204" pitchFamily="34" charset="0"/>
              </a:rPr>
              <a:t>↑ CB </a:t>
            </a:r>
            <a:r>
              <a:rPr lang="tr-TR" sz="2400" dirty="0" smtClean="0">
                <a:latin typeface="Calibri" panose="020F0502020204030204" pitchFamily="34" charset="0"/>
                <a:ea typeface="Calibri" panose="020F0502020204030204" pitchFamily="34" charset="0"/>
              </a:rPr>
              <a:t>funding</a:t>
            </a:r>
            <a:r>
              <a:rPr lang="tr-TR" sz="2400" dirty="0" smtClean="0"/>
              <a:t>           ↓ </a:t>
            </a:r>
            <a:r>
              <a:rPr lang="tr-TR" sz="2400" dirty="0"/>
              <a:t>Bank liquidity </a:t>
            </a:r>
            <a:endParaRPr lang="tr-TR" sz="2400" dirty="0">
              <a:ea typeface="SimSun"/>
              <a:cs typeface="Times New Roman"/>
            </a:endParaRPr>
          </a:p>
          <a:p>
            <a:pPr fontAlgn="base">
              <a:spcBef>
                <a:spcPct val="50000"/>
              </a:spcBef>
              <a:spcAft>
                <a:spcPts val="1200"/>
              </a:spcAft>
              <a:defRPr/>
            </a:pPr>
            <a:r>
              <a:rPr lang="tr-TR" sz="2400" dirty="0" smtClean="0">
                <a:ea typeface="SimSun"/>
                <a:cs typeface="Times New Roman"/>
              </a:rPr>
              <a:t>3) A </a:t>
            </a:r>
            <a:r>
              <a:rPr lang="tr-TR" sz="2400" dirty="0">
                <a:ea typeface="SimSun"/>
                <a:cs typeface="Times New Roman"/>
              </a:rPr>
              <a:t>decline in liquid assets may induce credit slowdown through a portfolio re-adjustment process.</a:t>
            </a:r>
          </a:p>
          <a:p>
            <a:pPr marL="971550" lvl="3" indent="-514350" fontAlgn="base">
              <a:spcBef>
                <a:spcPct val="50000"/>
              </a:spcBef>
              <a:spcAft>
                <a:spcPts val="1200"/>
              </a:spcAft>
              <a:buFont typeface="Arial" panose="020B0604020202020204" pitchFamily="34" charset="0"/>
              <a:buChar char="•"/>
              <a:defRPr/>
            </a:pPr>
            <a:r>
              <a:rPr lang="tr-TR" sz="2400" dirty="0"/>
              <a:t>↓ Bank liquidity </a:t>
            </a:r>
            <a:r>
              <a:rPr lang="tr-TR" sz="2400" dirty="0">
                <a:sym typeface="Wingdings" panose="05000000000000000000" pitchFamily="2" charset="2"/>
              </a:rPr>
              <a:t> </a:t>
            </a:r>
            <a:r>
              <a:rPr lang="tr-TR" sz="2400" dirty="0" smtClean="0">
                <a:sym typeface="Wingdings" panose="05000000000000000000" pitchFamily="2" charset="2"/>
              </a:rPr>
              <a:t>   </a:t>
            </a:r>
            <a:r>
              <a:rPr lang="tr-TR" sz="2400" dirty="0" smtClean="0"/>
              <a:t>       ↓</a:t>
            </a:r>
            <a:r>
              <a:rPr lang="tr-TR" sz="2400" dirty="0"/>
              <a:t>Loans</a:t>
            </a:r>
            <a:endParaRPr lang="tr-TR" sz="2400" dirty="0">
              <a:ea typeface="SimSun"/>
              <a:cs typeface="Times New Roman"/>
            </a:endParaRPr>
          </a:p>
        </p:txBody>
      </p:sp>
      <p:sp>
        <p:nvSpPr>
          <p:cNvPr id="9" name="Title 5"/>
          <p:cNvSpPr txBox="1">
            <a:spLocks/>
          </p:cNvSpPr>
          <p:nvPr/>
        </p:nvSpPr>
        <p:spPr>
          <a:xfrm>
            <a:off x="609600" y="487068"/>
            <a:ext cx="8229600" cy="720000"/>
          </a:xfrm>
          <a:prstGeom prst="rect">
            <a:avLst/>
          </a:prstGeom>
          <a:solidFill>
            <a:srgbClr val="87212E"/>
          </a:solidFill>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uFillTx/>
                <a:latin typeface="Cambria" pitchFamily="18" charset="0"/>
                <a:ea typeface="+mj-ea"/>
                <a:cs typeface="+mj-cs"/>
              </a:defRPr>
            </a:lvl1pPr>
          </a:lstStyle>
          <a:p>
            <a:r>
              <a:rPr lang="tr-TR" dirty="0" err="1" smtClean="0"/>
              <a:t>Liquidity</a:t>
            </a:r>
            <a:r>
              <a:rPr lang="tr-TR" dirty="0" smtClean="0"/>
              <a:t> Channel of Reserve Requirements</a:t>
            </a:r>
            <a:endParaRPr lang="en-US" dirty="0"/>
          </a:p>
        </p:txBody>
      </p:sp>
      <p:sp>
        <p:nvSpPr>
          <p:cNvPr id="3" name="Right Arrow 2"/>
          <p:cNvSpPr/>
          <p:nvPr/>
        </p:nvSpPr>
        <p:spPr>
          <a:xfrm>
            <a:off x="3851920" y="3212976"/>
            <a:ext cx="360040"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ight Arrow 6"/>
          <p:cNvSpPr/>
          <p:nvPr/>
        </p:nvSpPr>
        <p:spPr>
          <a:xfrm>
            <a:off x="4211960" y="5013176"/>
            <a:ext cx="360040"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908130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11</a:t>
            </a:fld>
            <a:endParaRPr lang="tr-TR">
              <a:solidFill>
                <a:srgbClr val="FFFFFF"/>
              </a:solidFill>
            </a:endParaRPr>
          </a:p>
        </p:txBody>
      </p:sp>
      <p:graphicFrame>
        <p:nvGraphicFramePr>
          <p:cNvPr id="6" name="Chart 5"/>
          <p:cNvGraphicFramePr>
            <a:graphicFrameLocks/>
          </p:cNvGraphicFramePr>
          <p:nvPr>
            <p:extLst>
              <p:ext uri="{D42A27DB-BD31-4B8C-83A1-F6EECF244321}">
                <p14:modId xmlns:p14="http://schemas.microsoft.com/office/powerpoint/2010/main" xmlns="" val="604434603"/>
              </p:ext>
            </p:extLst>
          </p:nvPr>
        </p:nvGraphicFramePr>
        <p:xfrm>
          <a:off x="1331640" y="767990"/>
          <a:ext cx="6480720" cy="565002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619672" y="6279948"/>
            <a:ext cx="3384376" cy="246221"/>
          </a:xfrm>
          <a:prstGeom prst="rect">
            <a:avLst/>
          </a:prstGeom>
          <a:noFill/>
        </p:spPr>
        <p:txBody>
          <a:bodyPr wrap="square" rtlCol="0">
            <a:spAutoFit/>
          </a:bodyPr>
          <a:lstStyle/>
          <a:p>
            <a:r>
              <a:rPr lang="en-US" sz="1000" dirty="0" smtClean="0">
                <a:latin typeface="Calibri" panose="020F0502020204030204" pitchFamily="34" charset="0"/>
                <a:cs typeface="Times New Roman" panose="02020603050405020304" pitchFamily="18" charset="0"/>
              </a:rPr>
              <a:t>* All series are drawn as 12-month moving average</a:t>
            </a:r>
            <a:endParaRPr lang="en-US" sz="1000" dirty="0">
              <a:latin typeface="Calibri" panose="020F0502020204030204" pitchFamily="34" charset="0"/>
              <a:cs typeface="Times New Roman" panose="02020603050405020304" pitchFamily="18" charset="0"/>
            </a:endParaRPr>
          </a:p>
        </p:txBody>
      </p:sp>
      <p:sp>
        <p:nvSpPr>
          <p:cNvPr id="7" name="Title 5"/>
          <p:cNvSpPr>
            <a:spLocks noGrp="1"/>
          </p:cNvSpPr>
          <p:nvPr>
            <p:ph type="title"/>
          </p:nvPr>
        </p:nvSpPr>
        <p:spPr>
          <a:xfrm>
            <a:off x="539552" y="116632"/>
            <a:ext cx="8229600" cy="720000"/>
          </a:xfrm>
        </p:spPr>
        <p:txBody>
          <a:bodyPr>
            <a:normAutofit fontScale="90000"/>
          </a:bodyPr>
          <a:lstStyle/>
          <a:p>
            <a:r>
              <a:rPr lang="tr-TR" dirty="0" smtClean="0"/>
              <a:t>Liquid Assets, Reserve Requirements and New Loans</a:t>
            </a:r>
            <a:endParaRPr lang="en-US" dirty="0"/>
          </a:p>
        </p:txBody>
      </p:sp>
    </p:spTree>
    <p:extLst>
      <p:ext uri="{BB962C8B-B14F-4D97-AF65-F5344CB8AC3E}">
        <p14:creationId xmlns:p14="http://schemas.microsoft.com/office/powerpoint/2010/main" xmlns="" val="2980922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12</a:t>
            </a:fld>
            <a:endParaRPr lang="tr-TR">
              <a:solidFill>
                <a:srgbClr val="FFFFFF"/>
              </a:solidFill>
            </a:endParaRPr>
          </a:p>
        </p:txBody>
      </p:sp>
      <p:graphicFrame>
        <p:nvGraphicFramePr>
          <p:cNvPr id="6" name="Chart 5"/>
          <p:cNvGraphicFramePr>
            <a:graphicFrameLocks/>
          </p:cNvGraphicFramePr>
          <p:nvPr>
            <p:extLst>
              <p:ext uri="{D42A27DB-BD31-4B8C-83A1-F6EECF244321}">
                <p14:modId xmlns:p14="http://schemas.microsoft.com/office/powerpoint/2010/main" xmlns="" val="2432171448"/>
              </p:ext>
            </p:extLst>
          </p:nvPr>
        </p:nvGraphicFramePr>
        <p:xfrm>
          <a:off x="1331640" y="767990"/>
          <a:ext cx="6480720" cy="565002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619672" y="6279948"/>
            <a:ext cx="3384376" cy="246221"/>
          </a:xfrm>
          <a:prstGeom prst="rect">
            <a:avLst/>
          </a:prstGeom>
          <a:noFill/>
        </p:spPr>
        <p:txBody>
          <a:bodyPr wrap="square" rtlCol="0">
            <a:spAutoFit/>
          </a:bodyPr>
          <a:lstStyle/>
          <a:p>
            <a:r>
              <a:rPr lang="en-US" sz="1000" dirty="0" smtClean="0">
                <a:latin typeface="Calibri" panose="020F0502020204030204" pitchFamily="34" charset="0"/>
                <a:cs typeface="Times New Roman" panose="02020603050405020304" pitchFamily="18" charset="0"/>
              </a:rPr>
              <a:t>* All series are drawn as 12-month moving average</a:t>
            </a:r>
            <a:endParaRPr lang="en-US" sz="1000" dirty="0">
              <a:latin typeface="Calibri" panose="020F0502020204030204" pitchFamily="34" charset="0"/>
              <a:cs typeface="Times New Roman" panose="02020603050405020304" pitchFamily="18" charset="0"/>
            </a:endParaRPr>
          </a:p>
        </p:txBody>
      </p:sp>
      <p:sp>
        <p:nvSpPr>
          <p:cNvPr id="7" name="Title 5"/>
          <p:cNvSpPr>
            <a:spLocks noGrp="1"/>
          </p:cNvSpPr>
          <p:nvPr>
            <p:ph type="title"/>
          </p:nvPr>
        </p:nvSpPr>
        <p:spPr>
          <a:xfrm>
            <a:off x="539552" y="116632"/>
            <a:ext cx="8229600" cy="720000"/>
          </a:xfrm>
        </p:spPr>
        <p:txBody>
          <a:bodyPr>
            <a:normAutofit fontScale="90000"/>
          </a:bodyPr>
          <a:lstStyle/>
          <a:p>
            <a:r>
              <a:rPr lang="tr-TR" dirty="0" smtClean="0"/>
              <a:t>Liquid Assets, Reserve Requirements and New Loans</a:t>
            </a:r>
            <a:endParaRPr lang="en-US" dirty="0"/>
          </a:p>
        </p:txBody>
      </p:sp>
    </p:spTree>
    <p:extLst>
      <p:ext uri="{BB962C8B-B14F-4D97-AF65-F5344CB8AC3E}">
        <p14:creationId xmlns:p14="http://schemas.microsoft.com/office/powerpoint/2010/main" xmlns="" val="953074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538896-FF11-4E22-BAE4-AA5BD0F32AC6}" type="slidenum">
              <a:rPr lang="tr-TR" smtClean="0">
                <a:solidFill>
                  <a:srgbClr val="FFFFFF"/>
                </a:solidFill>
              </a:rPr>
              <a:pPr/>
              <a:t>13</a:t>
            </a:fld>
            <a:endParaRPr lang="tr-TR">
              <a:solidFill>
                <a:srgbClr val="FFFFFF"/>
              </a:solidFill>
            </a:endParaRPr>
          </a:p>
        </p:txBody>
      </p:sp>
      <p:sp>
        <p:nvSpPr>
          <p:cNvPr id="5" name="Title 4"/>
          <p:cNvSpPr>
            <a:spLocks noGrp="1"/>
          </p:cNvSpPr>
          <p:nvPr>
            <p:ph type="title"/>
          </p:nvPr>
        </p:nvSpPr>
        <p:spPr>
          <a:xfrm>
            <a:off x="304800" y="279468"/>
            <a:ext cx="8610600" cy="720000"/>
          </a:xfrm>
        </p:spPr>
        <p:txBody>
          <a:bodyPr>
            <a:noAutofit/>
          </a:bodyPr>
          <a:lstStyle/>
          <a:p>
            <a:r>
              <a:rPr lang="tr-TR" sz="2400" dirty="0" smtClean="0"/>
              <a:t>Impact of RR Tightening on Bank’s </a:t>
            </a:r>
            <a:r>
              <a:rPr lang="tr-TR" sz="2400" dirty="0" err="1" smtClean="0"/>
              <a:t>Liquidity</a:t>
            </a:r>
            <a:r>
              <a:rPr lang="tr-TR" sz="2400" dirty="0" smtClean="0"/>
              <a:t> </a:t>
            </a:r>
            <a:r>
              <a:rPr lang="tr-TR" sz="2400" dirty="0" err="1" smtClean="0"/>
              <a:t>Position</a:t>
            </a:r>
            <a:r>
              <a:rPr lang="tr-TR" sz="2400" dirty="0" smtClean="0"/>
              <a:t>:            A </a:t>
            </a:r>
            <a:r>
              <a:rPr lang="tr-TR" sz="2400" dirty="0" err="1" smtClean="0"/>
              <a:t>Balance</a:t>
            </a:r>
            <a:r>
              <a:rPr lang="tr-TR" sz="2400" dirty="0" smtClean="0"/>
              <a:t> </a:t>
            </a:r>
            <a:r>
              <a:rPr lang="tr-TR" sz="2400" dirty="0" err="1" smtClean="0"/>
              <a:t>Sheet</a:t>
            </a:r>
            <a:r>
              <a:rPr lang="tr-TR" sz="2400" dirty="0" smtClean="0"/>
              <a:t> </a:t>
            </a:r>
            <a:r>
              <a:rPr lang="tr-TR" sz="2400" dirty="0" err="1" smtClean="0"/>
              <a:t>Approach</a:t>
            </a:r>
            <a:endParaRPr lang="tr-TR" sz="2400" dirty="0"/>
          </a:p>
        </p:txBody>
      </p:sp>
      <p:sp>
        <p:nvSpPr>
          <p:cNvPr id="4" name="Rectangle 3"/>
          <p:cNvSpPr/>
          <p:nvPr/>
        </p:nvSpPr>
        <p:spPr>
          <a:xfrm>
            <a:off x="1403648" y="1268760"/>
            <a:ext cx="1440160" cy="216024"/>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0" anchor="ctr"/>
          <a:lstStyle/>
          <a:p>
            <a:pPr algn="ctr"/>
            <a:r>
              <a:rPr lang="tr-TR" b="1" dirty="0" smtClean="0">
                <a:solidFill>
                  <a:srgbClr val="87212E"/>
                </a:solidFill>
              </a:rPr>
              <a:t>BEFORE</a:t>
            </a:r>
            <a:endParaRPr lang="tr-TR" b="1" dirty="0">
              <a:solidFill>
                <a:srgbClr val="87212E"/>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269122145"/>
              </p:ext>
            </p:extLst>
          </p:nvPr>
        </p:nvGraphicFramePr>
        <p:xfrm>
          <a:off x="138603" y="2492896"/>
          <a:ext cx="3237725" cy="1417320"/>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1887704"/>
                <a:gridCol w="1350021"/>
              </a:tblGrid>
              <a:tr h="304662">
                <a:tc>
                  <a:txBody>
                    <a:bodyPr/>
                    <a:lstStyle/>
                    <a:p>
                      <a:pPr algn="ctr"/>
                      <a:r>
                        <a:rPr lang="tr-TR" sz="1500" dirty="0" smtClean="0"/>
                        <a:t>A</a:t>
                      </a:r>
                      <a:endParaRPr lang="tr-TR" sz="1500" dirty="0"/>
                    </a:p>
                  </a:txBody>
                  <a:tcPr/>
                </a:tc>
                <a:tc>
                  <a:txBody>
                    <a:bodyPr/>
                    <a:lstStyle/>
                    <a:p>
                      <a:pPr algn="ctr"/>
                      <a:r>
                        <a:rPr lang="tr-TR" sz="1500" dirty="0" smtClean="0"/>
                        <a:t>L</a:t>
                      </a:r>
                      <a:endParaRPr lang="tr-TR" sz="1500" dirty="0"/>
                    </a:p>
                  </a:txBody>
                  <a:tcPr/>
                </a:tc>
              </a:tr>
              <a:tr h="304662">
                <a:tc>
                  <a:txBody>
                    <a:bodyPr/>
                    <a:lstStyle/>
                    <a:p>
                      <a:pPr algn="l"/>
                      <a:r>
                        <a:rPr lang="tr-TR" sz="1500" dirty="0" smtClean="0"/>
                        <a:t>Loans </a:t>
                      </a:r>
                      <a:r>
                        <a:rPr lang="en-US" sz="1500" dirty="0" smtClean="0">
                          <a:effectLst/>
                          <a:latin typeface="Cambria"/>
                          <a:ea typeface="MS Mincho"/>
                          <a:cs typeface="Times New Roman"/>
                        </a:rPr>
                        <a:t>(L): </a:t>
                      </a:r>
                      <a:r>
                        <a:rPr lang="tr-TR" sz="1500" dirty="0" smtClean="0">
                          <a:effectLst/>
                          <a:latin typeface="Cambria"/>
                          <a:ea typeface="MS Mincho"/>
                          <a:cs typeface="Times New Roman"/>
                        </a:rPr>
                        <a:t> </a:t>
                      </a:r>
                    </a:p>
                    <a:p>
                      <a:pPr algn="l"/>
                      <a:r>
                        <a:rPr lang="tr-TR" sz="1500" dirty="0" smtClean="0">
                          <a:effectLst/>
                          <a:latin typeface="Cambria"/>
                          <a:ea typeface="MS Mincho"/>
                          <a:cs typeface="Times New Roman"/>
                        </a:rPr>
                        <a:t>90</a:t>
                      </a:r>
                      <a:endParaRPr lang="tr-TR" sz="1500" dirty="0"/>
                    </a:p>
                  </a:txBody>
                  <a:tcPr/>
                </a:tc>
                <a:tc>
                  <a:txBody>
                    <a:bodyPr/>
                    <a:lstStyle/>
                    <a:p>
                      <a:pPr algn="l"/>
                      <a:r>
                        <a:rPr lang="tr-TR" sz="1500" dirty="0" smtClean="0">
                          <a:effectLst/>
                          <a:latin typeface="Cambria"/>
                          <a:ea typeface="MS Mincho"/>
                          <a:cs typeface="Times New Roman"/>
                        </a:rPr>
                        <a:t>Deposits </a:t>
                      </a:r>
                      <a:r>
                        <a:rPr lang="en-US" sz="1500" dirty="0" smtClean="0">
                          <a:effectLst/>
                          <a:latin typeface="Cambria"/>
                          <a:ea typeface="MS Mincho"/>
                          <a:cs typeface="Times New Roman"/>
                        </a:rPr>
                        <a:t>(</a:t>
                      </a:r>
                      <a:r>
                        <a:rPr lang="tr-TR" sz="1500" dirty="0" smtClean="0">
                          <a:effectLst/>
                          <a:latin typeface="Cambria"/>
                          <a:ea typeface="MS Mincho"/>
                          <a:cs typeface="Times New Roman"/>
                        </a:rPr>
                        <a:t>D</a:t>
                      </a:r>
                      <a:r>
                        <a:rPr lang="en-US" sz="1500" dirty="0" smtClean="0">
                          <a:effectLst/>
                          <a:latin typeface="Cambria"/>
                          <a:ea typeface="MS Mincho"/>
                          <a:cs typeface="Times New Roman"/>
                        </a:rPr>
                        <a:t>):</a:t>
                      </a:r>
                      <a:r>
                        <a:rPr lang="tr-TR" sz="1500" dirty="0" smtClean="0">
                          <a:effectLst/>
                          <a:latin typeface="Cambria"/>
                          <a:ea typeface="MS Mincho"/>
                          <a:cs typeface="Times New Roman"/>
                        </a:rPr>
                        <a:t> 100</a:t>
                      </a:r>
                      <a:endParaRPr lang="tr-TR" sz="1500" dirty="0"/>
                    </a:p>
                  </a:txBody>
                  <a:tcPr/>
                </a:tc>
              </a:tr>
              <a:tr h="470797">
                <a:tc>
                  <a:txBody>
                    <a:bodyPr/>
                    <a:lstStyle/>
                    <a:p>
                      <a:pPr algn="l"/>
                      <a:r>
                        <a:rPr lang="en-US" sz="1500" dirty="0" smtClean="0">
                          <a:effectLst/>
                          <a:latin typeface="Cambria"/>
                          <a:ea typeface="MS Mincho"/>
                          <a:cs typeface="Times New Roman"/>
                        </a:rPr>
                        <a:t>Liquid Assets (B</a:t>
                      </a:r>
                      <a:r>
                        <a:rPr lang="en-US" sz="1500" baseline="30000" dirty="0" smtClean="0">
                          <a:effectLst/>
                          <a:latin typeface="Cambria"/>
                          <a:ea typeface="MS Mincho"/>
                          <a:cs typeface="Times New Roman"/>
                        </a:rPr>
                        <a:t>L</a:t>
                      </a:r>
                      <a:r>
                        <a:rPr lang="en-US" sz="1500" baseline="0" dirty="0" smtClean="0">
                          <a:effectLst/>
                          <a:latin typeface="Cambria"/>
                          <a:ea typeface="MS Mincho"/>
                          <a:cs typeface="Times New Roman"/>
                        </a:rPr>
                        <a:t>)</a:t>
                      </a:r>
                      <a:r>
                        <a:rPr lang="en-US" sz="1500" dirty="0" smtClean="0">
                          <a:effectLst/>
                          <a:latin typeface="Cambria"/>
                          <a:ea typeface="MS Mincho"/>
                          <a:cs typeface="Times New Roman"/>
                        </a:rPr>
                        <a:t>: </a:t>
                      </a:r>
                      <a:endParaRPr lang="tr-TR" sz="1500" dirty="0" smtClean="0">
                        <a:effectLst/>
                        <a:latin typeface="Cambria"/>
                        <a:ea typeface="MS Mincho"/>
                        <a:cs typeface="Times New Roman"/>
                      </a:endParaRPr>
                    </a:p>
                    <a:p>
                      <a:pPr algn="l"/>
                      <a:r>
                        <a:rPr lang="tr-TR" sz="1500" dirty="0" smtClean="0">
                          <a:effectLst/>
                          <a:latin typeface="Cambria"/>
                          <a:ea typeface="MS Mincho"/>
                          <a:cs typeface="Times New Roman"/>
                        </a:rPr>
                        <a:t>10</a:t>
                      </a:r>
                      <a:endParaRPr lang="tr-TR" sz="1500" dirty="0"/>
                    </a:p>
                  </a:txBody>
                  <a:tcPr/>
                </a:tc>
                <a:tc>
                  <a:txBody>
                    <a:bodyPr/>
                    <a:lstStyle/>
                    <a:p>
                      <a:pPr algn="ctr"/>
                      <a:endParaRPr lang="tr-TR" sz="1500" dirty="0"/>
                    </a:p>
                  </a:txBody>
                  <a:tcPr/>
                </a:tc>
              </a:tr>
            </a:tbl>
          </a:graphicData>
        </a:graphic>
      </p:graphicFrame>
    </p:spTree>
    <p:extLst>
      <p:ext uri="{BB962C8B-B14F-4D97-AF65-F5344CB8AC3E}">
        <p14:creationId xmlns:p14="http://schemas.microsoft.com/office/powerpoint/2010/main" xmlns="" val="3978151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538896-FF11-4E22-BAE4-AA5BD0F32AC6}" type="slidenum">
              <a:rPr lang="tr-TR" smtClean="0">
                <a:solidFill>
                  <a:srgbClr val="FFFFFF"/>
                </a:solidFill>
              </a:rPr>
              <a:pPr/>
              <a:t>14</a:t>
            </a:fld>
            <a:endParaRPr lang="tr-TR">
              <a:solidFill>
                <a:srgbClr val="FFFFFF"/>
              </a:solidFill>
            </a:endParaRPr>
          </a:p>
        </p:txBody>
      </p:sp>
      <p:sp>
        <p:nvSpPr>
          <p:cNvPr id="5" name="Title 4"/>
          <p:cNvSpPr>
            <a:spLocks noGrp="1"/>
          </p:cNvSpPr>
          <p:nvPr>
            <p:ph type="title"/>
          </p:nvPr>
        </p:nvSpPr>
        <p:spPr>
          <a:xfrm>
            <a:off x="304800" y="279468"/>
            <a:ext cx="8610600" cy="720000"/>
          </a:xfrm>
        </p:spPr>
        <p:txBody>
          <a:bodyPr>
            <a:noAutofit/>
          </a:bodyPr>
          <a:lstStyle/>
          <a:p>
            <a:r>
              <a:rPr lang="tr-TR" sz="2400" dirty="0" smtClean="0"/>
              <a:t>Impact of RR Tightening on Bank’s </a:t>
            </a:r>
            <a:r>
              <a:rPr lang="tr-TR" sz="2400" dirty="0" err="1" smtClean="0"/>
              <a:t>Liquidity</a:t>
            </a:r>
            <a:r>
              <a:rPr lang="tr-TR" sz="2400" dirty="0" smtClean="0"/>
              <a:t> </a:t>
            </a:r>
            <a:r>
              <a:rPr lang="tr-TR" sz="2400" dirty="0" err="1" smtClean="0"/>
              <a:t>Position</a:t>
            </a:r>
            <a:r>
              <a:rPr lang="tr-TR" sz="2400" dirty="0" smtClean="0"/>
              <a:t>:            A </a:t>
            </a:r>
            <a:r>
              <a:rPr lang="tr-TR" sz="2400" dirty="0" err="1" smtClean="0"/>
              <a:t>Balance</a:t>
            </a:r>
            <a:r>
              <a:rPr lang="tr-TR" sz="2400" dirty="0" smtClean="0"/>
              <a:t> </a:t>
            </a:r>
            <a:r>
              <a:rPr lang="tr-TR" sz="2400" dirty="0" err="1" smtClean="0"/>
              <a:t>Sheet</a:t>
            </a:r>
            <a:r>
              <a:rPr lang="tr-TR" sz="2400" dirty="0" smtClean="0"/>
              <a:t> </a:t>
            </a:r>
            <a:r>
              <a:rPr lang="tr-TR" sz="2400" dirty="0" err="1" smtClean="0"/>
              <a:t>Approach</a:t>
            </a:r>
            <a:endParaRPr lang="tr-TR" sz="2400" dirty="0"/>
          </a:p>
        </p:txBody>
      </p:sp>
      <p:sp>
        <p:nvSpPr>
          <p:cNvPr id="4" name="Rectangle 3"/>
          <p:cNvSpPr/>
          <p:nvPr/>
        </p:nvSpPr>
        <p:spPr>
          <a:xfrm>
            <a:off x="1403648" y="1268760"/>
            <a:ext cx="1440160" cy="216024"/>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0" anchor="ctr"/>
          <a:lstStyle/>
          <a:p>
            <a:pPr algn="ctr"/>
            <a:r>
              <a:rPr lang="tr-TR" b="1" dirty="0" smtClean="0">
                <a:solidFill>
                  <a:srgbClr val="87212E"/>
                </a:solidFill>
              </a:rPr>
              <a:t>BEFORE</a:t>
            </a:r>
            <a:endParaRPr lang="tr-TR" b="1" dirty="0">
              <a:solidFill>
                <a:srgbClr val="87212E"/>
              </a:solidFill>
            </a:endParaRPr>
          </a:p>
        </p:txBody>
      </p:sp>
      <p:sp>
        <p:nvSpPr>
          <p:cNvPr id="11" name="Rectangle 10"/>
          <p:cNvSpPr/>
          <p:nvPr/>
        </p:nvSpPr>
        <p:spPr>
          <a:xfrm>
            <a:off x="6314875" y="1262201"/>
            <a:ext cx="1440160" cy="216024"/>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0" anchor="ctr"/>
          <a:lstStyle/>
          <a:p>
            <a:pPr algn="ctr"/>
            <a:r>
              <a:rPr lang="tr-TR" b="1" dirty="0" smtClean="0">
                <a:solidFill>
                  <a:srgbClr val="87212E"/>
                </a:solidFill>
              </a:rPr>
              <a:t>AFTER</a:t>
            </a:r>
            <a:endParaRPr lang="tr-TR" b="1" dirty="0">
              <a:solidFill>
                <a:srgbClr val="87212E"/>
              </a:solidFill>
            </a:endParaRPr>
          </a:p>
        </p:txBody>
      </p:sp>
      <p:sp>
        <p:nvSpPr>
          <p:cNvPr id="12" name="Right Arrow 11"/>
          <p:cNvSpPr/>
          <p:nvPr/>
        </p:nvSpPr>
        <p:spPr>
          <a:xfrm>
            <a:off x="3419872" y="2786259"/>
            <a:ext cx="1454197" cy="86409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500" b="1" dirty="0" smtClean="0">
                <a:solidFill>
                  <a:schemeClr val="tx1"/>
                </a:solidFill>
              </a:rPr>
              <a:t>5 pp</a:t>
            </a:r>
            <a:r>
              <a:rPr lang="tr-TR" sz="1500" b="1" dirty="0" smtClean="0">
                <a:solidFill>
                  <a:schemeClr val="tx1"/>
                </a:solidFill>
              </a:rPr>
              <a:t> ↑</a:t>
            </a:r>
            <a:r>
              <a:rPr lang="en-US" sz="1500" b="1" dirty="0" smtClean="0">
                <a:solidFill>
                  <a:schemeClr val="tx1"/>
                </a:solidFill>
              </a:rPr>
              <a:t> in </a:t>
            </a:r>
            <a:r>
              <a:rPr lang="tr-TR" sz="1500" b="1" dirty="0" smtClean="0">
                <a:solidFill>
                  <a:schemeClr val="tx1"/>
                </a:solidFill>
              </a:rPr>
              <a:t>RR</a:t>
            </a:r>
            <a:endParaRPr lang="en-US" sz="1500" b="1" dirty="0">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1153530409"/>
              </p:ext>
            </p:extLst>
          </p:nvPr>
        </p:nvGraphicFramePr>
        <p:xfrm>
          <a:off x="138603" y="2492896"/>
          <a:ext cx="3237725" cy="1339477"/>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1697093"/>
                <a:gridCol w="1540632"/>
              </a:tblGrid>
              <a:tr h="304662">
                <a:tc>
                  <a:txBody>
                    <a:bodyPr/>
                    <a:lstStyle/>
                    <a:p>
                      <a:pPr algn="ctr"/>
                      <a:r>
                        <a:rPr lang="tr-TR" sz="1500" dirty="0" smtClean="0"/>
                        <a:t>A</a:t>
                      </a:r>
                      <a:endParaRPr lang="tr-TR" sz="1500" dirty="0"/>
                    </a:p>
                  </a:txBody>
                  <a:tcPr/>
                </a:tc>
                <a:tc>
                  <a:txBody>
                    <a:bodyPr/>
                    <a:lstStyle/>
                    <a:p>
                      <a:pPr algn="ctr"/>
                      <a:r>
                        <a:rPr lang="tr-TR" sz="1500" dirty="0" smtClean="0"/>
                        <a:t>L</a:t>
                      </a:r>
                      <a:endParaRPr lang="tr-TR" sz="1500" dirty="0"/>
                    </a:p>
                  </a:txBody>
                  <a:tcPr/>
                </a:tc>
              </a:tr>
              <a:tr h="304662">
                <a:tc>
                  <a:txBody>
                    <a:bodyPr/>
                    <a:lstStyle/>
                    <a:p>
                      <a:pPr algn="l"/>
                      <a:r>
                        <a:rPr lang="tr-TR" sz="1500" dirty="0" smtClean="0"/>
                        <a:t>Loans </a:t>
                      </a:r>
                      <a:r>
                        <a:rPr lang="en-US" sz="1500" dirty="0" smtClean="0">
                          <a:effectLst/>
                          <a:latin typeface="Cambria"/>
                          <a:ea typeface="MS Mincho"/>
                          <a:cs typeface="Times New Roman"/>
                        </a:rPr>
                        <a:t>(L): </a:t>
                      </a:r>
                      <a:r>
                        <a:rPr lang="tr-TR" sz="1500" dirty="0" smtClean="0">
                          <a:effectLst/>
                          <a:latin typeface="Cambria"/>
                          <a:ea typeface="MS Mincho"/>
                          <a:cs typeface="Times New Roman"/>
                        </a:rPr>
                        <a:t> 90</a:t>
                      </a:r>
                      <a:endParaRPr lang="tr-TR" sz="1500" dirty="0"/>
                    </a:p>
                  </a:txBody>
                  <a:tcPr/>
                </a:tc>
                <a:tc>
                  <a:txBody>
                    <a:bodyPr/>
                    <a:lstStyle/>
                    <a:p>
                      <a:pPr algn="l"/>
                      <a:r>
                        <a:rPr lang="tr-TR" sz="1500" dirty="0" smtClean="0">
                          <a:effectLst/>
                          <a:latin typeface="Cambria"/>
                          <a:ea typeface="MS Mincho"/>
                          <a:cs typeface="Times New Roman"/>
                        </a:rPr>
                        <a:t>Deposits </a:t>
                      </a:r>
                      <a:r>
                        <a:rPr lang="en-US" sz="1500" dirty="0" smtClean="0">
                          <a:effectLst/>
                          <a:latin typeface="Cambria"/>
                          <a:ea typeface="MS Mincho"/>
                          <a:cs typeface="Times New Roman"/>
                        </a:rPr>
                        <a:t>(</a:t>
                      </a:r>
                      <a:r>
                        <a:rPr lang="tr-TR" sz="1500" dirty="0" smtClean="0">
                          <a:effectLst/>
                          <a:latin typeface="Cambria"/>
                          <a:ea typeface="MS Mincho"/>
                          <a:cs typeface="Times New Roman"/>
                        </a:rPr>
                        <a:t>D</a:t>
                      </a:r>
                      <a:r>
                        <a:rPr lang="en-US" sz="1500" dirty="0" smtClean="0">
                          <a:effectLst/>
                          <a:latin typeface="Cambria"/>
                          <a:ea typeface="MS Mincho"/>
                          <a:cs typeface="Times New Roman"/>
                        </a:rPr>
                        <a:t>):</a:t>
                      </a:r>
                      <a:r>
                        <a:rPr lang="tr-TR" sz="1500" baseline="0" dirty="0" smtClean="0">
                          <a:effectLst/>
                          <a:latin typeface="Cambria"/>
                          <a:ea typeface="MS Mincho"/>
                          <a:cs typeface="Times New Roman"/>
                        </a:rPr>
                        <a:t> </a:t>
                      </a:r>
                      <a:r>
                        <a:rPr lang="tr-TR" sz="1500" dirty="0" smtClean="0">
                          <a:effectLst/>
                          <a:latin typeface="Cambria"/>
                          <a:ea typeface="MS Mincho"/>
                          <a:cs typeface="Times New Roman"/>
                        </a:rPr>
                        <a:t>100</a:t>
                      </a:r>
                      <a:endParaRPr lang="tr-TR" sz="1500" dirty="0"/>
                    </a:p>
                  </a:txBody>
                  <a:tcPr/>
                </a:tc>
              </a:tr>
              <a:tr h="470797">
                <a:tc>
                  <a:txBody>
                    <a:bodyPr/>
                    <a:lstStyle/>
                    <a:p>
                      <a:pPr algn="l"/>
                      <a:r>
                        <a:rPr lang="en-US" sz="1500" dirty="0" err="1" smtClean="0">
                          <a:effectLst/>
                          <a:latin typeface="Cambria"/>
                          <a:ea typeface="MS Mincho"/>
                          <a:cs typeface="Times New Roman"/>
                        </a:rPr>
                        <a:t>Liq</a:t>
                      </a:r>
                      <a:r>
                        <a:rPr lang="tr-TR" sz="1500" dirty="0" smtClean="0">
                          <a:effectLst/>
                          <a:latin typeface="Cambria"/>
                          <a:ea typeface="MS Mincho"/>
                          <a:cs typeface="Times New Roman"/>
                        </a:rPr>
                        <a:t>.</a:t>
                      </a:r>
                      <a:r>
                        <a:rPr lang="en-US" sz="1500" dirty="0" smtClean="0">
                          <a:effectLst/>
                          <a:latin typeface="Cambria"/>
                          <a:ea typeface="MS Mincho"/>
                          <a:cs typeface="Times New Roman"/>
                        </a:rPr>
                        <a:t> Assets </a:t>
                      </a:r>
                      <a:r>
                        <a:rPr lang="tr-TR" sz="1500" dirty="0" smtClean="0">
                          <a:effectLst/>
                          <a:latin typeface="Cambria"/>
                          <a:ea typeface="MS Mincho"/>
                          <a:cs typeface="Times New Roman"/>
                        </a:rPr>
                        <a:t>(</a:t>
                      </a:r>
                      <a:r>
                        <a:rPr lang="en-US" sz="1500" dirty="0" smtClean="0">
                          <a:effectLst/>
                          <a:latin typeface="Cambria"/>
                          <a:ea typeface="MS Mincho"/>
                          <a:cs typeface="Times New Roman"/>
                        </a:rPr>
                        <a:t>B</a:t>
                      </a:r>
                      <a:r>
                        <a:rPr lang="en-US" sz="1500" baseline="30000" dirty="0" smtClean="0">
                          <a:effectLst/>
                          <a:latin typeface="Cambria"/>
                          <a:ea typeface="MS Mincho"/>
                          <a:cs typeface="Times New Roman"/>
                        </a:rPr>
                        <a:t>L</a:t>
                      </a:r>
                      <a:r>
                        <a:rPr lang="en-US" sz="1500" baseline="0" dirty="0" smtClean="0">
                          <a:effectLst/>
                          <a:latin typeface="Cambria"/>
                          <a:ea typeface="MS Mincho"/>
                          <a:cs typeface="Times New Roman"/>
                        </a:rPr>
                        <a:t>)</a:t>
                      </a:r>
                      <a:r>
                        <a:rPr lang="en-US" sz="1500" dirty="0" smtClean="0">
                          <a:effectLst/>
                          <a:latin typeface="Cambria"/>
                          <a:ea typeface="MS Mincho"/>
                          <a:cs typeface="Times New Roman"/>
                        </a:rPr>
                        <a:t>:</a:t>
                      </a:r>
                      <a:r>
                        <a:rPr lang="tr-TR" sz="1500" dirty="0" smtClean="0">
                          <a:effectLst/>
                          <a:latin typeface="Cambria"/>
                          <a:ea typeface="MS Mincho"/>
                          <a:cs typeface="Times New Roman"/>
                        </a:rPr>
                        <a:t>10</a:t>
                      </a:r>
                      <a:endParaRPr lang="tr-TR" sz="1500" dirty="0"/>
                    </a:p>
                  </a:txBody>
                  <a:tcPr/>
                </a:tc>
                <a:tc>
                  <a:txBody>
                    <a:bodyPr/>
                    <a:lstStyle/>
                    <a:p>
                      <a:pPr algn="ctr"/>
                      <a:endParaRPr lang="tr-TR" sz="1500"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xmlns="" val="4008580952"/>
              </p:ext>
            </p:extLst>
          </p:nvPr>
        </p:nvGraphicFramePr>
        <p:xfrm>
          <a:off x="4909565" y="2132856"/>
          <a:ext cx="4234435" cy="2052471"/>
        </p:xfrm>
        <a:graphic>
          <a:graphicData uri="http://schemas.openxmlformats.org/drawingml/2006/table">
            <a:tbl>
              <a:tblPr firstRow="1" bandRow="1">
                <a:effectLst>
                  <a:outerShdw blurRad="50800" dist="38100" dir="8100000" algn="tr" rotWithShape="0">
                    <a:prstClr val="black">
                      <a:alpha val="40000"/>
                    </a:prstClr>
                  </a:outerShdw>
                </a:effectLst>
                <a:tableStyleId>{21E4AEA4-8DFA-4A89-87EB-49C32662AFE0}</a:tableStyleId>
              </a:tblPr>
              <a:tblGrid>
                <a:gridCol w="2434235"/>
                <a:gridCol w="1800200"/>
              </a:tblGrid>
              <a:tr h="304662">
                <a:tc>
                  <a:txBody>
                    <a:bodyPr/>
                    <a:lstStyle/>
                    <a:p>
                      <a:pPr algn="ctr"/>
                      <a:r>
                        <a:rPr lang="tr-TR" sz="1500" dirty="0" smtClean="0"/>
                        <a:t>A</a:t>
                      </a:r>
                      <a:endParaRPr lang="tr-TR" sz="1500" dirty="0"/>
                    </a:p>
                  </a:txBody>
                  <a:tcPr/>
                </a:tc>
                <a:tc>
                  <a:txBody>
                    <a:bodyPr/>
                    <a:lstStyle/>
                    <a:p>
                      <a:pPr algn="ctr"/>
                      <a:r>
                        <a:rPr lang="tr-TR" sz="1500" dirty="0" smtClean="0"/>
                        <a:t>L</a:t>
                      </a:r>
                      <a:endParaRPr lang="tr-TR" sz="1500" dirty="0"/>
                    </a:p>
                  </a:txBody>
                  <a:tcPr/>
                </a:tc>
              </a:tr>
              <a:tr h="304662">
                <a:tc>
                  <a:txBody>
                    <a:bodyPr/>
                    <a:lstStyle/>
                    <a:p>
                      <a:pPr algn="l"/>
                      <a:r>
                        <a:rPr lang="tr-TR" sz="1500" dirty="0" smtClean="0"/>
                        <a:t>Loans </a:t>
                      </a:r>
                      <a:r>
                        <a:rPr lang="en-US" sz="1500" dirty="0" smtClean="0">
                          <a:effectLst/>
                          <a:latin typeface="Cambria"/>
                          <a:ea typeface="MS Mincho"/>
                          <a:cs typeface="Times New Roman"/>
                        </a:rPr>
                        <a:t>(L): </a:t>
                      </a:r>
                      <a:r>
                        <a:rPr lang="tr-TR" sz="1500" dirty="0" smtClean="0">
                          <a:effectLst/>
                          <a:latin typeface="Cambria"/>
                          <a:ea typeface="MS Mincho"/>
                          <a:cs typeface="Times New Roman"/>
                        </a:rPr>
                        <a:t> 90</a:t>
                      </a:r>
                      <a:endParaRPr lang="tr-TR" sz="1500" dirty="0"/>
                    </a:p>
                  </a:txBody>
                  <a:tcPr/>
                </a:tc>
                <a:tc>
                  <a:txBody>
                    <a:bodyPr/>
                    <a:lstStyle/>
                    <a:p>
                      <a:pPr algn="l"/>
                      <a:r>
                        <a:rPr lang="tr-TR" sz="1500" dirty="0" smtClean="0">
                          <a:effectLst/>
                          <a:latin typeface="Cambria"/>
                          <a:ea typeface="MS Mincho"/>
                          <a:cs typeface="Times New Roman"/>
                        </a:rPr>
                        <a:t>Deposits </a:t>
                      </a:r>
                      <a:r>
                        <a:rPr lang="en-US" sz="1500" dirty="0" smtClean="0">
                          <a:effectLst/>
                          <a:latin typeface="Cambria"/>
                          <a:ea typeface="MS Mincho"/>
                          <a:cs typeface="Times New Roman"/>
                        </a:rPr>
                        <a:t>(</a:t>
                      </a:r>
                      <a:r>
                        <a:rPr lang="tr-TR" sz="1500" dirty="0" smtClean="0">
                          <a:effectLst/>
                          <a:latin typeface="Cambria"/>
                          <a:ea typeface="MS Mincho"/>
                          <a:cs typeface="Times New Roman"/>
                        </a:rPr>
                        <a:t>D</a:t>
                      </a:r>
                      <a:r>
                        <a:rPr lang="en-US" sz="1500" dirty="0" smtClean="0">
                          <a:effectLst/>
                          <a:latin typeface="Cambria"/>
                          <a:ea typeface="MS Mincho"/>
                          <a:cs typeface="Times New Roman"/>
                        </a:rPr>
                        <a:t>):</a:t>
                      </a:r>
                      <a:r>
                        <a:rPr lang="tr-TR" sz="1500" dirty="0" smtClean="0">
                          <a:effectLst/>
                          <a:latin typeface="Cambria"/>
                          <a:ea typeface="MS Mincho"/>
                          <a:cs typeface="Times New Roman"/>
                        </a:rPr>
                        <a:t> 100</a:t>
                      </a:r>
                      <a:endParaRPr lang="tr-TR" sz="1500" dirty="0"/>
                    </a:p>
                  </a:txBody>
                  <a:tcPr/>
                </a:tc>
              </a:tr>
              <a:tr h="470797">
                <a:tc>
                  <a:txBody>
                    <a:bodyPr/>
                    <a:lstStyle/>
                    <a:p>
                      <a:pPr algn="l"/>
                      <a:r>
                        <a:rPr lang="en-US" sz="1500" dirty="0" err="1" smtClean="0">
                          <a:effectLst/>
                          <a:latin typeface="Cambria"/>
                          <a:ea typeface="MS Mincho"/>
                          <a:cs typeface="Times New Roman"/>
                        </a:rPr>
                        <a:t>Liq</a:t>
                      </a:r>
                      <a:r>
                        <a:rPr lang="tr-TR" sz="1500" dirty="0" smtClean="0">
                          <a:effectLst/>
                          <a:latin typeface="Cambria"/>
                          <a:ea typeface="MS Mincho"/>
                          <a:cs typeface="Times New Roman"/>
                        </a:rPr>
                        <a:t>.</a:t>
                      </a:r>
                      <a:r>
                        <a:rPr lang="en-US" sz="1500" dirty="0" smtClean="0">
                          <a:effectLst/>
                          <a:latin typeface="Cambria"/>
                          <a:ea typeface="MS Mincho"/>
                          <a:cs typeface="Times New Roman"/>
                        </a:rPr>
                        <a:t> Assets (B</a:t>
                      </a:r>
                      <a:r>
                        <a:rPr lang="en-US" sz="1500" baseline="30000" dirty="0" smtClean="0">
                          <a:effectLst/>
                          <a:latin typeface="Cambria"/>
                          <a:ea typeface="MS Mincho"/>
                          <a:cs typeface="Times New Roman"/>
                        </a:rPr>
                        <a:t>L</a:t>
                      </a:r>
                      <a:r>
                        <a:rPr lang="en-US" sz="1500" baseline="0" dirty="0" smtClean="0">
                          <a:effectLst/>
                          <a:latin typeface="Cambria"/>
                          <a:ea typeface="MS Mincho"/>
                          <a:cs typeface="Times New Roman"/>
                        </a:rPr>
                        <a:t>)</a:t>
                      </a:r>
                      <a:r>
                        <a:rPr lang="en-US" sz="1500" dirty="0" smtClean="0">
                          <a:effectLst/>
                          <a:latin typeface="Cambria"/>
                          <a:ea typeface="MS Mincho"/>
                          <a:cs typeface="Times New Roman"/>
                        </a:rPr>
                        <a:t>: </a:t>
                      </a:r>
                      <a:r>
                        <a:rPr lang="tr-TR" sz="1500" dirty="0" smtClean="0">
                          <a:effectLst/>
                          <a:latin typeface="Cambria"/>
                          <a:ea typeface="MS Mincho"/>
                          <a:cs typeface="Times New Roman"/>
                        </a:rPr>
                        <a:t> 5</a:t>
                      </a:r>
                      <a:endParaRPr lang="tr-TR" sz="1500" dirty="0"/>
                    </a:p>
                  </a:txBody>
                  <a:tcPr/>
                </a:tc>
                <a:tc>
                  <a:txBody>
                    <a:bodyPr/>
                    <a:lstStyle/>
                    <a:p>
                      <a:pPr algn="ctr"/>
                      <a:endParaRPr lang="tr-TR" sz="1500" dirty="0"/>
                    </a:p>
                  </a:txBody>
                  <a:tcPr/>
                </a:tc>
              </a:tr>
              <a:tr h="470797">
                <a:tc>
                  <a:txBody>
                    <a:bodyPr/>
                    <a:lstStyle/>
                    <a:p>
                      <a:pPr algn="l"/>
                      <a:r>
                        <a:rPr lang="en-US" sz="1500" dirty="0" smtClean="0">
                          <a:effectLst/>
                          <a:latin typeface="Cambria"/>
                          <a:ea typeface="MS Mincho"/>
                          <a:cs typeface="Times New Roman"/>
                        </a:rPr>
                        <a:t>Encumbered Sec</a:t>
                      </a:r>
                      <a:r>
                        <a:rPr lang="tr-TR" sz="1500" dirty="0" smtClean="0">
                          <a:effectLst/>
                          <a:latin typeface="Cambria"/>
                          <a:ea typeface="MS Mincho"/>
                          <a:cs typeface="Times New Roman"/>
                        </a:rPr>
                        <a:t>.</a:t>
                      </a:r>
                      <a:r>
                        <a:rPr lang="en-US" sz="1500" dirty="0" smtClean="0">
                          <a:effectLst/>
                          <a:latin typeface="Cambria"/>
                          <a:ea typeface="MS Mincho"/>
                          <a:cs typeface="Times New Roman"/>
                        </a:rPr>
                        <a:t> (B</a:t>
                      </a:r>
                      <a:r>
                        <a:rPr lang="en-US" sz="1500" baseline="30000" dirty="0" smtClean="0">
                          <a:effectLst/>
                          <a:latin typeface="Cambria"/>
                          <a:ea typeface="MS Mincho"/>
                          <a:cs typeface="Times New Roman"/>
                        </a:rPr>
                        <a:t>IL</a:t>
                      </a:r>
                      <a:r>
                        <a:rPr lang="en-US" sz="1500" dirty="0" smtClean="0">
                          <a:effectLst/>
                          <a:latin typeface="Cambria"/>
                          <a:ea typeface="MS Mincho"/>
                          <a:cs typeface="Times New Roman"/>
                        </a:rPr>
                        <a:t>): </a:t>
                      </a:r>
                      <a:r>
                        <a:rPr lang="tr-TR" sz="1500" dirty="0" smtClean="0">
                          <a:effectLst/>
                          <a:latin typeface="Cambria"/>
                          <a:ea typeface="MS Mincho"/>
                          <a:cs typeface="Times New Roman"/>
                        </a:rPr>
                        <a:t>5</a:t>
                      </a:r>
                      <a:endParaRPr lang="tr-TR" sz="1500" dirty="0"/>
                    </a:p>
                  </a:txBody>
                  <a:tcPr/>
                </a:tc>
                <a:tc>
                  <a:txBody>
                    <a:bodyPr/>
                    <a:lstStyle/>
                    <a:p>
                      <a:pPr algn="l"/>
                      <a:r>
                        <a:rPr lang="en-US" sz="1500" dirty="0" smtClean="0">
                          <a:effectLst/>
                          <a:latin typeface="Cambria"/>
                          <a:ea typeface="MS Mincho"/>
                          <a:cs typeface="Times New Roman"/>
                        </a:rPr>
                        <a:t>Repo (R):</a:t>
                      </a:r>
                      <a:r>
                        <a:rPr lang="tr-TR" sz="1500" dirty="0" smtClean="0">
                          <a:effectLst/>
                          <a:latin typeface="Cambria"/>
                          <a:ea typeface="MS Mincho"/>
                          <a:cs typeface="Times New Roman"/>
                        </a:rPr>
                        <a:t> </a:t>
                      </a:r>
                      <a:r>
                        <a:rPr lang="en-US" sz="1500" dirty="0" smtClean="0">
                          <a:effectLst/>
                          <a:latin typeface="Cambria"/>
                          <a:ea typeface="MS Mincho"/>
                          <a:cs typeface="Times New Roman"/>
                        </a:rPr>
                        <a:t> </a:t>
                      </a:r>
                      <a:r>
                        <a:rPr lang="tr-TR" sz="1500" dirty="0" smtClean="0">
                          <a:effectLst/>
                          <a:latin typeface="Cambria"/>
                          <a:ea typeface="MS Mincho"/>
                          <a:cs typeface="Times New Roman"/>
                        </a:rPr>
                        <a:t>5</a:t>
                      </a:r>
                      <a:endParaRPr lang="tr-TR" sz="1500" dirty="0"/>
                    </a:p>
                  </a:txBody>
                  <a:tcPr/>
                </a:tc>
              </a:tr>
              <a:tr h="470797">
                <a:tc>
                  <a:txBody>
                    <a:bodyPr/>
                    <a:lstStyle/>
                    <a:p>
                      <a:pPr algn="l"/>
                      <a:r>
                        <a:rPr lang="en-US" sz="1500" dirty="0" smtClean="0">
                          <a:effectLst/>
                          <a:latin typeface="Cambria"/>
                          <a:ea typeface="MS Mincho"/>
                          <a:cs typeface="Times New Roman"/>
                        </a:rPr>
                        <a:t>Deposits at CB (RR*D): </a:t>
                      </a:r>
                      <a:r>
                        <a:rPr lang="tr-TR" sz="1500" dirty="0" smtClean="0">
                          <a:effectLst/>
                          <a:latin typeface="Cambria"/>
                          <a:ea typeface="MS Mincho"/>
                          <a:cs typeface="Times New Roman"/>
                        </a:rPr>
                        <a:t>5</a:t>
                      </a:r>
                      <a:endParaRPr lang="tr-TR" sz="1500" dirty="0"/>
                    </a:p>
                  </a:txBody>
                  <a:tcPr/>
                </a:tc>
                <a:tc>
                  <a:txBody>
                    <a:bodyPr/>
                    <a:lstStyle/>
                    <a:p>
                      <a:pPr algn="ctr"/>
                      <a:endParaRPr lang="tr-TR" sz="1500" dirty="0"/>
                    </a:p>
                  </a:txBody>
                  <a:tcPr/>
                </a:tc>
              </a:tr>
            </a:tbl>
          </a:graphicData>
        </a:graphic>
      </p:graphicFrame>
    </p:spTree>
    <p:extLst>
      <p:ext uri="{BB962C8B-B14F-4D97-AF65-F5344CB8AC3E}">
        <p14:creationId xmlns:p14="http://schemas.microsoft.com/office/powerpoint/2010/main" xmlns="" val="574990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538896-FF11-4E22-BAE4-AA5BD0F32AC6}" type="slidenum">
              <a:rPr lang="tr-TR" smtClean="0">
                <a:solidFill>
                  <a:srgbClr val="FFFFFF"/>
                </a:solidFill>
              </a:rPr>
              <a:pPr/>
              <a:t>15</a:t>
            </a:fld>
            <a:endParaRPr lang="tr-TR">
              <a:solidFill>
                <a:srgbClr val="FFFFFF"/>
              </a:solidFill>
            </a:endParaRPr>
          </a:p>
        </p:txBody>
      </p:sp>
      <p:sp>
        <p:nvSpPr>
          <p:cNvPr id="5" name="Title 4"/>
          <p:cNvSpPr>
            <a:spLocks noGrp="1"/>
          </p:cNvSpPr>
          <p:nvPr>
            <p:ph type="title"/>
          </p:nvPr>
        </p:nvSpPr>
        <p:spPr>
          <a:xfrm>
            <a:off x="304800" y="279468"/>
            <a:ext cx="8610600" cy="720000"/>
          </a:xfrm>
        </p:spPr>
        <p:txBody>
          <a:bodyPr>
            <a:noAutofit/>
          </a:bodyPr>
          <a:lstStyle/>
          <a:p>
            <a:r>
              <a:rPr lang="tr-TR" sz="2400" dirty="0" smtClean="0"/>
              <a:t>Impact of RR Tightening on Bank’s </a:t>
            </a:r>
            <a:r>
              <a:rPr lang="tr-TR" sz="2400" dirty="0" err="1" smtClean="0"/>
              <a:t>Liquidity</a:t>
            </a:r>
            <a:r>
              <a:rPr lang="tr-TR" sz="2400" dirty="0" smtClean="0"/>
              <a:t> </a:t>
            </a:r>
            <a:r>
              <a:rPr lang="tr-TR" sz="2400" dirty="0" err="1" smtClean="0"/>
              <a:t>Position</a:t>
            </a:r>
            <a:r>
              <a:rPr lang="tr-TR" sz="2400" dirty="0" smtClean="0"/>
              <a:t>:            A </a:t>
            </a:r>
            <a:r>
              <a:rPr lang="tr-TR" sz="2400" dirty="0" err="1" smtClean="0"/>
              <a:t>Balance</a:t>
            </a:r>
            <a:r>
              <a:rPr lang="tr-TR" sz="2400" dirty="0" smtClean="0"/>
              <a:t> </a:t>
            </a:r>
            <a:r>
              <a:rPr lang="tr-TR" sz="2400" dirty="0" err="1" smtClean="0"/>
              <a:t>Sheet</a:t>
            </a:r>
            <a:r>
              <a:rPr lang="tr-TR" sz="2400" dirty="0" smtClean="0"/>
              <a:t> </a:t>
            </a:r>
            <a:r>
              <a:rPr lang="tr-TR" sz="2400" dirty="0" err="1" smtClean="0"/>
              <a:t>Approach</a:t>
            </a:r>
            <a:endParaRPr lang="tr-TR" sz="2400" dirty="0"/>
          </a:p>
        </p:txBody>
      </p:sp>
      <p:sp>
        <p:nvSpPr>
          <p:cNvPr id="4" name="Rectangle 3"/>
          <p:cNvSpPr/>
          <p:nvPr/>
        </p:nvSpPr>
        <p:spPr>
          <a:xfrm>
            <a:off x="1403648" y="1268760"/>
            <a:ext cx="1440160" cy="216024"/>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0" anchor="ctr"/>
          <a:lstStyle/>
          <a:p>
            <a:pPr algn="ctr"/>
            <a:r>
              <a:rPr lang="tr-TR" b="1" dirty="0" smtClean="0">
                <a:solidFill>
                  <a:srgbClr val="87212E"/>
                </a:solidFill>
              </a:rPr>
              <a:t>BEFORE</a:t>
            </a:r>
            <a:endParaRPr lang="tr-TR" b="1" dirty="0">
              <a:solidFill>
                <a:srgbClr val="87212E"/>
              </a:solidFill>
            </a:endParaRPr>
          </a:p>
        </p:txBody>
      </p:sp>
      <p:sp>
        <p:nvSpPr>
          <p:cNvPr id="11" name="Rectangle 10"/>
          <p:cNvSpPr/>
          <p:nvPr/>
        </p:nvSpPr>
        <p:spPr>
          <a:xfrm>
            <a:off x="6314875" y="1262201"/>
            <a:ext cx="1440160" cy="216024"/>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0" anchor="ctr"/>
          <a:lstStyle/>
          <a:p>
            <a:pPr algn="ctr"/>
            <a:r>
              <a:rPr lang="tr-TR" b="1" dirty="0" smtClean="0">
                <a:solidFill>
                  <a:srgbClr val="87212E"/>
                </a:solidFill>
              </a:rPr>
              <a:t>AFTER</a:t>
            </a:r>
            <a:endParaRPr lang="tr-TR" b="1" dirty="0">
              <a:solidFill>
                <a:srgbClr val="87212E"/>
              </a:solidFill>
            </a:endParaRPr>
          </a:p>
        </p:txBody>
      </p:sp>
      <p:sp>
        <p:nvSpPr>
          <p:cNvPr id="12" name="Right Arrow 11"/>
          <p:cNvSpPr/>
          <p:nvPr/>
        </p:nvSpPr>
        <p:spPr>
          <a:xfrm>
            <a:off x="3437289" y="2779728"/>
            <a:ext cx="1454197" cy="86409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500" b="1" dirty="0" smtClean="0">
                <a:solidFill>
                  <a:schemeClr val="tx1"/>
                </a:solidFill>
              </a:rPr>
              <a:t>5 pp</a:t>
            </a:r>
            <a:r>
              <a:rPr lang="tr-TR" sz="1500" b="1" dirty="0" smtClean="0">
                <a:solidFill>
                  <a:schemeClr val="tx1"/>
                </a:solidFill>
              </a:rPr>
              <a:t> ↑</a:t>
            </a:r>
            <a:r>
              <a:rPr lang="en-US" sz="1500" b="1" dirty="0" smtClean="0">
                <a:solidFill>
                  <a:schemeClr val="tx1"/>
                </a:solidFill>
              </a:rPr>
              <a:t> in </a:t>
            </a:r>
            <a:r>
              <a:rPr lang="tr-TR" sz="1500" b="1" dirty="0" smtClean="0">
                <a:solidFill>
                  <a:schemeClr val="tx1"/>
                </a:solidFill>
              </a:rPr>
              <a:t>RR</a:t>
            </a:r>
            <a:endParaRPr lang="en-US" sz="1500" b="1" dirty="0">
              <a:solidFill>
                <a:schemeClr val="tx1"/>
              </a:solidFill>
            </a:endParaRPr>
          </a:p>
        </p:txBody>
      </p:sp>
      <p:graphicFrame>
        <p:nvGraphicFramePr>
          <p:cNvPr id="7" name="Object 6"/>
          <p:cNvGraphicFramePr>
            <a:graphicFrameLocks noChangeAspect="1"/>
          </p:cNvGraphicFramePr>
          <p:nvPr>
            <p:extLst/>
          </p:nvPr>
        </p:nvGraphicFramePr>
        <p:xfrm>
          <a:off x="323528" y="5103186"/>
          <a:ext cx="2808312" cy="990110"/>
        </p:xfrm>
        <a:graphic>
          <a:graphicData uri="http://schemas.openxmlformats.org/presentationml/2006/ole">
            <p:oleObj spid="_x0000_s1132" name="Document" r:id="rId3" imgW="2944790" imgH="701317" progId="Word.Document.12">
              <p:embed/>
            </p:oleObj>
          </a:graphicData>
        </a:graphic>
      </p:graphicFrame>
      <p:graphicFrame>
        <p:nvGraphicFramePr>
          <p:cNvPr id="8" name="Object 7"/>
          <p:cNvGraphicFramePr>
            <a:graphicFrameLocks noChangeAspect="1"/>
          </p:cNvGraphicFramePr>
          <p:nvPr>
            <p:extLst/>
          </p:nvPr>
        </p:nvGraphicFramePr>
        <p:xfrm>
          <a:off x="5796136" y="5085184"/>
          <a:ext cx="2736304" cy="1012307"/>
        </p:xfrm>
        <a:graphic>
          <a:graphicData uri="http://schemas.openxmlformats.org/presentationml/2006/ole">
            <p:oleObj spid="_x0000_s1133" name="Document" r:id="rId4" imgW="2944790" imgH="699514" progId="Word.Document.12">
              <p:embed/>
            </p:oleObj>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224440195"/>
              </p:ext>
            </p:extLst>
          </p:nvPr>
        </p:nvGraphicFramePr>
        <p:xfrm>
          <a:off x="138603" y="2492896"/>
          <a:ext cx="3237725" cy="1417320"/>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1887704"/>
                <a:gridCol w="1350021"/>
              </a:tblGrid>
              <a:tr h="304662">
                <a:tc>
                  <a:txBody>
                    <a:bodyPr/>
                    <a:lstStyle/>
                    <a:p>
                      <a:pPr algn="ctr"/>
                      <a:r>
                        <a:rPr lang="tr-TR" sz="1500" dirty="0" smtClean="0"/>
                        <a:t>A</a:t>
                      </a:r>
                      <a:endParaRPr lang="tr-TR" sz="1500" dirty="0"/>
                    </a:p>
                  </a:txBody>
                  <a:tcPr/>
                </a:tc>
                <a:tc>
                  <a:txBody>
                    <a:bodyPr/>
                    <a:lstStyle/>
                    <a:p>
                      <a:pPr algn="ctr"/>
                      <a:r>
                        <a:rPr lang="tr-TR" sz="1500" dirty="0" smtClean="0"/>
                        <a:t>L</a:t>
                      </a:r>
                      <a:endParaRPr lang="tr-TR" sz="1500" dirty="0"/>
                    </a:p>
                  </a:txBody>
                  <a:tcPr/>
                </a:tc>
              </a:tr>
              <a:tr h="304662">
                <a:tc>
                  <a:txBody>
                    <a:bodyPr/>
                    <a:lstStyle/>
                    <a:p>
                      <a:pPr algn="l"/>
                      <a:r>
                        <a:rPr lang="tr-TR" sz="1500" dirty="0" smtClean="0"/>
                        <a:t>Loans </a:t>
                      </a:r>
                      <a:r>
                        <a:rPr lang="en-US" sz="1500" dirty="0" smtClean="0">
                          <a:effectLst/>
                          <a:latin typeface="Cambria"/>
                          <a:ea typeface="MS Mincho"/>
                          <a:cs typeface="Times New Roman"/>
                        </a:rPr>
                        <a:t>(L): </a:t>
                      </a:r>
                      <a:r>
                        <a:rPr lang="tr-TR" sz="1500" dirty="0" smtClean="0">
                          <a:effectLst/>
                          <a:latin typeface="Cambria"/>
                          <a:ea typeface="MS Mincho"/>
                          <a:cs typeface="Times New Roman"/>
                        </a:rPr>
                        <a:t> </a:t>
                      </a:r>
                    </a:p>
                    <a:p>
                      <a:pPr algn="l"/>
                      <a:r>
                        <a:rPr lang="tr-TR" sz="1500" dirty="0" smtClean="0">
                          <a:effectLst/>
                          <a:latin typeface="Cambria"/>
                          <a:ea typeface="MS Mincho"/>
                          <a:cs typeface="Times New Roman"/>
                        </a:rPr>
                        <a:t>90</a:t>
                      </a:r>
                      <a:endParaRPr lang="tr-TR" sz="1500" dirty="0"/>
                    </a:p>
                  </a:txBody>
                  <a:tcPr/>
                </a:tc>
                <a:tc>
                  <a:txBody>
                    <a:bodyPr/>
                    <a:lstStyle/>
                    <a:p>
                      <a:pPr algn="l"/>
                      <a:r>
                        <a:rPr lang="tr-TR" sz="1500" dirty="0" smtClean="0">
                          <a:effectLst/>
                          <a:latin typeface="Cambria"/>
                          <a:ea typeface="MS Mincho"/>
                          <a:cs typeface="Times New Roman"/>
                        </a:rPr>
                        <a:t>Deposits </a:t>
                      </a:r>
                      <a:r>
                        <a:rPr lang="en-US" sz="1500" dirty="0" smtClean="0">
                          <a:effectLst/>
                          <a:latin typeface="Cambria"/>
                          <a:ea typeface="MS Mincho"/>
                          <a:cs typeface="Times New Roman"/>
                        </a:rPr>
                        <a:t>(</a:t>
                      </a:r>
                      <a:r>
                        <a:rPr lang="tr-TR" sz="1500" dirty="0" smtClean="0">
                          <a:effectLst/>
                          <a:latin typeface="Cambria"/>
                          <a:ea typeface="MS Mincho"/>
                          <a:cs typeface="Times New Roman"/>
                        </a:rPr>
                        <a:t>D</a:t>
                      </a:r>
                      <a:r>
                        <a:rPr lang="en-US" sz="1500" dirty="0" smtClean="0">
                          <a:effectLst/>
                          <a:latin typeface="Cambria"/>
                          <a:ea typeface="MS Mincho"/>
                          <a:cs typeface="Times New Roman"/>
                        </a:rPr>
                        <a:t>):</a:t>
                      </a:r>
                      <a:r>
                        <a:rPr lang="tr-TR" sz="1500" dirty="0" smtClean="0">
                          <a:effectLst/>
                          <a:latin typeface="Cambria"/>
                          <a:ea typeface="MS Mincho"/>
                          <a:cs typeface="Times New Roman"/>
                        </a:rPr>
                        <a:t> 100</a:t>
                      </a:r>
                      <a:endParaRPr lang="tr-TR" sz="1500" dirty="0"/>
                    </a:p>
                  </a:txBody>
                  <a:tcPr/>
                </a:tc>
              </a:tr>
              <a:tr h="470797">
                <a:tc>
                  <a:txBody>
                    <a:bodyPr/>
                    <a:lstStyle/>
                    <a:p>
                      <a:pPr algn="l"/>
                      <a:r>
                        <a:rPr lang="en-US" sz="1500" dirty="0" smtClean="0">
                          <a:effectLst/>
                          <a:latin typeface="Cambria"/>
                          <a:ea typeface="MS Mincho"/>
                          <a:cs typeface="Times New Roman"/>
                        </a:rPr>
                        <a:t>Liquid Assets (B</a:t>
                      </a:r>
                      <a:r>
                        <a:rPr lang="en-US" sz="1500" baseline="30000" dirty="0" smtClean="0">
                          <a:effectLst/>
                          <a:latin typeface="Cambria"/>
                          <a:ea typeface="MS Mincho"/>
                          <a:cs typeface="Times New Roman"/>
                        </a:rPr>
                        <a:t>L</a:t>
                      </a:r>
                      <a:r>
                        <a:rPr lang="en-US" sz="1500" baseline="0" dirty="0" smtClean="0">
                          <a:effectLst/>
                          <a:latin typeface="Cambria"/>
                          <a:ea typeface="MS Mincho"/>
                          <a:cs typeface="Times New Roman"/>
                        </a:rPr>
                        <a:t>)</a:t>
                      </a:r>
                      <a:r>
                        <a:rPr lang="en-US" sz="1500" dirty="0" smtClean="0">
                          <a:effectLst/>
                          <a:latin typeface="Cambria"/>
                          <a:ea typeface="MS Mincho"/>
                          <a:cs typeface="Times New Roman"/>
                        </a:rPr>
                        <a:t>: </a:t>
                      </a:r>
                      <a:endParaRPr lang="tr-TR" sz="1500" dirty="0" smtClean="0">
                        <a:effectLst/>
                        <a:latin typeface="Cambria"/>
                        <a:ea typeface="MS Mincho"/>
                        <a:cs typeface="Times New Roman"/>
                      </a:endParaRPr>
                    </a:p>
                    <a:p>
                      <a:pPr algn="l"/>
                      <a:r>
                        <a:rPr lang="tr-TR" sz="1500" dirty="0" smtClean="0">
                          <a:effectLst/>
                          <a:latin typeface="Cambria"/>
                          <a:ea typeface="MS Mincho"/>
                          <a:cs typeface="Times New Roman"/>
                        </a:rPr>
                        <a:t>10</a:t>
                      </a:r>
                      <a:endParaRPr lang="tr-TR" sz="1500" dirty="0"/>
                    </a:p>
                  </a:txBody>
                  <a:tcPr/>
                </a:tc>
                <a:tc>
                  <a:txBody>
                    <a:bodyPr/>
                    <a:lstStyle/>
                    <a:p>
                      <a:pPr algn="ctr"/>
                      <a:endParaRPr lang="tr-TR" sz="1500"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xmlns="" val="1809515614"/>
              </p:ext>
            </p:extLst>
          </p:nvPr>
        </p:nvGraphicFramePr>
        <p:xfrm>
          <a:off x="5004048" y="1621708"/>
          <a:ext cx="4104456" cy="2514600"/>
        </p:xfrm>
        <a:graphic>
          <a:graphicData uri="http://schemas.openxmlformats.org/drawingml/2006/table">
            <a:tbl>
              <a:tblPr firstRow="1" bandRow="1">
                <a:effectLst>
                  <a:outerShdw blurRad="50800" dist="38100" dir="8100000" algn="tr" rotWithShape="0">
                    <a:prstClr val="black">
                      <a:alpha val="40000"/>
                    </a:prstClr>
                  </a:outerShdw>
                </a:effectLst>
                <a:tableStyleId>{21E4AEA4-8DFA-4A89-87EB-49C32662AFE0}</a:tableStyleId>
              </a:tblPr>
              <a:tblGrid>
                <a:gridCol w="2736304"/>
                <a:gridCol w="1368152"/>
              </a:tblGrid>
              <a:tr h="304662">
                <a:tc>
                  <a:txBody>
                    <a:bodyPr/>
                    <a:lstStyle/>
                    <a:p>
                      <a:pPr algn="ctr"/>
                      <a:r>
                        <a:rPr lang="tr-TR" sz="1500" dirty="0" smtClean="0"/>
                        <a:t>A</a:t>
                      </a:r>
                      <a:endParaRPr lang="tr-TR" sz="1500" dirty="0"/>
                    </a:p>
                  </a:txBody>
                  <a:tcPr/>
                </a:tc>
                <a:tc>
                  <a:txBody>
                    <a:bodyPr/>
                    <a:lstStyle/>
                    <a:p>
                      <a:pPr algn="ctr"/>
                      <a:r>
                        <a:rPr lang="tr-TR" sz="1500" dirty="0" smtClean="0"/>
                        <a:t>L</a:t>
                      </a:r>
                      <a:endParaRPr lang="tr-TR" sz="1500" dirty="0"/>
                    </a:p>
                  </a:txBody>
                  <a:tcPr/>
                </a:tc>
              </a:tr>
              <a:tr h="304662">
                <a:tc>
                  <a:txBody>
                    <a:bodyPr/>
                    <a:lstStyle/>
                    <a:p>
                      <a:pPr algn="l"/>
                      <a:r>
                        <a:rPr lang="tr-TR" sz="1500" dirty="0" smtClean="0"/>
                        <a:t>Loans </a:t>
                      </a:r>
                      <a:r>
                        <a:rPr lang="en-US" sz="1500" dirty="0" smtClean="0">
                          <a:effectLst/>
                          <a:latin typeface="Cambria"/>
                          <a:ea typeface="MS Mincho"/>
                          <a:cs typeface="Times New Roman"/>
                        </a:rPr>
                        <a:t>(L): </a:t>
                      </a:r>
                      <a:r>
                        <a:rPr lang="tr-TR" sz="1500" dirty="0" smtClean="0">
                          <a:effectLst/>
                          <a:latin typeface="Cambria"/>
                          <a:ea typeface="MS Mincho"/>
                          <a:cs typeface="Times New Roman"/>
                        </a:rPr>
                        <a:t> </a:t>
                      </a:r>
                    </a:p>
                    <a:p>
                      <a:pPr algn="l"/>
                      <a:r>
                        <a:rPr lang="tr-TR" sz="1500" dirty="0" smtClean="0">
                          <a:effectLst/>
                          <a:latin typeface="Cambria"/>
                          <a:ea typeface="MS Mincho"/>
                          <a:cs typeface="Times New Roman"/>
                        </a:rPr>
                        <a:t>90</a:t>
                      </a:r>
                      <a:endParaRPr lang="tr-TR" sz="1500" dirty="0"/>
                    </a:p>
                  </a:txBody>
                  <a:tcPr/>
                </a:tc>
                <a:tc>
                  <a:txBody>
                    <a:bodyPr/>
                    <a:lstStyle/>
                    <a:p>
                      <a:pPr algn="l"/>
                      <a:r>
                        <a:rPr lang="tr-TR" sz="1500" dirty="0" smtClean="0">
                          <a:effectLst/>
                          <a:latin typeface="Cambria"/>
                          <a:ea typeface="MS Mincho"/>
                          <a:cs typeface="Times New Roman"/>
                        </a:rPr>
                        <a:t>Deposits </a:t>
                      </a:r>
                      <a:r>
                        <a:rPr lang="en-US" sz="1500" dirty="0" smtClean="0">
                          <a:effectLst/>
                          <a:latin typeface="Cambria"/>
                          <a:ea typeface="MS Mincho"/>
                          <a:cs typeface="Times New Roman"/>
                        </a:rPr>
                        <a:t>(</a:t>
                      </a:r>
                      <a:r>
                        <a:rPr lang="tr-TR" sz="1500" dirty="0" smtClean="0">
                          <a:effectLst/>
                          <a:latin typeface="Cambria"/>
                          <a:ea typeface="MS Mincho"/>
                          <a:cs typeface="Times New Roman"/>
                        </a:rPr>
                        <a:t>D</a:t>
                      </a:r>
                      <a:r>
                        <a:rPr lang="en-US" sz="1500" dirty="0" smtClean="0">
                          <a:effectLst/>
                          <a:latin typeface="Cambria"/>
                          <a:ea typeface="MS Mincho"/>
                          <a:cs typeface="Times New Roman"/>
                        </a:rPr>
                        <a:t>):</a:t>
                      </a:r>
                      <a:r>
                        <a:rPr lang="tr-TR" sz="1500" dirty="0" smtClean="0">
                          <a:effectLst/>
                          <a:latin typeface="Cambria"/>
                          <a:ea typeface="MS Mincho"/>
                          <a:cs typeface="Times New Roman"/>
                        </a:rPr>
                        <a:t> </a:t>
                      </a:r>
                    </a:p>
                    <a:p>
                      <a:pPr algn="l"/>
                      <a:r>
                        <a:rPr lang="tr-TR" sz="1500" dirty="0" smtClean="0">
                          <a:effectLst/>
                          <a:latin typeface="Cambria"/>
                          <a:ea typeface="MS Mincho"/>
                          <a:cs typeface="Times New Roman"/>
                        </a:rPr>
                        <a:t>100</a:t>
                      </a:r>
                      <a:endParaRPr lang="tr-TR" sz="1500" dirty="0"/>
                    </a:p>
                  </a:txBody>
                  <a:tcPr/>
                </a:tc>
              </a:tr>
              <a:tr h="470797">
                <a:tc>
                  <a:txBody>
                    <a:bodyPr/>
                    <a:lstStyle/>
                    <a:p>
                      <a:pPr algn="l"/>
                      <a:r>
                        <a:rPr lang="en-US" sz="1500" dirty="0" smtClean="0">
                          <a:effectLst/>
                          <a:latin typeface="Cambria"/>
                          <a:ea typeface="MS Mincho"/>
                          <a:cs typeface="Times New Roman"/>
                        </a:rPr>
                        <a:t>Liquid Assets (B</a:t>
                      </a:r>
                      <a:r>
                        <a:rPr lang="en-US" sz="1500" baseline="30000" dirty="0" smtClean="0">
                          <a:effectLst/>
                          <a:latin typeface="Cambria"/>
                          <a:ea typeface="MS Mincho"/>
                          <a:cs typeface="Times New Roman"/>
                        </a:rPr>
                        <a:t>L</a:t>
                      </a:r>
                      <a:r>
                        <a:rPr lang="en-US" sz="1500" baseline="0" dirty="0" smtClean="0">
                          <a:effectLst/>
                          <a:latin typeface="Cambria"/>
                          <a:ea typeface="MS Mincho"/>
                          <a:cs typeface="Times New Roman"/>
                        </a:rPr>
                        <a:t>)</a:t>
                      </a:r>
                      <a:r>
                        <a:rPr lang="en-US" sz="1500" dirty="0" smtClean="0">
                          <a:effectLst/>
                          <a:latin typeface="Cambria"/>
                          <a:ea typeface="MS Mincho"/>
                          <a:cs typeface="Times New Roman"/>
                        </a:rPr>
                        <a:t>: </a:t>
                      </a:r>
                      <a:endParaRPr lang="tr-TR" sz="1500" dirty="0" smtClean="0">
                        <a:effectLst/>
                        <a:latin typeface="Cambria"/>
                        <a:ea typeface="MS Mincho"/>
                        <a:cs typeface="Times New Roman"/>
                      </a:endParaRPr>
                    </a:p>
                    <a:p>
                      <a:pPr algn="l"/>
                      <a:r>
                        <a:rPr lang="tr-TR" sz="1500" dirty="0" smtClean="0">
                          <a:effectLst/>
                          <a:latin typeface="Cambria"/>
                          <a:ea typeface="MS Mincho"/>
                          <a:cs typeface="Times New Roman"/>
                        </a:rPr>
                        <a:t>5</a:t>
                      </a:r>
                      <a:endParaRPr lang="tr-TR" sz="1500" dirty="0"/>
                    </a:p>
                  </a:txBody>
                  <a:tcPr/>
                </a:tc>
                <a:tc>
                  <a:txBody>
                    <a:bodyPr/>
                    <a:lstStyle/>
                    <a:p>
                      <a:pPr algn="ctr"/>
                      <a:endParaRPr lang="tr-TR" sz="1500" dirty="0"/>
                    </a:p>
                  </a:txBody>
                  <a:tcPr/>
                </a:tc>
              </a:tr>
              <a:tr h="470797">
                <a:tc>
                  <a:txBody>
                    <a:bodyPr/>
                    <a:lstStyle/>
                    <a:p>
                      <a:pPr algn="l"/>
                      <a:r>
                        <a:rPr lang="en-US" sz="1500" dirty="0" smtClean="0">
                          <a:effectLst/>
                          <a:latin typeface="Cambria"/>
                          <a:ea typeface="MS Mincho"/>
                          <a:cs typeface="Times New Roman"/>
                        </a:rPr>
                        <a:t>Encumbered Securities (B</a:t>
                      </a:r>
                      <a:r>
                        <a:rPr lang="en-US" sz="1500" baseline="30000" dirty="0" smtClean="0">
                          <a:effectLst/>
                          <a:latin typeface="Cambria"/>
                          <a:ea typeface="MS Mincho"/>
                          <a:cs typeface="Times New Roman"/>
                        </a:rPr>
                        <a:t>IL</a:t>
                      </a:r>
                      <a:r>
                        <a:rPr lang="en-US" sz="1500" dirty="0" smtClean="0">
                          <a:effectLst/>
                          <a:latin typeface="Cambria"/>
                          <a:ea typeface="MS Mincho"/>
                          <a:cs typeface="Times New Roman"/>
                        </a:rPr>
                        <a:t>): </a:t>
                      </a:r>
                      <a:endParaRPr lang="tr-TR" sz="1500" dirty="0" smtClean="0">
                        <a:effectLst/>
                        <a:latin typeface="Cambria"/>
                        <a:ea typeface="MS Mincho"/>
                        <a:cs typeface="Times New Roman"/>
                      </a:endParaRPr>
                    </a:p>
                    <a:p>
                      <a:pPr algn="l"/>
                      <a:r>
                        <a:rPr lang="tr-TR" sz="1500" dirty="0" smtClean="0">
                          <a:effectLst/>
                          <a:latin typeface="Cambria"/>
                          <a:ea typeface="MS Mincho"/>
                          <a:cs typeface="Times New Roman"/>
                        </a:rPr>
                        <a:t>5</a:t>
                      </a:r>
                      <a:endParaRPr lang="tr-TR" sz="1500" dirty="0"/>
                    </a:p>
                  </a:txBody>
                  <a:tcPr/>
                </a:tc>
                <a:tc>
                  <a:txBody>
                    <a:bodyPr/>
                    <a:lstStyle/>
                    <a:p>
                      <a:pPr algn="l"/>
                      <a:r>
                        <a:rPr lang="en-US" sz="1500" dirty="0" smtClean="0">
                          <a:effectLst/>
                          <a:latin typeface="Cambria"/>
                          <a:ea typeface="MS Mincho"/>
                          <a:cs typeface="Times New Roman"/>
                        </a:rPr>
                        <a:t>Repo (R): </a:t>
                      </a:r>
                      <a:endParaRPr lang="tr-TR" sz="1500" dirty="0" smtClean="0">
                        <a:effectLst/>
                        <a:latin typeface="Cambria"/>
                        <a:ea typeface="MS Mincho"/>
                        <a:cs typeface="Times New Roman"/>
                      </a:endParaRPr>
                    </a:p>
                    <a:p>
                      <a:pPr algn="l"/>
                      <a:r>
                        <a:rPr lang="tr-TR" sz="1500" dirty="0" smtClean="0">
                          <a:effectLst/>
                          <a:latin typeface="Cambria"/>
                          <a:ea typeface="MS Mincho"/>
                          <a:cs typeface="Times New Roman"/>
                        </a:rPr>
                        <a:t>5</a:t>
                      </a:r>
                      <a:endParaRPr lang="tr-TR" sz="1500" dirty="0"/>
                    </a:p>
                  </a:txBody>
                  <a:tcPr/>
                </a:tc>
              </a:tr>
              <a:tr h="470797">
                <a:tc>
                  <a:txBody>
                    <a:bodyPr/>
                    <a:lstStyle/>
                    <a:p>
                      <a:pPr algn="l"/>
                      <a:r>
                        <a:rPr lang="en-US" sz="1500" dirty="0" smtClean="0">
                          <a:effectLst/>
                          <a:latin typeface="Cambria"/>
                          <a:ea typeface="MS Mincho"/>
                          <a:cs typeface="Times New Roman"/>
                        </a:rPr>
                        <a:t>Deposits at CB (RR*D): </a:t>
                      </a:r>
                      <a:endParaRPr lang="tr-TR" sz="1500" dirty="0" smtClean="0">
                        <a:effectLst/>
                        <a:latin typeface="Cambria"/>
                        <a:ea typeface="MS Mincho"/>
                        <a:cs typeface="Times New Roman"/>
                      </a:endParaRPr>
                    </a:p>
                    <a:p>
                      <a:pPr algn="l"/>
                      <a:r>
                        <a:rPr lang="tr-TR" sz="1500" dirty="0" smtClean="0">
                          <a:effectLst/>
                          <a:latin typeface="Cambria"/>
                          <a:ea typeface="MS Mincho"/>
                          <a:cs typeface="Times New Roman"/>
                        </a:rPr>
                        <a:t>5</a:t>
                      </a:r>
                      <a:endParaRPr lang="tr-TR" sz="1500" dirty="0"/>
                    </a:p>
                  </a:txBody>
                  <a:tcPr/>
                </a:tc>
                <a:tc>
                  <a:txBody>
                    <a:bodyPr/>
                    <a:lstStyle/>
                    <a:p>
                      <a:pPr algn="ctr"/>
                      <a:endParaRPr lang="tr-TR" sz="1500" dirty="0"/>
                    </a:p>
                  </a:txBody>
                  <a:tcPr/>
                </a:tc>
              </a:tr>
            </a:tbl>
          </a:graphicData>
        </a:graphic>
      </p:graphicFrame>
      <p:sp>
        <p:nvSpPr>
          <p:cNvPr id="19" name="Down Arrow 18"/>
          <p:cNvSpPr/>
          <p:nvPr/>
        </p:nvSpPr>
        <p:spPr>
          <a:xfrm>
            <a:off x="1763688" y="4077072"/>
            <a:ext cx="216024" cy="79208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20" name="Down Arrow 19"/>
          <p:cNvSpPr/>
          <p:nvPr/>
        </p:nvSpPr>
        <p:spPr>
          <a:xfrm>
            <a:off x="7034955" y="4401108"/>
            <a:ext cx="216024" cy="46805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058425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16</a:t>
            </a:fld>
            <a:endParaRPr lang="tr-TR">
              <a:solidFill>
                <a:srgbClr val="FFFFFF"/>
              </a:solidFill>
            </a:endParaRPr>
          </a:p>
        </p:txBody>
      </p:sp>
      <p:sp>
        <p:nvSpPr>
          <p:cNvPr id="3" name="Text Placeholder 2"/>
          <p:cNvSpPr>
            <a:spLocks noGrp="1"/>
          </p:cNvSpPr>
          <p:nvPr>
            <p:ph type="body" sz="half" idx="2"/>
          </p:nvPr>
        </p:nvSpPr>
        <p:spPr/>
        <p:txBody>
          <a:bodyPr/>
          <a:lstStyle/>
          <a:p>
            <a:endParaRPr lang="tr-TR"/>
          </a:p>
        </p:txBody>
      </p:sp>
      <mc:AlternateContent xmlns:mc="http://schemas.openxmlformats.org/markup-compatibility/2006">
        <mc:Choice xmlns:a14="http://schemas.microsoft.com/office/drawing/2010/main" xmlns="" Requires="a14">
          <p:sp>
            <p:nvSpPr>
              <p:cNvPr id="5" name="Text Placeholder 4"/>
              <p:cNvSpPr>
                <a:spLocks noGrp="1"/>
              </p:cNvSpPr>
              <p:nvPr>
                <p:ph type="body" sz="quarter" idx="14"/>
              </p:nvPr>
            </p:nvSpPr>
            <p:spPr>
              <a:xfrm>
                <a:off x="611560" y="1135135"/>
                <a:ext cx="8074262" cy="4718418"/>
              </a:xfrm>
            </p:spPr>
            <p:txBody>
              <a:bodyPr/>
              <a:lstStyle/>
              <a:p>
                <a:pPr marL="342900" indent="-342900" algn="l">
                  <a:lnSpc>
                    <a:spcPct val="115000"/>
                  </a:lnSpc>
                  <a:spcAft>
                    <a:spcPts val="1000"/>
                  </a:spcAft>
                  <a:buFont typeface="Arial" panose="020B0604020202020204" pitchFamily="34" charset="0"/>
                  <a:buChar char="•"/>
                </a:pPr>
                <a:r>
                  <a:rPr lang="tr-TR" b="0" dirty="0" smtClean="0">
                    <a:solidFill>
                      <a:schemeClr val="tx1"/>
                    </a:solidFill>
                    <a:ea typeface="SimSun"/>
                    <a:cs typeface="Times New Roman"/>
                  </a:rPr>
                  <a:t>We start with a static Monte Klein model</a:t>
                </a:r>
              </a:p>
              <a:p>
                <a:pPr marL="342900" indent="-342900" algn="l">
                  <a:lnSpc>
                    <a:spcPct val="115000"/>
                  </a:lnSpc>
                  <a:spcAft>
                    <a:spcPts val="1000"/>
                  </a:spcAft>
                  <a:buFont typeface="Arial" panose="020B0604020202020204" pitchFamily="34" charset="0"/>
                  <a:buChar char="•"/>
                </a:pPr>
                <a:r>
                  <a:rPr lang="tr-TR" b="0" dirty="0">
                    <a:solidFill>
                      <a:schemeClr val="tx1"/>
                    </a:solidFill>
                    <a:ea typeface="SimSun"/>
                    <a:cs typeface="Times New Roman"/>
                  </a:rPr>
                  <a:t>I</a:t>
                </a:r>
                <a:r>
                  <a:rPr lang="tr-TR" b="0" dirty="0" smtClean="0">
                    <a:solidFill>
                      <a:schemeClr val="tx1"/>
                    </a:solidFill>
                    <a:ea typeface="SimSun"/>
                    <a:cs typeface="Times New Roman"/>
                  </a:rPr>
                  <a:t>ntroduce RR as a factor that affects bank liquidity</a:t>
                </a:r>
              </a:p>
              <a:p>
                <a:pPr marL="342900" indent="-342900" algn="l">
                  <a:lnSpc>
                    <a:spcPct val="115000"/>
                  </a:lnSpc>
                  <a:spcAft>
                    <a:spcPts val="1000"/>
                  </a:spcAft>
                  <a:buFont typeface="Arial" panose="020B0604020202020204" pitchFamily="34" charset="0"/>
                  <a:buChar char="•"/>
                </a:pPr>
                <a:r>
                  <a:rPr lang="tr-TR" b="0" dirty="0">
                    <a:solidFill>
                      <a:schemeClr val="tx1"/>
                    </a:solidFill>
                    <a:ea typeface="SimSun"/>
                    <a:cs typeface="Times New Roman"/>
                  </a:rPr>
                  <a:t>T</a:t>
                </a:r>
                <a:r>
                  <a:rPr lang="tr-TR" b="0" dirty="0" smtClean="0">
                    <a:solidFill>
                      <a:schemeClr val="tx1"/>
                    </a:solidFill>
                    <a:ea typeface="SimSun"/>
                    <a:cs typeface="Times New Roman"/>
                  </a:rPr>
                  <a:t>he expected cost of a liquidity shortage is a decreasing function of liquid bonds:</a:t>
                </a:r>
              </a:p>
              <a:p>
                <a:pPr algn="l">
                  <a:lnSpc>
                    <a:spcPct val="115000"/>
                  </a:lnSpc>
                  <a:spcAft>
                    <a:spcPts val="1000"/>
                  </a:spcAft>
                </a:pPr>
                <a14:m>
                  <m:oMathPara xmlns:m="http://schemas.openxmlformats.org/officeDocument/2006/math">
                    <m:oMathParaPr>
                      <m:jc m:val="centerGroup"/>
                    </m:oMathParaPr>
                    <m:oMath xmlns:m="http://schemas.openxmlformats.org/officeDocument/2006/math">
                      <m:r>
                        <m:rPr>
                          <m:sty m:val="p"/>
                        </m:rPr>
                        <a:rPr lang="tr-TR" b="0" i="0" smtClean="0">
                          <a:solidFill>
                            <a:schemeClr val="tx1"/>
                          </a:solidFill>
                          <a:latin typeface="Cambria Math"/>
                        </a:rPr>
                        <m:t>C</m:t>
                      </m:r>
                      <m:r>
                        <a:rPr lang="tr-TR" b="0" i="0" smtClean="0">
                          <a:solidFill>
                            <a:schemeClr val="tx1"/>
                          </a:solidFill>
                          <a:latin typeface="Cambria Math"/>
                        </a:rPr>
                        <m:t>(</m:t>
                      </m:r>
                      <m:sSup>
                        <m:sSupPr>
                          <m:ctrlPr>
                            <a:rPr lang="tr-TR" b="0" i="1">
                              <a:solidFill>
                                <a:schemeClr val="tx1"/>
                              </a:solidFill>
                              <a:latin typeface="Cambria Math" panose="02040503050406030204" pitchFamily="18" charset="0"/>
                            </a:rPr>
                          </m:ctrlPr>
                        </m:sSupPr>
                        <m:e>
                          <m:r>
                            <m:rPr>
                              <m:sty m:val="p"/>
                            </m:rPr>
                            <a:rPr lang="tr-TR" b="0" i="0">
                              <a:solidFill>
                                <a:schemeClr val="tx1"/>
                              </a:solidFill>
                              <a:latin typeface="Cambria Math"/>
                            </a:rPr>
                            <m:t>B</m:t>
                          </m:r>
                        </m:e>
                        <m:sup>
                          <m:r>
                            <m:rPr>
                              <m:sty m:val="p"/>
                            </m:rPr>
                            <a:rPr lang="tr-TR" b="0" i="0">
                              <a:solidFill>
                                <a:schemeClr val="tx1"/>
                              </a:solidFill>
                              <a:latin typeface="Cambria Math"/>
                            </a:rPr>
                            <m:t>L</m:t>
                          </m:r>
                        </m:sup>
                      </m:sSup>
                      <m:r>
                        <a:rPr lang="tr-TR" b="0" i="0">
                          <a:solidFill>
                            <a:schemeClr val="tx1"/>
                          </a:solidFill>
                          <a:latin typeface="Cambria Math"/>
                        </a:rPr>
                        <m:t>)=</m:t>
                      </m:r>
                      <m:sSup>
                        <m:sSupPr>
                          <m:ctrlPr>
                            <a:rPr lang="tr-TR" b="0" i="1">
                              <a:solidFill>
                                <a:schemeClr val="tx1"/>
                              </a:solidFill>
                              <a:latin typeface="Cambria Math" panose="02040503050406030204" pitchFamily="18" charset="0"/>
                            </a:rPr>
                          </m:ctrlPr>
                        </m:sSupPr>
                        <m:e>
                          <m:r>
                            <m:rPr>
                              <m:sty m:val="p"/>
                            </m:rPr>
                            <a:rPr lang="tr-TR" b="0" i="0">
                              <a:solidFill>
                                <a:schemeClr val="tx1"/>
                              </a:solidFill>
                              <a:latin typeface="Cambria Math"/>
                            </a:rPr>
                            <m:t>i</m:t>
                          </m:r>
                        </m:e>
                        <m:sup>
                          <m:r>
                            <m:rPr>
                              <m:sty m:val="p"/>
                            </m:rPr>
                            <a:rPr lang="tr-TR" b="0" i="0">
                              <a:solidFill>
                                <a:schemeClr val="tx1"/>
                              </a:solidFill>
                              <a:latin typeface="Cambria Math"/>
                            </a:rPr>
                            <m:t>P</m:t>
                          </m:r>
                        </m:sup>
                      </m:sSup>
                      <m:nary>
                        <m:naryPr>
                          <m:limLoc m:val="subSup"/>
                          <m:ctrlPr>
                            <a:rPr lang="tr-TR" b="0" i="1">
                              <a:solidFill>
                                <a:schemeClr val="tx1"/>
                              </a:solidFill>
                              <a:latin typeface="Cambria Math" panose="02040503050406030204" pitchFamily="18" charset="0"/>
                            </a:rPr>
                          </m:ctrlPr>
                        </m:naryPr>
                        <m:sub>
                          <m:sSup>
                            <m:sSupPr>
                              <m:ctrlPr>
                                <a:rPr lang="tr-TR" b="0" i="1">
                                  <a:solidFill>
                                    <a:schemeClr val="tx1"/>
                                  </a:solidFill>
                                  <a:latin typeface="Cambria Math" panose="02040503050406030204" pitchFamily="18" charset="0"/>
                                </a:rPr>
                              </m:ctrlPr>
                            </m:sSupPr>
                            <m:e>
                              <m:r>
                                <m:rPr>
                                  <m:sty m:val="p"/>
                                </m:rPr>
                                <a:rPr lang="tr-TR" b="0" i="0">
                                  <a:solidFill>
                                    <a:schemeClr val="tx1"/>
                                  </a:solidFill>
                                  <a:latin typeface="Cambria Math"/>
                                </a:rPr>
                                <m:t>B</m:t>
                              </m:r>
                            </m:e>
                            <m:sup>
                              <m:r>
                                <m:rPr>
                                  <m:sty m:val="p"/>
                                </m:rPr>
                                <a:rPr lang="tr-TR" b="0" i="0">
                                  <a:solidFill>
                                    <a:schemeClr val="tx1"/>
                                  </a:solidFill>
                                  <a:latin typeface="Cambria Math"/>
                                </a:rPr>
                                <m:t>L</m:t>
                              </m:r>
                            </m:sup>
                          </m:sSup>
                        </m:sub>
                        <m:sup>
                          <m:r>
                            <m:rPr>
                              <m:sty m:val="p"/>
                            </m:rPr>
                            <a:rPr lang="tr-TR" b="0" i="0">
                              <a:solidFill>
                                <a:schemeClr val="tx1"/>
                              </a:solidFill>
                              <a:latin typeface="Cambria Math"/>
                            </a:rPr>
                            <m:t>D</m:t>
                          </m:r>
                        </m:sup>
                        <m:e>
                          <m:d>
                            <m:dPr>
                              <m:ctrlPr>
                                <a:rPr lang="tr-TR" b="0" i="1">
                                  <a:solidFill>
                                    <a:schemeClr val="tx1"/>
                                  </a:solidFill>
                                  <a:latin typeface="Cambria Math" panose="02040503050406030204" pitchFamily="18" charset="0"/>
                                </a:rPr>
                              </m:ctrlPr>
                            </m:dPr>
                            <m:e>
                              <m:r>
                                <m:rPr>
                                  <m:sty m:val="p"/>
                                </m:rPr>
                                <a:rPr lang="tr-TR" b="0" i="0">
                                  <a:solidFill>
                                    <a:schemeClr val="tx1"/>
                                  </a:solidFill>
                                  <a:latin typeface="Cambria Math"/>
                                </a:rPr>
                                <m:t>x</m:t>
                              </m:r>
                              <m:r>
                                <a:rPr lang="tr-TR" b="0" i="0">
                                  <a:solidFill>
                                    <a:schemeClr val="tx1"/>
                                  </a:solidFill>
                                  <a:latin typeface="Cambria Math"/>
                                </a:rPr>
                                <m:t>−</m:t>
                              </m:r>
                              <m:sSup>
                                <m:sSupPr>
                                  <m:ctrlPr>
                                    <a:rPr lang="tr-TR" b="0" i="1">
                                      <a:solidFill>
                                        <a:schemeClr val="tx1"/>
                                      </a:solidFill>
                                      <a:latin typeface="Cambria Math" panose="02040503050406030204" pitchFamily="18" charset="0"/>
                                    </a:rPr>
                                  </m:ctrlPr>
                                </m:sSupPr>
                                <m:e>
                                  <m:r>
                                    <m:rPr>
                                      <m:sty m:val="p"/>
                                    </m:rPr>
                                    <a:rPr lang="tr-TR" b="0" i="0">
                                      <a:solidFill>
                                        <a:schemeClr val="tx1"/>
                                      </a:solidFill>
                                      <a:latin typeface="Cambria Math"/>
                                    </a:rPr>
                                    <m:t>B</m:t>
                                  </m:r>
                                </m:e>
                                <m:sup>
                                  <m:r>
                                    <m:rPr>
                                      <m:sty m:val="p"/>
                                    </m:rPr>
                                    <a:rPr lang="tr-TR" b="0" i="0">
                                      <a:solidFill>
                                        <a:schemeClr val="tx1"/>
                                      </a:solidFill>
                                      <a:latin typeface="Cambria Math"/>
                                    </a:rPr>
                                    <m:t>L</m:t>
                                  </m:r>
                                </m:sup>
                              </m:sSup>
                            </m:e>
                          </m:d>
                        </m:e>
                      </m:nary>
                      <m:r>
                        <m:rPr>
                          <m:sty m:val="p"/>
                        </m:rPr>
                        <a:rPr lang="tr-TR" b="0" i="0">
                          <a:solidFill>
                            <a:schemeClr val="tx1"/>
                          </a:solidFill>
                          <a:latin typeface="Cambria Math"/>
                        </a:rPr>
                        <m:t>f</m:t>
                      </m:r>
                      <m:d>
                        <m:dPr>
                          <m:ctrlPr>
                            <a:rPr lang="tr-TR" b="0" i="1">
                              <a:solidFill>
                                <a:schemeClr val="tx1"/>
                              </a:solidFill>
                              <a:latin typeface="Cambria Math" panose="02040503050406030204" pitchFamily="18" charset="0"/>
                            </a:rPr>
                          </m:ctrlPr>
                        </m:dPr>
                        <m:e>
                          <m:r>
                            <m:rPr>
                              <m:sty m:val="p"/>
                            </m:rPr>
                            <a:rPr lang="tr-TR" b="0" i="0">
                              <a:solidFill>
                                <a:schemeClr val="tx1"/>
                              </a:solidFill>
                              <a:latin typeface="Cambria Math"/>
                            </a:rPr>
                            <m:t>x</m:t>
                          </m:r>
                        </m:e>
                      </m:d>
                      <m:r>
                        <m:rPr>
                          <m:sty m:val="p"/>
                        </m:rPr>
                        <a:rPr lang="tr-TR" b="0" i="0">
                          <a:solidFill>
                            <a:schemeClr val="tx1"/>
                          </a:solidFill>
                          <a:latin typeface="Cambria Math"/>
                        </a:rPr>
                        <m:t>dx</m:t>
                      </m:r>
                    </m:oMath>
                  </m:oMathPara>
                </a14:m>
                <a:endParaRPr lang="tr-TR" b="0" dirty="0" smtClean="0">
                  <a:solidFill>
                    <a:schemeClr val="tx1"/>
                  </a:solidFill>
                  <a:ea typeface="SimSun"/>
                  <a:cs typeface="Times New Roman"/>
                </a:endParaRPr>
              </a:p>
              <a:p>
                <a:pPr marL="342900" indent="-342900" algn="l">
                  <a:lnSpc>
                    <a:spcPct val="115000"/>
                  </a:lnSpc>
                  <a:spcAft>
                    <a:spcPts val="1000"/>
                  </a:spcAft>
                  <a:buFont typeface="Arial" panose="020B0604020202020204" pitchFamily="34" charset="0"/>
                  <a:buChar char="•"/>
                </a:pPr>
                <a:endParaRPr lang="tr-TR" b="0" dirty="0">
                  <a:solidFill>
                    <a:schemeClr val="tx1"/>
                  </a:solidFill>
                  <a:ea typeface="SimSun"/>
                  <a:cs typeface="Times New Roman"/>
                </a:endParaRPr>
              </a:p>
              <a:p>
                <a:pPr marL="342900" indent="-342900" algn="l">
                  <a:buFont typeface="Arial" panose="020B0604020202020204" pitchFamily="34" charset="0"/>
                  <a:buChar char="•"/>
                </a:pPr>
                <a:r>
                  <a:rPr lang="tr-TR" b="0" dirty="0" smtClean="0">
                    <a:solidFill>
                      <a:schemeClr val="tx1"/>
                    </a:solidFill>
                  </a:rPr>
                  <a:t>The presence of a liquidity channel is determined by C.</a:t>
                </a:r>
                <a:endParaRPr lang="tr-TR" b="0" dirty="0">
                  <a:solidFill>
                    <a:schemeClr val="tx1"/>
                  </a:solidFill>
                </a:endParaRPr>
              </a:p>
            </p:txBody>
          </p:sp>
        </mc:Choice>
        <mc:Fallback>
          <p:sp>
            <p:nvSpPr>
              <p:cNvPr id="5" name="Text Placeholder 4"/>
              <p:cNvSpPr>
                <a:spLocks noGrp="1" noRot="1" noChangeAspect="1" noMove="1" noResize="1" noEditPoints="1" noAdjustHandles="1" noChangeArrowheads="1" noChangeShapeType="1" noTextEdit="1"/>
              </p:cNvSpPr>
              <p:nvPr>
                <p:ph type="body" sz="quarter" idx="14"/>
              </p:nvPr>
            </p:nvSpPr>
            <p:spPr>
              <a:xfrm>
                <a:off x="611560" y="1135135"/>
                <a:ext cx="8074262" cy="4718418"/>
              </a:xfrm>
              <a:blipFill rotWithShape="0">
                <a:blip r:embed="rId3" cstate="print"/>
                <a:stretch>
                  <a:fillRect l="-302"/>
                </a:stretch>
              </a:blipFill>
            </p:spPr>
            <p:txBody>
              <a:bodyPr/>
              <a:lstStyle/>
              <a:p>
                <a:r>
                  <a:rPr lang="tr-TR">
                    <a:noFill/>
                  </a:rPr>
                  <a:t> </a:t>
                </a:r>
              </a:p>
            </p:txBody>
          </p:sp>
        </mc:Fallback>
      </mc:AlternateContent>
      <p:sp>
        <p:nvSpPr>
          <p:cNvPr id="6" name="Title 5"/>
          <p:cNvSpPr>
            <a:spLocks noGrp="1"/>
          </p:cNvSpPr>
          <p:nvPr>
            <p:ph type="title"/>
          </p:nvPr>
        </p:nvSpPr>
        <p:spPr/>
        <p:txBody>
          <a:bodyPr/>
          <a:lstStyle/>
          <a:p>
            <a:r>
              <a:rPr lang="tr-TR" dirty="0" smtClean="0"/>
              <a:t>Implications of a Simple Model</a:t>
            </a:r>
            <a:endParaRPr lang="tr-TR" dirty="0"/>
          </a:p>
        </p:txBody>
      </p:sp>
      <p:sp>
        <p:nvSpPr>
          <p:cNvPr id="7" name="Text Placeholder 6"/>
          <p:cNvSpPr>
            <a:spLocks noGrp="1"/>
          </p:cNvSpPr>
          <p:nvPr>
            <p:ph type="body" sz="half" idx="15"/>
          </p:nvPr>
        </p:nvSpPr>
        <p:spPr/>
        <p:txBody>
          <a:bodyPr/>
          <a:lstStyle/>
          <a:p>
            <a:endParaRPr lang="tr-TR"/>
          </a:p>
        </p:txBody>
      </p:sp>
    </p:spTree>
    <p:extLst>
      <p:ext uri="{BB962C8B-B14F-4D97-AF65-F5344CB8AC3E}">
        <p14:creationId xmlns:p14="http://schemas.microsoft.com/office/powerpoint/2010/main" xmlns="" val="2848154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17</a:t>
            </a:fld>
            <a:endParaRPr lang="tr-TR">
              <a:solidFill>
                <a:srgbClr val="FFFFFF"/>
              </a:solidFill>
            </a:endParaRPr>
          </a:p>
        </p:txBody>
      </p:sp>
      <mc:AlternateContent xmlns:mc="http://schemas.openxmlformats.org/markup-compatibility/2006">
        <mc:Choice xmlns:a14="http://schemas.microsoft.com/office/drawing/2010/main" xmlns="" Requires="a14">
          <p:sp>
            <p:nvSpPr>
              <p:cNvPr id="5" name="Text Placeholder 4"/>
              <p:cNvSpPr>
                <a:spLocks noGrp="1"/>
              </p:cNvSpPr>
              <p:nvPr>
                <p:ph type="body" sz="quarter" idx="14"/>
              </p:nvPr>
            </p:nvSpPr>
            <p:spPr>
              <a:xfrm>
                <a:off x="611560" y="1052736"/>
                <a:ext cx="8002254" cy="4824536"/>
              </a:xfrm>
            </p:spPr>
            <p:txBody>
              <a:bodyPr>
                <a:normAutofit fontScale="55000" lnSpcReduction="20000"/>
              </a:bodyPr>
              <a:lstStyle/>
              <a:p>
                <a:pPr marL="342900" indent="-342900" algn="l">
                  <a:buFont typeface="Arial" panose="020B0604020202020204" pitchFamily="34" charset="0"/>
                  <a:buChar char="•"/>
                </a:pPr>
                <a:endParaRPr lang="tr-TR" b="0" dirty="0" smtClean="0">
                  <a:solidFill>
                    <a:schemeClr val="tx1"/>
                  </a:solidFill>
                </a:endParaRPr>
              </a:p>
              <a:p>
                <a:pPr marL="342900" indent="-342900" algn="l">
                  <a:buFont typeface="Arial" panose="020B0604020202020204" pitchFamily="34" charset="0"/>
                  <a:buChar char="•"/>
                </a:pPr>
                <a:endParaRPr lang="tr-TR" b="0" dirty="0" smtClean="0">
                  <a:solidFill>
                    <a:schemeClr val="tx1"/>
                  </a:solidFill>
                </a:endParaRPr>
              </a:p>
              <a:p>
                <a:pPr marL="342900" indent="-342900" algn="l">
                  <a:buFont typeface="Arial" panose="020B0604020202020204" pitchFamily="34" charset="0"/>
                  <a:buChar char="•"/>
                </a:pPr>
                <a:endParaRPr lang="tr-TR" b="0" dirty="0" smtClean="0">
                  <a:solidFill>
                    <a:schemeClr val="tx1"/>
                  </a:solidFill>
                </a:endParaRPr>
              </a:p>
              <a:p>
                <a:pPr lvl="2" indent="0">
                  <a:buNone/>
                </a:pPr>
                <a:endParaRPr lang="tr-TR" sz="3300" i="1" dirty="0" smtClean="0">
                  <a:solidFill>
                    <a:schemeClr val="tx1"/>
                  </a:solidFill>
                </a:endParaRPr>
              </a:p>
              <a:p>
                <a:pPr marL="360000" lvl="2" indent="-285750"/>
                <a:r>
                  <a:rPr lang="tr-TR" sz="3800" dirty="0" smtClean="0">
                    <a:latin typeface="+mn-lt"/>
                  </a:rPr>
                  <a:t>The </a:t>
                </a:r>
                <a:r>
                  <a:rPr lang="tr-TR" sz="3800" dirty="0">
                    <a:latin typeface="+mn-lt"/>
                  </a:rPr>
                  <a:t>loan rate implied from the FOC is:</a:t>
                </a:r>
              </a:p>
              <a:p>
                <a:pPr lvl="2" indent="0">
                  <a:buNone/>
                </a:pPr>
                <a:endParaRPr lang="tr-TR" sz="3300" i="1" dirty="0"/>
              </a:p>
              <a:p>
                <a:pPr lvl="2" indent="0">
                  <a:buNone/>
                </a:pPr>
                <a14:m>
                  <m:oMathPara xmlns:m="http://schemas.openxmlformats.org/officeDocument/2006/math">
                    <m:oMathParaPr>
                      <m:jc m:val="centerGroup"/>
                    </m:oMathParaPr>
                    <m:oMath xmlns:m="http://schemas.openxmlformats.org/officeDocument/2006/math">
                      <m:sSup>
                        <m:sSupPr>
                          <m:ctrlPr>
                            <a:rPr lang="tr-TR" sz="3300" i="1">
                              <a:latin typeface="Cambria Math" panose="02040503050406030204" pitchFamily="18" charset="0"/>
                            </a:rPr>
                          </m:ctrlPr>
                        </m:sSupPr>
                        <m:e>
                          <m:r>
                            <a:rPr lang="tr-TR" sz="3300" i="1">
                              <a:latin typeface="Cambria Math"/>
                            </a:rPr>
                            <m:t>𝑖</m:t>
                          </m:r>
                        </m:e>
                        <m:sup>
                          <m:r>
                            <a:rPr lang="tr-TR" sz="3300" i="1">
                              <a:latin typeface="Cambria Math"/>
                            </a:rPr>
                            <m:t>𝐿</m:t>
                          </m:r>
                        </m:sup>
                      </m:sSup>
                      <m:r>
                        <a:rPr lang="tr-TR" sz="3300" i="1">
                          <a:solidFill>
                            <a:schemeClr val="tx1"/>
                          </a:solidFill>
                          <a:latin typeface="Cambria Math"/>
                        </a:rPr>
                        <m:t>=</m:t>
                      </m:r>
                      <m:f>
                        <m:fPr>
                          <m:ctrlPr>
                            <a:rPr lang="tr-TR" sz="3300" i="1" smtClean="0">
                              <a:solidFill>
                                <a:schemeClr val="tx1"/>
                              </a:solidFill>
                              <a:latin typeface="Cambria Math" panose="02040503050406030204" pitchFamily="18" charset="0"/>
                            </a:rPr>
                          </m:ctrlPr>
                        </m:fPr>
                        <m:num>
                          <m:sSup>
                            <m:sSupPr>
                              <m:ctrlPr>
                                <a:rPr lang="tr-TR" sz="3300" i="1">
                                  <a:solidFill>
                                    <a:schemeClr val="tx1"/>
                                  </a:solidFill>
                                  <a:latin typeface="Cambria Math" panose="02040503050406030204" pitchFamily="18" charset="0"/>
                                </a:rPr>
                              </m:ctrlPr>
                            </m:sSupPr>
                            <m:e>
                              <m:r>
                                <a:rPr lang="tr-TR" sz="3300" b="0" i="1" smtClean="0">
                                  <a:solidFill>
                                    <a:schemeClr val="tx1"/>
                                  </a:solidFill>
                                  <a:latin typeface="Cambria Math"/>
                                </a:rPr>
                                <m:t>  </m:t>
                              </m:r>
                              <m:r>
                                <a:rPr lang="tr-TR" sz="3300" i="1">
                                  <a:solidFill>
                                    <a:schemeClr val="tx1"/>
                                  </a:solidFill>
                                  <a:latin typeface="Cambria Math"/>
                                </a:rPr>
                                <m:t>𝑖</m:t>
                              </m:r>
                            </m:e>
                            <m:sup>
                              <m:r>
                                <a:rPr lang="tr-TR" sz="3300" i="1">
                                  <a:solidFill>
                                    <a:schemeClr val="tx1"/>
                                  </a:solidFill>
                                  <a:latin typeface="Cambria Math"/>
                                </a:rPr>
                                <m:t>𝐶𝐵</m:t>
                              </m:r>
                            </m:sup>
                          </m:sSup>
                          <m:r>
                            <a:rPr lang="tr-TR" sz="3300" b="0" i="1" smtClean="0">
                              <a:solidFill>
                                <a:schemeClr val="tx1"/>
                              </a:solidFill>
                              <a:latin typeface="Cambria Math" panose="02040503050406030204" pitchFamily="18" charset="0"/>
                            </a:rPr>
                            <m:t>+</m:t>
                          </m:r>
                          <m:r>
                            <a:rPr lang="tr-TR" sz="3300" b="0" i="1" smtClean="0">
                              <a:solidFill>
                                <a:schemeClr val="tx1"/>
                              </a:solidFill>
                              <a:latin typeface="Cambria Math" panose="02040503050406030204" pitchFamily="18" charset="0"/>
                            </a:rPr>
                            <m:t>𝐶</m:t>
                          </m:r>
                          <m:r>
                            <a:rPr lang="tr-TR" sz="3300" b="0" i="1" smtClean="0">
                              <a:solidFill>
                                <a:schemeClr val="tx1"/>
                              </a:solidFill>
                              <a:latin typeface="Cambria Math" panose="02040503050406030204" pitchFamily="18" charset="0"/>
                            </a:rPr>
                            <m:t>′</m:t>
                          </m:r>
                        </m:num>
                        <m:den>
                          <m:d>
                            <m:dPr>
                              <m:ctrlPr>
                                <a:rPr lang="tr-TR" sz="3300" i="1">
                                  <a:solidFill>
                                    <a:schemeClr val="tx1"/>
                                  </a:solidFill>
                                  <a:latin typeface="Cambria Math" panose="02040503050406030204" pitchFamily="18" charset="0"/>
                                </a:rPr>
                              </m:ctrlPr>
                            </m:dPr>
                            <m:e>
                              <m:r>
                                <a:rPr lang="tr-TR" sz="3300" i="1">
                                  <a:solidFill>
                                    <a:schemeClr val="tx1"/>
                                  </a:solidFill>
                                  <a:latin typeface="Cambria Math"/>
                                </a:rPr>
                                <m:t>1−</m:t>
                              </m:r>
                              <m:f>
                                <m:fPr>
                                  <m:ctrlPr>
                                    <a:rPr lang="tr-TR" sz="3300" i="1">
                                      <a:solidFill>
                                        <a:schemeClr val="tx1"/>
                                      </a:solidFill>
                                      <a:latin typeface="Cambria Math" panose="02040503050406030204" pitchFamily="18" charset="0"/>
                                    </a:rPr>
                                  </m:ctrlPr>
                                </m:fPr>
                                <m:num>
                                  <m:r>
                                    <a:rPr lang="tr-TR" sz="3300" i="1">
                                      <a:solidFill>
                                        <a:schemeClr val="tx1"/>
                                      </a:solidFill>
                                      <a:latin typeface="Cambria Math"/>
                                    </a:rPr>
                                    <m:t>1</m:t>
                                  </m:r>
                                </m:num>
                                <m:den>
                                  <m:sSub>
                                    <m:sSubPr>
                                      <m:ctrlPr>
                                        <a:rPr lang="tr-TR" sz="3300" i="1">
                                          <a:solidFill>
                                            <a:schemeClr val="tx1"/>
                                          </a:solidFill>
                                          <a:latin typeface="Cambria Math" panose="02040503050406030204" pitchFamily="18" charset="0"/>
                                        </a:rPr>
                                      </m:ctrlPr>
                                    </m:sSubPr>
                                    <m:e>
                                      <m:r>
                                        <a:rPr lang="tr-TR" sz="3300" i="1">
                                          <a:solidFill>
                                            <a:schemeClr val="tx1"/>
                                          </a:solidFill>
                                          <a:latin typeface="Cambria Math"/>
                                        </a:rPr>
                                        <m:t>𝜀</m:t>
                                      </m:r>
                                    </m:e>
                                    <m:sub>
                                      <m:r>
                                        <a:rPr lang="tr-TR" sz="3300" i="1">
                                          <a:solidFill>
                                            <a:schemeClr val="tx1"/>
                                          </a:solidFill>
                                          <a:latin typeface="Cambria Math"/>
                                        </a:rPr>
                                        <m:t>𝐿</m:t>
                                      </m:r>
                                    </m:sub>
                                  </m:sSub>
                                </m:den>
                              </m:f>
                            </m:e>
                          </m:d>
                        </m:den>
                      </m:f>
                    </m:oMath>
                  </m:oMathPara>
                </a14:m>
                <a:endParaRPr lang="tr-TR" sz="3300" b="0" dirty="0" smtClean="0">
                  <a:solidFill>
                    <a:schemeClr val="tx1"/>
                  </a:solidFill>
                </a:endParaRPr>
              </a:p>
              <a:p>
                <a:pPr lvl="2" indent="0">
                  <a:buNone/>
                </a:pPr>
                <a:endParaRPr lang="tr-TR" sz="3300" b="0" dirty="0" smtClean="0">
                  <a:solidFill>
                    <a:schemeClr val="tx1"/>
                  </a:solidFill>
                </a:endParaRPr>
              </a:p>
              <a:p>
                <a:pPr marL="342900" indent="-342900" algn="l">
                  <a:buFont typeface="Arial" panose="020B0604020202020204" pitchFamily="34" charset="0"/>
                  <a:buChar char="•"/>
                </a:pPr>
                <a:endParaRPr lang="tr-TR" sz="3300" b="0" dirty="0">
                  <a:solidFill>
                    <a:schemeClr val="tx1"/>
                  </a:solidFill>
                </a:endParaRPr>
              </a:p>
              <a:p>
                <a:pPr marL="342900" indent="-342900" algn="l">
                  <a:buFont typeface="Arial" panose="020B0604020202020204" pitchFamily="34" charset="0"/>
                  <a:buChar char="•"/>
                </a:pPr>
                <a:r>
                  <a:rPr lang="tr-TR" sz="3800" b="0" dirty="0" smtClean="0">
                    <a:solidFill>
                      <a:schemeClr val="tx1"/>
                    </a:solidFill>
                  </a:rPr>
                  <a:t>Meanwhile the deposit rate implied from the FOC is:</a:t>
                </a:r>
              </a:p>
              <a:p>
                <a:pPr marL="342900" indent="-342900" algn="l">
                  <a:buFont typeface="Arial" panose="020B0604020202020204" pitchFamily="34" charset="0"/>
                  <a:buChar char="•"/>
                </a:pPr>
                <a:endParaRPr lang="tr-TR" sz="3300" b="0" dirty="0">
                  <a:solidFill>
                    <a:schemeClr val="tx1"/>
                  </a:solidFill>
                </a:endParaRPr>
              </a:p>
              <a:p>
                <a:pPr algn="l"/>
                <a:endParaRPr lang="tr-TR" sz="3300" b="0" dirty="0" smtClean="0">
                  <a:solidFill>
                    <a:schemeClr val="tx1"/>
                  </a:solidFill>
                </a:endParaRPr>
              </a:p>
              <a:p>
                <a:pPr algn="l"/>
                <a:r>
                  <a:rPr lang="tr-TR" sz="3300" b="0" dirty="0" smtClean="0">
                    <a:solidFill>
                      <a:schemeClr val="tx1"/>
                    </a:solidFill>
                  </a:rPr>
                  <a:t>                                                                    </a:t>
                </a:r>
                <a:endParaRPr lang="tr-TR" sz="3300" i="1" dirty="0" smtClean="0"/>
              </a:p>
              <a:p>
                <a:pPr algn="l"/>
                <a14:m>
                  <m:oMathPara xmlns:m="http://schemas.openxmlformats.org/officeDocument/2006/math">
                    <m:oMathParaPr>
                      <m:jc m:val="centerGroup"/>
                    </m:oMathParaPr>
                    <m:oMath xmlns:m="http://schemas.openxmlformats.org/officeDocument/2006/math">
                      <m:sSup>
                        <m:sSupPr>
                          <m:ctrlPr>
                            <a:rPr lang="tr-TR" sz="3300" i="1" smtClean="0">
                              <a:solidFill>
                                <a:schemeClr val="tx1"/>
                              </a:solidFill>
                              <a:latin typeface="Cambria Math" panose="02040503050406030204" pitchFamily="18" charset="0"/>
                            </a:rPr>
                          </m:ctrlPr>
                        </m:sSupPr>
                        <m:e>
                          <m:r>
                            <a:rPr lang="tr-TR" sz="3300" i="1">
                              <a:solidFill>
                                <a:schemeClr val="tx1"/>
                              </a:solidFill>
                              <a:latin typeface="Cambria Math"/>
                            </a:rPr>
                            <m:t>𝑖</m:t>
                          </m:r>
                        </m:e>
                        <m:sup>
                          <m:r>
                            <a:rPr lang="tr-TR" sz="3300" i="1">
                              <a:solidFill>
                                <a:schemeClr val="tx1"/>
                              </a:solidFill>
                              <a:latin typeface="Cambria Math"/>
                            </a:rPr>
                            <m:t>𝐷</m:t>
                          </m:r>
                        </m:sup>
                      </m:sSup>
                      <m:r>
                        <a:rPr lang="tr-TR" sz="3300" i="1">
                          <a:solidFill>
                            <a:schemeClr val="tx1"/>
                          </a:solidFill>
                          <a:latin typeface="Cambria Math"/>
                        </a:rPr>
                        <m:t>=</m:t>
                      </m:r>
                      <m:f>
                        <m:fPr>
                          <m:ctrlPr>
                            <a:rPr lang="tr-TR" sz="3300" i="1">
                              <a:solidFill>
                                <a:schemeClr val="tx1"/>
                              </a:solidFill>
                              <a:latin typeface="Cambria Math" panose="02040503050406030204" pitchFamily="18" charset="0"/>
                            </a:rPr>
                          </m:ctrlPr>
                        </m:fPr>
                        <m:num>
                          <m:d>
                            <m:dPr>
                              <m:ctrlPr>
                                <a:rPr lang="tr-TR" sz="3300" i="1">
                                  <a:solidFill>
                                    <a:schemeClr val="tx1"/>
                                  </a:solidFill>
                                  <a:latin typeface="Cambria Math" panose="02040503050406030204" pitchFamily="18" charset="0"/>
                                </a:rPr>
                              </m:ctrlPr>
                            </m:dPr>
                            <m:e>
                              <m:r>
                                <a:rPr lang="tr-TR" sz="3300" i="1">
                                  <a:solidFill>
                                    <a:schemeClr val="tx1"/>
                                  </a:solidFill>
                                  <a:latin typeface="Cambria Math"/>
                                </a:rPr>
                                <m:t>1−</m:t>
                              </m:r>
                              <m:r>
                                <a:rPr lang="tr-TR" sz="3300" i="1">
                                  <a:solidFill>
                                    <a:schemeClr val="tx1"/>
                                  </a:solidFill>
                                  <a:latin typeface="Cambria Math"/>
                                </a:rPr>
                                <m:t>𝑅𝑅</m:t>
                              </m:r>
                            </m:e>
                          </m:d>
                          <m:r>
                            <a:rPr lang="tr-TR" sz="3300" i="1">
                              <a:solidFill>
                                <a:schemeClr val="tx1"/>
                              </a:solidFill>
                              <a:latin typeface="Cambria Math"/>
                            </a:rPr>
                            <m:t>(</m:t>
                          </m:r>
                          <m:sSup>
                            <m:sSupPr>
                              <m:ctrlPr>
                                <a:rPr lang="tr-TR" sz="3300" i="1">
                                  <a:solidFill>
                                    <a:schemeClr val="tx1"/>
                                  </a:solidFill>
                                  <a:latin typeface="Cambria Math" panose="02040503050406030204" pitchFamily="18" charset="0"/>
                                </a:rPr>
                              </m:ctrlPr>
                            </m:sSupPr>
                            <m:e>
                              <m:r>
                                <a:rPr lang="tr-TR" sz="3300" i="1">
                                  <a:solidFill>
                                    <a:schemeClr val="tx1"/>
                                  </a:solidFill>
                                  <a:latin typeface="Cambria Math"/>
                                </a:rPr>
                                <m:t>𝑖</m:t>
                              </m:r>
                            </m:e>
                            <m:sup>
                              <m:r>
                                <a:rPr lang="tr-TR" sz="3300" i="1">
                                  <a:solidFill>
                                    <a:schemeClr val="tx1"/>
                                  </a:solidFill>
                                  <a:latin typeface="Cambria Math"/>
                                </a:rPr>
                                <m:t>𝐶𝐵</m:t>
                              </m:r>
                            </m:sup>
                          </m:sSup>
                          <m:r>
                            <a:rPr lang="tr-TR" sz="3300" b="1" i="1" smtClean="0">
                              <a:solidFill>
                                <a:schemeClr val="tx1"/>
                              </a:solidFill>
                              <a:latin typeface="Cambria Math" panose="02040503050406030204" pitchFamily="18" charset="0"/>
                            </a:rPr>
                            <m:t>+</m:t>
                          </m:r>
                          <m:r>
                            <a:rPr lang="tr-TR" sz="3300" i="1">
                              <a:solidFill>
                                <a:schemeClr val="tx1"/>
                              </a:solidFill>
                              <a:latin typeface="Cambria Math"/>
                            </a:rPr>
                            <m:t>𝐶</m:t>
                          </m:r>
                          <m:r>
                            <a:rPr lang="tr-TR" sz="3300" i="1">
                              <a:solidFill>
                                <a:schemeClr val="tx1"/>
                              </a:solidFill>
                              <a:latin typeface="Cambria Math"/>
                            </a:rPr>
                            <m:t>′) </m:t>
                          </m:r>
                        </m:num>
                        <m:den>
                          <m:d>
                            <m:dPr>
                              <m:ctrlPr>
                                <a:rPr lang="tr-TR" sz="3300" i="1">
                                  <a:solidFill>
                                    <a:schemeClr val="tx1"/>
                                  </a:solidFill>
                                  <a:latin typeface="Cambria Math" panose="02040503050406030204" pitchFamily="18" charset="0"/>
                                </a:rPr>
                              </m:ctrlPr>
                            </m:dPr>
                            <m:e>
                              <m:r>
                                <a:rPr lang="tr-TR" sz="3300" i="1">
                                  <a:solidFill>
                                    <a:schemeClr val="tx1"/>
                                  </a:solidFill>
                                  <a:latin typeface="Cambria Math"/>
                                </a:rPr>
                                <m:t>1+</m:t>
                              </m:r>
                              <m:f>
                                <m:fPr>
                                  <m:ctrlPr>
                                    <a:rPr lang="tr-TR" sz="3300" i="1">
                                      <a:solidFill>
                                        <a:schemeClr val="tx1"/>
                                      </a:solidFill>
                                      <a:latin typeface="Cambria Math" panose="02040503050406030204" pitchFamily="18" charset="0"/>
                                    </a:rPr>
                                  </m:ctrlPr>
                                </m:fPr>
                                <m:num>
                                  <m:r>
                                    <a:rPr lang="tr-TR" sz="3300" i="1">
                                      <a:solidFill>
                                        <a:schemeClr val="tx1"/>
                                      </a:solidFill>
                                      <a:latin typeface="Cambria Math"/>
                                    </a:rPr>
                                    <m:t>1</m:t>
                                  </m:r>
                                </m:num>
                                <m:den>
                                  <m:sSub>
                                    <m:sSubPr>
                                      <m:ctrlPr>
                                        <a:rPr lang="tr-TR" sz="3300" i="1">
                                          <a:solidFill>
                                            <a:schemeClr val="tx1"/>
                                          </a:solidFill>
                                          <a:latin typeface="Cambria Math" panose="02040503050406030204" pitchFamily="18" charset="0"/>
                                        </a:rPr>
                                      </m:ctrlPr>
                                    </m:sSubPr>
                                    <m:e>
                                      <m:r>
                                        <a:rPr lang="tr-TR" sz="3300" i="1">
                                          <a:solidFill>
                                            <a:schemeClr val="tx1"/>
                                          </a:solidFill>
                                          <a:latin typeface="Cambria Math"/>
                                        </a:rPr>
                                        <m:t>𝜀</m:t>
                                      </m:r>
                                    </m:e>
                                    <m:sub>
                                      <m:r>
                                        <a:rPr lang="tr-TR" sz="3300" i="1">
                                          <a:solidFill>
                                            <a:schemeClr val="tx1"/>
                                          </a:solidFill>
                                          <a:latin typeface="Cambria Math"/>
                                        </a:rPr>
                                        <m:t>𝐷</m:t>
                                      </m:r>
                                    </m:sub>
                                  </m:sSub>
                                </m:den>
                              </m:f>
                            </m:e>
                          </m:d>
                        </m:den>
                      </m:f>
                    </m:oMath>
                  </m:oMathPara>
                </a14:m>
                <a:endParaRPr lang="tr-TR" sz="3300" b="0" dirty="0" smtClean="0">
                  <a:solidFill>
                    <a:schemeClr val="tx1"/>
                  </a:solidFill>
                </a:endParaRPr>
              </a:p>
              <a:p>
                <a:pPr marL="342900" indent="-342900" algn="l">
                  <a:buFont typeface="Arial" panose="020B0604020202020204" pitchFamily="34" charset="0"/>
                  <a:buChar char="•"/>
                </a:pPr>
                <a:endParaRPr lang="tr-TR" sz="3300" b="0" dirty="0" smtClean="0">
                  <a:solidFill>
                    <a:schemeClr val="tx1"/>
                  </a:solidFill>
                </a:endParaRPr>
              </a:p>
              <a:p>
                <a:pPr algn="l"/>
                <a:endParaRPr lang="tr-TR" b="0" dirty="0" smtClean="0">
                  <a:solidFill>
                    <a:schemeClr val="tx1"/>
                  </a:solidFill>
                </a:endParaRPr>
              </a:p>
              <a:p>
                <a:pPr marL="342900" indent="-342900" algn="l">
                  <a:buFont typeface="Arial" panose="020B0604020202020204" pitchFamily="34" charset="0"/>
                  <a:buChar char="•"/>
                </a:pPr>
                <a:endParaRPr lang="tr-TR" b="0" dirty="0">
                  <a:solidFill>
                    <a:schemeClr val="tx1"/>
                  </a:solidFill>
                </a:endParaRPr>
              </a:p>
              <a:p>
                <a:pPr marL="342900" indent="-342900" algn="l">
                  <a:buFont typeface="Arial" panose="020B0604020202020204" pitchFamily="34" charset="0"/>
                  <a:buChar char="•"/>
                </a:pPr>
                <a:endParaRPr lang="tr-TR" b="0" dirty="0" smtClean="0">
                  <a:solidFill>
                    <a:schemeClr val="tx1"/>
                  </a:solidFill>
                </a:endParaRPr>
              </a:p>
              <a:p>
                <a:pPr marL="342900" indent="-342900" algn="l">
                  <a:buFont typeface="Arial" panose="020B0604020202020204" pitchFamily="34" charset="0"/>
                  <a:buChar char="•"/>
                </a:pPr>
                <a:endParaRPr lang="tr-TR" b="0" dirty="0">
                  <a:solidFill>
                    <a:schemeClr val="tx1"/>
                  </a:solidFill>
                </a:endParaRPr>
              </a:p>
              <a:p>
                <a:pPr marL="342900" indent="-342900" algn="l">
                  <a:buFont typeface="Arial" panose="020B0604020202020204" pitchFamily="34" charset="0"/>
                  <a:buChar char="•"/>
                </a:pPr>
                <a:endParaRPr lang="tr-TR" b="0" dirty="0" smtClean="0">
                  <a:solidFill>
                    <a:schemeClr val="tx1"/>
                  </a:solidFill>
                </a:endParaRPr>
              </a:p>
              <a:p>
                <a:pPr marL="342900" indent="-342900" algn="l">
                  <a:buFont typeface="Arial" panose="020B0604020202020204" pitchFamily="34" charset="0"/>
                  <a:buChar char="•"/>
                </a:pPr>
                <a:endParaRPr lang="tr-TR" b="0" dirty="0">
                  <a:solidFill>
                    <a:schemeClr val="tx1"/>
                  </a:solidFill>
                </a:endParaRPr>
              </a:p>
            </p:txBody>
          </p:sp>
        </mc:Choice>
        <mc:Fallback>
          <p:sp>
            <p:nvSpPr>
              <p:cNvPr id="5" name="Text Placeholder 4"/>
              <p:cNvSpPr>
                <a:spLocks noGrp="1" noRot="1" noChangeAspect="1" noMove="1" noResize="1" noEditPoints="1" noAdjustHandles="1" noChangeArrowheads="1" noChangeShapeType="1" noTextEdit="1"/>
              </p:cNvSpPr>
              <p:nvPr>
                <p:ph type="body" sz="quarter" idx="14"/>
              </p:nvPr>
            </p:nvSpPr>
            <p:spPr>
              <a:xfrm>
                <a:off x="611560" y="1052736"/>
                <a:ext cx="8002254" cy="4824536"/>
              </a:xfrm>
              <a:blipFill rotWithShape="0">
                <a:blip r:embed="rId3" cstate="print"/>
                <a:stretch>
                  <a:fillRect l="-381"/>
                </a:stretch>
              </a:blipFill>
            </p:spPr>
            <p:txBody>
              <a:bodyPr/>
              <a:lstStyle/>
              <a:p>
                <a:r>
                  <a:rPr lang="tr-TR">
                    <a:noFill/>
                  </a:rPr>
                  <a:t> </a:t>
                </a:r>
              </a:p>
            </p:txBody>
          </p:sp>
        </mc:Fallback>
      </mc:AlternateContent>
      <p:sp>
        <p:nvSpPr>
          <p:cNvPr id="6" name="Title 5"/>
          <p:cNvSpPr>
            <a:spLocks noGrp="1"/>
          </p:cNvSpPr>
          <p:nvPr>
            <p:ph type="title"/>
          </p:nvPr>
        </p:nvSpPr>
        <p:spPr>
          <a:xfrm>
            <a:off x="478318" y="309512"/>
            <a:ext cx="8208482" cy="720000"/>
          </a:xfrm>
        </p:spPr>
        <p:txBody>
          <a:bodyPr/>
          <a:lstStyle/>
          <a:p>
            <a:r>
              <a:rPr lang="tr-TR" dirty="0" smtClean="0"/>
              <a:t>The Model</a:t>
            </a:r>
            <a:endParaRPr lang="tr-TR" dirty="0"/>
          </a:p>
        </p:txBody>
      </p:sp>
      <p:sp>
        <p:nvSpPr>
          <p:cNvPr id="7" name="Text Placeholder 6"/>
          <p:cNvSpPr>
            <a:spLocks noGrp="1"/>
          </p:cNvSpPr>
          <p:nvPr>
            <p:ph type="body" sz="half" idx="15"/>
          </p:nvPr>
        </p:nvSpPr>
        <p:spPr>
          <a:xfrm>
            <a:off x="5675643" y="3640422"/>
            <a:ext cx="1296144" cy="298584"/>
          </a:xfrm>
        </p:spPr>
        <p:txBody>
          <a:bodyPr>
            <a:normAutofit/>
          </a:bodyPr>
          <a:lstStyle/>
          <a:p>
            <a:r>
              <a:rPr lang="en-US" sz="1200" dirty="0" smtClean="0"/>
              <a:t>Liquidity  channel</a:t>
            </a:r>
            <a:endParaRPr lang="en-US" sz="1200" dirty="0"/>
          </a:p>
        </p:txBody>
      </p:sp>
      <p:sp>
        <p:nvSpPr>
          <p:cNvPr id="8" name="Text Placeholder 6"/>
          <p:cNvSpPr txBox="1">
            <a:spLocks/>
          </p:cNvSpPr>
          <p:nvPr/>
        </p:nvSpPr>
        <p:spPr>
          <a:xfrm>
            <a:off x="3701525" y="3611986"/>
            <a:ext cx="1152128" cy="298584"/>
          </a:xfrm>
          <a:prstGeom prst="rect">
            <a:avLst/>
          </a:prstGeom>
        </p:spPr>
        <p:txBody>
          <a:bodyPr vert="horz" lIns="91440" tIns="45720" rIns="91440" bIns="45720" rtlCol="0" anchor="ctr">
            <a:noAutofit/>
          </a:bodyPr>
          <a:lstStyle>
            <a:lvl1pPr marL="0" indent="0" algn="r" defTabSz="914400" rtl="0" eaLnBrk="1" latinLnBrk="0" hangingPunct="1">
              <a:spcBef>
                <a:spcPct val="20000"/>
              </a:spcBef>
              <a:buClr>
                <a:srgbClr val="87212E"/>
              </a:buClr>
              <a:buSzPct val="80000"/>
              <a:buFont typeface="Wingdings" pitchFamily="2" charset="2"/>
              <a:buNone/>
              <a:defRPr sz="900" kern="1200">
                <a:solidFill>
                  <a:schemeClr val="tx1"/>
                </a:solidFill>
                <a:uFillTx/>
                <a:latin typeface="Calibri" pitchFamily="34" charset="0"/>
                <a:ea typeface="+mn-ea"/>
                <a:cs typeface="Calibri" pitchFamily="34" charset="0"/>
              </a:defRPr>
            </a:lvl1pPr>
            <a:lvl2pPr marL="457200" indent="0" algn="l" defTabSz="914400" rtl="0" eaLnBrk="1" latinLnBrk="0" hangingPunct="1">
              <a:spcBef>
                <a:spcPct val="20000"/>
              </a:spcBef>
              <a:buClr>
                <a:srgbClr val="87212E"/>
              </a:buClr>
              <a:buSzPct val="80000"/>
              <a:buFont typeface="Arial" pitchFamily="34" charset="0"/>
              <a:buNone/>
              <a:defRPr sz="1200" kern="1200">
                <a:solidFill>
                  <a:schemeClr val="tx1"/>
                </a:solidFill>
                <a:uFillTx/>
                <a:latin typeface="Cambria" pitchFamily="18" charset="0"/>
                <a:ea typeface="+mn-ea"/>
                <a:cs typeface="+mn-cs"/>
              </a:defRPr>
            </a:lvl2pPr>
            <a:lvl3pPr marL="914400" indent="0" algn="l" defTabSz="914400" rtl="0" eaLnBrk="1" latinLnBrk="0" hangingPunct="1">
              <a:spcBef>
                <a:spcPct val="20000"/>
              </a:spcBef>
              <a:buClr>
                <a:srgbClr val="87212E"/>
              </a:buClr>
              <a:buSzPct val="80000"/>
              <a:buFont typeface="Arial" pitchFamily="34" charset="0"/>
              <a:buNone/>
              <a:defRPr sz="1000" kern="1200">
                <a:solidFill>
                  <a:schemeClr val="tx1"/>
                </a:solidFill>
                <a:uFillTx/>
                <a:latin typeface="Cambria" pitchFamily="18" charset="0"/>
                <a:ea typeface="+mn-ea"/>
                <a:cs typeface="+mn-cs"/>
              </a:defRPr>
            </a:lvl3pPr>
            <a:lvl4pPr marL="1371600" indent="0" algn="l" defTabSz="914400" rtl="0" eaLnBrk="1" latinLnBrk="0" hangingPunct="1">
              <a:spcBef>
                <a:spcPct val="20000"/>
              </a:spcBef>
              <a:buClr>
                <a:srgbClr val="87212E"/>
              </a:buClr>
              <a:buSzPct val="80000"/>
              <a:buFont typeface="Arial" pitchFamily="34" charset="0"/>
              <a:buNone/>
              <a:defRPr sz="900" kern="1200">
                <a:solidFill>
                  <a:schemeClr val="tx1"/>
                </a:solidFill>
                <a:uFillTx/>
                <a:latin typeface="Cambria" pitchFamily="18" charset="0"/>
                <a:ea typeface="+mn-ea"/>
                <a:cs typeface="+mn-cs"/>
              </a:defRPr>
            </a:lvl4pPr>
            <a:lvl5pPr marL="1828800" indent="0" algn="l" defTabSz="914400" rtl="0" eaLnBrk="1" latinLnBrk="0" hangingPunct="1">
              <a:spcBef>
                <a:spcPct val="20000"/>
              </a:spcBef>
              <a:buClr>
                <a:srgbClr val="87212E"/>
              </a:buClr>
              <a:buSzPct val="80000"/>
              <a:buFont typeface="Arial" pitchFamily="34" charset="0"/>
              <a:buNone/>
              <a:defRPr sz="900" kern="1200">
                <a:solidFill>
                  <a:schemeClr val="tx1"/>
                </a:solidFill>
                <a:uFillTx/>
                <a:latin typeface="Cambria" pitchFamily="18" charset="0"/>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uFillTx/>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uFillTx/>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uFillTx/>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uFillTx/>
                <a:latin typeface="+mn-lt"/>
                <a:ea typeface="+mn-ea"/>
                <a:cs typeface="+mn-cs"/>
              </a:defRPr>
            </a:lvl9pPr>
          </a:lstStyle>
          <a:p>
            <a:r>
              <a:rPr lang="en-US" sz="1200" dirty="0" smtClean="0"/>
              <a:t>Cost channel</a:t>
            </a:r>
            <a:endParaRPr lang="en-US" sz="1200" dirty="0"/>
          </a:p>
        </p:txBody>
      </p:sp>
      <p:cxnSp>
        <p:nvCxnSpPr>
          <p:cNvPr id="10" name="Straight Arrow Connector 9"/>
          <p:cNvCxnSpPr/>
          <p:nvPr/>
        </p:nvCxnSpPr>
        <p:spPr>
          <a:xfrm>
            <a:off x="4499992" y="3919930"/>
            <a:ext cx="44930" cy="3796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561803" y="3910570"/>
            <a:ext cx="18002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49197" y="5531164"/>
            <a:ext cx="4104456" cy="369332"/>
          </a:xfrm>
          <a:prstGeom prst="rect">
            <a:avLst/>
          </a:prstGeom>
          <a:noFill/>
        </p:spPr>
        <p:txBody>
          <a:bodyPr wrap="square" rtlCol="0">
            <a:spAutoFit/>
          </a:bodyPr>
          <a:lstStyle/>
          <a:p>
            <a:r>
              <a:rPr lang="tr-TR" dirty="0"/>
              <a:t>w</a:t>
            </a:r>
            <a:r>
              <a:rPr lang="tr-TR" dirty="0" smtClean="0"/>
              <a:t>here C’ is an increasing function of RR</a:t>
            </a:r>
            <a:endParaRPr lang="tr-TR" dirty="0"/>
          </a:p>
        </p:txBody>
      </p:sp>
    </p:spTree>
    <p:extLst>
      <p:ext uri="{BB962C8B-B14F-4D97-AF65-F5344CB8AC3E}">
        <p14:creationId xmlns:p14="http://schemas.microsoft.com/office/powerpoint/2010/main" xmlns="" val="480410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18</a:t>
            </a:fld>
            <a:endParaRPr lang="tr-TR" dirty="0">
              <a:solidFill>
                <a:srgbClr val="FFFFFF"/>
              </a:solidFill>
            </a:endParaRPr>
          </a:p>
        </p:txBody>
      </p:sp>
      <p:sp>
        <p:nvSpPr>
          <p:cNvPr id="3" name="Text Placeholder 2"/>
          <p:cNvSpPr>
            <a:spLocks noGrp="1"/>
          </p:cNvSpPr>
          <p:nvPr>
            <p:ph type="body" sz="half" idx="2"/>
          </p:nvPr>
        </p:nvSpPr>
        <p:spPr/>
        <p:txBody>
          <a:bodyPr/>
          <a:lstStyle/>
          <a:p>
            <a:endParaRPr lang="tr-TR"/>
          </a:p>
        </p:txBody>
      </p:sp>
      <p:sp>
        <p:nvSpPr>
          <p:cNvPr id="5" name="Text Placeholder 4"/>
          <p:cNvSpPr>
            <a:spLocks noGrp="1"/>
          </p:cNvSpPr>
          <p:nvPr>
            <p:ph type="body" sz="quarter" idx="14"/>
          </p:nvPr>
        </p:nvSpPr>
        <p:spPr>
          <a:xfrm>
            <a:off x="611560" y="1142500"/>
            <a:ext cx="8075240" cy="4518748"/>
          </a:xfrm>
        </p:spPr>
        <p:txBody>
          <a:bodyPr>
            <a:normAutofit/>
          </a:bodyPr>
          <a:lstStyle/>
          <a:p>
            <a:pPr marL="342900" indent="-342900" algn="l">
              <a:buFont typeface="Arial" panose="020B0604020202020204" pitchFamily="34" charset="0"/>
              <a:buChar char="•"/>
            </a:pPr>
            <a:r>
              <a:rPr lang="tr-TR" sz="2400" b="0" dirty="0" smtClean="0">
                <a:solidFill>
                  <a:schemeClr val="tx1"/>
                </a:solidFill>
                <a:latin typeface="+mj-lt"/>
              </a:rPr>
              <a:t>Monthly bank level data from June 2010 to December 2013</a:t>
            </a:r>
          </a:p>
          <a:p>
            <a:pPr marL="342900" indent="-342900" algn="l">
              <a:buFont typeface="Arial" panose="020B0604020202020204" pitchFamily="34" charset="0"/>
              <a:buChar char="•"/>
            </a:pPr>
            <a:endParaRPr lang="tr-TR" sz="2400" b="0" dirty="0" smtClean="0">
              <a:solidFill>
                <a:schemeClr val="tx1"/>
              </a:solidFill>
              <a:latin typeface="+mj-lt"/>
            </a:endParaRPr>
          </a:p>
          <a:p>
            <a:pPr marL="342900" indent="-342900" algn="l">
              <a:buFont typeface="Arial" panose="020B0604020202020204" pitchFamily="34" charset="0"/>
              <a:buChar char="•"/>
            </a:pPr>
            <a:r>
              <a:rPr lang="tr-TR" sz="2400" b="0" dirty="0" smtClean="0">
                <a:solidFill>
                  <a:schemeClr val="tx1"/>
                </a:solidFill>
                <a:latin typeface="+mj-lt"/>
              </a:rPr>
              <a:t>Flow data on deposit and loan variables</a:t>
            </a:r>
          </a:p>
          <a:p>
            <a:pPr marL="342900" indent="-342900" algn="l">
              <a:buFont typeface="Arial" panose="020B0604020202020204" pitchFamily="34" charset="0"/>
              <a:buChar char="•"/>
            </a:pPr>
            <a:endParaRPr lang="tr-TR" sz="2400" b="0" dirty="0" smtClean="0">
              <a:solidFill>
                <a:schemeClr val="tx1"/>
              </a:solidFill>
              <a:latin typeface="+mj-lt"/>
            </a:endParaRPr>
          </a:p>
          <a:p>
            <a:pPr marL="342900" indent="-342900" algn="l">
              <a:buFont typeface="Arial" panose="020B0604020202020204" pitchFamily="34" charset="0"/>
              <a:buChar char="•"/>
            </a:pPr>
            <a:r>
              <a:rPr lang="tr-TR" sz="2400" b="0" dirty="0" smtClean="0">
                <a:solidFill>
                  <a:schemeClr val="tx1"/>
                </a:solidFill>
                <a:latin typeface="+mj-lt"/>
              </a:rPr>
              <a:t>19 major deposit banks that cover 90 percent of total deposits and lending</a:t>
            </a:r>
            <a:endParaRPr lang="tr-TR" sz="2400" b="0" dirty="0">
              <a:solidFill>
                <a:schemeClr val="tx1"/>
              </a:solidFill>
              <a:latin typeface="+mj-lt"/>
            </a:endParaRPr>
          </a:p>
        </p:txBody>
      </p:sp>
      <p:sp>
        <p:nvSpPr>
          <p:cNvPr id="6" name="Title 5"/>
          <p:cNvSpPr>
            <a:spLocks noGrp="1"/>
          </p:cNvSpPr>
          <p:nvPr>
            <p:ph type="title"/>
          </p:nvPr>
        </p:nvSpPr>
        <p:spPr/>
        <p:txBody>
          <a:bodyPr/>
          <a:lstStyle/>
          <a:p>
            <a:r>
              <a:rPr lang="tr-TR" dirty="0" smtClean="0"/>
              <a:t>Data</a:t>
            </a:r>
            <a:endParaRPr lang="tr-TR" dirty="0"/>
          </a:p>
        </p:txBody>
      </p:sp>
      <p:sp>
        <p:nvSpPr>
          <p:cNvPr id="7" name="Text Placeholder 6"/>
          <p:cNvSpPr>
            <a:spLocks noGrp="1"/>
          </p:cNvSpPr>
          <p:nvPr>
            <p:ph type="body" sz="half" idx="15"/>
          </p:nvPr>
        </p:nvSpPr>
        <p:spPr/>
        <p:txBody>
          <a:bodyPr/>
          <a:lstStyle/>
          <a:p>
            <a:endParaRPr lang="tr-TR"/>
          </a:p>
        </p:txBody>
      </p:sp>
    </p:spTree>
    <p:extLst>
      <p:ext uri="{BB962C8B-B14F-4D97-AF65-F5344CB8AC3E}">
        <p14:creationId xmlns:p14="http://schemas.microsoft.com/office/powerpoint/2010/main" xmlns="" val="293271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19</a:t>
            </a:fld>
            <a:endParaRPr lang="tr-TR">
              <a:solidFill>
                <a:srgbClr val="FFFFFF"/>
              </a:solidFill>
            </a:endParaRPr>
          </a:p>
        </p:txBody>
      </p:sp>
      <p:sp>
        <p:nvSpPr>
          <p:cNvPr id="6" name="Title 5"/>
          <p:cNvSpPr>
            <a:spLocks noGrp="1"/>
          </p:cNvSpPr>
          <p:nvPr>
            <p:ph type="title"/>
          </p:nvPr>
        </p:nvSpPr>
        <p:spPr/>
        <p:txBody>
          <a:bodyPr>
            <a:normAutofit/>
          </a:bodyPr>
          <a:lstStyle/>
          <a:p>
            <a:r>
              <a:rPr lang="tr-TR" dirty="0" smtClean="0"/>
              <a:t>Empirical Analysis</a:t>
            </a:r>
            <a:endParaRPr lang="en-US" dirty="0"/>
          </a:p>
        </p:txBody>
      </p:sp>
      <p:sp>
        <p:nvSpPr>
          <p:cNvPr id="11" name="Rectangle 10"/>
          <p:cNvSpPr/>
          <p:nvPr/>
        </p:nvSpPr>
        <p:spPr>
          <a:xfrm>
            <a:off x="304800" y="1600200"/>
            <a:ext cx="8579296" cy="3054682"/>
          </a:xfrm>
          <a:prstGeom prst="rect">
            <a:avLst/>
          </a:prstGeom>
        </p:spPr>
        <p:txBody>
          <a:bodyPr wrap="square">
            <a:spAutoFit/>
          </a:bodyPr>
          <a:lstStyle/>
          <a:p>
            <a:pPr fontAlgn="base">
              <a:spcBef>
                <a:spcPct val="50000"/>
              </a:spcBef>
              <a:spcAft>
                <a:spcPts val="1200"/>
              </a:spcAft>
              <a:defRPr/>
            </a:pPr>
            <a:r>
              <a:rPr lang="tr-TR" sz="2500" dirty="0" smtClean="0">
                <a:latin typeface="Calibri"/>
                <a:ea typeface="SimSun"/>
                <a:cs typeface="Times New Roman"/>
              </a:rPr>
              <a:t>We search answers for the following questions:</a:t>
            </a:r>
          </a:p>
          <a:p>
            <a:pPr fontAlgn="base">
              <a:spcBef>
                <a:spcPct val="50000"/>
              </a:spcBef>
              <a:spcAft>
                <a:spcPts val="1200"/>
              </a:spcAft>
              <a:defRPr/>
            </a:pPr>
            <a:r>
              <a:rPr lang="tr-TR" sz="2500" dirty="0" smtClean="0">
                <a:latin typeface="Calibri"/>
                <a:ea typeface="SimSun"/>
                <a:cs typeface="Times New Roman"/>
              </a:rPr>
              <a:t>1) Is there a positive relationship between RR and loan rates?</a:t>
            </a:r>
            <a:endParaRPr lang="tr-TR" sz="2500" dirty="0" smtClean="0">
              <a:latin typeface="Calibri"/>
              <a:ea typeface="SimSun"/>
              <a:cs typeface="Times New Roman"/>
              <a:sym typeface="Wingdings" panose="05000000000000000000" pitchFamily="2" charset="2"/>
            </a:endParaRPr>
          </a:p>
          <a:p>
            <a:pPr marL="971550" lvl="1" indent="-514350" fontAlgn="base">
              <a:spcBef>
                <a:spcPct val="50000"/>
              </a:spcBef>
              <a:spcAft>
                <a:spcPts val="1200"/>
              </a:spcAft>
              <a:buFont typeface="Arial" panose="020B0604020202020204" pitchFamily="34" charset="0"/>
              <a:buChar char="•"/>
              <a:defRPr/>
            </a:pPr>
            <a:r>
              <a:rPr lang="tr-TR" sz="2500" dirty="0" smtClean="0">
                <a:latin typeface="Calibri"/>
                <a:ea typeface="SimSun"/>
                <a:cs typeface="Times New Roman"/>
                <a:sym typeface="Wingdings" panose="05000000000000000000" pitchFamily="2" charset="2"/>
              </a:rPr>
              <a:t>If the answer is yes Interest rate risk or Liquidity channel</a:t>
            </a:r>
          </a:p>
          <a:p>
            <a:pPr marL="514350" indent="-514350" fontAlgn="base">
              <a:spcBef>
                <a:spcPct val="50000"/>
              </a:spcBef>
              <a:spcAft>
                <a:spcPts val="1200"/>
              </a:spcAft>
              <a:buFont typeface="Arial" panose="020B0604020202020204" pitchFamily="34" charset="0"/>
              <a:buChar char="•"/>
              <a:defRPr/>
            </a:pPr>
            <a:r>
              <a:rPr lang="tr-TR" sz="2500" dirty="0" smtClean="0">
                <a:latin typeface="Calibri"/>
                <a:ea typeface="SimSun"/>
                <a:cs typeface="Times New Roman"/>
                <a:sym typeface="Wingdings" panose="05000000000000000000" pitchFamily="2" charset="2"/>
              </a:rPr>
              <a:t>Table 2</a:t>
            </a:r>
            <a:endParaRPr lang="tr-TR" sz="2500" dirty="0">
              <a:latin typeface="Calibri"/>
              <a:ea typeface="SimSun"/>
              <a:cs typeface="Times New Roman"/>
              <a:sym typeface="Wingdings" panose="05000000000000000000" pitchFamily="2" charset="2"/>
            </a:endParaRPr>
          </a:p>
        </p:txBody>
      </p:sp>
    </p:spTree>
    <p:extLst>
      <p:ext uri="{BB962C8B-B14F-4D97-AF65-F5344CB8AC3E}">
        <p14:creationId xmlns:p14="http://schemas.microsoft.com/office/powerpoint/2010/main" xmlns="" val="2722501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SimSun"/>
                <a:cs typeface="Times New Roman"/>
              </a:rPr>
              <a:t>The Need for Unconventional Policy</a:t>
            </a:r>
            <a:endParaRPr lang="tr-TR" dirty="0"/>
          </a:p>
        </p:txBody>
      </p:sp>
      <p:sp>
        <p:nvSpPr>
          <p:cNvPr id="7" name="Slide Number Placeholder 6"/>
          <p:cNvSpPr>
            <a:spLocks noGrp="1"/>
          </p:cNvSpPr>
          <p:nvPr>
            <p:ph type="sldNum" sz="quarter" idx="12"/>
          </p:nvPr>
        </p:nvSpPr>
        <p:spPr/>
        <p:txBody>
          <a:bodyPr/>
          <a:lstStyle/>
          <a:p>
            <a:fld id="{506F0761-BE16-4D04-A06F-2D928E2DA77D}" type="slidenum">
              <a:rPr lang="tr-TR" smtClean="0">
                <a:solidFill>
                  <a:srgbClr val="FFFFFF"/>
                </a:solidFill>
              </a:rPr>
              <a:pPr/>
              <a:t>2</a:t>
            </a:fld>
            <a:endParaRPr lang="tr-TR" dirty="0">
              <a:solidFill>
                <a:srgbClr val="FFFFFF"/>
              </a:solidFill>
            </a:endParaRPr>
          </a:p>
        </p:txBody>
      </p:sp>
      <p:sp>
        <p:nvSpPr>
          <p:cNvPr id="3" name="Rectangle 2"/>
          <p:cNvSpPr/>
          <p:nvPr/>
        </p:nvSpPr>
        <p:spPr>
          <a:xfrm>
            <a:off x="457200" y="1628800"/>
            <a:ext cx="8208912" cy="4785926"/>
          </a:xfrm>
          <a:prstGeom prst="rect">
            <a:avLst/>
          </a:prstGeom>
        </p:spPr>
        <p:txBody>
          <a:bodyPr wrap="square">
            <a:spAutoFit/>
          </a:bodyPr>
          <a:lstStyle/>
          <a:p>
            <a:pPr marL="457200" lvl="0" indent="-457200">
              <a:spcAft>
                <a:spcPts val="600"/>
              </a:spcAft>
              <a:buClr>
                <a:schemeClr val="accent2">
                  <a:lumMod val="75000"/>
                </a:schemeClr>
              </a:buClr>
              <a:buFont typeface="Wingdings" panose="05000000000000000000" pitchFamily="2" charset="2"/>
              <a:buChar char="Ø"/>
            </a:pPr>
            <a:r>
              <a:rPr lang="en-US" sz="2700" dirty="0" smtClean="0">
                <a:solidFill>
                  <a:srgbClr val="000000"/>
                </a:solidFill>
                <a:ea typeface="SimSun"/>
                <a:cs typeface="Times New Roman"/>
              </a:rPr>
              <a:t>The financial crisis necessitated the use of unconventional monetary policy </a:t>
            </a:r>
            <a:endParaRPr lang="tr-TR" sz="2700" dirty="0" smtClean="0">
              <a:solidFill>
                <a:srgbClr val="000000"/>
              </a:solidFill>
              <a:ea typeface="SimSun"/>
              <a:cs typeface="Times New Roman"/>
            </a:endParaRPr>
          </a:p>
          <a:p>
            <a:pPr marL="457200" lvl="0" indent="-457200">
              <a:spcAft>
                <a:spcPts val="600"/>
              </a:spcAft>
              <a:buClr>
                <a:schemeClr val="accent2">
                  <a:lumMod val="75000"/>
                </a:schemeClr>
              </a:buClr>
              <a:buFont typeface="Wingdings" panose="05000000000000000000" pitchFamily="2" charset="2"/>
              <a:buChar char="Ø"/>
            </a:pPr>
            <a:endParaRPr lang="en-US" sz="2700" dirty="0" smtClean="0">
              <a:solidFill>
                <a:srgbClr val="000000"/>
              </a:solidFill>
              <a:ea typeface="SimSun"/>
              <a:cs typeface="Times New Roman"/>
            </a:endParaRPr>
          </a:p>
          <a:p>
            <a:pPr marL="457200" lvl="0" indent="-457200">
              <a:spcAft>
                <a:spcPts val="600"/>
              </a:spcAft>
              <a:buClr>
                <a:schemeClr val="accent2">
                  <a:lumMod val="75000"/>
                </a:schemeClr>
              </a:buClr>
              <a:buFont typeface="Wingdings" panose="05000000000000000000" pitchFamily="2" charset="2"/>
              <a:buChar char="Ø"/>
            </a:pPr>
            <a:r>
              <a:rPr lang="en-US" sz="2700" dirty="0" smtClean="0">
                <a:solidFill>
                  <a:srgbClr val="000000"/>
                </a:solidFill>
                <a:ea typeface="SimSun"/>
                <a:cs typeface="Times New Roman"/>
              </a:rPr>
              <a:t>QE policies of advanced economies </a:t>
            </a:r>
            <a:r>
              <a:rPr lang="en-US" dirty="0" smtClean="0">
                <a:solidFill>
                  <a:srgbClr val="000000"/>
                </a:solidFill>
                <a:ea typeface="SimSun"/>
                <a:cs typeface="Times New Roman"/>
                <a:sym typeface="Wingdings" panose="05000000000000000000" pitchFamily="2" charset="2"/>
              </a:rPr>
              <a:t> </a:t>
            </a:r>
            <a:r>
              <a:rPr lang="en-US" sz="2700" dirty="0" smtClean="0">
                <a:solidFill>
                  <a:srgbClr val="000000"/>
                </a:solidFill>
                <a:ea typeface="SimSun"/>
                <a:cs typeface="Times New Roman"/>
                <a:sym typeface="Wingdings" panose="05000000000000000000" pitchFamily="2" charset="2"/>
              </a:rPr>
              <a:t>Capital flows into emerging economies</a:t>
            </a:r>
            <a:endParaRPr lang="tr-TR" sz="2700" dirty="0" smtClean="0">
              <a:solidFill>
                <a:srgbClr val="000000"/>
              </a:solidFill>
              <a:ea typeface="SimSun"/>
              <a:cs typeface="Times New Roman"/>
              <a:sym typeface="Wingdings" panose="05000000000000000000" pitchFamily="2" charset="2"/>
            </a:endParaRPr>
          </a:p>
          <a:p>
            <a:pPr marL="457200" lvl="0" indent="-457200">
              <a:spcAft>
                <a:spcPts val="600"/>
              </a:spcAft>
              <a:buClr>
                <a:schemeClr val="accent2">
                  <a:lumMod val="75000"/>
                </a:schemeClr>
              </a:buClr>
              <a:buFont typeface="Wingdings" panose="05000000000000000000" pitchFamily="2" charset="2"/>
              <a:buChar char="Ø"/>
            </a:pPr>
            <a:endParaRPr lang="tr-TR" sz="2700" dirty="0" smtClean="0">
              <a:solidFill>
                <a:srgbClr val="000000"/>
              </a:solidFill>
              <a:ea typeface="SimSun"/>
              <a:cs typeface="Times New Roman"/>
              <a:sym typeface="Wingdings" panose="05000000000000000000" pitchFamily="2" charset="2"/>
            </a:endParaRPr>
          </a:p>
          <a:p>
            <a:pPr marL="457200" lvl="0" indent="-457200">
              <a:spcAft>
                <a:spcPts val="600"/>
              </a:spcAft>
              <a:buClr>
                <a:schemeClr val="accent2">
                  <a:lumMod val="75000"/>
                </a:schemeClr>
              </a:buClr>
              <a:buFont typeface="Wingdings" panose="05000000000000000000" pitchFamily="2" charset="2"/>
              <a:buChar char="Ø"/>
            </a:pPr>
            <a:r>
              <a:rPr lang="tr-TR" sz="2700" dirty="0" smtClean="0">
                <a:solidFill>
                  <a:srgbClr val="000000"/>
                </a:solidFill>
                <a:ea typeface="SimSun"/>
                <a:cs typeface="Times New Roman"/>
                <a:sym typeface="Wingdings" panose="05000000000000000000" pitchFamily="2" charset="2"/>
              </a:rPr>
              <a:t>Trade off between financial stability and price stability</a:t>
            </a:r>
          </a:p>
          <a:p>
            <a:pPr marL="457200" lvl="0" indent="-457200">
              <a:spcAft>
                <a:spcPts val="600"/>
              </a:spcAft>
              <a:buClr>
                <a:schemeClr val="accent2">
                  <a:lumMod val="75000"/>
                </a:schemeClr>
              </a:buClr>
              <a:buFont typeface="Wingdings" panose="05000000000000000000" pitchFamily="2" charset="2"/>
              <a:buChar char="Ø"/>
            </a:pPr>
            <a:endParaRPr lang="tr-TR" sz="2700" dirty="0" smtClean="0">
              <a:solidFill>
                <a:srgbClr val="000000"/>
              </a:solidFill>
              <a:ea typeface="SimSun"/>
              <a:cs typeface="Times New Roman"/>
              <a:sym typeface="Wingdings" panose="05000000000000000000" pitchFamily="2" charset="2"/>
            </a:endParaRPr>
          </a:p>
          <a:p>
            <a:pPr marL="457200" indent="-457200">
              <a:spcAft>
                <a:spcPts val="600"/>
              </a:spcAft>
              <a:buClr>
                <a:schemeClr val="accent2">
                  <a:lumMod val="75000"/>
                </a:schemeClr>
              </a:buClr>
              <a:buFont typeface="Wingdings" panose="05000000000000000000" pitchFamily="2" charset="2"/>
              <a:buChar char="Ø"/>
            </a:pPr>
            <a:r>
              <a:rPr lang="en-US" sz="2700" dirty="0">
                <a:solidFill>
                  <a:srgbClr val="000000"/>
                </a:solidFill>
                <a:ea typeface="SimSun"/>
                <a:cs typeface="Times New Roman"/>
              </a:rPr>
              <a:t>Multiple objectives, multiple instruments are</a:t>
            </a:r>
            <a:r>
              <a:rPr lang="tr-TR" sz="2700" dirty="0">
                <a:solidFill>
                  <a:srgbClr val="000000"/>
                </a:solidFill>
                <a:ea typeface="SimSun"/>
                <a:cs typeface="Times New Roman"/>
              </a:rPr>
              <a:t> </a:t>
            </a:r>
            <a:r>
              <a:rPr lang="en-US" sz="2700" dirty="0">
                <a:solidFill>
                  <a:srgbClr val="000000"/>
                </a:solidFill>
                <a:ea typeface="SimSun"/>
                <a:cs typeface="Times New Roman"/>
              </a:rPr>
              <a:t>needed</a:t>
            </a:r>
          </a:p>
          <a:p>
            <a:pPr marL="457200" lvl="0" indent="-457200">
              <a:spcAft>
                <a:spcPts val="600"/>
              </a:spcAft>
              <a:buClr>
                <a:schemeClr val="accent2">
                  <a:lumMod val="75000"/>
                </a:schemeClr>
              </a:buClr>
              <a:buFont typeface="Wingdings" panose="05000000000000000000" pitchFamily="2" charset="2"/>
              <a:buChar char="Ø"/>
            </a:pPr>
            <a:endParaRPr lang="en-US" sz="2700" dirty="0" smtClean="0">
              <a:solidFill>
                <a:srgbClr val="000000"/>
              </a:solidFill>
              <a:ea typeface="SimSun"/>
              <a:cs typeface="Times New Roman"/>
            </a:endParaRPr>
          </a:p>
        </p:txBody>
      </p:sp>
      <p:sp>
        <p:nvSpPr>
          <p:cNvPr id="4" name="Rectangle 3"/>
          <p:cNvSpPr/>
          <p:nvPr/>
        </p:nvSpPr>
        <p:spPr>
          <a:xfrm>
            <a:off x="457200" y="3843074"/>
            <a:ext cx="8406600" cy="800219"/>
          </a:xfrm>
          <a:prstGeom prst="rect">
            <a:avLst/>
          </a:prstGeom>
        </p:spPr>
        <p:txBody>
          <a:bodyPr wrap="square">
            <a:spAutoFit/>
          </a:bodyPr>
          <a:lstStyle/>
          <a:p>
            <a:pPr lvl="0">
              <a:spcAft>
                <a:spcPts val="600"/>
              </a:spcAft>
              <a:buClr>
                <a:srgbClr val="C0504D">
                  <a:lumMod val="75000"/>
                </a:srgbClr>
              </a:buClr>
            </a:pPr>
            <a:endParaRPr lang="en-US" dirty="0" smtClean="0">
              <a:solidFill>
                <a:srgbClr val="000000"/>
              </a:solidFill>
              <a:ea typeface="SimSun"/>
              <a:cs typeface="Calibri"/>
            </a:endParaRPr>
          </a:p>
          <a:p>
            <a:pPr lvl="0">
              <a:spcAft>
                <a:spcPts val="600"/>
              </a:spcAft>
              <a:buClr>
                <a:srgbClr val="C0504D">
                  <a:lumMod val="75000"/>
                </a:srgbClr>
              </a:buClr>
            </a:pPr>
            <a:endParaRPr lang="tr-TR" dirty="0">
              <a:solidFill>
                <a:srgbClr val="000000"/>
              </a:solidFill>
              <a:ea typeface="SimSun"/>
              <a:cs typeface="Times New Roman"/>
            </a:endParaRPr>
          </a:p>
        </p:txBody>
      </p:sp>
    </p:spTree>
    <p:extLst>
      <p:ext uri="{BB962C8B-B14F-4D97-AF65-F5344CB8AC3E}">
        <p14:creationId xmlns:p14="http://schemas.microsoft.com/office/powerpoint/2010/main" xmlns="" val="3988858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20</a:t>
            </a:fld>
            <a:endParaRPr lang="tr-TR">
              <a:solidFill>
                <a:srgbClr val="FFFFFF"/>
              </a:solidFill>
            </a:endParaRPr>
          </a:p>
        </p:txBody>
      </p:sp>
      <p:sp>
        <p:nvSpPr>
          <p:cNvPr id="4" name="TextBox 3"/>
          <p:cNvSpPr txBox="1"/>
          <p:nvPr/>
        </p:nvSpPr>
        <p:spPr>
          <a:xfrm>
            <a:off x="1835696" y="5497578"/>
            <a:ext cx="5472608" cy="553998"/>
          </a:xfrm>
          <a:prstGeom prst="rect">
            <a:avLst/>
          </a:prstGeom>
          <a:noFill/>
        </p:spPr>
        <p:txBody>
          <a:bodyPr wrap="square" rtlCol="0">
            <a:spAutoFit/>
          </a:bodyPr>
          <a:lstStyle/>
          <a:p>
            <a:r>
              <a:rPr lang="en-US" sz="1000" dirty="0">
                <a:latin typeface="Calibri" panose="020F0502020204030204" pitchFamily="34" charset="0"/>
                <a:cs typeface="Times New Roman" panose="02020603050405020304" pitchFamily="18" charset="0"/>
              </a:rPr>
              <a:t>Sample Period: June 2010 – December 2013.  Standard errors are given in parenthesis and adjusted for heteroskedasticity.  *** p&lt;0.01, ** p&lt;0.05, * p&lt;0.1.  Dynamic panel model is estimated with one stage GMM (Arellano and Bond, 1991). </a:t>
            </a:r>
          </a:p>
        </p:txBody>
      </p:sp>
      <p:graphicFrame>
        <p:nvGraphicFramePr>
          <p:cNvPr id="5" name="Table 4"/>
          <p:cNvGraphicFramePr>
            <a:graphicFrameLocks noGrp="1"/>
          </p:cNvGraphicFramePr>
          <p:nvPr>
            <p:extLst>
              <p:ext uri="{D42A27DB-BD31-4B8C-83A1-F6EECF244321}">
                <p14:modId xmlns:p14="http://schemas.microsoft.com/office/powerpoint/2010/main" xmlns="" val="4466967"/>
              </p:ext>
            </p:extLst>
          </p:nvPr>
        </p:nvGraphicFramePr>
        <p:xfrm>
          <a:off x="1924541" y="692696"/>
          <a:ext cx="4159627" cy="4536825"/>
        </p:xfrm>
        <a:graphic>
          <a:graphicData uri="http://schemas.openxmlformats.org/drawingml/2006/table">
            <a:tbl>
              <a:tblPr firstRow="1" firstCol="1" bandRow="1"/>
              <a:tblGrid>
                <a:gridCol w="343203"/>
                <a:gridCol w="2231086"/>
                <a:gridCol w="889596"/>
                <a:gridCol w="695742"/>
              </a:tblGrid>
              <a:tr h="235585">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 </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 </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Calibri" panose="020F0502020204030204" pitchFamily="34" charset="0"/>
                          <a:ea typeface="Times New Roman"/>
                          <a:cs typeface="Times New Roman" panose="02020603050405020304" pitchFamily="18" charset="0"/>
                        </a:rPr>
                        <a:t>(1)</a:t>
                      </a:r>
                      <a:endParaRPr lang="tr-TR" sz="14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(2)</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415">
                <a:tc>
                  <a:txBody>
                    <a:bodyPr/>
                    <a:lstStyle/>
                    <a:p>
                      <a:pPr algn="just">
                        <a:lnSpc>
                          <a:spcPct val="115000"/>
                        </a:lnSpc>
                        <a:spcAft>
                          <a:spcPts val="0"/>
                        </a:spcAft>
                      </a:pPr>
                      <a:r>
                        <a:rPr lang="en-US" sz="1400" dirty="0">
                          <a:solidFill>
                            <a:srgbClr val="000000"/>
                          </a:solidFill>
                          <a:effectLst/>
                          <a:latin typeface="Calibri" panose="020F0502020204030204" pitchFamily="34" charset="0"/>
                          <a:ea typeface="Times New Roman"/>
                          <a:cs typeface="Times New Roman" panose="02020603050405020304" pitchFamily="18" charset="0"/>
                        </a:rPr>
                        <a:t>1.</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400" dirty="0">
                          <a:solidFill>
                            <a:srgbClr val="000000"/>
                          </a:solidFill>
                          <a:effectLst/>
                          <a:latin typeface="Calibri" panose="020F0502020204030204" pitchFamily="34" charset="0"/>
                          <a:ea typeface="Times New Roman"/>
                          <a:cs typeface="Times New Roman" panose="02020603050405020304" pitchFamily="18" charset="0"/>
                        </a:rPr>
                        <a:t>i</a:t>
                      </a:r>
                      <a:r>
                        <a:rPr lang="en-US" sz="1400" baseline="-25000" dirty="0">
                          <a:solidFill>
                            <a:srgbClr val="000000"/>
                          </a:solidFill>
                          <a:effectLst/>
                          <a:latin typeface="Calibri" panose="020F0502020204030204" pitchFamily="34" charset="0"/>
                          <a:ea typeface="Times New Roman"/>
                          <a:cs typeface="Times New Roman" panose="02020603050405020304" pitchFamily="18" charset="0"/>
                        </a:rPr>
                        <a:t>i,t-1</a:t>
                      </a:r>
                      <a:r>
                        <a:rPr lang="en-US" sz="1400" baseline="30000" dirty="0">
                          <a:solidFill>
                            <a:srgbClr val="000000"/>
                          </a:solidFill>
                          <a:effectLst/>
                          <a:latin typeface="Calibri" panose="020F0502020204030204" pitchFamily="34" charset="0"/>
                          <a:ea typeface="Times New Roman"/>
                          <a:cs typeface="Times New Roman" panose="02020603050405020304" pitchFamily="18" charset="0"/>
                        </a:rPr>
                        <a:t>commercial loan</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400">
                          <a:effectLst/>
                          <a:latin typeface="Calibri" panose="020F0502020204030204" pitchFamily="34" charset="0"/>
                          <a:ea typeface="Times New Roman"/>
                          <a:cs typeface="Times New Roman" panose="02020603050405020304" pitchFamily="18" charset="0"/>
                        </a:rPr>
                        <a:t>0.78***</a:t>
                      </a:r>
                      <a:endParaRPr lang="tr-TR" sz="14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400">
                          <a:effectLst/>
                          <a:latin typeface="Calibri" panose="020F0502020204030204" pitchFamily="34" charset="0"/>
                          <a:ea typeface="Times New Roman"/>
                          <a:cs typeface="Times New Roman" panose="02020603050405020304" pitchFamily="18" charset="0"/>
                        </a:rPr>
                        <a:t>0.78***</a:t>
                      </a:r>
                      <a:endParaRPr lang="tr-TR" sz="14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45415">
                <a:tc>
                  <a:txBody>
                    <a:bodyPr/>
                    <a:lstStyle/>
                    <a:p>
                      <a:pPr algn="just">
                        <a:lnSpc>
                          <a:spcPct val="115000"/>
                        </a:lnSpc>
                        <a:spcAft>
                          <a:spcPts val="0"/>
                        </a:spcAft>
                      </a:pPr>
                      <a:r>
                        <a:rPr lang="en-US" sz="1400" dirty="0">
                          <a:solidFill>
                            <a:srgbClr val="000000"/>
                          </a:solidFill>
                          <a:effectLst/>
                          <a:latin typeface="Calibri" panose="020F0502020204030204" pitchFamily="34" charset="0"/>
                          <a:ea typeface="Times New Roman"/>
                          <a:cs typeface="Times New Roman" panose="02020603050405020304" pitchFamily="18" charset="0"/>
                        </a:rPr>
                        <a:t> </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dirty="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15000"/>
                        </a:lnSpc>
                        <a:spcAft>
                          <a:spcPts val="0"/>
                        </a:spcAft>
                      </a:pPr>
                      <a:r>
                        <a:rPr lang="en-US" sz="1400">
                          <a:effectLst/>
                          <a:latin typeface="Calibri" panose="020F0502020204030204" pitchFamily="34" charset="0"/>
                          <a:ea typeface="Times New Roman"/>
                          <a:cs typeface="Times New Roman" panose="02020603050405020304" pitchFamily="18" charset="0"/>
                        </a:rPr>
                        <a:t>(0.02)</a:t>
                      </a:r>
                      <a:endParaRPr lang="tr-TR" sz="14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15000"/>
                        </a:lnSpc>
                        <a:spcAft>
                          <a:spcPts val="0"/>
                        </a:spcAft>
                      </a:pPr>
                      <a:r>
                        <a:rPr lang="en-US" sz="1400">
                          <a:effectLst/>
                          <a:latin typeface="Calibri" panose="020F0502020204030204" pitchFamily="34" charset="0"/>
                          <a:ea typeface="Times New Roman"/>
                          <a:cs typeface="Times New Roman" panose="02020603050405020304" pitchFamily="18" charset="0"/>
                        </a:rPr>
                        <a:t>(0.02)</a:t>
                      </a:r>
                      <a:endParaRPr lang="tr-TR" sz="14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145415">
                <a:tc>
                  <a:txBody>
                    <a:bodyPr/>
                    <a:lstStyle/>
                    <a:p>
                      <a:pPr algn="just">
                        <a:lnSpc>
                          <a:spcPct val="115000"/>
                        </a:lnSpc>
                        <a:spcAft>
                          <a:spcPts val="0"/>
                        </a:spcAft>
                      </a:pPr>
                      <a:r>
                        <a:rPr lang="en-US" sz="1400" dirty="0">
                          <a:solidFill>
                            <a:srgbClr val="000000"/>
                          </a:solidFill>
                          <a:effectLst/>
                          <a:latin typeface="Calibri" panose="020F0502020204030204" pitchFamily="34" charset="0"/>
                          <a:ea typeface="Times New Roman"/>
                          <a:cs typeface="Times New Roman" panose="02020603050405020304" pitchFamily="18" charset="0"/>
                        </a:rPr>
                        <a:t>2.</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400" dirty="0" smtClean="0">
                          <a:solidFill>
                            <a:srgbClr val="000000"/>
                          </a:solidFill>
                          <a:effectLst/>
                          <a:latin typeface="Calibri" panose="020F0502020204030204" pitchFamily="34" charset="0"/>
                          <a:ea typeface="Times New Roman"/>
                          <a:cs typeface="Times New Roman" panose="02020603050405020304" pitchFamily="18" charset="0"/>
                        </a:rPr>
                        <a:t>O/N </a:t>
                      </a:r>
                      <a:r>
                        <a:rPr lang="en-US" sz="1400" dirty="0">
                          <a:solidFill>
                            <a:srgbClr val="000000"/>
                          </a:solidFill>
                          <a:effectLst/>
                          <a:latin typeface="Calibri" panose="020F0502020204030204" pitchFamily="34" charset="0"/>
                          <a:ea typeface="Times New Roman"/>
                          <a:cs typeface="Times New Roman" panose="02020603050405020304" pitchFamily="18" charset="0"/>
                        </a:rPr>
                        <a:t>Lending Rate </a:t>
                      </a:r>
                      <a:r>
                        <a:rPr lang="en-US" sz="1400" baseline="-25000" dirty="0">
                          <a:solidFill>
                            <a:srgbClr val="000000"/>
                          </a:solidFill>
                          <a:effectLst/>
                          <a:latin typeface="Calibri" panose="020F0502020204030204" pitchFamily="34" charset="0"/>
                          <a:ea typeface="Times New Roman"/>
                          <a:cs typeface="Times New Roman" panose="02020603050405020304" pitchFamily="18" charset="0"/>
                        </a:rPr>
                        <a:t>t</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15000"/>
                        </a:lnSpc>
                        <a:spcAft>
                          <a:spcPts val="0"/>
                        </a:spcAft>
                      </a:pPr>
                      <a:r>
                        <a:rPr lang="en-US" sz="1400">
                          <a:effectLst/>
                          <a:latin typeface="Calibri" panose="020F0502020204030204" pitchFamily="34" charset="0"/>
                          <a:ea typeface="Times New Roman"/>
                          <a:cs typeface="Times New Roman" panose="02020603050405020304" pitchFamily="18" charset="0"/>
                        </a:rPr>
                        <a:t>0.19***</a:t>
                      </a:r>
                      <a:endParaRPr lang="tr-TR" sz="14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15000"/>
                        </a:lnSpc>
                        <a:spcAft>
                          <a:spcPts val="0"/>
                        </a:spcAft>
                      </a:pPr>
                      <a:r>
                        <a:rPr lang="en-US" sz="1400">
                          <a:effectLst/>
                          <a:latin typeface="Calibri" panose="020F0502020204030204" pitchFamily="34" charset="0"/>
                          <a:ea typeface="Times New Roman"/>
                          <a:cs typeface="Times New Roman" panose="02020603050405020304" pitchFamily="18" charset="0"/>
                        </a:rPr>
                        <a:t>0.18***</a:t>
                      </a:r>
                      <a:endParaRPr lang="tr-TR" sz="14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145415">
                <a:tc>
                  <a:txBody>
                    <a:bodyPr/>
                    <a:lstStyle/>
                    <a:p>
                      <a:pPr algn="just">
                        <a:lnSpc>
                          <a:spcPct val="115000"/>
                        </a:lnSpc>
                        <a:spcAft>
                          <a:spcPts val="0"/>
                        </a:spcAft>
                      </a:pPr>
                      <a:r>
                        <a:rPr lang="en-US" sz="1400" dirty="0">
                          <a:solidFill>
                            <a:srgbClr val="000000"/>
                          </a:solidFill>
                          <a:effectLst/>
                          <a:latin typeface="Calibri" panose="020F0502020204030204" pitchFamily="34" charset="0"/>
                          <a:ea typeface="Times New Roman"/>
                          <a:cs typeface="Times New Roman" panose="02020603050405020304" pitchFamily="18" charset="0"/>
                        </a:rPr>
                        <a:t> </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dirty="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(0.02)</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15000"/>
                        </a:lnSpc>
                        <a:spcAft>
                          <a:spcPts val="0"/>
                        </a:spcAft>
                      </a:pPr>
                      <a:r>
                        <a:rPr lang="en-US" sz="1400">
                          <a:effectLst/>
                          <a:latin typeface="Calibri" panose="020F0502020204030204" pitchFamily="34" charset="0"/>
                          <a:ea typeface="Times New Roman"/>
                          <a:cs typeface="Times New Roman" panose="02020603050405020304" pitchFamily="18" charset="0"/>
                        </a:rPr>
                        <a:t>(0.02)</a:t>
                      </a:r>
                      <a:endParaRPr lang="tr-TR" sz="14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145415">
                <a:tc>
                  <a:txBody>
                    <a:bodyPr/>
                    <a:lstStyle/>
                    <a:p>
                      <a:pPr algn="just">
                        <a:lnSpc>
                          <a:spcPct val="115000"/>
                        </a:lnSpc>
                        <a:spcAft>
                          <a:spcPts val="0"/>
                        </a:spcAft>
                      </a:pPr>
                      <a:r>
                        <a:rPr lang="en-US" sz="1400" dirty="0">
                          <a:solidFill>
                            <a:srgbClr val="000000"/>
                          </a:solidFill>
                          <a:effectLst/>
                          <a:latin typeface="Calibri" panose="020F0502020204030204" pitchFamily="34" charset="0"/>
                          <a:ea typeface="Times New Roman"/>
                          <a:cs typeface="Times New Roman" panose="02020603050405020304" pitchFamily="18" charset="0"/>
                        </a:rPr>
                        <a:t>3.</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400" dirty="0">
                          <a:solidFill>
                            <a:srgbClr val="000000"/>
                          </a:solidFill>
                          <a:effectLst/>
                          <a:latin typeface="Calibri" panose="020F0502020204030204" pitchFamily="34" charset="0"/>
                          <a:ea typeface="Times New Roman"/>
                          <a:cs typeface="Times New Roman" panose="02020603050405020304" pitchFamily="18" charset="0"/>
                        </a:rPr>
                        <a:t>Nonperforming Loan Ratio </a:t>
                      </a:r>
                      <a:r>
                        <a:rPr lang="en-US" sz="1400" baseline="-25000" dirty="0" err="1">
                          <a:solidFill>
                            <a:srgbClr val="000000"/>
                          </a:solidFill>
                          <a:effectLst/>
                          <a:latin typeface="Calibri" panose="020F0502020204030204" pitchFamily="34" charset="0"/>
                          <a:ea typeface="Times New Roman"/>
                          <a:cs typeface="Times New Roman" panose="02020603050405020304" pitchFamily="18" charset="0"/>
                        </a:rPr>
                        <a:t>i,t</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0.22**</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15000"/>
                        </a:lnSpc>
                        <a:spcAft>
                          <a:spcPts val="0"/>
                        </a:spcAft>
                      </a:pPr>
                      <a:r>
                        <a:rPr lang="en-US" sz="1400">
                          <a:effectLst/>
                          <a:latin typeface="Calibri" panose="020F0502020204030204" pitchFamily="34" charset="0"/>
                          <a:ea typeface="Times New Roman"/>
                          <a:cs typeface="Times New Roman" panose="02020603050405020304" pitchFamily="18" charset="0"/>
                        </a:rPr>
                        <a:t>0.19*</a:t>
                      </a:r>
                      <a:endParaRPr lang="tr-TR" sz="14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145415">
                <a:tc>
                  <a:txBody>
                    <a:bodyPr/>
                    <a:lstStyle/>
                    <a:p>
                      <a:pPr algn="just">
                        <a:lnSpc>
                          <a:spcPct val="115000"/>
                        </a:lnSpc>
                        <a:spcAft>
                          <a:spcPts val="0"/>
                        </a:spcAft>
                      </a:pPr>
                      <a:r>
                        <a:rPr lang="en-US" sz="1400" dirty="0">
                          <a:solidFill>
                            <a:srgbClr val="000000"/>
                          </a:solidFill>
                          <a:effectLst/>
                          <a:latin typeface="Calibri" panose="020F0502020204030204" pitchFamily="34" charset="0"/>
                          <a:ea typeface="Times New Roman"/>
                          <a:cs typeface="Times New Roman" panose="02020603050405020304" pitchFamily="18" charset="0"/>
                        </a:rPr>
                        <a:t> </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dirty="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(0.11)</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15000"/>
                        </a:lnSpc>
                        <a:spcAft>
                          <a:spcPts val="0"/>
                        </a:spcAft>
                      </a:pPr>
                      <a:r>
                        <a:rPr lang="en-US" sz="1400">
                          <a:effectLst/>
                          <a:latin typeface="Calibri" panose="020F0502020204030204" pitchFamily="34" charset="0"/>
                          <a:ea typeface="Times New Roman"/>
                          <a:cs typeface="Times New Roman" panose="02020603050405020304" pitchFamily="18" charset="0"/>
                        </a:rPr>
                        <a:t>(0.11)</a:t>
                      </a:r>
                      <a:endParaRPr lang="tr-TR" sz="14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145415">
                <a:tc>
                  <a:txBody>
                    <a:bodyPr/>
                    <a:lstStyle/>
                    <a:p>
                      <a:pPr algn="just">
                        <a:lnSpc>
                          <a:spcPct val="115000"/>
                        </a:lnSpc>
                        <a:spcAft>
                          <a:spcPts val="0"/>
                        </a:spcAft>
                      </a:pPr>
                      <a:r>
                        <a:rPr lang="en-US" sz="1400" dirty="0">
                          <a:solidFill>
                            <a:srgbClr val="000000"/>
                          </a:solidFill>
                          <a:effectLst/>
                          <a:latin typeface="Calibri" panose="020F0502020204030204" pitchFamily="34" charset="0"/>
                          <a:ea typeface="Times New Roman"/>
                          <a:cs typeface="Times New Roman" panose="02020603050405020304" pitchFamily="18" charset="0"/>
                        </a:rPr>
                        <a:t>4.</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400" dirty="0">
                          <a:solidFill>
                            <a:srgbClr val="000000"/>
                          </a:solidFill>
                          <a:effectLst/>
                          <a:latin typeface="Calibri" panose="020F0502020204030204" pitchFamily="34" charset="0"/>
                          <a:ea typeface="Times New Roman"/>
                          <a:cs typeface="Times New Roman" panose="02020603050405020304" pitchFamily="18" charset="0"/>
                        </a:rPr>
                        <a:t>Inflation </a:t>
                      </a:r>
                      <a:r>
                        <a:rPr lang="en-US" sz="1400" dirty="0" err="1">
                          <a:solidFill>
                            <a:srgbClr val="000000"/>
                          </a:solidFill>
                          <a:effectLst/>
                          <a:latin typeface="Calibri" panose="020F0502020204030204" pitchFamily="34" charset="0"/>
                          <a:ea typeface="Times New Roman"/>
                          <a:cs typeface="Times New Roman" panose="02020603050405020304" pitchFamily="18" charset="0"/>
                        </a:rPr>
                        <a:t>rate</a:t>
                      </a:r>
                      <a:r>
                        <a:rPr lang="en-US" sz="1400" baseline="-25000" dirty="0" err="1">
                          <a:solidFill>
                            <a:srgbClr val="000000"/>
                          </a:solidFill>
                          <a:effectLst/>
                          <a:latin typeface="Calibri" panose="020F0502020204030204" pitchFamily="34" charset="0"/>
                          <a:ea typeface="Times New Roman"/>
                          <a:cs typeface="Times New Roman" panose="02020603050405020304" pitchFamily="18" charset="0"/>
                        </a:rPr>
                        <a:t>t</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0.09***</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0.08***</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145415">
                <a:tc>
                  <a:txBody>
                    <a:bodyPr/>
                    <a:lstStyle/>
                    <a:p>
                      <a:pPr algn="just">
                        <a:lnSpc>
                          <a:spcPct val="115000"/>
                        </a:lnSpc>
                        <a:spcAft>
                          <a:spcPts val="0"/>
                        </a:spcAft>
                      </a:pPr>
                      <a:r>
                        <a:rPr lang="en-US" sz="1400" dirty="0">
                          <a:solidFill>
                            <a:srgbClr val="000000"/>
                          </a:solidFill>
                          <a:effectLst/>
                          <a:latin typeface="Calibri" panose="020F0502020204030204" pitchFamily="34" charset="0"/>
                          <a:ea typeface="Times New Roman"/>
                          <a:cs typeface="Times New Roman" panose="02020603050405020304" pitchFamily="18" charset="0"/>
                        </a:rPr>
                        <a:t> </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(0.03)</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(0.03)</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145415">
                <a:tc>
                  <a:txBody>
                    <a:bodyPr/>
                    <a:lstStyle/>
                    <a:p>
                      <a:pPr algn="just">
                        <a:lnSpc>
                          <a:spcPct val="115000"/>
                        </a:lnSpc>
                        <a:spcAft>
                          <a:spcPts val="0"/>
                        </a:spcAft>
                      </a:pPr>
                      <a:r>
                        <a:rPr lang="en-US" sz="1400" dirty="0">
                          <a:solidFill>
                            <a:srgbClr val="000000"/>
                          </a:solidFill>
                          <a:effectLst/>
                          <a:latin typeface="Calibri" panose="020F0502020204030204" pitchFamily="34" charset="0"/>
                          <a:ea typeface="Times New Roman"/>
                          <a:cs typeface="Times New Roman" panose="02020603050405020304" pitchFamily="18" charset="0"/>
                        </a:rPr>
                        <a:t>5.</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400">
                          <a:solidFill>
                            <a:srgbClr val="000000"/>
                          </a:solidFill>
                          <a:effectLst/>
                          <a:latin typeface="Calibri" panose="020F0502020204030204" pitchFamily="34" charset="0"/>
                          <a:ea typeface="Times New Roman"/>
                          <a:cs typeface="Times New Roman" panose="02020603050405020304" pitchFamily="18" charset="0"/>
                        </a:rPr>
                        <a:t>∆ USD/TL </a:t>
                      </a:r>
                      <a:r>
                        <a:rPr lang="en-US" sz="1400" baseline="-25000">
                          <a:solidFill>
                            <a:srgbClr val="000000"/>
                          </a:solidFill>
                          <a:effectLst/>
                          <a:latin typeface="Calibri" panose="020F0502020204030204" pitchFamily="34" charset="0"/>
                          <a:ea typeface="Times New Roman"/>
                          <a:cs typeface="Times New Roman" panose="02020603050405020304" pitchFamily="18" charset="0"/>
                        </a:rPr>
                        <a:t>t</a:t>
                      </a:r>
                      <a:endParaRPr lang="tr-TR" sz="140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0.04***</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0.03***</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145415">
                <a:tc>
                  <a:txBody>
                    <a:bodyPr/>
                    <a:lstStyle/>
                    <a:p>
                      <a:pPr algn="just">
                        <a:lnSpc>
                          <a:spcPct val="115000"/>
                        </a:lnSpc>
                        <a:spcAft>
                          <a:spcPts val="0"/>
                        </a:spcAft>
                      </a:pPr>
                      <a:r>
                        <a:rPr lang="en-US" sz="1400" dirty="0">
                          <a:solidFill>
                            <a:srgbClr val="000000"/>
                          </a:solidFill>
                          <a:effectLst/>
                          <a:latin typeface="Calibri" panose="020F0502020204030204" pitchFamily="34" charset="0"/>
                          <a:ea typeface="Times New Roman"/>
                          <a:cs typeface="Times New Roman" panose="02020603050405020304" pitchFamily="18" charset="0"/>
                        </a:rPr>
                        <a:t> </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(0.01)</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(0.01)</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145415">
                <a:tc>
                  <a:txBody>
                    <a:bodyPr/>
                    <a:lstStyle/>
                    <a:p>
                      <a:pPr algn="just">
                        <a:lnSpc>
                          <a:spcPct val="115000"/>
                        </a:lnSpc>
                        <a:spcAft>
                          <a:spcPts val="0"/>
                        </a:spcAft>
                      </a:pPr>
                      <a:r>
                        <a:rPr lang="en-US" sz="1400" dirty="0">
                          <a:solidFill>
                            <a:srgbClr val="000000"/>
                          </a:solidFill>
                          <a:effectLst/>
                          <a:latin typeface="Calibri" panose="020F0502020204030204" pitchFamily="34" charset="0"/>
                          <a:ea typeface="Times New Roman"/>
                          <a:cs typeface="Times New Roman" panose="02020603050405020304" pitchFamily="18" charset="0"/>
                        </a:rPr>
                        <a:t>6.</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400">
                          <a:solidFill>
                            <a:srgbClr val="000000"/>
                          </a:solidFill>
                          <a:effectLst/>
                          <a:latin typeface="Calibri" panose="020F0502020204030204" pitchFamily="34" charset="0"/>
                          <a:ea typeface="Times New Roman"/>
                          <a:cs typeface="Times New Roman" panose="02020603050405020304" pitchFamily="18" charset="0"/>
                        </a:rPr>
                        <a:t>RR</a:t>
                      </a:r>
                      <a:r>
                        <a:rPr lang="en-US" sz="1400" baseline="30000">
                          <a:solidFill>
                            <a:srgbClr val="000000"/>
                          </a:solidFill>
                          <a:effectLst/>
                          <a:latin typeface="Calibri" panose="020F0502020204030204" pitchFamily="34" charset="0"/>
                          <a:ea typeface="Times New Roman"/>
                          <a:cs typeface="Times New Roman" panose="02020603050405020304" pitchFamily="18" charset="0"/>
                        </a:rPr>
                        <a:t>c</a:t>
                      </a:r>
                      <a:r>
                        <a:rPr lang="en-US" sz="1400">
                          <a:solidFill>
                            <a:srgbClr val="000000"/>
                          </a:solidFill>
                          <a:effectLst/>
                          <a:latin typeface="Calibri" panose="020F0502020204030204" pitchFamily="34" charset="0"/>
                          <a:ea typeface="Times New Roman"/>
                          <a:cs typeface="Times New Roman" panose="02020603050405020304" pitchFamily="18" charset="0"/>
                        </a:rPr>
                        <a:t> </a:t>
                      </a:r>
                      <a:r>
                        <a:rPr lang="en-US" sz="1400" baseline="-25000">
                          <a:solidFill>
                            <a:srgbClr val="000000"/>
                          </a:solidFill>
                          <a:effectLst/>
                          <a:latin typeface="Calibri" panose="020F0502020204030204" pitchFamily="34" charset="0"/>
                          <a:ea typeface="Times New Roman"/>
                          <a:cs typeface="Times New Roman" panose="02020603050405020304" pitchFamily="18" charset="0"/>
                        </a:rPr>
                        <a:t>i,t</a:t>
                      </a:r>
                      <a:endParaRPr lang="tr-TR" sz="140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0.07***</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4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145415">
                <a:tc>
                  <a:txBody>
                    <a:bodyPr/>
                    <a:lstStyle/>
                    <a:p>
                      <a:pPr algn="just">
                        <a:lnSpc>
                          <a:spcPct val="115000"/>
                        </a:lnSpc>
                        <a:spcAft>
                          <a:spcPts val="0"/>
                        </a:spcAft>
                      </a:pPr>
                      <a:r>
                        <a:rPr lang="en-US" sz="1400" dirty="0">
                          <a:solidFill>
                            <a:srgbClr val="000000"/>
                          </a:solidFill>
                          <a:effectLst/>
                          <a:latin typeface="Calibri" panose="020F0502020204030204" pitchFamily="34" charset="0"/>
                          <a:ea typeface="Times New Roman"/>
                          <a:cs typeface="Times New Roman" panose="02020603050405020304" pitchFamily="18" charset="0"/>
                        </a:rPr>
                        <a:t> </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(0.02)</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4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145415">
                <a:tc>
                  <a:txBody>
                    <a:bodyPr/>
                    <a:lstStyle/>
                    <a:p>
                      <a:pPr algn="just">
                        <a:lnSpc>
                          <a:spcPct val="115000"/>
                        </a:lnSpc>
                        <a:spcAft>
                          <a:spcPts val="0"/>
                        </a:spcAft>
                      </a:pPr>
                      <a:r>
                        <a:rPr lang="en-US" sz="1400" dirty="0">
                          <a:solidFill>
                            <a:srgbClr val="000000"/>
                          </a:solidFill>
                          <a:effectLst/>
                          <a:latin typeface="Calibri" panose="020F0502020204030204" pitchFamily="34" charset="0"/>
                          <a:ea typeface="Times New Roman"/>
                          <a:cs typeface="Times New Roman" panose="02020603050405020304" pitchFamily="18" charset="0"/>
                        </a:rPr>
                        <a:t>7.</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400">
                          <a:solidFill>
                            <a:srgbClr val="000000"/>
                          </a:solidFill>
                          <a:effectLst/>
                          <a:latin typeface="Calibri" panose="020F0502020204030204" pitchFamily="34" charset="0"/>
                          <a:ea typeface="Times New Roman"/>
                          <a:cs typeface="Times New Roman" panose="02020603050405020304" pitchFamily="18" charset="0"/>
                        </a:rPr>
                        <a:t>RR</a:t>
                      </a:r>
                      <a:r>
                        <a:rPr lang="en-US" sz="1400" baseline="30000">
                          <a:solidFill>
                            <a:srgbClr val="000000"/>
                          </a:solidFill>
                          <a:effectLst/>
                          <a:latin typeface="Calibri" panose="020F0502020204030204" pitchFamily="34" charset="0"/>
                          <a:ea typeface="Times New Roman"/>
                          <a:cs typeface="Times New Roman" panose="02020603050405020304" pitchFamily="18" charset="0"/>
                        </a:rPr>
                        <a:t>c</a:t>
                      </a:r>
                      <a:r>
                        <a:rPr lang="en-US" sz="1400">
                          <a:solidFill>
                            <a:srgbClr val="000000"/>
                          </a:solidFill>
                          <a:effectLst/>
                          <a:latin typeface="Calibri" panose="020F0502020204030204" pitchFamily="34" charset="0"/>
                          <a:ea typeface="Times New Roman"/>
                          <a:cs typeface="Times New Roman" panose="02020603050405020304" pitchFamily="18" charset="0"/>
                        </a:rPr>
                        <a:t> </a:t>
                      </a:r>
                      <a:r>
                        <a:rPr lang="en-US" sz="1400" baseline="-25000">
                          <a:solidFill>
                            <a:srgbClr val="000000"/>
                          </a:solidFill>
                          <a:effectLst/>
                          <a:latin typeface="Calibri" panose="020F0502020204030204" pitchFamily="34" charset="0"/>
                          <a:ea typeface="Times New Roman"/>
                          <a:cs typeface="Times New Roman" panose="02020603050405020304" pitchFamily="18" charset="0"/>
                        </a:rPr>
                        <a:t>i,t-1</a:t>
                      </a:r>
                      <a:endParaRPr lang="tr-TR" sz="140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15000"/>
                        </a:lnSpc>
                      </a:pPr>
                      <a:endParaRPr lang="tr-TR" sz="14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0.08***</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145415">
                <a:tc>
                  <a:txBody>
                    <a:bodyPr/>
                    <a:lstStyle/>
                    <a:p>
                      <a:pPr algn="just">
                        <a:lnSpc>
                          <a:spcPct val="115000"/>
                        </a:lnSpc>
                        <a:spcAft>
                          <a:spcPts val="0"/>
                        </a:spcAft>
                      </a:pPr>
                      <a:r>
                        <a:rPr lang="en-US" sz="1400" dirty="0">
                          <a:solidFill>
                            <a:srgbClr val="000000"/>
                          </a:solidFill>
                          <a:effectLst/>
                          <a:latin typeface="Calibri" panose="020F0502020204030204" pitchFamily="34" charset="0"/>
                          <a:ea typeface="Times New Roman"/>
                          <a:cs typeface="Times New Roman" panose="02020603050405020304" pitchFamily="18" charset="0"/>
                        </a:rPr>
                        <a:t> </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15000"/>
                        </a:lnSpc>
                      </a:pPr>
                      <a:endParaRPr lang="tr-TR" sz="14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(0.02)</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154305">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9.</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400">
                          <a:effectLst/>
                          <a:latin typeface="Calibri" panose="020F0502020204030204" pitchFamily="34" charset="0"/>
                          <a:ea typeface="Times New Roman"/>
                          <a:cs typeface="Times New Roman" panose="02020603050405020304" pitchFamily="18" charset="0"/>
                        </a:rPr>
                        <a:t>Constant</a:t>
                      </a:r>
                      <a:endParaRPr lang="tr-TR" sz="14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-0.53**</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-0.27</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145415">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 </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(0.26)</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(0.24)</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154305">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10.</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400">
                          <a:effectLst/>
                          <a:latin typeface="Calibri" panose="020F0502020204030204" pitchFamily="34" charset="0"/>
                          <a:ea typeface="Times New Roman"/>
                          <a:cs typeface="Times New Roman" panose="02020603050405020304" pitchFamily="18" charset="0"/>
                        </a:rPr>
                        <a:t>Observations</a:t>
                      </a:r>
                      <a:endParaRPr lang="tr-TR" sz="14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Calibri" panose="020F0502020204030204" pitchFamily="34" charset="0"/>
                          <a:ea typeface="Times New Roman"/>
                          <a:cs typeface="Times New Roman" panose="02020603050405020304" pitchFamily="18" charset="0"/>
                        </a:rPr>
                        <a:t>817</a:t>
                      </a:r>
                      <a:endParaRPr lang="tr-TR" sz="14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817</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145415">
                <a:tc>
                  <a:txBody>
                    <a:bodyPr/>
                    <a:lstStyle/>
                    <a:p>
                      <a:pPr algn="just">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11.</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Calibri" panose="020F0502020204030204" pitchFamily="34" charset="0"/>
                          <a:ea typeface="Times New Roman"/>
                          <a:cs typeface="Times New Roman" panose="02020603050405020304" pitchFamily="18" charset="0"/>
                        </a:rPr>
                        <a:t>Number of id</a:t>
                      </a:r>
                      <a:endParaRPr lang="tr-TR" sz="14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panose="020F0502020204030204" pitchFamily="34" charset="0"/>
                          <a:ea typeface="Times New Roman"/>
                          <a:cs typeface="Times New Roman" panose="02020603050405020304" pitchFamily="18" charset="0"/>
                        </a:rPr>
                        <a:t>19</a:t>
                      </a:r>
                      <a:endParaRPr lang="tr-TR" sz="14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libri" panose="020F0502020204030204" pitchFamily="34" charset="0"/>
                          <a:ea typeface="Times New Roman"/>
                          <a:cs typeface="Times New Roman" panose="02020603050405020304" pitchFamily="18" charset="0"/>
                        </a:rPr>
                        <a:t>19</a:t>
                      </a:r>
                      <a:endParaRPr lang="tr-TR" sz="14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158421366"/>
              </p:ext>
            </p:extLst>
          </p:nvPr>
        </p:nvGraphicFramePr>
        <p:xfrm>
          <a:off x="1691680" y="260648"/>
          <a:ext cx="5271527" cy="301814"/>
        </p:xfrm>
        <a:graphic>
          <a:graphicData uri="http://schemas.openxmlformats.org/drawingml/2006/table">
            <a:tbl>
              <a:tblPr firstRow="1" firstCol="1" bandRow="1"/>
              <a:tblGrid>
                <a:gridCol w="4222737"/>
                <a:gridCol w="1048790"/>
              </a:tblGrid>
              <a:tr h="301814">
                <a:tc>
                  <a:txBody>
                    <a:bodyPr/>
                    <a:lstStyle/>
                    <a:p>
                      <a:pPr algn="ctr">
                        <a:lnSpc>
                          <a:spcPct val="115000"/>
                        </a:lnSpc>
                        <a:spcAft>
                          <a:spcPts val="0"/>
                        </a:spcAft>
                      </a:pPr>
                      <a:r>
                        <a:rPr lang="en-US" sz="1600" b="1" i="1" dirty="0">
                          <a:effectLst/>
                          <a:latin typeface="+mn-lt"/>
                          <a:ea typeface="Times New Roman"/>
                          <a:cs typeface="Times New Roman"/>
                        </a:rPr>
                        <a:t>Table 2: Interest Rate on Commercial Loans</a:t>
                      </a:r>
                      <a:endParaRPr lang="tr-TR" sz="1600" i="1" dirty="0">
                        <a:effectLst/>
                        <a:latin typeface="+mn-lt"/>
                        <a:ea typeface="Calibri"/>
                        <a:cs typeface="Times New Roman"/>
                      </a:endParaRPr>
                    </a:p>
                  </a:txBody>
                  <a:tcPr marL="44450" marR="44450" marT="0" marB="0" anchor="b">
                    <a:lnL>
                      <a:noFill/>
                    </a:lnL>
                    <a:lnR>
                      <a:noFill/>
                    </a:lnR>
                    <a:lnT>
                      <a:noFill/>
                    </a:lnT>
                    <a:lnB>
                      <a:noFill/>
                    </a:lnB>
                  </a:tcPr>
                </a:tc>
                <a:tc>
                  <a:txBody>
                    <a:bodyPr/>
                    <a:lstStyle/>
                    <a:p>
                      <a:pPr algn="ctr">
                        <a:lnSpc>
                          <a:spcPct val="115000"/>
                        </a:lnSpc>
                      </a:pPr>
                      <a:endParaRPr lang="tr-TR" sz="1600" i="1" dirty="0">
                        <a:effectLst/>
                        <a:latin typeface="+mn-lt"/>
                      </a:endParaRPr>
                    </a:p>
                  </a:txBody>
                  <a:tcPr marL="44450" marR="44450" marT="0" marB="0" anchor="b">
                    <a:lnL>
                      <a:noFill/>
                    </a:lnL>
                    <a:lnR>
                      <a:noFill/>
                    </a:lnR>
                    <a:lnT>
                      <a:noFill/>
                    </a:lnT>
                    <a:lnB>
                      <a:noFill/>
                    </a:lnB>
                  </a:tcPr>
                </a:tc>
              </a:tr>
            </a:tbl>
          </a:graphicData>
        </a:graphic>
      </p:graphicFrame>
    </p:spTree>
    <p:extLst>
      <p:ext uri="{BB962C8B-B14F-4D97-AF65-F5344CB8AC3E}">
        <p14:creationId xmlns:p14="http://schemas.microsoft.com/office/powerpoint/2010/main" xmlns="" val="3549427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21</a:t>
            </a:fld>
            <a:endParaRPr lang="tr-TR">
              <a:solidFill>
                <a:srgbClr val="FFFFFF"/>
              </a:solidFill>
            </a:endParaRPr>
          </a:p>
        </p:txBody>
      </p:sp>
      <p:sp>
        <p:nvSpPr>
          <p:cNvPr id="3" name="Text Placeholder 2"/>
          <p:cNvSpPr>
            <a:spLocks noGrp="1"/>
          </p:cNvSpPr>
          <p:nvPr>
            <p:ph type="body" sz="half" idx="2"/>
          </p:nvPr>
        </p:nvSpPr>
        <p:spPr/>
        <p:txBody>
          <a:bodyPr/>
          <a:lstStyle/>
          <a:p>
            <a:endParaRPr lang="tr-TR"/>
          </a:p>
        </p:txBody>
      </p:sp>
      <p:sp>
        <p:nvSpPr>
          <p:cNvPr id="5" name="Text Placeholder 4"/>
          <p:cNvSpPr>
            <a:spLocks noGrp="1"/>
          </p:cNvSpPr>
          <p:nvPr>
            <p:ph type="body" sz="quarter" idx="14"/>
          </p:nvPr>
        </p:nvSpPr>
        <p:spPr>
          <a:xfrm>
            <a:off x="755576" y="1142500"/>
            <a:ext cx="7110316" cy="4302724"/>
          </a:xfrm>
        </p:spPr>
        <p:txBody>
          <a:bodyPr>
            <a:normAutofit/>
          </a:bodyPr>
          <a:lstStyle/>
          <a:p>
            <a:pPr algn="l"/>
            <a:r>
              <a:rPr lang="tr-TR" sz="2400" b="0" dirty="0" smtClean="0">
                <a:solidFill>
                  <a:schemeClr val="tx1"/>
                </a:solidFill>
              </a:rPr>
              <a:t>2) Is central bank funding a perfect substitute for deposits?</a:t>
            </a:r>
          </a:p>
          <a:p>
            <a:pPr algn="l"/>
            <a:endParaRPr lang="tr-TR" sz="2400" b="0" dirty="0" smtClean="0">
              <a:solidFill>
                <a:schemeClr val="tx1"/>
              </a:solidFill>
            </a:endParaRPr>
          </a:p>
          <a:p>
            <a:pPr lvl="1" indent="0">
              <a:buNone/>
            </a:pPr>
            <a:endParaRPr lang="tr-TR" sz="2400" dirty="0" smtClean="0">
              <a:solidFill>
                <a:schemeClr val="tx1"/>
              </a:solidFill>
              <a:latin typeface="+mn-lt"/>
              <a:sym typeface="Wingdings" panose="05000000000000000000" pitchFamily="2" charset="2"/>
            </a:endParaRPr>
          </a:p>
          <a:p>
            <a:pPr marL="1085850" lvl="1" indent="-342900"/>
            <a:r>
              <a:rPr lang="tr-TR" sz="2400" dirty="0" smtClean="0">
                <a:solidFill>
                  <a:schemeClr val="tx1"/>
                </a:solidFill>
                <a:latin typeface="+mn-lt"/>
                <a:sym typeface="Wingdings" panose="05000000000000000000" pitchFamily="2" charset="2"/>
              </a:rPr>
              <a:t>If the answer is no Consistent with interest rate risk or the liquidity channels</a:t>
            </a:r>
          </a:p>
          <a:p>
            <a:pPr lvl="1" indent="0">
              <a:buNone/>
            </a:pPr>
            <a:endParaRPr lang="tr-TR" sz="2400" dirty="0">
              <a:latin typeface="+mn-lt"/>
              <a:sym typeface="Wingdings" panose="05000000000000000000" pitchFamily="2" charset="2"/>
            </a:endParaRPr>
          </a:p>
          <a:p>
            <a:pPr lvl="1" indent="0">
              <a:buNone/>
            </a:pPr>
            <a:r>
              <a:rPr lang="tr-TR" sz="2400" dirty="0" smtClean="0">
                <a:latin typeface="+mn-lt"/>
                <a:sym typeface="Wingdings" panose="05000000000000000000" pitchFamily="2" charset="2"/>
              </a:rPr>
              <a:t>Table 3</a:t>
            </a:r>
            <a:endParaRPr lang="tr-TR" sz="2400" dirty="0" smtClean="0">
              <a:solidFill>
                <a:schemeClr val="tx1"/>
              </a:solidFill>
              <a:latin typeface="+mn-lt"/>
              <a:sym typeface="Wingdings" panose="05000000000000000000" pitchFamily="2" charset="2"/>
            </a:endParaRPr>
          </a:p>
        </p:txBody>
      </p:sp>
      <p:sp>
        <p:nvSpPr>
          <p:cNvPr id="6" name="Title 5"/>
          <p:cNvSpPr>
            <a:spLocks noGrp="1"/>
          </p:cNvSpPr>
          <p:nvPr>
            <p:ph type="title"/>
          </p:nvPr>
        </p:nvSpPr>
        <p:spPr/>
        <p:txBody>
          <a:bodyPr/>
          <a:lstStyle/>
          <a:p>
            <a:r>
              <a:rPr lang="tr-TR" dirty="0" smtClean="0"/>
              <a:t>Empirical Analysis</a:t>
            </a:r>
            <a:endParaRPr lang="tr-TR" dirty="0"/>
          </a:p>
        </p:txBody>
      </p:sp>
      <p:sp>
        <p:nvSpPr>
          <p:cNvPr id="7" name="Text Placeholder 6"/>
          <p:cNvSpPr>
            <a:spLocks noGrp="1"/>
          </p:cNvSpPr>
          <p:nvPr>
            <p:ph type="body" sz="half" idx="15"/>
          </p:nvPr>
        </p:nvSpPr>
        <p:spPr/>
        <p:txBody>
          <a:bodyPr/>
          <a:lstStyle/>
          <a:p>
            <a:endParaRPr lang="tr-TR"/>
          </a:p>
        </p:txBody>
      </p:sp>
    </p:spTree>
    <p:extLst>
      <p:ext uri="{BB962C8B-B14F-4D97-AF65-F5344CB8AC3E}">
        <p14:creationId xmlns:p14="http://schemas.microsoft.com/office/powerpoint/2010/main" xmlns="" val="919969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22</a:t>
            </a:fld>
            <a:endParaRPr lang="tr-TR">
              <a:solidFill>
                <a:srgbClr val="FFFFFF"/>
              </a:solidFill>
            </a:endParaRPr>
          </a:p>
        </p:txBody>
      </p:sp>
      <mc:AlternateContent xmlns:mc="http://schemas.openxmlformats.org/markup-compatibility/2006">
        <mc:Choice xmlns:a14="http://schemas.microsoft.com/office/drawing/2010/main" xmlns="" Requires="a14">
          <p:graphicFrame>
            <p:nvGraphicFramePr>
              <p:cNvPr id="4" name="Table 3"/>
              <p:cNvGraphicFramePr>
                <a:graphicFrameLocks noGrp="1"/>
              </p:cNvGraphicFramePr>
              <p:nvPr>
                <p:extLst>
                  <p:ext uri="{D42A27DB-BD31-4B8C-83A1-F6EECF244321}">
                    <p14:modId xmlns:p14="http://schemas.microsoft.com/office/powerpoint/2010/main" val="1166694282"/>
                  </p:ext>
                </p:extLst>
              </p:nvPr>
            </p:nvGraphicFramePr>
            <p:xfrm>
              <a:off x="2042977" y="548680"/>
              <a:ext cx="4521200" cy="5140770"/>
            </p:xfrm>
            <a:graphic>
              <a:graphicData uri="http://schemas.openxmlformats.org/drawingml/2006/table">
                <a:tbl>
                  <a:tblPr firstRow="1" firstCol="1" bandRow="1"/>
                  <a:tblGrid>
                    <a:gridCol w="338455"/>
                    <a:gridCol w="3216910"/>
                    <a:gridCol w="965835"/>
                  </a:tblGrid>
                  <a:tr h="159385">
                    <a:tc>
                      <a:txBody>
                        <a:bodyPr/>
                        <a:lstStyle/>
                        <a:p>
                          <a:pPr algn="just">
                            <a:lnSpc>
                              <a:spcPct val="115000"/>
                            </a:lnSpc>
                            <a:spcAft>
                              <a:spcPts val="0"/>
                            </a:spcAft>
                          </a:pPr>
                          <a:r>
                            <a:rPr lang="en-US" sz="1200" dirty="0">
                              <a:effectLst/>
                              <a:latin typeface="+mn-lt"/>
                              <a:ea typeface="Times New Roman"/>
                              <a:cs typeface="Times New Roman" panose="02020603050405020304" pitchFamily="18" charset="0"/>
                            </a:rPr>
                            <a:t> </a:t>
                          </a:r>
                          <a:endParaRPr lang="tr-TR" sz="1200" dirty="0">
                            <a:effectLst/>
                            <a:latin typeface="+mn-lt"/>
                            <a:ea typeface="Calibri"/>
                            <a:cs typeface="Times New Roman" panose="02020603050405020304" pitchFamily="18" charset="0"/>
                          </a:endParaRPr>
                        </a:p>
                      </a:txBody>
                      <a:tcPr marL="44450" marR="44450" marT="0" marB="0">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a:effectLst/>
                              <a:latin typeface="+mn-lt"/>
                              <a:ea typeface="Times New Roman"/>
                              <a:cs typeface="Times New Roman" panose="02020603050405020304" pitchFamily="18" charset="0"/>
                            </a:rPr>
                            <a:t> </a:t>
                          </a:r>
                          <a:endParaRPr lang="tr-TR" sz="1200" dirty="0">
                            <a:effectLst/>
                            <a:latin typeface="+mn-lt"/>
                            <a:ea typeface="Calibri"/>
                            <a:cs typeface="Times New Roman" panose="02020603050405020304" pitchFamily="18" charset="0"/>
                          </a:endParaRPr>
                        </a:p>
                      </a:txBody>
                      <a:tcPr marL="44450" marR="4445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effectLst/>
                            <a:latin typeface="+mn-lt"/>
                            <a:ea typeface="Calibri"/>
                            <a:cs typeface="Times New Roman" panose="02020603050405020304" pitchFamily="18" charset="0"/>
                          </a:endParaRPr>
                        </a:p>
                      </a:txBody>
                      <a:tcPr marL="44450" marR="4445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435">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1.</a:t>
                          </a:r>
                          <a:endParaRPr lang="tr-TR" sz="1400" dirty="0">
                            <a:effectLst/>
                            <a:latin typeface="+mn-lt"/>
                            <a:ea typeface="Calibri"/>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tr-TR" sz="1400" baseline="0" dirty="0" smtClean="0">
                              <a:effectLst/>
                              <a:latin typeface="+mn-lt"/>
                              <a:ea typeface="Times New Roman"/>
                              <a:cs typeface="Times New Roman" panose="02020603050405020304" pitchFamily="18" charset="0"/>
                            </a:rPr>
                            <a:t>i</a:t>
                          </a:r>
                          <a:r>
                            <a:rPr lang="en-US" sz="1400" baseline="-25000" dirty="0" smtClean="0">
                              <a:effectLst/>
                              <a:latin typeface="+mn-lt"/>
                              <a:ea typeface="Times New Roman"/>
                              <a:cs typeface="Times New Roman" panose="02020603050405020304" pitchFamily="18" charset="0"/>
                            </a:rPr>
                            <a:t>i,t-1</a:t>
                          </a:r>
                          <a:r>
                            <a:rPr lang="en-US" sz="1400" baseline="30000" dirty="0" smtClean="0">
                              <a:effectLst/>
                              <a:latin typeface="+mn-lt"/>
                              <a:ea typeface="Times New Roman"/>
                              <a:cs typeface="Times New Roman" panose="02020603050405020304" pitchFamily="18" charset="0"/>
                            </a:rPr>
                            <a:t>deposit</a:t>
                          </a:r>
                          <a:endParaRPr lang="tr-TR" sz="1400" dirty="0">
                            <a:effectLst/>
                            <a:latin typeface="+mn-lt"/>
                            <a:ea typeface="Calibri"/>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0.64***</a:t>
                          </a:r>
                          <a:endParaRPr lang="tr-TR" sz="1400">
                            <a:effectLst/>
                            <a:latin typeface="+mn-lt"/>
                            <a:ea typeface="Calibri"/>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50495">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(0.03)</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169545">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2.</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Average Funding Rate </a:t>
                          </a:r>
                          <a:r>
                            <a:rPr lang="en-US" sz="1400" baseline="-25000">
                              <a:effectLst/>
                              <a:latin typeface="+mn-lt"/>
                              <a:ea typeface="Times New Roman"/>
                              <a:cs typeface="Times New Roman" panose="02020603050405020304" pitchFamily="18" charset="0"/>
                            </a:rPr>
                            <a:t>t</a:t>
                          </a:r>
                          <a:endParaRPr lang="tr-TR" sz="1400">
                            <a:effectLst/>
                            <a:latin typeface="+mn-lt"/>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0.26***</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219710">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(0.03)</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169545">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3.</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Funding need due to RR </a:t>
                          </a:r>
                          <a14:m>
                            <m:oMath xmlns:m="http://schemas.openxmlformats.org/officeDocument/2006/math">
                              <m:r>
                                <a:rPr lang="en-US" sz="1400" i="1">
                                  <a:effectLst/>
                                  <a:latin typeface="Cambria Math" panose="02040503050406030204" pitchFamily="18" charset="0"/>
                                  <a:ea typeface="Times New Roman"/>
                                  <a:cs typeface="Times New Roman"/>
                                </a:rPr>
                                <m:t>(</m:t>
                              </m:r>
                              <m:sSubSup>
                                <m:sSubSupPr>
                                  <m:ctrlPr>
                                    <a:rPr lang="tr-TR" sz="1400" i="1">
                                      <a:effectLst/>
                                      <a:latin typeface="Cambria Math" panose="02040503050406030204" pitchFamily="18" charset="0"/>
                                      <a:ea typeface="Times New Roman"/>
                                      <a:cs typeface="Times New Roman"/>
                                    </a:rPr>
                                  </m:ctrlPr>
                                </m:sSubSupPr>
                                <m:e>
                                  <m:r>
                                    <a:rPr lang="tr-TR" sz="1400" i="1">
                                      <a:effectLst/>
                                      <a:latin typeface="Cambria Math" panose="02040503050406030204" pitchFamily="18" charset="0"/>
                                      <a:ea typeface="Times New Roman"/>
                                      <a:cs typeface="Times New Roman"/>
                                    </a:rPr>
                                    <m:t>𝑅𝑅</m:t>
                                  </m:r>
                                </m:e>
                                <m:sub>
                                  <m:r>
                                    <a:rPr lang="tr-TR" sz="1400" i="1">
                                      <a:effectLst/>
                                      <a:latin typeface="Cambria Math" panose="02040503050406030204" pitchFamily="18" charset="0"/>
                                      <a:ea typeface="Times New Roman"/>
                                      <a:cs typeface="Times New Roman"/>
                                    </a:rPr>
                                    <m:t>𝑡</m:t>
                                  </m:r>
                                </m:sub>
                                <m:sup>
                                  <m:r>
                                    <a:rPr lang="tr-TR" sz="1400" i="1">
                                      <a:effectLst/>
                                      <a:latin typeface="Cambria Math" panose="02040503050406030204" pitchFamily="18" charset="0"/>
                                      <a:ea typeface="Times New Roman"/>
                                      <a:cs typeface="Times New Roman"/>
                                    </a:rPr>
                                    <m:t>𝐿</m:t>
                                  </m:r>
                                </m:sup>
                              </m:sSubSup>
                              <m:r>
                                <a:rPr lang="tr-TR" sz="1400" i="1">
                                  <a:effectLst/>
                                  <a:latin typeface="Cambria Math" panose="02040503050406030204" pitchFamily="18" charset="0"/>
                                  <a:ea typeface="Times New Roman"/>
                                  <a:cs typeface="Times New Roman"/>
                                </a:rPr>
                                <m:t>)</m:t>
                              </m:r>
                            </m:oMath>
                          </a14:m>
                          <a:endParaRPr lang="tr-TR" sz="1400">
                            <a:effectLst/>
                            <a:latin typeface="+mn-lt"/>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0.03***</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150495">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(0.01)</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150495">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4.</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Funding need due to FX Operations</a:t>
                          </a:r>
                          <a:r>
                            <a:rPr lang="en-US" sz="1400" baseline="-25000">
                              <a:effectLst/>
                              <a:latin typeface="+mn-lt"/>
                              <a:ea typeface="Times New Roman"/>
                              <a:cs typeface="Times New Roman" panose="02020603050405020304" pitchFamily="18" charset="0"/>
                            </a:rPr>
                            <a:t>t  </a:t>
                          </a:r>
                          <a14:m>
                            <m:oMath xmlns:m="http://schemas.openxmlformats.org/officeDocument/2006/math">
                              <m:sSubSup>
                                <m:sSubSupPr>
                                  <m:ctrlPr>
                                    <a:rPr lang="tr-TR" sz="1400" i="1">
                                      <a:effectLst/>
                                      <a:latin typeface="Cambria Math" panose="02040503050406030204" pitchFamily="18" charset="0"/>
                                      <a:ea typeface="Times New Roman"/>
                                      <a:cs typeface="Times New Roman"/>
                                    </a:rPr>
                                  </m:ctrlPr>
                                </m:sSubSupPr>
                                <m:e>
                                  <m:r>
                                    <a:rPr lang="tr-TR" sz="1400" i="1">
                                      <a:effectLst/>
                                      <a:latin typeface="Cambria Math" panose="02040503050406030204" pitchFamily="18" charset="0"/>
                                      <a:ea typeface="Times New Roman"/>
                                      <a:cs typeface="Times New Roman"/>
                                    </a:rPr>
                                    <m:t>(</m:t>
                                  </m:r>
                                  <m:r>
                                    <a:rPr lang="tr-TR" sz="1400" i="1">
                                      <a:effectLst/>
                                      <a:latin typeface="Cambria Math" panose="02040503050406030204" pitchFamily="18" charset="0"/>
                                      <a:ea typeface="Times New Roman"/>
                                      <a:cs typeface="Times New Roman"/>
                                    </a:rPr>
                                    <m:t>𝐹𝑋</m:t>
                                  </m:r>
                                </m:e>
                                <m:sub>
                                  <m:r>
                                    <a:rPr lang="tr-TR" sz="1400" i="1">
                                      <a:effectLst/>
                                      <a:latin typeface="Cambria Math" panose="02040503050406030204" pitchFamily="18" charset="0"/>
                                      <a:ea typeface="Times New Roman"/>
                                      <a:cs typeface="Times New Roman"/>
                                    </a:rPr>
                                    <m:t>𝑡</m:t>
                                  </m:r>
                                </m:sub>
                                <m:sup>
                                  <m:r>
                                    <a:rPr lang="tr-TR" sz="1400" i="1">
                                      <a:effectLst/>
                                      <a:latin typeface="Cambria Math" panose="02040503050406030204" pitchFamily="18" charset="0"/>
                                      <a:ea typeface="Times New Roman"/>
                                      <a:cs typeface="Times New Roman"/>
                                    </a:rPr>
                                    <m:t>𝐿</m:t>
                                  </m:r>
                                </m:sup>
                              </m:sSubSup>
                              <m:r>
                                <a:rPr lang="tr-TR" sz="1400" i="1">
                                  <a:effectLst/>
                                  <a:latin typeface="Cambria Math" panose="02040503050406030204" pitchFamily="18" charset="0"/>
                                  <a:ea typeface="Times New Roman"/>
                                  <a:cs typeface="Times New Roman"/>
                                </a:rPr>
                                <m:t>)</m:t>
                              </m:r>
                            </m:oMath>
                          </a14:m>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0.11***</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150495">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(0.01)</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169545">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5.</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Other Funding Need </a:t>
                          </a:r>
                          <a:r>
                            <a:rPr lang="en-US" sz="1400" baseline="-25000">
                              <a:effectLst/>
                              <a:latin typeface="+mn-lt"/>
                              <a:ea typeface="Times New Roman"/>
                              <a:cs typeface="Times New Roman" panose="02020603050405020304" pitchFamily="18" charset="0"/>
                            </a:rPr>
                            <a:t>t</a:t>
                          </a:r>
                          <a:r>
                            <a:rPr lang="en-US" sz="1400">
                              <a:effectLst/>
                              <a:latin typeface="+mn-lt"/>
                              <a:ea typeface="Times New Roman"/>
                              <a:cs typeface="Times New Roman" panose="02020603050405020304" pitchFamily="18" charset="0"/>
                            </a:rPr>
                            <a:t> </a:t>
                          </a:r>
                          <a14:m>
                            <m:oMath xmlns:m="http://schemas.openxmlformats.org/officeDocument/2006/math">
                              <m:sSub>
                                <m:sSubPr>
                                  <m:ctrlPr>
                                    <a:rPr lang="tr-TR" sz="1400" i="1">
                                      <a:effectLst/>
                                      <a:latin typeface="Cambria Math" panose="02040503050406030204" pitchFamily="18" charset="0"/>
                                      <a:ea typeface="Times New Roman"/>
                                      <a:cs typeface="Times New Roman"/>
                                    </a:rPr>
                                  </m:ctrlPr>
                                </m:sSubPr>
                                <m:e>
                                  <m:r>
                                    <a:rPr lang="tr-TR" sz="1400" i="1">
                                      <a:effectLst/>
                                      <a:latin typeface="Cambria Math" panose="02040503050406030204" pitchFamily="18" charset="0"/>
                                      <a:ea typeface="Times New Roman"/>
                                      <a:cs typeface="Times New Roman"/>
                                    </a:rPr>
                                    <m:t>(</m:t>
                                  </m:r>
                                  <m:r>
                                    <a:rPr lang="tr-TR" sz="1400" i="1">
                                      <a:effectLst/>
                                      <a:latin typeface="Cambria Math" panose="02040503050406030204" pitchFamily="18" charset="0"/>
                                      <a:ea typeface="Times New Roman"/>
                                      <a:cs typeface="Times New Roman"/>
                                    </a:rPr>
                                    <m:t>𝑂𝐹𝑁</m:t>
                                  </m:r>
                                </m:e>
                                <m:sub>
                                  <m:r>
                                    <a:rPr lang="tr-TR" sz="1400" i="1">
                                      <a:effectLst/>
                                      <a:latin typeface="Cambria Math" panose="02040503050406030204" pitchFamily="18" charset="0"/>
                                      <a:ea typeface="Times New Roman"/>
                                      <a:cs typeface="Times New Roman"/>
                                    </a:rPr>
                                    <m:t>𝑡</m:t>
                                  </m:r>
                                </m:sub>
                              </m:sSub>
                              <m:r>
                                <a:rPr lang="tr-TR" sz="1400" i="1">
                                  <a:effectLst/>
                                  <a:latin typeface="Cambria Math" panose="02040503050406030204" pitchFamily="18" charset="0"/>
                                  <a:ea typeface="Times New Roman"/>
                                  <a:cs typeface="Times New Roman"/>
                                </a:rPr>
                                <m:t>)</m:t>
                              </m:r>
                            </m:oMath>
                          </a14:m>
                          <a:endParaRPr lang="tr-TR" sz="1400">
                            <a:effectLst/>
                            <a:latin typeface="+mn-lt"/>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-0.02</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150495">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(0.01)</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169545">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6.</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Direct Cost of </a:t>
                          </a:r>
                          <a14:m>
                            <m:oMath xmlns:m="http://schemas.openxmlformats.org/officeDocument/2006/math">
                              <m:r>
                                <a:rPr lang="en-US" sz="1400" i="1">
                                  <a:effectLst/>
                                  <a:latin typeface="Cambria Math" panose="02040503050406030204" pitchFamily="18" charset="0"/>
                                  <a:ea typeface="Times New Roman"/>
                                  <a:cs typeface="Times New Roman"/>
                                </a:rPr>
                                <m:t>𝑅𝑅</m:t>
                              </m:r>
                              <m:r>
                                <a:rPr lang="en-US" sz="1400" i="1">
                                  <a:effectLst/>
                                  <a:latin typeface="Cambria Math" panose="02040503050406030204" pitchFamily="18" charset="0"/>
                                  <a:ea typeface="Times New Roman"/>
                                  <a:cs typeface="Times New Roman"/>
                                </a:rPr>
                                <m:t> </m:t>
                              </m:r>
                            </m:oMath>
                          </a14:m>
                          <a:r>
                            <a:rPr lang="en-US" sz="1400" dirty="0">
                              <a:effectLst/>
                              <a:latin typeface="+mn-lt"/>
                              <a:ea typeface="Times New Roman"/>
                              <a:cs typeface="Times New Roman" panose="02020603050405020304" pitchFamily="18" charset="0"/>
                            </a:rPr>
                            <a:t>(</a:t>
                          </a:r>
                          <a14:m>
                            <m:oMath xmlns:m="http://schemas.openxmlformats.org/officeDocument/2006/math">
                              <m:sSubSup>
                                <m:sSubSupPr>
                                  <m:ctrlPr>
                                    <a:rPr lang="tr-TR" sz="1400" i="1">
                                      <a:effectLst/>
                                      <a:latin typeface="Cambria Math" panose="02040503050406030204" pitchFamily="18" charset="0"/>
                                      <a:ea typeface="Calibri"/>
                                      <a:cs typeface="Times New Roman"/>
                                    </a:rPr>
                                  </m:ctrlPr>
                                </m:sSubSupPr>
                                <m:e>
                                  <m:r>
                                    <m:rPr>
                                      <m:sty m:val="p"/>
                                    </m:rPr>
                                    <a:rPr lang="en-US" sz="1400">
                                      <a:effectLst/>
                                      <a:latin typeface="Cambria Math" panose="02040503050406030204" pitchFamily="18" charset="0"/>
                                      <a:ea typeface="Calibri"/>
                                      <a:cs typeface="Times New Roman"/>
                                    </a:rPr>
                                    <m:t>RR</m:t>
                                  </m:r>
                                </m:e>
                                <m:sub>
                                  <m:r>
                                    <a:rPr lang="en-US" sz="1400" i="1">
                                      <a:effectLst/>
                                      <a:latin typeface="Cambria Math" panose="02040503050406030204" pitchFamily="18" charset="0"/>
                                      <a:ea typeface="Calibri"/>
                                      <a:cs typeface="Times New Roman"/>
                                    </a:rPr>
                                    <m:t>𝑖</m:t>
                                  </m:r>
                                  <m:r>
                                    <a:rPr lang="en-US" sz="1400" i="1">
                                      <a:effectLst/>
                                      <a:latin typeface="Cambria Math" panose="02040503050406030204" pitchFamily="18" charset="0"/>
                                      <a:ea typeface="Calibri"/>
                                      <a:cs typeface="Times New Roman"/>
                                    </a:rPr>
                                    <m:t>,</m:t>
                                  </m:r>
                                  <m:r>
                                    <a:rPr lang="en-US" sz="1400" i="1">
                                      <a:effectLst/>
                                      <a:latin typeface="Cambria Math" panose="02040503050406030204" pitchFamily="18" charset="0"/>
                                      <a:ea typeface="Calibri"/>
                                      <a:cs typeface="Times New Roman"/>
                                    </a:rPr>
                                    <m:t>𝑡</m:t>
                                  </m:r>
                                </m:sub>
                                <m:sup>
                                  <m:r>
                                    <a:rPr lang="en-US" sz="1400" i="1">
                                      <a:effectLst/>
                                      <a:latin typeface="Cambria Math" panose="02040503050406030204" pitchFamily="18" charset="0"/>
                                      <a:ea typeface="Calibri"/>
                                      <a:cs typeface="Times New Roman"/>
                                    </a:rPr>
                                    <m:t>𝑐</m:t>
                                  </m:r>
                                </m:sup>
                              </m:sSubSup>
                            </m:oMath>
                          </a14:m>
                          <a:r>
                            <a:rPr lang="en-US" sz="1400" dirty="0">
                              <a:effectLst/>
                              <a:latin typeface="+mn-lt"/>
                              <a:ea typeface="Times New Roman"/>
                              <a:cs typeface="Times New Roman" panose="02020603050405020304" pitchFamily="18" charset="0"/>
                            </a:rPr>
                            <a:t>)</a:t>
                          </a:r>
                          <a:endParaRPr lang="tr-TR" sz="1400" dirty="0">
                            <a:effectLst/>
                            <a:latin typeface="+mn-lt"/>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0.06***</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150495">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(0.01)</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169545">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7.</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Inflation </a:t>
                          </a:r>
                          <a:r>
                            <a:rPr lang="en-US" sz="1400" baseline="-25000">
                              <a:effectLst/>
                              <a:latin typeface="+mn-lt"/>
                              <a:ea typeface="Times New Roman"/>
                              <a:cs typeface="Times New Roman" panose="02020603050405020304" pitchFamily="18" charset="0"/>
                            </a:rPr>
                            <a:t>t</a:t>
                          </a:r>
                          <a:endParaRPr lang="tr-TR" sz="1400">
                            <a:effectLst/>
                            <a:latin typeface="+mn-lt"/>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0.08***</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150495">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(0.01)</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169545">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8.</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 USD Dollar/TL </a:t>
                          </a:r>
                          <a:r>
                            <a:rPr lang="en-US" sz="1400" baseline="-25000">
                              <a:effectLst/>
                              <a:latin typeface="+mn-lt"/>
                              <a:ea typeface="Times New Roman"/>
                              <a:cs typeface="Times New Roman" panose="02020603050405020304" pitchFamily="18" charset="0"/>
                            </a:rPr>
                            <a:t>t</a:t>
                          </a:r>
                          <a:endParaRPr lang="tr-TR" sz="1400">
                            <a:effectLst/>
                            <a:latin typeface="+mn-lt"/>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0.01***</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150495">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(0.001)</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150495">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9.</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Constant</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0.91***</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150495">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(0.19)</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150495">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10.</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Observations</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817</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159385">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Number of id</a:t>
                          </a:r>
                          <a:endParaRPr lang="tr-TR" sz="1400" dirty="0">
                            <a:effectLst/>
                            <a:latin typeface="+mn-lt"/>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19</a:t>
                          </a:r>
                          <a:endParaRPr lang="tr-TR" sz="1400" dirty="0">
                            <a:effectLst/>
                            <a:latin typeface="+mn-lt"/>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xmlns="" xmlns:a14="http://schemas.microsoft.com/office/drawing/2010/main" val="1166694282"/>
                  </p:ext>
                </p:extLst>
              </p:nvPr>
            </p:nvGraphicFramePr>
            <p:xfrm>
              <a:off x="2042977" y="548680"/>
              <a:ext cx="4521200" cy="5085212"/>
            </p:xfrm>
            <a:graphic>
              <a:graphicData uri="http://schemas.openxmlformats.org/drawingml/2006/table">
                <a:tbl>
                  <a:tblPr firstRow="1" firstCol="1" bandRow="1"/>
                  <a:tblGrid>
                    <a:gridCol w="338455"/>
                    <a:gridCol w="3216910"/>
                    <a:gridCol w="965835"/>
                  </a:tblGrid>
                  <a:tr h="210312">
                    <a:tc>
                      <a:txBody>
                        <a:bodyPr/>
                        <a:lstStyle/>
                        <a:p>
                          <a:pPr algn="just">
                            <a:lnSpc>
                              <a:spcPct val="115000"/>
                            </a:lnSpc>
                            <a:spcAft>
                              <a:spcPts val="0"/>
                            </a:spcAft>
                          </a:pPr>
                          <a:r>
                            <a:rPr lang="en-US" sz="1200" dirty="0">
                              <a:effectLst/>
                              <a:latin typeface="+mn-lt"/>
                              <a:ea typeface="Times New Roman"/>
                              <a:cs typeface="Times New Roman" panose="02020603050405020304" pitchFamily="18" charset="0"/>
                            </a:rPr>
                            <a:t> </a:t>
                          </a:r>
                          <a:endParaRPr lang="tr-TR" sz="1200" dirty="0">
                            <a:effectLst/>
                            <a:latin typeface="+mn-lt"/>
                            <a:ea typeface="Calibri"/>
                            <a:cs typeface="Times New Roman" panose="02020603050405020304" pitchFamily="18" charset="0"/>
                          </a:endParaRPr>
                        </a:p>
                      </a:txBody>
                      <a:tcPr marL="44450" marR="44450" marT="0" marB="0">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a:effectLst/>
                              <a:latin typeface="+mn-lt"/>
                              <a:ea typeface="Times New Roman"/>
                              <a:cs typeface="Times New Roman" panose="02020603050405020304" pitchFamily="18" charset="0"/>
                            </a:rPr>
                            <a:t> </a:t>
                          </a:r>
                          <a:endParaRPr lang="tr-TR" sz="1200" dirty="0">
                            <a:effectLst/>
                            <a:latin typeface="+mn-lt"/>
                            <a:ea typeface="Calibri"/>
                            <a:cs typeface="Times New Roman" panose="02020603050405020304" pitchFamily="18" charset="0"/>
                          </a:endParaRPr>
                        </a:p>
                      </a:txBody>
                      <a:tcPr marL="44450" marR="4445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effectLst/>
                            <a:latin typeface="+mn-lt"/>
                            <a:ea typeface="Calibri"/>
                            <a:cs typeface="Times New Roman" panose="02020603050405020304" pitchFamily="18" charset="0"/>
                          </a:endParaRPr>
                        </a:p>
                      </a:txBody>
                      <a:tcPr marL="44450" marR="4445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50">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1.</a:t>
                          </a:r>
                          <a:endParaRPr lang="tr-TR" sz="1400" dirty="0">
                            <a:effectLst/>
                            <a:latin typeface="+mn-lt"/>
                            <a:ea typeface="Calibri"/>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tr-TR" sz="1400" baseline="0" dirty="0" smtClean="0">
                              <a:effectLst/>
                              <a:latin typeface="+mn-lt"/>
                              <a:ea typeface="Times New Roman"/>
                              <a:cs typeface="Times New Roman" panose="02020603050405020304" pitchFamily="18" charset="0"/>
                            </a:rPr>
                            <a:t>i</a:t>
                          </a:r>
                          <a:r>
                            <a:rPr lang="en-US" sz="1400" baseline="-25000" dirty="0" smtClean="0">
                              <a:effectLst/>
                              <a:latin typeface="+mn-lt"/>
                              <a:ea typeface="Times New Roman"/>
                              <a:cs typeface="Times New Roman" panose="02020603050405020304" pitchFamily="18" charset="0"/>
                            </a:rPr>
                            <a:t>i,t-1</a:t>
                          </a:r>
                          <a:r>
                            <a:rPr lang="en-US" sz="1400" baseline="30000" dirty="0" smtClean="0">
                              <a:effectLst/>
                              <a:latin typeface="+mn-lt"/>
                              <a:ea typeface="Times New Roman"/>
                              <a:cs typeface="Times New Roman" panose="02020603050405020304" pitchFamily="18" charset="0"/>
                            </a:rPr>
                            <a:t>deposit</a:t>
                          </a:r>
                          <a:endParaRPr lang="tr-TR" sz="1400" dirty="0">
                            <a:effectLst/>
                            <a:latin typeface="+mn-lt"/>
                            <a:ea typeface="Calibri"/>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0.64***</a:t>
                          </a:r>
                          <a:endParaRPr lang="tr-TR" sz="1400">
                            <a:effectLst/>
                            <a:latin typeface="+mn-lt"/>
                            <a:ea typeface="Calibri"/>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45364">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(0.03)</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230950">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2.</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Average Funding Rate </a:t>
                          </a:r>
                          <a:r>
                            <a:rPr lang="en-US" sz="1400" baseline="-25000">
                              <a:effectLst/>
                              <a:latin typeface="+mn-lt"/>
                              <a:ea typeface="Times New Roman"/>
                              <a:cs typeface="Times New Roman" panose="02020603050405020304" pitchFamily="18" charset="0"/>
                            </a:rPr>
                            <a:t>t</a:t>
                          </a:r>
                          <a:endParaRPr lang="tr-TR" sz="1400">
                            <a:effectLst/>
                            <a:latin typeface="+mn-lt"/>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0.26***</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245364">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(0.03)</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244348">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3.</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endParaRPr lang="tr-TR"/>
                        </a:p>
                      </a:txBody>
                      <a:tcPr marL="44450" marR="44450" marT="0" marB="0" anchor="ctr">
                        <a:lnL>
                          <a:noFill/>
                        </a:lnL>
                        <a:lnR>
                          <a:noFill/>
                        </a:lnR>
                        <a:lnT>
                          <a:noFill/>
                        </a:lnT>
                        <a:lnB>
                          <a:noFill/>
                        </a:lnB>
                        <a:blipFill rotWithShape="1">
                          <a:blip r:embed="rId3"/>
                          <a:stretch>
                            <a:fillRect l="-10626" t="-477500" r="-30171" b="-1552500"/>
                          </a:stretch>
                        </a:blipFill>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0.03***</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245364">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(0.01)</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296101">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4.</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endParaRPr lang="tr-TR"/>
                        </a:p>
                      </a:txBody>
                      <a:tcPr marL="44450" marR="44450" marT="0" marB="0" anchor="b">
                        <a:lnL>
                          <a:noFill/>
                        </a:lnL>
                        <a:lnR>
                          <a:noFill/>
                        </a:lnR>
                        <a:lnT>
                          <a:noFill/>
                        </a:lnT>
                        <a:lnB>
                          <a:noFill/>
                        </a:lnB>
                        <a:blipFill rotWithShape="1">
                          <a:blip r:embed="rId3"/>
                          <a:stretch>
                            <a:fillRect l="-10626" t="-553061" r="-30171" b="-1085714"/>
                          </a:stretch>
                        </a:blipFill>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0.11***</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245364">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(0.01)</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263716">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5.</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endParaRPr lang="tr-TR"/>
                        </a:p>
                      </a:txBody>
                      <a:tcPr marL="44450" marR="44450" marT="0" marB="0" anchor="ctr">
                        <a:lnL>
                          <a:noFill/>
                        </a:lnL>
                        <a:lnR>
                          <a:noFill/>
                        </a:lnR>
                        <a:lnT>
                          <a:noFill/>
                        </a:lnT>
                        <a:lnB>
                          <a:noFill/>
                        </a:lnB>
                        <a:blipFill rotWithShape="1">
                          <a:blip r:embed="rId3"/>
                          <a:stretch>
                            <a:fillRect l="-10626" t="-837209" r="-30171" b="-1044186"/>
                          </a:stretch>
                        </a:blipFill>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-0.02</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245364">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(0.01)</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245809">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6.</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endParaRPr lang="tr-TR"/>
                        </a:p>
                      </a:txBody>
                      <a:tcPr marL="44450" marR="44450" marT="0" marB="0" anchor="ctr">
                        <a:lnL>
                          <a:noFill/>
                        </a:lnL>
                        <a:lnR>
                          <a:noFill/>
                        </a:lnR>
                        <a:lnT>
                          <a:noFill/>
                        </a:lnT>
                        <a:lnB>
                          <a:noFill/>
                        </a:lnB>
                        <a:blipFill rotWithShape="1">
                          <a:blip r:embed="rId3"/>
                          <a:stretch>
                            <a:fillRect l="-10626" t="-1080488" r="-30171" b="-897561"/>
                          </a:stretch>
                        </a:blipFill>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0.06***</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245364">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(0.01)</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230950">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7.</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Inflation </a:t>
                          </a:r>
                          <a:r>
                            <a:rPr lang="en-US" sz="1400" baseline="-25000">
                              <a:effectLst/>
                              <a:latin typeface="+mn-lt"/>
                              <a:ea typeface="Times New Roman"/>
                              <a:cs typeface="Times New Roman" panose="02020603050405020304" pitchFamily="18" charset="0"/>
                            </a:rPr>
                            <a:t>t</a:t>
                          </a:r>
                          <a:endParaRPr lang="tr-TR" sz="1400">
                            <a:effectLst/>
                            <a:latin typeface="+mn-lt"/>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0.08***</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245364">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(0.01)</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230950">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8.</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 USD Dollar/TL </a:t>
                          </a:r>
                          <a:r>
                            <a:rPr lang="en-US" sz="1400" baseline="-25000">
                              <a:effectLst/>
                              <a:latin typeface="+mn-lt"/>
                              <a:ea typeface="Times New Roman"/>
                              <a:cs typeface="Times New Roman" panose="02020603050405020304" pitchFamily="18" charset="0"/>
                            </a:rPr>
                            <a:t>t</a:t>
                          </a:r>
                          <a:endParaRPr lang="tr-TR" sz="1400">
                            <a:effectLst/>
                            <a:latin typeface="+mn-lt"/>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0.01***</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245364">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(0.001)</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230950">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9.</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Constant</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0.91***</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245364">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(0.19)</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230950">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10.</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Observations</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n-US" sz="1400">
                              <a:effectLst/>
                              <a:latin typeface="+mn-lt"/>
                              <a:ea typeface="Times New Roman"/>
                              <a:cs typeface="Times New Roman" panose="02020603050405020304" pitchFamily="18" charset="0"/>
                            </a:rPr>
                            <a:t>817</a:t>
                          </a:r>
                          <a:endParaRPr lang="tr-TR" sz="1400">
                            <a:effectLst/>
                            <a:latin typeface="+mn-lt"/>
                            <a:ea typeface="Calibri"/>
                            <a:cs typeface="Times New Roman" panose="02020603050405020304" pitchFamily="18" charset="0"/>
                          </a:endParaRPr>
                        </a:p>
                      </a:txBody>
                      <a:tcPr marL="44450" marR="44450" marT="0" marB="0" anchor="b">
                        <a:lnL>
                          <a:noFill/>
                        </a:lnL>
                        <a:lnR>
                          <a:noFill/>
                        </a:lnR>
                        <a:lnT>
                          <a:noFill/>
                        </a:lnT>
                        <a:lnB>
                          <a:noFill/>
                        </a:lnB>
                      </a:tcPr>
                    </a:tc>
                  </a:tr>
                  <a:tr h="230950">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 </a:t>
                          </a:r>
                          <a:endParaRPr lang="tr-TR" sz="1400" dirty="0">
                            <a:effectLst/>
                            <a:latin typeface="+mn-lt"/>
                            <a:ea typeface="Calibri"/>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Number of id</a:t>
                          </a:r>
                          <a:endParaRPr lang="tr-TR" sz="1400" dirty="0">
                            <a:effectLst/>
                            <a:latin typeface="+mn-lt"/>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mn-lt"/>
                              <a:ea typeface="Times New Roman"/>
                              <a:cs typeface="Times New Roman" panose="02020603050405020304" pitchFamily="18" charset="0"/>
                            </a:rPr>
                            <a:t>19</a:t>
                          </a:r>
                          <a:endParaRPr lang="tr-TR" sz="1400" dirty="0">
                            <a:effectLst/>
                            <a:latin typeface="+mn-lt"/>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Fallback>
      </mc:AlternateContent>
      <p:graphicFrame>
        <p:nvGraphicFramePr>
          <p:cNvPr id="7" name="Table 6"/>
          <p:cNvGraphicFramePr>
            <a:graphicFrameLocks noGrp="1"/>
          </p:cNvGraphicFramePr>
          <p:nvPr>
            <p:extLst>
              <p:ext uri="{D42A27DB-BD31-4B8C-83A1-F6EECF244321}">
                <p14:modId xmlns:p14="http://schemas.microsoft.com/office/powerpoint/2010/main" xmlns="" val="376233208"/>
              </p:ext>
            </p:extLst>
          </p:nvPr>
        </p:nvGraphicFramePr>
        <p:xfrm>
          <a:off x="1907704" y="188640"/>
          <a:ext cx="4444054" cy="263906"/>
        </p:xfrm>
        <a:graphic>
          <a:graphicData uri="http://schemas.openxmlformats.org/drawingml/2006/table">
            <a:tbl>
              <a:tblPr firstRow="1" firstCol="1" bandRow="1"/>
              <a:tblGrid>
                <a:gridCol w="4444054"/>
              </a:tblGrid>
              <a:tr h="216024">
                <a:tc>
                  <a:txBody>
                    <a:bodyPr/>
                    <a:lstStyle/>
                    <a:p>
                      <a:pPr algn="just">
                        <a:lnSpc>
                          <a:spcPct val="115000"/>
                        </a:lnSpc>
                        <a:spcAft>
                          <a:spcPts val="0"/>
                        </a:spcAft>
                      </a:pPr>
                      <a:r>
                        <a:rPr lang="en-US" sz="1600" b="1" i="1" dirty="0">
                          <a:effectLst/>
                          <a:latin typeface="+mn-lt"/>
                          <a:ea typeface="Times New Roman"/>
                          <a:cs typeface="Times New Roman" panose="02020603050405020304" pitchFamily="18" charset="0"/>
                        </a:rPr>
                        <a:t>Table 3: Deposit Rates with Liquidity Components</a:t>
                      </a:r>
                      <a:endParaRPr lang="tr-TR" sz="1600" i="1" dirty="0">
                        <a:effectLst/>
                        <a:latin typeface="+mn-lt"/>
                        <a:ea typeface="Calibri"/>
                        <a:cs typeface="Times New Roman" panose="02020603050405020304" pitchFamily="18" charset="0"/>
                      </a:endParaRPr>
                    </a:p>
                  </a:txBody>
                  <a:tcPr marL="44450" marR="44450" marT="0" marB="0" anchor="b">
                    <a:lnL>
                      <a:noFill/>
                    </a:lnL>
                    <a:lnR>
                      <a:noFill/>
                    </a:lnR>
                    <a:lnT>
                      <a:noFill/>
                    </a:lnT>
                    <a:lnB>
                      <a:noFill/>
                    </a:lnB>
                    <a:solidFill>
                      <a:srgbClr val="FFFFFF"/>
                    </a:solidFill>
                  </a:tcPr>
                </a:tc>
              </a:tr>
            </a:tbl>
          </a:graphicData>
        </a:graphic>
      </p:graphicFrame>
      <p:sp>
        <p:nvSpPr>
          <p:cNvPr id="8" name="Rectangle 7"/>
          <p:cNvSpPr/>
          <p:nvPr/>
        </p:nvSpPr>
        <p:spPr>
          <a:xfrm>
            <a:off x="1879612" y="5812760"/>
            <a:ext cx="4847930" cy="553998"/>
          </a:xfrm>
          <a:prstGeom prst="rect">
            <a:avLst/>
          </a:prstGeom>
        </p:spPr>
        <p:txBody>
          <a:bodyPr wrap="square">
            <a:spAutoFit/>
          </a:bodyPr>
          <a:lstStyle/>
          <a:p>
            <a:r>
              <a:rPr lang="en-US" sz="1000" dirty="0">
                <a:solidFill>
                  <a:srgbClr val="000000"/>
                </a:solidFill>
                <a:latin typeface="Calibri" panose="020F0502020204030204" pitchFamily="34" charset="0"/>
                <a:ea typeface="Times New Roman"/>
              </a:rPr>
              <a:t>Sample Period: June 2010 – December 2013.  Standard errors are given in parenthesis and adjusted for heteroskedasticity. *** p&lt;0.01, ** p&lt;0.05, * p&lt;0.1.  Dynamic panel model is estimated with one stage GMM (Arellano and Bond, 1991). </a:t>
            </a:r>
            <a:endParaRPr lang="tr-TR" sz="1000" dirty="0">
              <a:latin typeface="Calibri" panose="020F0502020204030204" pitchFamily="34" charset="0"/>
            </a:endParaRPr>
          </a:p>
        </p:txBody>
      </p:sp>
    </p:spTree>
    <p:extLst>
      <p:ext uri="{BB962C8B-B14F-4D97-AF65-F5344CB8AC3E}">
        <p14:creationId xmlns:p14="http://schemas.microsoft.com/office/powerpoint/2010/main" xmlns="" val="3875636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23</a:t>
            </a:fld>
            <a:endParaRPr lang="tr-TR">
              <a:solidFill>
                <a:srgbClr val="FFFFFF"/>
              </a:solidFill>
            </a:endParaRPr>
          </a:p>
        </p:txBody>
      </p:sp>
      <p:sp>
        <p:nvSpPr>
          <p:cNvPr id="3" name="Text Placeholder 2"/>
          <p:cNvSpPr>
            <a:spLocks noGrp="1"/>
          </p:cNvSpPr>
          <p:nvPr>
            <p:ph type="body" sz="half" idx="2"/>
          </p:nvPr>
        </p:nvSpPr>
        <p:spPr/>
        <p:txBody>
          <a:bodyPr/>
          <a:lstStyle/>
          <a:p>
            <a:endParaRPr lang="tr-TR"/>
          </a:p>
        </p:txBody>
      </p:sp>
      <p:sp>
        <p:nvSpPr>
          <p:cNvPr id="5" name="Text Placeholder 4"/>
          <p:cNvSpPr>
            <a:spLocks noGrp="1"/>
          </p:cNvSpPr>
          <p:nvPr>
            <p:ph type="body" sz="quarter" idx="14"/>
          </p:nvPr>
        </p:nvSpPr>
        <p:spPr>
          <a:xfrm>
            <a:off x="1043608" y="1268760"/>
            <a:ext cx="6480000" cy="3672408"/>
          </a:xfrm>
        </p:spPr>
        <p:txBody>
          <a:bodyPr>
            <a:normAutofit/>
          </a:bodyPr>
          <a:lstStyle/>
          <a:p>
            <a:pPr algn="l"/>
            <a:r>
              <a:rPr lang="tr-TR" b="0" dirty="0" smtClean="0">
                <a:solidFill>
                  <a:schemeClr val="tx1"/>
                </a:solidFill>
              </a:rPr>
              <a:t>3) How does bank liquidity affect the transmission mechanism?</a:t>
            </a:r>
          </a:p>
          <a:p>
            <a:pPr algn="l"/>
            <a:endParaRPr lang="tr-TR" b="0" dirty="0" smtClean="0">
              <a:solidFill>
                <a:schemeClr val="tx1"/>
              </a:solidFill>
            </a:endParaRPr>
          </a:p>
          <a:p>
            <a:pPr marL="342900" indent="-342900" algn="l">
              <a:buFont typeface="Arial" panose="020B0604020202020204" pitchFamily="34" charset="0"/>
              <a:buChar char="•"/>
            </a:pPr>
            <a:r>
              <a:rPr lang="tr-TR" b="0" dirty="0" smtClean="0">
                <a:solidFill>
                  <a:schemeClr val="tx1"/>
                </a:solidFill>
              </a:rPr>
              <a:t>Liquidity Channel</a:t>
            </a:r>
            <a:r>
              <a:rPr lang="tr-TR" b="0" dirty="0" smtClean="0">
                <a:solidFill>
                  <a:schemeClr val="tx1"/>
                </a:solidFill>
                <a:sym typeface="Wingdings" panose="05000000000000000000" pitchFamily="2" charset="2"/>
              </a:rPr>
              <a:t></a:t>
            </a:r>
            <a:r>
              <a:rPr lang="tr-TR" b="0" dirty="0" smtClean="0">
                <a:solidFill>
                  <a:schemeClr val="tx1"/>
                </a:solidFill>
              </a:rPr>
              <a:t>  The positive relationship between interest rates and RR should be amplified for less liquid banks.  </a:t>
            </a:r>
          </a:p>
          <a:p>
            <a:pPr marL="342900" indent="-342900" algn="l">
              <a:buFont typeface="Arial" panose="020B0604020202020204" pitchFamily="34" charset="0"/>
              <a:buChar char="•"/>
            </a:pPr>
            <a:endParaRPr lang="tr-TR" b="0" dirty="0">
              <a:solidFill>
                <a:schemeClr val="tx1"/>
              </a:solidFill>
            </a:endParaRPr>
          </a:p>
          <a:p>
            <a:pPr marL="342900" indent="-342900" algn="l">
              <a:buFont typeface="Arial" panose="020B0604020202020204" pitchFamily="34" charset="0"/>
              <a:buChar char="•"/>
            </a:pPr>
            <a:r>
              <a:rPr lang="tr-TR" b="0" dirty="0" smtClean="0">
                <a:solidFill>
                  <a:schemeClr val="tx1"/>
                </a:solidFill>
              </a:rPr>
              <a:t>Table 4</a:t>
            </a:r>
          </a:p>
          <a:p>
            <a:pPr marL="342900" indent="-342900" algn="l">
              <a:buFont typeface="Arial" panose="020B0604020202020204" pitchFamily="34" charset="0"/>
              <a:buChar char="•"/>
            </a:pPr>
            <a:r>
              <a:rPr lang="tr-TR" b="0" dirty="0" smtClean="0">
                <a:solidFill>
                  <a:schemeClr val="tx1"/>
                </a:solidFill>
              </a:rPr>
              <a:t>Table 5</a:t>
            </a:r>
            <a:endParaRPr lang="tr-TR" b="0" dirty="0">
              <a:solidFill>
                <a:schemeClr val="tx1"/>
              </a:solidFill>
            </a:endParaRPr>
          </a:p>
        </p:txBody>
      </p:sp>
      <p:sp>
        <p:nvSpPr>
          <p:cNvPr id="6" name="Title 5"/>
          <p:cNvSpPr>
            <a:spLocks noGrp="1"/>
          </p:cNvSpPr>
          <p:nvPr>
            <p:ph type="title"/>
          </p:nvPr>
        </p:nvSpPr>
        <p:spPr/>
        <p:txBody>
          <a:bodyPr/>
          <a:lstStyle/>
          <a:p>
            <a:r>
              <a:rPr lang="tr-TR" dirty="0" smtClean="0"/>
              <a:t>Empirical Analysis</a:t>
            </a:r>
            <a:endParaRPr lang="tr-TR" dirty="0"/>
          </a:p>
        </p:txBody>
      </p:sp>
      <p:sp>
        <p:nvSpPr>
          <p:cNvPr id="7" name="Text Placeholder 6"/>
          <p:cNvSpPr>
            <a:spLocks noGrp="1"/>
          </p:cNvSpPr>
          <p:nvPr>
            <p:ph type="body" sz="half" idx="15"/>
          </p:nvPr>
        </p:nvSpPr>
        <p:spPr/>
        <p:txBody>
          <a:bodyPr/>
          <a:lstStyle/>
          <a:p>
            <a:endParaRPr lang="tr-TR"/>
          </a:p>
        </p:txBody>
      </p:sp>
    </p:spTree>
    <p:extLst>
      <p:ext uri="{BB962C8B-B14F-4D97-AF65-F5344CB8AC3E}">
        <p14:creationId xmlns:p14="http://schemas.microsoft.com/office/powerpoint/2010/main" xmlns="" val="1823608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24</a:t>
            </a:fld>
            <a:endParaRPr lang="tr-TR">
              <a:solidFill>
                <a:srgbClr val="FFFFFF"/>
              </a:solidFill>
            </a:endParaRPr>
          </a:p>
        </p:txBody>
      </p:sp>
      <p:sp>
        <p:nvSpPr>
          <p:cNvPr id="3" name="TextBox 2"/>
          <p:cNvSpPr txBox="1"/>
          <p:nvPr/>
        </p:nvSpPr>
        <p:spPr>
          <a:xfrm>
            <a:off x="2518115" y="35"/>
            <a:ext cx="4464496" cy="375487"/>
          </a:xfrm>
          <a:prstGeom prst="rect">
            <a:avLst/>
          </a:prstGeom>
          <a:noFill/>
        </p:spPr>
        <p:txBody>
          <a:bodyPr wrap="square" rtlCol="0">
            <a:spAutoFit/>
          </a:bodyPr>
          <a:lstStyle/>
          <a:p>
            <a:pPr>
              <a:lnSpc>
                <a:spcPct val="115000"/>
              </a:lnSpc>
              <a:spcAft>
                <a:spcPts val="0"/>
              </a:spcAft>
            </a:pPr>
            <a:r>
              <a:rPr lang="en-US" sz="1600" b="1" i="1" dirty="0">
                <a:latin typeface="Calibri" panose="020F0502020204030204" pitchFamily="34" charset="0"/>
                <a:ea typeface="Times New Roman"/>
                <a:cs typeface="Times New Roman"/>
              </a:rPr>
              <a:t>Table 4: Interest Rate on Commercial Loans</a:t>
            </a:r>
            <a:endParaRPr lang="tr-TR" sz="1400" i="1" dirty="0">
              <a:latin typeface="Calibri" panose="020F0502020204030204" pitchFamily="34" charset="0"/>
              <a:ea typeface="Calibri"/>
              <a:cs typeface="Times New Roman"/>
            </a:endParaRPr>
          </a:p>
        </p:txBody>
      </p:sp>
      <mc:AlternateContent xmlns:mc="http://schemas.openxmlformats.org/markup-compatibility/2006">
        <mc:Choice xmlns:a14="http://schemas.microsoft.com/office/drawing/2010/main" xmlns="" Requires="a14">
          <p:graphicFrame>
            <p:nvGraphicFramePr>
              <p:cNvPr id="7" name="Table 6"/>
              <p:cNvGraphicFramePr>
                <a:graphicFrameLocks noGrp="1"/>
              </p:cNvGraphicFramePr>
              <p:nvPr>
                <p:extLst>
                  <p:ext uri="{D42A27DB-BD31-4B8C-83A1-F6EECF244321}">
                    <p14:modId xmlns:p14="http://schemas.microsoft.com/office/powerpoint/2010/main" val="947183279"/>
                  </p:ext>
                </p:extLst>
              </p:nvPr>
            </p:nvGraphicFramePr>
            <p:xfrm>
              <a:off x="2051720" y="461035"/>
              <a:ext cx="5342011" cy="5199664"/>
            </p:xfrm>
            <a:graphic>
              <a:graphicData uri="http://schemas.openxmlformats.org/drawingml/2006/table">
                <a:tbl>
                  <a:tblPr firstRow="1" firstCol="1" bandRow="1"/>
                  <a:tblGrid>
                    <a:gridCol w="2286225"/>
                    <a:gridCol w="578384"/>
                    <a:gridCol w="626330"/>
                    <a:gridCol w="623902"/>
                    <a:gridCol w="66760"/>
                    <a:gridCol w="515873"/>
                    <a:gridCol w="644537"/>
                  </a:tblGrid>
                  <a:tr h="176057">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52">
                    <a:tc>
                      <a:txBody>
                        <a:bodyPr/>
                        <a:lstStyle/>
                        <a:p>
                          <a:pPr>
                            <a:lnSpc>
                              <a:spcPct val="115000"/>
                            </a:lnSpc>
                            <a:spcAft>
                              <a:spcPts val="0"/>
                            </a:spcAft>
                          </a:pPr>
                          <a:r>
                            <a:rPr lang="en-US" sz="1000" dirty="0" smtClean="0">
                              <a:solidFill>
                                <a:srgbClr val="000000"/>
                              </a:solidFill>
                              <a:effectLst/>
                              <a:latin typeface="+mn-lt"/>
                              <a:ea typeface="Times New Roman"/>
                              <a:cs typeface="Times New Roman" panose="02020603050405020304" pitchFamily="18" charset="0"/>
                            </a:rPr>
                            <a:t>1.</a:t>
                          </a:r>
                          <a:r>
                            <a:rPr lang="tr-TR" sz="1000" dirty="0" smtClean="0">
                              <a:solidFill>
                                <a:srgbClr val="000000"/>
                              </a:solidFill>
                              <a:effectLst/>
                              <a:latin typeface="+mn-lt"/>
                              <a:ea typeface="Times New Roman"/>
                              <a:cs typeface="Times New Roman" panose="02020603050405020304" pitchFamily="18" charset="0"/>
                            </a:rPr>
                            <a:t>i</a:t>
                          </a:r>
                          <a:r>
                            <a:rPr lang="en-US" sz="1000" baseline="-25000" dirty="0" smtClean="0">
                              <a:solidFill>
                                <a:srgbClr val="000000"/>
                              </a:solidFill>
                              <a:effectLst/>
                              <a:latin typeface="+mn-lt"/>
                              <a:ea typeface="Times New Roman"/>
                              <a:cs typeface="Times New Roman" panose="02020603050405020304" pitchFamily="18" charset="0"/>
                            </a:rPr>
                            <a:t>i,t-1</a:t>
                          </a:r>
                          <a:r>
                            <a:rPr lang="en-US" sz="1000" baseline="30000" dirty="0" smtClean="0">
                              <a:solidFill>
                                <a:srgbClr val="000000"/>
                              </a:solidFill>
                              <a:effectLst/>
                              <a:latin typeface="+mn-lt"/>
                              <a:ea typeface="Times New Roman"/>
                              <a:cs typeface="Times New Roman" panose="02020603050405020304" pitchFamily="18" charset="0"/>
                            </a:rPr>
                            <a:t>commercial </a:t>
                          </a:r>
                          <a:r>
                            <a:rPr lang="en-US" sz="1000" baseline="30000" dirty="0">
                              <a:solidFill>
                                <a:srgbClr val="000000"/>
                              </a:solidFill>
                              <a:effectLst/>
                              <a:latin typeface="+mn-lt"/>
                              <a:ea typeface="Times New Roman"/>
                              <a:cs typeface="Times New Roman" panose="02020603050405020304" pitchFamily="18" charset="0"/>
                            </a:rPr>
                            <a:t>loan</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r>
                  <a:tr h="176057">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2.O/N Lending Rate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0.25***</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3.Nonperforming Loan Ratio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0.19*</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4.Inflation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5.∆ USD Dollar/TL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0.05***</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6.RR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7.RR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i,t-1</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8.Liquidity Ratio</a:t>
                          </a:r>
                          <a:r>
                            <a:rPr lang="en-US" sz="1000" baseline="-25000" dirty="0">
                              <a:solidFill>
                                <a:srgbClr val="000000"/>
                              </a:solidFill>
                              <a:effectLst/>
                              <a:latin typeface="+mn-lt"/>
                              <a:ea typeface="Times New Roman"/>
                              <a:cs typeface="Times New Roman" panose="02020603050405020304" pitchFamily="18" charset="0"/>
                            </a:rPr>
                            <a:t>i</a:t>
                          </a:r>
                          <a:r>
                            <a:rPr lang="en-US" sz="1000" dirty="0">
                              <a:solidFill>
                                <a:srgbClr val="000000"/>
                              </a:solidFill>
                              <a:effectLst/>
                              <a:latin typeface="+mn-lt"/>
                              <a:ea typeface="Times New Roman"/>
                              <a:cs typeface="Times New Roman" panose="02020603050405020304" pitchFamily="18" charset="0"/>
                            </a:rPr>
                            <a:t>,</a:t>
                          </a:r>
                          <a:r>
                            <a:rPr lang="en-US" sz="1000" baseline="-25000" dirty="0">
                              <a:solidFill>
                                <a:srgbClr val="000000"/>
                              </a:solidFill>
                              <a:effectLst/>
                              <a:latin typeface="+mn-lt"/>
                              <a:ea typeface="Times New Roman"/>
                              <a:cs typeface="Times New Roman" panose="02020603050405020304" pitchFamily="18" charset="0"/>
                            </a:rPr>
                            <a:t>t-1</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233930">
                    <a:tc>
                      <a:txBody>
                        <a:bodyPr/>
                        <a:lstStyle/>
                        <a:p>
                          <a:pPr>
                            <a:lnSpc>
                              <a:spcPct val="150000"/>
                            </a:lnSpc>
                            <a:spcAft>
                              <a:spcPts val="0"/>
                            </a:spcAft>
                          </a:pPr>
                          <a14:m>
                            <m:oMathPara xmlns:m="http://schemas.openxmlformats.org/officeDocument/2006/math">
                              <m:oMathParaPr>
                                <m:jc m:val="left"/>
                              </m:oMathParaPr>
                              <m:oMath xmlns:m="http://schemas.openxmlformats.org/officeDocument/2006/math">
                                <m:acc>
                                  <m:accPr>
                                    <m:chr m:val="̂"/>
                                    <m:ctrlPr>
                                      <a:rPr lang="tr-TR" sz="1000" i="1">
                                        <a:solidFill>
                                          <a:srgbClr val="000000"/>
                                        </a:solidFill>
                                        <a:effectLst/>
                                        <a:latin typeface="Cambria Math" panose="02040503050406030204" pitchFamily="18" charset="0"/>
                                        <a:ea typeface="Times New Roman"/>
                                        <a:cs typeface="Times New Roman"/>
                                      </a:rPr>
                                    </m:ctrlPr>
                                  </m:accPr>
                                  <m:e>
                                    <m:sSub>
                                      <m:sSubPr>
                                        <m:ctrlPr>
                                          <a:rPr lang="tr-TR" sz="1000" i="1">
                                            <a:solidFill>
                                              <a:srgbClr val="000000"/>
                                            </a:solidFill>
                                            <a:effectLst/>
                                            <a:latin typeface="Cambria Math" panose="02040503050406030204" pitchFamily="18" charset="0"/>
                                            <a:ea typeface="Times New Roman"/>
                                            <a:cs typeface="Times New Roman"/>
                                          </a:rPr>
                                        </m:ctrlPr>
                                      </m:sSubPr>
                                      <m:e>
                                        <m:r>
                                          <a:rPr lang="en-US" sz="1000" i="1">
                                            <a:solidFill>
                                              <a:srgbClr val="000000"/>
                                            </a:solidFill>
                                            <a:effectLst/>
                                            <a:latin typeface="Cambria Math" panose="02040503050406030204" pitchFamily="18" charset="0"/>
                                            <a:ea typeface="Times New Roman"/>
                                            <a:cs typeface="Times New Roman"/>
                                          </a:rPr>
                                          <m:t>9.</m:t>
                                        </m:r>
                                        <m:r>
                                          <a:rPr lang="en-US" sz="1000" i="1">
                                            <a:solidFill>
                                              <a:srgbClr val="000000"/>
                                            </a:solidFill>
                                            <a:effectLst/>
                                            <a:latin typeface="Cambria Math" panose="02040503050406030204" pitchFamily="18" charset="0"/>
                                            <a:ea typeface="Times New Roman"/>
                                            <a:cs typeface="Times New Roman"/>
                                          </a:rPr>
                                          <m:t>𝐿𝑖𝑞𝑢𝑖𝑑𝑖𝑡𝑦</m:t>
                                        </m:r>
                                        <m:r>
                                          <a:rPr lang="en-US" sz="1000" i="1">
                                            <a:solidFill>
                                              <a:srgbClr val="000000"/>
                                            </a:solidFill>
                                            <a:effectLst/>
                                            <a:latin typeface="Cambria Math" panose="02040503050406030204" pitchFamily="18" charset="0"/>
                                            <a:ea typeface="Times New Roman"/>
                                            <a:cs typeface="Times New Roman"/>
                                          </a:rPr>
                                          <m:t> </m:t>
                                        </m:r>
                                        <m:r>
                                          <a:rPr lang="en-US" sz="1000" i="1">
                                            <a:solidFill>
                                              <a:srgbClr val="000000"/>
                                            </a:solidFill>
                                            <a:effectLst/>
                                            <a:latin typeface="Cambria Math" panose="02040503050406030204" pitchFamily="18" charset="0"/>
                                            <a:ea typeface="Times New Roman"/>
                                            <a:cs typeface="Times New Roman"/>
                                          </a:rPr>
                                          <m:t>𝑅𝑎𝑡𝑖𝑜</m:t>
                                        </m:r>
                                      </m:e>
                                      <m:sub>
                                        <m:r>
                                          <a:rPr lang="en-US" sz="1000" i="1">
                                            <a:solidFill>
                                              <a:srgbClr val="000000"/>
                                            </a:solidFill>
                                            <a:effectLst/>
                                            <a:latin typeface="Cambria Math" panose="02040503050406030204" pitchFamily="18" charset="0"/>
                                            <a:ea typeface="Times New Roman"/>
                                            <a:cs typeface="Times New Roman"/>
                                          </a:rPr>
                                          <m:t>𝑖</m:t>
                                        </m:r>
                                        <m:r>
                                          <a:rPr lang="en-US" sz="1000" i="1">
                                            <a:solidFill>
                                              <a:srgbClr val="000000"/>
                                            </a:solidFill>
                                            <a:effectLst/>
                                            <a:latin typeface="Cambria Math" panose="02040503050406030204" pitchFamily="18" charset="0"/>
                                            <a:ea typeface="Times New Roman"/>
                                            <a:cs typeface="Times New Roman"/>
                                          </a:rPr>
                                          <m:t>,</m:t>
                                        </m:r>
                                        <m:r>
                                          <a:rPr lang="en-US" sz="1000" i="1">
                                            <a:solidFill>
                                              <a:srgbClr val="000000"/>
                                            </a:solidFill>
                                            <a:effectLst/>
                                            <a:latin typeface="Cambria Math" panose="02040503050406030204" pitchFamily="18" charset="0"/>
                                            <a:ea typeface="Times New Roman"/>
                                            <a:cs typeface="Times New Roman"/>
                                          </a:rPr>
                                          <m:t>𝑡</m:t>
                                        </m:r>
                                      </m:sub>
                                    </m:sSub>
                                  </m:e>
                                </m:acc>
                              </m:oMath>
                            </m:oMathPara>
                          </a14:m>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9304">
                    <a:tc>
                      <a:txBody>
                        <a:bodyPr/>
                        <a:lstStyle/>
                        <a:p>
                          <a:pPr>
                            <a:lnSpc>
                              <a:spcPct val="115000"/>
                            </a:lnSpc>
                            <a:spcAft>
                              <a:spcPts val="0"/>
                            </a:spcAft>
                          </a:pPr>
                          <a14:m>
                            <m:oMathPara xmlns:m="http://schemas.openxmlformats.org/officeDocument/2006/math">
                              <m:oMathParaPr>
                                <m:jc m:val="left"/>
                              </m:oMathParaPr>
                              <m:oMath xmlns:m="http://schemas.openxmlformats.org/officeDocument/2006/math">
                                <m:acc>
                                  <m:accPr>
                                    <m:chr m:val="̂"/>
                                    <m:ctrlPr>
                                      <a:rPr lang="tr-TR" sz="1000" i="1" smtClean="0">
                                        <a:solidFill>
                                          <a:srgbClr val="000000"/>
                                        </a:solidFill>
                                        <a:effectLst/>
                                        <a:latin typeface="Cambria Math" panose="02040503050406030204" pitchFamily="18" charset="0"/>
                                        <a:ea typeface="Times New Roman"/>
                                        <a:cs typeface="Times New Roman"/>
                                      </a:rPr>
                                    </m:ctrlPr>
                                  </m:accPr>
                                  <m:e>
                                    <m:sSub>
                                      <m:sSubPr>
                                        <m:ctrlPr>
                                          <a:rPr lang="tr-TR" sz="1000" i="1">
                                            <a:solidFill>
                                              <a:srgbClr val="000000"/>
                                            </a:solidFill>
                                            <a:effectLst/>
                                            <a:latin typeface="Cambria Math" panose="02040503050406030204" pitchFamily="18" charset="0"/>
                                            <a:ea typeface="Times New Roman"/>
                                            <a:cs typeface="Times New Roman"/>
                                          </a:rPr>
                                        </m:ctrlPr>
                                      </m:sSubPr>
                                      <m:e>
                                        <m:r>
                                          <a:rPr lang="en-US" sz="1000" i="1">
                                            <a:solidFill>
                                              <a:srgbClr val="000000"/>
                                            </a:solidFill>
                                            <a:effectLst/>
                                            <a:latin typeface="Cambria Math" panose="02040503050406030204" pitchFamily="18" charset="0"/>
                                            <a:ea typeface="Times New Roman"/>
                                            <a:cs typeface="Times New Roman"/>
                                          </a:rPr>
                                          <m:t>10.</m:t>
                                        </m:r>
                                        <m:r>
                                          <a:rPr lang="en-US" sz="1000" i="1">
                                            <a:solidFill>
                                              <a:srgbClr val="000000"/>
                                            </a:solidFill>
                                            <a:effectLst/>
                                            <a:latin typeface="Cambria Math" panose="02040503050406030204" pitchFamily="18" charset="0"/>
                                            <a:ea typeface="Times New Roman"/>
                                            <a:cs typeface="Times New Roman"/>
                                          </a:rPr>
                                          <m:t>𝐿𝑖𝑞𝑢𝑖𝑑𝑖𝑡𝑦</m:t>
                                        </m:r>
                                        <m:r>
                                          <a:rPr lang="en-US" sz="1000" i="1">
                                            <a:solidFill>
                                              <a:srgbClr val="000000"/>
                                            </a:solidFill>
                                            <a:effectLst/>
                                            <a:latin typeface="Cambria Math" panose="02040503050406030204" pitchFamily="18" charset="0"/>
                                            <a:ea typeface="Times New Roman"/>
                                            <a:cs typeface="Times New Roman"/>
                                          </a:rPr>
                                          <m:t> </m:t>
                                        </m:r>
                                        <m:r>
                                          <a:rPr lang="en-US" sz="1000" i="1">
                                            <a:solidFill>
                                              <a:srgbClr val="000000"/>
                                            </a:solidFill>
                                            <a:effectLst/>
                                            <a:latin typeface="Cambria Math" panose="02040503050406030204" pitchFamily="18" charset="0"/>
                                            <a:ea typeface="Times New Roman"/>
                                            <a:cs typeface="Times New Roman"/>
                                          </a:rPr>
                                          <m:t>𝑅𝑎𝑡𝑖𝑜</m:t>
                                        </m:r>
                                      </m:e>
                                      <m:sub>
                                        <m:r>
                                          <a:rPr lang="en-US" sz="1000" i="1">
                                            <a:solidFill>
                                              <a:srgbClr val="000000"/>
                                            </a:solidFill>
                                            <a:effectLst/>
                                            <a:latin typeface="Cambria Math" panose="02040503050406030204" pitchFamily="18" charset="0"/>
                                            <a:ea typeface="Times New Roman"/>
                                            <a:cs typeface="Times New Roman"/>
                                          </a:rPr>
                                          <m:t>𝑖</m:t>
                                        </m:r>
                                        <m:r>
                                          <a:rPr lang="en-US" sz="1000" i="1">
                                            <a:solidFill>
                                              <a:srgbClr val="000000"/>
                                            </a:solidFill>
                                            <a:effectLst/>
                                            <a:latin typeface="Cambria Math" panose="02040503050406030204" pitchFamily="18" charset="0"/>
                                            <a:ea typeface="Times New Roman"/>
                                            <a:cs typeface="Times New Roman"/>
                                          </a:rPr>
                                          <m:t>,</m:t>
                                        </m:r>
                                        <m:r>
                                          <a:rPr lang="en-US" sz="1000" i="1">
                                            <a:solidFill>
                                              <a:srgbClr val="000000"/>
                                            </a:solidFill>
                                            <a:effectLst/>
                                            <a:latin typeface="Cambria Math" panose="02040503050406030204" pitchFamily="18" charset="0"/>
                                            <a:ea typeface="Times New Roman"/>
                                            <a:cs typeface="Times New Roman"/>
                                          </a:rPr>
                                          <m:t>𝑡</m:t>
                                        </m:r>
                                        <m:r>
                                          <a:rPr lang="en-US" sz="1000" i="1">
                                            <a:solidFill>
                                              <a:srgbClr val="000000"/>
                                            </a:solidFill>
                                            <a:effectLst/>
                                            <a:latin typeface="Cambria Math" panose="02040503050406030204" pitchFamily="18" charset="0"/>
                                            <a:ea typeface="Times New Roman"/>
                                            <a:cs typeface="Times New Roman"/>
                                          </a:rPr>
                                          <m:t>−1</m:t>
                                        </m:r>
                                      </m:sub>
                                    </m:sSub>
                                  </m:e>
                                </m:acc>
                              </m:oMath>
                            </m:oMathPara>
                          </a14:m>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11.RR</a:t>
                          </a:r>
                          <a:r>
                            <a:rPr lang="en-US" sz="1000" baseline="30000" dirty="0">
                              <a:solidFill>
                                <a:srgbClr val="000000"/>
                              </a:solidFill>
                              <a:effectLst/>
                              <a:latin typeface="+mn-lt"/>
                              <a:ea typeface="Times New Roman"/>
                              <a:cs typeface="Times New Roman" panose="02020603050405020304" pitchFamily="18" charset="0"/>
                            </a:rPr>
                            <a:t>c</a:t>
                          </a:r>
                          <a:r>
                            <a:rPr lang="en-US" sz="1000" dirty="0">
                              <a:solidFill>
                                <a:srgbClr val="000000"/>
                              </a:solidFill>
                              <a:effectLst/>
                              <a:latin typeface="+mn-lt"/>
                              <a:ea typeface="Times New Roman"/>
                              <a:cs typeface="Times New Roman" panose="02020603050405020304" pitchFamily="18" charset="0"/>
                            </a:rPr>
                            <a:t> </a:t>
                          </a:r>
                          <a:r>
                            <a:rPr lang="en-US" sz="1000" baseline="-25000" dirty="0" err="1">
                              <a:solidFill>
                                <a:srgbClr val="000000"/>
                              </a:solidFill>
                              <a:effectLst/>
                              <a:latin typeface="+mn-lt"/>
                              <a:ea typeface="Times New Roman"/>
                              <a:cs typeface="Times New Roman" panose="02020603050405020304" pitchFamily="18" charset="0"/>
                            </a:rPr>
                            <a:t>i,t</a:t>
                          </a:r>
                          <a:r>
                            <a:rPr lang="en-US" sz="1000" dirty="0" err="1">
                              <a:effectLst/>
                              <a:latin typeface="+mn-lt"/>
                              <a:ea typeface="Times New Roman"/>
                              <a:cs typeface="Times New Roman" panose="02020603050405020304" pitchFamily="18" charset="0"/>
                            </a:rPr>
                            <a:t>×</a:t>
                          </a:r>
                          <a:r>
                            <a:rPr lang="en-US" sz="1000" dirty="0" err="1">
                              <a:solidFill>
                                <a:srgbClr val="000000"/>
                              </a:solidFill>
                              <a:effectLst/>
                              <a:latin typeface="+mn-lt"/>
                              <a:ea typeface="Times New Roman"/>
                              <a:cs typeface="Times New Roman" panose="02020603050405020304" pitchFamily="18" charset="0"/>
                            </a:rPr>
                            <a:t>Liquidity</a:t>
                          </a:r>
                          <a:r>
                            <a:rPr lang="en-US" sz="1000" dirty="0">
                              <a:solidFill>
                                <a:srgbClr val="000000"/>
                              </a:solidFill>
                              <a:effectLst/>
                              <a:latin typeface="+mn-lt"/>
                              <a:ea typeface="Times New Roman"/>
                              <a:cs typeface="Times New Roman" panose="02020603050405020304" pitchFamily="18" charset="0"/>
                            </a:rPr>
                            <a:t> Ratio </a:t>
                          </a:r>
                          <a:r>
                            <a:rPr lang="en-US" sz="1000" baseline="-25000" dirty="0">
                              <a:solidFill>
                                <a:srgbClr val="000000"/>
                              </a:solidFill>
                              <a:effectLst/>
                              <a:latin typeface="+mn-lt"/>
                              <a:ea typeface="Times New Roman"/>
                              <a:cs typeface="Times New Roman" panose="02020603050405020304" pitchFamily="18" charset="0"/>
                            </a:rPr>
                            <a:t>i, t</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12.RR</a:t>
                          </a:r>
                          <a:r>
                            <a:rPr lang="en-US" sz="1000" baseline="30000" dirty="0">
                              <a:solidFill>
                                <a:srgbClr val="000000"/>
                              </a:solidFill>
                              <a:effectLst/>
                              <a:latin typeface="+mn-lt"/>
                              <a:ea typeface="Times New Roman"/>
                              <a:cs typeface="Times New Roman" panose="02020603050405020304" pitchFamily="18" charset="0"/>
                            </a:rPr>
                            <a:t>c</a:t>
                          </a:r>
                          <a:r>
                            <a:rPr lang="en-US" sz="1000" dirty="0">
                              <a:solidFill>
                                <a:srgbClr val="000000"/>
                              </a:solidFill>
                              <a:effectLst/>
                              <a:latin typeface="+mn-lt"/>
                              <a:ea typeface="Times New Roman"/>
                              <a:cs typeface="Times New Roman" panose="02020603050405020304" pitchFamily="18" charset="0"/>
                            </a:rPr>
                            <a:t> </a:t>
                          </a:r>
                          <a:r>
                            <a:rPr lang="en-US" sz="1000" baseline="-25000" dirty="0" err="1">
                              <a:solidFill>
                                <a:srgbClr val="000000"/>
                              </a:solidFill>
                              <a:effectLst/>
                              <a:latin typeface="+mn-lt"/>
                              <a:ea typeface="Times New Roman"/>
                              <a:cs typeface="Times New Roman" panose="02020603050405020304" pitchFamily="18" charset="0"/>
                            </a:rPr>
                            <a:t>i,t</a:t>
                          </a:r>
                          <a:r>
                            <a:rPr lang="en-US" sz="1000" dirty="0" err="1">
                              <a:effectLst/>
                              <a:latin typeface="+mn-lt"/>
                              <a:ea typeface="Times New Roman"/>
                              <a:cs typeface="Times New Roman" panose="02020603050405020304" pitchFamily="18" charset="0"/>
                            </a:rPr>
                            <a:t>×</a:t>
                          </a:r>
                          <a:r>
                            <a:rPr lang="en-US" sz="1000" dirty="0" err="1">
                              <a:solidFill>
                                <a:srgbClr val="000000"/>
                              </a:solidFill>
                              <a:effectLst/>
                              <a:latin typeface="+mn-lt"/>
                              <a:ea typeface="Times New Roman"/>
                              <a:cs typeface="Times New Roman" panose="02020603050405020304" pitchFamily="18" charset="0"/>
                            </a:rPr>
                            <a:t>Liquidity</a:t>
                          </a:r>
                          <a:r>
                            <a:rPr lang="en-US" sz="1000" dirty="0">
                              <a:solidFill>
                                <a:srgbClr val="000000"/>
                              </a:solidFill>
                              <a:effectLst/>
                              <a:latin typeface="+mn-lt"/>
                              <a:ea typeface="Times New Roman"/>
                              <a:cs typeface="Times New Roman" panose="02020603050405020304" pitchFamily="18" charset="0"/>
                            </a:rPr>
                            <a:t> Ratio </a:t>
                          </a:r>
                          <a:r>
                            <a:rPr lang="en-US" sz="1000" baseline="-25000" dirty="0">
                              <a:solidFill>
                                <a:srgbClr val="000000"/>
                              </a:solidFill>
                              <a:effectLst/>
                              <a:latin typeface="+mn-lt"/>
                              <a:ea typeface="Times New Roman"/>
                              <a:cs typeface="Times New Roman" panose="02020603050405020304" pitchFamily="18" charset="0"/>
                            </a:rPr>
                            <a:t>i, t-1</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effectLst/>
                              <a:latin typeface="+mn-lt"/>
                              <a:ea typeface="Times New Roman"/>
                              <a:cs typeface="Times New Roman" panose="02020603050405020304" pitchFamily="18" charset="0"/>
                            </a:rPr>
                            <a:t>Constant</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0.40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(0.31)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effectLst/>
                              <a:latin typeface="+mn-lt"/>
                              <a:ea typeface="Times New Roman"/>
                              <a:cs typeface="Times New Roman" panose="02020603050405020304" pitchFamily="18" charset="0"/>
                            </a:rPr>
                            <a:t>Observations</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effectLst/>
                              <a:latin typeface="+mn-lt"/>
                              <a:ea typeface="Times New Roman"/>
                              <a:cs typeface="Times New Roman" panose="02020603050405020304" pitchFamily="18" charset="0"/>
                            </a:rPr>
                            <a:t>Number of id</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7" name="Table 6"/>
              <p:cNvGraphicFramePr>
                <a:graphicFrameLocks noGrp="1"/>
              </p:cNvGraphicFramePr>
              <p:nvPr>
                <p:extLst>
                  <p:ext uri="{D42A27DB-BD31-4B8C-83A1-F6EECF244321}">
                    <p14:modId xmlns:p14="http://schemas.microsoft.com/office/powerpoint/2010/main" xmlns="" xmlns:a14="http://schemas.microsoft.com/office/drawing/2010/main" val="947183279"/>
                  </p:ext>
                </p:extLst>
              </p:nvPr>
            </p:nvGraphicFramePr>
            <p:xfrm>
              <a:off x="2051720" y="461035"/>
              <a:ext cx="5342011" cy="5127655"/>
            </p:xfrm>
            <a:graphic>
              <a:graphicData uri="http://schemas.openxmlformats.org/drawingml/2006/table">
                <a:tbl>
                  <a:tblPr firstRow="1" firstCol="1" bandRow="1"/>
                  <a:tblGrid>
                    <a:gridCol w="2286225"/>
                    <a:gridCol w="578384"/>
                    <a:gridCol w="626330"/>
                    <a:gridCol w="623902"/>
                    <a:gridCol w="66760"/>
                    <a:gridCol w="515873"/>
                    <a:gridCol w="644537"/>
                  </a:tblGrid>
                  <a:tr h="176057">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73">
                    <a:tc>
                      <a:txBody>
                        <a:bodyPr/>
                        <a:lstStyle/>
                        <a:p>
                          <a:pPr>
                            <a:lnSpc>
                              <a:spcPct val="115000"/>
                            </a:lnSpc>
                            <a:spcAft>
                              <a:spcPts val="0"/>
                            </a:spcAft>
                          </a:pPr>
                          <a:r>
                            <a:rPr lang="en-US" sz="1000" dirty="0" smtClean="0">
                              <a:solidFill>
                                <a:srgbClr val="000000"/>
                              </a:solidFill>
                              <a:effectLst/>
                              <a:latin typeface="+mn-lt"/>
                              <a:ea typeface="Times New Roman"/>
                              <a:cs typeface="Times New Roman" panose="02020603050405020304" pitchFamily="18" charset="0"/>
                            </a:rPr>
                            <a:t>1.</a:t>
                          </a:r>
                          <a:r>
                            <a:rPr lang="tr-TR" sz="1000" dirty="0" smtClean="0">
                              <a:solidFill>
                                <a:srgbClr val="000000"/>
                              </a:solidFill>
                              <a:effectLst/>
                              <a:latin typeface="+mn-lt"/>
                              <a:ea typeface="Times New Roman"/>
                              <a:cs typeface="Times New Roman" panose="02020603050405020304" pitchFamily="18" charset="0"/>
                            </a:rPr>
                            <a:t>i</a:t>
                          </a:r>
                          <a:r>
                            <a:rPr lang="en-US" sz="1000" baseline="-25000" dirty="0" smtClean="0">
                              <a:solidFill>
                                <a:srgbClr val="000000"/>
                              </a:solidFill>
                              <a:effectLst/>
                              <a:latin typeface="+mn-lt"/>
                              <a:ea typeface="Times New Roman"/>
                              <a:cs typeface="Times New Roman" panose="02020603050405020304" pitchFamily="18" charset="0"/>
                            </a:rPr>
                            <a:t>i,t-1</a:t>
                          </a:r>
                          <a:r>
                            <a:rPr lang="en-US" sz="1000" baseline="30000" dirty="0" smtClean="0">
                              <a:solidFill>
                                <a:srgbClr val="000000"/>
                              </a:solidFill>
                              <a:effectLst/>
                              <a:latin typeface="+mn-lt"/>
                              <a:ea typeface="Times New Roman"/>
                              <a:cs typeface="Times New Roman" panose="02020603050405020304" pitchFamily="18" charset="0"/>
                            </a:rPr>
                            <a:t>commercial </a:t>
                          </a:r>
                          <a:r>
                            <a:rPr lang="en-US" sz="1000" baseline="30000" dirty="0">
                              <a:solidFill>
                                <a:srgbClr val="000000"/>
                              </a:solidFill>
                              <a:effectLst/>
                              <a:latin typeface="+mn-lt"/>
                              <a:ea typeface="Times New Roman"/>
                              <a:cs typeface="Times New Roman" panose="02020603050405020304" pitchFamily="18" charset="0"/>
                            </a:rPr>
                            <a:t>loan</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r>
                  <a:tr h="176057">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4973">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2.O/N Lending Rate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0.25***</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4973">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3.Nonperforming Loan Ratio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0.19*</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4973">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4.Inflation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4973">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5.∆ USD Dollar/TL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0.05***</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6.RR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7.RR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i,t-1</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8.Liquidity Ratio</a:t>
                          </a:r>
                          <a:r>
                            <a:rPr lang="en-US" sz="1000" baseline="-25000" dirty="0">
                              <a:solidFill>
                                <a:srgbClr val="000000"/>
                              </a:solidFill>
                              <a:effectLst/>
                              <a:latin typeface="+mn-lt"/>
                              <a:ea typeface="Times New Roman"/>
                              <a:cs typeface="Times New Roman" panose="02020603050405020304" pitchFamily="18" charset="0"/>
                            </a:rPr>
                            <a:t>i</a:t>
                          </a:r>
                          <a:r>
                            <a:rPr lang="en-US" sz="1000" dirty="0">
                              <a:solidFill>
                                <a:srgbClr val="000000"/>
                              </a:solidFill>
                              <a:effectLst/>
                              <a:latin typeface="+mn-lt"/>
                              <a:ea typeface="Times New Roman"/>
                              <a:cs typeface="Times New Roman" panose="02020603050405020304" pitchFamily="18" charset="0"/>
                            </a:rPr>
                            <a:t>,</a:t>
                          </a:r>
                          <a:r>
                            <a:rPr lang="en-US" sz="1000" baseline="-25000" dirty="0">
                              <a:solidFill>
                                <a:srgbClr val="000000"/>
                              </a:solidFill>
                              <a:effectLst/>
                              <a:latin typeface="+mn-lt"/>
                              <a:ea typeface="Times New Roman"/>
                              <a:cs typeface="Times New Roman" panose="02020603050405020304" pitchFamily="18" charset="0"/>
                            </a:rPr>
                            <a:t>t-1</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256159">
                    <a:tc>
                      <a:txBody>
                        <a:bodyPr/>
                        <a:lstStyle/>
                        <a:p>
                          <a:endParaRPr lang="tr-TR"/>
                        </a:p>
                      </a:txBody>
                      <a:tcPr marL="40593" marR="40593" marT="0" marB="0" anchor="ctr">
                        <a:lnL>
                          <a:noFill/>
                        </a:lnL>
                        <a:lnR>
                          <a:noFill/>
                        </a:lnR>
                        <a:lnT>
                          <a:noFill/>
                        </a:lnT>
                        <a:lnB>
                          <a:noFill/>
                        </a:lnB>
                        <a:blipFill rotWithShape="0">
                          <a:blip r:embed="rId3"/>
                          <a:stretch>
                            <a:fillRect t="-1152381" r="-134667" b="-790476"/>
                          </a:stretch>
                        </a:blipFill>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96342">
                    <a:tc>
                      <a:txBody>
                        <a:bodyPr/>
                        <a:lstStyle/>
                        <a:p>
                          <a:endParaRPr lang="tr-TR"/>
                        </a:p>
                      </a:txBody>
                      <a:tcPr marL="40593" marR="40593" marT="0" marB="0" anchor="ctr">
                        <a:lnL>
                          <a:noFill/>
                        </a:lnL>
                        <a:lnR>
                          <a:noFill/>
                        </a:lnR>
                        <a:lnT>
                          <a:noFill/>
                        </a:lnT>
                        <a:lnB>
                          <a:noFill/>
                        </a:lnB>
                        <a:blipFill rotWithShape="0">
                          <a:blip r:embed="rId3"/>
                          <a:stretch>
                            <a:fillRect t="-1681818" r="-134667" b="-818182"/>
                          </a:stretch>
                        </a:blipFill>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11.RR</a:t>
                          </a:r>
                          <a:r>
                            <a:rPr lang="en-US" sz="1000" baseline="30000" dirty="0">
                              <a:solidFill>
                                <a:srgbClr val="000000"/>
                              </a:solidFill>
                              <a:effectLst/>
                              <a:latin typeface="+mn-lt"/>
                              <a:ea typeface="Times New Roman"/>
                              <a:cs typeface="Times New Roman" panose="02020603050405020304" pitchFamily="18" charset="0"/>
                            </a:rPr>
                            <a:t>c</a:t>
                          </a:r>
                          <a:r>
                            <a:rPr lang="en-US" sz="1000" dirty="0">
                              <a:solidFill>
                                <a:srgbClr val="000000"/>
                              </a:solidFill>
                              <a:effectLst/>
                              <a:latin typeface="+mn-lt"/>
                              <a:ea typeface="Times New Roman"/>
                              <a:cs typeface="Times New Roman" panose="02020603050405020304" pitchFamily="18" charset="0"/>
                            </a:rPr>
                            <a:t> </a:t>
                          </a:r>
                          <a:r>
                            <a:rPr lang="en-US" sz="1000" baseline="-25000" dirty="0" err="1">
                              <a:solidFill>
                                <a:srgbClr val="000000"/>
                              </a:solidFill>
                              <a:effectLst/>
                              <a:latin typeface="+mn-lt"/>
                              <a:ea typeface="Times New Roman"/>
                              <a:cs typeface="Times New Roman" panose="02020603050405020304" pitchFamily="18" charset="0"/>
                            </a:rPr>
                            <a:t>i,t</a:t>
                          </a:r>
                          <a:r>
                            <a:rPr lang="en-US" sz="1000" dirty="0" err="1">
                              <a:effectLst/>
                              <a:latin typeface="+mn-lt"/>
                              <a:ea typeface="Times New Roman"/>
                              <a:cs typeface="Times New Roman" panose="02020603050405020304" pitchFamily="18" charset="0"/>
                            </a:rPr>
                            <a:t>×</a:t>
                          </a:r>
                          <a:r>
                            <a:rPr lang="en-US" sz="1000" dirty="0" err="1">
                              <a:solidFill>
                                <a:srgbClr val="000000"/>
                              </a:solidFill>
                              <a:effectLst/>
                              <a:latin typeface="+mn-lt"/>
                              <a:ea typeface="Times New Roman"/>
                              <a:cs typeface="Times New Roman" panose="02020603050405020304" pitchFamily="18" charset="0"/>
                            </a:rPr>
                            <a:t>Liquidity</a:t>
                          </a:r>
                          <a:r>
                            <a:rPr lang="en-US" sz="1000" dirty="0">
                              <a:solidFill>
                                <a:srgbClr val="000000"/>
                              </a:solidFill>
                              <a:effectLst/>
                              <a:latin typeface="+mn-lt"/>
                              <a:ea typeface="Times New Roman"/>
                              <a:cs typeface="Times New Roman" panose="02020603050405020304" pitchFamily="18" charset="0"/>
                            </a:rPr>
                            <a:t> Ratio </a:t>
                          </a:r>
                          <a:r>
                            <a:rPr lang="en-US" sz="1000" baseline="-25000" dirty="0">
                              <a:solidFill>
                                <a:srgbClr val="000000"/>
                              </a:solidFill>
                              <a:effectLst/>
                              <a:latin typeface="+mn-lt"/>
                              <a:ea typeface="Times New Roman"/>
                              <a:cs typeface="Times New Roman" panose="02020603050405020304" pitchFamily="18" charset="0"/>
                            </a:rPr>
                            <a:t>i, t</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12.RR</a:t>
                          </a:r>
                          <a:r>
                            <a:rPr lang="en-US" sz="1000" baseline="30000" dirty="0">
                              <a:solidFill>
                                <a:srgbClr val="000000"/>
                              </a:solidFill>
                              <a:effectLst/>
                              <a:latin typeface="+mn-lt"/>
                              <a:ea typeface="Times New Roman"/>
                              <a:cs typeface="Times New Roman" panose="02020603050405020304" pitchFamily="18" charset="0"/>
                            </a:rPr>
                            <a:t>c</a:t>
                          </a:r>
                          <a:r>
                            <a:rPr lang="en-US" sz="1000" dirty="0">
                              <a:solidFill>
                                <a:srgbClr val="000000"/>
                              </a:solidFill>
                              <a:effectLst/>
                              <a:latin typeface="+mn-lt"/>
                              <a:ea typeface="Times New Roman"/>
                              <a:cs typeface="Times New Roman" panose="02020603050405020304" pitchFamily="18" charset="0"/>
                            </a:rPr>
                            <a:t> </a:t>
                          </a:r>
                          <a:r>
                            <a:rPr lang="en-US" sz="1000" baseline="-25000" dirty="0" err="1">
                              <a:solidFill>
                                <a:srgbClr val="000000"/>
                              </a:solidFill>
                              <a:effectLst/>
                              <a:latin typeface="+mn-lt"/>
                              <a:ea typeface="Times New Roman"/>
                              <a:cs typeface="Times New Roman" panose="02020603050405020304" pitchFamily="18" charset="0"/>
                            </a:rPr>
                            <a:t>i,t</a:t>
                          </a:r>
                          <a:r>
                            <a:rPr lang="en-US" sz="1000" dirty="0" err="1">
                              <a:effectLst/>
                              <a:latin typeface="+mn-lt"/>
                              <a:ea typeface="Times New Roman"/>
                              <a:cs typeface="Times New Roman" panose="02020603050405020304" pitchFamily="18" charset="0"/>
                            </a:rPr>
                            <a:t>×</a:t>
                          </a:r>
                          <a:r>
                            <a:rPr lang="en-US" sz="1000" dirty="0" err="1">
                              <a:solidFill>
                                <a:srgbClr val="000000"/>
                              </a:solidFill>
                              <a:effectLst/>
                              <a:latin typeface="+mn-lt"/>
                              <a:ea typeface="Times New Roman"/>
                              <a:cs typeface="Times New Roman" panose="02020603050405020304" pitchFamily="18" charset="0"/>
                            </a:rPr>
                            <a:t>Liquidity</a:t>
                          </a:r>
                          <a:r>
                            <a:rPr lang="en-US" sz="1000" dirty="0">
                              <a:solidFill>
                                <a:srgbClr val="000000"/>
                              </a:solidFill>
                              <a:effectLst/>
                              <a:latin typeface="+mn-lt"/>
                              <a:ea typeface="Times New Roman"/>
                              <a:cs typeface="Times New Roman" panose="02020603050405020304" pitchFamily="18" charset="0"/>
                            </a:rPr>
                            <a:t> Ratio </a:t>
                          </a:r>
                          <a:r>
                            <a:rPr lang="en-US" sz="1000" baseline="-25000" dirty="0">
                              <a:solidFill>
                                <a:srgbClr val="000000"/>
                              </a:solidFill>
                              <a:effectLst/>
                              <a:latin typeface="+mn-lt"/>
                              <a:ea typeface="Times New Roman"/>
                              <a:cs typeface="Times New Roman" panose="02020603050405020304" pitchFamily="18" charset="0"/>
                            </a:rPr>
                            <a:t>i, t-1</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4973">
                    <a:tc>
                      <a:txBody>
                        <a:bodyPr/>
                        <a:lstStyle/>
                        <a:p>
                          <a:pPr>
                            <a:lnSpc>
                              <a:spcPct val="115000"/>
                            </a:lnSpc>
                            <a:spcAft>
                              <a:spcPts val="0"/>
                            </a:spcAft>
                          </a:pPr>
                          <a:r>
                            <a:rPr lang="en-US" sz="1000">
                              <a:effectLst/>
                              <a:latin typeface="+mn-lt"/>
                              <a:ea typeface="Times New Roman"/>
                              <a:cs typeface="Times New Roman" panose="02020603050405020304" pitchFamily="18" charset="0"/>
                            </a:rPr>
                            <a:t>Constant</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0.40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(0.31)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4973">
                    <a:tc>
                      <a:txBody>
                        <a:bodyPr/>
                        <a:lstStyle/>
                        <a:p>
                          <a:pPr>
                            <a:lnSpc>
                              <a:spcPct val="115000"/>
                            </a:lnSpc>
                            <a:spcAft>
                              <a:spcPts val="0"/>
                            </a:spcAft>
                          </a:pPr>
                          <a:r>
                            <a:rPr lang="en-US" sz="1000">
                              <a:effectLst/>
                              <a:latin typeface="+mn-lt"/>
                              <a:ea typeface="Times New Roman"/>
                              <a:cs typeface="Times New Roman" panose="02020603050405020304" pitchFamily="18" charset="0"/>
                            </a:rPr>
                            <a:t>Observations</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effectLst/>
                              <a:latin typeface="+mn-lt"/>
                              <a:ea typeface="Times New Roman"/>
                              <a:cs typeface="Times New Roman" panose="02020603050405020304" pitchFamily="18" charset="0"/>
                            </a:rPr>
                            <a:t>Number of id</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Fallback>
      </mc:AlternateContent>
      <p:sp>
        <p:nvSpPr>
          <p:cNvPr id="10" name="Rectangle 1"/>
          <p:cNvSpPr>
            <a:spLocks noChangeArrowheads="1"/>
          </p:cNvSpPr>
          <p:nvPr/>
        </p:nvSpPr>
        <p:spPr bwMode="auto">
          <a:xfrm>
            <a:off x="1647825" y="34020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xmlns="" Requires="a14">
          <p:sp>
            <p:nvSpPr>
              <p:cNvPr id="11" name="Rectangle 10"/>
              <p:cNvSpPr/>
              <p:nvPr/>
            </p:nvSpPr>
            <p:spPr>
              <a:xfrm>
                <a:off x="1932409" y="5805264"/>
                <a:ext cx="6262881" cy="682110"/>
              </a:xfrm>
              <a:prstGeom prst="rect">
                <a:avLst/>
              </a:prstGeom>
            </p:spPr>
            <p:txBody>
              <a:bodyPr wrap="square">
                <a:spAutoFit/>
              </a:bodyPr>
              <a:lstStyle/>
              <a:p>
                <a:r>
                  <a:rPr lang="en-US" sz="900" dirty="0">
                    <a:solidFill>
                      <a:srgbClr val="000000"/>
                    </a:solidFill>
                    <a:ea typeface="Times New Roman"/>
                  </a:rPr>
                  <a:t>Sample Period: June 2010 – December 2013.  Standard errors are given in parenthesis and adjusted for heteroskedasticity. </a:t>
                </a:r>
                <a:endParaRPr lang="tr-TR" sz="900" dirty="0" smtClean="0">
                  <a:solidFill>
                    <a:srgbClr val="000000"/>
                  </a:solidFill>
                  <a:ea typeface="Times New Roman"/>
                </a:endParaRPr>
              </a:p>
              <a:p>
                <a:r>
                  <a:rPr lang="en-US" sz="900" dirty="0" smtClean="0">
                    <a:solidFill>
                      <a:srgbClr val="000000"/>
                    </a:solidFill>
                    <a:ea typeface="Times New Roman"/>
                  </a:rPr>
                  <a:t> </a:t>
                </a:r>
                <a:r>
                  <a:rPr lang="en-US" sz="900" dirty="0">
                    <a:solidFill>
                      <a:srgbClr val="000000"/>
                    </a:solidFill>
                    <a:ea typeface="Times New Roman"/>
                  </a:rPr>
                  <a:t>*** p&lt;0.01, ** p&lt;0.05, * p&lt;0.1.  Dynamic panel model is estimated with one stage GMM (Arellano and Bond, 1991).  </a:t>
                </a:r>
                <a:endParaRPr lang="tr-TR" sz="900" dirty="0" smtClean="0">
                  <a:solidFill>
                    <a:srgbClr val="000000"/>
                  </a:solidFill>
                  <a:ea typeface="Times New Roman"/>
                </a:endParaRPr>
              </a:p>
              <a:p>
                <a:r>
                  <a:rPr lang="en-US" sz="900" dirty="0" smtClean="0">
                    <a:solidFill>
                      <a:srgbClr val="000000"/>
                    </a:solidFill>
                    <a:ea typeface="Times New Roman"/>
                  </a:rPr>
                  <a:t>Liquidity </a:t>
                </a:r>
                <a:r>
                  <a:rPr lang="en-US" sz="900" dirty="0">
                    <a:solidFill>
                      <a:srgbClr val="000000"/>
                    </a:solidFill>
                    <a:ea typeface="Times New Roman"/>
                  </a:rPr>
                  <a:t>Ratio</a:t>
                </a:r>
                <a:r>
                  <a:rPr lang="en-US" sz="900" baseline="-25000" dirty="0">
                    <a:solidFill>
                      <a:srgbClr val="000000"/>
                    </a:solidFill>
                    <a:ea typeface="Times New Roman"/>
                  </a:rPr>
                  <a:t>i</a:t>
                </a:r>
                <a:r>
                  <a:rPr lang="en-US" sz="900" dirty="0">
                    <a:solidFill>
                      <a:srgbClr val="000000"/>
                    </a:solidFill>
                    <a:ea typeface="Times New Roman"/>
                  </a:rPr>
                  <a:t>,</a:t>
                </a:r>
                <a:r>
                  <a:rPr lang="en-US" sz="900" baseline="-25000" dirty="0">
                    <a:solidFill>
                      <a:srgbClr val="000000"/>
                    </a:solidFill>
                    <a:ea typeface="Times New Roman"/>
                  </a:rPr>
                  <a:t>t-1</a:t>
                </a:r>
                <a:r>
                  <a:rPr lang="en-US" sz="900" dirty="0">
                    <a:solidFill>
                      <a:srgbClr val="000000"/>
                    </a:solidFill>
                    <a:ea typeface="Times New Roman"/>
                  </a:rPr>
                  <a:t> is instrumented by the change in net TL injection implied by the central bank through foreign exchange operations. </a:t>
                </a:r>
                <a14:m>
                  <m:oMath xmlns:m="http://schemas.openxmlformats.org/officeDocument/2006/math">
                    <m:acc>
                      <m:accPr>
                        <m:chr m:val="̂"/>
                        <m:ctrlPr>
                          <a:rPr lang="tr-TR" sz="900" i="1">
                            <a:solidFill>
                              <a:srgbClr val="000000"/>
                            </a:solidFill>
                            <a:latin typeface="Cambria Math" panose="02040503050406030204" pitchFamily="18" charset="0"/>
                            <a:ea typeface="Times New Roman"/>
                            <a:cs typeface="Times New Roman"/>
                          </a:rPr>
                        </m:ctrlPr>
                      </m:accPr>
                      <m:e>
                        <m:sSub>
                          <m:sSubPr>
                            <m:ctrlPr>
                              <a:rPr lang="tr-TR" sz="900" i="1">
                                <a:solidFill>
                                  <a:srgbClr val="000000"/>
                                </a:solidFill>
                                <a:latin typeface="Cambria Math" panose="02040503050406030204" pitchFamily="18" charset="0"/>
                                <a:ea typeface="Times New Roman"/>
                                <a:cs typeface="Times New Roman"/>
                              </a:rPr>
                            </m:ctrlPr>
                          </m:sSubPr>
                          <m:e>
                            <m:r>
                              <a:rPr lang="en-US" sz="900" i="1">
                                <a:solidFill>
                                  <a:srgbClr val="000000"/>
                                </a:solidFill>
                                <a:latin typeface="Cambria Math" panose="02040503050406030204" pitchFamily="18" charset="0"/>
                                <a:ea typeface="Times New Roman"/>
                                <a:cs typeface="Times New Roman"/>
                              </a:rPr>
                              <m:t>𝐿𝑖𝑞𝑢𝑖𝑑𝑖𝑡𝑦</m:t>
                            </m:r>
                            <m:r>
                              <a:rPr lang="en-US" sz="900" i="1">
                                <a:solidFill>
                                  <a:srgbClr val="000000"/>
                                </a:solidFill>
                                <a:latin typeface="Cambria Math" panose="02040503050406030204" pitchFamily="18" charset="0"/>
                                <a:ea typeface="Times New Roman"/>
                                <a:cs typeface="Times New Roman"/>
                              </a:rPr>
                              <m:t> </m:t>
                            </m:r>
                            <m:r>
                              <a:rPr lang="en-US" sz="900" i="1">
                                <a:solidFill>
                                  <a:srgbClr val="000000"/>
                                </a:solidFill>
                                <a:latin typeface="Cambria Math" panose="02040503050406030204" pitchFamily="18" charset="0"/>
                                <a:ea typeface="Times New Roman"/>
                                <a:cs typeface="Times New Roman"/>
                              </a:rPr>
                              <m:t>𝑅𝑎𝑡𝑖𝑜</m:t>
                            </m:r>
                          </m:e>
                          <m:sub>
                            <m:r>
                              <a:rPr lang="en-US" sz="900" i="1">
                                <a:solidFill>
                                  <a:srgbClr val="000000"/>
                                </a:solidFill>
                                <a:latin typeface="Cambria Math" panose="02040503050406030204" pitchFamily="18" charset="0"/>
                                <a:ea typeface="Times New Roman"/>
                                <a:cs typeface="Times New Roman"/>
                              </a:rPr>
                              <m:t>𝑖</m:t>
                            </m:r>
                            <m:r>
                              <a:rPr lang="en-US" sz="900" i="1">
                                <a:solidFill>
                                  <a:srgbClr val="000000"/>
                                </a:solidFill>
                                <a:latin typeface="Cambria Math" panose="02040503050406030204" pitchFamily="18" charset="0"/>
                                <a:ea typeface="Times New Roman"/>
                                <a:cs typeface="Times New Roman"/>
                              </a:rPr>
                              <m:t>,</m:t>
                            </m:r>
                            <m:r>
                              <a:rPr lang="en-US" sz="900" i="1">
                                <a:solidFill>
                                  <a:srgbClr val="000000"/>
                                </a:solidFill>
                                <a:latin typeface="Cambria Math" panose="02040503050406030204" pitchFamily="18" charset="0"/>
                                <a:ea typeface="Times New Roman"/>
                                <a:cs typeface="Times New Roman"/>
                              </a:rPr>
                              <m:t>𝑡</m:t>
                            </m:r>
                            <m:r>
                              <a:rPr lang="en-US" sz="900" i="1">
                                <a:solidFill>
                                  <a:srgbClr val="000000"/>
                                </a:solidFill>
                                <a:latin typeface="Cambria Math" panose="02040503050406030204" pitchFamily="18" charset="0"/>
                                <a:ea typeface="Times New Roman"/>
                                <a:cs typeface="Times New Roman"/>
                              </a:rPr>
                              <m:t>−1</m:t>
                            </m:r>
                          </m:sub>
                        </m:sSub>
                      </m:e>
                    </m:acc>
                  </m:oMath>
                </a14:m>
                <a:r>
                  <a:rPr lang="en-US" sz="900" dirty="0">
                    <a:solidFill>
                      <a:srgbClr val="000000"/>
                    </a:solidFill>
                    <a:ea typeface="Times New Roman"/>
                  </a:rPr>
                  <a:t> denotes the fitted value obtained from regressing liquidity variable on </a:t>
                </a:r>
                <a14:m>
                  <m:oMath xmlns:m="http://schemas.openxmlformats.org/officeDocument/2006/math">
                    <m:sSubSup>
                      <m:sSubSupPr>
                        <m:ctrlPr>
                          <a:rPr lang="tr-TR" sz="900" i="1">
                            <a:effectLst/>
                            <a:latin typeface="Cambria Math" panose="02040503050406030204" pitchFamily="18" charset="0"/>
                            <a:ea typeface="Times New Roman"/>
                            <a:cs typeface="Times New Roman"/>
                          </a:rPr>
                        </m:ctrlPr>
                      </m:sSubSupPr>
                      <m:e>
                        <m:r>
                          <a:rPr lang="tr-TR" sz="900" i="1">
                            <a:effectLst/>
                            <a:latin typeface="Cambria Math" panose="02040503050406030204" pitchFamily="18" charset="0"/>
                            <a:ea typeface="Times New Roman"/>
                            <a:cs typeface="Times New Roman"/>
                          </a:rPr>
                          <m:t>𝐹𝑋</m:t>
                        </m:r>
                      </m:e>
                      <m:sub>
                        <m:r>
                          <a:rPr lang="tr-TR" sz="900" i="1">
                            <a:effectLst/>
                            <a:latin typeface="Cambria Math" panose="02040503050406030204" pitchFamily="18" charset="0"/>
                            <a:ea typeface="Times New Roman"/>
                            <a:cs typeface="Times New Roman"/>
                          </a:rPr>
                          <m:t>𝑡</m:t>
                        </m:r>
                      </m:sub>
                      <m:sup>
                        <m:r>
                          <a:rPr lang="tr-TR" sz="900" i="1">
                            <a:effectLst/>
                            <a:latin typeface="Cambria Math" panose="02040503050406030204" pitchFamily="18" charset="0"/>
                            <a:ea typeface="Times New Roman"/>
                            <a:cs typeface="Times New Roman"/>
                          </a:rPr>
                          <m:t>𝐿</m:t>
                        </m:r>
                      </m:sup>
                    </m:sSubSup>
                  </m:oMath>
                </a14:m>
                <a:r>
                  <a:rPr lang="en-US" sz="900" dirty="0">
                    <a:solidFill>
                      <a:srgbClr val="000000"/>
                    </a:solidFill>
                    <a:ea typeface="Times New Roman"/>
                  </a:rPr>
                  <a:t>.</a:t>
                </a:r>
                <a:endParaRPr lang="tr-TR" sz="900" dirty="0"/>
              </a:p>
            </p:txBody>
          </p:sp>
        </mc:Choice>
        <mc:Fallback>
          <p:sp>
            <p:nvSpPr>
              <p:cNvPr id="11" name="Rectangle 10"/>
              <p:cNvSpPr>
                <a:spLocks noRot="1" noChangeAspect="1" noMove="1" noResize="1" noEditPoints="1" noAdjustHandles="1" noChangeArrowheads="1" noChangeShapeType="1" noTextEdit="1"/>
              </p:cNvSpPr>
              <p:nvPr/>
            </p:nvSpPr>
            <p:spPr>
              <a:xfrm>
                <a:off x="1932409" y="5805264"/>
                <a:ext cx="6262881" cy="682110"/>
              </a:xfrm>
              <a:prstGeom prst="rect">
                <a:avLst/>
              </a:prstGeom>
              <a:blipFill rotWithShape="1">
                <a:blip r:embed="rId4" cstate="print"/>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xmlns="" val="1720038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25</a:t>
            </a:fld>
            <a:endParaRPr lang="tr-TR">
              <a:solidFill>
                <a:srgbClr val="FFFFFF"/>
              </a:solidFill>
            </a:endParaRPr>
          </a:p>
        </p:txBody>
      </p:sp>
      <p:sp>
        <p:nvSpPr>
          <p:cNvPr id="3" name="TextBox 2"/>
          <p:cNvSpPr txBox="1"/>
          <p:nvPr/>
        </p:nvSpPr>
        <p:spPr>
          <a:xfrm>
            <a:off x="2518115" y="35"/>
            <a:ext cx="4464496" cy="375487"/>
          </a:xfrm>
          <a:prstGeom prst="rect">
            <a:avLst/>
          </a:prstGeom>
          <a:noFill/>
        </p:spPr>
        <p:txBody>
          <a:bodyPr wrap="square" rtlCol="0">
            <a:spAutoFit/>
          </a:bodyPr>
          <a:lstStyle/>
          <a:p>
            <a:pPr>
              <a:lnSpc>
                <a:spcPct val="115000"/>
              </a:lnSpc>
              <a:spcAft>
                <a:spcPts val="0"/>
              </a:spcAft>
            </a:pPr>
            <a:r>
              <a:rPr lang="en-US" sz="1600" b="1" i="1" dirty="0">
                <a:latin typeface="Calibri" panose="020F0502020204030204" pitchFamily="34" charset="0"/>
                <a:ea typeface="Times New Roman"/>
                <a:cs typeface="Times New Roman"/>
              </a:rPr>
              <a:t>Table 4: Interest Rate on Commercial Loans</a:t>
            </a:r>
            <a:endParaRPr lang="tr-TR" sz="1400" i="1" dirty="0">
              <a:latin typeface="Calibri" panose="020F0502020204030204" pitchFamily="34" charset="0"/>
              <a:ea typeface="Calibri"/>
              <a:cs typeface="Times New Roman"/>
            </a:endParaRPr>
          </a:p>
        </p:txBody>
      </p:sp>
      <mc:AlternateContent xmlns:mc="http://schemas.openxmlformats.org/markup-compatibility/2006">
        <mc:Choice xmlns:a14="http://schemas.microsoft.com/office/drawing/2010/main" xmlns="" Requires="a14">
          <p:graphicFrame>
            <p:nvGraphicFramePr>
              <p:cNvPr id="7" name="Table 6"/>
              <p:cNvGraphicFramePr>
                <a:graphicFrameLocks noGrp="1"/>
              </p:cNvGraphicFramePr>
              <p:nvPr>
                <p:extLst>
                  <p:ext uri="{D42A27DB-BD31-4B8C-83A1-F6EECF244321}">
                    <p14:modId xmlns:p14="http://schemas.microsoft.com/office/powerpoint/2010/main" val="4243230786"/>
                  </p:ext>
                </p:extLst>
              </p:nvPr>
            </p:nvGraphicFramePr>
            <p:xfrm>
              <a:off x="2051720" y="461035"/>
              <a:ext cx="5342011" cy="5199664"/>
            </p:xfrm>
            <a:graphic>
              <a:graphicData uri="http://schemas.openxmlformats.org/drawingml/2006/table">
                <a:tbl>
                  <a:tblPr firstRow="1" firstCol="1" bandRow="1"/>
                  <a:tblGrid>
                    <a:gridCol w="2286225"/>
                    <a:gridCol w="578384"/>
                    <a:gridCol w="626330"/>
                    <a:gridCol w="623902"/>
                    <a:gridCol w="66760"/>
                    <a:gridCol w="515873"/>
                    <a:gridCol w="644537"/>
                  </a:tblGrid>
                  <a:tr h="176057">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(2)</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52">
                    <a:tc>
                      <a:txBody>
                        <a:bodyPr/>
                        <a:lstStyle/>
                        <a:p>
                          <a:pPr>
                            <a:lnSpc>
                              <a:spcPct val="115000"/>
                            </a:lnSpc>
                            <a:spcAft>
                              <a:spcPts val="0"/>
                            </a:spcAft>
                          </a:pPr>
                          <a:r>
                            <a:rPr lang="en-US" sz="1000" dirty="0" smtClean="0">
                              <a:solidFill>
                                <a:srgbClr val="000000"/>
                              </a:solidFill>
                              <a:effectLst/>
                              <a:latin typeface="+mn-lt"/>
                              <a:ea typeface="Times New Roman"/>
                              <a:cs typeface="Times New Roman" panose="02020603050405020304" pitchFamily="18" charset="0"/>
                            </a:rPr>
                            <a:t>1.</a:t>
                          </a:r>
                          <a:r>
                            <a:rPr lang="tr-TR" sz="1000" dirty="0" smtClean="0">
                              <a:solidFill>
                                <a:srgbClr val="000000"/>
                              </a:solidFill>
                              <a:effectLst/>
                              <a:latin typeface="+mn-lt"/>
                              <a:ea typeface="Times New Roman"/>
                              <a:cs typeface="Times New Roman" panose="02020603050405020304" pitchFamily="18" charset="0"/>
                            </a:rPr>
                            <a:t>i</a:t>
                          </a:r>
                          <a:r>
                            <a:rPr lang="en-US" sz="1000" baseline="-25000" dirty="0" smtClean="0">
                              <a:solidFill>
                                <a:srgbClr val="000000"/>
                              </a:solidFill>
                              <a:effectLst/>
                              <a:latin typeface="+mn-lt"/>
                              <a:ea typeface="Times New Roman"/>
                              <a:cs typeface="Times New Roman" panose="02020603050405020304" pitchFamily="18" charset="0"/>
                            </a:rPr>
                            <a:t>i,t-1</a:t>
                          </a:r>
                          <a:r>
                            <a:rPr lang="en-US" sz="1000" baseline="30000" dirty="0" smtClean="0">
                              <a:solidFill>
                                <a:srgbClr val="000000"/>
                              </a:solidFill>
                              <a:effectLst/>
                              <a:latin typeface="+mn-lt"/>
                              <a:ea typeface="Times New Roman"/>
                              <a:cs typeface="Times New Roman" panose="02020603050405020304" pitchFamily="18" charset="0"/>
                            </a:rPr>
                            <a:t>commercial </a:t>
                          </a:r>
                          <a:r>
                            <a:rPr lang="en-US" sz="1000" baseline="30000" dirty="0">
                              <a:solidFill>
                                <a:srgbClr val="000000"/>
                              </a:solidFill>
                              <a:effectLst/>
                              <a:latin typeface="+mn-lt"/>
                              <a:ea typeface="Times New Roman"/>
                              <a:cs typeface="Times New Roman" panose="02020603050405020304" pitchFamily="18" charset="0"/>
                            </a:rPr>
                            <a:t>loan</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0.77***</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r>
                  <a:tr h="176057">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2.O/N Lending Rate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0.25***</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3.Nonperforming Loan Ratio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0.19*</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(0.10)</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4.Inflation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0.06**</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5.∆ USD Dollar/TL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0.05***</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6.RR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7.RR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i,t-1</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8.Liquidity Ratio</a:t>
                          </a:r>
                          <a:r>
                            <a:rPr lang="en-US" sz="1000" baseline="-25000" dirty="0">
                              <a:solidFill>
                                <a:srgbClr val="000000"/>
                              </a:solidFill>
                              <a:effectLst/>
                              <a:latin typeface="+mn-lt"/>
                              <a:ea typeface="Times New Roman"/>
                              <a:cs typeface="Times New Roman" panose="02020603050405020304" pitchFamily="18" charset="0"/>
                            </a:rPr>
                            <a:t>i</a:t>
                          </a:r>
                          <a:r>
                            <a:rPr lang="en-US" sz="1000" dirty="0">
                              <a:solidFill>
                                <a:srgbClr val="000000"/>
                              </a:solidFill>
                              <a:effectLst/>
                              <a:latin typeface="+mn-lt"/>
                              <a:ea typeface="Times New Roman"/>
                              <a:cs typeface="Times New Roman" panose="02020603050405020304" pitchFamily="18" charset="0"/>
                            </a:rPr>
                            <a:t>,</a:t>
                          </a:r>
                          <a:r>
                            <a:rPr lang="en-US" sz="1000" baseline="-25000" dirty="0">
                              <a:solidFill>
                                <a:srgbClr val="000000"/>
                              </a:solidFill>
                              <a:effectLst/>
                              <a:latin typeface="+mn-lt"/>
                              <a:ea typeface="Times New Roman"/>
                              <a:cs typeface="Times New Roman" panose="02020603050405020304" pitchFamily="18" charset="0"/>
                            </a:rPr>
                            <a:t>t-1</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233930">
                    <a:tc>
                      <a:txBody>
                        <a:bodyPr/>
                        <a:lstStyle/>
                        <a:p>
                          <a:pPr>
                            <a:lnSpc>
                              <a:spcPct val="150000"/>
                            </a:lnSpc>
                            <a:spcAft>
                              <a:spcPts val="0"/>
                            </a:spcAft>
                          </a:pPr>
                          <a14:m>
                            <m:oMathPara xmlns:m="http://schemas.openxmlformats.org/officeDocument/2006/math">
                              <m:oMathParaPr>
                                <m:jc m:val="left"/>
                              </m:oMathParaPr>
                              <m:oMath xmlns:m="http://schemas.openxmlformats.org/officeDocument/2006/math">
                                <m:acc>
                                  <m:accPr>
                                    <m:chr m:val="̂"/>
                                    <m:ctrlPr>
                                      <a:rPr lang="tr-TR" sz="1000" i="1">
                                        <a:solidFill>
                                          <a:srgbClr val="000000"/>
                                        </a:solidFill>
                                        <a:effectLst/>
                                        <a:latin typeface="Cambria Math" panose="02040503050406030204" pitchFamily="18" charset="0"/>
                                        <a:ea typeface="Times New Roman"/>
                                        <a:cs typeface="Times New Roman"/>
                                      </a:rPr>
                                    </m:ctrlPr>
                                  </m:accPr>
                                  <m:e>
                                    <m:sSub>
                                      <m:sSubPr>
                                        <m:ctrlPr>
                                          <a:rPr lang="tr-TR" sz="1000" i="1">
                                            <a:solidFill>
                                              <a:srgbClr val="000000"/>
                                            </a:solidFill>
                                            <a:effectLst/>
                                            <a:latin typeface="Cambria Math" panose="02040503050406030204" pitchFamily="18" charset="0"/>
                                            <a:ea typeface="Times New Roman"/>
                                            <a:cs typeface="Times New Roman"/>
                                          </a:rPr>
                                        </m:ctrlPr>
                                      </m:sSubPr>
                                      <m:e>
                                        <m:r>
                                          <a:rPr lang="en-US" sz="1000" i="1">
                                            <a:solidFill>
                                              <a:srgbClr val="000000"/>
                                            </a:solidFill>
                                            <a:effectLst/>
                                            <a:latin typeface="Cambria Math" panose="02040503050406030204" pitchFamily="18" charset="0"/>
                                            <a:ea typeface="Times New Roman"/>
                                            <a:cs typeface="Times New Roman"/>
                                          </a:rPr>
                                          <m:t>9.</m:t>
                                        </m:r>
                                        <m:r>
                                          <a:rPr lang="en-US" sz="1000" i="1">
                                            <a:solidFill>
                                              <a:srgbClr val="000000"/>
                                            </a:solidFill>
                                            <a:effectLst/>
                                            <a:latin typeface="Cambria Math" panose="02040503050406030204" pitchFamily="18" charset="0"/>
                                            <a:ea typeface="Times New Roman"/>
                                            <a:cs typeface="Times New Roman"/>
                                          </a:rPr>
                                          <m:t>𝐿𝑖𝑞𝑢𝑖𝑑𝑖𝑡𝑦</m:t>
                                        </m:r>
                                        <m:r>
                                          <a:rPr lang="en-US" sz="1000" i="1">
                                            <a:solidFill>
                                              <a:srgbClr val="000000"/>
                                            </a:solidFill>
                                            <a:effectLst/>
                                            <a:latin typeface="Cambria Math" panose="02040503050406030204" pitchFamily="18" charset="0"/>
                                            <a:ea typeface="Times New Roman"/>
                                            <a:cs typeface="Times New Roman"/>
                                          </a:rPr>
                                          <m:t> </m:t>
                                        </m:r>
                                        <m:r>
                                          <a:rPr lang="en-US" sz="1000" i="1">
                                            <a:solidFill>
                                              <a:srgbClr val="000000"/>
                                            </a:solidFill>
                                            <a:effectLst/>
                                            <a:latin typeface="Cambria Math" panose="02040503050406030204" pitchFamily="18" charset="0"/>
                                            <a:ea typeface="Times New Roman"/>
                                            <a:cs typeface="Times New Roman"/>
                                          </a:rPr>
                                          <m:t>𝑅𝑎𝑡𝑖𝑜</m:t>
                                        </m:r>
                                      </m:e>
                                      <m:sub>
                                        <m:r>
                                          <a:rPr lang="en-US" sz="1000" i="1">
                                            <a:solidFill>
                                              <a:srgbClr val="000000"/>
                                            </a:solidFill>
                                            <a:effectLst/>
                                            <a:latin typeface="Cambria Math" panose="02040503050406030204" pitchFamily="18" charset="0"/>
                                            <a:ea typeface="Times New Roman"/>
                                            <a:cs typeface="Times New Roman"/>
                                          </a:rPr>
                                          <m:t>𝑖</m:t>
                                        </m:r>
                                        <m:r>
                                          <a:rPr lang="en-US" sz="1000" i="1">
                                            <a:solidFill>
                                              <a:srgbClr val="000000"/>
                                            </a:solidFill>
                                            <a:effectLst/>
                                            <a:latin typeface="Cambria Math" panose="02040503050406030204" pitchFamily="18" charset="0"/>
                                            <a:ea typeface="Times New Roman"/>
                                            <a:cs typeface="Times New Roman"/>
                                          </a:rPr>
                                          <m:t>,</m:t>
                                        </m:r>
                                        <m:r>
                                          <a:rPr lang="en-US" sz="1000" i="1">
                                            <a:solidFill>
                                              <a:srgbClr val="000000"/>
                                            </a:solidFill>
                                            <a:effectLst/>
                                            <a:latin typeface="Cambria Math" panose="02040503050406030204" pitchFamily="18" charset="0"/>
                                            <a:ea typeface="Times New Roman"/>
                                            <a:cs typeface="Times New Roman"/>
                                          </a:rPr>
                                          <m:t>𝑡</m:t>
                                        </m:r>
                                      </m:sub>
                                    </m:sSub>
                                  </m:e>
                                </m:acc>
                              </m:oMath>
                            </m:oMathPara>
                          </a14:m>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9304">
                    <a:tc>
                      <a:txBody>
                        <a:bodyPr/>
                        <a:lstStyle/>
                        <a:p>
                          <a:pPr>
                            <a:lnSpc>
                              <a:spcPct val="115000"/>
                            </a:lnSpc>
                            <a:spcAft>
                              <a:spcPts val="0"/>
                            </a:spcAft>
                          </a:pPr>
                          <a14:m>
                            <m:oMathPara xmlns:m="http://schemas.openxmlformats.org/officeDocument/2006/math">
                              <m:oMathParaPr>
                                <m:jc m:val="left"/>
                              </m:oMathParaPr>
                              <m:oMath xmlns:m="http://schemas.openxmlformats.org/officeDocument/2006/math">
                                <m:acc>
                                  <m:accPr>
                                    <m:chr m:val="̂"/>
                                    <m:ctrlPr>
                                      <a:rPr lang="tr-TR" sz="1000" i="1" smtClean="0">
                                        <a:solidFill>
                                          <a:srgbClr val="000000"/>
                                        </a:solidFill>
                                        <a:effectLst/>
                                        <a:latin typeface="Cambria Math" panose="02040503050406030204" pitchFamily="18" charset="0"/>
                                        <a:ea typeface="Times New Roman"/>
                                        <a:cs typeface="Times New Roman"/>
                                      </a:rPr>
                                    </m:ctrlPr>
                                  </m:accPr>
                                  <m:e>
                                    <m:sSub>
                                      <m:sSubPr>
                                        <m:ctrlPr>
                                          <a:rPr lang="tr-TR" sz="1000" i="1">
                                            <a:solidFill>
                                              <a:srgbClr val="000000"/>
                                            </a:solidFill>
                                            <a:effectLst/>
                                            <a:latin typeface="Cambria Math" panose="02040503050406030204" pitchFamily="18" charset="0"/>
                                            <a:ea typeface="Times New Roman"/>
                                            <a:cs typeface="Times New Roman"/>
                                          </a:rPr>
                                        </m:ctrlPr>
                                      </m:sSubPr>
                                      <m:e>
                                        <m:r>
                                          <a:rPr lang="en-US" sz="1000" i="1">
                                            <a:solidFill>
                                              <a:srgbClr val="000000"/>
                                            </a:solidFill>
                                            <a:effectLst/>
                                            <a:latin typeface="Cambria Math" panose="02040503050406030204" pitchFamily="18" charset="0"/>
                                            <a:ea typeface="Times New Roman"/>
                                            <a:cs typeface="Times New Roman"/>
                                          </a:rPr>
                                          <m:t>10.</m:t>
                                        </m:r>
                                        <m:r>
                                          <a:rPr lang="en-US" sz="1000" i="1">
                                            <a:solidFill>
                                              <a:srgbClr val="000000"/>
                                            </a:solidFill>
                                            <a:effectLst/>
                                            <a:latin typeface="Cambria Math" panose="02040503050406030204" pitchFamily="18" charset="0"/>
                                            <a:ea typeface="Times New Roman"/>
                                            <a:cs typeface="Times New Roman"/>
                                          </a:rPr>
                                          <m:t>𝐿𝑖𝑞𝑢𝑖𝑑𝑖𝑡𝑦</m:t>
                                        </m:r>
                                        <m:r>
                                          <a:rPr lang="en-US" sz="1000" i="1">
                                            <a:solidFill>
                                              <a:srgbClr val="000000"/>
                                            </a:solidFill>
                                            <a:effectLst/>
                                            <a:latin typeface="Cambria Math" panose="02040503050406030204" pitchFamily="18" charset="0"/>
                                            <a:ea typeface="Times New Roman"/>
                                            <a:cs typeface="Times New Roman"/>
                                          </a:rPr>
                                          <m:t> </m:t>
                                        </m:r>
                                        <m:r>
                                          <a:rPr lang="en-US" sz="1000" i="1">
                                            <a:solidFill>
                                              <a:srgbClr val="000000"/>
                                            </a:solidFill>
                                            <a:effectLst/>
                                            <a:latin typeface="Cambria Math" panose="02040503050406030204" pitchFamily="18" charset="0"/>
                                            <a:ea typeface="Times New Roman"/>
                                            <a:cs typeface="Times New Roman"/>
                                          </a:rPr>
                                          <m:t>𝑅𝑎𝑡𝑖𝑜</m:t>
                                        </m:r>
                                      </m:e>
                                      <m:sub>
                                        <m:r>
                                          <a:rPr lang="en-US" sz="1000" i="1">
                                            <a:solidFill>
                                              <a:srgbClr val="000000"/>
                                            </a:solidFill>
                                            <a:effectLst/>
                                            <a:latin typeface="Cambria Math" panose="02040503050406030204" pitchFamily="18" charset="0"/>
                                            <a:ea typeface="Times New Roman"/>
                                            <a:cs typeface="Times New Roman"/>
                                          </a:rPr>
                                          <m:t>𝑖</m:t>
                                        </m:r>
                                        <m:r>
                                          <a:rPr lang="en-US" sz="1000" i="1">
                                            <a:solidFill>
                                              <a:srgbClr val="000000"/>
                                            </a:solidFill>
                                            <a:effectLst/>
                                            <a:latin typeface="Cambria Math" panose="02040503050406030204" pitchFamily="18" charset="0"/>
                                            <a:ea typeface="Times New Roman"/>
                                            <a:cs typeface="Times New Roman"/>
                                          </a:rPr>
                                          <m:t>,</m:t>
                                        </m:r>
                                        <m:r>
                                          <a:rPr lang="en-US" sz="1000" i="1">
                                            <a:solidFill>
                                              <a:srgbClr val="000000"/>
                                            </a:solidFill>
                                            <a:effectLst/>
                                            <a:latin typeface="Cambria Math" panose="02040503050406030204" pitchFamily="18" charset="0"/>
                                            <a:ea typeface="Times New Roman"/>
                                            <a:cs typeface="Times New Roman"/>
                                          </a:rPr>
                                          <m:t>𝑡</m:t>
                                        </m:r>
                                        <m:r>
                                          <a:rPr lang="en-US" sz="1000" i="1">
                                            <a:solidFill>
                                              <a:srgbClr val="000000"/>
                                            </a:solidFill>
                                            <a:effectLst/>
                                            <a:latin typeface="Cambria Math" panose="02040503050406030204" pitchFamily="18" charset="0"/>
                                            <a:ea typeface="Times New Roman"/>
                                            <a:cs typeface="Times New Roman"/>
                                          </a:rPr>
                                          <m:t>−1</m:t>
                                        </m:r>
                                      </m:sub>
                                    </m:sSub>
                                  </m:e>
                                </m:acc>
                              </m:oMath>
                            </m:oMathPara>
                          </a14:m>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11.RR</a:t>
                          </a:r>
                          <a:r>
                            <a:rPr lang="en-US" sz="1000" baseline="30000" dirty="0">
                              <a:solidFill>
                                <a:srgbClr val="000000"/>
                              </a:solidFill>
                              <a:effectLst/>
                              <a:latin typeface="+mn-lt"/>
                              <a:ea typeface="Times New Roman"/>
                              <a:cs typeface="Times New Roman" panose="02020603050405020304" pitchFamily="18" charset="0"/>
                            </a:rPr>
                            <a:t>c</a:t>
                          </a:r>
                          <a:r>
                            <a:rPr lang="en-US" sz="1000" dirty="0">
                              <a:solidFill>
                                <a:srgbClr val="000000"/>
                              </a:solidFill>
                              <a:effectLst/>
                              <a:latin typeface="+mn-lt"/>
                              <a:ea typeface="Times New Roman"/>
                              <a:cs typeface="Times New Roman" panose="02020603050405020304" pitchFamily="18" charset="0"/>
                            </a:rPr>
                            <a:t> </a:t>
                          </a:r>
                          <a:r>
                            <a:rPr lang="en-US" sz="1000" baseline="-25000" dirty="0" err="1">
                              <a:solidFill>
                                <a:srgbClr val="000000"/>
                              </a:solidFill>
                              <a:effectLst/>
                              <a:latin typeface="+mn-lt"/>
                              <a:ea typeface="Times New Roman"/>
                              <a:cs typeface="Times New Roman" panose="02020603050405020304" pitchFamily="18" charset="0"/>
                            </a:rPr>
                            <a:t>i,t</a:t>
                          </a:r>
                          <a:r>
                            <a:rPr lang="en-US" sz="1000" dirty="0" err="1">
                              <a:effectLst/>
                              <a:latin typeface="+mn-lt"/>
                              <a:ea typeface="Times New Roman"/>
                              <a:cs typeface="Times New Roman" panose="02020603050405020304" pitchFamily="18" charset="0"/>
                            </a:rPr>
                            <a:t>×</a:t>
                          </a:r>
                          <a:r>
                            <a:rPr lang="en-US" sz="1000" dirty="0" err="1">
                              <a:solidFill>
                                <a:srgbClr val="000000"/>
                              </a:solidFill>
                              <a:effectLst/>
                              <a:latin typeface="+mn-lt"/>
                              <a:ea typeface="Times New Roman"/>
                              <a:cs typeface="Times New Roman" panose="02020603050405020304" pitchFamily="18" charset="0"/>
                            </a:rPr>
                            <a:t>Liquidity</a:t>
                          </a:r>
                          <a:r>
                            <a:rPr lang="en-US" sz="1000" dirty="0">
                              <a:solidFill>
                                <a:srgbClr val="000000"/>
                              </a:solidFill>
                              <a:effectLst/>
                              <a:latin typeface="+mn-lt"/>
                              <a:ea typeface="Times New Roman"/>
                              <a:cs typeface="Times New Roman" panose="02020603050405020304" pitchFamily="18" charset="0"/>
                            </a:rPr>
                            <a:t> Ratio </a:t>
                          </a:r>
                          <a:r>
                            <a:rPr lang="en-US" sz="1000" baseline="-25000" dirty="0">
                              <a:solidFill>
                                <a:srgbClr val="000000"/>
                              </a:solidFill>
                              <a:effectLst/>
                              <a:latin typeface="+mn-lt"/>
                              <a:ea typeface="Times New Roman"/>
                              <a:cs typeface="Times New Roman" panose="02020603050405020304" pitchFamily="18" charset="0"/>
                            </a:rPr>
                            <a:t>i, t</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12.RR</a:t>
                          </a:r>
                          <a:r>
                            <a:rPr lang="en-US" sz="1000" baseline="30000" dirty="0">
                              <a:solidFill>
                                <a:srgbClr val="000000"/>
                              </a:solidFill>
                              <a:effectLst/>
                              <a:latin typeface="+mn-lt"/>
                              <a:ea typeface="Times New Roman"/>
                              <a:cs typeface="Times New Roman" panose="02020603050405020304" pitchFamily="18" charset="0"/>
                            </a:rPr>
                            <a:t>c</a:t>
                          </a:r>
                          <a:r>
                            <a:rPr lang="en-US" sz="1000" dirty="0">
                              <a:solidFill>
                                <a:srgbClr val="000000"/>
                              </a:solidFill>
                              <a:effectLst/>
                              <a:latin typeface="+mn-lt"/>
                              <a:ea typeface="Times New Roman"/>
                              <a:cs typeface="Times New Roman" panose="02020603050405020304" pitchFamily="18" charset="0"/>
                            </a:rPr>
                            <a:t> </a:t>
                          </a:r>
                          <a:r>
                            <a:rPr lang="en-US" sz="1000" baseline="-25000" dirty="0" err="1">
                              <a:solidFill>
                                <a:srgbClr val="000000"/>
                              </a:solidFill>
                              <a:effectLst/>
                              <a:latin typeface="+mn-lt"/>
                              <a:ea typeface="Times New Roman"/>
                              <a:cs typeface="Times New Roman" panose="02020603050405020304" pitchFamily="18" charset="0"/>
                            </a:rPr>
                            <a:t>i,t</a:t>
                          </a:r>
                          <a:r>
                            <a:rPr lang="en-US" sz="1000" dirty="0" err="1">
                              <a:effectLst/>
                              <a:latin typeface="+mn-lt"/>
                              <a:ea typeface="Times New Roman"/>
                              <a:cs typeface="Times New Roman" panose="02020603050405020304" pitchFamily="18" charset="0"/>
                            </a:rPr>
                            <a:t>×</a:t>
                          </a:r>
                          <a:r>
                            <a:rPr lang="en-US" sz="1000" dirty="0" err="1">
                              <a:solidFill>
                                <a:srgbClr val="000000"/>
                              </a:solidFill>
                              <a:effectLst/>
                              <a:latin typeface="+mn-lt"/>
                              <a:ea typeface="Times New Roman"/>
                              <a:cs typeface="Times New Roman" panose="02020603050405020304" pitchFamily="18" charset="0"/>
                            </a:rPr>
                            <a:t>Liquidity</a:t>
                          </a:r>
                          <a:r>
                            <a:rPr lang="en-US" sz="1000" dirty="0">
                              <a:solidFill>
                                <a:srgbClr val="000000"/>
                              </a:solidFill>
                              <a:effectLst/>
                              <a:latin typeface="+mn-lt"/>
                              <a:ea typeface="Times New Roman"/>
                              <a:cs typeface="Times New Roman" panose="02020603050405020304" pitchFamily="18" charset="0"/>
                            </a:rPr>
                            <a:t> Ratio </a:t>
                          </a:r>
                          <a:r>
                            <a:rPr lang="en-US" sz="1000" baseline="-25000" dirty="0">
                              <a:solidFill>
                                <a:srgbClr val="000000"/>
                              </a:solidFill>
                              <a:effectLst/>
                              <a:latin typeface="+mn-lt"/>
                              <a:ea typeface="Times New Roman"/>
                              <a:cs typeface="Times New Roman" panose="02020603050405020304" pitchFamily="18" charset="0"/>
                            </a:rPr>
                            <a:t>i, t-1</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effectLst/>
                              <a:latin typeface="+mn-lt"/>
                              <a:ea typeface="Times New Roman"/>
                              <a:cs typeface="Times New Roman" panose="02020603050405020304" pitchFamily="18" charset="0"/>
                            </a:rPr>
                            <a:t>Constant</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0.40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0.081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(0.31)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effectLst/>
                              <a:latin typeface="+mn-lt"/>
                              <a:ea typeface="Times New Roman"/>
                              <a:cs typeface="Times New Roman" panose="02020603050405020304" pitchFamily="18" charset="0"/>
                            </a:rPr>
                            <a:t>Observations</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effectLst/>
                              <a:latin typeface="+mn-lt"/>
                              <a:ea typeface="Times New Roman"/>
                              <a:cs typeface="Times New Roman" panose="02020603050405020304" pitchFamily="18" charset="0"/>
                            </a:rPr>
                            <a:t>Number of id</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7" name="Table 6"/>
              <p:cNvGraphicFramePr>
                <a:graphicFrameLocks noGrp="1"/>
              </p:cNvGraphicFramePr>
              <p:nvPr>
                <p:extLst>
                  <p:ext uri="{D42A27DB-BD31-4B8C-83A1-F6EECF244321}">
                    <p14:modId xmlns:p14="http://schemas.microsoft.com/office/powerpoint/2010/main" xmlns="" xmlns:a14="http://schemas.microsoft.com/office/drawing/2010/main" val="4243230786"/>
                  </p:ext>
                </p:extLst>
              </p:nvPr>
            </p:nvGraphicFramePr>
            <p:xfrm>
              <a:off x="2051720" y="461035"/>
              <a:ext cx="5342011" cy="5199664"/>
            </p:xfrm>
            <a:graphic>
              <a:graphicData uri="http://schemas.openxmlformats.org/drawingml/2006/table">
                <a:tbl>
                  <a:tblPr firstRow="1" firstCol="1" bandRow="1"/>
                  <a:tblGrid>
                    <a:gridCol w="2286225"/>
                    <a:gridCol w="578384"/>
                    <a:gridCol w="626330"/>
                    <a:gridCol w="623902"/>
                    <a:gridCol w="66760"/>
                    <a:gridCol w="515873"/>
                    <a:gridCol w="644537"/>
                  </a:tblGrid>
                  <a:tr h="176057">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(2)</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260">
                    <a:tc>
                      <a:txBody>
                        <a:bodyPr/>
                        <a:lstStyle/>
                        <a:p>
                          <a:pPr>
                            <a:lnSpc>
                              <a:spcPct val="115000"/>
                            </a:lnSpc>
                            <a:spcAft>
                              <a:spcPts val="0"/>
                            </a:spcAft>
                          </a:pPr>
                          <a:r>
                            <a:rPr lang="en-US" sz="1000" dirty="0" smtClean="0">
                              <a:solidFill>
                                <a:srgbClr val="000000"/>
                              </a:solidFill>
                              <a:effectLst/>
                              <a:latin typeface="+mn-lt"/>
                              <a:ea typeface="Times New Roman"/>
                              <a:cs typeface="Times New Roman" panose="02020603050405020304" pitchFamily="18" charset="0"/>
                            </a:rPr>
                            <a:t>1.</a:t>
                          </a:r>
                          <a:r>
                            <a:rPr lang="tr-TR" sz="1000" dirty="0" smtClean="0">
                              <a:solidFill>
                                <a:srgbClr val="000000"/>
                              </a:solidFill>
                              <a:effectLst/>
                              <a:latin typeface="+mn-lt"/>
                              <a:ea typeface="Times New Roman"/>
                              <a:cs typeface="Times New Roman" panose="02020603050405020304" pitchFamily="18" charset="0"/>
                            </a:rPr>
                            <a:t>i</a:t>
                          </a:r>
                          <a:r>
                            <a:rPr lang="en-US" sz="1000" baseline="-25000" dirty="0" smtClean="0">
                              <a:solidFill>
                                <a:srgbClr val="000000"/>
                              </a:solidFill>
                              <a:effectLst/>
                              <a:latin typeface="+mn-lt"/>
                              <a:ea typeface="Times New Roman"/>
                              <a:cs typeface="Times New Roman" panose="02020603050405020304" pitchFamily="18" charset="0"/>
                            </a:rPr>
                            <a:t>i,t-1</a:t>
                          </a:r>
                          <a:r>
                            <a:rPr lang="en-US" sz="1000" baseline="30000" dirty="0" smtClean="0">
                              <a:solidFill>
                                <a:srgbClr val="000000"/>
                              </a:solidFill>
                              <a:effectLst/>
                              <a:latin typeface="+mn-lt"/>
                              <a:ea typeface="Times New Roman"/>
                              <a:cs typeface="Times New Roman" panose="02020603050405020304" pitchFamily="18" charset="0"/>
                            </a:rPr>
                            <a:t>commercial </a:t>
                          </a:r>
                          <a:r>
                            <a:rPr lang="en-US" sz="1000" baseline="30000" dirty="0">
                              <a:solidFill>
                                <a:srgbClr val="000000"/>
                              </a:solidFill>
                              <a:effectLst/>
                              <a:latin typeface="+mn-lt"/>
                              <a:ea typeface="Times New Roman"/>
                              <a:cs typeface="Times New Roman" panose="02020603050405020304" pitchFamily="18" charset="0"/>
                            </a:rPr>
                            <a:t>loan</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0.77***</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r>
                  <a:tr h="176057">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2.O/N Lending Rate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0.25***</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3.Nonperforming Loan Ratio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0.19*</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(0.10)</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4.Inflation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0.06**</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5.∆ USD Dollar/TL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0.05***</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6.RR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7.RR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i,t-1</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8.Liquidity Ratio</a:t>
                          </a:r>
                          <a:r>
                            <a:rPr lang="en-US" sz="1000" baseline="-25000" dirty="0">
                              <a:solidFill>
                                <a:srgbClr val="000000"/>
                              </a:solidFill>
                              <a:effectLst/>
                              <a:latin typeface="+mn-lt"/>
                              <a:ea typeface="Times New Roman"/>
                              <a:cs typeface="Times New Roman" panose="02020603050405020304" pitchFamily="18" charset="0"/>
                            </a:rPr>
                            <a:t>i</a:t>
                          </a:r>
                          <a:r>
                            <a:rPr lang="en-US" sz="1000" dirty="0">
                              <a:solidFill>
                                <a:srgbClr val="000000"/>
                              </a:solidFill>
                              <a:effectLst/>
                              <a:latin typeface="+mn-lt"/>
                              <a:ea typeface="Times New Roman"/>
                              <a:cs typeface="Times New Roman" panose="02020603050405020304" pitchFamily="18" charset="0"/>
                            </a:rPr>
                            <a:t>,</a:t>
                          </a:r>
                          <a:r>
                            <a:rPr lang="en-US" sz="1000" baseline="-25000" dirty="0">
                              <a:solidFill>
                                <a:srgbClr val="000000"/>
                              </a:solidFill>
                              <a:effectLst/>
                              <a:latin typeface="+mn-lt"/>
                              <a:ea typeface="Times New Roman"/>
                              <a:cs typeface="Times New Roman" panose="02020603050405020304" pitchFamily="18" charset="0"/>
                            </a:rPr>
                            <a:t>t-1</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256159">
                    <a:tc>
                      <a:txBody>
                        <a:bodyPr/>
                        <a:lstStyle/>
                        <a:p>
                          <a:endParaRPr lang="tr-TR"/>
                        </a:p>
                      </a:txBody>
                      <a:tcPr marL="40593" marR="40593" marT="0" marB="0" anchor="ctr">
                        <a:lnL>
                          <a:noFill/>
                        </a:lnL>
                        <a:lnR>
                          <a:noFill/>
                        </a:lnR>
                        <a:lnT>
                          <a:noFill/>
                        </a:lnT>
                        <a:lnB>
                          <a:noFill/>
                        </a:lnB>
                        <a:blipFill rotWithShape="0">
                          <a:blip r:embed="rId3"/>
                          <a:stretch>
                            <a:fillRect t="-1176190" r="-134667" b="-792857"/>
                          </a:stretch>
                        </a:blipFill>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96342">
                    <a:tc>
                      <a:txBody>
                        <a:bodyPr/>
                        <a:lstStyle/>
                        <a:p>
                          <a:endParaRPr lang="tr-TR"/>
                        </a:p>
                      </a:txBody>
                      <a:tcPr marL="40593" marR="40593" marT="0" marB="0" anchor="ctr">
                        <a:lnL>
                          <a:noFill/>
                        </a:lnL>
                        <a:lnR>
                          <a:noFill/>
                        </a:lnR>
                        <a:lnT>
                          <a:noFill/>
                        </a:lnT>
                        <a:lnB>
                          <a:noFill/>
                        </a:lnB>
                        <a:blipFill rotWithShape="0">
                          <a:blip r:embed="rId3"/>
                          <a:stretch>
                            <a:fillRect t="-1765625" r="-134667" b="-850000"/>
                          </a:stretch>
                        </a:blipFill>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11.RR</a:t>
                          </a:r>
                          <a:r>
                            <a:rPr lang="en-US" sz="1000" baseline="30000" dirty="0">
                              <a:solidFill>
                                <a:srgbClr val="000000"/>
                              </a:solidFill>
                              <a:effectLst/>
                              <a:latin typeface="+mn-lt"/>
                              <a:ea typeface="Times New Roman"/>
                              <a:cs typeface="Times New Roman" panose="02020603050405020304" pitchFamily="18" charset="0"/>
                            </a:rPr>
                            <a:t>c</a:t>
                          </a:r>
                          <a:r>
                            <a:rPr lang="en-US" sz="1000" dirty="0">
                              <a:solidFill>
                                <a:srgbClr val="000000"/>
                              </a:solidFill>
                              <a:effectLst/>
                              <a:latin typeface="+mn-lt"/>
                              <a:ea typeface="Times New Roman"/>
                              <a:cs typeface="Times New Roman" panose="02020603050405020304" pitchFamily="18" charset="0"/>
                            </a:rPr>
                            <a:t> </a:t>
                          </a:r>
                          <a:r>
                            <a:rPr lang="en-US" sz="1000" baseline="-25000" dirty="0" err="1">
                              <a:solidFill>
                                <a:srgbClr val="000000"/>
                              </a:solidFill>
                              <a:effectLst/>
                              <a:latin typeface="+mn-lt"/>
                              <a:ea typeface="Times New Roman"/>
                              <a:cs typeface="Times New Roman" panose="02020603050405020304" pitchFamily="18" charset="0"/>
                            </a:rPr>
                            <a:t>i,t</a:t>
                          </a:r>
                          <a:r>
                            <a:rPr lang="en-US" sz="1000" dirty="0" err="1">
                              <a:effectLst/>
                              <a:latin typeface="+mn-lt"/>
                              <a:ea typeface="Times New Roman"/>
                              <a:cs typeface="Times New Roman" panose="02020603050405020304" pitchFamily="18" charset="0"/>
                            </a:rPr>
                            <a:t>×</a:t>
                          </a:r>
                          <a:r>
                            <a:rPr lang="en-US" sz="1000" dirty="0" err="1">
                              <a:solidFill>
                                <a:srgbClr val="000000"/>
                              </a:solidFill>
                              <a:effectLst/>
                              <a:latin typeface="+mn-lt"/>
                              <a:ea typeface="Times New Roman"/>
                              <a:cs typeface="Times New Roman" panose="02020603050405020304" pitchFamily="18" charset="0"/>
                            </a:rPr>
                            <a:t>Liquidity</a:t>
                          </a:r>
                          <a:r>
                            <a:rPr lang="en-US" sz="1000" dirty="0">
                              <a:solidFill>
                                <a:srgbClr val="000000"/>
                              </a:solidFill>
                              <a:effectLst/>
                              <a:latin typeface="+mn-lt"/>
                              <a:ea typeface="Times New Roman"/>
                              <a:cs typeface="Times New Roman" panose="02020603050405020304" pitchFamily="18" charset="0"/>
                            </a:rPr>
                            <a:t> Ratio </a:t>
                          </a:r>
                          <a:r>
                            <a:rPr lang="en-US" sz="1000" baseline="-25000" dirty="0">
                              <a:solidFill>
                                <a:srgbClr val="000000"/>
                              </a:solidFill>
                              <a:effectLst/>
                              <a:latin typeface="+mn-lt"/>
                              <a:ea typeface="Times New Roman"/>
                              <a:cs typeface="Times New Roman" panose="02020603050405020304" pitchFamily="18" charset="0"/>
                            </a:rPr>
                            <a:t>i, t</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12.RR</a:t>
                          </a:r>
                          <a:r>
                            <a:rPr lang="en-US" sz="1000" baseline="30000" dirty="0">
                              <a:solidFill>
                                <a:srgbClr val="000000"/>
                              </a:solidFill>
                              <a:effectLst/>
                              <a:latin typeface="+mn-lt"/>
                              <a:ea typeface="Times New Roman"/>
                              <a:cs typeface="Times New Roman" panose="02020603050405020304" pitchFamily="18" charset="0"/>
                            </a:rPr>
                            <a:t>c</a:t>
                          </a:r>
                          <a:r>
                            <a:rPr lang="en-US" sz="1000" dirty="0">
                              <a:solidFill>
                                <a:srgbClr val="000000"/>
                              </a:solidFill>
                              <a:effectLst/>
                              <a:latin typeface="+mn-lt"/>
                              <a:ea typeface="Times New Roman"/>
                              <a:cs typeface="Times New Roman" panose="02020603050405020304" pitchFamily="18" charset="0"/>
                            </a:rPr>
                            <a:t> </a:t>
                          </a:r>
                          <a:r>
                            <a:rPr lang="en-US" sz="1000" baseline="-25000" dirty="0" err="1">
                              <a:solidFill>
                                <a:srgbClr val="000000"/>
                              </a:solidFill>
                              <a:effectLst/>
                              <a:latin typeface="+mn-lt"/>
                              <a:ea typeface="Times New Roman"/>
                              <a:cs typeface="Times New Roman" panose="02020603050405020304" pitchFamily="18" charset="0"/>
                            </a:rPr>
                            <a:t>i,t</a:t>
                          </a:r>
                          <a:r>
                            <a:rPr lang="en-US" sz="1000" dirty="0" err="1">
                              <a:effectLst/>
                              <a:latin typeface="+mn-lt"/>
                              <a:ea typeface="Times New Roman"/>
                              <a:cs typeface="Times New Roman" panose="02020603050405020304" pitchFamily="18" charset="0"/>
                            </a:rPr>
                            <a:t>×</a:t>
                          </a:r>
                          <a:r>
                            <a:rPr lang="en-US" sz="1000" dirty="0" err="1">
                              <a:solidFill>
                                <a:srgbClr val="000000"/>
                              </a:solidFill>
                              <a:effectLst/>
                              <a:latin typeface="+mn-lt"/>
                              <a:ea typeface="Times New Roman"/>
                              <a:cs typeface="Times New Roman" panose="02020603050405020304" pitchFamily="18" charset="0"/>
                            </a:rPr>
                            <a:t>Liquidity</a:t>
                          </a:r>
                          <a:r>
                            <a:rPr lang="en-US" sz="1000" dirty="0">
                              <a:solidFill>
                                <a:srgbClr val="000000"/>
                              </a:solidFill>
                              <a:effectLst/>
                              <a:latin typeface="+mn-lt"/>
                              <a:ea typeface="Times New Roman"/>
                              <a:cs typeface="Times New Roman" panose="02020603050405020304" pitchFamily="18" charset="0"/>
                            </a:rPr>
                            <a:t> Ratio </a:t>
                          </a:r>
                          <a:r>
                            <a:rPr lang="en-US" sz="1000" baseline="-25000" dirty="0">
                              <a:solidFill>
                                <a:srgbClr val="000000"/>
                              </a:solidFill>
                              <a:effectLst/>
                              <a:latin typeface="+mn-lt"/>
                              <a:ea typeface="Times New Roman"/>
                              <a:cs typeface="Times New Roman" panose="02020603050405020304" pitchFamily="18" charset="0"/>
                            </a:rPr>
                            <a:t>i, t-1</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effectLst/>
                              <a:latin typeface="+mn-lt"/>
                              <a:ea typeface="Times New Roman"/>
                              <a:cs typeface="Times New Roman" panose="02020603050405020304" pitchFamily="18" charset="0"/>
                            </a:rPr>
                            <a:t>Constant</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0.40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0.081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(0.31)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effectLst/>
                              <a:latin typeface="+mn-lt"/>
                              <a:ea typeface="Times New Roman"/>
                              <a:cs typeface="Times New Roman" panose="02020603050405020304" pitchFamily="18" charset="0"/>
                            </a:rPr>
                            <a:t>Observations</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effectLst/>
                              <a:latin typeface="+mn-lt"/>
                              <a:ea typeface="Times New Roman"/>
                              <a:cs typeface="Times New Roman" panose="02020603050405020304" pitchFamily="18" charset="0"/>
                            </a:rPr>
                            <a:t>Number of id</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Fallback>
      </mc:AlternateContent>
      <p:sp>
        <p:nvSpPr>
          <p:cNvPr id="10" name="Rectangle 1"/>
          <p:cNvSpPr>
            <a:spLocks noChangeArrowheads="1"/>
          </p:cNvSpPr>
          <p:nvPr/>
        </p:nvSpPr>
        <p:spPr bwMode="auto">
          <a:xfrm>
            <a:off x="1647825" y="34020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xmlns="" Requires="a14">
          <p:sp>
            <p:nvSpPr>
              <p:cNvPr id="11" name="Rectangle 10"/>
              <p:cNvSpPr/>
              <p:nvPr/>
            </p:nvSpPr>
            <p:spPr>
              <a:xfrm>
                <a:off x="1932409" y="5805264"/>
                <a:ext cx="6262881" cy="682110"/>
              </a:xfrm>
              <a:prstGeom prst="rect">
                <a:avLst/>
              </a:prstGeom>
            </p:spPr>
            <p:txBody>
              <a:bodyPr wrap="square">
                <a:spAutoFit/>
              </a:bodyPr>
              <a:lstStyle/>
              <a:p>
                <a:r>
                  <a:rPr lang="en-US" sz="900" dirty="0">
                    <a:solidFill>
                      <a:srgbClr val="000000"/>
                    </a:solidFill>
                    <a:ea typeface="Times New Roman"/>
                  </a:rPr>
                  <a:t>Sample Period: June 2010 – December 2013.  Standard errors are given in parenthesis and adjusted for heteroskedasticity. </a:t>
                </a:r>
                <a:endParaRPr lang="tr-TR" sz="900" dirty="0" smtClean="0">
                  <a:solidFill>
                    <a:srgbClr val="000000"/>
                  </a:solidFill>
                  <a:ea typeface="Times New Roman"/>
                </a:endParaRPr>
              </a:p>
              <a:p>
                <a:r>
                  <a:rPr lang="en-US" sz="900" dirty="0" smtClean="0">
                    <a:solidFill>
                      <a:srgbClr val="000000"/>
                    </a:solidFill>
                    <a:ea typeface="Times New Roman"/>
                  </a:rPr>
                  <a:t> </a:t>
                </a:r>
                <a:r>
                  <a:rPr lang="en-US" sz="900" dirty="0">
                    <a:solidFill>
                      <a:srgbClr val="000000"/>
                    </a:solidFill>
                    <a:ea typeface="Times New Roman"/>
                  </a:rPr>
                  <a:t>*** p&lt;0.01, ** p&lt;0.05, * p&lt;0.1.  Dynamic panel model is estimated with one stage GMM (Arellano and Bond, 1991).  </a:t>
                </a:r>
                <a:endParaRPr lang="tr-TR" sz="900" dirty="0" smtClean="0">
                  <a:solidFill>
                    <a:srgbClr val="000000"/>
                  </a:solidFill>
                  <a:ea typeface="Times New Roman"/>
                </a:endParaRPr>
              </a:p>
              <a:p>
                <a:r>
                  <a:rPr lang="en-US" sz="900" dirty="0" smtClean="0">
                    <a:solidFill>
                      <a:srgbClr val="000000"/>
                    </a:solidFill>
                    <a:ea typeface="Times New Roman"/>
                  </a:rPr>
                  <a:t>Liquidity </a:t>
                </a:r>
                <a:r>
                  <a:rPr lang="en-US" sz="900" dirty="0">
                    <a:solidFill>
                      <a:srgbClr val="000000"/>
                    </a:solidFill>
                    <a:ea typeface="Times New Roman"/>
                  </a:rPr>
                  <a:t>Ratio</a:t>
                </a:r>
                <a:r>
                  <a:rPr lang="en-US" sz="900" baseline="-25000" dirty="0">
                    <a:solidFill>
                      <a:srgbClr val="000000"/>
                    </a:solidFill>
                    <a:ea typeface="Times New Roman"/>
                  </a:rPr>
                  <a:t>i</a:t>
                </a:r>
                <a:r>
                  <a:rPr lang="en-US" sz="900" dirty="0">
                    <a:solidFill>
                      <a:srgbClr val="000000"/>
                    </a:solidFill>
                    <a:ea typeface="Times New Roman"/>
                  </a:rPr>
                  <a:t>,</a:t>
                </a:r>
                <a:r>
                  <a:rPr lang="en-US" sz="900" baseline="-25000" dirty="0">
                    <a:solidFill>
                      <a:srgbClr val="000000"/>
                    </a:solidFill>
                    <a:ea typeface="Times New Roman"/>
                  </a:rPr>
                  <a:t>t-1</a:t>
                </a:r>
                <a:r>
                  <a:rPr lang="en-US" sz="900" dirty="0">
                    <a:solidFill>
                      <a:srgbClr val="000000"/>
                    </a:solidFill>
                    <a:ea typeface="Times New Roman"/>
                  </a:rPr>
                  <a:t> is instrumented by the change in net TL injection implied by the central bank through foreign exchange operations. </a:t>
                </a:r>
                <a14:m>
                  <m:oMath xmlns:m="http://schemas.openxmlformats.org/officeDocument/2006/math">
                    <m:acc>
                      <m:accPr>
                        <m:chr m:val="̂"/>
                        <m:ctrlPr>
                          <a:rPr lang="tr-TR" sz="900" i="1">
                            <a:solidFill>
                              <a:srgbClr val="000000"/>
                            </a:solidFill>
                            <a:latin typeface="Cambria Math" panose="02040503050406030204" pitchFamily="18" charset="0"/>
                            <a:ea typeface="Times New Roman"/>
                            <a:cs typeface="Times New Roman"/>
                          </a:rPr>
                        </m:ctrlPr>
                      </m:accPr>
                      <m:e>
                        <m:sSub>
                          <m:sSubPr>
                            <m:ctrlPr>
                              <a:rPr lang="tr-TR" sz="900" i="1">
                                <a:solidFill>
                                  <a:srgbClr val="000000"/>
                                </a:solidFill>
                                <a:latin typeface="Cambria Math" panose="02040503050406030204" pitchFamily="18" charset="0"/>
                                <a:ea typeface="Times New Roman"/>
                                <a:cs typeface="Times New Roman"/>
                              </a:rPr>
                            </m:ctrlPr>
                          </m:sSubPr>
                          <m:e>
                            <m:r>
                              <a:rPr lang="en-US" sz="900" i="1">
                                <a:solidFill>
                                  <a:srgbClr val="000000"/>
                                </a:solidFill>
                                <a:latin typeface="Cambria Math" panose="02040503050406030204" pitchFamily="18" charset="0"/>
                                <a:ea typeface="Times New Roman"/>
                                <a:cs typeface="Times New Roman"/>
                              </a:rPr>
                              <m:t>𝐿𝑖𝑞𝑢𝑖𝑑𝑖𝑡𝑦</m:t>
                            </m:r>
                            <m:r>
                              <a:rPr lang="en-US" sz="900" i="1">
                                <a:solidFill>
                                  <a:srgbClr val="000000"/>
                                </a:solidFill>
                                <a:latin typeface="Cambria Math" panose="02040503050406030204" pitchFamily="18" charset="0"/>
                                <a:ea typeface="Times New Roman"/>
                                <a:cs typeface="Times New Roman"/>
                              </a:rPr>
                              <m:t> </m:t>
                            </m:r>
                            <m:r>
                              <a:rPr lang="en-US" sz="900" i="1">
                                <a:solidFill>
                                  <a:srgbClr val="000000"/>
                                </a:solidFill>
                                <a:latin typeface="Cambria Math" panose="02040503050406030204" pitchFamily="18" charset="0"/>
                                <a:ea typeface="Times New Roman"/>
                                <a:cs typeface="Times New Roman"/>
                              </a:rPr>
                              <m:t>𝑅𝑎𝑡𝑖𝑜</m:t>
                            </m:r>
                          </m:e>
                          <m:sub>
                            <m:r>
                              <a:rPr lang="en-US" sz="900" i="1">
                                <a:solidFill>
                                  <a:srgbClr val="000000"/>
                                </a:solidFill>
                                <a:latin typeface="Cambria Math" panose="02040503050406030204" pitchFamily="18" charset="0"/>
                                <a:ea typeface="Times New Roman"/>
                                <a:cs typeface="Times New Roman"/>
                              </a:rPr>
                              <m:t>𝑖</m:t>
                            </m:r>
                            <m:r>
                              <a:rPr lang="en-US" sz="900" i="1">
                                <a:solidFill>
                                  <a:srgbClr val="000000"/>
                                </a:solidFill>
                                <a:latin typeface="Cambria Math" panose="02040503050406030204" pitchFamily="18" charset="0"/>
                                <a:ea typeface="Times New Roman"/>
                                <a:cs typeface="Times New Roman"/>
                              </a:rPr>
                              <m:t>,</m:t>
                            </m:r>
                            <m:r>
                              <a:rPr lang="en-US" sz="900" i="1">
                                <a:solidFill>
                                  <a:srgbClr val="000000"/>
                                </a:solidFill>
                                <a:latin typeface="Cambria Math" panose="02040503050406030204" pitchFamily="18" charset="0"/>
                                <a:ea typeface="Times New Roman"/>
                                <a:cs typeface="Times New Roman"/>
                              </a:rPr>
                              <m:t>𝑡</m:t>
                            </m:r>
                            <m:r>
                              <a:rPr lang="en-US" sz="900" i="1">
                                <a:solidFill>
                                  <a:srgbClr val="000000"/>
                                </a:solidFill>
                                <a:latin typeface="Cambria Math" panose="02040503050406030204" pitchFamily="18" charset="0"/>
                                <a:ea typeface="Times New Roman"/>
                                <a:cs typeface="Times New Roman"/>
                              </a:rPr>
                              <m:t>−1</m:t>
                            </m:r>
                          </m:sub>
                        </m:sSub>
                      </m:e>
                    </m:acc>
                  </m:oMath>
                </a14:m>
                <a:r>
                  <a:rPr lang="en-US" sz="900" dirty="0">
                    <a:solidFill>
                      <a:srgbClr val="000000"/>
                    </a:solidFill>
                    <a:ea typeface="Times New Roman"/>
                  </a:rPr>
                  <a:t> denotes the fitted value obtained from regressing liquidity variable on </a:t>
                </a:r>
                <a14:m>
                  <m:oMath xmlns:m="http://schemas.openxmlformats.org/officeDocument/2006/math">
                    <m:sSubSup>
                      <m:sSubSupPr>
                        <m:ctrlPr>
                          <a:rPr lang="tr-TR" sz="900" i="1">
                            <a:effectLst/>
                            <a:latin typeface="Cambria Math" panose="02040503050406030204" pitchFamily="18" charset="0"/>
                            <a:ea typeface="Times New Roman"/>
                            <a:cs typeface="Times New Roman"/>
                          </a:rPr>
                        </m:ctrlPr>
                      </m:sSubSupPr>
                      <m:e>
                        <m:r>
                          <a:rPr lang="tr-TR" sz="900" i="1">
                            <a:effectLst/>
                            <a:latin typeface="Cambria Math" panose="02040503050406030204" pitchFamily="18" charset="0"/>
                            <a:ea typeface="Times New Roman"/>
                            <a:cs typeface="Times New Roman"/>
                          </a:rPr>
                          <m:t>𝐹𝑋</m:t>
                        </m:r>
                      </m:e>
                      <m:sub>
                        <m:r>
                          <a:rPr lang="tr-TR" sz="900" i="1">
                            <a:effectLst/>
                            <a:latin typeface="Cambria Math" panose="02040503050406030204" pitchFamily="18" charset="0"/>
                            <a:ea typeface="Times New Roman"/>
                            <a:cs typeface="Times New Roman"/>
                          </a:rPr>
                          <m:t>𝑡</m:t>
                        </m:r>
                      </m:sub>
                      <m:sup>
                        <m:r>
                          <a:rPr lang="tr-TR" sz="900" i="1">
                            <a:effectLst/>
                            <a:latin typeface="Cambria Math" panose="02040503050406030204" pitchFamily="18" charset="0"/>
                            <a:ea typeface="Times New Roman"/>
                            <a:cs typeface="Times New Roman"/>
                          </a:rPr>
                          <m:t>𝐿</m:t>
                        </m:r>
                      </m:sup>
                    </m:sSubSup>
                  </m:oMath>
                </a14:m>
                <a:r>
                  <a:rPr lang="en-US" sz="900" dirty="0">
                    <a:solidFill>
                      <a:srgbClr val="000000"/>
                    </a:solidFill>
                    <a:ea typeface="Times New Roman"/>
                  </a:rPr>
                  <a:t>.</a:t>
                </a:r>
                <a:endParaRPr lang="tr-TR" sz="900" dirty="0"/>
              </a:p>
            </p:txBody>
          </p:sp>
        </mc:Choice>
        <mc:Fallback>
          <p:sp>
            <p:nvSpPr>
              <p:cNvPr id="11" name="Rectangle 10"/>
              <p:cNvSpPr>
                <a:spLocks noRot="1" noChangeAspect="1" noMove="1" noResize="1" noEditPoints="1" noAdjustHandles="1" noChangeArrowheads="1" noChangeShapeType="1" noTextEdit="1"/>
              </p:cNvSpPr>
              <p:nvPr/>
            </p:nvSpPr>
            <p:spPr>
              <a:xfrm>
                <a:off x="1932409" y="5805264"/>
                <a:ext cx="6262881" cy="682110"/>
              </a:xfrm>
              <a:prstGeom prst="rect">
                <a:avLst/>
              </a:prstGeom>
              <a:blipFill rotWithShape="1">
                <a:blip r:embed="rId4" cstate="print"/>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xmlns="" val="1663904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26</a:t>
            </a:fld>
            <a:endParaRPr lang="tr-TR">
              <a:solidFill>
                <a:srgbClr val="FFFFFF"/>
              </a:solidFill>
            </a:endParaRPr>
          </a:p>
        </p:txBody>
      </p:sp>
      <p:sp>
        <p:nvSpPr>
          <p:cNvPr id="3" name="TextBox 2"/>
          <p:cNvSpPr txBox="1"/>
          <p:nvPr/>
        </p:nvSpPr>
        <p:spPr>
          <a:xfrm>
            <a:off x="2518115" y="35"/>
            <a:ext cx="4464496" cy="375487"/>
          </a:xfrm>
          <a:prstGeom prst="rect">
            <a:avLst/>
          </a:prstGeom>
          <a:noFill/>
        </p:spPr>
        <p:txBody>
          <a:bodyPr wrap="square" rtlCol="0">
            <a:spAutoFit/>
          </a:bodyPr>
          <a:lstStyle/>
          <a:p>
            <a:pPr>
              <a:lnSpc>
                <a:spcPct val="115000"/>
              </a:lnSpc>
              <a:spcAft>
                <a:spcPts val="0"/>
              </a:spcAft>
            </a:pPr>
            <a:r>
              <a:rPr lang="en-US" sz="1600" b="1" i="1" dirty="0">
                <a:latin typeface="Calibri" panose="020F0502020204030204" pitchFamily="34" charset="0"/>
                <a:ea typeface="Times New Roman"/>
                <a:cs typeface="Times New Roman"/>
              </a:rPr>
              <a:t>Table 4: Interest Rate on Commercial Loans</a:t>
            </a:r>
            <a:endParaRPr lang="tr-TR" sz="1400" i="1" dirty="0">
              <a:latin typeface="Calibri" panose="020F0502020204030204" pitchFamily="34" charset="0"/>
              <a:ea typeface="Calibri"/>
              <a:cs typeface="Times New Roman"/>
            </a:endParaRPr>
          </a:p>
        </p:txBody>
      </p:sp>
      <mc:AlternateContent xmlns:mc="http://schemas.openxmlformats.org/markup-compatibility/2006">
        <mc:Choice xmlns:a14="http://schemas.microsoft.com/office/drawing/2010/main" xmlns="" Requires="a14">
          <p:graphicFrame>
            <p:nvGraphicFramePr>
              <p:cNvPr id="7" name="Table 6"/>
              <p:cNvGraphicFramePr>
                <a:graphicFrameLocks noGrp="1"/>
              </p:cNvGraphicFramePr>
              <p:nvPr>
                <p:extLst>
                  <p:ext uri="{D42A27DB-BD31-4B8C-83A1-F6EECF244321}">
                    <p14:modId xmlns:p14="http://schemas.microsoft.com/office/powerpoint/2010/main" val="1049938436"/>
                  </p:ext>
                </p:extLst>
              </p:nvPr>
            </p:nvGraphicFramePr>
            <p:xfrm>
              <a:off x="2051720" y="461035"/>
              <a:ext cx="5342011" cy="5198867"/>
            </p:xfrm>
            <a:graphic>
              <a:graphicData uri="http://schemas.openxmlformats.org/drawingml/2006/table">
                <a:tbl>
                  <a:tblPr firstRow="1" firstCol="1" bandRow="1"/>
                  <a:tblGrid>
                    <a:gridCol w="2286225"/>
                    <a:gridCol w="578384"/>
                    <a:gridCol w="626330"/>
                    <a:gridCol w="623902"/>
                    <a:gridCol w="66760"/>
                    <a:gridCol w="515873"/>
                    <a:gridCol w="644537"/>
                  </a:tblGrid>
                  <a:tr h="176057">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(2)</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(3)</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52">
                    <a:tc>
                      <a:txBody>
                        <a:bodyPr/>
                        <a:lstStyle/>
                        <a:p>
                          <a:pPr>
                            <a:lnSpc>
                              <a:spcPct val="115000"/>
                            </a:lnSpc>
                            <a:spcAft>
                              <a:spcPts val="0"/>
                            </a:spcAft>
                          </a:pPr>
                          <a:r>
                            <a:rPr lang="en-US" sz="1000" dirty="0" smtClean="0">
                              <a:solidFill>
                                <a:srgbClr val="000000"/>
                              </a:solidFill>
                              <a:effectLst/>
                              <a:latin typeface="+mn-lt"/>
                              <a:ea typeface="Times New Roman"/>
                              <a:cs typeface="Times New Roman" panose="02020603050405020304" pitchFamily="18" charset="0"/>
                            </a:rPr>
                            <a:t>1.</a:t>
                          </a:r>
                          <a:r>
                            <a:rPr lang="tr-TR" sz="1000" dirty="0" smtClean="0">
                              <a:solidFill>
                                <a:srgbClr val="000000"/>
                              </a:solidFill>
                              <a:effectLst/>
                              <a:latin typeface="+mn-lt"/>
                              <a:ea typeface="Times New Roman"/>
                              <a:cs typeface="Times New Roman" panose="02020603050405020304" pitchFamily="18" charset="0"/>
                            </a:rPr>
                            <a:t>i</a:t>
                          </a:r>
                          <a:r>
                            <a:rPr lang="en-US" sz="1000" baseline="-25000" dirty="0" smtClean="0">
                              <a:solidFill>
                                <a:srgbClr val="000000"/>
                              </a:solidFill>
                              <a:effectLst/>
                              <a:latin typeface="+mn-lt"/>
                              <a:ea typeface="Times New Roman"/>
                              <a:cs typeface="Times New Roman" panose="02020603050405020304" pitchFamily="18" charset="0"/>
                            </a:rPr>
                            <a:t>i,t-1</a:t>
                          </a:r>
                          <a:r>
                            <a:rPr lang="en-US" sz="1000" baseline="30000" dirty="0" smtClean="0">
                              <a:solidFill>
                                <a:srgbClr val="000000"/>
                              </a:solidFill>
                              <a:effectLst/>
                              <a:latin typeface="+mn-lt"/>
                              <a:ea typeface="Times New Roman"/>
                              <a:cs typeface="Times New Roman" panose="02020603050405020304" pitchFamily="18" charset="0"/>
                            </a:rPr>
                            <a:t>commercial </a:t>
                          </a:r>
                          <a:r>
                            <a:rPr lang="en-US" sz="1000" baseline="30000" dirty="0">
                              <a:solidFill>
                                <a:srgbClr val="000000"/>
                              </a:solidFill>
                              <a:effectLst/>
                              <a:latin typeface="+mn-lt"/>
                              <a:ea typeface="Times New Roman"/>
                              <a:cs typeface="Times New Roman" panose="02020603050405020304" pitchFamily="18" charset="0"/>
                            </a:rPr>
                            <a:t>loan</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0.77***</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r>
                  <a:tr h="96368">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2.O/N Lending Rate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0.25***</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3.Nonperforming Loan Ratio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0.19*</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(0.10)</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4.Inflation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0.06**</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0.04</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(0.04)</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5.∆ USD Dollar/TL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0.05***</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6.RR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0.06***</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7.RR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i,t-1</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8.Liquidity Ratio</a:t>
                          </a:r>
                          <a:r>
                            <a:rPr lang="en-US" sz="1000" baseline="-25000" dirty="0">
                              <a:solidFill>
                                <a:srgbClr val="000000"/>
                              </a:solidFill>
                              <a:effectLst/>
                              <a:latin typeface="+mn-lt"/>
                              <a:ea typeface="Times New Roman"/>
                              <a:cs typeface="Times New Roman" panose="02020603050405020304" pitchFamily="18" charset="0"/>
                            </a:rPr>
                            <a:t>i</a:t>
                          </a:r>
                          <a:r>
                            <a:rPr lang="en-US" sz="1000" dirty="0">
                              <a:solidFill>
                                <a:srgbClr val="000000"/>
                              </a:solidFill>
                              <a:effectLst/>
                              <a:latin typeface="+mn-lt"/>
                              <a:ea typeface="Times New Roman"/>
                              <a:cs typeface="Times New Roman" panose="02020603050405020304" pitchFamily="18" charset="0"/>
                            </a:rPr>
                            <a:t>,</a:t>
                          </a:r>
                          <a:r>
                            <a:rPr lang="en-US" sz="1000" baseline="-25000" dirty="0">
                              <a:solidFill>
                                <a:srgbClr val="000000"/>
                              </a:solidFill>
                              <a:effectLst/>
                              <a:latin typeface="+mn-lt"/>
                              <a:ea typeface="Times New Roman"/>
                              <a:cs typeface="Times New Roman" panose="02020603050405020304" pitchFamily="18" charset="0"/>
                            </a:rPr>
                            <a:t>t-1</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233930">
                    <a:tc>
                      <a:txBody>
                        <a:bodyPr/>
                        <a:lstStyle/>
                        <a:p>
                          <a:pPr>
                            <a:lnSpc>
                              <a:spcPct val="150000"/>
                            </a:lnSpc>
                            <a:spcAft>
                              <a:spcPts val="0"/>
                            </a:spcAft>
                          </a:pPr>
                          <a14:m>
                            <m:oMathPara xmlns:m="http://schemas.openxmlformats.org/officeDocument/2006/math">
                              <m:oMathParaPr>
                                <m:jc m:val="left"/>
                              </m:oMathParaPr>
                              <m:oMath xmlns:m="http://schemas.openxmlformats.org/officeDocument/2006/math">
                                <m:acc>
                                  <m:accPr>
                                    <m:chr m:val="̂"/>
                                    <m:ctrlPr>
                                      <a:rPr lang="tr-TR" sz="1000" i="1">
                                        <a:solidFill>
                                          <a:srgbClr val="000000"/>
                                        </a:solidFill>
                                        <a:effectLst/>
                                        <a:latin typeface="Cambria Math" panose="02040503050406030204" pitchFamily="18" charset="0"/>
                                        <a:ea typeface="Times New Roman"/>
                                        <a:cs typeface="Times New Roman"/>
                                      </a:rPr>
                                    </m:ctrlPr>
                                  </m:accPr>
                                  <m:e>
                                    <m:sSub>
                                      <m:sSubPr>
                                        <m:ctrlPr>
                                          <a:rPr lang="tr-TR" sz="1000" i="1">
                                            <a:solidFill>
                                              <a:srgbClr val="000000"/>
                                            </a:solidFill>
                                            <a:effectLst/>
                                            <a:latin typeface="Cambria Math" panose="02040503050406030204" pitchFamily="18" charset="0"/>
                                            <a:ea typeface="Times New Roman"/>
                                            <a:cs typeface="Times New Roman"/>
                                          </a:rPr>
                                        </m:ctrlPr>
                                      </m:sSubPr>
                                      <m:e>
                                        <m:r>
                                          <a:rPr lang="en-US" sz="1000" i="1">
                                            <a:solidFill>
                                              <a:srgbClr val="000000"/>
                                            </a:solidFill>
                                            <a:effectLst/>
                                            <a:latin typeface="Cambria Math" panose="02040503050406030204" pitchFamily="18" charset="0"/>
                                            <a:ea typeface="Times New Roman"/>
                                            <a:cs typeface="Times New Roman"/>
                                          </a:rPr>
                                          <m:t>9.</m:t>
                                        </m:r>
                                        <m:r>
                                          <a:rPr lang="en-US" sz="1000" i="1">
                                            <a:solidFill>
                                              <a:srgbClr val="000000"/>
                                            </a:solidFill>
                                            <a:effectLst/>
                                            <a:latin typeface="Cambria Math" panose="02040503050406030204" pitchFamily="18" charset="0"/>
                                            <a:ea typeface="Times New Roman"/>
                                            <a:cs typeface="Times New Roman"/>
                                          </a:rPr>
                                          <m:t>𝐿𝑖𝑞𝑢𝑖𝑑𝑖𝑡𝑦</m:t>
                                        </m:r>
                                        <m:r>
                                          <a:rPr lang="en-US" sz="1000" i="1">
                                            <a:solidFill>
                                              <a:srgbClr val="000000"/>
                                            </a:solidFill>
                                            <a:effectLst/>
                                            <a:latin typeface="Cambria Math" panose="02040503050406030204" pitchFamily="18" charset="0"/>
                                            <a:ea typeface="Times New Roman"/>
                                            <a:cs typeface="Times New Roman"/>
                                          </a:rPr>
                                          <m:t> </m:t>
                                        </m:r>
                                        <m:r>
                                          <a:rPr lang="en-US" sz="1000" i="1">
                                            <a:solidFill>
                                              <a:srgbClr val="000000"/>
                                            </a:solidFill>
                                            <a:effectLst/>
                                            <a:latin typeface="Cambria Math" panose="02040503050406030204" pitchFamily="18" charset="0"/>
                                            <a:ea typeface="Times New Roman"/>
                                            <a:cs typeface="Times New Roman"/>
                                          </a:rPr>
                                          <m:t>𝑅𝑎𝑡𝑖𝑜</m:t>
                                        </m:r>
                                      </m:e>
                                      <m:sub>
                                        <m:r>
                                          <a:rPr lang="en-US" sz="1000" i="1">
                                            <a:solidFill>
                                              <a:srgbClr val="000000"/>
                                            </a:solidFill>
                                            <a:effectLst/>
                                            <a:latin typeface="Cambria Math" panose="02040503050406030204" pitchFamily="18" charset="0"/>
                                            <a:ea typeface="Times New Roman"/>
                                            <a:cs typeface="Times New Roman"/>
                                          </a:rPr>
                                          <m:t>𝑖</m:t>
                                        </m:r>
                                        <m:r>
                                          <a:rPr lang="en-US" sz="1000" i="1">
                                            <a:solidFill>
                                              <a:srgbClr val="000000"/>
                                            </a:solidFill>
                                            <a:effectLst/>
                                            <a:latin typeface="Cambria Math" panose="02040503050406030204" pitchFamily="18" charset="0"/>
                                            <a:ea typeface="Times New Roman"/>
                                            <a:cs typeface="Times New Roman"/>
                                          </a:rPr>
                                          <m:t>,</m:t>
                                        </m:r>
                                        <m:r>
                                          <a:rPr lang="en-US" sz="1000" i="1">
                                            <a:solidFill>
                                              <a:srgbClr val="000000"/>
                                            </a:solidFill>
                                            <a:effectLst/>
                                            <a:latin typeface="Cambria Math" panose="02040503050406030204" pitchFamily="18" charset="0"/>
                                            <a:ea typeface="Times New Roman"/>
                                            <a:cs typeface="Times New Roman"/>
                                          </a:rPr>
                                          <m:t>𝑡</m:t>
                                        </m:r>
                                      </m:sub>
                                    </m:sSub>
                                  </m:e>
                                </m:acc>
                              </m:oMath>
                            </m:oMathPara>
                          </a14:m>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-0.11***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9304">
                    <a:tc>
                      <a:txBody>
                        <a:bodyPr/>
                        <a:lstStyle/>
                        <a:p>
                          <a:pPr>
                            <a:lnSpc>
                              <a:spcPct val="115000"/>
                            </a:lnSpc>
                            <a:spcAft>
                              <a:spcPts val="0"/>
                            </a:spcAft>
                          </a:pPr>
                          <a14:m>
                            <m:oMathPara xmlns:m="http://schemas.openxmlformats.org/officeDocument/2006/math">
                              <m:oMathParaPr>
                                <m:jc m:val="left"/>
                              </m:oMathParaPr>
                              <m:oMath xmlns:m="http://schemas.openxmlformats.org/officeDocument/2006/math">
                                <m:acc>
                                  <m:accPr>
                                    <m:chr m:val="̂"/>
                                    <m:ctrlPr>
                                      <a:rPr lang="tr-TR" sz="1000" i="1" smtClean="0">
                                        <a:solidFill>
                                          <a:srgbClr val="000000"/>
                                        </a:solidFill>
                                        <a:effectLst/>
                                        <a:latin typeface="Cambria Math" panose="02040503050406030204" pitchFamily="18" charset="0"/>
                                        <a:ea typeface="Times New Roman"/>
                                        <a:cs typeface="Times New Roman"/>
                                      </a:rPr>
                                    </m:ctrlPr>
                                  </m:accPr>
                                  <m:e>
                                    <m:sSub>
                                      <m:sSubPr>
                                        <m:ctrlPr>
                                          <a:rPr lang="tr-TR" sz="1000" i="1">
                                            <a:solidFill>
                                              <a:srgbClr val="000000"/>
                                            </a:solidFill>
                                            <a:effectLst/>
                                            <a:latin typeface="Cambria Math" panose="02040503050406030204" pitchFamily="18" charset="0"/>
                                            <a:ea typeface="Times New Roman"/>
                                            <a:cs typeface="Times New Roman"/>
                                          </a:rPr>
                                        </m:ctrlPr>
                                      </m:sSubPr>
                                      <m:e>
                                        <m:r>
                                          <a:rPr lang="en-US" sz="1000" i="1">
                                            <a:solidFill>
                                              <a:srgbClr val="000000"/>
                                            </a:solidFill>
                                            <a:effectLst/>
                                            <a:latin typeface="Cambria Math" panose="02040503050406030204" pitchFamily="18" charset="0"/>
                                            <a:ea typeface="Times New Roman"/>
                                            <a:cs typeface="Times New Roman"/>
                                          </a:rPr>
                                          <m:t>10.</m:t>
                                        </m:r>
                                        <m:r>
                                          <a:rPr lang="en-US" sz="1000" i="1">
                                            <a:solidFill>
                                              <a:srgbClr val="000000"/>
                                            </a:solidFill>
                                            <a:effectLst/>
                                            <a:latin typeface="Cambria Math" panose="02040503050406030204" pitchFamily="18" charset="0"/>
                                            <a:ea typeface="Times New Roman"/>
                                            <a:cs typeface="Times New Roman"/>
                                          </a:rPr>
                                          <m:t>𝐿𝑖𝑞𝑢𝑖𝑑𝑖𝑡𝑦</m:t>
                                        </m:r>
                                        <m:r>
                                          <a:rPr lang="en-US" sz="1000" i="1">
                                            <a:solidFill>
                                              <a:srgbClr val="000000"/>
                                            </a:solidFill>
                                            <a:effectLst/>
                                            <a:latin typeface="Cambria Math" panose="02040503050406030204" pitchFamily="18" charset="0"/>
                                            <a:ea typeface="Times New Roman"/>
                                            <a:cs typeface="Times New Roman"/>
                                          </a:rPr>
                                          <m:t> </m:t>
                                        </m:r>
                                        <m:r>
                                          <a:rPr lang="en-US" sz="1000" i="1">
                                            <a:solidFill>
                                              <a:srgbClr val="000000"/>
                                            </a:solidFill>
                                            <a:effectLst/>
                                            <a:latin typeface="Cambria Math" panose="02040503050406030204" pitchFamily="18" charset="0"/>
                                            <a:ea typeface="Times New Roman"/>
                                            <a:cs typeface="Times New Roman"/>
                                          </a:rPr>
                                          <m:t>𝑅𝑎𝑡𝑖𝑜</m:t>
                                        </m:r>
                                      </m:e>
                                      <m:sub>
                                        <m:r>
                                          <a:rPr lang="en-US" sz="1000" i="1">
                                            <a:solidFill>
                                              <a:srgbClr val="000000"/>
                                            </a:solidFill>
                                            <a:effectLst/>
                                            <a:latin typeface="Cambria Math" panose="02040503050406030204" pitchFamily="18" charset="0"/>
                                            <a:ea typeface="Times New Roman"/>
                                            <a:cs typeface="Times New Roman"/>
                                          </a:rPr>
                                          <m:t>𝑖</m:t>
                                        </m:r>
                                        <m:r>
                                          <a:rPr lang="en-US" sz="1000" i="1">
                                            <a:solidFill>
                                              <a:srgbClr val="000000"/>
                                            </a:solidFill>
                                            <a:effectLst/>
                                            <a:latin typeface="Cambria Math" panose="02040503050406030204" pitchFamily="18" charset="0"/>
                                            <a:ea typeface="Times New Roman"/>
                                            <a:cs typeface="Times New Roman"/>
                                          </a:rPr>
                                          <m:t>,</m:t>
                                        </m:r>
                                        <m:r>
                                          <a:rPr lang="en-US" sz="1000" i="1">
                                            <a:solidFill>
                                              <a:srgbClr val="000000"/>
                                            </a:solidFill>
                                            <a:effectLst/>
                                            <a:latin typeface="Cambria Math" panose="02040503050406030204" pitchFamily="18" charset="0"/>
                                            <a:ea typeface="Times New Roman"/>
                                            <a:cs typeface="Times New Roman"/>
                                          </a:rPr>
                                          <m:t>𝑡</m:t>
                                        </m:r>
                                        <m:r>
                                          <a:rPr lang="en-US" sz="1000" i="1">
                                            <a:solidFill>
                                              <a:srgbClr val="000000"/>
                                            </a:solidFill>
                                            <a:effectLst/>
                                            <a:latin typeface="Cambria Math" panose="02040503050406030204" pitchFamily="18" charset="0"/>
                                            <a:ea typeface="Times New Roman"/>
                                            <a:cs typeface="Times New Roman"/>
                                          </a:rPr>
                                          <m:t>−1</m:t>
                                        </m:r>
                                      </m:sub>
                                    </m:sSub>
                                  </m:e>
                                </m:acc>
                              </m:oMath>
                            </m:oMathPara>
                          </a14:m>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11.RR</a:t>
                          </a:r>
                          <a:r>
                            <a:rPr lang="en-US" sz="1000" baseline="30000" dirty="0">
                              <a:solidFill>
                                <a:srgbClr val="000000"/>
                              </a:solidFill>
                              <a:effectLst/>
                              <a:latin typeface="+mn-lt"/>
                              <a:ea typeface="Times New Roman"/>
                              <a:cs typeface="Times New Roman" panose="02020603050405020304" pitchFamily="18" charset="0"/>
                            </a:rPr>
                            <a:t>c</a:t>
                          </a:r>
                          <a:r>
                            <a:rPr lang="en-US" sz="1000" dirty="0">
                              <a:solidFill>
                                <a:srgbClr val="000000"/>
                              </a:solidFill>
                              <a:effectLst/>
                              <a:latin typeface="+mn-lt"/>
                              <a:ea typeface="Times New Roman"/>
                              <a:cs typeface="Times New Roman" panose="02020603050405020304" pitchFamily="18" charset="0"/>
                            </a:rPr>
                            <a:t> </a:t>
                          </a:r>
                          <a:r>
                            <a:rPr lang="en-US" sz="1000" baseline="-25000" dirty="0" err="1">
                              <a:solidFill>
                                <a:srgbClr val="000000"/>
                              </a:solidFill>
                              <a:effectLst/>
                              <a:latin typeface="+mn-lt"/>
                              <a:ea typeface="Times New Roman"/>
                              <a:cs typeface="Times New Roman" panose="02020603050405020304" pitchFamily="18" charset="0"/>
                            </a:rPr>
                            <a:t>i,t</a:t>
                          </a:r>
                          <a:r>
                            <a:rPr lang="en-US" sz="1000" dirty="0" err="1">
                              <a:effectLst/>
                              <a:latin typeface="+mn-lt"/>
                              <a:ea typeface="Times New Roman"/>
                              <a:cs typeface="Times New Roman" panose="02020603050405020304" pitchFamily="18" charset="0"/>
                            </a:rPr>
                            <a:t>×</a:t>
                          </a:r>
                          <a:r>
                            <a:rPr lang="en-US" sz="1000" dirty="0" err="1">
                              <a:solidFill>
                                <a:srgbClr val="000000"/>
                              </a:solidFill>
                              <a:effectLst/>
                              <a:latin typeface="+mn-lt"/>
                              <a:ea typeface="Times New Roman"/>
                              <a:cs typeface="Times New Roman" panose="02020603050405020304" pitchFamily="18" charset="0"/>
                            </a:rPr>
                            <a:t>Liquidity</a:t>
                          </a:r>
                          <a:r>
                            <a:rPr lang="en-US" sz="1000" dirty="0">
                              <a:solidFill>
                                <a:srgbClr val="000000"/>
                              </a:solidFill>
                              <a:effectLst/>
                              <a:latin typeface="+mn-lt"/>
                              <a:ea typeface="Times New Roman"/>
                              <a:cs typeface="Times New Roman" panose="02020603050405020304" pitchFamily="18" charset="0"/>
                            </a:rPr>
                            <a:t> Ratio </a:t>
                          </a:r>
                          <a:r>
                            <a:rPr lang="en-US" sz="1000" baseline="-25000" dirty="0">
                              <a:solidFill>
                                <a:srgbClr val="000000"/>
                              </a:solidFill>
                              <a:effectLst/>
                              <a:latin typeface="+mn-lt"/>
                              <a:ea typeface="Times New Roman"/>
                              <a:cs typeface="Times New Roman" panose="02020603050405020304" pitchFamily="18" charset="0"/>
                            </a:rPr>
                            <a:t>i, t</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12.RR</a:t>
                          </a:r>
                          <a:r>
                            <a:rPr lang="en-US" sz="1000" baseline="30000" dirty="0">
                              <a:solidFill>
                                <a:srgbClr val="000000"/>
                              </a:solidFill>
                              <a:effectLst/>
                              <a:latin typeface="+mn-lt"/>
                              <a:ea typeface="Times New Roman"/>
                              <a:cs typeface="Times New Roman" panose="02020603050405020304" pitchFamily="18" charset="0"/>
                            </a:rPr>
                            <a:t>c</a:t>
                          </a:r>
                          <a:r>
                            <a:rPr lang="en-US" sz="1000" dirty="0">
                              <a:solidFill>
                                <a:srgbClr val="000000"/>
                              </a:solidFill>
                              <a:effectLst/>
                              <a:latin typeface="+mn-lt"/>
                              <a:ea typeface="Times New Roman"/>
                              <a:cs typeface="Times New Roman" panose="02020603050405020304" pitchFamily="18" charset="0"/>
                            </a:rPr>
                            <a:t> </a:t>
                          </a:r>
                          <a:r>
                            <a:rPr lang="en-US" sz="1000" baseline="-25000" dirty="0" err="1">
                              <a:solidFill>
                                <a:srgbClr val="000000"/>
                              </a:solidFill>
                              <a:effectLst/>
                              <a:latin typeface="+mn-lt"/>
                              <a:ea typeface="Times New Roman"/>
                              <a:cs typeface="Times New Roman" panose="02020603050405020304" pitchFamily="18" charset="0"/>
                            </a:rPr>
                            <a:t>i,t</a:t>
                          </a:r>
                          <a:r>
                            <a:rPr lang="en-US" sz="1000" dirty="0" err="1">
                              <a:effectLst/>
                              <a:latin typeface="+mn-lt"/>
                              <a:ea typeface="Times New Roman"/>
                              <a:cs typeface="Times New Roman" panose="02020603050405020304" pitchFamily="18" charset="0"/>
                            </a:rPr>
                            <a:t>×</a:t>
                          </a:r>
                          <a:r>
                            <a:rPr lang="en-US" sz="1000" dirty="0" err="1">
                              <a:solidFill>
                                <a:srgbClr val="000000"/>
                              </a:solidFill>
                              <a:effectLst/>
                              <a:latin typeface="+mn-lt"/>
                              <a:ea typeface="Times New Roman"/>
                              <a:cs typeface="Times New Roman" panose="02020603050405020304" pitchFamily="18" charset="0"/>
                            </a:rPr>
                            <a:t>Liquidity</a:t>
                          </a:r>
                          <a:r>
                            <a:rPr lang="en-US" sz="1000" dirty="0">
                              <a:solidFill>
                                <a:srgbClr val="000000"/>
                              </a:solidFill>
                              <a:effectLst/>
                              <a:latin typeface="+mn-lt"/>
                              <a:ea typeface="Times New Roman"/>
                              <a:cs typeface="Times New Roman" panose="02020603050405020304" pitchFamily="18" charset="0"/>
                            </a:rPr>
                            <a:t> Ratio </a:t>
                          </a:r>
                          <a:r>
                            <a:rPr lang="en-US" sz="1000" baseline="-25000" dirty="0">
                              <a:solidFill>
                                <a:srgbClr val="000000"/>
                              </a:solidFill>
                              <a:effectLst/>
                              <a:latin typeface="+mn-lt"/>
                              <a:ea typeface="Times New Roman"/>
                              <a:cs typeface="Times New Roman" panose="02020603050405020304" pitchFamily="18" charset="0"/>
                            </a:rPr>
                            <a:t>i, t-1</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effectLst/>
                              <a:latin typeface="+mn-lt"/>
                              <a:ea typeface="Times New Roman"/>
                              <a:cs typeface="Times New Roman" panose="02020603050405020304" pitchFamily="18" charset="0"/>
                            </a:rPr>
                            <a:t>Constant</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0.40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0.081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1.05</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(0.31)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(0.69)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effectLst/>
                              <a:latin typeface="+mn-lt"/>
                              <a:ea typeface="Times New Roman"/>
                              <a:cs typeface="Times New Roman" panose="02020603050405020304" pitchFamily="18" charset="0"/>
                            </a:rPr>
                            <a:t>Observations</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effectLst/>
                              <a:latin typeface="+mn-lt"/>
                              <a:ea typeface="Times New Roman"/>
                              <a:cs typeface="Times New Roman" panose="02020603050405020304" pitchFamily="18" charset="0"/>
                            </a:rPr>
                            <a:t>Number of id</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7" name="Table 6"/>
              <p:cNvGraphicFramePr>
                <a:graphicFrameLocks noGrp="1"/>
              </p:cNvGraphicFramePr>
              <p:nvPr>
                <p:extLst>
                  <p:ext uri="{D42A27DB-BD31-4B8C-83A1-F6EECF244321}">
                    <p14:modId xmlns:p14="http://schemas.microsoft.com/office/powerpoint/2010/main" xmlns="" xmlns:a14="http://schemas.microsoft.com/office/drawing/2010/main" val="1049938436"/>
                  </p:ext>
                </p:extLst>
              </p:nvPr>
            </p:nvGraphicFramePr>
            <p:xfrm>
              <a:off x="2051720" y="461035"/>
              <a:ext cx="5342011" cy="5198867"/>
            </p:xfrm>
            <a:graphic>
              <a:graphicData uri="http://schemas.openxmlformats.org/drawingml/2006/table">
                <a:tbl>
                  <a:tblPr firstRow="1" firstCol="1" bandRow="1"/>
                  <a:tblGrid>
                    <a:gridCol w="2286225"/>
                    <a:gridCol w="578384"/>
                    <a:gridCol w="626330"/>
                    <a:gridCol w="623902"/>
                    <a:gridCol w="66760"/>
                    <a:gridCol w="515873"/>
                    <a:gridCol w="644537"/>
                  </a:tblGrid>
                  <a:tr h="176057">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(2)</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(3)</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260">
                    <a:tc>
                      <a:txBody>
                        <a:bodyPr/>
                        <a:lstStyle/>
                        <a:p>
                          <a:pPr>
                            <a:lnSpc>
                              <a:spcPct val="115000"/>
                            </a:lnSpc>
                            <a:spcAft>
                              <a:spcPts val="0"/>
                            </a:spcAft>
                          </a:pPr>
                          <a:r>
                            <a:rPr lang="en-US" sz="1000" dirty="0" smtClean="0">
                              <a:solidFill>
                                <a:srgbClr val="000000"/>
                              </a:solidFill>
                              <a:effectLst/>
                              <a:latin typeface="+mn-lt"/>
                              <a:ea typeface="Times New Roman"/>
                              <a:cs typeface="Times New Roman" panose="02020603050405020304" pitchFamily="18" charset="0"/>
                            </a:rPr>
                            <a:t>1.</a:t>
                          </a:r>
                          <a:r>
                            <a:rPr lang="tr-TR" sz="1000" dirty="0" smtClean="0">
                              <a:solidFill>
                                <a:srgbClr val="000000"/>
                              </a:solidFill>
                              <a:effectLst/>
                              <a:latin typeface="+mn-lt"/>
                              <a:ea typeface="Times New Roman"/>
                              <a:cs typeface="Times New Roman" panose="02020603050405020304" pitchFamily="18" charset="0"/>
                            </a:rPr>
                            <a:t>i</a:t>
                          </a:r>
                          <a:r>
                            <a:rPr lang="en-US" sz="1000" baseline="-25000" dirty="0" smtClean="0">
                              <a:solidFill>
                                <a:srgbClr val="000000"/>
                              </a:solidFill>
                              <a:effectLst/>
                              <a:latin typeface="+mn-lt"/>
                              <a:ea typeface="Times New Roman"/>
                              <a:cs typeface="Times New Roman" panose="02020603050405020304" pitchFamily="18" charset="0"/>
                            </a:rPr>
                            <a:t>i,t-1</a:t>
                          </a:r>
                          <a:r>
                            <a:rPr lang="en-US" sz="1000" baseline="30000" dirty="0" smtClean="0">
                              <a:solidFill>
                                <a:srgbClr val="000000"/>
                              </a:solidFill>
                              <a:effectLst/>
                              <a:latin typeface="+mn-lt"/>
                              <a:ea typeface="Times New Roman"/>
                              <a:cs typeface="Times New Roman" panose="02020603050405020304" pitchFamily="18" charset="0"/>
                            </a:rPr>
                            <a:t>commercial </a:t>
                          </a:r>
                          <a:r>
                            <a:rPr lang="en-US" sz="1000" baseline="30000" dirty="0">
                              <a:solidFill>
                                <a:srgbClr val="000000"/>
                              </a:solidFill>
                              <a:effectLst/>
                              <a:latin typeface="+mn-lt"/>
                              <a:ea typeface="Times New Roman"/>
                              <a:cs typeface="Times New Roman" panose="02020603050405020304" pitchFamily="18" charset="0"/>
                            </a:rPr>
                            <a:t>loan</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0.77***</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r>
                  <a:tr h="175260">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2.O/N Lending Rate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0.25***</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3.Nonperforming Loan Ratio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0.19*</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(0.10)</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4.Inflation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0.06**</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0.04</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(0.04)</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5.∆ USD Dollar/TL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0.05***</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6.RR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0.06***</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7.RR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i,t-1</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8.Liquidity Ratio</a:t>
                          </a:r>
                          <a:r>
                            <a:rPr lang="en-US" sz="1000" baseline="-25000" dirty="0">
                              <a:solidFill>
                                <a:srgbClr val="000000"/>
                              </a:solidFill>
                              <a:effectLst/>
                              <a:latin typeface="+mn-lt"/>
                              <a:ea typeface="Times New Roman"/>
                              <a:cs typeface="Times New Roman" panose="02020603050405020304" pitchFamily="18" charset="0"/>
                            </a:rPr>
                            <a:t>i</a:t>
                          </a:r>
                          <a:r>
                            <a:rPr lang="en-US" sz="1000" dirty="0">
                              <a:solidFill>
                                <a:srgbClr val="000000"/>
                              </a:solidFill>
                              <a:effectLst/>
                              <a:latin typeface="+mn-lt"/>
                              <a:ea typeface="Times New Roman"/>
                              <a:cs typeface="Times New Roman" panose="02020603050405020304" pitchFamily="18" charset="0"/>
                            </a:rPr>
                            <a:t>,</a:t>
                          </a:r>
                          <a:r>
                            <a:rPr lang="en-US" sz="1000" baseline="-25000" dirty="0">
                              <a:solidFill>
                                <a:srgbClr val="000000"/>
                              </a:solidFill>
                              <a:effectLst/>
                              <a:latin typeface="+mn-lt"/>
                              <a:ea typeface="Times New Roman"/>
                              <a:cs typeface="Times New Roman" panose="02020603050405020304" pitchFamily="18" charset="0"/>
                            </a:rPr>
                            <a:t>t-1</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256159">
                    <a:tc>
                      <a:txBody>
                        <a:bodyPr/>
                        <a:lstStyle/>
                        <a:p>
                          <a:endParaRPr lang="tr-TR"/>
                        </a:p>
                      </a:txBody>
                      <a:tcPr marL="40593" marR="40593" marT="0" marB="0" anchor="ctr">
                        <a:lnL>
                          <a:noFill/>
                        </a:lnL>
                        <a:lnR>
                          <a:noFill/>
                        </a:lnR>
                        <a:lnT>
                          <a:noFill/>
                        </a:lnT>
                        <a:lnB>
                          <a:noFill/>
                        </a:lnB>
                        <a:blipFill rotWithShape="0">
                          <a:blip r:embed="rId3"/>
                          <a:stretch>
                            <a:fillRect t="-1176190" r="-134667" b="-792857"/>
                          </a:stretch>
                        </a:blipFill>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-0.11***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96342">
                    <a:tc>
                      <a:txBody>
                        <a:bodyPr/>
                        <a:lstStyle/>
                        <a:p>
                          <a:endParaRPr lang="tr-TR"/>
                        </a:p>
                      </a:txBody>
                      <a:tcPr marL="40593" marR="40593" marT="0" marB="0" anchor="ctr">
                        <a:lnL>
                          <a:noFill/>
                        </a:lnL>
                        <a:lnR>
                          <a:noFill/>
                        </a:lnR>
                        <a:lnT>
                          <a:noFill/>
                        </a:lnT>
                        <a:lnB>
                          <a:noFill/>
                        </a:lnB>
                        <a:blipFill rotWithShape="0">
                          <a:blip r:embed="rId3"/>
                          <a:stretch>
                            <a:fillRect t="-1765625" r="-134667" b="-850000"/>
                          </a:stretch>
                        </a:blipFill>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11.RR</a:t>
                          </a:r>
                          <a:r>
                            <a:rPr lang="en-US" sz="1000" baseline="30000" dirty="0">
                              <a:solidFill>
                                <a:srgbClr val="000000"/>
                              </a:solidFill>
                              <a:effectLst/>
                              <a:latin typeface="+mn-lt"/>
                              <a:ea typeface="Times New Roman"/>
                              <a:cs typeface="Times New Roman" panose="02020603050405020304" pitchFamily="18" charset="0"/>
                            </a:rPr>
                            <a:t>c</a:t>
                          </a:r>
                          <a:r>
                            <a:rPr lang="en-US" sz="1000" dirty="0">
                              <a:solidFill>
                                <a:srgbClr val="000000"/>
                              </a:solidFill>
                              <a:effectLst/>
                              <a:latin typeface="+mn-lt"/>
                              <a:ea typeface="Times New Roman"/>
                              <a:cs typeface="Times New Roman" panose="02020603050405020304" pitchFamily="18" charset="0"/>
                            </a:rPr>
                            <a:t> </a:t>
                          </a:r>
                          <a:r>
                            <a:rPr lang="en-US" sz="1000" baseline="-25000" dirty="0" err="1">
                              <a:solidFill>
                                <a:srgbClr val="000000"/>
                              </a:solidFill>
                              <a:effectLst/>
                              <a:latin typeface="+mn-lt"/>
                              <a:ea typeface="Times New Roman"/>
                              <a:cs typeface="Times New Roman" panose="02020603050405020304" pitchFamily="18" charset="0"/>
                            </a:rPr>
                            <a:t>i,t</a:t>
                          </a:r>
                          <a:r>
                            <a:rPr lang="en-US" sz="1000" dirty="0" err="1">
                              <a:effectLst/>
                              <a:latin typeface="+mn-lt"/>
                              <a:ea typeface="Times New Roman"/>
                              <a:cs typeface="Times New Roman" panose="02020603050405020304" pitchFamily="18" charset="0"/>
                            </a:rPr>
                            <a:t>×</a:t>
                          </a:r>
                          <a:r>
                            <a:rPr lang="en-US" sz="1000" dirty="0" err="1">
                              <a:solidFill>
                                <a:srgbClr val="000000"/>
                              </a:solidFill>
                              <a:effectLst/>
                              <a:latin typeface="+mn-lt"/>
                              <a:ea typeface="Times New Roman"/>
                              <a:cs typeface="Times New Roman" panose="02020603050405020304" pitchFamily="18" charset="0"/>
                            </a:rPr>
                            <a:t>Liquidity</a:t>
                          </a:r>
                          <a:r>
                            <a:rPr lang="en-US" sz="1000" dirty="0">
                              <a:solidFill>
                                <a:srgbClr val="000000"/>
                              </a:solidFill>
                              <a:effectLst/>
                              <a:latin typeface="+mn-lt"/>
                              <a:ea typeface="Times New Roman"/>
                              <a:cs typeface="Times New Roman" panose="02020603050405020304" pitchFamily="18" charset="0"/>
                            </a:rPr>
                            <a:t> Ratio </a:t>
                          </a:r>
                          <a:r>
                            <a:rPr lang="en-US" sz="1000" baseline="-25000" dirty="0">
                              <a:solidFill>
                                <a:srgbClr val="000000"/>
                              </a:solidFill>
                              <a:effectLst/>
                              <a:latin typeface="+mn-lt"/>
                              <a:ea typeface="Times New Roman"/>
                              <a:cs typeface="Times New Roman" panose="02020603050405020304" pitchFamily="18" charset="0"/>
                            </a:rPr>
                            <a:t>i, t</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12.RR</a:t>
                          </a:r>
                          <a:r>
                            <a:rPr lang="en-US" sz="1000" baseline="30000" dirty="0">
                              <a:solidFill>
                                <a:srgbClr val="000000"/>
                              </a:solidFill>
                              <a:effectLst/>
                              <a:latin typeface="+mn-lt"/>
                              <a:ea typeface="Times New Roman"/>
                              <a:cs typeface="Times New Roman" panose="02020603050405020304" pitchFamily="18" charset="0"/>
                            </a:rPr>
                            <a:t>c</a:t>
                          </a:r>
                          <a:r>
                            <a:rPr lang="en-US" sz="1000" dirty="0">
                              <a:solidFill>
                                <a:srgbClr val="000000"/>
                              </a:solidFill>
                              <a:effectLst/>
                              <a:latin typeface="+mn-lt"/>
                              <a:ea typeface="Times New Roman"/>
                              <a:cs typeface="Times New Roman" panose="02020603050405020304" pitchFamily="18" charset="0"/>
                            </a:rPr>
                            <a:t> </a:t>
                          </a:r>
                          <a:r>
                            <a:rPr lang="en-US" sz="1000" baseline="-25000" dirty="0" err="1">
                              <a:solidFill>
                                <a:srgbClr val="000000"/>
                              </a:solidFill>
                              <a:effectLst/>
                              <a:latin typeface="+mn-lt"/>
                              <a:ea typeface="Times New Roman"/>
                              <a:cs typeface="Times New Roman" panose="02020603050405020304" pitchFamily="18" charset="0"/>
                            </a:rPr>
                            <a:t>i,t</a:t>
                          </a:r>
                          <a:r>
                            <a:rPr lang="en-US" sz="1000" dirty="0" err="1">
                              <a:effectLst/>
                              <a:latin typeface="+mn-lt"/>
                              <a:ea typeface="Times New Roman"/>
                              <a:cs typeface="Times New Roman" panose="02020603050405020304" pitchFamily="18" charset="0"/>
                            </a:rPr>
                            <a:t>×</a:t>
                          </a:r>
                          <a:r>
                            <a:rPr lang="en-US" sz="1000" dirty="0" err="1">
                              <a:solidFill>
                                <a:srgbClr val="000000"/>
                              </a:solidFill>
                              <a:effectLst/>
                              <a:latin typeface="+mn-lt"/>
                              <a:ea typeface="Times New Roman"/>
                              <a:cs typeface="Times New Roman" panose="02020603050405020304" pitchFamily="18" charset="0"/>
                            </a:rPr>
                            <a:t>Liquidity</a:t>
                          </a:r>
                          <a:r>
                            <a:rPr lang="en-US" sz="1000" dirty="0">
                              <a:solidFill>
                                <a:srgbClr val="000000"/>
                              </a:solidFill>
                              <a:effectLst/>
                              <a:latin typeface="+mn-lt"/>
                              <a:ea typeface="Times New Roman"/>
                              <a:cs typeface="Times New Roman" panose="02020603050405020304" pitchFamily="18" charset="0"/>
                            </a:rPr>
                            <a:t> Ratio </a:t>
                          </a:r>
                          <a:r>
                            <a:rPr lang="en-US" sz="1000" baseline="-25000" dirty="0">
                              <a:solidFill>
                                <a:srgbClr val="000000"/>
                              </a:solidFill>
                              <a:effectLst/>
                              <a:latin typeface="+mn-lt"/>
                              <a:ea typeface="Times New Roman"/>
                              <a:cs typeface="Times New Roman" panose="02020603050405020304" pitchFamily="18" charset="0"/>
                            </a:rPr>
                            <a:t>i, t-1</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effectLst/>
                              <a:latin typeface="+mn-lt"/>
                              <a:ea typeface="Times New Roman"/>
                              <a:cs typeface="Times New Roman" panose="02020603050405020304" pitchFamily="18" charset="0"/>
                            </a:rPr>
                            <a:t>Constant</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0.40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0.081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1.05</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(0.31)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(0.69)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effectLst/>
                              <a:latin typeface="+mn-lt"/>
                              <a:ea typeface="Times New Roman"/>
                              <a:cs typeface="Times New Roman" panose="02020603050405020304" pitchFamily="18" charset="0"/>
                            </a:rPr>
                            <a:t>Observations</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effectLst/>
                              <a:latin typeface="+mn-lt"/>
                              <a:ea typeface="Times New Roman"/>
                              <a:cs typeface="Times New Roman" panose="02020603050405020304" pitchFamily="18" charset="0"/>
                            </a:rPr>
                            <a:t>Number of id</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Fallback>
      </mc:AlternateContent>
      <p:sp>
        <p:nvSpPr>
          <p:cNvPr id="10" name="Rectangle 1"/>
          <p:cNvSpPr>
            <a:spLocks noChangeArrowheads="1"/>
          </p:cNvSpPr>
          <p:nvPr/>
        </p:nvSpPr>
        <p:spPr bwMode="auto">
          <a:xfrm>
            <a:off x="1647825" y="34020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xmlns="" Requires="a14">
          <p:sp>
            <p:nvSpPr>
              <p:cNvPr id="11" name="Rectangle 10"/>
              <p:cNvSpPr/>
              <p:nvPr/>
            </p:nvSpPr>
            <p:spPr>
              <a:xfrm>
                <a:off x="1932409" y="5805264"/>
                <a:ext cx="6262881" cy="682110"/>
              </a:xfrm>
              <a:prstGeom prst="rect">
                <a:avLst/>
              </a:prstGeom>
            </p:spPr>
            <p:txBody>
              <a:bodyPr wrap="square">
                <a:spAutoFit/>
              </a:bodyPr>
              <a:lstStyle/>
              <a:p>
                <a:r>
                  <a:rPr lang="en-US" sz="900" dirty="0">
                    <a:solidFill>
                      <a:srgbClr val="000000"/>
                    </a:solidFill>
                    <a:ea typeface="Times New Roman"/>
                  </a:rPr>
                  <a:t>Sample Period: June 2010 – December 2013.  Standard errors are given in parenthesis and adjusted for heteroskedasticity. </a:t>
                </a:r>
                <a:endParaRPr lang="tr-TR" sz="900" dirty="0" smtClean="0">
                  <a:solidFill>
                    <a:srgbClr val="000000"/>
                  </a:solidFill>
                  <a:ea typeface="Times New Roman"/>
                </a:endParaRPr>
              </a:p>
              <a:p>
                <a:r>
                  <a:rPr lang="en-US" sz="900" dirty="0" smtClean="0">
                    <a:solidFill>
                      <a:srgbClr val="000000"/>
                    </a:solidFill>
                    <a:ea typeface="Times New Roman"/>
                  </a:rPr>
                  <a:t> </a:t>
                </a:r>
                <a:r>
                  <a:rPr lang="en-US" sz="900" dirty="0">
                    <a:solidFill>
                      <a:srgbClr val="000000"/>
                    </a:solidFill>
                    <a:ea typeface="Times New Roman"/>
                  </a:rPr>
                  <a:t>*** p&lt;0.01, ** p&lt;0.05, * p&lt;0.1.  Dynamic panel model is estimated with one stage GMM (Arellano and Bond, 1991).  </a:t>
                </a:r>
                <a:endParaRPr lang="tr-TR" sz="900" dirty="0" smtClean="0">
                  <a:solidFill>
                    <a:srgbClr val="000000"/>
                  </a:solidFill>
                  <a:ea typeface="Times New Roman"/>
                </a:endParaRPr>
              </a:p>
              <a:p>
                <a:r>
                  <a:rPr lang="en-US" sz="900" dirty="0" smtClean="0">
                    <a:solidFill>
                      <a:srgbClr val="000000"/>
                    </a:solidFill>
                    <a:ea typeface="Times New Roman"/>
                  </a:rPr>
                  <a:t>Liquidity </a:t>
                </a:r>
                <a:r>
                  <a:rPr lang="en-US" sz="900" dirty="0">
                    <a:solidFill>
                      <a:srgbClr val="000000"/>
                    </a:solidFill>
                    <a:ea typeface="Times New Roman"/>
                  </a:rPr>
                  <a:t>Ratio</a:t>
                </a:r>
                <a:r>
                  <a:rPr lang="en-US" sz="900" baseline="-25000" dirty="0">
                    <a:solidFill>
                      <a:srgbClr val="000000"/>
                    </a:solidFill>
                    <a:ea typeface="Times New Roman"/>
                  </a:rPr>
                  <a:t>i</a:t>
                </a:r>
                <a:r>
                  <a:rPr lang="en-US" sz="900" dirty="0">
                    <a:solidFill>
                      <a:srgbClr val="000000"/>
                    </a:solidFill>
                    <a:ea typeface="Times New Roman"/>
                  </a:rPr>
                  <a:t>,</a:t>
                </a:r>
                <a:r>
                  <a:rPr lang="en-US" sz="900" baseline="-25000" dirty="0">
                    <a:solidFill>
                      <a:srgbClr val="000000"/>
                    </a:solidFill>
                    <a:ea typeface="Times New Roman"/>
                  </a:rPr>
                  <a:t>t-1</a:t>
                </a:r>
                <a:r>
                  <a:rPr lang="en-US" sz="900" dirty="0">
                    <a:solidFill>
                      <a:srgbClr val="000000"/>
                    </a:solidFill>
                    <a:ea typeface="Times New Roman"/>
                  </a:rPr>
                  <a:t> is instrumented by the change in net TL injection implied by the central bank through foreign exchange operations. </a:t>
                </a:r>
                <a14:m>
                  <m:oMath xmlns:m="http://schemas.openxmlformats.org/officeDocument/2006/math">
                    <m:acc>
                      <m:accPr>
                        <m:chr m:val="̂"/>
                        <m:ctrlPr>
                          <a:rPr lang="tr-TR" sz="900" i="1">
                            <a:solidFill>
                              <a:srgbClr val="000000"/>
                            </a:solidFill>
                            <a:latin typeface="Cambria Math" panose="02040503050406030204" pitchFamily="18" charset="0"/>
                            <a:ea typeface="Times New Roman"/>
                            <a:cs typeface="Times New Roman"/>
                          </a:rPr>
                        </m:ctrlPr>
                      </m:accPr>
                      <m:e>
                        <m:sSub>
                          <m:sSubPr>
                            <m:ctrlPr>
                              <a:rPr lang="tr-TR" sz="900" i="1">
                                <a:solidFill>
                                  <a:srgbClr val="000000"/>
                                </a:solidFill>
                                <a:latin typeface="Cambria Math" panose="02040503050406030204" pitchFamily="18" charset="0"/>
                                <a:ea typeface="Times New Roman"/>
                                <a:cs typeface="Times New Roman"/>
                              </a:rPr>
                            </m:ctrlPr>
                          </m:sSubPr>
                          <m:e>
                            <m:r>
                              <a:rPr lang="en-US" sz="900" i="1">
                                <a:solidFill>
                                  <a:srgbClr val="000000"/>
                                </a:solidFill>
                                <a:latin typeface="Cambria Math" panose="02040503050406030204" pitchFamily="18" charset="0"/>
                                <a:ea typeface="Times New Roman"/>
                                <a:cs typeface="Times New Roman"/>
                              </a:rPr>
                              <m:t>𝐿𝑖𝑞𝑢𝑖𝑑𝑖𝑡𝑦</m:t>
                            </m:r>
                            <m:r>
                              <a:rPr lang="en-US" sz="900" i="1">
                                <a:solidFill>
                                  <a:srgbClr val="000000"/>
                                </a:solidFill>
                                <a:latin typeface="Cambria Math" panose="02040503050406030204" pitchFamily="18" charset="0"/>
                                <a:ea typeface="Times New Roman"/>
                                <a:cs typeface="Times New Roman"/>
                              </a:rPr>
                              <m:t> </m:t>
                            </m:r>
                            <m:r>
                              <a:rPr lang="en-US" sz="900" i="1">
                                <a:solidFill>
                                  <a:srgbClr val="000000"/>
                                </a:solidFill>
                                <a:latin typeface="Cambria Math" panose="02040503050406030204" pitchFamily="18" charset="0"/>
                                <a:ea typeface="Times New Roman"/>
                                <a:cs typeface="Times New Roman"/>
                              </a:rPr>
                              <m:t>𝑅𝑎𝑡𝑖𝑜</m:t>
                            </m:r>
                          </m:e>
                          <m:sub>
                            <m:r>
                              <a:rPr lang="en-US" sz="900" i="1">
                                <a:solidFill>
                                  <a:srgbClr val="000000"/>
                                </a:solidFill>
                                <a:latin typeface="Cambria Math" panose="02040503050406030204" pitchFamily="18" charset="0"/>
                                <a:ea typeface="Times New Roman"/>
                                <a:cs typeface="Times New Roman"/>
                              </a:rPr>
                              <m:t>𝑖</m:t>
                            </m:r>
                            <m:r>
                              <a:rPr lang="en-US" sz="900" i="1">
                                <a:solidFill>
                                  <a:srgbClr val="000000"/>
                                </a:solidFill>
                                <a:latin typeface="Cambria Math" panose="02040503050406030204" pitchFamily="18" charset="0"/>
                                <a:ea typeface="Times New Roman"/>
                                <a:cs typeface="Times New Roman"/>
                              </a:rPr>
                              <m:t>,</m:t>
                            </m:r>
                            <m:r>
                              <a:rPr lang="en-US" sz="900" i="1">
                                <a:solidFill>
                                  <a:srgbClr val="000000"/>
                                </a:solidFill>
                                <a:latin typeface="Cambria Math" panose="02040503050406030204" pitchFamily="18" charset="0"/>
                                <a:ea typeface="Times New Roman"/>
                                <a:cs typeface="Times New Roman"/>
                              </a:rPr>
                              <m:t>𝑡</m:t>
                            </m:r>
                            <m:r>
                              <a:rPr lang="en-US" sz="900" i="1">
                                <a:solidFill>
                                  <a:srgbClr val="000000"/>
                                </a:solidFill>
                                <a:latin typeface="Cambria Math" panose="02040503050406030204" pitchFamily="18" charset="0"/>
                                <a:ea typeface="Times New Roman"/>
                                <a:cs typeface="Times New Roman"/>
                              </a:rPr>
                              <m:t>−1</m:t>
                            </m:r>
                          </m:sub>
                        </m:sSub>
                      </m:e>
                    </m:acc>
                  </m:oMath>
                </a14:m>
                <a:r>
                  <a:rPr lang="en-US" sz="900" dirty="0">
                    <a:solidFill>
                      <a:srgbClr val="000000"/>
                    </a:solidFill>
                    <a:ea typeface="Times New Roman"/>
                  </a:rPr>
                  <a:t> denotes the fitted value obtained from regressing liquidity variable on </a:t>
                </a:r>
                <a14:m>
                  <m:oMath xmlns:m="http://schemas.openxmlformats.org/officeDocument/2006/math">
                    <m:sSubSup>
                      <m:sSubSupPr>
                        <m:ctrlPr>
                          <a:rPr lang="tr-TR" sz="900" i="1">
                            <a:effectLst/>
                            <a:latin typeface="Cambria Math" panose="02040503050406030204" pitchFamily="18" charset="0"/>
                            <a:ea typeface="Times New Roman"/>
                            <a:cs typeface="Times New Roman"/>
                          </a:rPr>
                        </m:ctrlPr>
                      </m:sSubSupPr>
                      <m:e>
                        <m:r>
                          <a:rPr lang="tr-TR" sz="900" i="1">
                            <a:effectLst/>
                            <a:latin typeface="Cambria Math" panose="02040503050406030204" pitchFamily="18" charset="0"/>
                            <a:ea typeface="Times New Roman"/>
                            <a:cs typeface="Times New Roman"/>
                          </a:rPr>
                          <m:t>𝐹𝑋</m:t>
                        </m:r>
                      </m:e>
                      <m:sub>
                        <m:r>
                          <a:rPr lang="tr-TR" sz="900" i="1">
                            <a:effectLst/>
                            <a:latin typeface="Cambria Math" panose="02040503050406030204" pitchFamily="18" charset="0"/>
                            <a:ea typeface="Times New Roman"/>
                            <a:cs typeface="Times New Roman"/>
                          </a:rPr>
                          <m:t>𝑡</m:t>
                        </m:r>
                      </m:sub>
                      <m:sup>
                        <m:r>
                          <a:rPr lang="tr-TR" sz="900" i="1">
                            <a:effectLst/>
                            <a:latin typeface="Cambria Math" panose="02040503050406030204" pitchFamily="18" charset="0"/>
                            <a:ea typeface="Times New Roman"/>
                            <a:cs typeface="Times New Roman"/>
                          </a:rPr>
                          <m:t>𝐿</m:t>
                        </m:r>
                      </m:sup>
                    </m:sSubSup>
                  </m:oMath>
                </a14:m>
                <a:r>
                  <a:rPr lang="en-US" sz="900" dirty="0">
                    <a:solidFill>
                      <a:srgbClr val="000000"/>
                    </a:solidFill>
                    <a:ea typeface="Times New Roman"/>
                  </a:rPr>
                  <a:t>.</a:t>
                </a:r>
                <a:endParaRPr lang="tr-TR" sz="900" dirty="0"/>
              </a:p>
            </p:txBody>
          </p:sp>
        </mc:Choice>
        <mc:Fallback>
          <p:sp>
            <p:nvSpPr>
              <p:cNvPr id="11" name="Rectangle 10"/>
              <p:cNvSpPr>
                <a:spLocks noRot="1" noChangeAspect="1" noMove="1" noResize="1" noEditPoints="1" noAdjustHandles="1" noChangeArrowheads="1" noChangeShapeType="1" noTextEdit="1"/>
              </p:cNvSpPr>
              <p:nvPr/>
            </p:nvSpPr>
            <p:spPr>
              <a:xfrm>
                <a:off x="1932409" y="5805264"/>
                <a:ext cx="6262881" cy="682110"/>
              </a:xfrm>
              <a:prstGeom prst="rect">
                <a:avLst/>
              </a:prstGeom>
              <a:blipFill rotWithShape="1">
                <a:blip r:embed="rId4" cstate="print"/>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xmlns="" val="1000079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27</a:t>
            </a:fld>
            <a:endParaRPr lang="tr-TR">
              <a:solidFill>
                <a:srgbClr val="FFFFFF"/>
              </a:solidFill>
            </a:endParaRPr>
          </a:p>
        </p:txBody>
      </p:sp>
      <p:sp>
        <p:nvSpPr>
          <p:cNvPr id="3" name="TextBox 2"/>
          <p:cNvSpPr txBox="1"/>
          <p:nvPr/>
        </p:nvSpPr>
        <p:spPr>
          <a:xfrm>
            <a:off x="2518115" y="35"/>
            <a:ext cx="4464496" cy="375487"/>
          </a:xfrm>
          <a:prstGeom prst="rect">
            <a:avLst/>
          </a:prstGeom>
          <a:noFill/>
        </p:spPr>
        <p:txBody>
          <a:bodyPr wrap="square" rtlCol="0">
            <a:spAutoFit/>
          </a:bodyPr>
          <a:lstStyle/>
          <a:p>
            <a:pPr>
              <a:lnSpc>
                <a:spcPct val="115000"/>
              </a:lnSpc>
              <a:spcAft>
                <a:spcPts val="0"/>
              </a:spcAft>
            </a:pPr>
            <a:r>
              <a:rPr lang="en-US" sz="1600" b="1" i="1" dirty="0">
                <a:latin typeface="Calibri" panose="020F0502020204030204" pitchFamily="34" charset="0"/>
                <a:ea typeface="Times New Roman"/>
                <a:cs typeface="Times New Roman"/>
              </a:rPr>
              <a:t>Table 4: Interest Rate on Commercial Loans</a:t>
            </a:r>
            <a:endParaRPr lang="tr-TR" sz="1400" i="1" dirty="0">
              <a:latin typeface="Calibri" panose="020F0502020204030204" pitchFamily="34" charset="0"/>
              <a:ea typeface="Calibri"/>
              <a:cs typeface="Times New Roman"/>
            </a:endParaRPr>
          </a:p>
        </p:txBody>
      </p:sp>
      <mc:AlternateContent xmlns:mc="http://schemas.openxmlformats.org/markup-compatibility/2006">
        <mc:Choice xmlns:a14="http://schemas.microsoft.com/office/drawing/2010/main" xmlns="" Requires="a14">
          <p:graphicFrame>
            <p:nvGraphicFramePr>
              <p:cNvPr id="7" name="Table 6"/>
              <p:cNvGraphicFramePr>
                <a:graphicFrameLocks noGrp="1"/>
              </p:cNvGraphicFramePr>
              <p:nvPr>
                <p:extLst>
                  <p:ext uri="{D42A27DB-BD31-4B8C-83A1-F6EECF244321}">
                    <p14:modId xmlns:p14="http://schemas.microsoft.com/office/powerpoint/2010/main" val="2137637905"/>
                  </p:ext>
                </p:extLst>
              </p:nvPr>
            </p:nvGraphicFramePr>
            <p:xfrm>
              <a:off x="2051720" y="461035"/>
              <a:ext cx="5342011" cy="5199664"/>
            </p:xfrm>
            <a:graphic>
              <a:graphicData uri="http://schemas.openxmlformats.org/drawingml/2006/table">
                <a:tbl>
                  <a:tblPr firstRow="1" firstCol="1" bandRow="1"/>
                  <a:tblGrid>
                    <a:gridCol w="2286225"/>
                    <a:gridCol w="578384"/>
                    <a:gridCol w="626330"/>
                    <a:gridCol w="623902"/>
                    <a:gridCol w="66760"/>
                    <a:gridCol w="515873"/>
                    <a:gridCol w="644537"/>
                  </a:tblGrid>
                  <a:tr h="176057">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(2)</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(3)</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(4)</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52">
                    <a:tc>
                      <a:txBody>
                        <a:bodyPr/>
                        <a:lstStyle/>
                        <a:p>
                          <a:pPr>
                            <a:lnSpc>
                              <a:spcPct val="115000"/>
                            </a:lnSpc>
                            <a:spcAft>
                              <a:spcPts val="0"/>
                            </a:spcAft>
                          </a:pPr>
                          <a:r>
                            <a:rPr lang="en-US" sz="1000" dirty="0" smtClean="0">
                              <a:solidFill>
                                <a:srgbClr val="000000"/>
                              </a:solidFill>
                              <a:effectLst/>
                              <a:latin typeface="+mn-lt"/>
                              <a:ea typeface="Times New Roman"/>
                              <a:cs typeface="Times New Roman" panose="02020603050405020304" pitchFamily="18" charset="0"/>
                            </a:rPr>
                            <a:t>1.</a:t>
                          </a:r>
                          <a:r>
                            <a:rPr lang="tr-TR" sz="1000" dirty="0" smtClean="0">
                              <a:solidFill>
                                <a:srgbClr val="000000"/>
                              </a:solidFill>
                              <a:effectLst/>
                              <a:latin typeface="+mn-lt"/>
                              <a:ea typeface="Times New Roman"/>
                              <a:cs typeface="Times New Roman" panose="02020603050405020304" pitchFamily="18" charset="0"/>
                            </a:rPr>
                            <a:t>i</a:t>
                          </a:r>
                          <a:r>
                            <a:rPr lang="en-US" sz="1000" baseline="-25000" dirty="0" smtClean="0">
                              <a:solidFill>
                                <a:srgbClr val="000000"/>
                              </a:solidFill>
                              <a:effectLst/>
                              <a:latin typeface="+mn-lt"/>
                              <a:ea typeface="Times New Roman"/>
                              <a:cs typeface="Times New Roman" panose="02020603050405020304" pitchFamily="18" charset="0"/>
                            </a:rPr>
                            <a:t>i,t-1</a:t>
                          </a:r>
                          <a:r>
                            <a:rPr lang="en-US" sz="1000" baseline="30000" dirty="0" smtClean="0">
                              <a:solidFill>
                                <a:srgbClr val="000000"/>
                              </a:solidFill>
                              <a:effectLst/>
                              <a:latin typeface="+mn-lt"/>
                              <a:ea typeface="Times New Roman"/>
                              <a:cs typeface="Times New Roman" panose="02020603050405020304" pitchFamily="18" charset="0"/>
                            </a:rPr>
                            <a:t>commercial </a:t>
                          </a:r>
                          <a:r>
                            <a:rPr lang="en-US" sz="1000" baseline="30000" dirty="0">
                              <a:solidFill>
                                <a:srgbClr val="000000"/>
                              </a:solidFill>
                              <a:effectLst/>
                              <a:latin typeface="+mn-lt"/>
                              <a:ea typeface="Times New Roman"/>
                              <a:cs typeface="Times New Roman" panose="02020603050405020304" pitchFamily="18" charset="0"/>
                            </a:rPr>
                            <a:t>loan</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0.77***</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r>
                  <a:tr h="176057">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2.O/N Lending Rate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0.25***</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0.23***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3.Nonperforming Loan Ratio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0.19*</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0.20**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(0.10)</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4.Inflation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0.06**</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0.04</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(0.04)</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(0.04)</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5.∆ USD Dollar/TL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0.05***</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6.RR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0.06***</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0.08***</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7.RR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i,t-1</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8.Liquidity Ratio</a:t>
                          </a:r>
                          <a:r>
                            <a:rPr lang="en-US" sz="1000" baseline="-25000" dirty="0">
                              <a:solidFill>
                                <a:srgbClr val="000000"/>
                              </a:solidFill>
                              <a:effectLst/>
                              <a:latin typeface="+mn-lt"/>
                              <a:ea typeface="Times New Roman"/>
                              <a:cs typeface="Times New Roman" panose="02020603050405020304" pitchFamily="18" charset="0"/>
                            </a:rPr>
                            <a:t>i</a:t>
                          </a:r>
                          <a:r>
                            <a:rPr lang="en-US" sz="1000" dirty="0">
                              <a:solidFill>
                                <a:srgbClr val="000000"/>
                              </a:solidFill>
                              <a:effectLst/>
                              <a:latin typeface="+mn-lt"/>
                              <a:ea typeface="Times New Roman"/>
                              <a:cs typeface="Times New Roman" panose="02020603050405020304" pitchFamily="18" charset="0"/>
                            </a:rPr>
                            <a:t>,</a:t>
                          </a:r>
                          <a:r>
                            <a:rPr lang="en-US" sz="1000" baseline="-25000" dirty="0">
                              <a:solidFill>
                                <a:srgbClr val="000000"/>
                              </a:solidFill>
                              <a:effectLst/>
                              <a:latin typeface="+mn-lt"/>
                              <a:ea typeface="Times New Roman"/>
                              <a:cs typeface="Times New Roman" panose="02020603050405020304" pitchFamily="18" charset="0"/>
                            </a:rPr>
                            <a:t>t-1</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233930">
                    <a:tc>
                      <a:txBody>
                        <a:bodyPr/>
                        <a:lstStyle/>
                        <a:p>
                          <a:pPr>
                            <a:lnSpc>
                              <a:spcPct val="150000"/>
                            </a:lnSpc>
                            <a:spcAft>
                              <a:spcPts val="0"/>
                            </a:spcAft>
                          </a:pPr>
                          <a14:m>
                            <m:oMathPara xmlns:m="http://schemas.openxmlformats.org/officeDocument/2006/math">
                              <m:oMathParaPr>
                                <m:jc m:val="left"/>
                              </m:oMathParaPr>
                              <m:oMath xmlns:m="http://schemas.openxmlformats.org/officeDocument/2006/math">
                                <m:acc>
                                  <m:accPr>
                                    <m:chr m:val="̂"/>
                                    <m:ctrlPr>
                                      <a:rPr lang="tr-TR" sz="1000" i="1">
                                        <a:solidFill>
                                          <a:srgbClr val="000000"/>
                                        </a:solidFill>
                                        <a:effectLst/>
                                        <a:latin typeface="Cambria Math" panose="02040503050406030204" pitchFamily="18" charset="0"/>
                                        <a:ea typeface="Times New Roman"/>
                                        <a:cs typeface="Times New Roman"/>
                                      </a:rPr>
                                    </m:ctrlPr>
                                  </m:accPr>
                                  <m:e>
                                    <m:sSub>
                                      <m:sSubPr>
                                        <m:ctrlPr>
                                          <a:rPr lang="tr-TR" sz="1000" i="1">
                                            <a:solidFill>
                                              <a:srgbClr val="000000"/>
                                            </a:solidFill>
                                            <a:effectLst/>
                                            <a:latin typeface="Cambria Math" panose="02040503050406030204" pitchFamily="18" charset="0"/>
                                            <a:ea typeface="Times New Roman"/>
                                            <a:cs typeface="Times New Roman"/>
                                          </a:rPr>
                                        </m:ctrlPr>
                                      </m:sSubPr>
                                      <m:e>
                                        <m:r>
                                          <a:rPr lang="en-US" sz="1000" i="1">
                                            <a:solidFill>
                                              <a:srgbClr val="000000"/>
                                            </a:solidFill>
                                            <a:effectLst/>
                                            <a:latin typeface="Cambria Math" panose="02040503050406030204" pitchFamily="18" charset="0"/>
                                            <a:ea typeface="Times New Roman"/>
                                            <a:cs typeface="Times New Roman"/>
                                          </a:rPr>
                                          <m:t>9.</m:t>
                                        </m:r>
                                        <m:r>
                                          <a:rPr lang="en-US" sz="1000" i="1">
                                            <a:solidFill>
                                              <a:srgbClr val="000000"/>
                                            </a:solidFill>
                                            <a:effectLst/>
                                            <a:latin typeface="Cambria Math" panose="02040503050406030204" pitchFamily="18" charset="0"/>
                                            <a:ea typeface="Times New Roman"/>
                                            <a:cs typeface="Times New Roman"/>
                                          </a:rPr>
                                          <m:t>𝐿𝑖𝑞𝑢𝑖𝑑𝑖𝑡𝑦</m:t>
                                        </m:r>
                                        <m:r>
                                          <a:rPr lang="en-US" sz="1000" i="1">
                                            <a:solidFill>
                                              <a:srgbClr val="000000"/>
                                            </a:solidFill>
                                            <a:effectLst/>
                                            <a:latin typeface="Cambria Math" panose="02040503050406030204" pitchFamily="18" charset="0"/>
                                            <a:ea typeface="Times New Roman"/>
                                            <a:cs typeface="Times New Roman"/>
                                          </a:rPr>
                                          <m:t> </m:t>
                                        </m:r>
                                        <m:r>
                                          <a:rPr lang="en-US" sz="1000" i="1">
                                            <a:solidFill>
                                              <a:srgbClr val="000000"/>
                                            </a:solidFill>
                                            <a:effectLst/>
                                            <a:latin typeface="Cambria Math" panose="02040503050406030204" pitchFamily="18" charset="0"/>
                                            <a:ea typeface="Times New Roman"/>
                                            <a:cs typeface="Times New Roman"/>
                                          </a:rPr>
                                          <m:t>𝑅𝑎𝑡𝑖𝑜</m:t>
                                        </m:r>
                                      </m:e>
                                      <m:sub>
                                        <m:r>
                                          <a:rPr lang="en-US" sz="1000" i="1">
                                            <a:solidFill>
                                              <a:srgbClr val="000000"/>
                                            </a:solidFill>
                                            <a:effectLst/>
                                            <a:latin typeface="Cambria Math" panose="02040503050406030204" pitchFamily="18" charset="0"/>
                                            <a:ea typeface="Times New Roman"/>
                                            <a:cs typeface="Times New Roman"/>
                                          </a:rPr>
                                          <m:t>𝑖</m:t>
                                        </m:r>
                                        <m:r>
                                          <a:rPr lang="en-US" sz="1000" i="1">
                                            <a:solidFill>
                                              <a:srgbClr val="000000"/>
                                            </a:solidFill>
                                            <a:effectLst/>
                                            <a:latin typeface="Cambria Math" panose="02040503050406030204" pitchFamily="18" charset="0"/>
                                            <a:ea typeface="Times New Roman"/>
                                            <a:cs typeface="Times New Roman"/>
                                          </a:rPr>
                                          <m:t>,</m:t>
                                        </m:r>
                                        <m:r>
                                          <a:rPr lang="en-US" sz="1000" i="1">
                                            <a:solidFill>
                                              <a:srgbClr val="000000"/>
                                            </a:solidFill>
                                            <a:effectLst/>
                                            <a:latin typeface="Cambria Math" panose="02040503050406030204" pitchFamily="18" charset="0"/>
                                            <a:ea typeface="Times New Roman"/>
                                            <a:cs typeface="Times New Roman"/>
                                          </a:rPr>
                                          <m:t>𝑡</m:t>
                                        </m:r>
                                      </m:sub>
                                    </m:sSub>
                                  </m:e>
                                </m:acc>
                              </m:oMath>
                            </m:oMathPara>
                          </a14:m>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-0.11***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-0.10***</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9304">
                    <a:tc>
                      <a:txBody>
                        <a:bodyPr/>
                        <a:lstStyle/>
                        <a:p>
                          <a:pPr>
                            <a:lnSpc>
                              <a:spcPct val="115000"/>
                            </a:lnSpc>
                            <a:spcAft>
                              <a:spcPts val="0"/>
                            </a:spcAft>
                          </a:pPr>
                          <a14:m>
                            <m:oMathPara xmlns:m="http://schemas.openxmlformats.org/officeDocument/2006/math">
                              <m:oMathParaPr>
                                <m:jc m:val="left"/>
                              </m:oMathParaPr>
                              <m:oMath xmlns:m="http://schemas.openxmlformats.org/officeDocument/2006/math">
                                <m:acc>
                                  <m:accPr>
                                    <m:chr m:val="̂"/>
                                    <m:ctrlPr>
                                      <a:rPr lang="tr-TR" sz="1000" i="1" smtClean="0">
                                        <a:solidFill>
                                          <a:srgbClr val="000000"/>
                                        </a:solidFill>
                                        <a:effectLst/>
                                        <a:latin typeface="Cambria Math" panose="02040503050406030204" pitchFamily="18" charset="0"/>
                                        <a:ea typeface="Times New Roman"/>
                                        <a:cs typeface="Times New Roman"/>
                                      </a:rPr>
                                    </m:ctrlPr>
                                  </m:accPr>
                                  <m:e>
                                    <m:sSub>
                                      <m:sSubPr>
                                        <m:ctrlPr>
                                          <a:rPr lang="tr-TR" sz="1000" i="1">
                                            <a:solidFill>
                                              <a:srgbClr val="000000"/>
                                            </a:solidFill>
                                            <a:effectLst/>
                                            <a:latin typeface="Cambria Math" panose="02040503050406030204" pitchFamily="18" charset="0"/>
                                            <a:ea typeface="Times New Roman"/>
                                            <a:cs typeface="Times New Roman"/>
                                          </a:rPr>
                                        </m:ctrlPr>
                                      </m:sSubPr>
                                      <m:e>
                                        <m:r>
                                          <a:rPr lang="en-US" sz="1000" i="1">
                                            <a:solidFill>
                                              <a:srgbClr val="000000"/>
                                            </a:solidFill>
                                            <a:effectLst/>
                                            <a:latin typeface="Cambria Math" panose="02040503050406030204" pitchFamily="18" charset="0"/>
                                            <a:ea typeface="Times New Roman"/>
                                            <a:cs typeface="Times New Roman"/>
                                          </a:rPr>
                                          <m:t>10.</m:t>
                                        </m:r>
                                        <m:r>
                                          <a:rPr lang="en-US" sz="1000" i="1">
                                            <a:solidFill>
                                              <a:srgbClr val="000000"/>
                                            </a:solidFill>
                                            <a:effectLst/>
                                            <a:latin typeface="Cambria Math" panose="02040503050406030204" pitchFamily="18" charset="0"/>
                                            <a:ea typeface="Times New Roman"/>
                                            <a:cs typeface="Times New Roman"/>
                                          </a:rPr>
                                          <m:t>𝐿𝑖𝑞𝑢𝑖𝑑𝑖𝑡𝑦</m:t>
                                        </m:r>
                                        <m:r>
                                          <a:rPr lang="en-US" sz="1000" i="1">
                                            <a:solidFill>
                                              <a:srgbClr val="000000"/>
                                            </a:solidFill>
                                            <a:effectLst/>
                                            <a:latin typeface="Cambria Math" panose="02040503050406030204" pitchFamily="18" charset="0"/>
                                            <a:ea typeface="Times New Roman"/>
                                            <a:cs typeface="Times New Roman"/>
                                          </a:rPr>
                                          <m:t> </m:t>
                                        </m:r>
                                        <m:r>
                                          <a:rPr lang="en-US" sz="1000" i="1">
                                            <a:solidFill>
                                              <a:srgbClr val="000000"/>
                                            </a:solidFill>
                                            <a:effectLst/>
                                            <a:latin typeface="Cambria Math" panose="02040503050406030204" pitchFamily="18" charset="0"/>
                                            <a:ea typeface="Times New Roman"/>
                                            <a:cs typeface="Times New Roman"/>
                                          </a:rPr>
                                          <m:t>𝑅𝑎𝑡𝑖𝑜</m:t>
                                        </m:r>
                                      </m:e>
                                      <m:sub>
                                        <m:r>
                                          <a:rPr lang="en-US" sz="1000" i="1">
                                            <a:solidFill>
                                              <a:srgbClr val="000000"/>
                                            </a:solidFill>
                                            <a:effectLst/>
                                            <a:latin typeface="Cambria Math" panose="02040503050406030204" pitchFamily="18" charset="0"/>
                                            <a:ea typeface="Times New Roman"/>
                                            <a:cs typeface="Times New Roman"/>
                                          </a:rPr>
                                          <m:t>𝑖</m:t>
                                        </m:r>
                                        <m:r>
                                          <a:rPr lang="en-US" sz="1000" i="1">
                                            <a:solidFill>
                                              <a:srgbClr val="000000"/>
                                            </a:solidFill>
                                            <a:effectLst/>
                                            <a:latin typeface="Cambria Math" panose="02040503050406030204" pitchFamily="18" charset="0"/>
                                            <a:ea typeface="Times New Roman"/>
                                            <a:cs typeface="Times New Roman"/>
                                          </a:rPr>
                                          <m:t>,</m:t>
                                        </m:r>
                                        <m:r>
                                          <a:rPr lang="en-US" sz="1000" i="1">
                                            <a:solidFill>
                                              <a:srgbClr val="000000"/>
                                            </a:solidFill>
                                            <a:effectLst/>
                                            <a:latin typeface="Cambria Math" panose="02040503050406030204" pitchFamily="18" charset="0"/>
                                            <a:ea typeface="Times New Roman"/>
                                            <a:cs typeface="Times New Roman"/>
                                          </a:rPr>
                                          <m:t>𝑡</m:t>
                                        </m:r>
                                        <m:r>
                                          <a:rPr lang="en-US" sz="1000" i="1">
                                            <a:solidFill>
                                              <a:srgbClr val="000000"/>
                                            </a:solidFill>
                                            <a:effectLst/>
                                            <a:latin typeface="Cambria Math" panose="02040503050406030204" pitchFamily="18" charset="0"/>
                                            <a:ea typeface="Times New Roman"/>
                                            <a:cs typeface="Times New Roman"/>
                                          </a:rPr>
                                          <m:t>−1</m:t>
                                        </m:r>
                                      </m:sub>
                                    </m:sSub>
                                  </m:e>
                                </m:acc>
                              </m:oMath>
                            </m:oMathPara>
                          </a14:m>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11.RR</a:t>
                          </a:r>
                          <a:r>
                            <a:rPr lang="en-US" sz="1000" baseline="30000" dirty="0">
                              <a:solidFill>
                                <a:srgbClr val="000000"/>
                              </a:solidFill>
                              <a:effectLst/>
                              <a:latin typeface="+mn-lt"/>
                              <a:ea typeface="Times New Roman"/>
                              <a:cs typeface="Times New Roman" panose="02020603050405020304" pitchFamily="18" charset="0"/>
                            </a:rPr>
                            <a:t>c</a:t>
                          </a:r>
                          <a:r>
                            <a:rPr lang="en-US" sz="1000" dirty="0">
                              <a:solidFill>
                                <a:srgbClr val="000000"/>
                              </a:solidFill>
                              <a:effectLst/>
                              <a:latin typeface="+mn-lt"/>
                              <a:ea typeface="Times New Roman"/>
                              <a:cs typeface="Times New Roman" panose="02020603050405020304" pitchFamily="18" charset="0"/>
                            </a:rPr>
                            <a:t> </a:t>
                          </a:r>
                          <a:r>
                            <a:rPr lang="en-US" sz="1000" baseline="-25000" dirty="0" err="1">
                              <a:solidFill>
                                <a:srgbClr val="000000"/>
                              </a:solidFill>
                              <a:effectLst/>
                              <a:latin typeface="+mn-lt"/>
                              <a:ea typeface="Times New Roman"/>
                              <a:cs typeface="Times New Roman" panose="02020603050405020304" pitchFamily="18" charset="0"/>
                            </a:rPr>
                            <a:t>i,t</a:t>
                          </a:r>
                          <a:r>
                            <a:rPr lang="en-US" sz="1000" dirty="0" err="1">
                              <a:effectLst/>
                              <a:latin typeface="+mn-lt"/>
                              <a:ea typeface="Times New Roman"/>
                              <a:cs typeface="Times New Roman" panose="02020603050405020304" pitchFamily="18" charset="0"/>
                            </a:rPr>
                            <a:t>×</a:t>
                          </a:r>
                          <a:r>
                            <a:rPr lang="en-US" sz="1000" dirty="0" err="1">
                              <a:solidFill>
                                <a:srgbClr val="000000"/>
                              </a:solidFill>
                              <a:effectLst/>
                              <a:latin typeface="+mn-lt"/>
                              <a:ea typeface="Times New Roman"/>
                              <a:cs typeface="Times New Roman" panose="02020603050405020304" pitchFamily="18" charset="0"/>
                            </a:rPr>
                            <a:t>Liquidity</a:t>
                          </a:r>
                          <a:r>
                            <a:rPr lang="en-US" sz="1000" dirty="0">
                              <a:solidFill>
                                <a:srgbClr val="000000"/>
                              </a:solidFill>
                              <a:effectLst/>
                              <a:latin typeface="+mn-lt"/>
                              <a:ea typeface="Times New Roman"/>
                              <a:cs typeface="Times New Roman" panose="02020603050405020304" pitchFamily="18" charset="0"/>
                            </a:rPr>
                            <a:t> Ratio </a:t>
                          </a:r>
                          <a:r>
                            <a:rPr lang="en-US" sz="1000" baseline="-25000" dirty="0">
                              <a:solidFill>
                                <a:srgbClr val="000000"/>
                              </a:solidFill>
                              <a:effectLst/>
                              <a:latin typeface="+mn-lt"/>
                              <a:ea typeface="Times New Roman"/>
                              <a:cs typeface="Times New Roman" panose="02020603050405020304" pitchFamily="18" charset="0"/>
                            </a:rPr>
                            <a:t>i, t</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effectLst/>
                              <a:latin typeface="+mn-lt"/>
                              <a:ea typeface="Times New Roman"/>
                              <a:cs typeface="Times New Roman" panose="02020603050405020304" pitchFamily="18" charset="0"/>
                            </a:rPr>
                            <a:t>-0.002**</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effectLst/>
                              <a:latin typeface="+mn-lt"/>
                              <a:ea typeface="Times New Roman"/>
                              <a:cs typeface="Times New Roman" panose="02020603050405020304" pitchFamily="18" charset="0"/>
                            </a:rPr>
                            <a:t>(0.001)</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12.RR</a:t>
                          </a:r>
                          <a:r>
                            <a:rPr lang="en-US" sz="1000" baseline="30000" dirty="0">
                              <a:solidFill>
                                <a:srgbClr val="000000"/>
                              </a:solidFill>
                              <a:effectLst/>
                              <a:latin typeface="+mn-lt"/>
                              <a:ea typeface="Times New Roman"/>
                              <a:cs typeface="Times New Roman" panose="02020603050405020304" pitchFamily="18" charset="0"/>
                            </a:rPr>
                            <a:t>c</a:t>
                          </a:r>
                          <a:r>
                            <a:rPr lang="en-US" sz="1000" dirty="0">
                              <a:solidFill>
                                <a:srgbClr val="000000"/>
                              </a:solidFill>
                              <a:effectLst/>
                              <a:latin typeface="+mn-lt"/>
                              <a:ea typeface="Times New Roman"/>
                              <a:cs typeface="Times New Roman" panose="02020603050405020304" pitchFamily="18" charset="0"/>
                            </a:rPr>
                            <a:t> </a:t>
                          </a:r>
                          <a:r>
                            <a:rPr lang="en-US" sz="1000" baseline="-25000" dirty="0" err="1">
                              <a:solidFill>
                                <a:srgbClr val="000000"/>
                              </a:solidFill>
                              <a:effectLst/>
                              <a:latin typeface="+mn-lt"/>
                              <a:ea typeface="Times New Roman"/>
                              <a:cs typeface="Times New Roman" panose="02020603050405020304" pitchFamily="18" charset="0"/>
                            </a:rPr>
                            <a:t>i,t</a:t>
                          </a:r>
                          <a:r>
                            <a:rPr lang="en-US" sz="1000" dirty="0" err="1">
                              <a:effectLst/>
                              <a:latin typeface="+mn-lt"/>
                              <a:ea typeface="Times New Roman"/>
                              <a:cs typeface="Times New Roman" panose="02020603050405020304" pitchFamily="18" charset="0"/>
                            </a:rPr>
                            <a:t>×</a:t>
                          </a:r>
                          <a:r>
                            <a:rPr lang="en-US" sz="1000" dirty="0" err="1">
                              <a:solidFill>
                                <a:srgbClr val="000000"/>
                              </a:solidFill>
                              <a:effectLst/>
                              <a:latin typeface="+mn-lt"/>
                              <a:ea typeface="Times New Roman"/>
                              <a:cs typeface="Times New Roman" panose="02020603050405020304" pitchFamily="18" charset="0"/>
                            </a:rPr>
                            <a:t>Liquidity</a:t>
                          </a:r>
                          <a:r>
                            <a:rPr lang="en-US" sz="1000" dirty="0">
                              <a:solidFill>
                                <a:srgbClr val="000000"/>
                              </a:solidFill>
                              <a:effectLst/>
                              <a:latin typeface="+mn-lt"/>
                              <a:ea typeface="Times New Roman"/>
                              <a:cs typeface="Times New Roman" panose="02020603050405020304" pitchFamily="18" charset="0"/>
                            </a:rPr>
                            <a:t> Ratio </a:t>
                          </a:r>
                          <a:r>
                            <a:rPr lang="en-US" sz="1000" baseline="-25000" dirty="0">
                              <a:solidFill>
                                <a:srgbClr val="000000"/>
                              </a:solidFill>
                              <a:effectLst/>
                              <a:latin typeface="+mn-lt"/>
                              <a:ea typeface="Times New Roman"/>
                              <a:cs typeface="Times New Roman" panose="02020603050405020304" pitchFamily="18" charset="0"/>
                            </a:rPr>
                            <a:t>i, t-1</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effectLst/>
                              <a:latin typeface="+mn-lt"/>
                              <a:ea typeface="Times New Roman"/>
                              <a:cs typeface="Times New Roman" panose="02020603050405020304" pitchFamily="18" charset="0"/>
                            </a:rPr>
                            <a:t>Constant</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0.40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0.081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1.05</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effectLst/>
                              <a:latin typeface="+mn-lt"/>
                              <a:ea typeface="Times New Roman"/>
                              <a:cs typeface="Times New Roman" panose="02020603050405020304" pitchFamily="18" charset="0"/>
                            </a:rPr>
                            <a:t>1.13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(0.31)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(0.69)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effectLst/>
                              <a:latin typeface="+mn-lt"/>
                              <a:ea typeface="Times New Roman"/>
                              <a:cs typeface="Times New Roman" panose="02020603050405020304" pitchFamily="18" charset="0"/>
                            </a:rPr>
                            <a:t>(0.69)</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effectLst/>
                              <a:latin typeface="+mn-lt"/>
                              <a:ea typeface="Times New Roman"/>
                              <a:cs typeface="Times New Roman" panose="02020603050405020304" pitchFamily="18" charset="0"/>
                            </a:rPr>
                            <a:t>Observations</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effectLst/>
                              <a:latin typeface="+mn-lt"/>
                              <a:ea typeface="Times New Roman"/>
                              <a:cs typeface="Times New Roman" panose="02020603050405020304" pitchFamily="18" charset="0"/>
                            </a:rPr>
                            <a:t>Number of id</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7" name="Table 6"/>
              <p:cNvGraphicFramePr>
                <a:graphicFrameLocks noGrp="1"/>
              </p:cNvGraphicFramePr>
              <p:nvPr>
                <p:extLst>
                  <p:ext uri="{D42A27DB-BD31-4B8C-83A1-F6EECF244321}">
                    <p14:modId xmlns:p14="http://schemas.microsoft.com/office/powerpoint/2010/main" xmlns="" xmlns:a14="http://schemas.microsoft.com/office/drawing/2010/main" val="2137637905"/>
                  </p:ext>
                </p:extLst>
              </p:nvPr>
            </p:nvGraphicFramePr>
            <p:xfrm>
              <a:off x="2051720" y="461035"/>
              <a:ext cx="5342011" cy="5199664"/>
            </p:xfrm>
            <a:graphic>
              <a:graphicData uri="http://schemas.openxmlformats.org/drawingml/2006/table">
                <a:tbl>
                  <a:tblPr firstRow="1" firstCol="1" bandRow="1"/>
                  <a:tblGrid>
                    <a:gridCol w="2286225"/>
                    <a:gridCol w="578384"/>
                    <a:gridCol w="626330"/>
                    <a:gridCol w="623902"/>
                    <a:gridCol w="66760"/>
                    <a:gridCol w="515873"/>
                    <a:gridCol w="644537"/>
                  </a:tblGrid>
                  <a:tr h="176057">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(2)</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(3)</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(4)</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260">
                    <a:tc>
                      <a:txBody>
                        <a:bodyPr/>
                        <a:lstStyle/>
                        <a:p>
                          <a:pPr>
                            <a:lnSpc>
                              <a:spcPct val="115000"/>
                            </a:lnSpc>
                            <a:spcAft>
                              <a:spcPts val="0"/>
                            </a:spcAft>
                          </a:pPr>
                          <a:r>
                            <a:rPr lang="en-US" sz="1000" dirty="0" smtClean="0">
                              <a:solidFill>
                                <a:srgbClr val="000000"/>
                              </a:solidFill>
                              <a:effectLst/>
                              <a:latin typeface="+mn-lt"/>
                              <a:ea typeface="Times New Roman"/>
                              <a:cs typeface="Times New Roman" panose="02020603050405020304" pitchFamily="18" charset="0"/>
                            </a:rPr>
                            <a:t>1.</a:t>
                          </a:r>
                          <a:r>
                            <a:rPr lang="tr-TR" sz="1000" dirty="0" smtClean="0">
                              <a:solidFill>
                                <a:srgbClr val="000000"/>
                              </a:solidFill>
                              <a:effectLst/>
                              <a:latin typeface="+mn-lt"/>
                              <a:ea typeface="Times New Roman"/>
                              <a:cs typeface="Times New Roman" panose="02020603050405020304" pitchFamily="18" charset="0"/>
                            </a:rPr>
                            <a:t>i</a:t>
                          </a:r>
                          <a:r>
                            <a:rPr lang="en-US" sz="1000" baseline="-25000" dirty="0" smtClean="0">
                              <a:solidFill>
                                <a:srgbClr val="000000"/>
                              </a:solidFill>
                              <a:effectLst/>
                              <a:latin typeface="+mn-lt"/>
                              <a:ea typeface="Times New Roman"/>
                              <a:cs typeface="Times New Roman" panose="02020603050405020304" pitchFamily="18" charset="0"/>
                            </a:rPr>
                            <a:t>i,t-1</a:t>
                          </a:r>
                          <a:r>
                            <a:rPr lang="en-US" sz="1000" baseline="30000" dirty="0" smtClean="0">
                              <a:solidFill>
                                <a:srgbClr val="000000"/>
                              </a:solidFill>
                              <a:effectLst/>
                              <a:latin typeface="+mn-lt"/>
                              <a:ea typeface="Times New Roman"/>
                              <a:cs typeface="Times New Roman" panose="02020603050405020304" pitchFamily="18" charset="0"/>
                            </a:rPr>
                            <a:t>commercial </a:t>
                          </a:r>
                          <a:r>
                            <a:rPr lang="en-US" sz="1000" baseline="30000" dirty="0">
                              <a:solidFill>
                                <a:srgbClr val="000000"/>
                              </a:solidFill>
                              <a:effectLst/>
                              <a:latin typeface="+mn-lt"/>
                              <a:ea typeface="Times New Roman"/>
                              <a:cs typeface="Times New Roman" panose="02020603050405020304" pitchFamily="18" charset="0"/>
                            </a:rPr>
                            <a:t>loan</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0.77***</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r>
                  <a:tr h="176057">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2.O/N Lending Rate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0.25***</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0.23***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3.Nonperforming Loan Ratio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0.19*</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0.20**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(0.10)</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4.Inflation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0.06**</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0.04</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(0.04)</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(0.04)</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5.∆ USD Dollar/TL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0.05***</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6.RR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0.06***</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0.08***</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7.RR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i,t-1</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8.Liquidity Ratio</a:t>
                          </a:r>
                          <a:r>
                            <a:rPr lang="en-US" sz="1000" baseline="-25000" dirty="0">
                              <a:solidFill>
                                <a:srgbClr val="000000"/>
                              </a:solidFill>
                              <a:effectLst/>
                              <a:latin typeface="+mn-lt"/>
                              <a:ea typeface="Times New Roman"/>
                              <a:cs typeface="Times New Roman" panose="02020603050405020304" pitchFamily="18" charset="0"/>
                            </a:rPr>
                            <a:t>i</a:t>
                          </a:r>
                          <a:r>
                            <a:rPr lang="en-US" sz="1000" dirty="0">
                              <a:solidFill>
                                <a:srgbClr val="000000"/>
                              </a:solidFill>
                              <a:effectLst/>
                              <a:latin typeface="+mn-lt"/>
                              <a:ea typeface="Times New Roman"/>
                              <a:cs typeface="Times New Roman" panose="02020603050405020304" pitchFamily="18" charset="0"/>
                            </a:rPr>
                            <a:t>,</a:t>
                          </a:r>
                          <a:r>
                            <a:rPr lang="en-US" sz="1000" baseline="-25000" dirty="0">
                              <a:solidFill>
                                <a:srgbClr val="000000"/>
                              </a:solidFill>
                              <a:effectLst/>
                              <a:latin typeface="+mn-lt"/>
                              <a:ea typeface="Times New Roman"/>
                              <a:cs typeface="Times New Roman" panose="02020603050405020304" pitchFamily="18" charset="0"/>
                            </a:rPr>
                            <a:t>t-1</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256159">
                    <a:tc>
                      <a:txBody>
                        <a:bodyPr/>
                        <a:lstStyle/>
                        <a:p>
                          <a:endParaRPr lang="tr-TR"/>
                        </a:p>
                      </a:txBody>
                      <a:tcPr marL="40593" marR="40593" marT="0" marB="0" anchor="ctr">
                        <a:lnL>
                          <a:noFill/>
                        </a:lnL>
                        <a:lnR>
                          <a:noFill/>
                        </a:lnR>
                        <a:lnT>
                          <a:noFill/>
                        </a:lnT>
                        <a:lnB>
                          <a:noFill/>
                        </a:lnB>
                        <a:blipFill rotWithShape="0">
                          <a:blip r:embed="rId3"/>
                          <a:stretch>
                            <a:fillRect t="-1176190" r="-134667" b="-792857"/>
                          </a:stretch>
                        </a:blipFill>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-0.11***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-0.10***</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96342">
                    <a:tc>
                      <a:txBody>
                        <a:bodyPr/>
                        <a:lstStyle/>
                        <a:p>
                          <a:endParaRPr lang="tr-TR"/>
                        </a:p>
                      </a:txBody>
                      <a:tcPr marL="40593" marR="40593" marT="0" marB="0" anchor="ctr">
                        <a:lnL>
                          <a:noFill/>
                        </a:lnL>
                        <a:lnR>
                          <a:noFill/>
                        </a:lnR>
                        <a:lnT>
                          <a:noFill/>
                        </a:lnT>
                        <a:lnB>
                          <a:noFill/>
                        </a:lnB>
                        <a:blipFill rotWithShape="0">
                          <a:blip r:embed="rId3"/>
                          <a:stretch>
                            <a:fillRect t="-1765625" r="-134667" b="-850000"/>
                          </a:stretch>
                        </a:blipFill>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11.RR</a:t>
                          </a:r>
                          <a:r>
                            <a:rPr lang="en-US" sz="1000" baseline="30000" dirty="0">
                              <a:solidFill>
                                <a:srgbClr val="000000"/>
                              </a:solidFill>
                              <a:effectLst/>
                              <a:latin typeface="+mn-lt"/>
                              <a:ea typeface="Times New Roman"/>
                              <a:cs typeface="Times New Roman" panose="02020603050405020304" pitchFamily="18" charset="0"/>
                            </a:rPr>
                            <a:t>c</a:t>
                          </a:r>
                          <a:r>
                            <a:rPr lang="en-US" sz="1000" dirty="0">
                              <a:solidFill>
                                <a:srgbClr val="000000"/>
                              </a:solidFill>
                              <a:effectLst/>
                              <a:latin typeface="+mn-lt"/>
                              <a:ea typeface="Times New Roman"/>
                              <a:cs typeface="Times New Roman" panose="02020603050405020304" pitchFamily="18" charset="0"/>
                            </a:rPr>
                            <a:t> </a:t>
                          </a:r>
                          <a:r>
                            <a:rPr lang="en-US" sz="1000" baseline="-25000" dirty="0" err="1">
                              <a:solidFill>
                                <a:srgbClr val="000000"/>
                              </a:solidFill>
                              <a:effectLst/>
                              <a:latin typeface="+mn-lt"/>
                              <a:ea typeface="Times New Roman"/>
                              <a:cs typeface="Times New Roman" panose="02020603050405020304" pitchFamily="18" charset="0"/>
                            </a:rPr>
                            <a:t>i,t</a:t>
                          </a:r>
                          <a:r>
                            <a:rPr lang="en-US" sz="1000" dirty="0" err="1">
                              <a:effectLst/>
                              <a:latin typeface="+mn-lt"/>
                              <a:ea typeface="Times New Roman"/>
                              <a:cs typeface="Times New Roman" panose="02020603050405020304" pitchFamily="18" charset="0"/>
                            </a:rPr>
                            <a:t>×</a:t>
                          </a:r>
                          <a:r>
                            <a:rPr lang="en-US" sz="1000" dirty="0" err="1">
                              <a:solidFill>
                                <a:srgbClr val="000000"/>
                              </a:solidFill>
                              <a:effectLst/>
                              <a:latin typeface="+mn-lt"/>
                              <a:ea typeface="Times New Roman"/>
                              <a:cs typeface="Times New Roman" panose="02020603050405020304" pitchFamily="18" charset="0"/>
                            </a:rPr>
                            <a:t>Liquidity</a:t>
                          </a:r>
                          <a:r>
                            <a:rPr lang="en-US" sz="1000" dirty="0">
                              <a:solidFill>
                                <a:srgbClr val="000000"/>
                              </a:solidFill>
                              <a:effectLst/>
                              <a:latin typeface="+mn-lt"/>
                              <a:ea typeface="Times New Roman"/>
                              <a:cs typeface="Times New Roman" panose="02020603050405020304" pitchFamily="18" charset="0"/>
                            </a:rPr>
                            <a:t> Ratio </a:t>
                          </a:r>
                          <a:r>
                            <a:rPr lang="en-US" sz="1000" baseline="-25000" dirty="0">
                              <a:solidFill>
                                <a:srgbClr val="000000"/>
                              </a:solidFill>
                              <a:effectLst/>
                              <a:latin typeface="+mn-lt"/>
                              <a:ea typeface="Times New Roman"/>
                              <a:cs typeface="Times New Roman" panose="02020603050405020304" pitchFamily="18" charset="0"/>
                            </a:rPr>
                            <a:t>i, t</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effectLst/>
                              <a:latin typeface="+mn-lt"/>
                              <a:ea typeface="Times New Roman"/>
                              <a:cs typeface="Times New Roman" panose="02020603050405020304" pitchFamily="18" charset="0"/>
                            </a:rPr>
                            <a:t>-0.002**</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effectLst/>
                              <a:latin typeface="+mn-lt"/>
                              <a:ea typeface="Times New Roman"/>
                              <a:cs typeface="Times New Roman" panose="02020603050405020304" pitchFamily="18" charset="0"/>
                            </a:rPr>
                            <a:t>(0.001)</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12.RR</a:t>
                          </a:r>
                          <a:r>
                            <a:rPr lang="en-US" sz="1000" baseline="30000" dirty="0">
                              <a:solidFill>
                                <a:srgbClr val="000000"/>
                              </a:solidFill>
                              <a:effectLst/>
                              <a:latin typeface="+mn-lt"/>
                              <a:ea typeface="Times New Roman"/>
                              <a:cs typeface="Times New Roman" panose="02020603050405020304" pitchFamily="18" charset="0"/>
                            </a:rPr>
                            <a:t>c</a:t>
                          </a:r>
                          <a:r>
                            <a:rPr lang="en-US" sz="1000" dirty="0">
                              <a:solidFill>
                                <a:srgbClr val="000000"/>
                              </a:solidFill>
                              <a:effectLst/>
                              <a:latin typeface="+mn-lt"/>
                              <a:ea typeface="Times New Roman"/>
                              <a:cs typeface="Times New Roman" panose="02020603050405020304" pitchFamily="18" charset="0"/>
                            </a:rPr>
                            <a:t> </a:t>
                          </a:r>
                          <a:r>
                            <a:rPr lang="en-US" sz="1000" baseline="-25000" dirty="0" err="1">
                              <a:solidFill>
                                <a:srgbClr val="000000"/>
                              </a:solidFill>
                              <a:effectLst/>
                              <a:latin typeface="+mn-lt"/>
                              <a:ea typeface="Times New Roman"/>
                              <a:cs typeface="Times New Roman" panose="02020603050405020304" pitchFamily="18" charset="0"/>
                            </a:rPr>
                            <a:t>i,t</a:t>
                          </a:r>
                          <a:r>
                            <a:rPr lang="en-US" sz="1000" dirty="0" err="1">
                              <a:effectLst/>
                              <a:latin typeface="+mn-lt"/>
                              <a:ea typeface="Times New Roman"/>
                              <a:cs typeface="Times New Roman" panose="02020603050405020304" pitchFamily="18" charset="0"/>
                            </a:rPr>
                            <a:t>×</a:t>
                          </a:r>
                          <a:r>
                            <a:rPr lang="en-US" sz="1000" dirty="0" err="1">
                              <a:solidFill>
                                <a:srgbClr val="000000"/>
                              </a:solidFill>
                              <a:effectLst/>
                              <a:latin typeface="+mn-lt"/>
                              <a:ea typeface="Times New Roman"/>
                              <a:cs typeface="Times New Roman" panose="02020603050405020304" pitchFamily="18" charset="0"/>
                            </a:rPr>
                            <a:t>Liquidity</a:t>
                          </a:r>
                          <a:r>
                            <a:rPr lang="en-US" sz="1000" dirty="0">
                              <a:solidFill>
                                <a:srgbClr val="000000"/>
                              </a:solidFill>
                              <a:effectLst/>
                              <a:latin typeface="+mn-lt"/>
                              <a:ea typeface="Times New Roman"/>
                              <a:cs typeface="Times New Roman" panose="02020603050405020304" pitchFamily="18" charset="0"/>
                            </a:rPr>
                            <a:t> Ratio </a:t>
                          </a:r>
                          <a:r>
                            <a:rPr lang="en-US" sz="1000" baseline="-25000" dirty="0">
                              <a:solidFill>
                                <a:srgbClr val="000000"/>
                              </a:solidFill>
                              <a:effectLst/>
                              <a:latin typeface="+mn-lt"/>
                              <a:ea typeface="Times New Roman"/>
                              <a:cs typeface="Times New Roman" panose="02020603050405020304" pitchFamily="18" charset="0"/>
                            </a:rPr>
                            <a:t>i, t-1</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effectLst/>
                              <a:latin typeface="+mn-lt"/>
                              <a:ea typeface="Times New Roman"/>
                              <a:cs typeface="Times New Roman" panose="02020603050405020304" pitchFamily="18" charset="0"/>
                            </a:rPr>
                            <a:t>Constant</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0.40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0.081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1.05</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effectLst/>
                              <a:latin typeface="+mn-lt"/>
                              <a:ea typeface="Times New Roman"/>
                              <a:cs typeface="Times New Roman" panose="02020603050405020304" pitchFamily="18" charset="0"/>
                            </a:rPr>
                            <a:t>1.13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(0.31)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(0.69)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effectLst/>
                              <a:latin typeface="+mn-lt"/>
                              <a:ea typeface="Times New Roman"/>
                              <a:cs typeface="Times New Roman" panose="02020603050405020304" pitchFamily="18" charset="0"/>
                            </a:rPr>
                            <a:t>(0.69)</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effectLst/>
                              <a:latin typeface="+mn-lt"/>
                              <a:ea typeface="Times New Roman"/>
                              <a:cs typeface="Times New Roman" panose="02020603050405020304" pitchFamily="18" charset="0"/>
                            </a:rPr>
                            <a:t>Observations</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5260">
                    <a:tc>
                      <a:txBody>
                        <a:bodyPr/>
                        <a:lstStyle/>
                        <a:p>
                          <a:pPr>
                            <a:lnSpc>
                              <a:spcPct val="115000"/>
                            </a:lnSpc>
                            <a:spcAft>
                              <a:spcPts val="0"/>
                            </a:spcAft>
                          </a:pPr>
                          <a:r>
                            <a:rPr lang="en-US" sz="1000">
                              <a:effectLst/>
                              <a:latin typeface="+mn-lt"/>
                              <a:ea typeface="Times New Roman"/>
                              <a:cs typeface="Times New Roman" panose="02020603050405020304" pitchFamily="18" charset="0"/>
                            </a:rPr>
                            <a:t>Number of id</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Fallback>
      </mc:AlternateContent>
      <p:sp>
        <p:nvSpPr>
          <p:cNvPr id="10" name="Rectangle 1"/>
          <p:cNvSpPr>
            <a:spLocks noChangeArrowheads="1"/>
          </p:cNvSpPr>
          <p:nvPr/>
        </p:nvSpPr>
        <p:spPr bwMode="auto">
          <a:xfrm>
            <a:off x="1647825" y="34020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xmlns="" Requires="a14">
          <p:sp>
            <p:nvSpPr>
              <p:cNvPr id="11" name="Rectangle 10"/>
              <p:cNvSpPr/>
              <p:nvPr/>
            </p:nvSpPr>
            <p:spPr>
              <a:xfrm>
                <a:off x="1932409" y="5805264"/>
                <a:ext cx="6262881" cy="682110"/>
              </a:xfrm>
              <a:prstGeom prst="rect">
                <a:avLst/>
              </a:prstGeom>
            </p:spPr>
            <p:txBody>
              <a:bodyPr wrap="square">
                <a:spAutoFit/>
              </a:bodyPr>
              <a:lstStyle/>
              <a:p>
                <a:r>
                  <a:rPr lang="en-US" sz="900" dirty="0">
                    <a:solidFill>
                      <a:srgbClr val="000000"/>
                    </a:solidFill>
                    <a:ea typeface="Times New Roman"/>
                  </a:rPr>
                  <a:t>Sample Period: June 2010 – December 2013.  Standard errors are given in parenthesis and adjusted for heteroskedasticity. </a:t>
                </a:r>
                <a:endParaRPr lang="tr-TR" sz="900" dirty="0" smtClean="0">
                  <a:solidFill>
                    <a:srgbClr val="000000"/>
                  </a:solidFill>
                  <a:ea typeface="Times New Roman"/>
                </a:endParaRPr>
              </a:p>
              <a:p>
                <a:r>
                  <a:rPr lang="en-US" sz="900" dirty="0" smtClean="0">
                    <a:solidFill>
                      <a:srgbClr val="000000"/>
                    </a:solidFill>
                    <a:ea typeface="Times New Roman"/>
                  </a:rPr>
                  <a:t> </a:t>
                </a:r>
                <a:r>
                  <a:rPr lang="en-US" sz="900" dirty="0">
                    <a:solidFill>
                      <a:srgbClr val="000000"/>
                    </a:solidFill>
                    <a:ea typeface="Times New Roman"/>
                  </a:rPr>
                  <a:t>*** p&lt;0.01, ** p&lt;0.05, * p&lt;0.1.  Dynamic panel model is estimated with one stage GMM (Arellano and Bond, 1991).  </a:t>
                </a:r>
                <a:endParaRPr lang="tr-TR" sz="900" dirty="0" smtClean="0">
                  <a:solidFill>
                    <a:srgbClr val="000000"/>
                  </a:solidFill>
                  <a:ea typeface="Times New Roman"/>
                </a:endParaRPr>
              </a:p>
              <a:p>
                <a:r>
                  <a:rPr lang="en-US" sz="900" dirty="0" smtClean="0">
                    <a:solidFill>
                      <a:srgbClr val="000000"/>
                    </a:solidFill>
                    <a:ea typeface="Times New Roman"/>
                  </a:rPr>
                  <a:t>Liquidity </a:t>
                </a:r>
                <a:r>
                  <a:rPr lang="en-US" sz="900" dirty="0">
                    <a:solidFill>
                      <a:srgbClr val="000000"/>
                    </a:solidFill>
                    <a:ea typeface="Times New Roman"/>
                  </a:rPr>
                  <a:t>Ratio</a:t>
                </a:r>
                <a:r>
                  <a:rPr lang="en-US" sz="900" baseline="-25000" dirty="0">
                    <a:solidFill>
                      <a:srgbClr val="000000"/>
                    </a:solidFill>
                    <a:ea typeface="Times New Roman"/>
                  </a:rPr>
                  <a:t>i</a:t>
                </a:r>
                <a:r>
                  <a:rPr lang="en-US" sz="900" dirty="0">
                    <a:solidFill>
                      <a:srgbClr val="000000"/>
                    </a:solidFill>
                    <a:ea typeface="Times New Roman"/>
                  </a:rPr>
                  <a:t>,</a:t>
                </a:r>
                <a:r>
                  <a:rPr lang="en-US" sz="900" baseline="-25000" dirty="0">
                    <a:solidFill>
                      <a:srgbClr val="000000"/>
                    </a:solidFill>
                    <a:ea typeface="Times New Roman"/>
                  </a:rPr>
                  <a:t>t-1</a:t>
                </a:r>
                <a:r>
                  <a:rPr lang="en-US" sz="900" dirty="0">
                    <a:solidFill>
                      <a:srgbClr val="000000"/>
                    </a:solidFill>
                    <a:ea typeface="Times New Roman"/>
                  </a:rPr>
                  <a:t> is instrumented by the change in net TL injection implied by the central bank through foreign exchange operations. </a:t>
                </a:r>
                <a14:m>
                  <m:oMath xmlns:m="http://schemas.openxmlformats.org/officeDocument/2006/math">
                    <m:acc>
                      <m:accPr>
                        <m:chr m:val="̂"/>
                        <m:ctrlPr>
                          <a:rPr lang="tr-TR" sz="900" i="1">
                            <a:solidFill>
                              <a:srgbClr val="000000"/>
                            </a:solidFill>
                            <a:latin typeface="Cambria Math" panose="02040503050406030204" pitchFamily="18" charset="0"/>
                            <a:ea typeface="Times New Roman"/>
                            <a:cs typeface="Times New Roman"/>
                          </a:rPr>
                        </m:ctrlPr>
                      </m:accPr>
                      <m:e>
                        <m:sSub>
                          <m:sSubPr>
                            <m:ctrlPr>
                              <a:rPr lang="tr-TR" sz="900" i="1">
                                <a:solidFill>
                                  <a:srgbClr val="000000"/>
                                </a:solidFill>
                                <a:latin typeface="Cambria Math" panose="02040503050406030204" pitchFamily="18" charset="0"/>
                                <a:ea typeface="Times New Roman"/>
                                <a:cs typeface="Times New Roman"/>
                              </a:rPr>
                            </m:ctrlPr>
                          </m:sSubPr>
                          <m:e>
                            <m:r>
                              <a:rPr lang="en-US" sz="900" i="1">
                                <a:solidFill>
                                  <a:srgbClr val="000000"/>
                                </a:solidFill>
                                <a:latin typeface="Cambria Math" panose="02040503050406030204" pitchFamily="18" charset="0"/>
                                <a:ea typeface="Times New Roman"/>
                                <a:cs typeface="Times New Roman"/>
                              </a:rPr>
                              <m:t>𝐿𝑖𝑞𝑢𝑖𝑑𝑖𝑡𝑦</m:t>
                            </m:r>
                            <m:r>
                              <a:rPr lang="en-US" sz="900" i="1">
                                <a:solidFill>
                                  <a:srgbClr val="000000"/>
                                </a:solidFill>
                                <a:latin typeface="Cambria Math" panose="02040503050406030204" pitchFamily="18" charset="0"/>
                                <a:ea typeface="Times New Roman"/>
                                <a:cs typeface="Times New Roman"/>
                              </a:rPr>
                              <m:t> </m:t>
                            </m:r>
                            <m:r>
                              <a:rPr lang="en-US" sz="900" i="1">
                                <a:solidFill>
                                  <a:srgbClr val="000000"/>
                                </a:solidFill>
                                <a:latin typeface="Cambria Math" panose="02040503050406030204" pitchFamily="18" charset="0"/>
                                <a:ea typeface="Times New Roman"/>
                                <a:cs typeface="Times New Roman"/>
                              </a:rPr>
                              <m:t>𝑅𝑎𝑡𝑖𝑜</m:t>
                            </m:r>
                          </m:e>
                          <m:sub>
                            <m:r>
                              <a:rPr lang="en-US" sz="900" i="1">
                                <a:solidFill>
                                  <a:srgbClr val="000000"/>
                                </a:solidFill>
                                <a:latin typeface="Cambria Math" panose="02040503050406030204" pitchFamily="18" charset="0"/>
                                <a:ea typeface="Times New Roman"/>
                                <a:cs typeface="Times New Roman"/>
                              </a:rPr>
                              <m:t>𝑖</m:t>
                            </m:r>
                            <m:r>
                              <a:rPr lang="en-US" sz="900" i="1">
                                <a:solidFill>
                                  <a:srgbClr val="000000"/>
                                </a:solidFill>
                                <a:latin typeface="Cambria Math" panose="02040503050406030204" pitchFamily="18" charset="0"/>
                                <a:ea typeface="Times New Roman"/>
                                <a:cs typeface="Times New Roman"/>
                              </a:rPr>
                              <m:t>,</m:t>
                            </m:r>
                            <m:r>
                              <a:rPr lang="en-US" sz="900" i="1">
                                <a:solidFill>
                                  <a:srgbClr val="000000"/>
                                </a:solidFill>
                                <a:latin typeface="Cambria Math" panose="02040503050406030204" pitchFamily="18" charset="0"/>
                                <a:ea typeface="Times New Roman"/>
                                <a:cs typeface="Times New Roman"/>
                              </a:rPr>
                              <m:t>𝑡</m:t>
                            </m:r>
                            <m:r>
                              <a:rPr lang="en-US" sz="900" i="1">
                                <a:solidFill>
                                  <a:srgbClr val="000000"/>
                                </a:solidFill>
                                <a:latin typeface="Cambria Math" panose="02040503050406030204" pitchFamily="18" charset="0"/>
                                <a:ea typeface="Times New Roman"/>
                                <a:cs typeface="Times New Roman"/>
                              </a:rPr>
                              <m:t>−1</m:t>
                            </m:r>
                          </m:sub>
                        </m:sSub>
                      </m:e>
                    </m:acc>
                  </m:oMath>
                </a14:m>
                <a:r>
                  <a:rPr lang="en-US" sz="900" dirty="0">
                    <a:solidFill>
                      <a:srgbClr val="000000"/>
                    </a:solidFill>
                    <a:ea typeface="Times New Roman"/>
                  </a:rPr>
                  <a:t> denotes the fitted value obtained from regressing liquidity variable on </a:t>
                </a:r>
                <a14:m>
                  <m:oMath xmlns:m="http://schemas.openxmlformats.org/officeDocument/2006/math">
                    <m:sSubSup>
                      <m:sSubSupPr>
                        <m:ctrlPr>
                          <a:rPr lang="tr-TR" sz="900" i="1">
                            <a:effectLst/>
                            <a:latin typeface="Cambria Math" panose="02040503050406030204" pitchFamily="18" charset="0"/>
                            <a:ea typeface="Times New Roman"/>
                            <a:cs typeface="Times New Roman"/>
                          </a:rPr>
                        </m:ctrlPr>
                      </m:sSubSupPr>
                      <m:e>
                        <m:r>
                          <a:rPr lang="tr-TR" sz="900" i="1">
                            <a:effectLst/>
                            <a:latin typeface="Cambria Math" panose="02040503050406030204" pitchFamily="18" charset="0"/>
                            <a:ea typeface="Times New Roman"/>
                            <a:cs typeface="Times New Roman"/>
                          </a:rPr>
                          <m:t>𝐹𝑋</m:t>
                        </m:r>
                      </m:e>
                      <m:sub>
                        <m:r>
                          <a:rPr lang="tr-TR" sz="900" i="1">
                            <a:effectLst/>
                            <a:latin typeface="Cambria Math" panose="02040503050406030204" pitchFamily="18" charset="0"/>
                            <a:ea typeface="Times New Roman"/>
                            <a:cs typeface="Times New Roman"/>
                          </a:rPr>
                          <m:t>𝑡</m:t>
                        </m:r>
                      </m:sub>
                      <m:sup>
                        <m:r>
                          <a:rPr lang="tr-TR" sz="900" i="1">
                            <a:effectLst/>
                            <a:latin typeface="Cambria Math" panose="02040503050406030204" pitchFamily="18" charset="0"/>
                            <a:ea typeface="Times New Roman"/>
                            <a:cs typeface="Times New Roman"/>
                          </a:rPr>
                          <m:t>𝐿</m:t>
                        </m:r>
                      </m:sup>
                    </m:sSubSup>
                  </m:oMath>
                </a14:m>
                <a:r>
                  <a:rPr lang="en-US" sz="900" dirty="0">
                    <a:solidFill>
                      <a:srgbClr val="000000"/>
                    </a:solidFill>
                    <a:ea typeface="Times New Roman"/>
                  </a:rPr>
                  <a:t>.</a:t>
                </a:r>
                <a:endParaRPr lang="tr-TR" sz="900" dirty="0"/>
              </a:p>
            </p:txBody>
          </p:sp>
        </mc:Choice>
        <mc:Fallback>
          <p:sp>
            <p:nvSpPr>
              <p:cNvPr id="11" name="Rectangle 10"/>
              <p:cNvSpPr>
                <a:spLocks noRot="1" noChangeAspect="1" noMove="1" noResize="1" noEditPoints="1" noAdjustHandles="1" noChangeArrowheads="1" noChangeShapeType="1" noTextEdit="1"/>
              </p:cNvSpPr>
              <p:nvPr/>
            </p:nvSpPr>
            <p:spPr>
              <a:xfrm>
                <a:off x="1932409" y="5805264"/>
                <a:ext cx="6262881" cy="682110"/>
              </a:xfrm>
              <a:prstGeom prst="rect">
                <a:avLst/>
              </a:prstGeom>
              <a:blipFill rotWithShape="1">
                <a:blip r:embed="rId4" cstate="print"/>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xmlns="" val="983613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28</a:t>
            </a:fld>
            <a:endParaRPr lang="tr-TR">
              <a:solidFill>
                <a:srgbClr val="FFFFFF"/>
              </a:solidFill>
            </a:endParaRPr>
          </a:p>
        </p:txBody>
      </p:sp>
      <p:sp>
        <p:nvSpPr>
          <p:cNvPr id="3" name="TextBox 2"/>
          <p:cNvSpPr txBox="1"/>
          <p:nvPr/>
        </p:nvSpPr>
        <p:spPr>
          <a:xfrm>
            <a:off x="2518115" y="35"/>
            <a:ext cx="4464496" cy="375487"/>
          </a:xfrm>
          <a:prstGeom prst="rect">
            <a:avLst/>
          </a:prstGeom>
          <a:noFill/>
        </p:spPr>
        <p:txBody>
          <a:bodyPr wrap="square" rtlCol="0">
            <a:spAutoFit/>
          </a:bodyPr>
          <a:lstStyle/>
          <a:p>
            <a:pPr>
              <a:lnSpc>
                <a:spcPct val="115000"/>
              </a:lnSpc>
              <a:spcAft>
                <a:spcPts val="0"/>
              </a:spcAft>
            </a:pPr>
            <a:r>
              <a:rPr lang="en-US" sz="1600" b="1" i="1" dirty="0">
                <a:latin typeface="Calibri" panose="020F0502020204030204" pitchFamily="34" charset="0"/>
                <a:ea typeface="Times New Roman"/>
                <a:cs typeface="Times New Roman"/>
              </a:rPr>
              <a:t>Table 4: Interest Rate on Commercial Loans</a:t>
            </a:r>
            <a:endParaRPr lang="tr-TR" sz="1400" i="1" dirty="0">
              <a:latin typeface="Calibri" panose="020F0502020204030204" pitchFamily="34" charset="0"/>
              <a:ea typeface="Calibri"/>
              <a:cs typeface="Times New Roman"/>
            </a:endParaRPr>
          </a:p>
        </p:txBody>
      </p:sp>
      <mc:AlternateContent xmlns:mc="http://schemas.openxmlformats.org/markup-compatibility/2006">
        <mc:Choice xmlns:a14="http://schemas.microsoft.com/office/drawing/2010/main" xmlns="" Requires="a14">
          <p:graphicFrame>
            <p:nvGraphicFramePr>
              <p:cNvPr id="7" name="Table 6"/>
              <p:cNvGraphicFramePr>
                <a:graphicFrameLocks noGrp="1"/>
              </p:cNvGraphicFramePr>
              <p:nvPr>
                <p:extLst>
                  <p:ext uri="{D42A27DB-BD31-4B8C-83A1-F6EECF244321}">
                    <p14:modId xmlns:p14="http://schemas.microsoft.com/office/powerpoint/2010/main" val="1215362400"/>
                  </p:ext>
                </p:extLst>
              </p:nvPr>
            </p:nvGraphicFramePr>
            <p:xfrm>
              <a:off x="2051720" y="461035"/>
              <a:ext cx="5342011" cy="5199664"/>
            </p:xfrm>
            <a:graphic>
              <a:graphicData uri="http://schemas.openxmlformats.org/drawingml/2006/table">
                <a:tbl>
                  <a:tblPr firstRow="1" firstCol="1" bandRow="1"/>
                  <a:tblGrid>
                    <a:gridCol w="2286225"/>
                    <a:gridCol w="578384"/>
                    <a:gridCol w="626330"/>
                    <a:gridCol w="623902"/>
                    <a:gridCol w="66760"/>
                    <a:gridCol w="515873"/>
                    <a:gridCol w="644537"/>
                  </a:tblGrid>
                  <a:tr h="176057">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(2)</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(3)</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(4)</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(5)</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52">
                    <a:tc>
                      <a:txBody>
                        <a:bodyPr/>
                        <a:lstStyle/>
                        <a:p>
                          <a:pPr>
                            <a:lnSpc>
                              <a:spcPct val="115000"/>
                            </a:lnSpc>
                            <a:spcAft>
                              <a:spcPts val="0"/>
                            </a:spcAft>
                          </a:pPr>
                          <a:r>
                            <a:rPr lang="en-US" sz="1000" dirty="0" smtClean="0">
                              <a:solidFill>
                                <a:srgbClr val="000000"/>
                              </a:solidFill>
                              <a:effectLst/>
                              <a:latin typeface="+mn-lt"/>
                              <a:ea typeface="Times New Roman"/>
                              <a:cs typeface="Times New Roman" panose="02020603050405020304" pitchFamily="18" charset="0"/>
                            </a:rPr>
                            <a:t>1.</a:t>
                          </a:r>
                          <a:r>
                            <a:rPr lang="tr-TR" sz="1000" dirty="0" smtClean="0">
                              <a:solidFill>
                                <a:srgbClr val="000000"/>
                              </a:solidFill>
                              <a:effectLst/>
                              <a:latin typeface="+mn-lt"/>
                              <a:ea typeface="Times New Roman"/>
                              <a:cs typeface="Times New Roman" panose="02020603050405020304" pitchFamily="18" charset="0"/>
                            </a:rPr>
                            <a:t>i</a:t>
                          </a:r>
                          <a:r>
                            <a:rPr lang="en-US" sz="1000" baseline="-25000" dirty="0" smtClean="0">
                              <a:solidFill>
                                <a:srgbClr val="000000"/>
                              </a:solidFill>
                              <a:effectLst/>
                              <a:latin typeface="+mn-lt"/>
                              <a:ea typeface="Times New Roman"/>
                              <a:cs typeface="Times New Roman" panose="02020603050405020304" pitchFamily="18" charset="0"/>
                            </a:rPr>
                            <a:t>i,t-1</a:t>
                          </a:r>
                          <a:r>
                            <a:rPr lang="en-US" sz="1000" baseline="30000" dirty="0" smtClean="0">
                              <a:solidFill>
                                <a:srgbClr val="000000"/>
                              </a:solidFill>
                              <a:effectLst/>
                              <a:latin typeface="+mn-lt"/>
                              <a:ea typeface="Times New Roman"/>
                              <a:cs typeface="Times New Roman" panose="02020603050405020304" pitchFamily="18" charset="0"/>
                            </a:rPr>
                            <a:t>commercial </a:t>
                          </a:r>
                          <a:r>
                            <a:rPr lang="en-US" sz="1000" baseline="30000" dirty="0">
                              <a:solidFill>
                                <a:srgbClr val="000000"/>
                              </a:solidFill>
                              <a:effectLst/>
                              <a:latin typeface="+mn-lt"/>
                              <a:ea typeface="Times New Roman"/>
                              <a:cs typeface="Times New Roman" panose="02020603050405020304" pitchFamily="18" charset="0"/>
                            </a:rPr>
                            <a:t>loan</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0.77***</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r>
                  <a:tr h="176057">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2.O/N Lending Rate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0.25***</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0.23***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3.Nonperforming Loan Ratio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0.19*</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0.20**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(0.10)</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4.Inflation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0.06**</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0.04</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(0.04)</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(0.04)</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5.∆ USD Dollar/TL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0.05***</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6.RR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0.06***</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0.08***</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7.RR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i,t-1</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8.Liquidity Ratio</a:t>
                          </a:r>
                          <a:r>
                            <a:rPr lang="en-US" sz="1000" baseline="-25000" dirty="0">
                              <a:solidFill>
                                <a:srgbClr val="000000"/>
                              </a:solidFill>
                              <a:effectLst/>
                              <a:latin typeface="+mn-lt"/>
                              <a:ea typeface="Times New Roman"/>
                              <a:cs typeface="Times New Roman" panose="02020603050405020304" pitchFamily="18" charset="0"/>
                            </a:rPr>
                            <a:t>i</a:t>
                          </a:r>
                          <a:r>
                            <a:rPr lang="en-US" sz="1000" dirty="0">
                              <a:solidFill>
                                <a:srgbClr val="000000"/>
                              </a:solidFill>
                              <a:effectLst/>
                              <a:latin typeface="+mn-lt"/>
                              <a:ea typeface="Times New Roman"/>
                              <a:cs typeface="Times New Roman" panose="02020603050405020304" pitchFamily="18" charset="0"/>
                            </a:rPr>
                            <a:t>,</a:t>
                          </a:r>
                          <a:r>
                            <a:rPr lang="en-US" sz="1000" baseline="-25000" dirty="0">
                              <a:solidFill>
                                <a:srgbClr val="000000"/>
                              </a:solidFill>
                              <a:effectLst/>
                              <a:latin typeface="+mn-lt"/>
                              <a:ea typeface="Times New Roman"/>
                              <a:cs typeface="Times New Roman" panose="02020603050405020304" pitchFamily="18" charset="0"/>
                            </a:rPr>
                            <a:t>t-1</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233930">
                    <a:tc>
                      <a:txBody>
                        <a:bodyPr/>
                        <a:lstStyle/>
                        <a:p>
                          <a:pPr>
                            <a:lnSpc>
                              <a:spcPct val="150000"/>
                            </a:lnSpc>
                            <a:spcAft>
                              <a:spcPts val="0"/>
                            </a:spcAft>
                          </a:pPr>
                          <a14:m>
                            <m:oMathPara xmlns:m="http://schemas.openxmlformats.org/officeDocument/2006/math">
                              <m:oMathParaPr>
                                <m:jc m:val="left"/>
                              </m:oMathParaPr>
                              <m:oMath xmlns:m="http://schemas.openxmlformats.org/officeDocument/2006/math">
                                <m:acc>
                                  <m:accPr>
                                    <m:chr m:val="̂"/>
                                    <m:ctrlPr>
                                      <a:rPr lang="tr-TR" sz="1000" i="1">
                                        <a:solidFill>
                                          <a:srgbClr val="000000"/>
                                        </a:solidFill>
                                        <a:effectLst/>
                                        <a:latin typeface="Cambria Math" panose="02040503050406030204" pitchFamily="18" charset="0"/>
                                        <a:ea typeface="Times New Roman"/>
                                        <a:cs typeface="Times New Roman"/>
                                      </a:rPr>
                                    </m:ctrlPr>
                                  </m:accPr>
                                  <m:e>
                                    <m:sSub>
                                      <m:sSubPr>
                                        <m:ctrlPr>
                                          <a:rPr lang="tr-TR" sz="1000" i="1">
                                            <a:solidFill>
                                              <a:srgbClr val="000000"/>
                                            </a:solidFill>
                                            <a:effectLst/>
                                            <a:latin typeface="Cambria Math" panose="02040503050406030204" pitchFamily="18" charset="0"/>
                                            <a:ea typeface="Times New Roman"/>
                                            <a:cs typeface="Times New Roman"/>
                                          </a:rPr>
                                        </m:ctrlPr>
                                      </m:sSubPr>
                                      <m:e>
                                        <m:r>
                                          <a:rPr lang="en-US" sz="1000" i="1">
                                            <a:solidFill>
                                              <a:srgbClr val="000000"/>
                                            </a:solidFill>
                                            <a:effectLst/>
                                            <a:latin typeface="Cambria Math" panose="02040503050406030204" pitchFamily="18" charset="0"/>
                                            <a:ea typeface="Times New Roman"/>
                                            <a:cs typeface="Times New Roman"/>
                                          </a:rPr>
                                          <m:t>9.</m:t>
                                        </m:r>
                                        <m:r>
                                          <a:rPr lang="en-US" sz="1000" i="1">
                                            <a:solidFill>
                                              <a:srgbClr val="000000"/>
                                            </a:solidFill>
                                            <a:effectLst/>
                                            <a:latin typeface="Cambria Math" panose="02040503050406030204" pitchFamily="18" charset="0"/>
                                            <a:ea typeface="Times New Roman"/>
                                            <a:cs typeface="Times New Roman"/>
                                          </a:rPr>
                                          <m:t>𝐿𝑖𝑞𝑢𝑖𝑑𝑖𝑡𝑦</m:t>
                                        </m:r>
                                        <m:r>
                                          <a:rPr lang="en-US" sz="1000" i="1">
                                            <a:solidFill>
                                              <a:srgbClr val="000000"/>
                                            </a:solidFill>
                                            <a:effectLst/>
                                            <a:latin typeface="Cambria Math" panose="02040503050406030204" pitchFamily="18" charset="0"/>
                                            <a:ea typeface="Times New Roman"/>
                                            <a:cs typeface="Times New Roman"/>
                                          </a:rPr>
                                          <m:t> </m:t>
                                        </m:r>
                                        <m:r>
                                          <a:rPr lang="en-US" sz="1000" i="1">
                                            <a:solidFill>
                                              <a:srgbClr val="000000"/>
                                            </a:solidFill>
                                            <a:effectLst/>
                                            <a:latin typeface="Cambria Math" panose="02040503050406030204" pitchFamily="18" charset="0"/>
                                            <a:ea typeface="Times New Roman"/>
                                            <a:cs typeface="Times New Roman"/>
                                          </a:rPr>
                                          <m:t>𝑅𝑎𝑡𝑖𝑜</m:t>
                                        </m:r>
                                      </m:e>
                                      <m:sub>
                                        <m:r>
                                          <a:rPr lang="en-US" sz="1000" i="1">
                                            <a:solidFill>
                                              <a:srgbClr val="000000"/>
                                            </a:solidFill>
                                            <a:effectLst/>
                                            <a:latin typeface="Cambria Math" panose="02040503050406030204" pitchFamily="18" charset="0"/>
                                            <a:ea typeface="Times New Roman"/>
                                            <a:cs typeface="Times New Roman"/>
                                          </a:rPr>
                                          <m:t>𝑖</m:t>
                                        </m:r>
                                        <m:r>
                                          <a:rPr lang="en-US" sz="1000" i="1">
                                            <a:solidFill>
                                              <a:srgbClr val="000000"/>
                                            </a:solidFill>
                                            <a:effectLst/>
                                            <a:latin typeface="Cambria Math" panose="02040503050406030204" pitchFamily="18" charset="0"/>
                                            <a:ea typeface="Times New Roman"/>
                                            <a:cs typeface="Times New Roman"/>
                                          </a:rPr>
                                          <m:t>,</m:t>
                                        </m:r>
                                        <m:r>
                                          <a:rPr lang="en-US" sz="1000" i="1">
                                            <a:solidFill>
                                              <a:srgbClr val="000000"/>
                                            </a:solidFill>
                                            <a:effectLst/>
                                            <a:latin typeface="Cambria Math" panose="02040503050406030204" pitchFamily="18" charset="0"/>
                                            <a:ea typeface="Times New Roman"/>
                                            <a:cs typeface="Times New Roman"/>
                                          </a:rPr>
                                          <m:t>𝑡</m:t>
                                        </m:r>
                                      </m:sub>
                                    </m:sSub>
                                  </m:e>
                                </m:acc>
                              </m:oMath>
                            </m:oMathPara>
                          </a14:m>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-0.11***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-0.10***</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9304">
                    <a:tc>
                      <a:txBody>
                        <a:bodyPr/>
                        <a:lstStyle/>
                        <a:p>
                          <a:pPr>
                            <a:lnSpc>
                              <a:spcPct val="115000"/>
                            </a:lnSpc>
                            <a:spcAft>
                              <a:spcPts val="0"/>
                            </a:spcAft>
                          </a:pPr>
                          <a14:m>
                            <m:oMathPara xmlns:m="http://schemas.openxmlformats.org/officeDocument/2006/math">
                              <m:oMathParaPr>
                                <m:jc m:val="left"/>
                              </m:oMathParaPr>
                              <m:oMath xmlns:m="http://schemas.openxmlformats.org/officeDocument/2006/math">
                                <m:acc>
                                  <m:accPr>
                                    <m:chr m:val="̂"/>
                                    <m:ctrlPr>
                                      <a:rPr lang="tr-TR" sz="1000" i="1" smtClean="0">
                                        <a:solidFill>
                                          <a:srgbClr val="000000"/>
                                        </a:solidFill>
                                        <a:effectLst/>
                                        <a:latin typeface="Cambria Math" panose="02040503050406030204" pitchFamily="18" charset="0"/>
                                        <a:ea typeface="Times New Roman"/>
                                        <a:cs typeface="Times New Roman"/>
                                      </a:rPr>
                                    </m:ctrlPr>
                                  </m:accPr>
                                  <m:e>
                                    <m:sSub>
                                      <m:sSubPr>
                                        <m:ctrlPr>
                                          <a:rPr lang="tr-TR" sz="1000" i="1">
                                            <a:solidFill>
                                              <a:srgbClr val="000000"/>
                                            </a:solidFill>
                                            <a:effectLst/>
                                            <a:latin typeface="Cambria Math" panose="02040503050406030204" pitchFamily="18" charset="0"/>
                                            <a:ea typeface="Times New Roman"/>
                                            <a:cs typeface="Times New Roman"/>
                                          </a:rPr>
                                        </m:ctrlPr>
                                      </m:sSubPr>
                                      <m:e>
                                        <m:r>
                                          <a:rPr lang="en-US" sz="1000" i="1">
                                            <a:solidFill>
                                              <a:srgbClr val="000000"/>
                                            </a:solidFill>
                                            <a:effectLst/>
                                            <a:latin typeface="Cambria Math" panose="02040503050406030204" pitchFamily="18" charset="0"/>
                                            <a:ea typeface="Times New Roman"/>
                                            <a:cs typeface="Times New Roman"/>
                                          </a:rPr>
                                          <m:t>10.</m:t>
                                        </m:r>
                                        <m:r>
                                          <a:rPr lang="en-US" sz="1000" i="1">
                                            <a:solidFill>
                                              <a:srgbClr val="000000"/>
                                            </a:solidFill>
                                            <a:effectLst/>
                                            <a:latin typeface="Cambria Math" panose="02040503050406030204" pitchFamily="18" charset="0"/>
                                            <a:ea typeface="Times New Roman"/>
                                            <a:cs typeface="Times New Roman"/>
                                          </a:rPr>
                                          <m:t>𝐿𝑖𝑞𝑢𝑖𝑑𝑖𝑡𝑦</m:t>
                                        </m:r>
                                        <m:r>
                                          <a:rPr lang="en-US" sz="1000" i="1">
                                            <a:solidFill>
                                              <a:srgbClr val="000000"/>
                                            </a:solidFill>
                                            <a:effectLst/>
                                            <a:latin typeface="Cambria Math" panose="02040503050406030204" pitchFamily="18" charset="0"/>
                                            <a:ea typeface="Times New Roman"/>
                                            <a:cs typeface="Times New Roman"/>
                                          </a:rPr>
                                          <m:t> </m:t>
                                        </m:r>
                                        <m:r>
                                          <a:rPr lang="en-US" sz="1000" i="1">
                                            <a:solidFill>
                                              <a:srgbClr val="000000"/>
                                            </a:solidFill>
                                            <a:effectLst/>
                                            <a:latin typeface="Cambria Math" panose="02040503050406030204" pitchFamily="18" charset="0"/>
                                            <a:ea typeface="Times New Roman"/>
                                            <a:cs typeface="Times New Roman"/>
                                          </a:rPr>
                                          <m:t>𝑅𝑎𝑡𝑖𝑜</m:t>
                                        </m:r>
                                      </m:e>
                                      <m:sub>
                                        <m:r>
                                          <a:rPr lang="en-US" sz="1000" i="1">
                                            <a:solidFill>
                                              <a:srgbClr val="000000"/>
                                            </a:solidFill>
                                            <a:effectLst/>
                                            <a:latin typeface="Cambria Math" panose="02040503050406030204" pitchFamily="18" charset="0"/>
                                            <a:ea typeface="Times New Roman"/>
                                            <a:cs typeface="Times New Roman"/>
                                          </a:rPr>
                                          <m:t>𝑖</m:t>
                                        </m:r>
                                        <m:r>
                                          <a:rPr lang="en-US" sz="1000" i="1">
                                            <a:solidFill>
                                              <a:srgbClr val="000000"/>
                                            </a:solidFill>
                                            <a:effectLst/>
                                            <a:latin typeface="Cambria Math" panose="02040503050406030204" pitchFamily="18" charset="0"/>
                                            <a:ea typeface="Times New Roman"/>
                                            <a:cs typeface="Times New Roman"/>
                                          </a:rPr>
                                          <m:t>,</m:t>
                                        </m:r>
                                        <m:r>
                                          <a:rPr lang="en-US" sz="1000" i="1">
                                            <a:solidFill>
                                              <a:srgbClr val="000000"/>
                                            </a:solidFill>
                                            <a:effectLst/>
                                            <a:latin typeface="Cambria Math" panose="02040503050406030204" pitchFamily="18" charset="0"/>
                                            <a:ea typeface="Times New Roman"/>
                                            <a:cs typeface="Times New Roman"/>
                                          </a:rPr>
                                          <m:t>𝑡</m:t>
                                        </m:r>
                                        <m:r>
                                          <a:rPr lang="en-US" sz="1000" i="1">
                                            <a:solidFill>
                                              <a:srgbClr val="000000"/>
                                            </a:solidFill>
                                            <a:effectLst/>
                                            <a:latin typeface="Cambria Math" panose="02040503050406030204" pitchFamily="18" charset="0"/>
                                            <a:ea typeface="Times New Roman"/>
                                            <a:cs typeface="Times New Roman"/>
                                          </a:rPr>
                                          <m:t>−1</m:t>
                                        </m:r>
                                      </m:sub>
                                    </m:sSub>
                                  </m:e>
                                </m:acc>
                              </m:oMath>
                            </m:oMathPara>
                          </a14:m>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-0.16***</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11.RR</a:t>
                          </a:r>
                          <a:r>
                            <a:rPr lang="en-US" sz="1000" baseline="30000" dirty="0">
                              <a:solidFill>
                                <a:srgbClr val="000000"/>
                              </a:solidFill>
                              <a:effectLst/>
                              <a:latin typeface="+mn-lt"/>
                              <a:ea typeface="Times New Roman"/>
                              <a:cs typeface="Times New Roman" panose="02020603050405020304" pitchFamily="18" charset="0"/>
                            </a:rPr>
                            <a:t>c</a:t>
                          </a:r>
                          <a:r>
                            <a:rPr lang="en-US" sz="1000" dirty="0">
                              <a:solidFill>
                                <a:srgbClr val="000000"/>
                              </a:solidFill>
                              <a:effectLst/>
                              <a:latin typeface="+mn-lt"/>
                              <a:ea typeface="Times New Roman"/>
                              <a:cs typeface="Times New Roman" panose="02020603050405020304" pitchFamily="18" charset="0"/>
                            </a:rPr>
                            <a:t> </a:t>
                          </a:r>
                          <a:r>
                            <a:rPr lang="en-US" sz="1000" baseline="-25000" dirty="0" err="1">
                              <a:solidFill>
                                <a:srgbClr val="000000"/>
                              </a:solidFill>
                              <a:effectLst/>
                              <a:latin typeface="+mn-lt"/>
                              <a:ea typeface="Times New Roman"/>
                              <a:cs typeface="Times New Roman" panose="02020603050405020304" pitchFamily="18" charset="0"/>
                            </a:rPr>
                            <a:t>i,t</a:t>
                          </a:r>
                          <a:r>
                            <a:rPr lang="en-US" sz="1000" dirty="0" err="1">
                              <a:effectLst/>
                              <a:latin typeface="+mn-lt"/>
                              <a:ea typeface="Times New Roman"/>
                              <a:cs typeface="Times New Roman" panose="02020603050405020304" pitchFamily="18" charset="0"/>
                            </a:rPr>
                            <a:t>×</a:t>
                          </a:r>
                          <a:r>
                            <a:rPr lang="en-US" sz="1000" dirty="0" err="1">
                              <a:solidFill>
                                <a:srgbClr val="000000"/>
                              </a:solidFill>
                              <a:effectLst/>
                              <a:latin typeface="+mn-lt"/>
                              <a:ea typeface="Times New Roman"/>
                              <a:cs typeface="Times New Roman" panose="02020603050405020304" pitchFamily="18" charset="0"/>
                            </a:rPr>
                            <a:t>Liquidity</a:t>
                          </a:r>
                          <a:r>
                            <a:rPr lang="en-US" sz="1000" dirty="0">
                              <a:solidFill>
                                <a:srgbClr val="000000"/>
                              </a:solidFill>
                              <a:effectLst/>
                              <a:latin typeface="+mn-lt"/>
                              <a:ea typeface="Times New Roman"/>
                              <a:cs typeface="Times New Roman" panose="02020603050405020304" pitchFamily="18" charset="0"/>
                            </a:rPr>
                            <a:t> Ratio </a:t>
                          </a:r>
                          <a:r>
                            <a:rPr lang="en-US" sz="1000" baseline="-25000" dirty="0">
                              <a:solidFill>
                                <a:srgbClr val="000000"/>
                              </a:solidFill>
                              <a:effectLst/>
                              <a:latin typeface="+mn-lt"/>
                              <a:ea typeface="Times New Roman"/>
                              <a:cs typeface="Times New Roman" panose="02020603050405020304" pitchFamily="18" charset="0"/>
                            </a:rPr>
                            <a:t>i, t</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effectLst/>
                              <a:latin typeface="+mn-lt"/>
                              <a:ea typeface="Times New Roman"/>
                              <a:cs typeface="Times New Roman" panose="02020603050405020304" pitchFamily="18" charset="0"/>
                            </a:rPr>
                            <a:t>-0.002**</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effectLst/>
                              <a:latin typeface="+mn-lt"/>
                              <a:ea typeface="Times New Roman"/>
                              <a:cs typeface="Times New Roman" panose="02020603050405020304" pitchFamily="18" charset="0"/>
                            </a:rPr>
                            <a:t>(0.001)</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12.RR</a:t>
                          </a:r>
                          <a:r>
                            <a:rPr lang="en-US" sz="1000" baseline="30000" dirty="0">
                              <a:solidFill>
                                <a:srgbClr val="000000"/>
                              </a:solidFill>
                              <a:effectLst/>
                              <a:latin typeface="+mn-lt"/>
                              <a:ea typeface="Times New Roman"/>
                              <a:cs typeface="Times New Roman" panose="02020603050405020304" pitchFamily="18" charset="0"/>
                            </a:rPr>
                            <a:t>c</a:t>
                          </a:r>
                          <a:r>
                            <a:rPr lang="en-US" sz="1000" dirty="0">
                              <a:solidFill>
                                <a:srgbClr val="000000"/>
                              </a:solidFill>
                              <a:effectLst/>
                              <a:latin typeface="+mn-lt"/>
                              <a:ea typeface="Times New Roman"/>
                              <a:cs typeface="Times New Roman" panose="02020603050405020304" pitchFamily="18" charset="0"/>
                            </a:rPr>
                            <a:t> </a:t>
                          </a:r>
                          <a:r>
                            <a:rPr lang="en-US" sz="1000" baseline="-25000" dirty="0" err="1">
                              <a:solidFill>
                                <a:srgbClr val="000000"/>
                              </a:solidFill>
                              <a:effectLst/>
                              <a:latin typeface="+mn-lt"/>
                              <a:ea typeface="Times New Roman"/>
                              <a:cs typeface="Times New Roman" panose="02020603050405020304" pitchFamily="18" charset="0"/>
                            </a:rPr>
                            <a:t>i,t</a:t>
                          </a:r>
                          <a:r>
                            <a:rPr lang="en-US" sz="1000" dirty="0" err="1">
                              <a:effectLst/>
                              <a:latin typeface="+mn-lt"/>
                              <a:ea typeface="Times New Roman"/>
                              <a:cs typeface="Times New Roman" panose="02020603050405020304" pitchFamily="18" charset="0"/>
                            </a:rPr>
                            <a:t>×</a:t>
                          </a:r>
                          <a:r>
                            <a:rPr lang="en-US" sz="1000" dirty="0" err="1">
                              <a:solidFill>
                                <a:srgbClr val="000000"/>
                              </a:solidFill>
                              <a:effectLst/>
                              <a:latin typeface="+mn-lt"/>
                              <a:ea typeface="Times New Roman"/>
                              <a:cs typeface="Times New Roman" panose="02020603050405020304" pitchFamily="18" charset="0"/>
                            </a:rPr>
                            <a:t>Liquidity</a:t>
                          </a:r>
                          <a:r>
                            <a:rPr lang="en-US" sz="1000" dirty="0">
                              <a:solidFill>
                                <a:srgbClr val="000000"/>
                              </a:solidFill>
                              <a:effectLst/>
                              <a:latin typeface="+mn-lt"/>
                              <a:ea typeface="Times New Roman"/>
                              <a:cs typeface="Times New Roman" panose="02020603050405020304" pitchFamily="18" charset="0"/>
                            </a:rPr>
                            <a:t> Ratio </a:t>
                          </a:r>
                          <a:r>
                            <a:rPr lang="en-US" sz="1000" baseline="-25000" dirty="0">
                              <a:solidFill>
                                <a:srgbClr val="000000"/>
                              </a:solidFill>
                              <a:effectLst/>
                              <a:latin typeface="+mn-lt"/>
                              <a:ea typeface="Times New Roman"/>
                              <a:cs typeface="Times New Roman" panose="02020603050405020304" pitchFamily="18" charset="0"/>
                            </a:rPr>
                            <a:t>i, t-1</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effectLst/>
                              <a:latin typeface="+mn-lt"/>
                              <a:ea typeface="Times New Roman"/>
                              <a:cs typeface="Times New Roman" panose="02020603050405020304" pitchFamily="18" charset="0"/>
                            </a:rPr>
                            <a:t>Constant</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0.40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0.081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1.05</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effectLst/>
                              <a:latin typeface="+mn-lt"/>
                              <a:ea typeface="Times New Roman"/>
                              <a:cs typeface="Times New Roman" panose="02020603050405020304" pitchFamily="18" charset="0"/>
                            </a:rPr>
                            <a:t>1.13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 2.33***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(0.31)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(0.69)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effectLst/>
                              <a:latin typeface="+mn-lt"/>
                              <a:ea typeface="Times New Roman"/>
                              <a:cs typeface="Times New Roman" panose="02020603050405020304" pitchFamily="18" charset="0"/>
                            </a:rPr>
                            <a:t>(0.69)</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(0.53)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effectLst/>
                              <a:latin typeface="+mn-lt"/>
                              <a:ea typeface="Times New Roman"/>
                              <a:cs typeface="Times New Roman" panose="02020603050405020304" pitchFamily="18" charset="0"/>
                            </a:rPr>
                            <a:t>Observations</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817</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0052">
                    <a:tc>
                      <a:txBody>
                        <a:bodyPr/>
                        <a:lstStyle/>
                        <a:p>
                          <a:pPr>
                            <a:lnSpc>
                              <a:spcPct val="115000"/>
                            </a:lnSpc>
                            <a:spcAft>
                              <a:spcPts val="0"/>
                            </a:spcAft>
                          </a:pPr>
                          <a:r>
                            <a:rPr lang="en-US" sz="1000">
                              <a:effectLst/>
                              <a:latin typeface="+mn-lt"/>
                              <a:ea typeface="Times New Roman"/>
                              <a:cs typeface="Times New Roman" panose="02020603050405020304" pitchFamily="18" charset="0"/>
                            </a:rPr>
                            <a:t>Number of id</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19</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7" name="Table 6"/>
              <p:cNvGraphicFramePr>
                <a:graphicFrameLocks noGrp="1"/>
              </p:cNvGraphicFramePr>
              <p:nvPr>
                <p:extLst>
                  <p:ext uri="{D42A27DB-BD31-4B8C-83A1-F6EECF244321}">
                    <p14:modId xmlns:p14="http://schemas.microsoft.com/office/powerpoint/2010/main" xmlns="" xmlns:a14="http://schemas.microsoft.com/office/drawing/2010/main" val="1215362400"/>
                  </p:ext>
                </p:extLst>
              </p:nvPr>
            </p:nvGraphicFramePr>
            <p:xfrm>
              <a:off x="2051720" y="461035"/>
              <a:ext cx="5342011" cy="5173058"/>
            </p:xfrm>
            <a:graphic>
              <a:graphicData uri="http://schemas.openxmlformats.org/drawingml/2006/table">
                <a:tbl>
                  <a:tblPr firstRow="1" firstCol="1" bandRow="1"/>
                  <a:tblGrid>
                    <a:gridCol w="2286225"/>
                    <a:gridCol w="578384"/>
                    <a:gridCol w="626330"/>
                    <a:gridCol w="623902"/>
                    <a:gridCol w="66760"/>
                    <a:gridCol w="515873"/>
                    <a:gridCol w="644537"/>
                  </a:tblGrid>
                  <a:tr h="176057">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(2)</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(3)</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(4)</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(5)</a:t>
                          </a:r>
                          <a:endParaRPr lang="tr-TR" sz="1000">
                            <a:effectLst/>
                            <a:latin typeface="+mn-lt"/>
                            <a:ea typeface="Calibri"/>
                            <a:cs typeface="Times New Roman" panose="02020603050405020304" pitchFamily="18" charset="0"/>
                          </a:endParaRPr>
                        </a:p>
                      </a:txBody>
                      <a:tcPr marL="40593" marR="40593"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73">
                    <a:tc>
                      <a:txBody>
                        <a:bodyPr/>
                        <a:lstStyle/>
                        <a:p>
                          <a:pPr>
                            <a:lnSpc>
                              <a:spcPct val="115000"/>
                            </a:lnSpc>
                            <a:spcAft>
                              <a:spcPts val="0"/>
                            </a:spcAft>
                          </a:pPr>
                          <a:r>
                            <a:rPr lang="en-US" sz="1000" dirty="0" smtClean="0">
                              <a:solidFill>
                                <a:srgbClr val="000000"/>
                              </a:solidFill>
                              <a:effectLst/>
                              <a:latin typeface="+mn-lt"/>
                              <a:ea typeface="Times New Roman"/>
                              <a:cs typeface="Times New Roman" panose="02020603050405020304" pitchFamily="18" charset="0"/>
                            </a:rPr>
                            <a:t>1.</a:t>
                          </a:r>
                          <a:r>
                            <a:rPr lang="tr-TR" sz="1000" dirty="0" smtClean="0">
                              <a:solidFill>
                                <a:srgbClr val="000000"/>
                              </a:solidFill>
                              <a:effectLst/>
                              <a:latin typeface="+mn-lt"/>
                              <a:ea typeface="Times New Roman"/>
                              <a:cs typeface="Times New Roman" panose="02020603050405020304" pitchFamily="18" charset="0"/>
                            </a:rPr>
                            <a:t>i</a:t>
                          </a:r>
                          <a:r>
                            <a:rPr lang="en-US" sz="1000" baseline="-25000" dirty="0" smtClean="0">
                              <a:solidFill>
                                <a:srgbClr val="000000"/>
                              </a:solidFill>
                              <a:effectLst/>
                              <a:latin typeface="+mn-lt"/>
                              <a:ea typeface="Times New Roman"/>
                              <a:cs typeface="Times New Roman" panose="02020603050405020304" pitchFamily="18" charset="0"/>
                            </a:rPr>
                            <a:t>i,t-1</a:t>
                          </a:r>
                          <a:r>
                            <a:rPr lang="en-US" sz="1000" baseline="30000" dirty="0" smtClean="0">
                              <a:solidFill>
                                <a:srgbClr val="000000"/>
                              </a:solidFill>
                              <a:effectLst/>
                              <a:latin typeface="+mn-lt"/>
                              <a:ea typeface="Times New Roman"/>
                              <a:cs typeface="Times New Roman" panose="02020603050405020304" pitchFamily="18" charset="0"/>
                            </a:rPr>
                            <a:t>commercial </a:t>
                          </a:r>
                          <a:r>
                            <a:rPr lang="en-US" sz="1000" baseline="30000" dirty="0">
                              <a:solidFill>
                                <a:srgbClr val="000000"/>
                              </a:solidFill>
                              <a:effectLst/>
                              <a:latin typeface="+mn-lt"/>
                              <a:ea typeface="Times New Roman"/>
                              <a:cs typeface="Times New Roman" panose="02020603050405020304" pitchFamily="18" charset="0"/>
                            </a:rPr>
                            <a:t>loan</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0.77***</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0.78***</a:t>
                          </a:r>
                          <a:endParaRPr lang="tr-TR" sz="1000">
                            <a:effectLst/>
                            <a:latin typeface="+mn-lt"/>
                            <a:ea typeface="Calibri"/>
                            <a:cs typeface="Times New Roman" panose="02020603050405020304" pitchFamily="18" charset="0"/>
                          </a:endParaRPr>
                        </a:p>
                      </a:txBody>
                      <a:tcPr marL="40593" marR="40593" marT="0" marB="0" anchor="b">
                        <a:lnL>
                          <a:noFill/>
                        </a:lnL>
                        <a:lnR>
                          <a:noFill/>
                        </a:lnR>
                        <a:lnT w="12700" cap="flat" cmpd="sng" algn="ctr">
                          <a:solidFill>
                            <a:srgbClr val="000000"/>
                          </a:solidFill>
                          <a:prstDash val="solid"/>
                          <a:round/>
                          <a:headEnd type="none" w="med" len="med"/>
                          <a:tailEnd type="none" w="med" len="med"/>
                        </a:lnT>
                        <a:lnB>
                          <a:noFill/>
                        </a:lnB>
                      </a:tcPr>
                    </a:tc>
                  </a:tr>
                  <a:tr h="176057">
                    <a:tc>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4973">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2.O/N Lending Rate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0.25***</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0.23***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4973">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3.Nonperforming Loan Ratio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0.19*</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0.20**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(0.10)</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(0.10)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4973">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4.Inflation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0.06**</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0.04</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(0.04)</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(0.04)</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4973">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5.∆ USD Dollar/TL </a:t>
                          </a:r>
                          <a:r>
                            <a:rPr lang="en-US" sz="1000" baseline="-25000">
                              <a:solidFill>
                                <a:srgbClr val="000000"/>
                              </a:solidFill>
                              <a:effectLst/>
                              <a:latin typeface="+mn-lt"/>
                              <a:ea typeface="Times New Roman"/>
                              <a:cs typeface="Times New Roman" panose="02020603050405020304" pitchFamily="18" charset="0"/>
                            </a:rPr>
                            <a:t>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0.05***</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6.RR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0.06***</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0.08***</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7.RR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i,t-1</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8.Liquidity Ratio</a:t>
                          </a:r>
                          <a:r>
                            <a:rPr lang="en-US" sz="1000" baseline="-25000" dirty="0">
                              <a:solidFill>
                                <a:srgbClr val="000000"/>
                              </a:solidFill>
                              <a:effectLst/>
                              <a:latin typeface="+mn-lt"/>
                              <a:ea typeface="Times New Roman"/>
                              <a:cs typeface="Times New Roman" panose="02020603050405020304" pitchFamily="18" charset="0"/>
                            </a:rPr>
                            <a:t>i</a:t>
                          </a:r>
                          <a:r>
                            <a:rPr lang="en-US" sz="1000" dirty="0">
                              <a:solidFill>
                                <a:srgbClr val="000000"/>
                              </a:solidFill>
                              <a:effectLst/>
                              <a:latin typeface="+mn-lt"/>
                              <a:ea typeface="Times New Roman"/>
                              <a:cs typeface="Times New Roman" panose="02020603050405020304" pitchFamily="18" charset="0"/>
                            </a:rPr>
                            <a:t>,</a:t>
                          </a:r>
                          <a:r>
                            <a:rPr lang="en-US" sz="1000" baseline="-25000" dirty="0">
                              <a:solidFill>
                                <a:srgbClr val="000000"/>
                              </a:solidFill>
                              <a:effectLst/>
                              <a:latin typeface="+mn-lt"/>
                              <a:ea typeface="Times New Roman"/>
                              <a:cs typeface="Times New Roman" panose="02020603050405020304" pitchFamily="18" charset="0"/>
                            </a:rPr>
                            <a:t>t-1</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287655">
                    <a:tc>
                      <a:txBody>
                        <a:bodyPr/>
                        <a:lstStyle/>
                        <a:p>
                          <a:endParaRPr lang="tr-TR"/>
                        </a:p>
                      </a:txBody>
                      <a:tcPr marL="40593" marR="40593" marT="0" marB="0" anchor="ctr">
                        <a:lnL>
                          <a:noFill/>
                        </a:lnL>
                        <a:lnR>
                          <a:noFill/>
                        </a:lnR>
                        <a:lnT>
                          <a:noFill/>
                        </a:lnT>
                        <a:lnB>
                          <a:noFill/>
                        </a:lnB>
                        <a:blipFill rotWithShape="1">
                          <a:blip r:embed="rId3"/>
                          <a:stretch>
                            <a:fillRect l="-267" t="-1029787" r="-133600" b="-708511"/>
                          </a:stretch>
                        </a:blipFill>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-0.11***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-0.10***</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 </a:t>
                          </a:r>
                          <a:endParaRPr lang="tr-TR" sz="1000" dirty="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(0.03)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220536">
                    <a:tc>
                      <a:txBody>
                        <a:bodyPr/>
                        <a:lstStyle/>
                        <a:p>
                          <a:endParaRPr lang="tr-TR"/>
                        </a:p>
                      </a:txBody>
                      <a:tcPr marL="40593" marR="40593" marT="0" marB="0" anchor="ctr">
                        <a:lnL>
                          <a:noFill/>
                        </a:lnL>
                        <a:lnR>
                          <a:noFill/>
                        </a:lnR>
                        <a:lnT>
                          <a:noFill/>
                        </a:lnT>
                        <a:lnB>
                          <a:noFill/>
                        </a:lnB>
                        <a:blipFill rotWithShape="1">
                          <a:blip r:embed="rId3"/>
                          <a:stretch>
                            <a:fillRect l="-267" t="-1555556" r="-133600" b="-744444"/>
                          </a:stretch>
                        </a:blipFill>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dirty="0">
                              <a:solidFill>
                                <a:srgbClr val="000000"/>
                              </a:solidFill>
                              <a:effectLst/>
                              <a:latin typeface="+mn-lt"/>
                              <a:ea typeface="Times New Roman"/>
                              <a:cs typeface="Times New Roman" panose="02020603050405020304" pitchFamily="18" charset="0"/>
                            </a:rPr>
                            <a:t>-0.16***</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11.RR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a:t>
                          </a:r>
                          <a:r>
                            <a:rPr lang="en-US" sz="1000">
                              <a:effectLst/>
                              <a:latin typeface="+mn-lt"/>
                              <a:ea typeface="Times New Roman"/>
                              <a:cs typeface="Times New Roman" panose="02020603050405020304" pitchFamily="18" charset="0"/>
                            </a:rPr>
                            <a:t>×</a:t>
                          </a:r>
                          <a:r>
                            <a:rPr lang="en-US" sz="1000">
                              <a:solidFill>
                                <a:srgbClr val="000000"/>
                              </a:solidFill>
                              <a:effectLst/>
                              <a:latin typeface="+mn-lt"/>
                              <a:ea typeface="Times New Roman"/>
                              <a:cs typeface="Times New Roman" panose="02020603050405020304" pitchFamily="18" charset="0"/>
                            </a:rPr>
                            <a:t>Liquidity Ratio </a:t>
                          </a:r>
                          <a:r>
                            <a:rPr lang="en-US" sz="1000" baseline="-25000">
                              <a:solidFill>
                                <a:srgbClr val="000000"/>
                              </a:solidFill>
                              <a:effectLst/>
                              <a:latin typeface="+mn-lt"/>
                              <a:ea typeface="Times New Roman"/>
                              <a:cs typeface="Times New Roman" panose="02020603050405020304" pitchFamily="18" charset="0"/>
                            </a:rPr>
                            <a:t>i, t</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effectLst/>
                              <a:latin typeface="+mn-lt"/>
                              <a:ea typeface="Times New Roman"/>
                              <a:cs typeface="Times New Roman" panose="02020603050405020304" pitchFamily="18" charset="0"/>
                            </a:rPr>
                            <a:t>-0.002**</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effectLst/>
                              <a:latin typeface="+mn-lt"/>
                              <a:ea typeface="Times New Roman"/>
                              <a:cs typeface="Times New Roman" panose="02020603050405020304" pitchFamily="18" charset="0"/>
                            </a:rPr>
                            <a:t>(0.001)</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spcAft>
                              <a:spcPts val="0"/>
                            </a:spcAft>
                          </a:pPr>
                          <a:r>
                            <a:rPr lang="en-US" sz="1000">
                              <a:solidFill>
                                <a:srgbClr val="000000"/>
                              </a:solidFill>
                              <a:effectLst/>
                              <a:latin typeface="+mn-lt"/>
                              <a:ea typeface="Times New Roman"/>
                              <a:cs typeface="Times New Roman" panose="02020603050405020304" pitchFamily="18" charset="0"/>
                            </a:rPr>
                            <a:t>12.RR</a:t>
                          </a:r>
                          <a:r>
                            <a:rPr lang="en-US" sz="1000" baseline="30000">
                              <a:solidFill>
                                <a:srgbClr val="000000"/>
                              </a:solidFill>
                              <a:effectLst/>
                              <a:latin typeface="+mn-lt"/>
                              <a:ea typeface="Times New Roman"/>
                              <a:cs typeface="Times New Roman" panose="02020603050405020304" pitchFamily="18" charset="0"/>
                            </a:rPr>
                            <a:t>c</a:t>
                          </a:r>
                          <a:r>
                            <a:rPr lang="en-US" sz="1000">
                              <a:solidFill>
                                <a:srgbClr val="000000"/>
                              </a:solidFill>
                              <a:effectLst/>
                              <a:latin typeface="+mn-lt"/>
                              <a:ea typeface="Times New Roman"/>
                              <a:cs typeface="Times New Roman" panose="02020603050405020304" pitchFamily="18" charset="0"/>
                            </a:rPr>
                            <a:t> </a:t>
                          </a:r>
                          <a:r>
                            <a:rPr lang="en-US" sz="1000" baseline="-25000">
                              <a:solidFill>
                                <a:srgbClr val="000000"/>
                              </a:solidFill>
                              <a:effectLst/>
                              <a:latin typeface="+mn-lt"/>
                              <a:ea typeface="Times New Roman"/>
                              <a:cs typeface="Times New Roman" panose="02020603050405020304" pitchFamily="18" charset="0"/>
                            </a:rPr>
                            <a:t>i,t</a:t>
                          </a:r>
                          <a:r>
                            <a:rPr lang="en-US" sz="1000">
                              <a:effectLst/>
                              <a:latin typeface="+mn-lt"/>
                              <a:ea typeface="Times New Roman"/>
                              <a:cs typeface="Times New Roman" panose="02020603050405020304" pitchFamily="18" charset="0"/>
                            </a:rPr>
                            <a:t>×</a:t>
                          </a:r>
                          <a:r>
                            <a:rPr lang="en-US" sz="1000">
                              <a:solidFill>
                                <a:srgbClr val="000000"/>
                              </a:solidFill>
                              <a:effectLst/>
                              <a:latin typeface="+mn-lt"/>
                              <a:ea typeface="Times New Roman"/>
                              <a:cs typeface="Times New Roman" panose="02020603050405020304" pitchFamily="18" charset="0"/>
                            </a:rPr>
                            <a:t>Liquidity Ratio </a:t>
                          </a:r>
                          <a:r>
                            <a:rPr lang="en-US" sz="1000" baseline="-25000">
                              <a:solidFill>
                                <a:srgbClr val="000000"/>
                              </a:solidFill>
                              <a:effectLst/>
                              <a:latin typeface="+mn-lt"/>
                              <a:ea typeface="Times New Roman"/>
                              <a:cs typeface="Times New Roman" panose="02020603050405020304" pitchFamily="18" charset="0"/>
                            </a:rPr>
                            <a:t>i, t-1</a:t>
                          </a:r>
                          <a:endParaRPr lang="tr-TR" sz="1000">
                            <a:effectLst/>
                            <a:latin typeface="+mn-lt"/>
                            <a:ea typeface="Calibri"/>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-0.002**</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ctr">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pPr>
                          <a:endParaRPr lang="tr-TR" sz="1000" dirty="0">
                            <a:effectLst/>
                            <a:latin typeface="+mn-lt"/>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(0.001)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4973">
                    <a:tc>
                      <a:txBody>
                        <a:bodyPr/>
                        <a:lstStyle/>
                        <a:p>
                          <a:pPr>
                            <a:lnSpc>
                              <a:spcPct val="115000"/>
                            </a:lnSpc>
                            <a:spcAft>
                              <a:spcPts val="0"/>
                            </a:spcAft>
                          </a:pPr>
                          <a:r>
                            <a:rPr lang="en-US" sz="1000">
                              <a:effectLst/>
                              <a:latin typeface="+mn-lt"/>
                              <a:ea typeface="Times New Roman"/>
                              <a:cs typeface="Times New Roman" panose="02020603050405020304" pitchFamily="18" charset="0"/>
                            </a:rPr>
                            <a:t>Constant</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0.40</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0.081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1.05</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effectLst/>
                              <a:latin typeface="+mn-lt"/>
                              <a:ea typeface="Times New Roman"/>
                              <a:cs typeface="Times New Roman" panose="02020603050405020304" pitchFamily="18" charset="0"/>
                            </a:rPr>
                            <a:t>1.13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 2.33***</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76057">
                    <a:tc>
                      <a:txBody>
                        <a:bodyPr/>
                        <a:lstStyle/>
                        <a:p>
                          <a:pPr>
                            <a:lnSpc>
                              <a:spcPct val="115000"/>
                            </a:lnSpc>
                          </a:pPr>
                          <a:endParaRPr lang="tr-TR" sz="1000">
                            <a:effectLst/>
                            <a:latin typeface="+mn-lt"/>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(0.31)</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(0.29)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(0.69)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dirty="0">
                              <a:effectLst/>
                              <a:latin typeface="+mn-lt"/>
                              <a:ea typeface="Times New Roman"/>
                              <a:cs typeface="Times New Roman" panose="02020603050405020304" pitchFamily="18" charset="0"/>
                            </a:rPr>
                            <a:t>(0.69)</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(0.53)</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4973">
                    <a:tc>
                      <a:txBody>
                        <a:bodyPr/>
                        <a:lstStyle/>
                        <a:p>
                          <a:pPr>
                            <a:lnSpc>
                              <a:spcPct val="115000"/>
                            </a:lnSpc>
                            <a:spcAft>
                              <a:spcPts val="0"/>
                            </a:spcAft>
                          </a:pPr>
                          <a:r>
                            <a:rPr lang="en-US" sz="1000">
                              <a:effectLst/>
                              <a:latin typeface="+mn-lt"/>
                              <a:ea typeface="Times New Roman"/>
                              <a:cs typeface="Times New Roman" panose="02020603050405020304" pitchFamily="18" charset="0"/>
                            </a:rPr>
                            <a:t>Observations</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817</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c hMerge="1">
                      <a:txBody>
                        <a:bodyPr/>
                        <a:lstStyle/>
                        <a:p>
                          <a:endParaRPr lang="tr-TR"/>
                        </a:p>
                      </a:txBody>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817</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a:noFill/>
                        </a:lnB>
                      </a:tcPr>
                    </a:tc>
                  </a:tr>
                  <a:tr h="164973">
                    <a:tc>
                      <a:txBody>
                        <a:bodyPr/>
                        <a:lstStyle/>
                        <a:p>
                          <a:pPr>
                            <a:lnSpc>
                              <a:spcPct val="115000"/>
                            </a:lnSpc>
                            <a:spcAft>
                              <a:spcPts val="0"/>
                            </a:spcAft>
                          </a:pPr>
                          <a:r>
                            <a:rPr lang="en-US" sz="1000">
                              <a:effectLst/>
                              <a:latin typeface="+mn-lt"/>
                              <a:ea typeface="Times New Roman"/>
                              <a:cs typeface="Times New Roman" panose="02020603050405020304" pitchFamily="18" charset="0"/>
                            </a:rPr>
                            <a:t>Number of id</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00">
                              <a:effectLst/>
                              <a:latin typeface="+mn-lt"/>
                              <a:ea typeface="Times New Roman"/>
                              <a:cs typeface="Times New Roman" panose="02020603050405020304" pitchFamily="18" charset="0"/>
                            </a:rPr>
                            <a:t>19</a:t>
                          </a:r>
                          <a:endParaRPr lang="tr-TR" sz="100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r>
                            <a:rPr lang="en-US" sz="1000" dirty="0">
                              <a:effectLst/>
                              <a:latin typeface="+mn-lt"/>
                              <a:ea typeface="Times New Roman"/>
                              <a:cs typeface="Times New Roman" panose="02020603050405020304" pitchFamily="18" charset="0"/>
                            </a:rPr>
                            <a:t>19</a:t>
                          </a:r>
                          <a:endParaRPr lang="tr-TR" sz="1000" dirty="0">
                            <a:effectLst/>
                            <a:latin typeface="+mn-lt"/>
                            <a:ea typeface="Calibri"/>
                            <a:cs typeface="Times New Roman" panose="02020603050405020304" pitchFamily="18" charset="0"/>
                          </a:endParaRPr>
                        </a:p>
                      </a:txBody>
                      <a:tcPr marL="40593" marR="40593"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Fallback>
      </mc:AlternateContent>
      <p:sp>
        <p:nvSpPr>
          <p:cNvPr id="10" name="Rectangle 1"/>
          <p:cNvSpPr>
            <a:spLocks noChangeArrowheads="1"/>
          </p:cNvSpPr>
          <p:nvPr/>
        </p:nvSpPr>
        <p:spPr bwMode="auto">
          <a:xfrm>
            <a:off x="1647825" y="34020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xmlns="" Requires="a14">
          <p:sp>
            <p:nvSpPr>
              <p:cNvPr id="11" name="Rectangle 10"/>
              <p:cNvSpPr/>
              <p:nvPr/>
            </p:nvSpPr>
            <p:spPr>
              <a:xfrm>
                <a:off x="1932409" y="5805264"/>
                <a:ext cx="6262881" cy="682110"/>
              </a:xfrm>
              <a:prstGeom prst="rect">
                <a:avLst/>
              </a:prstGeom>
            </p:spPr>
            <p:txBody>
              <a:bodyPr wrap="square">
                <a:spAutoFit/>
              </a:bodyPr>
              <a:lstStyle/>
              <a:p>
                <a:r>
                  <a:rPr lang="en-US" sz="900" dirty="0">
                    <a:solidFill>
                      <a:srgbClr val="000000"/>
                    </a:solidFill>
                    <a:ea typeface="Times New Roman"/>
                  </a:rPr>
                  <a:t>Sample Period: June 2010 – December 2013.  Standard errors are given in parenthesis and adjusted for heteroskedasticity. </a:t>
                </a:r>
                <a:endParaRPr lang="tr-TR" sz="900" dirty="0" smtClean="0">
                  <a:solidFill>
                    <a:srgbClr val="000000"/>
                  </a:solidFill>
                  <a:ea typeface="Times New Roman"/>
                </a:endParaRPr>
              </a:p>
              <a:p>
                <a:r>
                  <a:rPr lang="en-US" sz="900" dirty="0" smtClean="0">
                    <a:solidFill>
                      <a:srgbClr val="000000"/>
                    </a:solidFill>
                    <a:ea typeface="Times New Roman"/>
                  </a:rPr>
                  <a:t> </a:t>
                </a:r>
                <a:r>
                  <a:rPr lang="en-US" sz="900" dirty="0">
                    <a:solidFill>
                      <a:srgbClr val="000000"/>
                    </a:solidFill>
                    <a:ea typeface="Times New Roman"/>
                  </a:rPr>
                  <a:t>*** p&lt;0.01, ** p&lt;0.05, * p&lt;0.1.  Dynamic panel model is estimated with one stage GMM (Arellano and Bond, 1991).  </a:t>
                </a:r>
                <a:endParaRPr lang="tr-TR" sz="900" dirty="0" smtClean="0">
                  <a:solidFill>
                    <a:srgbClr val="000000"/>
                  </a:solidFill>
                  <a:ea typeface="Times New Roman"/>
                </a:endParaRPr>
              </a:p>
              <a:p>
                <a:r>
                  <a:rPr lang="en-US" sz="900" dirty="0" smtClean="0">
                    <a:solidFill>
                      <a:srgbClr val="000000"/>
                    </a:solidFill>
                    <a:ea typeface="Times New Roman"/>
                  </a:rPr>
                  <a:t>Liquidity </a:t>
                </a:r>
                <a:r>
                  <a:rPr lang="en-US" sz="900" dirty="0">
                    <a:solidFill>
                      <a:srgbClr val="000000"/>
                    </a:solidFill>
                    <a:ea typeface="Times New Roman"/>
                  </a:rPr>
                  <a:t>Ratio</a:t>
                </a:r>
                <a:r>
                  <a:rPr lang="en-US" sz="900" baseline="-25000" dirty="0">
                    <a:solidFill>
                      <a:srgbClr val="000000"/>
                    </a:solidFill>
                    <a:ea typeface="Times New Roman"/>
                  </a:rPr>
                  <a:t>i</a:t>
                </a:r>
                <a:r>
                  <a:rPr lang="en-US" sz="900" dirty="0">
                    <a:solidFill>
                      <a:srgbClr val="000000"/>
                    </a:solidFill>
                    <a:ea typeface="Times New Roman"/>
                  </a:rPr>
                  <a:t>,</a:t>
                </a:r>
                <a:r>
                  <a:rPr lang="en-US" sz="900" baseline="-25000" dirty="0">
                    <a:solidFill>
                      <a:srgbClr val="000000"/>
                    </a:solidFill>
                    <a:ea typeface="Times New Roman"/>
                  </a:rPr>
                  <a:t>t-1</a:t>
                </a:r>
                <a:r>
                  <a:rPr lang="en-US" sz="900" dirty="0">
                    <a:solidFill>
                      <a:srgbClr val="000000"/>
                    </a:solidFill>
                    <a:ea typeface="Times New Roman"/>
                  </a:rPr>
                  <a:t> is instrumented by the change in net TL injection implied by the central bank through foreign exchange operations. </a:t>
                </a:r>
                <a14:m>
                  <m:oMath xmlns:m="http://schemas.openxmlformats.org/officeDocument/2006/math">
                    <m:acc>
                      <m:accPr>
                        <m:chr m:val="̂"/>
                        <m:ctrlPr>
                          <a:rPr lang="tr-TR" sz="900" i="1">
                            <a:solidFill>
                              <a:srgbClr val="000000"/>
                            </a:solidFill>
                            <a:latin typeface="Cambria Math" panose="02040503050406030204" pitchFamily="18" charset="0"/>
                            <a:ea typeface="Times New Roman"/>
                            <a:cs typeface="Times New Roman"/>
                          </a:rPr>
                        </m:ctrlPr>
                      </m:accPr>
                      <m:e>
                        <m:sSub>
                          <m:sSubPr>
                            <m:ctrlPr>
                              <a:rPr lang="tr-TR" sz="900" i="1">
                                <a:solidFill>
                                  <a:srgbClr val="000000"/>
                                </a:solidFill>
                                <a:latin typeface="Cambria Math" panose="02040503050406030204" pitchFamily="18" charset="0"/>
                                <a:ea typeface="Times New Roman"/>
                                <a:cs typeface="Times New Roman"/>
                              </a:rPr>
                            </m:ctrlPr>
                          </m:sSubPr>
                          <m:e>
                            <m:r>
                              <a:rPr lang="en-US" sz="900" i="1">
                                <a:solidFill>
                                  <a:srgbClr val="000000"/>
                                </a:solidFill>
                                <a:latin typeface="Cambria Math" panose="02040503050406030204" pitchFamily="18" charset="0"/>
                                <a:ea typeface="Times New Roman"/>
                                <a:cs typeface="Times New Roman"/>
                              </a:rPr>
                              <m:t>𝐿𝑖𝑞𝑢𝑖𝑑𝑖𝑡𝑦</m:t>
                            </m:r>
                            <m:r>
                              <a:rPr lang="en-US" sz="900" i="1">
                                <a:solidFill>
                                  <a:srgbClr val="000000"/>
                                </a:solidFill>
                                <a:latin typeface="Cambria Math" panose="02040503050406030204" pitchFamily="18" charset="0"/>
                                <a:ea typeface="Times New Roman"/>
                                <a:cs typeface="Times New Roman"/>
                              </a:rPr>
                              <m:t> </m:t>
                            </m:r>
                            <m:r>
                              <a:rPr lang="en-US" sz="900" i="1">
                                <a:solidFill>
                                  <a:srgbClr val="000000"/>
                                </a:solidFill>
                                <a:latin typeface="Cambria Math" panose="02040503050406030204" pitchFamily="18" charset="0"/>
                                <a:ea typeface="Times New Roman"/>
                                <a:cs typeface="Times New Roman"/>
                              </a:rPr>
                              <m:t>𝑅𝑎𝑡𝑖𝑜</m:t>
                            </m:r>
                          </m:e>
                          <m:sub>
                            <m:r>
                              <a:rPr lang="en-US" sz="900" i="1">
                                <a:solidFill>
                                  <a:srgbClr val="000000"/>
                                </a:solidFill>
                                <a:latin typeface="Cambria Math" panose="02040503050406030204" pitchFamily="18" charset="0"/>
                                <a:ea typeface="Times New Roman"/>
                                <a:cs typeface="Times New Roman"/>
                              </a:rPr>
                              <m:t>𝑖</m:t>
                            </m:r>
                            <m:r>
                              <a:rPr lang="en-US" sz="900" i="1">
                                <a:solidFill>
                                  <a:srgbClr val="000000"/>
                                </a:solidFill>
                                <a:latin typeface="Cambria Math" panose="02040503050406030204" pitchFamily="18" charset="0"/>
                                <a:ea typeface="Times New Roman"/>
                                <a:cs typeface="Times New Roman"/>
                              </a:rPr>
                              <m:t>,</m:t>
                            </m:r>
                            <m:r>
                              <a:rPr lang="en-US" sz="900" i="1">
                                <a:solidFill>
                                  <a:srgbClr val="000000"/>
                                </a:solidFill>
                                <a:latin typeface="Cambria Math" panose="02040503050406030204" pitchFamily="18" charset="0"/>
                                <a:ea typeface="Times New Roman"/>
                                <a:cs typeface="Times New Roman"/>
                              </a:rPr>
                              <m:t>𝑡</m:t>
                            </m:r>
                            <m:r>
                              <a:rPr lang="en-US" sz="900" i="1">
                                <a:solidFill>
                                  <a:srgbClr val="000000"/>
                                </a:solidFill>
                                <a:latin typeface="Cambria Math" panose="02040503050406030204" pitchFamily="18" charset="0"/>
                                <a:ea typeface="Times New Roman"/>
                                <a:cs typeface="Times New Roman"/>
                              </a:rPr>
                              <m:t>−1</m:t>
                            </m:r>
                          </m:sub>
                        </m:sSub>
                      </m:e>
                    </m:acc>
                  </m:oMath>
                </a14:m>
                <a:r>
                  <a:rPr lang="en-US" sz="900" dirty="0">
                    <a:solidFill>
                      <a:srgbClr val="000000"/>
                    </a:solidFill>
                    <a:ea typeface="Times New Roman"/>
                  </a:rPr>
                  <a:t> denotes the fitted value obtained from regressing liquidity variable on </a:t>
                </a:r>
                <a14:m>
                  <m:oMath xmlns:m="http://schemas.openxmlformats.org/officeDocument/2006/math">
                    <m:sSubSup>
                      <m:sSubSupPr>
                        <m:ctrlPr>
                          <a:rPr lang="tr-TR" sz="900" i="1">
                            <a:effectLst/>
                            <a:latin typeface="Cambria Math" panose="02040503050406030204" pitchFamily="18" charset="0"/>
                            <a:ea typeface="Times New Roman"/>
                            <a:cs typeface="Times New Roman"/>
                          </a:rPr>
                        </m:ctrlPr>
                      </m:sSubSupPr>
                      <m:e>
                        <m:r>
                          <a:rPr lang="tr-TR" sz="900" i="1">
                            <a:effectLst/>
                            <a:latin typeface="Cambria Math" panose="02040503050406030204" pitchFamily="18" charset="0"/>
                            <a:ea typeface="Times New Roman"/>
                            <a:cs typeface="Times New Roman"/>
                          </a:rPr>
                          <m:t>𝐹𝑋</m:t>
                        </m:r>
                      </m:e>
                      <m:sub>
                        <m:r>
                          <a:rPr lang="tr-TR" sz="900" i="1">
                            <a:effectLst/>
                            <a:latin typeface="Cambria Math" panose="02040503050406030204" pitchFamily="18" charset="0"/>
                            <a:ea typeface="Times New Roman"/>
                            <a:cs typeface="Times New Roman"/>
                          </a:rPr>
                          <m:t>𝑡</m:t>
                        </m:r>
                      </m:sub>
                      <m:sup>
                        <m:r>
                          <a:rPr lang="tr-TR" sz="900" i="1">
                            <a:effectLst/>
                            <a:latin typeface="Cambria Math" panose="02040503050406030204" pitchFamily="18" charset="0"/>
                            <a:ea typeface="Times New Roman"/>
                            <a:cs typeface="Times New Roman"/>
                          </a:rPr>
                          <m:t>𝐿</m:t>
                        </m:r>
                      </m:sup>
                    </m:sSubSup>
                  </m:oMath>
                </a14:m>
                <a:r>
                  <a:rPr lang="en-US" sz="900" dirty="0">
                    <a:solidFill>
                      <a:srgbClr val="000000"/>
                    </a:solidFill>
                    <a:ea typeface="Times New Roman"/>
                  </a:rPr>
                  <a:t>.</a:t>
                </a:r>
                <a:endParaRPr lang="tr-TR" sz="900" dirty="0"/>
              </a:p>
            </p:txBody>
          </p:sp>
        </mc:Choice>
        <mc:Fallback>
          <p:sp>
            <p:nvSpPr>
              <p:cNvPr id="11" name="Rectangle 10"/>
              <p:cNvSpPr>
                <a:spLocks noRot="1" noChangeAspect="1" noMove="1" noResize="1" noEditPoints="1" noAdjustHandles="1" noChangeArrowheads="1" noChangeShapeType="1" noTextEdit="1"/>
              </p:cNvSpPr>
              <p:nvPr/>
            </p:nvSpPr>
            <p:spPr>
              <a:xfrm>
                <a:off x="1932409" y="5805264"/>
                <a:ext cx="6262881" cy="682110"/>
              </a:xfrm>
              <a:prstGeom prst="rect">
                <a:avLst/>
              </a:prstGeom>
              <a:blipFill rotWithShape="1">
                <a:blip r:embed="rId4" cstate="print"/>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xmlns="" val="2971011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29</a:t>
            </a:fld>
            <a:endParaRPr lang="tr-TR">
              <a:solidFill>
                <a:srgbClr val="FFFFFF"/>
              </a:solidFill>
            </a:endParaRPr>
          </a:p>
        </p:txBody>
      </p:sp>
      <p:sp>
        <p:nvSpPr>
          <p:cNvPr id="3" name="TextBox 2"/>
          <p:cNvSpPr txBox="1"/>
          <p:nvPr/>
        </p:nvSpPr>
        <p:spPr>
          <a:xfrm>
            <a:off x="395536" y="118185"/>
            <a:ext cx="8280920" cy="338554"/>
          </a:xfrm>
          <a:prstGeom prst="rect">
            <a:avLst/>
          </a:prstGeom>
          <a:noFill/>
        </p:spPr>
        <p:txBody>
          <a:bodyPr wrap="square" rtlCol="0">
            <a:spAutoFit/>
          </a:bodyPr>
          <a:lstStyle/>
          <a:p>
            <a:pPr algn="ctr"/>
            <a:r>
              <a:rPr lang="en-US" sz="1600" b="1" i="1" dirty="0">
                <a:latin typeface="Calibri" panose="020F0502020204030204" pitchFamily="34" charset="0"/>
                <a:ea typeface="Times New Roman"/>
              </a:rPr>
              <a:t>Table 5: </a:t>
            </a:r>
            <a:r>
              <a:rPr lang="en-US" sz="1600" b="1" i="1" dirty="0" smtClean="0">
                <a:latin typeface="Calibri" panose="020F0502020204030204" pitchFamily="34" charset="0"/>
                <a:ea typeface="Times New Roman"/>
              </a:rPr>
              <a:t>Interest </a:t>
            </a:r>
            <a:r>
              <a:rPr lang="en-US" sz="1600" b="1" i="1" dirty="0">
                <a:latin typeface="Calibri" panose="020F0502020204030204" pitchFamily="34" charset="0"/>
                <a:ea typeface="Times New Roman"/>
              </a:rPr>
              <a:t>Rates on Commercial and Consumer Loans, Deposit and Spread</a:t>
            </a:r>
            <a:endParaRPr lang="en-US" sz="1600" b="1" i="1" dirty="0">
              <a:latin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xmlns="" Requires="a14">
          <p:graphicFrame>
            <p:nvGraphicFramePr>
              <p:cNvPr id="4" name="Table 3"/>
              <p:cNvGraphicFramePr>
                <a:graphicFrameLocks noGrp="1"/>
              </p:cNvGraphicFramePr>
              <p:nvPr>
                <p:extLst>
                  <p:ext uri="{D42A27DB-BD31-4B8C-83A1-F6EECF244321}">
                    <p14:modId xmlns:p14="http://schemas.microsoft.com/office/powerpoint/2010/main" val="2588278250"/>
                  </p:ext>
                </p:extLst>
              </p:nvPr>
            </p:nvGraphicFramePr>
            <p:xfrm>
              <a:off x="1475657" y="613963"/>
              <a:ext cx="6264695" cy="5818802"/>
            </p:xfrm>
            <a:graphic>
              <a:graphicData uri="http://schemas.openxmlformats.org/drawingml/2006/table">
                <a:tbl>
                  <a:tblPr firstRow="1" firstCol="1" bandRow="1"/>
                  <a:tblGrid>
                    <a:gridCol w="317200"/>
                    <a:gridCol w="1915047"/>
                    <a:gridCol w="1152128"/>
                    <a:gridCol w="792088"/>
                    <a:gridCol w="936104"/>
                    <a:gridCol w="1152128"/>
                  </a:tblGrid>
                  <a:tr h="204597">
                    <a:tc>
                      <a:txBody>
                        <a:bodyPr/>
                        <a:lstStyle/>
                        <a:p>
                          <a:pPr algn="just">
                            <a:lnSpc>
                              <a:spcPct val="115000"/>
                            </a:lnSpc>
                            <a:spcAft>
                              <a:spcPts val="0"/>
                            </a:spcAft>
                          </a:pPr>
                          <a:r>
                            <a:rPr lang="en-US" sz="1200" b="1" dirty="0">
                              <a:effectLst/>
                              <a:latin typeface="Calibri" panose="020F0502020204030204" pitchFamily="34" charset="0"/>
                              <a:ea typeface="Times New Roman"/>
                              <a:cs typeface="Times New Roman" panose="02020603050405020304" pitchFamily="18" charset="0"/>
                            </a:rPr>
                            <a:t> </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w="28575" cap="flat" cmpd="dbl"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200" b="1" dirty="0">
                              <a:effectLst/>
                              <a:latin typeface="Calibri" panose="020F0502020204030204" pitchFamily="34" charset="0"/>
                              <a:ea typeface="Times New Roman"/>
                              <a:cs typeface="Times New Roman" panose="02020603050405020304" pitchFamily="18" charset="0"/>
                            </a:rPr>
                            <a:t> </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Commercial </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Consumer</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 Deposit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  Spread</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tcPr>
                    </a:tc>
                  </a:tr>
                  <a:tr h="20459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 </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(1)</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(2)</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    (3)</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effectLst/>
                              <a:latin typeface="Calibri" panose="020F0502020204030204" pitchFamily="34" charset="0"/>
                              <a:ea typeface="Times New Roman"/>
                              <a:cs typeface="Times New Roman" panose="02020603050405020304" pitchFamily="18" charset="0"/>
                            </a:rPr>
                            <a:t>     </a:t>
                          </a:r>
                          <a:r>
                            <a:rPr lang="en-US" sz="1200" b="0" dirty="0">
                              <a:effectLst/>
                              <a:latin typeface="Calibri" panose="020F0502020204030204" pitchFamily="34" charset="0"/>
                              <a:ea typeface="Times New Roman"/>
                              <a:cs typeface="Times New Roman" panose="02020603050405020304" pitchFamily="18" charset="0"/>
                            </a:rPr>
                            <a:t>(4)</a:t>
                          </a:r>
                          <a:endParaRPr lang="tr-TR" sz="1200" b="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04597">
                    <a:tc>
                      <a:txBody>
                        <a:bodyPr/>
                        <a:lstStyle/>
                        <a:p>
                          <a:pPr algn="just">
                            <a:lnSpc>
                              <a:spcPct val="115000"/>
                            </a:lnSpc>
                            <a:spcAft>
                              <a:spcPts val="0"/>
                            </a:spcAft>
                          </a:pPr>
                          <a:r>
                            <a:rPr lang="en-US" sz="1200">
                              <a:solidFill>
                                <a:srgbClr val="000000"/>
                              </a:solidFill>
                              <a:effectLst/>
                              <a:latin typeface="Calibri" panose="020F0502020204030204" pitchFamily="34" charset="0"/>
                              <a:ea typeface="Times New Roman"/>
                              <a:cs typeface="Times New Roman" panose="02020603050405020304" pitchFamily="18" charset="0"/>
                            </a:rPr>
                            <a:t>1.</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200" dirty="0">
                              <a:solidFill>
                                <a:srgbClr val="000000"/>
                              </a:solidFill>
                              <a:effectLst/>
                              <a:latin typeface="Calibri" panose="020F0502020204030204" pitchFamily="34" charset="0"/>
                              <a:ea typeface="Times New Roman"/>
                              <a:cs typeface="Times New Roman" panose="02020603050405020304" pitchFamily="18" charset="0"/>
                            </a:rPr>
                            <a:t>i</a:t>
                          </a:r>
                          <a:r>
                            <a:rPr lang="en-US" sz="1200" baseline="-25000" dirty="0">
                              <a:solidFill>
                                <a:srgbClr val="000000"/>
                              </a:solidFill>
                              <a:effectLst/>
                              <a:latin typeface="Calibri" panose="020F0502020204030204" pitchFamily="34" charset="0"/>
                              <a:ea typeface="Times New Roman"/>
                              <a:cs typeface="Times New Roman" panose="02020603050405020304" pitchFamily="18" charset="0"/>
                            </a:rPr>
                            <a:t>i,t-1</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0.77</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0.82</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0.64</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0.78</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(0.02)</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(0.01)</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solidFill>
                                <a:srgbClr val="000000"/>
                              </a:solidFill>
                              <a:effectLst/>
                              <a:latin typeface="Calibri" panose="020F0502020204030204" pitchFamily="34" charset="0"/>
                              <a:ea typeface="Times New Roman"/>
                              <a:cs typeface="Times New Roman" panose="02020603050405020304" pitchFamily="18" charset="0"/>
                            </a:rPr>
                            <a:t>2.</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dirty="0" smtClean="0">
                              <a:solidFill>
                                <a:srgbClr val="000000"/>
                              </a:solidFill>
                              <a:effectLst/>
                              <a:latin typeface="Calibri" panose="020F0502020204030204" pitchFamily="34" charset="0"/>
                              <a:ea typeface="Times New Roman"/>
                              <a:cs typeface="Times New Roman" panose="02020603050405020304" pitchFamily="18" charset="0"/>
                            </a:rPr>
                            <a:t> </a:t>
                          </a:r>
                          <a:r>
                            <a:rPr lang="en-US" sz="1200" dirty="0">
                              <a:solidFill>
                                <a:srgbClr val="000000"/>
                              </a:solidFill>
                              <a:effectLst/>
                              <a:latin typeface="Calibri" panose="020F0502020204030204" pitchFamily="34" charset="0"/>
                              <a:ea typeface="Times New Roman"/>
                              <a:cs typeface="Times New Roman" panose="02020603050405020304" pitchFamily="18" charset="0"/>
                            </a:rPr>
                            <a:t>O/N Lending Rate </a:t>
                          </a:r>
                          <a:r>
                            <a:rPr lang="en-US" sz="1200" baseline="-25000" dirty="0">
                              <a:solidFill>
                                <a:srgbClr val="000000"/>
                              </a:solidFill>
                              <a:effectLst/>
                              <a:latin typeface="Calibri" panose="020F0502020204030204" pitchFamily="34" charset="0"/>
                              <a:ea typeface="Times New Roman"/>
                              <a:cs typeface="Times New Roman" panose="02020603050405020304" pitchFamily="18" charset="0"/>
                            </a:rPr>
                            <a:t>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0.19</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 </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(0.02)</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3.</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Average Funding Rate</a:t>
                          </a:r>
                          <a:r>
                            <a:rPr lang="en-US" sz="1200" baseline="-25000">
                              <a:effectLst/>
                              <a:latin typeface="Calibri" panose="020F0502020204030204" pitchFamily="34" charset="0"/>
                              <a:ea typeface="Times New Roman"/>
                              <a:cs typeface="Times New Roman" panose="02020603050405020304" pitchFamily="18" charset="0"/>
                            </a:rPr>
                            <a:t>t</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0.37</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0.33</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(0.05)</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4.</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Spread </a:t>
                          </a:r>
                          <a:r>
                            <a:rPr lang="en-US" sz="1200" baseline="-25000">
                              <a:effectLst/>
                              <a:latin typeface="Calibri" panose="020F0502020204030204" pitchFamily="34" charset="0"/>
                              <a:ea typeface="Times New Roman"/>
                              <a:cs typeface="Times New Roman" panose="02020603050405020304" pitchFamily="18" charset="0"/>
                            </a:rPr>
                            <a:t>i,t-1</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0.22***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(0.04)</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421964">
                    <a:tc>
                      <a:txBody>
                        <a:bodyPr/>
                        <a:lstStyle/>
                        <a:p>
                          <a:pPr algn="just">
                            <a:lnSpc>
                              <a:spcPct val="115000"/>
                            </a:lnSpc>
                            <a:spcAft>
                              <a:spcPts val="0"/>
                            </a:spcAft>
                          </a:pPr>
                          <a:r>
                            <a:rPr lang="en-US" sz="1200">
                              <a:solidFill>
                                <a:srgbClr val="000000"/>
                              </a:solidFill>
                              <a:effectLst/>
                              <a:latin typeface="Calibri" panose="020F0502020204030204" pitchFamily="34" charset="0"/>
                              <a:ea typeface="Times New Roman"/>
                              <a:cs typeface="Times New Roman" panose="02020603050405020304" pitchFamily="18" charset="0"/>
                            </a:rPr>
                            <a:t>5.</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dirty="0">
                              <a:solidFill>
                                <a:srgbClr val="000000"/>
                              </a:solidFill>
                              <a:effectLst/>
                              <a:latin typeface="Calibri" panose="020F0502020204030204" pitchFamily="34" charset="0"/>
                              <a:ea typeface="Times New Roman"/>
                              <a:cs typeface="Times New Roman" panose="02020603050405020304" pitchFamily="18" charset="0"/>
                            </a:rPr>
                            <a:t>Nonperforming Loan Ratio </a:t>
                          </a:r>
                          <a:r>
                            <a:rPr lang="en-US" sz="1200" baseline="-25000" dirty="0" err="1">
                              <a:solidFill>
                                <a:srgbClr val="000000"/>
                              </a:solidFill>
                              <a:effectLst/>
                              <a:latin typeface="Calibri" panose="020F0502020204030204" pitchFamily="34" charset="0"/>
                              <a:ea typeface="Times New Roman"/>
                              <a:cs typeface="Times New Roman" panose="02020603050405020304" pitchFamily="18" charset="0"/>
                            </a:rPr>
                            <a:t>i,t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0.17*</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0.46**</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0.22**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(0.10)</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(0.21)</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(0.09)</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solidFill>
                                <a:srgbClr val="000000"/>
                              </a:solidFill>
                              <a:effectLst/>
                              <a:latin typeface="Calibri" panose="020F0502020204030204" pitchFamily="34" charset="0"/>
                              <a:ea typeface="Times New Roman"/>
                              <a:cs typeface="Times New Roman" panose="02020603050405020304" pitchFamily="18" charset="0"/>
                            </a:rPr>
                            <a:t>6.</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a:solidFill>
                                <a:srgbClr val="000000"/>
                              </a:solidFill>
                              <a:effectLst/>
                              <a:latin typeface="Calibri" panose="020F0502020204030204" pitchFamily="34" charset="0"/>
                              <a:ea typeface="Times New Roman"/>
                              <a:cs typeface="Times New Roman" panose="02020603050405020304" pitchFamily="18" charset="0"/>
                            </a:rPr>
                            <a:t>Inflation </a:t>
                          </a:r>
                          <a:r>
                            <a:rPr lang="en-US" sz="1200" baseline="-25000">
                              <a:solidFill>
                                <a:srgbClr val="000000"/>
                              </a:solidFill>
                              <a:effectLst/>
                              <a:latin typeface="Calibri" panose="020F0502020204030204" pitchFamily="34" charset="0"/>
                              <a:ea typeface="Times New Roman"/>
                              <a:cs typeface="Times New Roman" panose="02020603050405020304" pitchFamily="18" charset="0"/>
                            </a:rPr>
                            <a:t>t</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-0.01</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0.12**</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0.07</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(0.04)</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(0.04)</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(0.02)</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0459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7.</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USD Dollar/TL </a:t>
                          </a:r>
                          <a:r>
                            <a:rPr lang="en-US" sz="1200" baseline="-25000">
                              <a:effectLst/>
                              <a:latin typeface="Calibri" panose="020F0502020204030204" pitchFamily="34" charset="0"/>
                              <a:ea typeface="Times New Roman"/>
                              <a:cs typeface="Times New Roman" panose="02020603050405020304" pitchFamily="18" charset="0"/>
                            </a:rPr>
                            <a:t>t</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0.01</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0.01</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0.02**</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(0.01)</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(0.002)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(0.01)</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0459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8.</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a:solidFill>
                                <a:srgbClr val="000000"/>
                              </a:solidFill>
                              <a:effectLst/>
                              <a:latin typeface="Calibri" panose="020F0502020204030204" pitchFamily="34" charset="0"/>
                              <a:ea typeface="Times New Roman"/>
                              <a:cs typeface="Times New Roman" panose="02020603050405020304" pitchFamily="18" charset="0"/>
                            </a:rPr>
                            <a:t>RR</a:t>
                          </a:r>
                          <a:r>
                            <a:rPr lang="en-US" sz="1200" baseline="30000">
                              <a:solidFill>
                                <a:srgbClr val="000000"/>
                              </a:solidFill>
                              <a:effectLst/>
                              <a:latin typeface="Calibri" panose="020F0502020204030204" pitchFamily="34" charset="0"/>
                              <a:ea typeface="Times New Roman"/>
                              <a:cs typeface="Times New Roman" panose="02020603050405020304" pitchFamily="18" charset="0"/>
                            </a:rPr>
                            <a:t>c</a:t>
                          </a:r>
                          <a:r>
                            <a:rPr lang="en-US" sz="1200">
                              <a:solidFill>
                                <a:srgbClr val="000000"/>
                              </a:solidFill>
                              <a:effectLst/>
                              <a:latin typeface="Calibri" panose="020F0502020204030204" pitchFamily="34" charset="0"/>
                              <a:ea typeface="Times New Roman"/>
                              <a:cs typeface="Times New Roman" panose="02020603050405020304" pitchFamily="18" charset="0"/>
                            </a:rPr>
                            <a:t> </a:t>
                          </a:r>
                          <a:r>
                            <a:rPr lang="en-US" sz="1200" baseline="-25000">
                              <a:solidFill>
                                <a:srgbClr val="000000"/>
                              </a:solidFill>
                              <a:effectLst/>
                              <a:latin typeface="Calibri" panose="020F0502020204030204" pitchFamily="34" charset="0"/>
                              <a:ea typeface="Times New Roman"/>
                              <a:cs typeface="Times New Roman" panose="02020603050405020304" pitchFamily="18" charset="0"/>
                            </a:rPr>
                            <a:t>i,t</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0.08</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0.17***</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0.05</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0.04*</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(0.05)</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(0.01)</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(0.02)</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43525">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9.</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14:m>
                            <m:oMathPara xmlns:m="http://schemas.openxmlformats.org/officeDocument/2006/math">
                              <m:oMathParaPr>
                                <m:jc m:val="left"/>
                              </m:oMathParaPr>
                              <m:oMath xmlns:m="http://schemas.openxmlformats.org/officeDocument/2006/math">
                                <m:acc>
                                  <m:accPr>
                                    <m:chr m:val="̂"/>
                                    <m:ctrlPr>
                                      <a:rPr lang="tr-TR" sz="1200" i="1">
                                        <a:effectLst/>
                                        <a:latin typeface="Cambria Math" panose="02040503050406030204" pitchFamily="18" charset="0"/>
                                        <a:ea typeface="Times New Roman"/>
                                        <a:cs typeface="Times New Roman"/>
                                      </a:rPr>
                                    </m:ctrlPr>
                                  </m:accPr>
                                  <m:e>
                                    <m:sSub>
                                      <m:sSubPr>
                                        <m:ctrlPr>
                                          <a:rPr lang="tr-TR" sz="1200" i="1" smtClean="0">
                                            <a:effectLst/>
                                            <a:latin typeface="Cambria Math" panose="02040503050406030204" pitchFamily="18" charset="0"/>
                                            <a:ea typeface="Times New Roman"/>
                                            <a:cs typeface="Times New Roman"/>
                                          </a:rPr>
                                        </m:ctrlPr>
                                      </m:sSubPr>
                                      <m:e>
                                        <m:r>
                                          <a:rPr lang="en-US" sz="1200" i="1">
                                            <a:effectLst/>
                                            <a:latin typeface="Cambria Math"/>
                                            <a:ea typeface="Times New Roman"/>
                                            <a:cs typeface="Times New Roman"/>
                                          </a:rPr>
                                          <m:t>𝐿𝑖𝑞𝑢𝑖𝑑𝑖𝑡𝑦</m:t>
                                        </m:r>
                                        <m:r>
                                          <a:rPr lang="en-US" sz="1200" i="1">
                                            <a:effectLst/>
                                            <a:latin typeface="Cambria Math"/>
                                            <a:ea typeface="Times New Roman"/>
                                            <a:cs typeface="Times New Roman"/>
                                          </a:rPr>
                                          <m:t> </m:t>
                                        </m:r>
                                        <m:r>
                                          <a:rPr lang="en-US" sz="1200" i="1">
                                            <a:effectLst/>
                                            <a:latin typeface="Cambria Math"/>
                                            <a:ea typeface="Times New Roman"/>
                                            <a:cs typeface="Times New Roman"/>
                                          </a:rPr>
                                          <m:t>𝑅𝑎𝑡𝑖𝑜</m:t>
                                        </m:r>
                                      </m:e>
                                      <m:sub>
                                        <m:r>
                                          <a:rPr lang="en-US" sz="1200" i="1">
                                            <a:effectLst/>
                                            <a:latin typeface="Cambria Math"/>
                                            <a:ea typeface="Times New Roman"/>
                                            <a:cs typeface="Times New Roman"/>
                                          </a:rPr>
                                          <m:t>𝑖</m:t>
                                        </m:r>
                                        <m:r>
                                          <a:rPr lang="en-US" sz="1200" i="1">
                                            <a:effectLst/>
                                            <a:latin typeface="Cambria Math"/>
                                            <a:ea typeface="Times New Roman"/>
                                            <a:cs typeface="Times New Roman"/>
                                          </a:rPr>
                                          <m:t>,</m:t>
                                        </m:r>
                                        <m:r>
                                          <a:rPr lang="en-US" sz="1200" i="1">
                                            <a:effectLst/>
                                            <a:latin typeface="Cambria Math"/>
                                            <a:ea typeface="Times New Roman"/>
                                            <a:cs typeface="Times New Roman"/>
                                          </a:rPr>
                                          <m:t>𝑡</m:t>
                                        </m:r>
                                        <m:r>
                                          <a:rPr lang="en-US" sz="1200" i="1">
                                            <a:effectLst/>
                                            <a:latin typeface="Cambria Math"/>
                                            <a:ea typeface="Times New Roman"/>
                                            <a:cs typeface="Times New Roman"/>
                                          </a:rPr>
                                          <m:t>−1</m:t>
                                        </m:r>
                                      </m:sub>
                                    </m:sSub>
                                  </m:e>
                                </m:acc>
                              </m:oMath>
                            </m:oMathPara>
                          </a14:m>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a:t>
                          </a:r>
                          <a:r>
                            <a:rPr lang="en-US" sz="1200" dirty="0">
                              <a:effectLst/>
                              <a:latin typeface="Calibri" panose="020F0502020204030204" pitchFamily="34" charset="0"/>
                              <a:ea typeface="Times New Roman"/>
                              <a:cs typeface="Times New Roman" panose="02020603050405020304" pitchFamily="18" charset="0"/>
                            </a:rPr>
                            <a:t>0.16***</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-0.13**</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a:t>
                          </a:r>
                          <a:r>
                            <a:rPr lang="en-US" sz="1200" dirty="0">
                              <a:effectLst/>
                              <a:latin typeface="Calibri" panose="020F0502020204030204" pitchFamily="34" charset="0"/>
                              <a:ea typeface="Times New Roman"/>
                              <a:cs typeface="Times New Roman" panose="02020603050405020304" pitchFamily="18" charset="0"/>
                            </a:rPr>
                            <a:t>0.07***</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-0.03</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(0.03)</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(0.06)</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(0.01)</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(0.03)</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0459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10.</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dirty="0" err="1">
                              <a:solidFill>
                                <a:srgbClr val="000000"/>
                              </a:solidFill>
                              <a:effectLst/>
                              <a:latin typeface="Calibri" panose="020F0502020204030204" pitchFamily="34" charset="0"/>
                              <a:ea typeface="Times New Roman"/>
                              <a:cs typeface="Times New Roman" panose="02020603050405020304" pitchFamily="18" charset="0"/>
                            </a:rPr>
                            <a:t>RR</a:t>
                          </a:r>
                          <a:r>
                            <a:rPr lang="en-US" sz="1200" baseline="30000" dirty="0" err="1">
                              <a:solidFill>
                                <a:srgbClr val="000000"/>
                              </a:solidFill>
                              <a:effectLst/>
                              <a:latin typeface="Calibri" panose="020F0502020204030204" pitchFamily="34" charset="0"/>
                              <a:ea typeface="Times New Roman"/>
                              <a:cs typeface="Times New Roman" panose="02020603050405020304" pitchFamily="18" charset="0"/>
                            </a:rPr>
                            <a:t>c</a:t>
                          </a:r>
                          <a:r>
                            <a:rPr lang="en-US" sz="1200" dirty="0">
                              <a:solidFill>
                                <a:srgbClr val="000000"/>
                              </a:solidFill>
                              <a:effectLst/>
                              <a:latin typeface="Calibri" panose="020F0502020204030204" pitchFamily="34" charset="0"/>
                              <a:ea typeface="Times New Roman"/>
                              <a:cs typeface="Times New Roman" panose="02020603050405020304" pitchFamily="18" charset="0"/>
                            </a:rPr>
                            <a:t> </a:t>
                          </a:r>
                          <a:r>
                            <a:rPr lang="en-US" sz="1200" baseline="-25000" dirty="0" err="1">
                              <a:solidFill>
                                <a:srgbClr val="000000"/>
                              </a:solidFill>
                              <a:effectLst/>
                              <a:latin typeface="Calibri" panose="020F0502020204030204" pitchFamily="34" charset="0"/>
                              <a:ea typeface="Times New Roman"/>
                              <a:cs typeface="Times New Roman" panose="02020603050405020304" pitchFamily="18" charset="0"/>
                            </a:rPr>
                            <a:t>i,t</a:t>
                          </a:r>
                          <a:r>
                            <a:rPr lang="en-US" sz="1200" dirty="0" err="1">
                              <a:effectLst/>
                              <a:latin typeface="Calibri" panose="020F0502020204030204" pitchFamily="34" charset="0"/>
                              <a:ea typeface="Times New Roman"/>
                              <a:cs typeface="Times New Roman" panose="02020603050405020304" pitchFamily="18" charset="0"/>
                            </a:rPr>
                            <a:t>×</a:t>
                          </a:r>
                          <a:r>
                            <a:rPr lang="en-US" sz="1200" dirty="0" err="1">
                              <a:solidFill>
                                <a:srgbClr val="000000"/>
                              </a:solidFill>
                              <a:effectLst/>
                              <a:latin typeface="Calibri" panose="020F0502020204030204" pitchFamily="34" charset="0"/>
                              <a:ea typeface="Times New Roman"/>
                              <a:cs typeface="Times New Roman" panose="02020603050405020304" pitchFamily="18" charset="0"/>
                            </a:rPr>
                            <a:t>Liquidity</a:t>
                          </a:r>
                          <a:r>
                            <a:rPr lang="en-US" sz="1200" dirty="0">
                              <a:solidFill>
                                <a:srgbClr val="000000"/>
                              </a:solidFill>
                              <a:effectLst/>
                              <a:latin typeface="Calibri" panose="020F0502020204030204" pitchFamily="34" charset="0"/>
                              <a:ea typeface="Times New Roman"/>
                              <a:cs typeface="Times New Roman" panose="02020603050405020304" pitchFamily="18" charset="0"/>
                            </a:rPr>
                            <a:t> Ratio </a:t>
                          </a:r>
                          <a:r>
                            <a:rPr lang="en-US" sz="1200" baseline="-25000" dirty="0">
                              <a:solidFill>
                                <a:srgbClr val="000000"/>
                              </a:solidFill>
                              <a:effectLst/>
                              <a:latin typeface="Calibri" panose="020F0502020204030204" pitchFamily="34" charset="0"/>
                              <a:ea typeface="Times New Roman"/>
                              <a:cs typeface="Times New Roman" panose="02020603050405020304" pitchFamily="18" charset="0"/>
                            </a:rPr>
                            <a:t>i, t-1</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a:t>
                          </a:r>
                          <a:r>
                            <a:rPr lang="en-US" sz="1200" dirty="0">
                              <a:effectLst/>
                              <a:latin typeface="Calibri" panose="020F0502020204030204" pitchFamily="34" charset="0"/>
                              <a:ea typeface="Times New Roman"/>
                              <a:cs typeface="Times New Roman" panose="02020603050405020304" pitchFamily="18" charset="0"/>
                            </a:rPr>
                            <a:t>0.002**</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0.001</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0.00</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-0.002</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(0.001)</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(0.002)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(0.00)</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(0.001)</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0459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11.</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Constant</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2.33</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0.59</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0.39</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a:t>
                          </a:r>
                          <a:r>
                            <a:rPr lang="en-US" sz="1200" dirty="0">
                              <a:effectLst/>
                              <a:latin typeface="Calibri" panose="020F0502020204030204" pitchFamily="34" charset="0"/>
                              <a:ea typeface="Times New Roman"/>
                              <a:cs typeface="Times New Roman" panose="02020603050405020304" pitchFamily="18" charset="0"/>
                            </a:rPr>
                            <a:t>0.53)</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(1.27)</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(0.19)</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(0.35)</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0459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12.</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Observations</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817</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817</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817</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817</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04597">
                    <a:tc>
                      <a:txBody>
                        <a:bodyPr/>
                        <a:lstStyle/>
                        <a:p>
                          <a:pPr algn="just">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13.</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Number of id</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19</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19</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19</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19</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xmlns="" xmlns:a14="http://schemas.microsoft.com/office/drawing/2010/main" val="2588278250"/>
                  </p:ext>
                </p:extLst>
              </p:nvPr>
            </p:nvGraphicFramePr>
            <p:xfrm>
              <a:off x="1475657" y="613963"/>
              <a:ext cx="6264695" cy="5818802"/>
            </p:xfrm>
            <a:graphic>
              <a:graphicData uri="http://schemas.openxmlformats.org/drawingml/2006/table">
                <a:tbl>
                  <a:tblPr firstRow="1" firstCol="1" bandRow="1"/>
                  <a:tblGrid>
                    <a:gridCol w="317200"/>
                    <a:gridCol w="1915047"/>
                    <a:gridCol w="1152128"/>
                    <a:gridCol w="792088"/>
                    <a:gridCol w="936104"/>
                    <a:gridCol w="1152128"/>
                  </a:tblGrid>
                  <a:tr h="210312">
                    <a:tc>
                      <a:txBody>
                        <a:bodyPr/>
                        <a:lstStyle/>
                        <a:p>
                          <a:pPr algn="just">
                            <a:lnSpc>
                              <a:spcPct val="115000"/>
                            </a:lnSpc>
                            <a:spcAft>
                              <a:spcPts val="0"/>
                            </a:spcAft>
                          </a:pPr>
                          <a:r>
                            <a:rPr lang="en-US" sz="1200" b="1" dirty="0">
                              <a:effectLst/>
                              <a:latin typeface="Calibri" panose="020F0502020204030204" pitchFamily="34" charset="0"/>
                              <a:ea typeface="Times New Roman"/>
                              <a:cs typeface="Times New Roman" panose="02020603050405020304" pitchFamily="18" charset="0"/>
                            </a:rPr>
                            <a:t> </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w="28575" cap="flat" cmpd="dbl"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200" b="1" dirty="0">
                              <a:effectLst/>
                              <a:latin typeface="Calibri" panose="020F0502020204030204" pitchFamily="34" charset="0"/>
                              <a:ea typeface="Times New Roman"/>
                              <a:cs typeface="Times New Roman" panose="02020603050405020304" pitchFamily="18" charset="0"/>
                            </a:rPr>
                            <a:t> </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Commercial </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Consumer</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 Deposit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  Spread</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28575" cap="flat" cmpd="dbl" algn="ctr">
                          <a:solidFill>
                            <a:srgbClr val="000000"/>
                          </a:solidFill>
                          <a:prstDash val="solid"/>
                          <a:round/>
                          <a:headEnd type="none" w="med" len="med"/>
                          <a:tailEnd type="none" w="med" len="med"/>
                        </a:lnT>
                        <a:lnB>
                          <a:noFill/>
                        </a:lnB>
                      </a:tcPr>
                    </a:tc>
                  </a:tr>
                  <a:tr h="210312">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 </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(1)</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(2)</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    (3)</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effectLst/>
                              <a:latin typeface="Calibri" panose="020F0502020204030204" pitchFamily="34" charset="0"/>
                              <a:ea typeface="Times New Roman"/>
                              <a:cs typeface="Times New Roman" panose="02020603050405020304" pitchFamily="18" charset="0"/>
                            </a:rPr>
                            <a:t>     </a:t>
                          </a:r>
                          <a:r>
                            <a:rPr lang="en-US" sz="1200" b="0" dirty="0">
                              <a:effectLst/>
                              <a:latin typeface="Calibri" panose="020F0502020204030204" pitchFamily="34" charset="0"/>
                              <a:ea typeface="Times New Roman"/>
                              <a:cs typeface="Times New Roman" panose="02020603050405020304" pitchFamily="18" charset="0"/>
                            </a:rPr>
                            <a:t>(4)</a:t>
                          </a:r>
                          <a:endParaRPr lang="tr-TR" sz="1200" b="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10312">
                    <a:tc>
                      <a:txBody>
                        <a:bodyPr/>
                        <a:lstStyle/>
                        <a:p>
                          <a:pPr algn="just">
                            <a:lnSpc>
                              <a:spcPct val="115000"/>
                            </a:lnSpc>
                            <a:spcAft>
                              <a:spcPts val="0"/>
                            </a:spcAft>
                          </a:pPr>
                          <a:r>
                            <a:rPr lang="en-US" sz="1200">
                              <a:solidFill>
                                <a:srgbClr val="000000"/>
                              </a:solidFill>
                              <a:effectLst/>
                              <a:latin typeface="Calibri" panose="020F0502020204030204" pitchFamily="34" charset="0"/>
                              <a:ea typeface="Times New Roman"/>
                              <a:cs typeface="Times New Roman" panose="02020603050405020304" pitchFamily="18" charset="0"/>
                            </a:rPr>
                            <a:t>1.</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200" dirty="0">
                              <a:solidFill>
                                <a:srgbClr val="000000"/>
                              </a:solidFill>
                              <a:effectLst/>
                              <a:latin typeface="Calibri" panose="020F0502020204030204" pitchFamily="34" charset="0"/>
                              <a:ea typeface="Times New Roman"/>
                              <a:cs typeface="Times New Roman" panose="02020603050405020304" pitchFamily="18" charset="0"/>
                            </a:rPr>
                            <a:t>i</a:t>
                          </a:r>
                          <a:r>
                            <a:rPr lang="en-US" sz="1200" baseline="-25000" dirty="0">
                              <a:solidFill>
                                <a:srgbClr val="000000"/>
                              </a:solidFill>
                              <a:effectLst/>
                              <a:latin typeface="Calibri" panose="020F0502020204030204" pitchFamily="34" charset="0"/>
                              <a:ea typeface="Times New Roman"/>
                              <a:cs typeface="Times New Roman" panose="02020603050405020304" pitchFamily="18" charset="0"/>
                            </a:rPr>
                            <a:t>i,t-1</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0.77</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0.82</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0.64</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0.78</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(0.02)</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(0.01)</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solidFill>
                                <a:srgbClr val="000000"/>
                              </a:solidFill>
                              <a:effectLst/>
                              <a:latin typeface="Calibri" panose="020F0502020204030204" pitchFamily="34" charset="0"/>
                              <a:ea typeface="Times New Roman"/>
                              <a:cs typeface="Times New Roman" panose="02020603050405020304" pitchFamily="18" charset="0"/>
                            </a:rPr>
                            <a:t>2.</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dirty="0" smtClean="0">
                              <a:solidFill>
                                <a:srgbClr val="000000"/>
                              </a:solidFill>
                              <a:effectLst/>
                              <a:latin typeface="Calibri" panose="020F0502020204030204" pitchFamily="34" charset="0"/>
                              <a:ea typeface="Times New Roman"/>
                              <a:cs typeface="Times New Roman" panose="02020603050405020304" pitchFamily="18" charset="0"/>
                            </a:rPr>
                            <a:t> </a:t>
                          </a:r>
                          <a:r>
                            <a:rPr lang="en-US" sz="1200" dirty="0">
                              <a:solidFill>
                                <a:srgbClr val="000000"/>
                              </a:solidFill>
                              <a:effectLst/>
                              <a:latin typeface="Calibri" panose="020F0502020204030204" pitchFamily="34" charset="0"/>
                              <a:ea typeface="Times New Roman"/>
                              <a:cs typeface="Times New Roman" panose="02020603050405020304" pitchFamily="18" charset="0"/>
                            </a:rPr>
                            <a:t>O/N Lending Rate </a:t>
                          </a:r>
                          <a:r>
                            <a:rPr lang="en-US" sz="1200" baseline="-25000" dirty="0">
                              <a:solidFill>
                                <a:srgbClr val="000000"/>
                              </a:solidFill>
                              <a:effectLst/>
                              <a:latin typeface="Calibri" panose="020F0502020204030204" pitchFamily="34" charset="0"/>
                              <a:ea typeface="Times New Roman"/>
                              <a:cs typeface="Times New Roman" panose="02020603050405020304" pitchFamily="18" charset="0"/>
                            </a:rPr>
                            <a:t>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0.19</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 </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(0.02)</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3.</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Average Funding Rate</a:t>
                          </a:r>
                          <a:r>
                            <a:rPr lang="en-US" sz="1200" baseline="-25000">
                              <a:effectLst/>
                              <a:latin typeface="Calibri" panose="020F0502020204030204" pitchFamily="34" charset="0"/>
                              <a:ea typeface="Times New Roman"/>
                              <a:cs typeface="Times New Roman" panose="02020603050405020304" pitchFamily="18" charset="0"/>
                            </a:rPr>
                            <a:t>t</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0.37</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0.33</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(0.05)</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4.</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Spread </a:t>
                          </a:r>
                          <a:r>
                            <a:rPr lang="en-US" sz="1200" baseline="-25000">
                              <a:effectLst/>
                              <a:latin typeface="Calibri" panose="020F0502020204030204" pitchFamily="34" charset="0"/>
                              <a:ea typeface="Times New Roman"/>
                              <a:cs typeface="Times New Roman" panose="02020603050405020304" pitchFamily="18" charset="0"/>
                            </a:rPr>
                            <a:t>i,t-1</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0.22***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(0.04)</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421964">
                    <a:tc>
                      <a:txBody>
                        <a:bodyPr/>
                        <a:lstStyle/>
                        <a:p>
                          <a:pPr algn="just">
                            <a:lnSpc>
                              <a:spcPct val="115000"/>
                            </a:lnSpc>
                            <a:spcAft>
                              <a:spcPts val="0"/>
                            </a:spcAft>
                          </a:pPr>
                          <a:r>
                            <a:rPr lang="en-US" sz="1200">
                              <a:solidFill>
                                <a:srgbClr val="000000"/>
                              </a:solidFill>
                              <a:effectLst/>
                              <a:latin typeface="Calibri" panose="020F0502020204030204" pitchFamily="34" charset="0"/>
                              <a:ea typeface="Times New Roman"/>
                              <a:cs typeface="Times New Roman" panose="02020603050405020304" pitchFamily="18" charset="0"/>
                            </a:rPr>
                            <a:t>5.</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dirty="0">
                              <a:solidFill>
                                <a:srgbClr val="000000"/>
                              </a:solidFill>
                              <a:effectLst/>
                              <a:latin typeface="Calibri" panose="020F0502020204030204" pitchFamily="34" charset="0"/>
                              <a:ea typeface="Times New Roman"/>
                              <a:cs typeface="Times New Roman" panose="02020603050405020304" pitchFamily="18" charset="0"/>
                            </a:rPr>
                            <a:t>Nonperforming Loan Ratio </a:t>
                          </a:r>
                          <a:r>
                            <a:rPr lang="en-US" sz="1200" baseline="-25000" dirty="0" err="1">
                              <a:solidFill>
                                <a:srgbClr val="000000"/>
                              </a:solidFill>
                              <a:effectLst/>
                              <a:latin typeface="Calibri" panose="020F0502020204030204" pitchFamily="34" charset="0"/>
                              <a:ea typeface="Times New Roman"/>
                              <a:cs typeface="Times New Roman" panose="02020603050405020304" pitchFamily="18" charset="0"/>
                            </a:rPr>
                            <a:t>i,t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0.17*</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0.46**</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0.22**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(0.10)</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(0.21)</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(0.09)</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solidFill>
                                <a:srgbClr val="000000"/>
                              </a:solidFill>
                              <a:effectLst/>
                              <a:latin typeface="Calibri" panose="020F0502020204030204" pitchFamily="34" charset="0"/>
                              <a:ea typeface="Times New Roman"/>
                              <a:cs typeface="Times New Roman" panose="02020603050405020304" pitchFamily="18" charset="0"/>
                            </a:rPr>
                            <a:t>6.</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a:solidFill>
                                <a:srgbClr val="000000"/>
                              </a:solidFill>
                              <a:effectLst/>
                              <a:latin typeface="Calibri" panose="020F0502020204030204" pitchFamily="34" charset="0"/>
                              <a:ea typeface="Times New Roman"/>
                              <a:cs typeface="Times New Roman" panose="02020603050405020304" pitchFamily="18" charset="0"/>
                            </a:rPr>
                            <a:t>Inflation </a:t>
                          </a:r>
                          <a:r>
                            <a:rPr lang="en-US" sz="1200" baseline="-25000">
                              <a:solidFill>
                                <a:srgbClr val="000000"/>
                              </a:solidFill>
                              <a:effectLst/>
                              <a:latin typeface="Calibri" panose="020F0502020204030204" pitchFamily="34" charset="0"/>
                              <a:ea typeface="Times New Roman"/>
                              <a:cs typeface="Times New Roman" panose="02020603050405020304" pitchFamily="18" charset="0"/>
                            </a:rPr>
                            <a:t>t</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-0.01</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0.12**</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0.07</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(0.04)</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(0.04)</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(0.02)</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10312">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7.</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USD Dollar/TL </a:t>
                          </a:r>
                          <a:r>
                            <a:rPr lang="en-US" sz="1200" baseline="-25000">
                              <a:effectLst/>
                              <a:latin typeface="Calibri" panose="020F0502020204030204" pitchFamily="34" charset="0"/>
                              <a:ea typeface="Times New Roman"/>
                              <a:cs typeface="Times New Roman" panose="02020603050405020304" pitchFamily="18" charset="0"/>
                            </a:rPr>
                            <a:t>t</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0.01</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0.01</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0.02**</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(0.01)</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(0.002)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(0.01)</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0312">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8.</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a:solidFill>
                                <a:srgbClr val="000000"/>
                              </a:solidFill>
                              <a:effectLst/>
                              <a:latin typeface="Calibri" panose="020F0502020204030204" pitchFamily="34" charset="0"/>
                              <a:ea typeface="Times New Roman"/>
                              <a:cs typeface="Times New Roman" panose="02020603050405020304" pitchFamily="18" charset="0"/>
                            </a:rPr>
                            <a:t>RR</a:t>
                          </a:r>
                          <a:r>
                            <a:rPr lang="en-US" sz="1200" baseline="30000">
                              <a:solidFill>
                                <a:srgbClr val="000000"/>
                              </a:solidFill>
                              <a:effectLst/>
                              <a:latin typeface="Calibri" panose="020F0502020204030204" pitchFamily="34" charset="0"/>
                              <a:ea typeface="Times New Roman"/>
                              <a:cs typeface="Times New Roman" panose="02020603050405020304" pitchFamily="18" charset="0"/>
                            </a:rPr>
                            <a:t>c</a:t>
                          </a:r>
                          <a:r>
                            <a:rPr lang="en-US" sz="1200">
                              <a:solidFill>
                                <a:srgbClr val="000000"/>
                              </a:solidFill>
                              <a:effectLst/>
                              <a:latin typeface="Calibri" panose="020F0502020204030204" pitchFamily="34" charset="0"/>
                              <a:ea typeface="Times New Roman"/>
                              <a:cs typeface="Times New Roman" panose="02020603050405020304" pitchFamily="18" charset="0"/>
                            </a:rPr>
                            <a:t> </a:t>
                          </a:r>
                          <a:r>
                            <a:rPr lang="en-US" sz="1200" baseline="-25000">
                              <a:solidFill>
                                <a:srgbClr val="000000"/>
                              </a:solidFill>
                              <a:effectLst/>
                              <a:latin typeface="Calibri" panose="020F0502020204030204" pitchFamily="34" charset="0"/>
                              <a:ea typeface="Times New Roman"/>
                              <a:cs typeface="Times New Roman" panose="02020603050405020304" pitchFamily="18" charset="0"/>
                            </a:rPr>
                            <a:t>i,t</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0.08</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0.17***</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0.05</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0.04*</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(0.05)</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(0.01)</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(0.02)</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43525">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9.</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endParaRPr lang="tr-TR"/>
                        </a:p>
                      </a:txBody>
                      <a:tcPr marL="44450" marR="44450" marT="0" marB="0" anchor="ctr">
                        <a:lnL>
                          <a:noFill/>
                        </a:lnL>
                        <a:lnR>
                          <a:noFill/>
                        </a:lnR>
                        <a:lnT>
                          <a:noFill/>
                        </a:lnT>
                        <a:lnB>
                          <a:noFill/>
                        </a:lnB>
                        <a:blipFill rotWithShape="1">
                          <a:blip r:embed="rId3"/>
                          <a:stretch>
                            <a:fillRect l="-16561" t="-1685000" r="-210828" b="-647500"/>
                          </a:stretch>
                        </a:blipFill>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a:t>
                          </a:r>
                          <a:r>
                            <a:rPr lang="en-US" sz="1200" dirty="0">
                              <a:effectLst/>
                              <a:latin typeface="Calibri" panose="020F0502020204030204" pitchFamily="34" charset="0"/>
                              <a:ea typeface="Times New Roman"/>
                              <a:cs typeface="Times New Roman" panose="02020603050405020304" pitchFamily="18" charset="0"/>
                            </a:rPr>
                            <a:t>0.16***</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-0.13**</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a:t>
                          </a:r>
                          <a:r>
                            <a:rPr lang="en-US" sz="1200" dirty="0">
                              <a:effectLst/>
                              <a:latin typeface="Calibri" panose="020F0502020204030204" pitchFamily="34" charset="0"/>
                              <a:ea typeface="Times New Roman"/>
                              <a:cs typeface="Times New Roman" panose="02020603050405020304" pitchFamily="18" charset="0"/>
                            </a:rPr>
                            <a:t>0.07***</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-0.03</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(0.03)</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(0.06)</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(0.01)</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(0.03)</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0312">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10.</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a:solidFill>
                                <a:srgbClr val="000000"/>
                              </a:solidFill>
                              <a:effectLst/>
                              <a:latin typeface="Calibri" panose="020F0502020204030204" pitchFamily="34" charset="0"/>
                              <a:ea typeface="Times New Roman"/>
                              <a:cs typeface="Times New Roman" panose="02020603050405020304" pitchFamily="18" charset="0"/>
                            </a:rPr>
                            <a:t>RR</a:t>
                          </a:r>
                          <a:r>
                            <a:rPr lang="en-US" sz="1200" baseline="30000">
                              <a:solidFill>
                                <a:srgbClr val="000000"/>
                              </a:solidFill>
                              <a:effectLst/>
                              <a:latin typeface="Calibri" panose="020F0502020204030204" pitchFamily="34" charset="0"/>
                              <a:ea typeface="Times New Roman"/>
                              <a:cs typeface="Times New Roman" panose="02020603050405020304" pitchFamily="18" charset="0"/>
                            </a:rPr>
                            <a:t>c</a:t>
                          </a:r>
                          <a:r>
                            <a:rPr lang="en-US" sz="1200">
                              <a:solidFill>
                                <a:srgbClr val="000000"/>
                              </a:solidFill>
                              <a:effectLst/>
                              <a:latin typeface="Calibri" panose="020F0502020204030204" pitchFamily="34" charset="0"/>
                              <a:ea typeface="Times New Roman"/>
                              <a:cs typeface="Times New Roman" panose="02020603050405020304" pitchFamily="18" charset="0"/>
                            </a:rPr>
                            <a:t> </a:t>
                          </a:r>
                          <a:r>
                            <a:rPr lang="en-US" sz="1200" baseline="-25000">
                              <a:solidFill>
                                <a:srgbClr val="000000"/>
                              </a:solidFill>
                              <a:effectLst/>
                              <a:latin typeface="Calibri" panose="020F0502020204030204" pitchFamily="34" charset="0"/>
                              <a:ea typeface="Times New Roman"/>
                              <a:cs typeface="Times New Roman" panose="02020603050405020304" pitchFamily="18" charset="0"/>
                            </a:rPr>
                            <a:t>i,t</a:t>
                          </a:r>
                          <a:r>
                            <a:rPr lang="en-US" sz="1200">
                              <a:effectLst/>
                              <a:latin typeface="Calibri" panose="020F0502020204030204" pitchFamily="34" charset="0"/>
                              <a:ea typeface="Times New Roman"/>
                              <a:cs typeface="Times New Roman" panose="02020603050405020304" pitchFamily="18" charset="0"/>
                            </a:rPr>
                            <a:t>×</a:t>
                          </a:r>
                          <a:r>
                            <a:rPr lang="en-US" sz="1200">
                              <a:solidFill>
                                <a:srgbClr val="000000"/>
                              </a:solidFill>
                              <a:effectLst/>
                              <a:latin typeface="Calibri" panose="020F0502020204030204" pitchFamily="34" charset="0"/>
                              <a:ea typeface="Times New Roman"/>
                              <a:cs typeface="Times New Roman" panose="02020603050405020304" pitchFamily="18" charset="0"/>
                            </a:rPr>
                            <a:t>Liquidity Ratio </a:t>
                          </a:r>
                          <a:r>
                            <a:rPr lang="en-US" sz="1200" baseline="-25000">
                              <a:solidFill>
                                <a:srgbClr val="000000"/>
                              </a:solidFill>
                              <a:effectLst/>
                              <a:latin typeface="Calibri" panose="020F0502020204030204" pitchFamily="34" charset="0"/>
                              <a:ea typeface="Times New Roman"/>
                              <a:cs typeface="Times New Roman" panose="02020603050405020304" pitchFamily="18" charset="0"/>
                            </a:rPr>
                            <a:t>i, t-1</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a:t>
                          </a:r>
                          <a:r>
                            <a:rPr lang="en-US" sz="1200" dirty="0">
                              <a:effectLst/>
                              <a:latin typeface="Calibri" panose="020F0502020204030204" pitchFamily="34" charset="0"/>
                              <a:ea typeface="Times New Roman"/>
                              <a:cs typeface="Times New Roman" panose="02020603050405020304" pitchFamily="18" charset="0"/>
                            </a:rPr>
                            <a:t>0.002**</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0.001</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0.00</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-0.002</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(0.001)</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(0.002)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(0.00)</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(0.001)</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0312">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11.</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Constant</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2.33</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-0.02</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0.59</a:t>
                          </a:r>
                          <a:r>
                            <a:rPr lang="en-US" sz="1200" dirty="0">
                              <a:effectLst/>
                              <a:latin typeface="Calibri" panose="020F0502020204030204" pitchFamily="34" charset="0"/>
                              <a:ea typeface="Times New Roman"/>
                              <a:cs typeface="Times New Roman" panose="02020603050405020304" pitchFamily="18" charset="0"/>
                            </a:rPr>
                            <a:t>***</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0.39</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7367">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 </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nSpc>
                              <a:spcPct val="115000"/>
                            </a:lnSpc>
                          </a:pPr>
                          <a:endParaRPr lang="tr-TR"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tr-TR" sz="1200" dirty="0" smtClean="0">
                              <a:effectLst/>
                              <a:latin typeface="Calibri" panose="020F0502020204030204" pitchFamily="34" charset="0"/>
                              <a:ea typeface="Times New Roman"/>
                              <a:cs typeface="Times New Roman" panose="02020603050405020304" pitchFamily="18" charset="0"/>
                            </a:rPr>
                            <a:t> </a:t>
                          </a:r>
                          <a:r>
                            <a:rPr lang="en-US" sz="1200" dirty="0" smtClean="0">
                              <a:effectLst/>
                              <a:latin typeface="Calibri" panose="020F0502020204030204" pitchFamily="34" charset="0"/>
                              <a:ea typeface="Times New Roman"/>
                              <a:cs typeface="Times New Roman" panose="02020603050405020304" pitchFamily="18" charset="0"/>
                            </a:rPr>
                            <a:t>(</a:t>
                          </a:r>
                          <a:r>
                            <a:rPr lang="en-US" sz="1200" dirty="0">
                              <a:effectLst/>
                              <a:latin typeface="Calibri" panose="020F0502020204030204" pitchFamily="34" charset="0"/>
                              <a:ea typeface="Times New Roman"/>
                              <a:cs typeface="Times New Roman" panose="02020603050405020304" pitchFamily="18" charset="0"/>
                            </a:rPr>
                            <a:t>0.53)</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(1.27)</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(0.19)</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(0.35)</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0312">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12.</a:t>
                          </a:r>
                          <a:endParaRPr lang="tr-TR" sz="120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Observations</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817</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817</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817</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817</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tcPr>
                    </a:tc>
                  </a:tr>
                  <a:tr h="210312">
                    <a:tc>
                      <a:txBody>
                        <a:bodyPr/>
                        <a:lstStyle/>
                        <a:p>
                          <a:pPr algn="just">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13.</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Number of id</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19</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19</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Calibri" panose="020F0502020204030204" pitchFamily="34" charset="0"/>
                              <a:ea typeface="Times New Roman"/>
                              <a:cs typeface="Times New Roman" panose="02020603050405020304" pitchFamily="18" charset="0"/>
                            </a:rPr>
                            <a:t>19</a:t>
                          </a:r>
                          <a:endParaRPr lang="tr-TR" sz="120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Calibri" panose="020F0502020204030204" pitchFamily="34" charset="0"/>
                              <a:ea typeface="Times New Roman"/>
                              <a:cs typeface="Times New Roman" panose="02020603050405020304" pitchFamily="18" charset="0"/>
                            </a:rPr>
                            <a:t>19</a:t>
                          </a:r>
                          <a:endParaRPr lang="tr-TR" sz="1200"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xmlns="" val="1768628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Main </a:t>
            </a:r>
            <a:r>
              <a:rPr lang="tr-TR" dirty="0" err="1" smtClean="0"/>
              <a:t>Unconventional</a:t>
            </a:r>
            <a:r>
              <a:rPr lang="tr-TR" dirty="0" smtClean="0"/>
              <a:t> </a:t>
            </a:r>
            <a:r>
              <a:rPr lang="tr-TR" dirty="0" err="1" smtClean="0"/>
              <a:t>Policy</a:t>
            </a:r>
            <a:r>
              <a:rPr lang="tr-TR" dirty="0" smtClean="0"/>
              <a:t> Tools</a:t>
            </a:r>
            <a:endParaRPr lang="tr-TR" dirty="0"/>
          </a:p>
        </p:txBody>
      </p:sp>
      <p:sp>
        <p:nvSpPr>
          <p:cNvPr id="7" name="Slide Number Placeholder 6"/>
          <p:cNvSpPr>
            <a:spLocks noGrp="1"/>
          </p:cNvSpPr>
          <p:nvPr>
            <p:ph type="sldNum" sz="quarter" idx="12"/>
          </p:nvPr>
        </p:nvSpPr>
        <p:spPr/>
        <p:txBody>
          <a:bodyPr/>
          <a:lstStyle/>
          <a:p>
            <a:fld id="{506F0761-BE16-4D04-A06F-2D928E2DA77D}" type="slidenum">
              <a:rPr lang="tr-TR" smtClean="0"/>
              <a:pPr/>
              <a:t>3</a:t>
            </a:fld>
            <a:endParaRPr lang="tr-TR"/>
          </a:p>
        </p:txBody>
      </p:sp>
      <p:sp>
        <p:nvSpPr>
          <p:cNvPr id="5" name="Content Placeholder 2"/>
          <p:cNvSpPr txBox="1">
            <a:spLocks/>
          </p:cNvSpPr>
          <p:nvPr/>
        </p:nvSpPr>
        <p:spPr>
          <a:xfrm>
            <a:off x="694509" y="2514600"/>
            <a:ext cx="7772400" cy="2895600"/>
          </a:xfrm>
          <a:prstGeom prst="rect">
            <a:avLst/>
          </a:prstGeom>
        </p:spPr>
        <p:txBody>
          <a:bodyPr>
            <a:noAutofit/>
          </a:bodyPr>
          <a:lstStyle>
            <a:lvl1pPr marL="342900" indent="-342900" algn="l" defTabSz="914400" rtl="0" eaLnBrk="1" latinLnBrk="0" hangingPunct="1">
              <a:spcBef>
                <a:spcPct val="20000"/>
              </a:spcBef>
              <a:buClr>
                <a:srgbClr val="87212E"/>
              </a:buClr>
              <a:buSzPct val="80000"/>
              <a:buFont typeface="Wingdings" pitchFamily="2" charset="2"/>
              <a:buChar char="Ø"/>
              <a:defRPr sz="2400" kern="1200">
                <a:solidFill>
                  <a:schemeClr val="tx1"/>
                </a:solidFill>
                <a:latin typeface="Cambria" pitchFamily="18" charset="0"/>
                <a:ea typeface="+mn-ea"/>
                <a:cs typeface="+mn-cs"/>
              </a:defRPr>
            </a:lvl1pPr>
            <a:lvl2pPr marL="742950" indent="-285750" algn="l" defTabSz="914400" rtl="0" eaLnBrk="1" latinLnBrk="0" hangingPunct="1">
              <a:spcBef>
                <a:spcPct val="20000"/>
              </a:spcBef>
              <a:buClr>
                <a:srgbClr val="87212E"/>
              </a:buClr>
              <a:buSzPct val="80000"/>
              <a:buFont typeface="Arial" pitchFamily="34" charset="0"/>
              <a:buChar char="•"/>
              <a:defRPr sz="20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Clr>
                <a:srgbClr val="87212E"/>
              </a:buClr>
              <a:buSzPct val="80000"/>
              <a:buFont typeface="Arial" pitchFamily="34" charset="0"/>
              <a:buChar char="•"/>
              <a:defRPr sz="18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Clr>
                <a:srgbClr val="87212E"/>
              </a:buClr>
              <a:buSzPct val="80000"/>
              <a:buFont typeface="Arial" pitchFamily="34" charset="0"/>
              <a:buChar char="•"/>
              <a:defRPr sz="16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Clr>
                <a:srgbClr val="87212E"/>
              </a:buClr>
              <a:buSzPct val="80000"/>
              <a:buFont typeface="Arial" pitchFamily="34" charset="0"/>
              <a:buChar char="•"/>
              <a:defRPr sz="14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5000"/>
              </a:lnSpc>
              <a:spcAft>
                <a:spcPts val="1000"/>
              </a:spcAft>
            </a:pPr>
            <a:r>
              <a:rPr lang="en-US" sz="2800" i="1" dirty="0" smtClean="0">
                <a:latin typeface="Calibri"/>
                <a:ea typeface="SimSun"/>
                <a:cs typeface="Times New Roman"/>
              </a:rPr>
              <a:t>Asymmetric </a:t>
            </a:r>
            <a:r>
              <a:rPr lang="en-US" sz="2800" i="1" dirty="0">
                <a:latin typeface="Calibri"/>
                <a:ea typeface="SimSun"/>
                <a:cs typeface="Times New Roman"/>
              </a:rPr>
              <a:t>Interest Rate Corridor (</a:t>
            </a:r>
            <a:r>
              <a:rPr lang="en-US" sz="2800" i="1" dirty="0" smtClean="0">
                <a:latin typeface="Calibri"/>
                <a:ea typeface="SimSun"/>
                <a:cs typeface="Times New Roman"/>
              </a:rPr>
              <a:t>ARC)</a:t>
            </a:r>
            <a:endParaRPr lang="tr-TR" sz="2800" i="1" dirty="0" smtClean="0">
              <a:latin typeface="Calibri"/>
              <a:ea typeface="SimSun"/>
              <a:cs typeface="Times New Roman"/>
            </a:endParaRPr>
          </a:p>
          <a:p>
            <a:pPr>
              <a:lnSpc>
                <a:spcPct val="115000"/>
              </a:lnSpc>
              <a:spcAft>
                <a:spcPts val="1000"/>
              </a:spcAft>
            </a:pPr>
            <a:r>
              <a:rPr lang="tr-TR" sz="2800" i="1" dirty="0" smtClean="0">
                <a:latin typeface="Calibri"/>
                <a:ea typeface="SimSun"/>
                <a:cs typeface="Times New Roman"/>
              </a:rPr>
              <a:t>Reserve Requirements and </a:t>
            </a:r>
            <a:r>
              <a:rPr lang="tr-TR" sz="2800" i="1" dirty="0" err="1" smtClean="0">
                <a:latin typeface="Calibri"/>
                <a:ea typeface="SimSun"/>
                <a:cs typeface="Times New Roman"/>
              </a:rPr>
              <a:t>Liquidity</a:t>
            </a:r>
            <a:r>
              <a:rPr lang="tr-TR" sz="2800" i="1" dirty="0" smtClean="0">
                <a:latin typeface="Calibri"/>
                <a:ea typeface="SimSun"/>
                <a:cs typeface="Times New Roman"/>
              </a:rPr>
              <a:t> </a:t>
            </a:r>
            <a:r>
              <a:rPr lang="tr-TR" sz="2800" i="1" dirty="0" err="1" smtClean="0">
                <a:latin typeface="Calibri"/>
                <a:ea typeface="SimSun"/>
                <a:cs typeface="Times New Roman"/>
              </a:rPr>
              <a:t>Policy</a:t>
            </a:r>
            <a:r>
              <a:rPr lang="tr-TR" sz="2800" i="1" dirty="0" smtClean="0">
                <a:latin typeface="Calibri"/>
                <a:ea typeface="SimSun"/>
                <a:cs typeface="Times New Roman"/>
              </a:rPr>
              <a:t> (RR)</a:t>
            </a:r>
          </a:p>
        </p:txBody>
      </p:sp>
    </p:spTree>
    <p:extLst>
      <p:ext uri="{BB962C8B-B14F-4D97-AF65-F5344CB8AC3E}">
        <p14:creationId xmlns:p14="http://schemas.microsoft.com/office/powerpoint/2010/main" xmlns="" val="3986137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30</a:t>
            </a:fld>
            <a:endParaRPr lang="tr-TR">
              <a:solidFill>
                <a:srgbClr val="FFFFFF"/>
              </a:solidFill>
            </a:endParaRPr>
          </a:p>
        </p:txBody>
      </p:sp>
      <p:sp>
        <p:nvSpPr>
          <p:cNvPr id="3" name="Text Placeholder 2"/>
          <p:cNvSpPr>
            <a:spLocks noGrp="1"/>
          </p:cNvSpPr>
          <p:nvPr>
            <p:ph type="body" sz="half" idx="2"/>
          </p:nvPr>
        </p:nvSpPr>
        <p:spPr/>
        <p:txBody>
          <a:bodyPr/>
          <a:lstStyle/>
          <a:p>
            <a:endParaRPr lang="tr-TR"/>
          </a:p>
        </p:txBody>
      </p:sp>
      <p:sp>
        <p:nvSpPr>
          <p:cNvPr id="5" name="Text Placeholder 4"/>
          <p:cNvSpPr>
            <a:spLocks noGrp="1"/>
          </p:cNvSpPr>
          <p:nvPr>
            <p:ph type="body" sz="quarter" idx="14"/>
          </p:nvPr>
        </p:nvSpPr>
        <p:spPr>
          <a:xfrm>
            <a:off x="1259632" y="1142500"/>
            <a:ext cx="6606260" cy="4230716"/>
          </a:xfrm>
        </p:spPr>
        <p:txBody>
          <a:bodyPr>
            <a:normAutofit lnSpcReduction="10000"/>
          </a:bodyPr>
          <a:lstStyle/>
          <a:p>
            <a:pPr marL="342900" indent="-342900" algn="l">
              <a:buFont typeface="Arial" panose="020B0604020202020204" pitchFamily="34" charset="0"/>
              <a:buChar char="•"/>
            </a:pPr>
            <a:r>
              <a:rPr lang="tr-TR" dirty="0" smtClean="0">
                <a:solidFill>
                  <a:schemeClr val="tx1"/>
                </a:solidFill>
              </a:rPr>
              <a:t>So far we have shown that liquidity has a stronger impact on commercial loan rates relative to consumer loans. </a:t>
            </a:r>
          </a:p>
          <a:p>
            <a:pPr marL="1085850" lvl="1" indent="-342900"/>
            <a:r>
              <a:rPr lang="tr-TR" dirty="0" smtClean="0">
                <a:latin typeface="+mn-lt"/>
              </a:rPr>
              <a:t>Commercial loans have </a:t>
            </a:r>
            <a:r>
              <a:rPr lang="tr-TR" dirty="0" err="1" smtClean="0">
                <a:latin typeface="+mn-lt"/>
              </a:rPr>
              <a:t>shorter</a:t>
            </a:r>
            <a:r>
              <a:rPr lang="tr-TR" dirty="0" smtClean="0">
                <a:latin typeface="+mn-lt"/>
              </a:rPr>
              <a:t> </a:t>
            </a:r>
            <a:r>
              <a:rPr lang="tr-TR" dirty="0" err="1" smtClean="0">
                <a:latin typeface="+mn-lt"/>
              </a:rPr>
              <a:t>maturity</a:t>
            </a:r>
            <a:r>
              <a:rPr lang="tr-TR" dirty="0" smtClean="0">
                <a:latin typeface="+mn-lt"/>
              </a:rPr>
              <a:t> and adjustable rates</a:t>
            </a:r>
            <a:r>
              <a:rPr lang="tr-TR" dirty="0" smtClean="0">
                <a:latin typeface="+mn-lt"/>
                <a:sym typeface="Wingdings" panose="05000000000000000000" pitchFamily="2" charset="2"/>
              </a:rPr>
              <a:t>More liquid</a:t>
            </a:r>
          </a:p>
          <a:p>
            <a:pPr marL="1085850" lvl="1" indent="-342900"/>
            <a:r>
              <a:rPr lang="tr-TR" dirty="0">
                <a:latin typeface="+mn-lt"/>
              </a:rPr>
              <a:t>Consumer loans have longer terms and fixed rate</a:t>
            </a:r>
            <a:r>
              <a:rPr lang="tr-TR" dirty="0">
                <a:latin typeface="+mn-lt"/>
                <a:sym typeface="Wingdings" panose="05000000000000000000" pitchFamily="2" charset="2"/>
              </a:rPr>
              <a:t>Less liquid</a:t>
            </a:r>
            <a:endParaRPr lang="tr-TR" dirty="0">
              <a:latin typeface="+mn-lt"/>
            </a:endParaRPr>
          </a:p>
          <a:p>
            <a:pPr marL="1085850" lvl="1" indent="-342900"/>
            <a:r>
              <a:rPr lang="tr-TR" dirty="0" smtClean="0">
                <a:latin typeface="+mn-lt"/>
              </a:rPr>
              <a:t>Shouldn’t we see a larger response by consumer loans?</a:t>
            </a:r>
          </a:p>
          <a:p>
            <a:pPr marL="342900" indent="-342900" algn="l">
              <a:buFont typeface="Arial" panose="020B0604020202020204" pitchFamily="34" charset="0"/>
              <a:buChar char="•"/>
            </a:pPr>
            <a:r>
              <a:rPr lang="tr-TR" dirty="0" smtClean="0">
                <a:solidFill>
                  <a:schemeClr val="tx1"/>
                </a:solidFill>
              </a:rPr>
              <a:t>Consumer loans have higher demand elasticity</a:t>
            </a:r>
          </a:p>
          <a:p>
            <a:pPr marL="1085850" lvl="1" indent="-342900"/>
            <a:r>
              <a:rPr lang="tr-TR" dirty="0" smtClean="0">
                <a:solidFill>
                  <a:schemeClr val="tx1"/>
                </a:solidFill>
                <a:latin typeface="+mn-lt"/>
              </a:rPr>
              <a:t>Banks may prefer to adjust their volumes rather than interest rates</a:t>
            </a:r>
            <a:endParaRPr lang="tr-TR" dirty="0" smtClean="0">
              <a:latin typeface="+mn-lt"/>
            </a:endParaRPr>
          </a:p>
          <a:p>
            <a:pPr lvl="1" indent="0">
              <a:buNone/>
            </a:pPr>
            <a:endParaRPr lang="tr-TR" dirty="0" smtClean="0">
              <a:solidFill>
                <a:schemeClr val="tx1"/>
              </a:solidFill>
              <a:latin typeface="+mn-lt"/>
            </a:endParaRPr>
          </a:p>
          <a:p>
            <a:pPr lvl="1" indent="0">
              <a:buNone/>
            </a:pPr>
            <a:r>
              <a:rPr lang="tr-TR" dirty="0" smtClean="0">
                <a:solidFill>
                  <a:schemeClr val="tx1"/>
                </a:solidFill>
                <a:latin typeface="+mn-lt"/>
              </a:rPr>
              <a:t>Table 7</a:t>
            </a:r>
          </a:p>
        </p:txBody>
      </p:sp>
      <p:sp>
        <p:nvSpPr>
          <p:cNvPr id="6" name="Title 5"/>
          <p:cNvSpPr>
            <a:spLocks noGrp="1"/>
          </p:cNvSpPr>
          <p:nvPr>
            <p:ph type="title"/>
          </p:nvPr>
        </p:nvSpPr>
        <p:spPr/>
        <p:txBody>
          <a:bodyPr/>
          <a:lstStyle/>
          <a:p>
            <a:r>
              <a:rPr lang="tr-TR" dirty="0" smtClean="0"/>
              <a:t>Empirical Analysis</a:t>
            </a:r>
            <a:endParaRPr lang="tr-TR" dirty="0"/>
          </a:p>
        </p:txBody>
      </p:sp>
      <p:sp>
        <p:nvSpPr>
          <p:cNvPr id="7" name="Text Placeholder 6"/>
          <p:cNvSpPr>
            <a:spLocks noGrp="1"/>
          </p:cNvSpPr>
          <p:nvPr>
            <p:ph type="body" sz="half" idx="15"/>
          </p:nvPr>
        </p:nvSpPr>
        <p:spPr/>
        <p:txBody>
          <a:bodyPr/>
          <a:lstStyle/>
          <a:p>
            <a:endParaRPr lang="tr-TR"/>
          </a:p>
        </p:txBody>
      </p:sp>
    </p:spTree>
    <p:extLst>
      <p:ext uri="{BB962C8B-B14F-4D97-AF65-F5344CB8AC3E}">
        <p14:creationId xmlns:p14="http://schemas.microsoft.com/office/powerpoint/2010/main" xmlns="" val="4061717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31</a:t>
            </a:fld>
            <a:endParaRPr lang="tr-TR">
              <a:solidFill>
                <a:srgbClr val="FFFFFF"/>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909001049"/>
              </p:ext>
            </p:extLst>
          </p:nvPr>
        </p:nvGraphicFramePr>
        <p:xfrm>
          <a:off x="1115616" y="116632"/>
          <a:ext cx="4444054" cy="263906"/>
        </p:xfrm>
        <a:graphic>
          <a:graphicData uri="http://schemas.openxmlformats.org/drawingml/2006/table">
            <a:tbl>
              <a:tblPr firstRow="1" firstCol="1" bandRow="1"/>
              <a:tblGrid>
                <a:gridCol w="4444054"/>
              </a:tblGrid>
              <a:tr h="257937">
                <a:tc>
                  <a:txBody>
                    <a:bodyPr/>
                    <a:lstStyle/>
                    <a:p>
                      <a:pPr algn="just">
                        <a:lnSpc>
                          <a:spcPct val="115000"/>
                        </a:lnSpc>
                        <a:spcAft>
                          <a:spcPts val="0"/>
                        </a:spcAft>
                      </a:pPr>
                      <a:r>
                        <a:rPr lang="en-US" sz="1600" b="1" i="1" dirty="0" smtClean="0">
                          <a:effectLst/>
                          <a:latin typeface="Calibri" panose="020F0502020204030204" pitchFamily="34" charset="0"/>
                          <a:ea typeface="Times New Roman"/>
                        </a:rPr>
                        <a:t>Table 7: Loan Growth</a:t>
                      </a:r>
                      <a:endParaRPr lang="tr-TR" sz="1600" i="1" dirty="0">
                        <a:effectLst/>
                        <a:latin typeface="Calibri" panose="020F0502020204030204" pitchFamily="34" charset="0"/>
                        <a:ea typeface="Calibri"/>
                        <a:cs typeface="Times New Roman" panose="02020603050405020304" pitchFamily="18" charset="0"/>
                      </a:endParaRPr>
                    </a:p>
                  </a:txBody>
                  <a:tcPr marL="44450" marR="44450" marT="0" marB="0" anchor="b">
                    <a:lnL>
                      <a:noFill/>
                    </a:lnL>
                    <a:lnR>
                      <a:noFill/>
                    </a:lnR>
                    <a:lnT>
                      <a:noFill/>
                    </a:lnT>
                    <a:lnB>
                      <a:noFill/>
                    </a:lnB>
                    <a:solidFill>
                      <a:srgbClr val="FFFFFF"/>
                    </a:solidFill>
                  </a:tcPr>
                </a:tc>
              </a:tr>
            </a:tbl>
          </a:graphicData>
        </a:graphic>
      </p:graphicFrame>
      <mc:AlternateContent xmlns:mc="http://schemas.openxmlformats.org/markup-compatibility/2006">
        <mc:Choice xmlns:a14="http://schemas.microsoft.com/office/drawing/2010/main" xmlns="" Requires="a14">
          <p:graphicFrame>
            <p:nvGraphicFramePr>
              <p:cNvPr id="3" name="Tablo 2"/>
              <p:cNvGraphicFramePr>
                <a:graphicFrameLocks noGrp="1"/>
              </p:cNvGraphicFramePr>
              <p:nvPr>
                <p:extLst>
                  <p:ext uri="{D42A27DB-BD31-4B8C-83A1-F6EECF244321}">
                    <p14:modId xmlns:p14="http://schemas.microsoft.com/office/powerpoint/2010/main" val="1814704422"/>
                  </p:ext>
                </p:extLst>
              </p:nvPr>
            </p:nvGraphicFramePr>
            <p:xfrm>
              <a:off x="1185229" y="404664"/>
              <a:ext cx="5197655" cy="5665598"/>
            </p:xfrm>
            <a:graphic>
              <a:graphicData uri="http://schemas.openxmlformats.org/drawingml/2006/table">
                <a:tbl>
                  <a:tblPr firstRow="1" firstCol="1" bandRow="1"/>
                  <a:tblGrid>
                    <a:gridCol w="374060"/>
                    <a:gridCol w="2797183"/>
                    <a:gridCol w="1013206"/>
                    <a:gridCol w="1013206"/>
                  </a:tblGrid>
                  <a:tr h="255398">
                    <a:tc>
                      <a:txBody>
                        <a:bodyPr/>
                        <a:lstStyle/>
                        <a:p>
                          <a:pPr algn="just">
                            <a:lnSpc>
                              <a:spcPct val="115000"/>
                            </a:lnSpc>
                            <a:spcAft>
                              <a:spcPts val="0"/>
                            </a:spcAft>
                          </a:pPr>
                          <a:r>
                            <a:rPr lang="en-US" sz="1200" dirty="0">
                              <a:effectLst/>
                              <a:latin typeface="+mn-lt"/>
                              <a:ea typeface="Times New Roman"/>
                              <a:cs typeface="Times New Roman" pitchFamily="18" charset="0"/>
                            </a:rPr>
                            <a:t> </a:t>
                          </a:r>
                          <a:endParaRPr lang="tr-TR" sz="1200" dirty="0">
                            <a:effectLst/>
                            <a:latin typeface="+mn-lt"/>
                            <a:ea typeface="Calibri"/>
                            <a:cs typeface="Times New Roman" pitchFamily="18" charset="0"/>
                          </a:endParaRPr>
                        </a:p>
                      </a:txBody>
                      <a:tcPr marL="42855" marR="42855" marT="0" marB="0">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200" dirty="0">
                            <a:effectLst/>
                            <a:latin typeface="+mn-lt"/>
                            <a:cs typeface="Times New Roman" pitchFamily="18" charset="0"/>
                          </a:endParaRPr>
                        </a:p>
                      </a:txBody>
                      <a:tcPr marL="42855" marR="42855"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effectLst/>
                              <a:latin typeface="+mn-lt"/>
                              <a:ea typeface="Times New Roman"/>
                              <a:cs typeface="Times New Roman" pitchFamily="18" charset="0"/>
                            </a:rPr>
                            <a:t>(Consumer)</a:t>
                          </a:r>
                          <a:endParaRPr lang="tr-TR" sz="1200">
                            <a:effectLst/>
                            <a:latin typeface="+mn-lt"/>
                            <a:ea typeface="Calibri"/>
                            <a:cs typeface="Times New Roman" pitchFamily="18" charset="0"/>
                          </a:endParaRPr>
                        </a:p>
                      </a:txBody>
                      <a:tcPr marL="42855" marR="42855"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effectLst/>
                              <a:latin typeface="+mn-lt"/>
                              <a:ea typeface="Times New Roman"/>
                              <a:cs typeface="Times New Roman" pitchFamily="18" charset="0"/>
                            </a:rPr>
                            <a:t>  (Commercial)</a:t>
                          </a:r>
                          <a:endParaRPr lang="tr-TR" sz="1200">
                            <a:effectLst/>
                            <a:latin typeface="+mn-lt"/>
                            <a:ea typeface="Calibri"/>
                            <a:cs typeface="Times New Roman" pitchFamily="18" charset="0"/>
                          </a:endParaRPr>
                        </a:p>
                      </a:txBody>
                      <a:tcPr marL="42855" marR="42855"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00">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1.</a:t>
                          </a:r>
                          <a:endParaRPr lang="tr-TR" sz="1200">
                            <a:effectLst/>
                            <a:latin typeface="+mn-lt"/>
                            <a:ea typeface="Calibri"/>
                            <a:cs typeface="Times New Roman" pitchFamily="18" charset="0"/>
                          </a:endParaRPr>
                        </a:p>
                      </a:txBody>
                      <a:tcPr marL="42855" marR="4285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Times New Roman"/>
                              <a:cs typeface="Times New Roman" pitchFamily="18" charset="0"/>
                            </a:rPr>
                            <a:t>∆</a:t>
                          </a:r>
                          <a:r>
                            <a:rPr kumimoji="0" lang="tr-TR" sz="1200" b="0" i="0" u="none" strike="noStrike" kern="1200" cap="none" spc="0" normalizeH="0" baseline="0" noProof="0" dirty="0" smtClean="0">
                              <a:ln>
                                <a:noFill/>
                              </a:ln>
                              <a:solidFill>
                                <a:srgbClr val="000000"/>
                              </a:solidFill>
                              <a:effectLst/>
                              <a:uLnTx/>
                              <a:uFillTx/>
                              <a:latin typeface="+mn-lt"/>
                              <a:ea typeface="Times New Roman"/>
                              <a:cs typeface="Times New Roman" pitchFamily="18" charset="0"/>
                            </a:rPr>
                            <a:t> </a:t>
                          </a:r>
                          <a:r>
                            <a:rPr kumimoji="0" lang="tr-TR" sz="1200" b="0" i="0" u="none" strike="noStrike" kern="1200" cap="none" spc="0" normalizeH="0" baseline="0" noProof="0" dirty="0" err="1" smtClean="0">
                              <a:ln>
                                <a:noFill/>
                              </a:ln>
                              <a:solidFill>
                                <a:srgbClr val="000000"/>
                              </a:solidFill>
                              <a:effectLst/>
                              <a:uLnTx/>
                              <a:uFillTx/>
                              <a:latin typeface="+mn-lt"/>
                              <a:ea typeface="Times New Roman"/>
                              <a:cs typeface="Times New Roman" pitchFamily="18" charset="0"/>
                            </a:rPr>
                            <a:t>Capital</a:t>
                          </a:r>
                          <a:r>
                            <a:rPr kumimoji="0" lang="tr-TR" sz="1200" b="0" i="0" u="none" strike="noStrike" kern="1200" cap="none" spc="0" normalizeH="0" baseline="0" noProof="0" dirty="0" smtClean="0">
                              <a:ln>
                                <a:noFill/>
                              </a:ln>
                              <a:solidFill>
                                <a:srgbClr val="000000"/>
                              </a:solidFill>
                              <a:effectLst/>
                              <a:uLnTx/>
                              <a:uFillTx/>
                              <a:latin typeface="+mn-lt"/>
                              <a:ea typeface="Times New Roman"/>
                              <a:cs typeface="Times New Roman" pitchFamily="18" charset="0"/>
                            </a:rPr>
                            <a:t> </a:t>
                          </a:r>
                          <a:r>
                            <a:rPr kumimoji="0" lang="tr-TR" sz="1200" b="0" i="0" u="none" strike="noStrike" kern="1200" cap="none" spc="0" normalizeH="0" baseline="0" noProof="0" dirty="0" err="1" smtClean="0">
                              <a:ln>
                                <a:noFill/>
                              </a:ln>
                              <a:solidFill>
                                <a:srgbClr val="000000"/>
                              </a:solidFill>
                              <a:effectLst/>
                              <a:uLnTx/>
                              <a:uFillTx/>
                              <a:latin typeface="+mn-lt"/>
                              <a:ea typeface="Times New Roman"/>
                              <a:cs typeface="Times New Roman" pitchFamily="18" charset="0"/>
                            </a:rPr>
                            <a:t>Flows</a:t>
                          </a:r>
                          <a:r>
                            <a:rPr kumimoji="0" lang="en-US" sz="1200" b="0" i="0" u="none" strike="noStrike" kern="1200" cap="none" spc="0" normalizeH="0" baseline="0" noProof="0" dirty="0" smtClean="0">
                              <a:ln>
                                <a:noFill/>
                              </a:ln>
                              <a:solidFill>
                                <a:srgbClr val="000000"/>
                              </a:solidFill>
                              <a:effectLst/>
                              <a:uLnTx/>
                              <a:uFillTx/>
                              <a:latin typeface="+mn-lt"/>
                              <a:ea typeface="Times New Roman"/>
                              <a:cs typeface="Times New Roman" pitchFamily="18" charset="0"/>
                            </a:rPr>
                            <a:t> </a:t>
                          </a:r>
                          <a:r>
                            <a:rPr kumimoji="0" lang="en-US" sz="1200" b="0" i="0" u="none" strike="noStrike" kern="1200" cap="none" spc="0" normalizeH="0" baseline="-25000" noProof="0" dirty="0" smtClean="0">
                              <a:ln>
                                <a:noFill/>
                              </a:ln>
                              <a:solidFill>
                                <a:srgbClr val="000000"/>
                              </a:solidFill>
                              <a:effectLst/>
                              <a:uLnTx/>
                              <a:uFillTx/>
                              <a:latin typeface="+mn-lt"/>
                              <a:ea typeface="Times New Roman"/>
                              <a:cs typeface="Times New Roman" pitchFamily="18" charset="0"/>
                            </a:rPr>
                            <a:t>t</a:t>
                          </a:r>
                          <a:endParaRPr kumimoji="0" lang="tr-TR" sz="1200" b="0" i="0" u="none" strike="noStrike" kern="1200" cap="none" spc="0" normalizeH="0" baseline="0" noProof="0" dirty="0">
                            <a:ln>
                              <a:noFill/>
                            </a:ln>
                            <a:solidFill>
                              <a:srgbClr val="000000"/>
                            </a:solidFill>
                            <a:effectLst/>
                            <a:uLnTx/>
                            <a:uFillTx/>
                            <a:latin typeface="+mn-lt"/>
                            <a:ea typeface="Calibri"/>
                            <a:cs typeface="Times New Roman" pitchFamily="18" charset="0"/>
                          </a:endParaRPr>
                        </a:p>
                      </a:txBody>
                      <a:tcPr marL="42855" marR="4285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5.49**</a:t>
                          </a:r>
                          <a:endParaRPr lang="tr-TR" sz="1200">
                            <a:effectLst/>
                            <a:latin typeface="+mn-lt"/>
                            <a:ea typeface="Calibri"/>
                            <a:cs typeface="Times New Roman" pitchFamily="18" charset="0"/>
                          </a:endParaRPr>
                        </a:p>
                      </a:txBody>
                      <a:tcPr marL="42855" marR="4285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3.18</a:t>
                          </a:r>
                          <a:endParaRPr lang="tr-TR" sz="1200">
                            <a:effectLst/>
                            <a:latin typeface="+mn-lt"/>
                            <a:ea typeface="Calibri"/>
                            <a:cs typeface="Times New Roman" pitchFamily="18" charset="0"/>
                          </a:endParaRPr>
                        </a:p>
                      </a:txBody>
                      <a:tcPr marL="42855" marR="42855" marT="0" marB="0" anchor="b">
                        <a:lnL>
                          <a:noFill/>
                        </a:lnL>
                        <a:lnR>
                          <a:noFill/>
                        </a:lnR>
                        <a:lnT w="12700" cap="flat" cmpd="sng" algn="ctr">
                          <a:solidFill>
                            <a:srgbClr val="000000"/>
                          </a:solidFill>
                          <a:prstDash val="solid"/>
                          <a:round/>
                          <a:headEnd type="none" w="med" len="med"/>
                          <a:tailEnd type="none" w="med" len="med"/>
                        </a:lnT>
                        <a:lnB>
                          <a:noFill/>
                        </a:lnB>
                      </a:tcPr>
                    </a:tc>
                  </a:tr>
                  <a:tr h="206815">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nSpc>
                              <a:spcPct val="115000"/>
                            </a:lnSpc>
                          </a:pPr>
                          <a:endParaRPr lang="tr-TR" sz="1200" dirty="0">
                            <a:effectLst/>
                            <a:latin typeface="+mn-lt"/>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(2.56)</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(6.49)</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r>
                  <a:tr h="226363">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2.</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dirty="0">
                              <a:solidFill>
                                <a:srgbClr val="000000"/>
                              </a:solidFill>
                              <a:effectLst/>
                              <a:latin typeface="+mn-lt"/>
                              <a:ea typeface="Times New Roman"/>
                              <a:cs typeface="Times New Roman" pitchFamily="18" charset="0"/>
                            </a:rPr>
                            <a:t>∆</a:t>
                          </a:r>
                          <a14:m>
                            <m:oMath xmlns:m="http://schemas.openxmlformats.org/officeDocument/2006/math">
                              <m:acc>
                                <m:accPr>
                                  <m:chr m:val="̂"/>
                                  <m:ctrlPr>
                                    <a:rPr lang="tr-TR" sz="1200" i="1">
                                      <a:solidFill>
                                        <a:srgbClr val="000000"/>
                                      </a:solidFill>
                                      <a:effectLst/>
                                      <a:latin typeface="Cambria Math" panose="02040503050406030204" pitchFamily="18" charset="0"/>
                                      <a:ea typeface="Times New Roman"/>
                                      <a:cs typeface="Times New Roman"/>
                                    </a:rPr>
                                  </m:ctrlPr>
                                </m:accPr>
                                <m:e>
                                  <m:sSub>
                                    <m:sSubPr>
                                      <m:ctrlPr>
                                        <a:rPr lang="tr-TR" sz="1200" i="1">
                                          <a:solidFill>
                                            <a:srgbClr val="000000"/>
                                          </a:solidFill>
                                          <a:effectLst/>
                                          <a:latin typeface="Cambria Math" panose="02040503050406030204" pitchFamily="18" charset="0"/>
                                          <a:ea typeface="Times New Roman"/>
                                          <a:cs typeface="Times New Roman"/>
                                        </a:rPr>
                                      </m:ctrlPr>
                                    </m:sSubPr>
                                    <m:e>
                                      <m:r>
                                        <a:rPr lang="en-US" sz="1200" i="1">
                                          <a:solidFill>
                                            <a:srgbClr val="000000"/>
                                          </a:solidFill>
                                          <a:effectLst/>
                                          <a:latin typeface="Cambria Math" panose="02040503050406030204" pitchFamily="18" charset="0"/>
                                          <a:ea typeface="Times New Roman"/>
                                          <a:cs typeface="Times New Roman"/>
                                        </a:rPr>
                                        <m:t>𝐿𝑖𝑞𝑢𝑖𝑑𝑖𝑡𝑦</m:t>
                                      </m:r>
                                      <m:r>
                                        <a:rPr lang="en-US" sz="1200" i="1">
                                          <a:solidFill>
                                            <a:srgbClr val="000000"/>
                                          </a:solidFill>
                                          <a:effectLst/>
                                          <a:latin typeface="Cambria Math" panose="02040503050406030204" pitchFamily="18" charset="0"/>
                                          <a:ea typeface="Times New Roman"/>
                                          <a:cs typeface="Times New Roman"/>
                                        </a:rPr>
                                        <m:t> </m:t>
                                      </m:r>
                                      <m:r>
                                        <a:rPr lang="en-US" sz="1200" i="1">
                                          <a:solidFill>
                                            <a:srgbClr val="000000"/>
                                          </a:solidFill>
                                          <a:effectLst/>
                                          <a:latin typeface="Cambria Math" panose="02040503050406030204" pitchFamily="18" charset="0"/>
                                          <a:ea typeface="Times New Roman"/>
                                          <a:cs typeface="Times New Roman"/>
                                        </a:rPr>
                                        <m:t>𝑅𝑎𝑡𝑖𝑜</m:t>
                                      </m:r>
                                    </m:e>
                                    <m:sub>
                                      <m:r>
                                        <a:rPr lang="en-US" sz="1200" i="1">
                                          <a:solidFill>
                                            <a:srgbClr val="000000"/>
                                          </a:solidFill>
                                          <a:effectLst/>
                                          <a:latin typeface="Cambria Math" panose="02040503050406030204" pitchFamily="18" charset="0"/>
                                          <a:ea typeface="Times New Roman"/>
                                          <a:cs typeface="Times New Roman"/>
                                        </a:rPr>
                                        <m:t>𝑖</m:t>
                                      </m:r>
                                      <m:r>
                                        <a:rPr lang="en-US" sz="1200" i="1">
                                          <a:solidFill>
                                            <a:srgbClr val="000000"/>
                                          </a:solidFill>
                                          <a:effectLst/>
                                          <a:latin typeface="Cambria Math" panose="02040503050406030204" pitchFamily="18" charset="0"/>
                                          <a:ea typeface="Times New Roman"/>
                                          <a:cs typeface="Times New Roman"/>
                                        </a:rPr>
                                        <m:t>,</m:t>
                                      </m:r>
                                      <m:r>
                                        <a:rPr lang="en-US" sz="1200" i="1">
                                          <a:solidFill>
                                            <a:srgbClr val="000000"/>
                                          </a:solidFill>
                                          <a:effectLst/>
                                          <a:latin typeface="Cambria Math" panose="02040503050406030204" pitchFamily="18" charset="0"/>
                                          <a:ea typeface="Times New Roman"/>
                                          <a:cs typeface="Times New Roman"/>
                                        </a:rPr>
                                        <m:t>𝑡</m:t>
                                      </m:r>
                                      <m:r>
                                        <a:rPr lang="en-US" sz="1200" i="1">
                                          <a:solidFill>
                                            <a:srgbClr val="000000"/>
                                          </a:solidFill>
                                          <a:effectLst/>
                                          <a:latin typeface="Cambria Math" panose="02040503050406030204" pitchFamily="18" charset="0"/>
                                          <a:ea typeface="Times New Roman"/>
                                          <a:cs typeface="Times New Roman"/>
                                        </a:rPr>
                                        <m:t>−1</m:t>
                                      </m:r>
                                    </m:sub>
                                  </m:sSub>
                                </m:e>
                              </m:acc>
                            </m:oMath>
                          </a14:m>
                          <a:endParaRPr lang="tr-TR" sz="1200" dirty="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172.21*</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24.66</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r>
                  <a:tr h="194700">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dirty="0">
                              <a:solidFill>
                                <a:srgbClr val="000000"/>
                              </a:solidFill>
                              <a:effectLst/>
                              <a:latin typeface="+mn-lt"/>
                              <a:ea typeface="Times New Roman"/>
                              <a:cs typeface="Times New Roman" pitchFamily="18" charset="0"/>
                            </a:rPr>
                            <a:t> </a:t>
                          </a:r>
                          <a:endParaRPr lang="tr-TR" sz="1200" dirty="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(98.33)</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(109.06)</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r>
                  <a:tr h="194700">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3.</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∆Reserve Requirement Ratio</a:t>
                          </a:r>
                          <a:r>
                            <a:rPr lang="en-US" sz="1200" baseline="30000">
                              <a:solidFill>
                                <a:srgbClr val="000000"/>
                              </a:solidFill>
                              <a:effectLst/>
                              <a:latin typeface="+mn-lt"/>
                              <a:ea typeface="Times New Roman"/>
                              <a:cs typeface="Times New Roman" pitchFamily="18" charset="0"/>
                            </a:rPr>
                            <a:t>C</a:t>
                          </a:r>
                          <a:r>
                            <a:rPr lang="en-US" sz="1200">
                              <a:solidFill>
                                <a:srgbClr val="000000"/>
                              </a:solidFill>
                              <a:effectLst/>
                              <a:latin typeface="+mn-lt"/>
                              <a:ea typeface="Times New Roman"/>
                              <a:cs typeface="Times New Roman" pitchFamily="18" charset="0"/>
                            </a:rPr>
                            <a:t> </a:t>
                          </a:r>
                          <a:r>
                            <a:rPr lang="en-US" sz="1200" baseline="-25000">
                              <a:solidFill>
                                <a:srgbClr val="000000"/>
                              </a:solidFill>
                              <a:effectLst/>
                              <a:latin typeface="+mn-lt"/>
                              <a:ea typeface="Times New Roman"/>
                              <a:cs typeface="Times New Roman" pitchFamily="18" charset="0"/>
                            </a:rPr>
                            <a:t>i,t-1 </a:t>
                          </a:r>
                          <a:r>
                            <a:rPr lang="en-US" sz="1200">
                              <a:solidFill>
                                <a:srgbClr val="000000"/>
                              </a:solidFill>
                              <a:effectLst/>
                              <a:latin typeface="+mn-lt"/>
                              <a:ea typeface="Times New Roman"/>
                              <a:cs typeface="Times New Roman" pitchFamily="18" charset="0"/>
                            </a:rPr>
                            <a:t>(RR</a:t>
                          </a:r>
                          <a:r>
                            <a:rPr lang="en-US" sz="1200" baseline="30000">
                              <a:solidFill>
                                <a:srgbClr val="000000"/>
                              </a:solidFill>
                              <a:effectLst/>
                              <a:latin typeface="+mn-lt"/>
                              <a:ea typeface="Times New Roman"/>
                              <a:cs typeface="Times New Roman" pitchFamily="18" charset="0"/>
                            </a:rPr>
                            <a:t>C</a:t>
                          </a:r>
                          <a:r>
                            <a:rPr lang="en-US" sz="1200" baseline="-25000">
                              <a:solidFill>
                                <a:srgbClr val="000000"/>
                              </a:solidFill>
                              <a:effectLst/>
                              <a:latin typeface="+mn-lt"/>
                              <a:ea typeface="Times New Roman"/>
                              <a:cs typeface="Times New Roman" pitchFamily="18" charset="0"/>
                            </a:rPr>
                            <a:t>i,t-1</a:t>
                          </a:r>
                          <a:r>
                            <a:rPr lang="en-US" sz="1200">
                              <a:solidFill>
                                <a:srgbClr val="000000"/>
                              </a:solidFill>
                              <a:effectLst/>
                              <a:latin typeface="+mn-lt"/>
                              <a:ea typeface="Times New Roman"/>
                              <a:cs typeface="Times New Roman" pitchFamily="18" charset="0"/>
                            </a:rPr>
                            <a:t>)</a:t>
                          </a:r>
                          <a:endParaRPr lang="tr-TR" sz="120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-4.90***</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-2.26**</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r>
                  <a:tr h="206815">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nSpc>
                              <a:spcPct val="115000"/>
                            </a:lnSpc>
                          </a:pPr>
                          <a:endParaRPr lang="tr-TR" sz="1200">
                            <a:effectLst/>
                            <a:latin typeface="+mn-lt"/>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(0.92)</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(1.09)                                                </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4700">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4.</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∆RR</a:t>
                          </a:r>
                          <a:r>
                            <a:rPr lang="en-US" sz="1200" baseline="30000">
                              <a:solidFill>
                                <a:srgbClr val="000000"/>
                              </a:solidFill>
                              <a:effectLst/>
                              <a:latin typeface="+mn-lt"/>
                              <a:ea typeface="Times New Roman"/>
                              <a:cs typeface="Times New Roman" pitchFamily="18" charset="0"/>
                            </a:rPr>
                            <a:t>C</a:t>
                          </a:r>
                          <a:r>
                            <a:rPr lang="en-US" sz="1200" baseline="-25000">
                              <a:solidFill>
                                <a:srgbClr val="000000"/>
                              </a:solidFill>
                              <a:effectLst/>
                              <a:latin typeface="+mn-lt"/>
                              <a:ea typeface="Times New Roman"/>
                              <a:cs typeface="Times New Roman" pitchFamily="18" charset="0"/>
                            </a:rPr>
                            <a:t>i,t</a:t>
                          </a:r>
                          <a:r>
                            <a:rPr lang="en-US" sz="1200">
                              <a:solidFill>
                                <a:srgbClr val="000000"/>
                              </a:solidFill>
                              <a:effectLst/>
                              <a:latin typeface="+mn-lt"/>
                              <a:ea typeface="Times New Roman"/>
                              <a:cs typeface="Times New Roman" pitchFamily="18" charset="0"/>
                            </a:rPr>
                            <a:t> × </a:t>
                          </a:r>
                          <a:r>
                            <a:rPr lang="en-US" sz="1200">
                              <a:effectLst/>
                              <a:latin typeface="+mn-lt"/>
                              <a:ea typeface="Times New Roman"/>
                              <a:cs typeface="Times New Roman" pitchFamily="18" charset="0"/>
                            </a:rPr>
                            <a:t>Liquidity Ratio</a:t>
                          </a:r>
                          <a:r>
                            <a:rPr lang="en-US" sz="1200" baseline="-25000">
                              <a:effectLst/>
                              <a:latin typeface="+mn-lt"/>
                              <a:ea typeface="Times New Roman"/>
                              <a:cs typeface="Times New Roman" pitchFamily="18" charset="0"/>
                            </a:rPr>
                            <a:t>i,t-1</a:t>
                          </a:r>
                          <a:endParaRPr lang="tr-TR" sz="120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14.78**</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1.68</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206815">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nSpc>
                              <a:spcPct val="115000"/>
                            </a:lnSpc>
                          </a:pPr>
                          <a:endParaRPr lang="tr-TR" sz="1200">
                            <a:effectLst/>
                            <a:latin typeface="+mn-lt"/>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(6.54)</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(6.33)</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4700">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5.</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mn-lt"/>
                              <a:ea typeface="Times New Roman"/>
                              <a:cs typeface="Times New Roman" pitchFamily="18" charset="0"/>
                            </a:rPr>
                            <a:t>∆Interbank O/N Rate</a:t>
                          </a:r>
                          <a:r>
                            <a:rPr lang="en-US" sz="1200" baseline="-25000" dirty="0" smtClean="0">
                              <a:solidFill>
                                <a:srgbClr val="000000"/>
                              </a:solidFill>
                              <a:effectLst/>
                              <a:latin typeface="+mn-lt"/>
                              <a:ea typeface="Times New Roman"/>
                              <a:cs typeface="Times New Roman" pitchFamily="18" charset="0"/>
                            </a:rPr>
                            <a:t>t-1</a:t>
                          </a:r>
                          <a:endParaRPr lang="tr-TR" sz="1200" dirty="0" smtClean="0">
                            <a:effectLst/>
                            <a:latin typeface="+mn-lt"/>
                            <a:ea typeface="Calibri"/>
                            <a:cs typeface="Times New Roman" panose="02020603050405020304"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-4.72***</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206815">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nSpc>
                              <a:spcPct val="115000"/>
                            </a:lnSpc>
                          </a:pPr>
                          <a:endParaRPr lang="tr-TR" sz="1200">
                            <a:effectLst/>
                            <a:latin typeface="+mn-lt"/>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(0.90)</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4700">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6.</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dirty="0">
                              <a:solidFill>
                                <a:srgbClr val="000000"/>
                              </a:solidFill>
                              <a:effectLst/>
                              <a:latin typeface="+mn-lt"/>
                              <a:ea typeface="Times New Roman"/>
                              <a:cs typeface="Times New Roman" pitchFamily="18" charset="0"/>
                            </a:rPr>
                            <a:t>∆O/N Lending Rate </a:t>
                          </a:r>
                          <a:r>
                            <a:rPr lang="en-US" sz="1200" baseline="-25000" dirty="0">
                              <a:solidFill>
                                <a:srgbClr val="000000"/>
                              </a:solidFill>
                              <a:effectLst/>
                              <a:latin typeface="+mn-lt"/>
                              <a:ea typeface="Times New Roman"/>
                              <a:cs typeface="Times New Roman" pitchFamily="18" charset="0"/>
                            </a:rPr>
                            <a:t>t-1</a:t>
                          </a:r>
                          <a:endParaRPr lang="tr-TR" sz="1200" dirty="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-4.81**</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4700">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(2.12)</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4700">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7.</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dirty="0">
                              <a:solidFill>
                                <a:srgbClr val="000000"/>
                              </a:solidFill>
                              <a:effectLst/>
                              <a:latin typeface="+mn-lt"/>
                              <a:ea typeface="Times New Roman"/>
                              <a:cs typeface="Times New Roman" pitchFamily="18" charset="0"/>
                            </a:rPr>
                            <a:t>∆ log (Core Deposits) </a:t>
                          </a:r>
                          <a:r>
                            <a:rPr lang="en-US" sz="1200" baseline="-25000" dirty="0">
                              <a:solidFill>
                                <a:srgbClr val="000000"/>
                              </a:solidFill>
                              <a:effectLst/>
                              <a:latin typeface="+mn-lt"/>
                              <a:ea typeface="Times New Roman"/>
                              <a:cs typeface="Times New Roman" pitchFamily="18" charset="0"/>
                            </a:rPr>
                            <a:t>i, t-1</a:t>
                          </a:r>
                          <a:endParaRPr lang="tr-TR" sz="1200" dirty="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-0.02</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0.30*</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206815">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nSpc>
                              <a:spcPct val="115000"/>
                            </a:lnSpc>
                          </a:pPr>
                          <a:endParaRPr lang="tr-TR" sz="1200">
                            <a:effectLst/>
                            <a:latin typeface="+mn-lt"/>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(0.15)</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(0.18)</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4700">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8.</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dirty="0">
                              <a:solidFill>
                                <a:srgbClr val="000000"/>
                              </a:solidFill>
                              <a:effectLst/>
                              <a:latin typeface="+mn-lt"/>
                              <a:ea typeface="Times New Roman"/>
                              <a:cs typeface="Times New Roman" pitchFamily="18" charset="0"/>
                            </a:rPr>
                            <a:t>∆ log (Non-Core Deposits) </a:t>
                          </a:r>
                          <a:r>
                            <a:rPr lang="en-US" sz="1200" baseline="-25000" dirty="0">
                              <a:solidFill>
                                <a:srgbClr val="000000"/>
                              </a:solidFill>
                              <a:effectLst/>
                              <a:latin typeface="+mn-lt"/>
                              <a:ea typeface="Times New Roman"/>
                              <a:cs typeface="Times New Roman" pitchFamily="18" charset="0"/>
                            </a:rPr>
                            <a:t>i, t-1</a:t>
                          </a:r>
                          <a:endParaRPr lang="tr-TR" sz="1200" dirty="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-0.01</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0.01</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206815">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nSpc>
                              <a:spcPct val="115000"/>
                            </a:lnSpc>
                          </a:pPr>
                          <a:endParaRPr lang="tr-TR" sz="1200">
                            <a:effectLst/>
                            <a:latin typeface="+mn-lt"/>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(0.02)</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(0.01)</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4700">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9.</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dirty="0">
                              <a:solidFill>
                                <a:srgbClr val="000000"/>
                              </a:solidFill>
                              <a:effectLst/>
                              <a:latin typeface="+mn-lt"/>
                              <a:ea typeface="Times New Roman"/>
                              <a:cs typeface="Times New Roman" pitchFamily="18" charset="0"/>
                            </a:rPr>
                            <a:t>∆ CCI </a:t>
                          </a:r>
                          <a:r>
                            <a:rPr lang="en-US" sz="1200" baseline="-25000" dirty="0">
                              <a:solidFill>
                                <a:srgbClr val="000000"/>
                              </a:solidFill>
                              <a:effectLst/>
                              <a:latin typeface="+mn-lt"/>
                              <a:ea typeface="Times New Roman"/>
                              <a:cs typeface="Times New Roman" pitchFamily="18" charset="0"/>
                            </a:rPr>
                            <a:t>t-1</a:t>
                          </a:r>
                          <a:endParaRPr lang="tr-TR" sz="1200" dirty="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2.85***</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206815">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nSpc>
                              <a:spcPct val="115000"/>
                            </a:lnSpc>
                          </a:pPr>
                          <a:endParaRPr lang="tr-TR" sz="1200">
                            <a:effectLst/>
                            <a:latin typeface="+mn-lt"/>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(0.49)</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4700">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10.</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dirty="0">
                              <a:solidFill>
                                <a:srgbClr val="000000"/>
                              </a:solidFill>
                              <a:effectLst/>
                              <a:latin typeface="+mn-lt"/>
                              <a:ea typeface="Times New Roman"/>
                              <a:cs typeface="Times New Roman" pitchFamily="18" charset="0"/>
                            </a:rPr>
                            <a:t>∆ </a:t>
                          </a:r>
                          <a:r>
                            <a:rPr lang="tr-TR" sz="1200" dirty="0" smtClean="0">
                              <a:solidFill>
                                <a:srgbClr val="000000"/>
                              </a:solidFill>
                              <a:effectLst/>
                              <a:latin typeface="+mn-lt"/>
                              <a:ea typeface="Times New Roman"/>
                              <a:cs typeface="Times New Roman" pitchFamily="18" charset="0"/>
                            </a:rPr>
                            <a:t>B</a:t>
                          </a:r>
                          <a:r>
                            <a:rPr lang="en-US" sz="1200" dirty="0" smtClean="0">
                              <a:solidFill>
                                <a:srgbClr val="000000"/>
                              </a:solidFill>
                              <a:effectLst/>
                              <a:latin typeface="+mn-lt"/>
                              <a:ea typeface="Times New Roman"/>
                              <a:cs typeface="Times New Roman" pitchFamily="18" charset="0"/>
                            </a:rPr>
                            <a:t>CI </a:t>
                          </a:r>
                          <a:r>
                            <a:rPr lang="en-US" sz="1200" baseline="-25000" dirty="0">
                              <a:solidFill>
                                <a:srgbClr val="000000"/>
                              </a:solidFill>
                              <a:effectLst/>
                              <a:latin typeface="+mn-lt"/>
                              <a:ea typeface="Times New Roman"/>
                              <a:cs typeface="Times New Roman" pitchFamily="18" charset="0"/>
                            </a:rPr>
                            <a:t>t-1</a:t>
                          </a:r>
                          <a:endParaRPr lang="tr-TR" sz="1200" dirty="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1.06**</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4700">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(0.5)</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4700">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11.</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Leverage Ratio </a:t>
                          </a:r>
                          <a:r>
                            <a:rPr lang="en-US" sz="1200" baseline="-25000">
                              <a:solidFill>
                                <a:srgbClr val="000000"/>
                              </a:solidFill>
                              <a:effectLst/>
                              <a:latin typeface="+mn-lt"/>
                              <a:ea typeface="Times New Roman"/>
                              <a:cs typeface="Times New Roman" pitchFamily="18" charset="0"/>
                            </a:rPr>
                            <a:t>i,t-1</a:t>
                          </a:r>
                          <a:endParaRPr lang="tr-TR" sz="120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-1.26</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-1.21</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206815">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200">
                            <a:effectLst/>
                            <a:latin typeface="+mn-lt"/>
                            <a:cs typeface="Times New Roman" pitchFamily="18" charset="0"/>
                          </a:endParaRPr>
                        </a:p>
                      </a:txBody>
                      <a:tcPr marL="42855" marR="4285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mn-lt"/>
                              <a:ea typeface="Times New Roman"/>
                              <a:cs typeface="Times New Roman" pitchFamily="18" charset="0"/>
                            </a:rPr>
                            <a:t>    (0.96)</a:t>
                          </a:r>
                          <a:endParaRPr lang="tr-TR" sz="1200">
                            <a:effectLst/>
                            <a:latin typeface="+mn-lt"/>
                            <a:ea typeface="Calibri"/>
                            <a:cs typeface="Times New Roman" pitchFamily="18" charset="0"/>
                          </a:endParaRPr>
                        </a:p>
                      </a:txBody>
                      <a:tcPr marL="42855" marR="4285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a:effectLst/>
                              <a:latin typeface="+mn-lt"/>
                              <a:ea typeface="Times New Roman"/>
                              <a:cs typeface="Times New Roman" pitchFamily="18" charset="0"/>
                            </a:rPr>
                            <a:t>       (0.8)</a:t>
                          </a:r>
                          <a:endParaRPr lang="tr-TR" sz="1200" dirty="0">
                            <a:effectLst/>
                            <a:latin typeface="+mn-lt"/>
                            <a:ea typeface="Calibri"/>
                            <a:cs typeface="Times New Roman" pitchFamily="18" charset="0"/>
                          </a:endParaRPr>
                        </a:p>
                      </a:txBody>
                      <a:tcPr marL="42855" marR="42855" marT="0" marB="0" anchor="b">
                        <a:lnL>
                          <a:noFill/>
                        </a:lnL>
                        <a:lnR>
                          <a:noFill/>
                        </a:lnR>
                        <a:lnT>
                          <a:noFill/>
                        </a:lnT>
                        <a:lnB w="12700" cap="flat" cmpd="sng" algn="ctr">
                          <a:solidFill>
                            <a:srgbClr val="000000"/>
                          </a:solidFill>
                          <a:prstDash val="solid"/>
                          <a:round/>
                          <a:headEnd type="none" w="med" len="med"/>
                          <a:tailEnd type="none" w="med" len="med"/>
                        </a:lnB>
                      </a:tcPr>
                    </a:tc>
                  </a:tr>
                  <a:tr h="733217">
                    <a:tc>
                      <a:txBody>
                        <a:bodyPr/>
                        <a:lstStyle/>
                        <a:p>
                          <a:pPr>
                            <a:lnSpc>
                              <a:spcPct val="115000"/>
                            </a:lnSpc>
                            <a:spcAft>
                              <a:spcPts val="1000"/>
                            </a:spcAft>
                          </a:pPr>
                          <a:r>
                            <a:rPr lang="tr-TR" sz="1200">
                              <a:effectLst/>
                              <a:latin typeface="+mn-lt"/>
                              <a:ea typeface="Calibri"/>
                              <a:cs typeface="Times New Roman" pitchFamily="18" charset="0"/>
                            </a:rPr>
                            <a:t>12.</a:t>
                          </a:r>
                        </a:p>
                      </a:txBody>
                      <a:tcPr marL="42855" marR="4285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200" dirty="0">
                              <a:effectLst/>
                              <a:latin typeface="+mn-lt"/>
                              <a:ea typeface="Calibri"/>
                              <a:cs typeface="Times New Roman" pitchFamily="18" charset="0"/>
                            </a:rPr>
                            <a:t>Under-</a:t>
                          </a:r>
                          <a:r>
                            <a:rPr lang="tr-TR" sz="1200" dirty="0" err="1">
                              <a:effectLst/>
                              <a:latin typeface="+mn-lt"/>
                              <a:ea typeface="Calibri"/>
                              <a:cs typeface="Times New Roman" pitchFamily="18" charset="0"/>
                            </a:rPr>
                            <a:t>identification</a:t>
                          </a:r>
                          <a:r>
                            <a:rPr lang="tr-TR" sz="1200" dirty="0">
                              <a:effectLst/>
                              <a:latin typeface="+mn-lt"/>
                              <a:ea typeface="Calibri"/>
                              <a:cs typeface="Times New Roman" pitchFamily="18" charset="0"/>
                            </a:rPr>
                            <a:t> test </a:t>
                          </a:r>
                        </a:p>
                        <a:p>
                          <a:pPr>
                            <a:lnSpc>
                              <a:spcPct val="115000"/>
                            </a:lnSpc>
                            <a:spcAft>
                              <a:spcPts val="0"/>
                            </a:spcAft>
                          </a:pPr>
                          <a:r>
                            <a:rPr lang="tr-TR" sz="1200" dirty="0">
                              <a:effectLst/>
                              <a:latin typeface="+mn-lt"/>
                              <a:ea typeface="Calibri"/>
                              <a:cs typeface="Times New Roman" pitchFamily="18" charset="0"/>
                            </a:rPr>
                            <a:t>(</a:t>
                          </a:r>
                          <a:r>
                            <a:rPr lang="tr-TR" sz="1200" dirty="0" err="1">
                              <a:effectLst/>
                              <a:latin typeface="+mn-lt"/>
                              <a:ea typeface="Calibri"/>
                              <a:cs typeface="Times New Roman" pitchFamily="18" charset="0"/>
                            </a:rPr>
                            <a:t>Kleibergen-Paap</a:t>
                          </a:r>
                          <a:r>
                            <a:rPr lang="tr-TR" sz="1200" dirty="0">
                              <a:effectLst/>
                              <a:latin typeface="+mn-lt"/>
                              <a:ea typeface="Calibri"/>
                              <a:cs typeface="Times New Roman" pitchFamily="18" charset="0"/>
                            </a:rPr>
                            <a:t> </a:t>
                          </a:r>
                          <a:r>
                            <a:rPr lang="tr-TR" sz="1200" dirty="0" err="1">
                              <a:effectLst/>
                              <a:latin typeface="+mn-lt"/>
                              <a:ea typeface="Calibri"/>
                              <a:cs typeface="Times New Roman" pitchFamily="18" charset="0"/>
                            </a:rPr>
                            <a:t>rk</a:t>
                          </a:r>
                          <a:r>
                            <a:rPr lang="tr-TR" sz="1200" dirty="0">
                              <a:effectLst/>
                              <a:latin typeface="+mn-lt"/>
                              <a:ea typeface="Calibri"/>
                              <a:cs typeface="Times New Roman" pitchFamily="18" charset="0"/>
                            </a:rPr>
                            <a:t> LM </a:t>
                          </a:r>
                          <a:r>
                            <a:rPr lang="tr-TR" sz="1200" dirty="0" err="1">
                              <a:effectLst/>
                              <a:latin typeface="+mn-lt"/>
                              <a:ea typeface="Calibri"/>
                              <a:cs typeface="Times New Roman" pitchFamily="18" charset="0"/>
                            </a:rPr>
                            <a:t>statistic</a:t>
                          </a:r>
                          <a:r>
                            <a:rPr lang="tr-TR" sz="1200" dirty="0">
                              <a:effectLst/>
                              <a:latin typeface="+mn-lt"/>
                              <a:ea typeface="Calibri"/>
                              <a:cs typeface="Times New Roman" pitchFamily="18" charset="0"/>
                            </a:rPr>
                            <a:t>)</a:t>
                          </a:r>
                        </a:p>
                      </a:txBody>
                      <a:tcPr marL="42855" marR="4285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200">
                              <a:effectLst/>
                              <a:latin typeface="+mn-lt"/>
                              <a:ea typeface="Calibri"/>
                              <a:cs typeface="Times New Roman" pitchFamily="18" charset="0"/>
                            </a:rPr>
                            <a:t>  LM=13.66</a:t>
                          </a:r>
                        </a:p>
                        <a:p>
                          <a:pPr>
                            <a:lnSpc>
                              <a:spcPct val="115000"/>
                            </a:lnSpc>
                            <a:spcAft>
                              <a:spcPts val="0"/>
                            </a:spcAft>
                          </a:pPr>
                          <a:r>
                            <a:rPr lang="tr-TR" sz="1200">
                              <a:effectLst/>
                              <a:latin typeface="+mn-lt"/>
                              <a:ea typeface="Calibri"/>
                              <a:cs typeface="Times New Roman" pitchFamily="18" charset="0"/>
                            </a:rPr>
                            <a:t>  Chi-sq(1) </a:t>
                          </a:r>
                        </a:p>
                        <a:p>
                          <a:pPr>
                            <a:lnSpc>
                              <a:spcPct val="115000"/>
                            </a:lnSpc>
                            <a:spcAft>
                              <a:spcPts val="0"/>
                            </a:spcAft>
                          </a:pPr>
                          <a:r>
                            <a:rPr lang="tr-TR" sz="1200">
                              <a:effectLst/>
                              <a:latin typeface="+mn-lt"/>
                              <a:ea typeface="Calibri"/>
                              <a:cs typeface="Times New Roman" pitchFamily="18" charset="0"/>
                            </a:rPr>
                            <a:t>P-value=0.00</a:t>
                          </a:r>
                        </a:p>
                      </a:txBody>
                      <a:tcPr marL="42855" marR="4285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200" dirty="0">
                              <a:effectLst/>
                              <a:latin typeface="+mn-lt"/>
                              <a:ea typeface="Calibri"/>
                              <a:cs typeface="Times New Roman" pitchFamily="18" charset="0"/>
                            </a:rPr>
                            <a:t>   LM=13.46</a:t>
                          </a:r>
                        </a:p>
                        <a:p>
                          <a:pPr>
                            <a:lnSpc>
                              <a:spcPct val="115000"/>
                            </a:lnSpc>
                            <a:spcAft>
                              <a:spcPts val="0"/>
                            </a:spcAft>
                          </a:pPr>
                          <a:r>
                            <a:rPr lang="tr-TR" sz="1200" dirty="0">
                              <a:effectLst/>
                              <a:latin typeface="+mn-lt"/>
                              <a:ea typeface="Calibri"/>
                              <a:cs typeface="Times New Roman" pitchFamily="18" charset="0"/>
                            </a:rPr>
                            <a:t>   </a:t>
                          </a:r>
                          <a:r>
                            <a:rPr lang="tr-TR" sz="1200" dirty="0" err="1">
                              <a:effectLst/>
                              <a:latin typeface="+mn-lt"/>
                              <a:ea typeface="Calibri"/>
                              <a:cs typeface="Times New Roman" pitchFamily="18" charset="0"/>
                            </a:rPr>
                            <a:t>Chi-sq</a:t>
                          </a:r>
                          <a:r>
                            <a:rPr lang="tr-TR" sz="1200" dirty="0">
                              <a:effectLst/>
                              <a:latin typeface="+mn-lt"/>
                              <a:ea typeface="Calibri"/>
                              <a:cs typeface="Times New Roman" pitchFamily="18" charset="0"/>
                            </a:rPr>
                            <a:t>(1) </a:t>
                          </a:r>
                        </a:p>
                        <a:p>
                          <a:pPr>
                            <a:lnSpc>
                              <a:spcPct val="115000"/>
                            </a:lnSpc>
                            <a:spcAft>
                              <a:spcPts val="0"/>
                            </a:spcAft>
                          </a:pPr>
                          <a:r>
                            <a:rPr lang="tr-TR" sz="1200" dirty="0">
                              <a:effectLst/>
                              <a:latin typeface="+mn-lt"/>
                              <a:ea typeface="Calibri"/>
                              <a:cs typeface="Times New Roman" pitchFamily="18" charset="0"/>
                            </a:rPr>
                            <a:t> P-</a:t>
                          </a:r>
                          <a:r>
                            <a:rPr lang="tr-TR" sz="1200" dirty="0" err="1">
                              <a:effectLst/>
                              <a:latin typeface="+mn-lt"/>
                              <a:ea typeface="Calibri"/>
                              <a:cs typeface="Times New Roman" pitchFamily="18" charset="0"/>
                            </a:rPr>
                            <a:t>value</a:t>
                          </a:r>
                          <a:r>
                            <a:rPr lang="tr-TR" sz="1200" dirty="0">
                              <a:effectLst/>
                              <a:latin typeface="+mn-lt"/>
                              <a:ea typeface="Calibri"/>
                              <a:cs typeface="Times New Roman" pitchFamily="18" charset="0"/>
                            </a:rPr>
                            <a:t>=0.00</a:t>
                          </a:r>
                        </a:p>
                      </a:txBody>
                      <a:tcPr marL="42855" marR="4285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3" name="Tablo 2"/>
              <p:cNvGraphicFramePr>
                <a:graphicFrameLocks noGrp="1"/>
              </p:cNvGraphicFramePr>
              <p:nvPr>
                <p:extLst>
                  <p:ext uri="{D42A27DB-BD31-4B8C-83A1-F6EECF244321}">
                    <p14:modId xmlns:p14="http://schemas.microsoft.com/office/powerpoint/2010/main" xmlns="" xmlns:a14="http://schemas.microsoft.com/office/drawing/2010/main" val="1814704422"/>
                  </p:ext>
                </p:extLst>
              </p:nvPr>
            </p:nvGraphicFramePr>
            <p:xfrm>
              <a:off x="1185229" y="404664"/>
              <a:ext cx="5197655" cy="5522088"/>
            </p:xfrm>
            <a:graphic>
              <a:graphicData uri="http://schemas.openxmlformats.org/drawingml/2006/table">
                <a:tbl>
                  <a:tblPr firstRow="1" firstCol="1" bandRow="1"/>
                  <a:tblGrid>
                    <a:gridCol w="374060"/>
                    <a:gridCol w="2797183"/>
                    <a:gridCol w="1013206"/>
                    <a:gridCol w="1013206"/>
                  </a:tblGrid>
                  <a:tr h="255398">
                    <a:tc>
                      <a:txBody>
                        <a:bodyPr/>
                        <a:lstStyle/>
                        <a:p>
                          <a:pPr algn="just">
                            <a:lnSpc>
                              <a:spcPct val="115000"/>
                            </a:lnSpc>
                            <a:spcAft>
                              <a:spcPts val="0"/>
                            </a:spcAft>
                          </a:pPr>
                          <a:r>
                            <a:rPr lang="en-US" sz="1200" dirty="0">
                              <a:effectLst/>
                              <a:latin typeface="+mn-lt"/>
                              <a:ea typeface="Times New Roman"/>
                              <a:cs typeface="Times New Roman" pitchFamily="18" charset="0"/>
                            </a:rPr>
                            <a:t> </a:t>
                          </a:r>
                          <a:endParaRPr lang="tr-TR" sz="1200" dirty="0">
                            <a:effectLst/>
                            <a:latin typeface="+mn-lt"/>
                            <a:ea typeface="Calibri"/>
                            <a:cs typeface="Times New Roman" pitchFamily="18" charset="0"/>
                          </a:endParaRPr>
                        </a:p>
                      </a:txBody>
                      <a:tcPr marL="42855" marR="42855" marT="0" marB="0">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200" dirty="0">
                            <a:effectLst/>
                            <a:latin typeface="+mn-lt"/>
                            <a:cs typeface="Times New Roman" pitchFamily="18" charset="0"/>
                          </a:endParaRPr>
                        </a:p>
                      </a:txBody>
                      <a:tcPr marL="42855" marR="42855"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effectLst/>
                              <a:latin typeface="+mn-lt"/>
                              <a:ea typeface="Times New Roman"/>
                              <a:cs typeface="Times New Roman" pitchFamily="18" charset="0"/>
                            </a:rPr>
                            <a:t>(Consumer)</a:t>
                          </a:r>
                          <a:endParaRPr lang="tr-TR" sz="1200">
                            <a:effectLst/>
                            <a:latin typeface="+mn-lt"/>
                            <a:ea typeface="Calibri"/>
                            <a:cs typeface="Times New Roman" pitchFamily="18" charset="0"/>
                          </a:endParaRPr>
                        </a:p>
                      </a:txBody>
                      <a:tcPr marL="42855" marR="42855"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effectLst/>
                              <a:latin typeface="+mn-lt"/>
                              <a:ea typeface="Times New Roman"/>
                              <a:cs typeface="Times New Roman" pitchFamily="18" charset="0"/>
                            </a:rPr>
                            <a:t>  (Commercial)</a:t>
                          </a:r>
                          <a:endParaRPr lang="tr-TR" sz="1200">
                            <a:effectLst/>
                            <a:latin typeface="+mn-lt"/>
                            <a:ea typeface="Calibri"/>
                            <a:cs typeface="Times New Roman" pitchFamily="18" charset="0"/>
                          </a:endParaRPr>
                        </a:p>
                      </a:txBody>
                      <a:tcPr marL="42855" marR="42855"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93">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1.</a:t>
                          </a:r>
                          <a:endParaRPr lang="tr-TR" sz="1200">
                            <a:effectLst/>
                            <a:latin typeface="+mn-lt"/>
                            <a:ea typeface="Calibri"/>
                            <a:cs typeface="Times New Roman" pitchFamily="18" charset="0"/>
                          </a:endParaRPr>
                        </a:p>
                      </a:txBody>
                      <a:tcPr marL="42855" marR="4285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Times New Roman"/>
                              <a:cs typeface="Times New Roman" pitchFamily="18" charset="0"/>
                            </a:rPr>
                            <a:t>∆</a:t>
                          </a:r>
                          <a:r>
                            <a:rPr kumimoji="0" lang="tr-TR" sz="1200" b="0" i="0" u="none" strike="noStrike" kern="1200" cap="none" spc="0" normalizeH="0" baseline="0" noProof="0" dirty="0" smtClean="0">
                              <a:ln>
                                <a:noFill/>
                              </a:ln>
                              <a:solidFill>
                                <a:srgbClr val="000000"/>
                              </a:solidFill>
                              <a:effectLst/>
                              <a:uLnTx/>
                              <a:uFillTx/>
                              <a:latin typeface="+mn-lt"/>
                              <a:ea typeface="Times New Roman"/>
                              <a:cs typeface="Times New Roman" pitchFamily="18" charset="0"/>
                            </a:rPr>
                            <a:t> </a:t>
                          </a:r>
                          <a:r>
                            <a:rPr kumimoji="0" lang="tr-TR" sz="1200" b="0" i="0" u="none" strike="noStrike" kern="1200" cap="none" spc="0" normalizeH="0" baseline="0" noProof="0" dirty="0" err="1" smtClean="0">
                              <a:ln>
                                <a:noFill/>
                              </a:ln>
                              <a:solidFill>
                                <a:srgbClr val="000000"/>
                              </a:solidFill>
                              <a:effectLst/>
                              <a:uLnTx/>
                              <a:uFillTx/>
                              <a:latin typeface="+mn-lt"/>
                              <a:ea typeface="Times New Roman"/>
                              <a:cs typeface="Times New Roman" pitchFamily="18" charset="0"/>
                            </a:rPr>
                            <a:t>Capital</a:t>
                          </a:r>
                          <a:r>
                            <a:rPr kumimoji="0" lang="tr-TR" sz="1200" b="0" i="0" u="none" strike="noStrike" kern="1200" cap="none" spc="0" normalizeH="0" baseline="0" noProof="0" dirty="0" smtClean="0">
                              <a:ln>
                                <a:noFill/>
                              </a:ln>
                              <a:solidFill>
                                <a:srgbClr val="000000"/>
                              </a:solidFill>
                              <a:effectLst/>
                              <a:uLnTx/>
                              <a:uFillTx/>
                              <a:latin typeface="+mn-lt"/>
                              <a:ea typeface="Times New Roman"/>
                              <a:cs typeface="Times New Roman" pitchFamily="18" charset="0"/>
                            </a:rPr>
                            <a:t> </a:t>
                          </a:r>
                          <a:r>
                            <a:rPr kumimoji="0" lang="tr-TR" sz="1200" b="0" i="0" u="none" strike="noStrike" kern="1200" cap="none" spc="0" normalizeH="0" baseline="0" noProof="0" dirty="0" err="1" smtClean="0">
                              <a:ln>
                                <a:noFill/>
                              </a:ln>
                              <a:solidFill>
                                <a:srgbClr val="000000"/>
                              </a:solidFill>
                              <a:effectLst/>
                              <a:uLnTx/>
                              <a:uFillTx/>
                              <a:latin typeface="+mn-lt"/>
                              <a:ea typeface="Times New Roman"/>
                              <a:cs typeface="Times New Roman" pitchFamily="18" charset="0"/>
                            </a:rPr>
                            <a:t>Flows</a:t>
                          </a:r>
                          <a:r>
                            <a:rPr kumimoji="0" lang="en-US" sz="1200" b="0" i="0" u="none" strike="noStrike" kern="1200" cap="none" spc="0" normalizeH="0" baseline="0" noProof="0" dirty="0" smtClean="0">
                              <a:ln>
                                <a:noFill/>
                              </a:ln>
                              <a:solidFill>
                                <a:srgbClr val="000000"/>
                              </a:solidFill>
                              <a:effectLst/>
                              <a:uLnTx/>
                              <a:uFillTx/>
                              <a:latin typeface="+mn-lt"/>
                              <a:ea typeface="Times New Roman"/>
                              <a:cs typeface="Times New Roman" pitchFamily="18" charset="0"/>
                            </a:rPr>
                            <a:t> </a:t>
                          </a:r>
                          <a:r>
                            <a:rPr kumimoji="0" lang="en-US" sz="1200" b="0" i="0" u="none" strike="noStrike" kern="1200" cap="none" spc="0" normalizeH="0" baseline="-25000" noProof="0" dirty="0" smtClean="0">
                              <a:ln>
                                <a:noFill/>
                              </a:ln>
                              <a:solidFill>
                                <a:srgbClr val="000000"/>
                              </a:solidFill>
                              <a:effectLst/>
                              <a:uLnTx/>
                              <a:uFillTx/>
                              <a:latin typeface="+mn-lt"/>
                              <a:ea typeface="Times New Roman"/>
                              <a:cs typeface="Times New Roman" pitchFamily="18" charset="0"/>
                            </a:rPr>
                            <a:t>t</a:t>
                          </a:r>
                          <a:endParaRPr kumimoji="0" lang="tr-TR" sz="1200" b="0" i="0" u="none" strike="noStrike" kern="1200" cap="none" spc="0" normalizeH="0" baseline="0" noProof="0" dirty="0">
                            <a:ln>
                              <a:noFill/>
                            </a:ln>
                            <a:solidFill>
                              <a:srgbClr val="000000"/>
                            </a:solidFill>
                            <a:effectLst/>
                            <a:uLnTx/>
                            <a:uFillTx/>
                            <a:latin typeface="+mn-lt"/>
                            <a:ea typeface="Calibri"/>
                            <a:cs typeface="Times New Roman" pitchFamily="18" charset="0"/>
                          </a:endParaRPr>
                        </a:p>
                      </a:txBody>
                      <a:tcPr marL="42855" marR="4285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5.49**</a:t>
                          </a:r>
                          <a:endParaRPr lang="tr-TR" sz="1200">
                            <a:effectLst/>
                            <a:latin typeface="+mn-lt"/>
                            <a:ea typeface="Calibri"/>
                            <a:cs typeface="Times New Roman" pitchFamily="18" charset="0"/>
                          </a:endParaRPr>
                        </a:p>
                      </a:txBody>
                      <a:tcPr marL="42855" marR="4285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3.18</a:t>
                          </a:r>
                          <a:endParaRPr lang="tr-TR" sz="1200">
                            <a:effectLst/>
                            <a:latin typeface="+mn-lt"/>
                            <a:ea typeface="Calibri"/>
                            <a:cs typeface="Times New Roman" pitchFamily="18" charset="0"/>
                          </a:endParaRPr>
                        </a:p>
                      </a:txBody>
                      <a:tcPr marL="42855" marR="42855" marT="0" marB="0" anchor="b">
                        <a:lnL>
                          <a:noFill/>
                        </a:lnL>
                        <a:lnR>
                          <a:noFill/>
                        </a:lnR>
                        <a:lnT w="12700" cap="flat" cmpd="sng" algn="ctr">
                          <a:solidFill>
                            <a:srgbClr val="000000"/>
                          </a:solidFill>
                          <a:prstDash val="solid"/>
                          <a:round/>
                          <a:headEnd type="none" w="med" len="med"/>
                          <a:tailEnd type="none" w="med" len="med"/>
                        </a:lnT>
                        <a:lnB>
                          <a:noFill/>
                        </a:lnB>
                      </a:tcPr>
                    </a:tc>
                  </a:tr>
                  <a:tr h="210312">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nSpc>
                              <a:spcPct val="115000"/>
                            </a:lnSpc>
                          </a:pPr>
                          <a:endParaRPr lang="tr-TR" sz="1200" dirty="0">
                            <a:effectLst/>
                            <a:latin typeface="+mn-lt"/>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(2.56)</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(6.49)</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r>
                  <a:tr h="264668">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2.</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endParaRPr lang="tr-TR"/>
                        </a:p>
                      </a:txBody>
                      <a:tcPr marL="42855" marR="42855" marT="0" marB="0" anchor="ctr">
                        <a:lnL>
                          <a:noFill/>
                        </a:lnL>
                        <a:lnR>
                          <a:noFill/>
                        </a:lnR>
                        <a:lnT>
                          <a:noFill/>
                        </a:lnT>
                        <a:lnB>
                          <a:noFill/>
                        </a:lnB>
                        <a:blipFill rotWithShape="1">
                          <a:blip r:embed="rId3"/>
                          <a:stretch>
                            <a:fillRect l="-13290" t="-253488" r="-72767" b="-1790698"/>
                          </a:stretch>
                        </a:blipFill>
                      </a:tcPr>
                    </a:tc>
                    <a:tc>
                      <a:txBody>
                        <a:bodyPr/>
                        <a:lstStyle/>
                        <a:p>
                          <a:pPr algn="just">
                            <a:lnSpc>
                              <a:spcPct val="115000"/>
                            </a:lnSpc>
                            <a:spcAft>
                              <a:spcPts val="0"/>
                            </a:spcAft>
                          </a:pPr>
                          <a:r>
                            <a:rPr lang="en-US" sz="1200" dirty="0">
                              <a:effectLst/>
                              <a:latin typeface="+mn-lt"/>
                              <a:ea typeface="Times New Roman"/>
                              <a:cs typeface="Times New Roman" pitchFamily="18" charset="0"/>
                            </a:rPr>
                            <a:t>   172.21*</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24.66</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r>
                  <a:tr h="197993">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dirty="0">
                              <a:solidFill>
                                <a:srgbClr val="000000"/>
                              </a:solidFill>
                              <a:effectLst/>
                              <a:latin typeface="+mn-lt"/>
                              <a:ea typeface="Times New Roman"/>
                              <a:cs typeface="Times New Roman" pitchFamily="18" charset="0"/>
                            </a:rPr>
                            <a:t> </a:t>
                          </a:r>
                          <a:endParaRPr lang="tr-TR" sz="1200" dirty="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(98.33)</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(109.06)</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r>
                  <a:tr h="197993">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3.</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∆Reserve Requirement Ratio</a:t>
                          </a:r>
                          <a:r>
                            <a:rPr lang="en-US" sz="1200" baseline="30000">
                              <a:solidFill>
                                <a:srgbClr val="000000"/>
                              </a:solidFill>
                              <a:effectLst/>
                              <a:latin typeface="+mn-lt"/>
                              <a:ea typeface="Times New Roman"/>
                              <a:cs typeface="Times New Roman" pitchFamily="18" charset="0"/>
                            </a:rPr>
                            <a:t>C</a:t>
                          </a:r>
                          <a:r>
                            <a:rPr lang="en-US" sz="1200">
                              <a:solidFill>
                                <a:srgbClr val="000000"/>
                              </a:solidFill>
                              <a:effectLst/>
                              <a:latin typeface="+mn-lt"/>
                              <a:ea typeface="Times New Roman"/>
                              <a:cs typeface="Times New Roman" pitchFamily="18" charset="0"/>
                            </a:rPr>
                            <a:t> </a:t>
                          </a:r>
                          <a:r>
                            <a:rPr lang="en-US" sz="1200" baseline="-25000">
                              <a:solidFill>
                                <a:srgbClr val="000000"/>
                              </a:solidFill>
                              <a:effectLst/>
                              <a:latin typeface="+mn-lt"/>
                              <a:ea typeface="Times New Roman"/>
                              <a:cs typeface="Times New Roman" pitchFamily="18" charset="0"/>
                            </a:rPr>
                            <a:t>i,t-1 </a:t>
                          </a:r>
                          <a:r>
                            <a:rPr lang="en-US" sz="1200">
                              <a:solidFill>
                                <a:srgbClr val="000000"/>
                              </a:solidFill>
                              <a:effectLst/>
                              <a:latin typeface="+mn-lt"/>
                              <a:ea typeface="Times New Roman"/>
                              <a:cs typeface="Times New Roman" pitchFamily="18" charset="0"/>
                            </a:rPr>
                            <a:t>(RR</a:t>
                          </a:r>
                          <a:r>
                            <a:rPr lang="en-US" sz="1200" baseline="30000">
                              <a:solidFill>
                                <a:srgbClr val="000000"/>
                              </a:solidFill>
                              <a:effectLst/>
                              <a:latin typeface="+mn-lt"/>
                              <a:ea typeface="Times New Roman"/>
                              <a:cs typeface="Times New Roman" pitchFamily="18" charset="0"/>
                            </a:rPr>
                            <a:t>C</a:t>
                          </a:r>
                          <a:r>
                            <a:rPr lang="en-US" sz="1200" baseline="-25000">
                              <a:solidFill>
                                <a:srgbClr val="000000"/>
                              </a:solidFill>
                              <a:effectLst/>
                              <a:latin typeface="+mn-lt"/>
                              <a:ea typeface="Times New Roman"/>
                              <a:cs typeface="Times New Roman" pitchFamily="18" charset="0"/>
                            </a:rPr>
                            <a:t>i,t-1</a:t>
                          </a:r>
                          <a:r>
                            <a:rPr lang="en-US" sz="1200">
                              <a:solidFill>
                                <a:srgbClr val="000000"/>
                              </a:solidFill>
                              <a:effectLst/>
                              <a:latin typeface="+mn-lt"/>
                              <a:ea typeface="Times New Roman"/>
                              <a:cs typeface="Times New Roman" pitchFamily="18" charset="0"/>
                            </a:rPr>
                            <a:t>)</a:t>
                          </a:r>
                          <a:endParaRPr lang="tr-TR" sz="120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-4.90***</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-2.26**</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r>
                  <a:tr h="210312">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nSpc>
                              <a:spcPct val="115000"/>
                            </a:lnSpc>
                          </a:pPr>
                          <a:endParaRPr lang="tr-TR" sz="1200">
                            <a:effectLst/>
                            <a:latin typeface="+mn-lt"/>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(0.92)</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(1.09)                                                </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7993">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4.</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∆RR</a:t>
                          </a:r>
                          <a:r>
                            <a:rPr lang="en-US" sz="1200" baseline="30000">
                              <a:solidFill>
                                <a:srgbClr val="000000"/>
                              </a:solidFill>
                              <a:effectLst/>
                              <a:latin typeface="+mn-lt"/>
                              <a:ea typeface="Times New Roman"/>
                              <a:cs typeface="Times New Roman" pitchFamily="18" charset="0"/>
                            </a:rPr>
                            <a:t>C</a:t>
                          </a:r>
                          <a:r>
                            <a:rPr lang="en-US" sz="1200" baseline="-25000">
                              <a:solidFill>
                                <a:srgbClr val="000000"/>
                              </a:solidFill>
                              <a:effectLst/>
                              <a:latin typeface="+mn-lt"/>
                              <a:ea typeface="Times New Roman"/>
                              <a:cs typeface="Times New Roman" pitchFamily="18" charset="0"/>
                            </a:rPr>
                            <a:t>i,t</a:t>
                          </a:r>
                          <a:r>
                            <a:rPr lang="en-US" sz="1200">
                              <a:solidFill>
                                <a:srgbClr val="000000"/>
                              </a:solidFill>
                              <a:effectLst/>
                              <a:latin typeface="+mn-lt"/>
                              <a:ea typeface="Times New Roman"/>
                              <a:cs typeface="Times New Roman" pitchFamily="18" charset="0"/>
                            </a:rPr>
                            <a:t> × </a:t>
                          </a:r>
                          <a:r>
                            <a:rPr lang="en-US" sz="1200">
                              <a:effectLst/>
                              <a:latin typeface="+mn-lt"/>
                              <a:ea typeface="Times New Roman"/>
                              <a:cs typeface="Times New Roman" pitchFamily="18" charset="0"/>
                            </a:rPr>
                            <a:t>Liquidity Ratio</a:t>
                          </a:r>
                          <a:r>
                            <a:rPr lang="en-US" sz="1200" baseline="-25000">
                              <a:effectLst/>
                              <a:latin typeface="+mn-lt"/>
                              <a:ea typeface="Times New Roman"/>
                              <a:cs typeface="Times New Roman" pitchFamily="18" charset="0"/>
                            </a:rPr>
                            <a:t>i,t-1</a:t>
                          </a:r>
                          <a:endParaRPr lang="tr-TR" sz="120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14.78**</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1.68</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210312">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nSpc>
                              <a:spcPct val="115000"/>
                            </a:lnSpc>
                          </a:pPr>
                          <a:endParaRPr lang="tr-TR" sz="1200">
                            <a:effectLst/>
                            <a:latin typeface="+mn-lt"/>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(6.54)</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(6.33)</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7993">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5.</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mn-lt"/>
                              <a:ea typeface="Times New Roman"/>
                              <a:cs typeface="Times New Roman" pitchFamily="18" charset="0"/>
                            </a:rPr>
                            <a:t>∆Interbank O/N Rate</a:t>
                          </a:r>
                          <a:r>
                            <a:rPr lang="en-US" sz="1200" baseline="-25000" dirty="0" smtClean="0">
                              <a:solidFill>
                                <a:srgbClr val="000000"/>
                              </a:solidFill>
                              <a:effectLst/>
                              <a:latin typeface="+mn-lt"/>
                              <a:ea typeface="Times New Roman"/>
                              <a:cs typeface="Times New Roman" pitchFamily="18" charset="0"/>
                            </a:rPr>
                            <a:t>t-1</a:t>
                          </a:r>
                          <a:endParaRPr lang="tr-TR" sz="1200" dirty="0" smtClean="0">
                            <a:effectLst/>
                            <a:latin typeface="+mn-lt"/>
                            <a:ea typeface="Calibri"/>
                            <a:cs typeface="Times New Roman" panose="02020603050405020304"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-4.72***</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210312">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nSpc>
                              <a:spcPct val="115000"/>
                            </a:lnSpc>
                          </a:pPr>
                          <a:endParaRPr lang="tr-TR" sz="1200">
                            <a:effectLst/>
                            <a:latin typeface="+mn-lt"/>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(0.90)</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7993">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6.</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dirty="0">
                              <a:solidFill>
                                <a:srgbClr val="000000"/>
                              </a:solidFill>
                              <a:effectLst/>
                              <a:latin typeface="+mn-lt"/>
                              <a:ea typeface="Times New Roman"/>
                              <a:cs typeface="Times New Roman" pitchFamily="18" charset="0"/>
                            </a:rPr>
                            <a:t>∆O/N Lending Rate </a:t>
                          </a:r>
                          <a:r>
                            <a:rPr lang="en-US" sz="1200" baseline="-25000" dirty="0">
                              <a:solidFill>
                                <a:srgbClr val="000000"/>
                              </a:solidFill>
                              <a:effectLst/>
                              <a:latin typeface="+mn-lt"/>
                              <a:ea typeface="Times New Roman"/>
                              <a:cs typeface="Times New Roman" pitchFamily="18" charset="0"/>
                            </a:rPr>
                            <a:t>t-1</a:t>
                          </a:r>
                          <a:endParaRPr lang="tr-TR" sz="1200" dirty="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-4.81**</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7993">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(2.12)</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7993">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7.</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dirty="0">
                              <a:solidFill>
                                <a:srgbClr val="000000"/>
                              </a:solidFill>
                              <a:effectLst/>
                              <a:latin typeface="+mn-lt"/>
                              <a:ea typeface="Times New Roman"/>
                              <a:cs typeface="Times New Roman" pitchFamily="18" charset="0"/>
                            </a:rPr>
                            <a:t>∆ log (Core Deposits) </a:t>
                          </a:r>
                          <a:r>
                            <a:rPr lang="en-US" sz="1200" baseline="-25000" dirty="0" err="1">
                              <a:solidFill>
                                <a:srgbClr val="000000"/>
                              </a:solidFill>
                              <a:effectLst/>
                              <a:latin typeface="+mn-lt"/>
                              <a:ea typeface="Times New Roman"/>
                              <a:cs typeface="Times New Roman" pitchFamily="18" charset="0"/>
                            </a:rPr>
                            <a:t>i</a:t>
                          </a:r>
                          <a:r>
                            <a:rPr lang="en-US" sz="1200" baseline="-25000" dirty="0">
                              <a:solidFill>
                                <a:srgbClr val="000000"/>
                              </a:solidFill>
                              <a:effectLst/>
                              <a:latin typeface="+mn-lt"/>
                              <a:ea typeface="Times New Roman"/>
                              <a:cs typeface="Times New Roman" pitchFamily="18" charset="0"/>
                            </a:rPr>
                            <a:t>, t-1</a:t>
                          </a:r>
                          <a:endParaRPr lang="tr-TR" sz="1200" dirty="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-0.02</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0.30*</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210312">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nSpc>
                              <a:spcPct val="115000"/>
                            </a:lnSpc>
                          </a:pPr>
                          <a:endParaRPr lang="tr-TR" sz="1200">
                            <a:effectLst/>
                            <a:latin typeface="+mn-lt"/>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(0.15)</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(0.18)</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7993">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8.</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log (Non-Core Deposits) </a:t>
                          </a:r>
                          <a:r>
                            <a:rPr lang="en-US" sz="1200" baseline="-25000">
                              <a:solidFill>
                                <a:srgbClr val="000000"/>
                              </a:solidFill>
                              <a:effectLst/>
                              <a:latin typeface="+mn-lt"/>
                              <a:ea typeface="Times New Roman"/>
                              <a:cs typeface="Times New Roman" pitchFamily="18" charset="0"/>
                            </a:rPr>
                            <a:t>i, t-1</a:t>
                          </a:r>
                          <a:endParaRPr lang="tr-TR" sz="120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-0.01</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0.01</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210312">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nSpc>
                              <a:spcPct val="115000"/>
                            </a:lnSpc>
                          </a:pPr>
                          <a:endParaRPr lang="tr-TR" sz="1200">
                            <a:effectLst/>
                            <a:latin typeface="+mn-lt"/>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(0.02)</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(0.01)</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7993">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9.</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dirty="0">
                              <a:solidFill>
                                <a:srgbClr val="000000"/>
                              </a:solidFill>
                              <a:effectLst/>
                              <a:latin typeface="+mn-lt"/>
                              <a:ea typeface="Times New Roman"/>
                              <a:cs typeface="Times New Roman" pitchFamily="18" charset="0"/>
                            </a:rPr>
                            <a:t>∆ CCI </a:t>
                          </a:r>
                          <a:r>
                            <a:rPr lang="en-US" sz="1200" baseline="-25000" dirty="0">
                              <a:solidFill>
                                <a:srgbClr val="000000"/>
                              </a:solidFill>
                              <a:effectLst/>
                              <a:latin typeface="+mn-lt"/>
                              <a:ea typeface="Times New Roman"/>
                              <a:cs typeface="Times New Roman" pitchFamily="18" charset="0"/>
                            </a:rPr>
                            <a:t>t-1</a:t>
                          </a:r>
                          <a:endParaRPr lang="tr-TR" sz="1200" dirty="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2.85***</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210312">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nSpc>
                              <a:spcPct val="115000"/>
                            </a:lnSpc>
                          </a:pPr>
                          <a:endParaRPr lang="tr-TR" sz="1200">
                            <a:effectLst/>
                            <a:latin typeface="+mn-lt"/>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(0.49)</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7993">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10.</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dirty="0">
                              <a:solidFill>
                                <a:srgbClr val="000000"/>
                              </a:solidFill>
                              <a:effectLst/>
                              <a:latin typeface="+mn-lt"/>
                              <a:ea typeface="Times New Roman"/>
                              <a:cs typeface="Times New Roman" pitchFamily="18" charset="0"/>
                            </a:rPr>
                            <a:t>∆ </a:t>
                          </a:r>
                          <a:r>
                            <a:rPr lang="tr-TR" sz="1200" dirty="0" smtClean="0">
                              <a:solidFill>
                                <a:srgbClr val="000000"/>
                              </a:solidFill>
                              <a:effectLst/>
                              <a:latin typeface="+mn-lt"/>
                              <a:ea typeface="Times New Roman"/>
                              <a:cs typeface="Times New Roman" pitchFamily="18" charset="0"/>
                            </a:rPr>
                            <a:t>B</a:t>
                          </a:r>
                          <a:r>
                            <a:rPr lang="en-US" sz="1200" dirty="0" smtClean="0">
                              <a:solidFill>
                                <a:srgbClr val="000000"/>
                              </a:solidFill>
                              <a:effectLst/>
                              <a:latin typeface="+mn-lt"/>
                              <a:ea typeface="Times New Roman"/>
                              <a:cs typeface="Times New Roman" pitchFamily="18" charset="0"/>
                            </a:rPr>
                            <a:t>CI </a:t>
                          </a:r>
                          <a:r>
                            <a:rPr lang="en-US" sz="1200" baseline="-25000" dirty="0">
                              <a:solidFill>
                                <a:srgbClr val="000000"/>
                              </a:solidFill>
                              <a:effectLst/>
                              <a:latin typeface="+mn-lt"/>
                              <a:ea typeface="Times New Roman"/>
                              <a:cs typeface="Times New Roman" pitchFamily="18" charset="0"/>
                            </a:rPr>
                            <a:t>t-1</a:t>
                          </a:r>
                          <a:endParaRPr lang="tr-TR" sz="1200" dirty="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1.06**</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7993">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(0.5)</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197993">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11.</a:t>
                          </a:r>
                          <a:endParaRPr lang="tr-TR" sz="1200">
                            <a:effectLst/>
                            <a:latin typeface="+mn-lt"/>
                            <a:ea typeface="Calibri"/>
                            <a:cs typeface="Times New Roman" pitchFamily="18" charset="0"/>
                          </a:endParaRPr>
                        </a:p>
                      </a:txBody>
                      <a:tcPr marL="42855" marR="42855" marT="0" marB="0">
                        <a:lnL>
                          <a:noFill/>
                        </a:lnL>
                        <a:lnR>
                          <a:noFill/>
                        </a:lnR>
                        <a:lnT>
                          <a:noFill/>
                        </a:lnT>
                        <a:lnB>
                          <a:noFill/>
                        </a:lnB>
                      </a:tcPr>
                    </a:tc>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Leverage Ratio </a:t>
                          </a:r>
                          <a:r>
                            <a:rPr lang="en-US" sz="1200" baseline="-25000">
                              <a:solidFill>
                                <a:srgbClr val="000000"/>
                              </a:solidFill>
                              <a:effectLst/>
                              <a:latin typeface="+mn-lt"/>
                              <a:ea typeface="Times New Roman"/>
                              <a:cs typeface="Times New Roman" pitchFamily="18" charset="0"/>
                            </a:rPr>
                            <a:t>i,t-1</a:t>
                          </a:r>
                          <a:endParaRPr lang="tr-TR" sz="1200">
                            <a:effectLst/>
                            <a:latin typeface="+mn-lt"/>
                            <a:ea typeface="Calibri"/>
                            <a:cs typeface="Times New Roman" pitchFamily="18" charset="0"/>
                          </a:endParaRPr>
                        </a:p>
                      </a:txBody>
                      <a:tcPr marL="42855" marR="42855" marT="0" marB="0" anchor="ctr">
                        <a:lnL>
                          <a:noFill/>
                        </a:lnL>
                        <a:lnR>
                          <a:noFill/>
                        </a:lnR>
                        <a:lnT>
                          <a:noFill/>
                        </a:lnT>
                        <a:lnB>
                          <a:noFill/>
                        </a:lnB>
                      </a:tcPr>
                    </a:tc>
                    <a:tc>
                      <a:txBody>
                        <a:bodyPr/>
                        <a:lstStyle/>
                        <a:p>
                          <a:pPr algn="just">
                            <a:lnSpc>
                              <a:spcPct val="115000"/>
                            </a:lnSpc>
                            <a:spcAft>
                              <a:spcPts val="0"/>
                            </a:spcAft>
                          </a:pPr>
                          <a:r>
                            <a:rPr lang="en-US" sz="1200">
                              <a:effectLst/>
                              <a:latin typeface="+mn-lt"/>
                              <a:ea typeface="Times New Roman"/>
                              <a:cs typeface="Times New Roman" pitchFamily="18" charset="0"/>
                            </a:rPr>
                            <a:t>    -1.26</a:t>
                          </a:r>
                          <a:endParaRPr lang="tr-TR" sz="1200">
                            <a:effectLst/>
                            <a:latin typeface="+mn-lt"/>
                            <a:ea typeface="Calibri"/>
                            <a:cs typeface="Times New Roman" pitchFamily="18" charset="0"/>
                          </a:endParaRPr>
                        </a:p>
                      </a:txBody>
                      <a:tcPr marL="42855" marR="42855" marT="0" marB="0" anchor="b">
                        <a:lnL>
                          <a:noFill/>
                        </a:lnL>
                        <a:lnR>
                          <a:noFill/>
                        </a:lnR>
                        <a:lnT>
                          <a:noFill/>
                        </a:lnT>
                        <a:lnB>
                          <a:noFill/>
                        </a:lnB>
                      </a:tcPr>
                    </a:tc>
                    <a:tc>
                      <a:txBody>
                        <a:bodyPr/>
                        <a:lstStyle/>
                        <a:p>
                          <a:pPr algn="just">
                            <a:lnSpc>
                              <a:spcPct val="115000"/>
                            </a:lnSpc>
                            <a:spcAft>
                              <a:spcPts val="0"/>
                            </a:spcAft>
                          </a:pPr>
                          <a:r>
                            <a:rPr lang="en-US" sz="1200" dirty="0">
                              <a:effectLst/>
                              <a:latin typeface="+mn-lt"/>
                              <a:ea typeface="Times New Roman"/>
                              <a:cs typeface="Times New Roman" pitchFamily="18" charset="0"/>
                            </a:rPr>
                            <a:t>       -1.21</a:t>
                          </a:r>
                          <a:endParaRPr lang="tr-TR" sz="1200" dirty="0">
                            <a:effectLst/>
                            <a:latin typeface="+mn-lt"/>
                            <a:ea typeface="Calibri"/>
                            <a:cs typeface="Times New Roman" pitchFamily="18" charset="0"/>
                          </a:endParaRPr>
                        </a:p>
                      </a:txBody>
                      <a:tcPr marL="42855" marR="42855" marT="0" marB="0" anchor="b">
                        <a:lnL>
                          <a:noFill/>
                        </a:lnL>
                        <a:lnR>
                          <a:noFill/>
                        </a:lnR>
                        <a:lnT>
                          <a:noFill/>
                        </a:lnT>
                        <a:lnB>
                          <a:noFill/>
                        </a:lnB>
                      </a:tcPr>
                    </a:tc>
                  </a:tr>
                  <a:tr h="210312">
                    <a:tc>
                      <a:txBody>
                        <a:bodyPr/>
                        <a:lstStyle/>
                        <a:p>
                          <a:pPr algn="just">
                            <a:lnSpc>
                              <a:spcPct val="115000"/>
                            </a:lnSpc>
                            <a:spcAft>
                              <a:spcPts val="0"/>
                            </a:spcAft>
                          </a:pPr>
                          <a:r>
                            <a:rPr lang="en-US" sz="1200">
                              <a:solidFill>
                                <a:srgbClr val="000000"/>
                              </a:solidFill>
                              <a:effectLst/>
                              <a:latin typeface="+mn-lt"/>
                              <a:ea typeface="Times New Roman"/>
                              <a:cs typeface="Times New Roman" pitchFamily="18" charset="0"/>
                            </a:rPr>
                            <a:t> </a:t>
                          </a:r>
                          <a:endParaRPr lang="tr-TR" sz="1200">
                            <a:effectLst/>
                            <a:latin typeface="+mn-lt"/>
                            <a:ea typeface="Calibri"/>
                            <a:cs typeface="Times New Roman" pitchFamily="18" charset="0"/>
                          </a:endParaRPr>
                        </a:p>
                      </a:txBody>
                      <a:tcPr marL="42855" marR="4285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200">
                            <a:effectLst/>
                            <a:latin typeface="+mn-lt"/>
                            <a:cs typeface="Times New Roman" pitchFamily="18" charset="0"/>
                          </a:endParaRPr>
                        </a:p>
                      </a:txBody>
                      <a:tcPr marL="42855" marR="4285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mn-lt"/>
                              <a:ea typeface="Times New Roman"/>
                              <a:cs typeface="Times New Roman" pitchFamily="18" charset="0"/>
                            </a:rPr>
                            <a:t>    (0.96)</a:t>
                          </a:r>
                          <a:endParaRPr lang="tr-TR" sz="1200">
                            <a:effectLst/>
                            <a:latin typeface="+mn-lt"/>
                            <a:ea typeface="Calibri"/>
                            <a:cs typeface="Times New Roman" pitchFamily="18" charset="0"/>
                          </a:endParaRPr>
                        </a:p>
                      </a:txBody>
                      <a:tcPr marL="42855" marR="4285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a:effectLst/>
                              <a:latin typeface="+mn-lt"/>
                              <a:ea typeface="Times New Roman"/>
                              <a:cs typeface="Times New Roman" pitchFamily="18" charset="0"/>
                            </a:rPr>
                            <a:t>       (0.8)</a:t>
                          </a:r>
                          <a:endParaRPr lang="tr-TR" sz="1200" dirty="0">
                            <a:effectLst/>
                            <a:latin typeface="+mn-lt"/>
                            <a:ea typeface="Calibri"/>
                            <a:cs typeface="Times New Roman" pitchFamily="18" charset="0"/>
                          </a:endParaRPr>
                        </a:p>
                      </a:txBody>
                      <a:tcPr marL="42855" marR="42855" marT="0" marB="0" anchor="b">
                        <a:lnL>
                          <a:noFill/>
                        </a:lnL>
                        <a:lnR>
                          <a:noFill/>
                        </a:lnR>
                        <a:lnT>
                          <a:noFill/>
                        </a:lnT>
                        <a:lnB w="12700" cap="flat" cmpd="sng" algn="ctr">
                          <a:solidFill>
                            <a:srgbClr val="000000"/>
                          </a:solidFill>
                          <a:prstDash val="solid"/>
                          <a:round/>
                          <a:headEnd type="none" w="med" len="med"/>
                          <a:tailEnd type="none" w="med" len="med"/>
                        </a:lnB>
                      </a:tcPr>
                    </a:tc>
                  </a:tr>
                  <a:tr h="745617">
                    <a:tc>
                      <a:txBody>
                        <a:bodyPr/>
                        <a:lstStyle/>
                        <a:p>
                          <a:pPr>
                            <a:lnSpc>
                              <a:spcPct val="115000"/>
                            </a:lnSpc>
                            <a:spcAft>
                              <a:spcPts val="1000"/>
                            </a:spcAft>
                          </a:pPr>
                          <a:r>
                            <a:rPr lang="tr-TR" sz="1200">
                              <a:effectLst/>
                              <a:latin typeface="+mn-lt"/>
                              <a:ea typeface="Calibri"/>
                              <a:cs typeface="Times New Roman" pitchFamily="18" charset="0"/>
                            </a:rPr>
                            <a:t>12.</a:t>
                          </a:r>
                        </a:p>
                      </a:txBody>
                      <a:tcPr marL="42855" marR="4285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200" dirty="0">
                              <a:effectLst/>
                              <a:latin typeface="+mn-lt"/>
                              <a:ea typeface="Calibri"/>
                              <a:cs typeface="Times New Roman" pitchFamily="18" charset="0"/>
                            </a:rPr>
                            <a:t>Under-</a:t>
                          </a:r>
                          <a:r>
                            <a:rPr lang="tr-TR" sz="1200" dirty="0" err="1">
                              <a:effectLst/>
                              <a:latin typeface="+mn-lt"/>
                              <a:ea typeface="Calibri"/>
                              <a:cs typeface="Times New Roman" pitchFamily="18" charset="0"/>
                            </a:rPr>
                            <a:t>identification</a:t>
                          </a:r>
                          <a:r>
                            <a:rPr lang="tr-TR" sz="1200" dirty="0">
                              <a:effectLst/>
                              <a:latin typeface="+mn-lt"/>
                              <a:ea typeface="Calibri"/>
                              <a:cs typeface="Times New Roman" pitchFamily="18" charset="0"/>
                            </a:rPr>
                            <a:t> test </a:t>
                          </a:r>
                        </a:p>
                        <a:p>
                          <a:pPr>
                            <a:lnSpc>
                              <a:spcPct val="115000"/>
                            </a:lnSpc>
                            <a:spcAft>
                              <a:spcPts val="0"/>
                            </a:spcAft>
                          </a:pPr>
                          <a:r>
                            <a:rPr lang="tr-TR" sz="1200" dirty="0">
                              <a:effectLst/>
                              <a:latin typeface="+mn-lt"/>
                              <a:ea typeface="Calibri"/>
                              <a:cs typeface="Times New Roman" pitchFamily="18" charset="0"/>
                            </a:rPr>
                            <a:t>(</a:t>
                          </a:r>
                          <a:r>
                            <a:rPr lang="tr-TR" sz="1200" dirty="0" err="1">
                              <a:effectLst/>
                              <a:latin typeface="+mn-lt"/>
                              <a:ea typeface="Calibri"/>
                              <a:cs typeface="Times New Roman" pitchFamily="18" charset="0"/>
                            </a:rPr>
                            <a:t>Kleibergen-Paap</a:t>
                          </a:r>
                          <a:r>
                            <a:rPr lang="tr-TR" sz="1200" dirty="0">
                              <a:effectLst/>
                              <a:latin typeface="+mn-lt"/>
                              <a:ea typeface="Calibri"/>
                              <a:cs typeface="Times New Roman" pitchFamily="18" charset="0"/>
                            </a:rPr>
                            <a:t> </a:t>
                          </a:r>
                          <a:r>
                            <a:rPr lang="tr-TR" sz="1200" dirty="0" err="1">
                              <a:effectLst/>
                              <a:latin typeface="+mn-lt"/>
                              <a:ea typeface="Calibri"/>
                              <a:cs typeface="Times New Roman" pitchFamily="18" charset="0"/>
                            </a:rPr>
                            <a:t>rk</a:t>
                          </a:r>
                          <a:r>
                            <a:rPr lang="tr-TR" sz="1200" dirty="0">
                              <a:effectLst/>
                              <a:latin typeface="+mn-lt"/>
                              <a:ea typeface="Calibri"/>
                              <a:cs typeface="Times New Roman" pitchFamily="18" charset="0"/>
                            </a:rPr>
                            <a:t> LM </a:t>
                          </a:r>
                          <a:r>
                            <a:rPr lang="tr-TR" sz="1200" dirty="0" err="1">
                              <a:effectLst/>
                              <a:latin typeface="+mn-lt"/>
                              <a:ea typeface="Calibri"/>
                              <a:cs typeface="Times New Roman" pitchFamily="18" charset="0"/>
                            </a:rPr>
                            <a:t>statistic</a:t>
                          </a:r>
                          <a:r>
                            <a:rPr lang="tr-TR" sz="1200" dirty="0">
                              <a:effectLst/>
                              <a:latin typeface="+mn-lt"/>
                              <a:ea typeface="Calibri"/>
                              <a:cs typeface="Times New Roman" pitchFamily="18" charset="0"/>
                            </a:rPr>
                            <a:t>)</a:t>
                          </a:r>
                        </a:p>
                      </a:txBody>
                      <a:tcPr marL="42855" marR="4285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200">
                              <a:effectLst/>
                              <a:latin typeface="+mn-lt"/>
                              <a:ea typeface="Calibri"/>
                              <a:cs typeface="Times New Roman" pitchFamily="18" charset="0"/>
                            </a:rPr>
                            <a:t>  LM=13.66</a:t>
                          </a:r>
                        </a:p>
                        <a:p>
                          <a:pPr>
                            <a:lnSpc>
                              <a:spcPct val="115000"/>
                            </a:lnSpc>
                            <a:spcAft>
                              <a:spcPts val="0"/>
                            </a:spcAft>
                          </a:pPr>
                          <a:r>
                            <a:rPr lang="tr-TR" sz="1200">
                              <a:effectLst/>
                              <a:latin typeface="+mn-lt"/>
                              <a:ea typeface="Calibri"/>
                              <a:cs typeface="Times New Roman" pitchFamily="18" charset="0"/>
                            </a:rPr>
                            <a:t>  Chi-sq(1) </a:t>
                          </a:r>
                        </a:p>
                        <a:p>
                          <a:pPr>
                            <a:lnSpc>
                              <a:spcPct val="115000"/>
                            </a:lnSpc>
                            <a:spcAft>
                              <a:spcPts val="0"/>
                            </a:spcAft>
                          </a:pPr>
                          <a:r>
                            <a:rPr lang="tr-TR" sz="1200">
                              <a:effectLst/>
                              <a:latin typeface="+mn-lt"/>
                              <a:ea typeface="Calibri"/>
                              <a:cs typeface="Times New Roman" pitchFamily="18" charset="0"/>
                            </a:rPr>
                            <a:t>P-value=0.00</a:t>
                          </a:r>
                        </a:p>
                      </a:txBody>
                      <a:tcPr marL="42855" marR="4285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200" dirty="0">
                              <a:effectLst/>
                              <a:latin typeface="+mn-lt"/>
                              <a:ea typeface="Calibri"/>
                              <a:cs typeface="Times New Roman" pitchFamily="18" charset="0"/>
                            </a:rPr>
                            <a:t>   LM=13.46</a:t>
                          </a:r>
                        </a:p>
                        <a:p>
                          <a:pPr>
                            <a:lnSpc>
                              <a:spcPct val="115000"/>
                            </a:lnSpc>
                            <a:spcAft>
                              <a:spcPts val="0"/>
                            </a:spcAft>
                          </a:pPr>
                          <a:r>
                            <a:rPr lang="tr-TR" sz="1200" dirty="0">
                              <a:effectLst/>
                              <a:latin typeface="+mn-lt"/>
                              <a:ea typeface="Calibri"/>
                              <a:cs typeface="Times New Roman" pitchFamily="18" charset="0"/>
                            </a:rPr>
                            <a:t>   </a:t>
                          </a:r>
                          <a:r>
                            <a:rPr lang="tr-TR" sz="1200" dirty="0" err="1">
                              <a:effectLst/>
                              <a:latin typeface="+mn-lt"/>
                              <a:ea typeface="Calibri"/>
                              <a:cs typeface="Times New Roman" pitchFamily="18" charset="0"/>
                            </a:rPr>
                            <a:t>Chi-sq</a:t>
                          </a:r>
                          <a:r>
                            <a:rPr lang="tr-TR" sz="1200" dirty="0">
                              <a:effectLst/>
                              <a:latin typeface="+mn-lt"/>
                              <a:ea typeface="Calibri"/>
                              <a:cs typeface="Times New Roman" pitchFamily="18" charset="0"/>
                            </a:rPr>
                            <a:t>(1) </a:t>
                          </a:r>
                        </a:p>
                        <a:p>
                          <a:pPr>
                            <a:lnSpc>
                              <a:spcPct val="115000"/>
                            </a:lnSpc>
                            <a:spcAft>
                              <a:spcPts val="0"/>
                            </a:spcAft>
                          </a:pPr>
                          <a:r>
                            <a:rPr lang="tr-TR" sz="1200" dirty="0">
                              <a:effectLst/>
                              <a:latin typeface="+mn-lt"/>
                              <a:ea typeface="Calibri"/>
                              <a:cs typeface="Times New Roman" pitchFamily="18" charset="0"/>
                            </a:rPr>
                            <a:t> P-</a:t>
                          </a:r>
                          <a:r>
                            <a:rPr lang="tr-TR" sz="1200" dirty="0" err="1">
                              <a:effectLst/>
                              <a:latin typeface="+mn-lt"/>
                              <a:ea typeface="Calibri"/>
                              <a:cs typeface="Times New Roman" pitchFamily="18" charset="0"/>
                            </a:rPr>
                            <a:t>value</a:t>
                          </a:r>
                          <a:r>
                            <a:rPr lang="tr-TR" sz="1200" dirty="0">
                              <a:effectLst/>
                              <a:latin typeface="+mn-lt"/>
                              <a:ea typeface="Calibri"/>
                              <a:cs typeface="Times New Roman" pitchFamily="18" charset="0"/>
                            </a:rPr>
                            <a:t>=0.00</a:t>
                          </a:r>
                        </a:p>
                      </a:txBody>
                      <a:tcPr marL="42855" marR="4285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sp>
        <p:nvSpPr>
          <p:cNvPr id="11" name="Dikdörtgen 10"/>
          <p:cNvSpPr/>
          <p:nvPr/>
        </p:nvSpPr>
        <p:spPr>
          <a:xfrm>
            <a:off x="1056892" y="6047596"/>
            <a:ext cx="5400600" cy="553998"/>
          </a:xfrm>
          <a:prstGeom prst="rect">
            <a:avLst/>
          </a:prstGeom>
        </p:spPr>
        <p:txBody>
          <a:bodyPr wrap="square">
            <a:spAutoFit/>
          </a:bodyPr>
          <a:lstStyle/>
          <a:p>
            <a:r>
              <a:rPr lang="en-US" sz="1000" dirty="0">
                <a:solidFill>
                  <a:srgbClr val="000000"/>
                </a:solidFill>
                <a:latin typeface="Calibri" panose="020F0502020204030204" pitchFamily="34" charset="0"/>
                <a:ea typeface="Times New Roman"/>
              </a:rPr>
              <a:t>Sample Period: June 2010 – December 2013.  Standard errors are given in parenthesis and adjusted for </a:t>
            </a:r>
            <a:r>
              <a:rPr lang="en-US" sz="1000" dirty="0" err="1">
                <a:solidFill>
                  <a:srgbClr val="000000"/>
                </a:solidFill>
                <a:latin typeface="Calibri" panose="020F0502020204030204" pitchFamily="34" charset="0"/>
                <a:ea typeface="Times New Roman"/>
              </a:rPr>
              <a:t>heteroskedasticity</a:t>
            </a:r>
            <a:r>
              <a:rPr lang="en-US" sz="1000" dirty="0">
                <a:solidFill>
                  <a:srgbClr val="000000"/>
                </a:solidFill>
                <a:latin typeface="Calibri" panose="020F0502020204030204" pitchFamily="34" charset="0"/>
                <a:ea typeface="Times New Roman"/>
              </a:rPr>
              <a:t>.  *** p&lt;0.01, ** p&lt;0.05, * p&lt;0.1.  GMM Continuously Updated Estimator (CUE) is utilized.</a:t>
            </a:r>
            <a:endParaRPr lang="tr-TR" sz="1000" dirty="0">
              <a:latin typeface="Calibri" panose="020F0502020204030204" pitchFamily="34" charset="0"/>
            </a:endParaRPr>
          </a:p>
        </p:txBody>
      </p:sp>
    </p:spTree>
    <p:extLst>
      <p:ext uri="{BB962C8B-B14F-4D97-AF65-F5344CB8AC3E}">
        <p14:creationId xmlns:p14="http://schemas.microsoft.com/office/powerpoint/2010/main" xmlns="" val="4030849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32</a:t>
            </a:fld>
            <a:endParaRPr lang="tr-TR">
              <a:solidFill>
                <a:srgbClr val="FFFFFF"/>
              </a:solidFill>
            </a:endParaRPr>
          </a:p>
        </p:txBody>
      </p:sp>
      <p:sp>
        <p:nvSpPr>
          <p:cNvPr id="3" name="Text Placeholder 2"/>
          <p:cNvSpPr>
            <a:spLocks noGrp="1"/>
          </p:cNvSpPr>
          <p:nvPr>
            <p:ph type="body" sz="half" idx="2"/>
          </p:nvPr>
        </p:nvSpPr>
        <p:spPr/>
        <p:txBody>
          <a:bodyPr/>
          <a:lstStyle/>
          <a:p>
            <a:endParaRPr lang="tr-TR"/>
          </a:p>
        </p:txBody>
      </p:sp>
      <p:sp>
        <p:nvSpPr>
          <p:cNvPr id="5" name="Text Placeholder 4"/>
          <p:cNvSpPr>
            <a:spLocks noGrp="1"/>
          </p:cNvSpPr>
          <p:nvPr>
            <p:ph type="body" sz="quarter" idx="14"/>
          </p:nvPr>
        </p:nvSpPr>
        <p:spPr>
          <a:xfrm>
            <a:off x="611560" y="1484784"/>
            <a:ext cx="7488832" cy="3798668"/>
          </a:xfrm>
        </p:spPr>
        <p:txBody>
          <a:bodyPr>
            <a:normAutofit/>
          </a:bodyPr>
          <a:lstStyle/>
          <a:p>
            <a:pPr marL="342900" indent="-342900" algn="l">
              <a:buFont typeface="Arial" panose="020B0604020202020204" pitchFamily="34" charset="0"/>
              <a:buChar char="•"/>
            </a:pPr>
            <a:r>
              <a:rPr lang="en-US" b="0" dirty="0" smtClean="0">
                <a:solidFill>
                  <a:schemeClr val="tx1"/>
                </a:solidFill>
              </a:rPr>
              <a:t>We provided evidence in favor of the liquidity channel</a:t>
            </a:r>
          </a:p>
          <a:p>
            <a:pPr algn="l"/>
            <a:endParaRPr lang="en-US" b="0" dirty="0" smtClean="0">
              <a:solidFill>
                <a:schemeClr val="tx1"/>
              </a:solidFill>
            </a:endParaRPr>
          </a:p>
          <a:p>
            <a:pPr marL="1085850" lvl="1" indent="-342900"/>
            <a:r>
              <a:rPr lang="en-US" b="0" dirty="0" smtClean="0">
                <a:solidFill>
                  <a:schemeClr val="tx1"/>
                </a:solidFill>
                <a:latin typeface="+mn-lt"/>
              </a:rPr>
              <a:t>Central bank policies affect the funding needs and the liquidity position of banks</a:t>
            </a:r>
          </a:p>
          <a:p>
            <a:pPr marL="1085850" lvl="1" indent="-342900"/>
            <a:r>
              <a:rPr lang="en-US" b="0" dirty="0" smtClean="0">
                <a:solidFill>
                  <a:schemeClr val="tx1"/>
                </a:solidFill>
                <a:latin typeface="+mn-lt"/>
              </a:rPr>
              <a:t>Changes in bank liquidity affects bank lending</a:t>
            </a:r>
          </a:p>
          <a:p>
            <a:pPr lvl="1" indent="0">
              <a:buNone/>
            </a:pPr>
            <a:endParaRPr lang="en-US" b="0" dirty="0" smtClean="0">
              <a:solidFill>
                <a:schemeClr val="tx1"/>
              </a:solidFill>
              <a:latin typeface="+mn-lt"/>
            </a:endParaRPr>
          </a:p>
          <a:p>
            <a:pPr marL="342900" indent="-342900" algn="l">
              <a:buFont typeface="Arial" panose="020B0604020202020204" pitchFamily="34" charset="0"/>
              <a:buChar char="•"/>
            </a:pPr>
            <a:r>
              <a:rPr lang="en-US" b="0" dirty="0" smtClean="0">
                <a:solidFill>
                  <a:schemeClr val="tx1"/>
                </a:solidFill>
              </a:rPr>
              <a:t>Reserve requirements </a:t>
            </a:r>
            <a:r>
              <a:rPr lang="tr-TR" b="0" dirty="0" smtClean="0">
                <a:solidFill>
                  <a:schemeClr val="tx1"/>
                </a:solidFill>
              </a:rPr>
              <a:t>have the potential to</a:t>
            </a:r>
            <a:r>
              <a:rPr lang="en-US" b="0" dirty="0" smtClean="0">
                <a:solidFill>
                  <a:schemeClr val="tx1"/>
                </a:solidFill>
              </a:rPr>
              <a:t> be used as an additional tool to affect bank lending behavior and ease the trade-off between price stability and financial stability. </a:t>
            </a:r>
          </a:p>
          <a:p>
            <a:endParaRPr lang="tr-TR" dirty="0"/>
          </a:p>
        </p:txBody>
      </p:sp>
      <p:sp>
        <p:nvSpPr>
          <p:cNvPr id="6" name="Title 5"/>
          <p:cNvSpPr>
            <a:spLocks noGrp="1"/>
          </p:cNvSpPr>
          <p:nvPr>
            <p:ph type="title"/>
          </p:nvPr>
        </p:nvSpPr>
        <p:spPr/>
        <p:txBody>
          <a:bodyPr/>
          <a:lstStyle/>
          <a:p>
            <a:r>
              <a:rPr lang="tr-TR" dirty="0" smtClean="0"/>
              <a:t>Conclusions</a:t>
            </a:r>
            <a:endParaRPr lang="tr-TR" dirty="0"/>
          </a:p>
        </p:txBody>
      </p:sp>
      <p:sp>
        <p:nvSpPr>
          <p:cNvPr id="7" name="Text Placeholder 6"/>
          <p:cNvSpPr>
            <a:spLocks noGrp="1"/>
          </p:cNvSpPr>
          <p:nvPr>
            <p:ph type="body" sz="half" idx="15"/>
          </p:nvPr>
        </p:nvSpPr>
        <p:spPr/>
        <p:txBody>
          <a:bodyPr/>
          <a:lstStyle/>
          <a:p>
            <a:endParaRPr lang="tr-TR" dirty="0"/>
          </a:p>
        </p:txBody>
      </p:sp>
    </p:spTree>
    <p:extLst>
      <p:ext uri="{BB962C8B-B14F-4D97-AF65-F5344CB8AC3E}">
        <p14:creationId xmlns:p14="http://schemas.microsoft.com/office/powerpoint/2010/main" xmlns="" val="281798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33</a:t>
            </a:fld>
            <a:endParaRPr lang="tr-TR" dirty="0">
              <a:solidFill>
                <a:srgbClr val="FFFFFF"/>
              </a:solidFill>
            </a:endParaRPr>
          </a:p>
        </p:txBody>
      </p:sp>
      <p:sp>
        <p:nvSpPr>
          <p:cNvPr id="3" name="Text Placeholder 2"/>
          <p:cNvSpPr>
            <a:spLocks noGrp="1"/>
          </p:cNvSpPr>
          <p:nvPr>
            <p:ph type="body" sz="half" idx="2"/>
          </p:nvPr>
        </p:nvSpPr>
        <p:spPr/>
        <p:txBody>
          <a:bodyPr/>
          <a:lstStyle/>
          <a:p>
            <a:endParaRPr lang="tr-TR"/>
          </a:p>
        </p:txBody>
      </p:sp>
      <p:sp>
        <p:nvSpPr>
          <p:cNvPr id="4" name="Chart Placeholder 3"/>
          <p:cNvSpPr>
            <a:spLocks noGrp="1"/>
          </p:cNvSpPr>
          <p:nvPr>
            <p:ph type="chart" sz="quarter" idx="13"/>
          </p:nvPr>
        </p:nvSpPr>
        <p:spPr/>
      </p:sp>
      <p:sp>
        <p:nvSpPr>
          <p:cNvPr id="5" name="Text Placeholder 4"/>
          <p:cNvSpPr>
            <a:spLocks noGrp="1"/>
          </p:cNvSpPr>
          <p:nvPr>
            <p:ph type="body" sz="quarter" idx="14"/>
          </p:nvPr>
        </p:nvSpPr>
        <p:spPr/>
        <p:txBody>
          <a:bodyPr/>
          <a:lstStyle/>
          <a:p>
            <a:endParaRPr lang="tr-TR"/>
          </a:p>
        </p:txBody>
      </p:sp>
      <p:sp>
        <p:nvSpPr>
          <p:cNvPr id="6" name="Title 5"/>
          <p:cNvSpPr>
            <a:spLocks noGrp="1"/>
          </p:cNvSpPr>
          <p:nvPr>
            <p:ph type="title"/>
          </p:nvPr>
        </p:nvSpPr>
        <p:spPr>
          <a:xfrm>
            <a:off x="529208" y="3124653"/>
            <a:ext cx="8229600" cy="720000"/>
          </a:xfrm>
        </p:spPr>
        <p:txBody>
          <a:bodyPr/>
          <a:lstStyle/>
          <a:p>
            <a:r>
              <a:rPr lang="tr-TR" dirty="0" smtClean="0"/>
              <a:t>Supplementary Material</a:t>
            </a:r>
            <a:endParaRPr lang="tr-TR" dirty="0"/>
          </a:p>
        </p:txBody>
      </p:sp>
      <p:sp>
        <p:nvSpPr>
          <p:cNvPr id="7" name="Text Placeholder 6"/>
          <p:cNvSpPr>
            <a:spLocks noGrp="1"/>
          </p:cNvSpPr>
          <p:nvPr>
            <p:ph type="body" sz="half" idx="15"/>
          </p:nvPr>
        </p:nvSpPr>
        <p:spPr/>
        <p:txBody>
          <a:bodyPr/>
          <a:lstStyle/>
          <a:p>
            <a:endParaRPr lang="tr-TR"/>
          </a:p>
        </p:txBody>
      </p:sp>
    </p:spTree>
    <p:extLst>
      <p:ext uri="{BB962C8B-B14F-4D97-AF65-F5344CB8AC3E}">
        <p14:creationId xmlns:p14="http://schemas.microsoft.com/office/powerpoint/2010/main" xmlns="" val="638010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Bank Lending Channel vs. Liquidity Channel</a:t>
            </a:r>
            <a:endParaRPr lang="tr-TR" dirty="0"/>
          </a:p>
        </p:txBody>
      </p:sp>
      <p:sp>
        <p:nvSpPr>
          <p:cNvPr id="7" name="Slide Number Placeholder 6"/>
          <p:cNvSpPr>
            <a:spLocks noGrp="1"/>
          </p:cNvSpPr>
          <p:nvPr>
            <p:ph type="sldNum" sz="quarter" idx="12"/>
          </p:nvPr>
        </p:nvSpPr>
        <p:spPr/>
        <p:txBody>
          <a:bodyPr/>
          <a:lstStyle/>
          <a:p>
            <a:fld id="{506F0761-BE16-4D04-A06F-2D928E2DA77D}" type="slidenum">
              <a:rPr lang="tr-TR" smtClean="0">
                <a:solidFill>
                  <a:srgbClr val="FFFFFF"/>
                </a:solidFill>
              </a:rPr>
              <a:pPr/>
              <a:t>34</a:t>
            </a:fld>
            <a:endParaRPr lang="tr-TR">
              <a:solidFill>
                <a:srgbClr val="FFFFFF"/>
              </a:solidFill>
            </a:endParaRPr>
          </a:p>
        </p:txBody>
      </p:sp>
      <p:graphicFrame>
        <p:nvGraphicFramePr>
          <p:cNvPr id="3" name="Table 2"/>
          <p:cNvGraphicFramePr>
            <a:graphicFrameLocks noGrp="1"/>
          </p:cNvGraphicFramePr>
          <p:nvPr>
            <p:extLst/>
          </p:nvPr>
        </p:nvGraphicFramePr>
        <p:xfrm>
          <a:off x="827584" y="1844824"/>
          <a:ext cx="7344816" cy="3560183"/>
        </p:xfrm>
        <a:graphic>
          <a:graphicData uri="http://schemas.openxmlformats.org/drawingml/2006/table">
            <a:tbl>
              <a:tblPr firstRow="1" firstCol="1" bandRow="1"/>
              <a:tblGrid>
                <a:gridCol w="3672408"/>
                <a:gridCol w="3672408"/>
              </a:tblGrid>
              <a:tr h="245364">
                <a:tc>
                  <a:txBody>
                    <a:bodyPr/>
                    <a:lstStyle/>
                    <a:p>
                      <a:pPr algn="ctr">
                        <a:lnSpc>
                          <a:spcPct val="115000"/>
                        </a:lnSpc>
                        <a:spcAft>
                          <a:spcPts val="0"/>
                        </a:spcAft>
                      </a:pPr>
                      <a:r>
                        <a:rPr lang="en-US" sz="1400" b="1" noProof="0" dirty="0" smtClean="0">
                          <a:effectLst/>
                          <a:latin typeface="+mn-lt"/>
                          <a:ea typeface="Calibri"/>
                          <a:cs typeface="Times New Roman"/>
                        </a:rPr>
                        <a:t>Bank Lending Channel</a:t>
                      </a:r>
                      <a:endParaRPr lang="en-US" sz="1400" noProof="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noProof="0" dirty="0" smtClean="0">
                          <a:effectLst/>
                          <a:latin typeface="+mn-lt"/>
                          <a:ea typeface="Calibri"/>
                          <a:cs typeface="Times New Roman"/>
                        </a:rPr>
                        <a:t>Liquidity Channel</a:t>
                      </a:r>
                      <a:endParaRPr lang="en-US" sz="1400" noProof="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391">
                <a:tc gridSpan="2">
                  <a:txBody>
                    <a:bodyPr/>
                    <a:lstStyle/>
                    <a:p>
                      <a:pPr marL="457200">
                        <a:lnSpc>
                          <a:spcPct val="115000"/>
                        </a:lnSpc>
                        <a:spcAft>
                          <a:spcPts val="0"/>
                        </a:spcAft>
                      </a:pPr>
                      <a:r>
                        <a:rPr lang="en-US" sz="1400" noProof="0" dirty="0" smtClean="0">
                          <a:effectLst/>
                          <a:latin typeface="+mn-lt"/>
                          <a:ea typeface="Calibri"/>
                          <a:cs typeface="Times New Roman"/>
                        </a:rPr>
                        <a:t>Both channels operate through changes in bank reserves that lead to a consequent change in bank loans, independent of any changes in interest rates. Nevertheless, there are some differences</a:t>
                      </a:r>
                      <a:r>
                        <a:rPr lang="tr-TR" sz="1400" noProof="0" dirty="0" smtClean="0">
                          <a:effectLst/>
                          <a:latin typeface="+mn-lt"/>
                          <a:ea typeface="Calibri"/>
                          <a:cs typeface="Times New Roman"/>
                        </a:rPr>
                        <a:t>:</a:t>
                      </a:r>
                      <a:endParaRPr lang="en-US" sz="1400" noProof="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954723">
                <a:tc>
                  <a:txBody>
                    <a:bodyPr/>
                    <a:lstStyle/>
                    <a:p>
                      <a:pPr marL="342900" lvl="0" indent="-342900">
                        <a:lnSpc>
                          <a:spcPct val="115000"/>
                        </a:lnSpc>
                        <a:spcAft>
                          <a:spcPts val="0"/>
                        </a:spcAft>
                        <a:buClr>
                          <a:schemeClr val="accent2">
                            <a:lumMod val="75000"/>
                          </a:schemeClr>
                        </a:buClr>
                        <a:buFont typeface="Symbol"/>
                        <a:buChar char=""/>
                      </a:pPr>
                      <a:r>
                        <a:rPr lang="en-US" sz="1400" noProof="0" dirty="0" smtClean="0">
                          <a:effectLst/>
                          <a:latin typeface="+mn-lt"/>
                          <a:ea typeface="Calibri"/>
                          <a:cs typeface="Times New Roman"/>
                        </a:rPr>
                        <a:t>Contractionary  monetary policy is represented by a decrease in bank reserves, which leads to a reduction in bank deposits and a decline in loan supply.</a:t>
                      </a:r>
                      <a:endParaRPr lang="en-US" sz="1400" noProof="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Clr>
                          <a:schemeClr val="accent2">
                            <a:lumMod val="75000"/>
                          </a:schemeClr>
                        </a:buClr>
                        <a:buFont typeface="Symbol"/>
                        <a:buChar char=""/>
                      </a:pPr>
                      <a:r>
                        <a:rPr lang="en-US" sz="1400" noProof="0" dirty="0" smtClean="0">
                          <a:effectLst/>
                          <a:latin typeface="+mn-lt"/>
                          <a:ea typeface="Calibri"/>
                          <a:cs typeface="Times New Roman"/>
                        </a:rPr>
                        <a:t>Contractionary </a:t>
                      </a:r>
                      <a:r>
                        <a:rPr lang="tr-TR" sz="1400" baseline="0" noProof="0" dirty="0" smtClean="0">
                          <a:effectLst/>
                          <a:latin typeface="+mn-lt"/>
                          <a:ea typeface="Calibri"/>
                          <a:cs typeface="Times New Roman"/>
                        </a:rPr>
                        <a:t> </a:t>
                      </a:r>
                      <a:r>
                        <a:rPr lang="en-US" sz="1400" noProof="0" dirty="0" smtClean="0">
                          <a:effectLst/>
                          <a:latin typeface="+mn-lt"/>
                          <a:ea typeface="Calibri"/>
                          <a:cs typeface="Times New Roman"/>
                        </a:rPr>
                        <a:t>monetary policy is represented by an increase in required reserves, which leads to a decline in deposits and a decline in loan supply</a:t>
                      </a:r>
                      <a:endParaRPr lang="en-US" sz="1400" noProof="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1945">
                <a:tc>
                  <a:txBody>
                    <a:bodyPr/>
                    <a:lstStyle/>
                    <a:p>
                      <a:pPr marL="342900" lvl="0" indent="-342900">
                        <a:lnSpc>
                          <a:spcPct val="115000"/>
                        </a:lnSpc>
                        <a:spcAft>
                          <a:spcPts val="0"/>
                        </a:spcAft>
                        <a:buClr>
                          <a:schemeClr val="accent2">
                            <a:lumMod val="75000"/>
                          </a:schemeClr>
                        </a:buClr>
                        <a:buFont typeface="Symbol"/>
                        <a:buChar char=""/>
                      </a:pPr>
                      <a:r>
                        <a:rPr lang="en-US" sz="1400" noProof="0" dirty="0" smtClean="0">
                          <a:effectLst/>
                          <a:latin typeface="+mn-lt"/>
                          <a:ea typeface="Calibri"/>
                          <a:cs typeface="Times New Roman"/>
                        </a:rPr>
                        <a:t>The reason for the decline in deposits is less liquidity provided through open market operations</a:t>
                      </a:r>
                      <a:endParaRPr lang="en-US" sz="1400" noProof="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Clr>
                          <a:schemeClr val="accent2">
                            <a:lumMod val="75000"/>
                          </a:schemeClr>
                        </a:buClr>
                        <a:buFont typeface="Symbol"/>
                        <a:buChar char=""/>
                      </a:pPr>
                      <a:r>
                        <a:rPr lang="en-US" sz="1400" noProof="0" dirty="0" smtClean="0">
                          <a:effectLst/>
                          <a:latin typeface="+mn-lt"/>
                          <a:ea typeface="Calibri"/>
                          <a:cs typeface="Times New Roman"/>
                        </a:rPr>
                        <a:t>The reason for the decline in deposits is an increase in the opportunity cost of raising deposits</a:t>
                      </a:r>
                      <a:endParaRPr lang="en-US" sz="1400" noProof="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1179">
                <a:tc>
                  <a:txBody>
                    <a:bodyPr/>
                    <a:lstStyle/>
                    <a:p>
                      <a:pPr marL="342900" lvl="0" indent="-342900">
                        <a:lnSpc>
                          <a:spcPct val="115000"/>
                        </a:lnSpc>
                        <a:spcAft>
                          <a:spcPts val="0"/>
                        </a:spcAft>
                        <a:buClr>
                          <a:schemeClr val="accent2">
                            <a:lumMod val="75000"/>
                          </a:schemeClr>
                        </a:buClr>
                        <a:buFont typeface="Symbol"/>
                        <a:buChar char=""/>
                      </a:pPr>
                      <a:r>
                        <a:rPr lang="en-US" sz="1400" noProof="0" dirty="0" smtClean="0">
                          <a:effectLst/>
                          <a:latin typeface="+mn-lt"/>
                          <a:ea typeface="Calibri"/>
                          <a:cs typeface="Times New Roman"/>
                        </a:rPr>
                        <a:t>Bank loans decrease because deposits and external funding are not perfect substitutes as sources of funds.  </a:t>
                      </a:r>
                      <a:endParaRPr lang="en-US" sz="1400" noProof="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Clr>
                          <a:schemeClr val="accent2">
                            <a:lumMod val="75000"/>
                          </a:schemeClr>
                        </a:buClr>
                        <a:buFont typeface="Symbol"/>
                        <a:buChar char=""/>
                      </a:pPr>
                      <a:r>
                        <a:rPr lang="en-US" sz="1400" noProof="0" dirty="0" smtClean="0">
                          <a:effectLst/>
                          <a:latin typeface="+mn-lt"/>
                          <a:ea typeface="Calibri"/>
                          <a:cs typeface="Times New Roman"/>
                        </a:rPr>
                        <a:t>Bank loans decrease because deposits and central bank funding are not perfect substitutes as sources of funds.  </a:t>
                      </a:r>
                      <a:endParaRPr lang="en-US" sz="1400" noProof="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436465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spcBef>
                <a:spcPct val="20000"/>
              </a:spcBef>
              <a:buFont typeface="Arial"/>
            </a:pPr>
            <a:r>
              <a:rPr lang="tr-TR" sz="2400" dirty="0" err="1" smtClean="0"/>
              <a:t>Expected</a:t>
            </a:r>
            <a:r>
              <a:rPr lang="tr-TR" sz="2400" dirty="0" smtClean="0"/>
              <a:t> c</a:t>
            </a:r>
            <a:r>
              <a:rPr lang="en-US" sz="2400" dirty="0" err="1" smtClean="0"/>
              <a:t>ost</a:t>
            </a:r>
            <a:r>
              <a:rPr lang="en-US" sz="2400" dirty="0" smtClean="0"/>
              <a:t> of</a:t>
            </a:r>
            <a:r>
              <a:rPr lang="tr-TR" sz="2400" dirty="0" smtClean="0"/>
              <a:t> l</a:t>
            </a:r>
            <a:r>
              <a:rPr lang="en-US" sz="2400" dirty="0" err="1" smtClean="0"/>
              <a:t>iquidity</a:t>
            </a:r>
            <a:r>
              <a:rPr lang="en-US" sz="2400" dirty="0" smtClean="0"/>
              <a:t> </a:t>
            </a:r>
            <a:r>
              <a:rPr lang="tr-TR" sz="2400" dirty="0" smtClean="0"/>
              <a:t>s</a:t>
            </a:r>
            <a:r>
              <a:rPr lang="en-US" sz="2400" dirty="0" smtClean="0"/>
              <a:t>hock</a:t>
            </a:r>
            <a:r>
              <a:rPr lang="tr-TR" sz="2400" dirty="0" smtClean="0"/>
              <a:t> </a:t>
            </a:r>
            <a:r>
              <a:rPr lang="tr-TR" sz="2400" dirty="0" err="1" smtClean="0"/>
              <a:t>depends</a:t>
            </a:r>
            <a:r>
              <a:rPr lang="tr-TR" sz="2400" dirty="0" smtClean="0"/>
              <a:t> on </a:t>
            </a:r>
            <a:r>
              <a:rPr lang="tr-TR" sz="2400" dirty="0" err="1" smtClean="0"/>
              <a:t>liquid</a:t>
            </a:r>
            <a:r>
              <a:rPr lang="tr-TR" sz="2400" dirty="0" smtClean="0"/>
              <a:t> </a:t>
            </a:r>
            <a:r>
              <a:rPr lang="tr-TR" sz="2400" dirty="0" err="1" smtClean="0"/>
              <a:t>asset</a:t>
            </a:r>
            <a:r>
              <a:rPr lang="tr-TR" sz="2400" dirty="0" smtClean="0"/>
              <a:t>…</a:t>
            </a:r>
            <a:endParaRPr lang="en-US" sz="2400" dirty="0"/>
          </a:p>
        </p:txBody>
      </p:sp>
      <p:sp>
        <p:nvSpPr>
          <p:cNvPr id="4" name="Slide Number Placeholder 1"/>
          <p:cNvSpPr>
            <a:spLocks noGrp="1"/>
          </p:cNvSpPr>
          <p:nvPr>
            <p:ph type="sldNum" sz="quarter" idx="12"/>
          </p:nvPr>
        </p:nvSpPr>
        <p:spPr>
          <a:xfrm>
            <a:off x="6553200" y="6546551"/>
            <a:ext cx="2133600" cy="180000"/>
          </a:xfrm>
        </p:spPr>
        <p:txBody>
          <a:bodyPr/>
          <a:lstStyle/>
          <a:p>
            <a:fld id="{72538896-FF11-4E22-BAE4-AA5BD0F32AC6}" type="slidenum">
              <a:rPr lang="tr-TR" smtClean="0">
                <a:solidFill>
                  <a:srgbClr val="FFFFFF"/>
                </a:solidFill>
              </a:rPr>
              <a:pPr/>
              <a:t>35</a:t>
            </a:fld>
            <a:endParaRPr lang="tr-TR" dirty="0">
              <a:solidFill>
                <a:srgbClr val="FFFFFF"/>
              </a:solidFill>
            </a:endParaRPr>
          </a:p>
        </p:txBody>
      </p:sp>
      <p:pic>
        <p:nvPicPr>
          <p:cNvPr id="6" name="Content Placeholder 24"/>
          <p:cNvPicPr>
            <a:picLocks noGrp="1" noChangeAspect="1"/>
          </p:cNvPicPr>
          <p:nvPr>
            <p:ph idx="1"/>
          </p:nvPr>
        </p:nvPicPr>
        <p:blipFill>
          <a:blip r:embed="rId2" cstate="print"/>
          <a:srcRect l="42" r="42"/>
          <a:stretch>
            <a:fillRect/>
          </a:stretch>
        </p:blipFill>
        <p:spPr>
          <a:xfrm>
            <a:off x="457200" y="1597984"/>
            <a:ext cx="8229600" cy="4525632"/>
          </a:xfrm>
          <a:ln>
            <a:solidFill>
              <a:schemeClr val="accent1">
                <a:lumMod val="75000"/>
              </a:schemeClr>
            </a:solidFill>
          </a:ln>
        </p:spPr>
      </p:pic>
    </p:spTree>
    <p:extLst>
      <p:ext uri="{BB962C8B-B14F-4D97-AF65-F5344CB8AC3E}">
        <p14:creationId xmlns:p14="http://schemas.microsoft.com/office/powerpoint/2010/main" xmlns="" val="399044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spcBef>
                <a:spcPct val="20000"/>
              </a:spcBef>
              <a:buFont typeface="Arial"/>
            </a:pPr>
            <a:r>
              <a:rPr lang="tr-TR" sz="2400" dirty="0" err="1" smtClean="0"/>
              <a:t>whereas</a:t>
            </a:r>
            <a:r>
              <a:rPr lang="tr-TR" sz="2400" dirty="0" smtClean="0"/>
              <a:t> a </a:t>
            </a:r>
            <a:r>
              <a:rPr lang="tr-TR" sz="2400" dirty="0" err="1" smtClean="0"/>
              <a:t>higher</a:t>
            </a:r>
            <a:r>
              <a:rPr lang="tr-TR" sz="2400" dirty="0" smtClean="0"/>
              <a:t> RR </a:t>
            </a:r>
            <a:r>
              <a:rPr lang="tr-TR" sz="2400" dirty="0" err="1" smtClean="0"/>
              <a:t>leads</a:t>
            </a:r>
            <a:r>
              <a:rPr lang="tr-TR" sz="2400" dirty="0" smtClean="0"/>
              <a:t> </a:t>
            </a:r>
            <a:r>
              <a:rPr lang="tr-TR" sz="2400" dirty="0" err="1" smtClean="0"/>
              <a:t>to</a:t>
            </a:r>
            <a:r>
              <a:rPr lang="tr-TR" sz="2400" dirty="0" smtClean="0"/>
              <a:t> a </a:t>
            </a:r>
            <a:r>
              <a:rPr lang="tr-TR" sz="2400" dirty="0" err="1" smtClean="0"/>
              <a:t>decline</a:t>
            </a:r>
            <a:r>
              <a:rPr lang="tr-TR" sz="2400" dirty="0" smtClean="0"/>
              <a:t> in </a:t>
            </a:r>
            <a:r>
              <a:rPr lang="tr-TR" sz="2400" dirty="0" err="1" smtClean="0"/>
              <a:t>liquid</a:t>
            </a:r>
            <a:r>
              <a:rPr lang="tr-TR" sz="2400" dirty="0" smtClean="0"/>
              <a:t> </a:t>
            </a:r>
            <a:r>
              <a:rPr lang="tr-TR" sz="2400" dirty="0" err="1" smtClean="0"/>
              <a:t>assets</a:t>
            </a:r>
            <a:r>
              <a:rPr lang="tr-TR" sz="2400" dirty="0" smtClean="0"/>
              <a:t>.</a:t>
            </a:r>
            <a:endParaRPr lang="en-US" sz="2400" dirty="0"/>
          </a:p>
        </p:txBody>
      </p:sp>
      <p:sp>
        <p:nvSpPr>
          <p:cNvPr id="4" name="Slide Number Placeholder 1"/>
          <p:cNvSpPr>
            <a:spLocks noGrp="1"/>
          </p:cNvSpPr>
          <p:nvPr>
            <p:ph type="sldNum" sz="quarter" idx="12"/>
          </p:nvPr>
        </p:nvSpPr>
        <p:spPr>
          <a:xfrm>
            <a:off x="6553200" y="6546551"/>
            <a:ext cx="2133600" cy="180000"/>
          </a:xfrm>
        </p:spPr>
        <p:txBody>
          <a:bodyPr/>
          <a:lstStyle/>
          <a:p>
            <a:fld id="{72538896-FF11-4E22-BAE4-AA5BD0F32AC6}" type="slidenum">
              <a:rPr lang="tr-TR" smtClean="0">
                <a:solidFill>
                  <a:srgbClr val="FFFFFF"/>
                </a:solidFill>
              </a:rPr>
              <a:pPr/>
              <a:t>36</a:t>
            </a:fld>
            <a:endParaRPr lang="tr-TR" dirty="0">
              <a:solidFill>
                <a:srgbClr val="FFFFFF"/>
              </a:solidFill>
            </a:endParaRPr>
          </a:p>
        </p:txBody>
      </p:sp>
      <p:pic>
        <p:nvPicPr>
          <p:cNvPr id="6" name="Content Placeholder 5"/>
          <p:cNvPicPr>
            <a:picLocks noGrp="1" noChangeAspect="1"/>
          </p:cNvPicPr>
          <p:nvPr>
            <p:ph idx="1"/>
          </p:nvPr>
        </p:nvPicPr>
        <p:blipFill>
          <a:blip r:embed="rId2" cstate="print"/>
          <a:srcRect t="1970" b="1970"/>
          <a:stretch>
            <a:fillRect/>
          </a:stretch>
        </p:blipFill>
        <p:spPr>
          <a:xfrm>
            <a:off x="457200" y="1597048"/>
            <a:ext cx="8229600" cy="4527504"/>
          </a:xfrm>
          <a:ln>
            <a:solidFill>
              <a:schemeClr val="accent1"/>
            </a:solidFill>
          </a:ln>
        </p:spPr>
      </p:pic>
    </p:spTree>
    <p:extLst>
      <p:ext uri="{BB962C8B-B14F-4D97-AF65-F5344CB8AC3E}">
        <p14:creationId xmlns:p14="http://schemas.microsoft.com/office/powerpoint/2010/main" xmlns="" val="1634023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4</a:t>
            </a:fld>
            <a:endParaRPr lang="tr-TR">
              <a:solidFill>
                <a:srgbClr val="FFFFFF"/>
              </a:solidFill>
            </a:endParaRPr>
          </a:p>
        </p:txBody>
      </p:sp>
      <p:graphicFrame>
        <p:nvGraphicFramePr>
          <p:cNvPr id="6" name="Chart 5"/>
          <p:cNvGraphicFramePr>
            <a:graphicFrameLocks/>
          </p:cNvGraphicFramePr>
          <p:nvPr>
            <p:extLst/>
          </p:nvPr>
        </p:nvGraphicFramePr>
        <p:xfrm>
          <a:off x="539552" y="908720"/>
          <a:ext cx="7632848" cy="28192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nvPr>
        </p:nvGraphicFramePr>
        <p:xfrm>
          <a:off x="467544" y="3356992"/>
          <a:ext cx="7632848" cy="3096344"/>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p:cNvSpPr>
            <a:spLocks noGrp="1"/>
          </p:cNvSpPr>
          <p:nvPr>
            <p:ph type="title"/>
          </p:nvPr>
        </p:nvSpPr>
        <p:spPr>
          <a:xfrm>
            <a:off x="467544" y="116632"/>
            <a:ext cx="8229600" cy="720000"/>
          </a:xfrm>
        </p:spPr>
        <p:txBody>
          <a:bodyPr>
            <a:normAutofit fontScale="90000"/>
          </a:bodyPr>
          <a:lstStyle/>
          <a:p>
            <a:r>
              <a:rPr lang="en-US" dirty="0"/>
              <a:t>Interest Rate Corridor and Reserve </a:t>
            </a:r>
            <a:r>
              <a:rPr lang="en-US" dirty="0" smtClean="0"/>
              <a:t>Requirement</a:t>
            </a:r>
            <a:r>
              <a:rPr lang="tr-TR" dirty="0" smtClean="0"/>
              <a:t>s</a:t>
            </a:r>
            <a:r>
              <a:rPr lang="en-US" dirty="0" smtClean="0"/>
              <a:t> </a:t>
            </a:r>
            <a:endParaRPr lang="en-US" dirty="0"/>
          </a:p>
        </p:txBody>
      </p:sp>
    </p:spTree>
    <p:extLst>
      <p:ext uri="{BB962C8B-B14F-4D97-AF65-F5344CB8AC3E}">
        <p14:creationId xmlns:p14="http://schemas.microsoft.com/office/powerpoint/2010/main" xmlns="" val="3452092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5</a:t>
            </a:fld>
            <a:endParaRPr lang="tr-TR" dirty="0">
              <a:solidFill>
                <a:srgbClr val="FFFFFF"/>
              </a:solidFill>
            </a:endParaRPr>
          </a:p>
        </p:txBody>
      </p:sp>
      <p:sp>
        <p:nvSpPr>
          <p:cNvPr id="6" name="Title 5"/>
          <p:cNvSpPr>
            <a:spLocks noGrp="1"/>
          </p:cNvSpPr>
          <p:nvPr>
            <p:ph type="title"/>
          </p:nvPr>
        </p:nvSpPr>
        <p:spPr/>
        <p:txBody>
          <a:bodyPr>
            <a:normAutofit/>
          </a:bodyPr>
          <a:lstStyle/>
          <a:p>
            <a:r>
              <a:rPr lang="tr-TR" dirty="0" smtClean="0"/>
              <a:t>Reserve Requirements as a </a:t>
            </a:r>
            <a:r>
              <a:rPr lang="tr-TR" dirty="0" err="1" smtClean="0"/>
              <a:t>Monetary</a:t>
            </a:r>
            <a:r>
              <a:rPr lang="tr-TR" dirty="0" smtClean="0"/>
              <a:t> </a:t>
            </a:r>
            <a:r>
              <a:rPr lang="tr-TR" dirty="0" err="1" smtClean="0"/>
              <a:t>Policy</a:t>
            </a:r>
            <a:r>
              <a:rPr lang="tr-TR" dirty="0" smtClean="0"/>
              <a:t> </a:t>
            </a:r>
            <a:r>
              <a:rPr lang="tr-TR" dirty="0" err="1" smtClean="0"/>
              <a:t>Tool</a:t>
            </a:r>
            <a:endParaRPr lang="en-US" dirty="0"/>
          </a:p>
        </p:txBody>
      </p:sp>
      <p:sp>
        <p:nvSpPr>
          <p:cNvPr id="11" name="Rectangle 10"/>
          <p:cNvSpPr/>
          <p:nvPr/>
        </p:nvSpPr>
        <p:spPr>
          <a:xfrm>
            <a:off x="152400" y="1524000"/>
            <a:ext cx="8640960" cy="4939814"/>
          </a:xfrm>
          <a:prstGeom prst="rect">
            <a:avLst/>
          </a:prstGeom>
        </p:spPr>
        <p:txBody>
          <a:bodyPr wrap="square">
            <a:spAutoFit/>
          </a:bodyPr>
          <a:lstStyle/>
          <a:p>
            <a:pPr marL="514350" indent="-514350" fontAlgn="base">
              <a:spcBef>
                <a:spcPct val="50000"/>
              </a:spcBef>
              <a:spcAft>
                <a:spcPts val="1200"/>
              </a:spcAft>
              <a:buFont typeface="Arial" panose="020B0604020202020204" pitchFamily="34" charset="0"/>
              <a:buChar char="•"/>
              <a:defRPr/>
            </a:pPr>
            <a:r>
              <a:rPr lang="en-US" sz="2500" dirty="0">
                <a:latin typeface="Calibri"/>
                <a:ea typeface="SimSun"/>
                <a:cs typeface="Times New Roman"/>
              </a:rPr>
              <a:t>Interest rate policy may be constrained by capital flow</a:t>
            </a:r>
            <a:r>
              <a:rPr lang="tr-TR" sz="2500" dirty="0">
                <a:latin typeface="Calibri"/>
                <a:ea typeface="SimSun"/>
                <a:cs typeface="Times New Roman"/>
              </a:rPr>
              <a:t>s and </a:t>
            </a:r>
            <a:r>
              <a:rPr lang="tr-TR" sz="2500" dirty="0" err="1">
                <a:latin typeface="Calibri"/>
                <a:ea typeface="SimSun"/>
                <a:cs typeface="Times New Roman"/>
              </a:rPr>
              <a:t>related</a:t>
            </a:r>
            <a:r>
              <a:rPr lang="tr-TR" sz="2500" dirty="0">
                <a:latin typeface="Calibri"/>
                <a:ea typeface="SimSun"/>
                <a:cs typeface="Times New Roman"/>
              </a:rPr>
              <a:t> </a:t>
            </a:r>
            <a:r>
              <a:rPr lang="en-US" sz="2500" dirty="0">
                <a:latin typeface="Calibri"/>
                <a:ea typeface="SimSun"/>
                <a:cs typeface="Times New Roman"/>
              </a:rPr>
              <a:t>financial stability concerns </a:t>
            </a:r>
            <a:r>
              <a:rPr lang="tr-TR" sz="2500" dirty="0">
                <a:latin typeface="Calibri"/>
                <a:ea typeface="SimSun"/>
                <a:cs typeface="Times New Roman"/>
              </a:rPr>
              <a:t>in </a:t>
            </a:r>
            <a:r>
              <a:rPr lang="tr-TR" sz="2500" dirty="0" err="1">
                <a:latin typeface="Calibri"/>
                <a:ea typeface="SimSun"/>
                <a:cs typeface="Times New Roman"/>
              </a:rPr>
              <a:t>emerging</a:t>
            </a:r>
            <a:r>
              <a:rPr lang="tr-TR" sz="2500" dirty="0">
                <a:latin typeface="Calibri"/>
                <a:ea typeface="SimSun"/>
                <a:cs typeface="Times New Roman"/>
              </a:rPr>
              <a:t> </a:t>
            </a:r>
            <a:r>
              <a:rPr lang="tr-TR" sz="2500" dirty="0" err="1">
                <a:latin typeface="Calibri"/>
                <a:ea typeface="SimSun"/>
                <a:cs typeface="Times New Roman"/>
              </a:rPr>
              <a:t>economies</a:t>
            </a:r>
            <a:r>
              <a:rPr lang="en-US" sz="2500" dirty="0">
                <a:latin typeface="Calibri"/>
                <a:ea typeface="SimSun"/>
                <a:cs typeface="Times New Roman"/>
              </a:rPr>
              <a:t>.</a:t>
            </a:r>
            <a:endParaRPr lang="tr-TR" sz="2500" dirty="0">
              <a:latin typeface="Calibri"/>
              <a:ea typeface="SimSun"/>
              <a:cs typeface="Times New Roman"/>
            </a:endParaRPr>
          </a:p>
          <a:p>
            <a:pPr marL="514350" indent="-514350" fontAlgn="base">
              <a:spcBef>
                <a:spcPct val="50000"/>
              </a:spcBef>
              <a:spcAft>
                <a:spcPts val="1200"/>
              </a:spcAft>
              <a:buFont typeface="Arial" panose="020B0604020202020204" pitchFamily="34" charset="0"/>
              <a:buChar char="•"/>
              <a:defRPr/>
            </a:pPr>
            <a:r>
              <a:rPr lang="tr-TR" sz="2500" dirty="0">
                <a:latin typeface="Calibri"/>
                <a:ea typeface="SimSun"/>
                <a:cs typeface="Times New Roman"/>
              </a:rPr>
              <a:t>Reserve </a:t>
            </a:r>
            <a:r>
              <a:rPr lang="tr-TR" sz="2500" dirty="0" err="1">
                <a:latin typeface="Calibri"/>
                <a:ea typeface="SimSun"/>
                <a:cs typeface="Times New Roman"/>
              </a:rPr>
              <a:t>requirements</a:t>
            </a:r>
            <a:r>
              <a:rPr lang="tr-TR" sz="2500" dirty="0">
                <a:latin typeface="Calibri"/>
                <a:ea typeface="SimSun"/>
                <a:cs typeface="Times New Roman"/>
              </a:rPr>
              <a:t> (RR) </a:t>
            </a:r>
            <a:r>
              <a:rPr lang="tr-TR" sz="2500" dirty="0" err="1">
                <a:latin typeface="Calibri"/>
                <a:ea typeface="SimSun"/>
                <a:cs typeface="Times New Roman"/>
              </a:rPr>
              <a:t>have</a:t>
            </a:r>
            <a:r>
              <a:rPr lang="tr-TR" sz="2500" dirty="0">
                <a:latin typeface="Calibri"/>
                <a:ea typeface="SimSun"/>
                <a:cs typeface="Times New Roman"/>
              </a:rPr>
              <a:t> </a:t>
            </a:r>
            <a:r>
              <a:rPr lang="tr-TR" sz="2500" dirty="0" err="1">
                <a:latin typeface="Calibri"/>
                <a:ea typeface="SimSun"/>
                <a:cs typeface="Times New Roman"/>
              </a:rPr>
              <a:t>the</a:t>
            </a:r>
            <a:r>
              <a:rPr lang="tr-TR" sz="2500" dirty="0">
                <a:latin typeface="Calibri"/>
                <a:ea typeface="SimSun"/>
                <a:cs typeface="Times New Roman"/>
              </a:rPr>
              <a:t> </a:t>
            </a:r>
            <a:r>
              <a:rPr lang="tr-TR" sz="2500" dirty="0" err="1">
                <a:latin typeface="Calibri"/>
                <a:ea typeface="SimSun"/>
                <a:cs typeface="Times New Roman"/>
              </a:rPr>
              <a:t>potential</a:t>
            </a:r>
            <a:r>
              <a:rPr lang="tr-TR" sz="2500" dirty="0">
                <a:latin typeface="Calibri"/>
                <a:ea typeface="SimSun"/>
                <a:cs typeface="Times New Roman"/>
              </a:rPr>
              <a:t> </a:t>
            </a:r>
            <a:r>
              <a:rPr lang="tr-TR" sz="2500" dirty="0" err="1">
                <a:latin typeface="Calibri"/>
                <a:ea typeface="SimSun"/>
                <a:cs typeface="Times New Roman"/>
              </a:rPr>
              <a:t>to</a:t>
            </a:r>
            <a:r>
              <a:rPr lang="tr-TR" sz="2500" dirty="0">
                <a:latin typeface="Calibri"/>
                <a:ea typeface="SimSun"/>
                <a:cs typeface="Times New Roman"/>
              </a:rPr>
              <a:t> </a:t>
            </a:r>
            <a:r>
              <a:rPr lang="tr-TR" sz="2500" dirty="0" err="1">
                <a:latin typeface="Calibri"/>
                <a:ea typeface="SimSun"/>
                <a:cs typeface="Times New Roman"/>
              </a:rPr>
              <a:t>ease</a:t>
            </a:r>
            <a:r>
              <a:rPr lang="tr-TR" sz="2500" dirty="0">
                <a:latin typeface="Calibri"/>
                <a:ea typeface="SimSun"/>
                <a:cs typeface="Times New Roman"/>
              </a:rPr>
              <a:t> </a:t>
            </a:r>
            <a:r>
              <a:rPr lang="tr-TR" sz="2500" dirty="0" err="1">
                <a:latin typeface="Calibri"/>
                <a:ea typeface="SimSun"/>
                <a:cs typeface="Times New Roman"/>
              </a:rPr>
              <a:t>such</a:t>
            </a:r>
            <a:r>
              <a:rPr lang="tr-TR" sz="2500" dirty="0">
                <a:latin typeface="Calibri"/>
                <a:ea typeface="SimSun"/>
                <a:cs typeface="Times New Roman"/>
              </a:rPr>
              <a:t> </a:t>
            </a:r>
            <a:r>
              <a:rPr lang="tr-TR" sz="2500" dirty="0" err="1">
                <a:latin typeface="Calibri"/>
                <a:ea typeface="SimSun"/>
                <a:cs typeface="Times New Roman"/>
              </a:rPr>
              <a:t>policy</a:t>
            </a:r>
            <a:r>
              <a:rPr lang="tr-TR" sz="2500" dirty="0">
                <a:latin typeface="Calibri"/>
                <a:ea typeface="SimSun"/>
                <a:cs typeface="Times New Roman"/>
              </a:rPr>
              <a:t> </a:t>
            </a:r>
            <a:r>
              <a:rPr lang="tr-TR" sz="2500" dirty="0" err="1">
                <a:latin typeface="Calibri"/>
                <a:ea typeface="SimSun"/>
                <a:cs typeface="Times New Roman"/>
              </a:rPr>
              <a:t>trade-offs</a:t>
            </a:r>
            <a:r>
              <a:rPr lang="tr-TR" sz="2500" dirty="0">
                <a:latin typeface="Calibri"/>
                <a:ea typeface="SimSun"/>
                <a:cs typeface="Times New Roman"/>
              </a:rPr>
              <a:t>, </a:t>
            </a:r>
            <a:r>
              <a:rPr lang="tr-TR" sz="2500" dirty="0" err="1">
                <a:latin typeface="Calibri"/>
                <a:ea typeface="SimSun"/>
                <a:cs typeface="Times New Roman"/>
              </a:rPr>
              <a:t>given</a:t>
            </a:r>
            <a:r>
              <a:rPr lang="tr-TR" sz="2500" dirty="0">
                <a:latin typeface="Calibri"/>
                <a:ea typeface="SimSun"/>
                <a:cs typeface="Times New Roman"/>
              </a:rPr>
              <a:t> </a:t>
            </a:r>
            <a:r>
              <a:rPr lang="tr-TR" sz="2500" dirty="0" err="1">
                <a:latin typeface="Calibri"/>
                <a:ea typeface="SimSun"/>
                <a:cs typeface="Times New Roman"/>
              </a:rPr>
              <a:t>its</a:t>
            </a:r>
            <a:r>
              <a:rPr lang="tr-TR" sz="2500" dirty="0">
                <a:latin typeface="Calibri"/>
                <a:ea typeface="SimSun"/>
                <a:cs typeface="Times New Roman"/>
              </a:rPr>
              <a:t> </a:t>
            </a:r>
            <a:r>
              <a:rPr lang="tr-TR" sz="2500" dirty="0" err="1">
                <a:latin typeface="Calibri"/>
                <a:ea typeface="SimSun"/>
                <a:cs typeface="Times New Roman"/>
              </a:rPr>
              <a:t>widespread</a:t>
            </a:r>
            <a:r>
              <a:rPr lang="tr-TR" sz="2500" dirty="0">
                <a:latin typeface="Calibri"/>
                <a:ea typeface="SimSun"/>
                <a:cs typeface="Times New Roman"/>
              </a:rPr>
              <a:t> </a:t>
            </a:r>
            <a:r>
              <a:rPr lang="tr-TR" sz="2500" dirty="0" err="1">
                <a:latin typeface="Calibri"/>
                <a:ea typeface="SimSun"/>
                <a:cs typeface="Times New Roman"/>
              </a:rPr>
              <a:t>use</a:t>
            </a:r>
            <a:r>
              <a:rPr lang="tr-TR" sz="2500" dirty="0">
                <a:latin typeface="Calibri"/>
                <a:ea typeface="SimSun"/>
                <a:cs typeface="Times New Roman"/>
              </a:rPr>
              <a:t> </a:t>
            </a:r>
            <a:r>
              <a:rPr lang="tr-TR" sz="2500" dirty="0" err="1">
                <a:latin typeface="Calibri"/>
                <a:ea typeface="SimSun"/>
                <a:cs typeface="Times New Roman"/>
              </a:rPr>
              <a:t>among</a:t>
            </a:r>
            <a:r>
              <a:rPr lang="tr-TR" sz="2500" dirty="0">
                <a:latin typeface="Calibri"/>
                <a:ea typeface="SimSun"/>
                <a:cs typeface="Times New Roman"/>
              </a:rPr>
              <a:t> EM </a:t>
            </a:r>
            <a:r>
              <a:rPr lang="tr-TR" sz="2500" dirty="0" err="1">
                <a:latin typeface="Calibri"/>
                <a:ea typeface="SimSun"/>
                <a:cs typeface="Times New Roman"/>
              </a:rPr>
              <a:t>CBs</a:t>
            </a:r>
            <a:r>
              <a:rPr lang="tr-TR" sz="2500" dirty="0">
                <a:latin typeface="Calibri"/>
                <a:ea typeface="SimSun"/>
                <a:cs typeface="Times New Roman"/>
              </a:rPr>
              <a:t>.</a:t>
            </a:r>
          </a:p>
          <a:p>
            <a:pPr marL="514350" indent="-514350" fontAlgn="base">
              <a:spcBef>
                <a:spcPct val="50000"/>
              </a:spcBef>
              <a:spcAft>
                <a:spcPts val="1200"/>
              </a:spcAft>
              <a:buFont typeface="Arial" panose="020B0604020202020204" pitchFamily="34" charset="0"/>
              <a:buChar char="•"/>
              <a:defRPr/>
            </a:pPr>
            <a:r>
              <a:rPr lang="tr-TR" sz="2500" dirty="0">
                <a:latin typeface="Calibri"/>
                <a:ea typeface="SimSun"/>
                <a:cs typeface="Times New Roman"/>
              </a:rPr>
              <a:t>Yet, </a:t>
            </a:r>
            <a:r>
              <a:rPr lang="tr-TR" sz="2500" dirty="0" err="1">
                <a:latin typeface="Calibri"/>
                <a:ea typeface="SimSun"/>
                <a:cs typeface="Times New Roman"/>
              </a:rPr>
              <a:t>our</a:t>
            </a:r>
            <a:r>
              <a:rPr lang="tr-TR" sz="2500" dirty="0">
                <a:latin typeface="Calibri"/>
                <a:ea typeface="SimSun"/>
                <a:cs typeface="Times New Roman"/>
              </a:rPr>
              <a:t> </a:t>
            </a:r>
            <a:r>
              <a:rPr lang="tr-TR" sz="2500" dirty="0" err="1">
                <a:latin typeface="Calibri"/>
                <a:ea typeface="SimSun"/>
                <a:cs typeface="Times New Roman"/>
              </a:rPr>
              <a:t>knowledge</a:t>
            </a:r>
            <a:r>
              <a:rPr lang="tr-TR" sz="2500" dirty="0">
                <a:latin typeface="Calibri"/>
                <a:ea typeface="SimSun"/>
                <a:cs typeface="Times New Roman"/>
              </a:rPr>
              <a:t> is </a:t>
            </a:r>
            <a:r>
              <a:rPr lang="tr-TR" sz="2500" dirty="0" err="1">
                <a:latin typeface="Calibri"/>
                <a:ea typeface="SimSun"/>
                <a:cs typeface="Times New Roman"/>
              </a:rPr>
              <a:t>limited</a:t>
            </a:r>
            <a:r>
              <a:rPr lang="tr-TR" sz="2500" dirty="0">
                <a:latin typeface="Calibri"/>
                <a:ea typeface="SimSun"/>
                <a:cs typeface="Times New Roman"/>
              </a:rPr>
              <a:t> </a:t>
            </a:r>
            <a:r>
              <a:rPr lang="tr-TR" sz="2500" dirty="0" err="1">
                <a:latin typeface="Calibri"/>
                <a:ea typeface="SimSun"/>
                <a:cs typeface="Times New Roman"/>
              </a:rPr>
              <a:t>regarding</a:t>
            </a:r>
            <a:r>
              <a:rPr lang="tr-TR" sz="2500" dirty="0">
                <a:latin typeface="Calibri"/>
                <a:ea typeface="SimSun"/>
                <a:cs typeface="Times New Roman"/>
              </a:rPr>
              <a:t> </a:t>
            </a:r>
            <a:r>
              <a:rPr lang="tr-TR" sz="2500" dirty="0" err="1">
                <a:latin typeface="Calibri"/>
                <a:ea typeface="SimSun"/>
                <a:cs typeface="Times New Roman"/>
              </a:rPr>
              <a:t>the</a:t>
            </a:r>
            <a:r>
              <a:rPr lang="tr-TR" sz="2500" dirty="0">
                <a:latin typeface="Calibri"/>
                <a:ea typeface="SimSun"/>
                <a:cs typeface="Times New Roman"/>
              </a:rPr>
              <a:t> </a:t>
            </a:r>
            <a:r>
              <a:rPr lang="tr-TR" sz="2500" dirty="0" err="1">
                <a:latin typeface="Calibri"/>
                <a:ea typeface="SimSun"/>
                <a:cs typeface="Times New Roman"/>
              </a:rPr>
              <a:t>transmission</a:t>
            </a:r>
            <a:r>
              <a:rPr lang="tr-TR" sz="2500" dirty="0">
                <a:latin typeface="Calibri"/>
                <a:ea typeface="SimSun"/>
                <a:cs typeface="Times New Roman"/>
              </a:rPr>
              <a:t> </a:t>
            </a:r>
            <a:r>
              <a:rPr lang="tr-TR" sz="2500" dirty="0" err="1">
                <a:latin typeface="Calibri"/>
                <a:ea typeface="SimSun"/>
                <a:cs typeface="Times New Roman"/>
              </a:rPr>
              <a:t>mechanism</a:t>
            </a:r>
            <a:r>
              <a:rPr lang="tr-TR" sz="2500" dirty="0">
                <a:latin typeface="Calibri"/>
                <a:ea typeface="SimSun"/>
                <a:cs typeface="Times New Roman"/>
              </a:rPr>
              <a:t> </a:t>
            </a:r>
            <a:r>
              <a:rPr lang="tr-TR" sz="2500" dirty="0" err="1">
                <a:latin typeface="Calibri"/>
                <a:ea typeface="SimSun"/>
                <a:cs typeface="Times New Roman"/>
              </a:rPr>
              <a:t>or</a:t>
            </a:r>
            <a:r>
              <a:rPr lang="tr-TR" sz="2500" dirty="0">
                <a:latin typeface="Calibri"/>
                <a:ea typeface="SimSun"/>
                <a:cs typeface="Times New Roman"/>
              </a:rPr>
              <a:t> </a:t>
            </a:r>
            <a:r>
              <a:rPr lang="tr-TR" sz="2500" dirty="0" err="1">
                <a:latin typeface="Calibri"/>
                <a:ea typeface="SimSun"/>
                <a:cs typeface="Times New Roman"/>
              </a:rPr>
              <a:t>effectiveness</a:t>
            </a:r>
            <a:r>
              <a:rPr lang="tr-TR" sz="2500" dirty="0">
                <a:latin typeface="Calibri"/>
                <a:ea typeface="SimSun"/>
                <a:cs typeface="Times New Roman"/>
              </a:rPr>
              <a:t> of RR as a </a:t>
            </a:r>
            <a:r>
              <a:rPr lang="tr-TR" sz="2500" dirty="0" err="1">
                <a:latin typeface="Calibri"/>
                <a:ea typeface="SimSun"/>
                <a:cs typeface="Times New Roman"/>
              </a:rPr>
              <a:t>monetary</a:t>
            </a:r>
            <a:r>
              <a:rPr lang="tr-TR" sz="2500" dirty="0">
                <a:latin typeface="Calibri"/>
                <a:ea typeface="SimSun"/>
                <a:cs typeface="Times New Roman"/>
              </a:rPr>
              <a:t> </a:t>
            </a:r>
            <a:r>
              <a:rPr lang="tr-TR" sz="2500" dirty="0" err="1">
                <a:latin typeface="Calibri"/>
                <a:ea typeface="SimSun"/>
                <a:cs typeface="Times New Roman"/>
              </a:rPr>
              <a:t>policy</a:t>
            </a:r>
            <a:r>
              <a:rPr lang="tr-TR" sz="2500" dirty="0">
                <a:latin typeface="Calibri"/>
                <a:ea typeface="SimSun"/>
                <a:cs typeface="Times New Roman"/>
              </a:rPr>
              <a:t> </a:t>
            </a:r>
            <a:r>
              <a:rPr lang="tr-TR" sz="2500" dirty="0" err="1">
                <a:latin typeface="Calibri"/>
                <a:ea typeface="SimSun"/>
                <a:cs typeface="Times New Roman"/>
              </a:rPr>
              <a:t>tool</a:t>
            </a:r>
            <a:r>
              <a:rPr lang="tr-TR" sz="2500" dirty="0">
                <a:latin typeface="Calibri"/>
                <a:ea typeface="SimSun"/>
                <a:cs typeface="Times New Roman"/>
              </a:rPr>
              <a:t>.</a:t>
            </a:r>
          </a:p>
          <a:p>
            <a:pPr marL="514350" indent="-514350" fontAlgn="base">
              <a:spcBef>
                <a:spcPct val="50000"/>
              </a:spcBef>
              <a:spcAft>
                <a:spcPts val="1200"/>
              </a:spcAft>
              <a:buFont typeface="Arial" panose="020B0604020202020204" pitchFamily="34" charset="0"/>
              <a:buChar char="•"/>
              <a:defRPr/>
            </a:pPr>
            <a:r>
              <a:rPr lang="tr-TR" sz="2500" dirty="0">
                <a:latin typeface="Calibri"/>
                <a:ea typeface="SimSun"/>
                <a:cs typeface="Times New Roman"/>
              </a:rPr>
              <a:t>The literature is incomplete and inconclusive on the channels through which RR interact with bank behavior</a:t>
            </a:r>
            <a:r>
              <a:rPr lang="tr-TR" sz="2500" dirty="0" smtClean="0">
                <a:latin typeface="Calibri"/>
                <a:ea typeface="SimSun"/>
                <a:cs typeface="Times New Roman"/>
              </a:rPr>
              <a:t>.</a:t>
            </a:r>
          </a:p>
          <a:p>
            <a:pPr marL="514350" indent="-514350" fontAlgn="base">
              <a:spcBef>
                <a:spcPct val="50000"/>
              </a:spcBef>
              <a:spcAft>
                <a:spcPts val="1200"/>
              </a:spcAft>
              <a:buFont typeface="Arial" panose="020B0604020202020204" pitchFamily="34" charset="0"/>
              <a:buChar char="•"/>
              <a:defRPr/>
            </a:pPr>
            <a:r>
              <a:rPr lang="tr-TR" sz="2500" dirty="0" smtClean="0">
                <a:latin typeface="Calibri"/>
                <a:ea typeface="SimSun"/>
                <a:cs typeface="Times New Roman"/>
              </a:rPr>
              <a:t>This paper aims to fill this gap in the literature</a:t>
            </a:r>
            <a:endParaRPr lang="tr-TR" sz="2500" dirty="0">
              <a:latin typeface="Calibri"/>
              <a:ea typeface="SimSun"/>
              <a:cs typeface="Times New Roman"/>
            </a:endParaRPr>
          </a:p>
        </p:txBody>
      </p:sp>
    </p:spTree>
    <p:extLst>
      <p:ext uri="{BB962C8B-B14F-4D97-AF65-F5344CB8AC3E}">
        <p14:creationId xmlns:p14="http://schemas.microsoft.com/office/powerpoint/2010/main" xmlns="" val="3515288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6</a:t>
            </a:fld>
            <a:endParaRPr lang="tr-TR">
              <a:solidFill>
                <a:srgbClr val="FFFFFF"/>
              </a:solidFill>
            </a:endParaRPr>
          </a:p>
        </p:txBody>
      </p:sp>
      <p:sp>
        <p:nvSpPr>
          <p:cNvPr id="6" name="Title 5"/>
          <p:cNvSpPr>
            <a:spLocks noGrp="1"/>
          </p:cNvSpPr>
          <p:nvPr>
            <p:ph type="title"/>
          </p:nvPr>
        </p:nvSpPr>
        <p:spPr>
          <a:xfrm>
            <a:off x="395536" y="305967"/>
            <a:ext cx="8568952" cy="720000"/>
          </a:xfrm>
        </p:spPr>
        <p:txBody>
          <a:bodyPr>
            <a:noAutofit/>
          </a:bodyPr>
          <a:lstStyle/>
          <a:p>
            <a:r>
              <a:rPr lang="tr-TR" sz="2400" dirty="0" smtClean="0"/>
              <a:t>Transmission of RR</a:t>
            </a:r>
            <a:br>
              <a:rPr lang="tr-TR" sz="2400" dirty="0" smtClean="0"/>
            </a:br>
            <a:r>
              <a:rPr lang="tr-TR" sz="2400" dirty="0" smtClean="0"/>
              <a:t>(Under the Assumption of Perfect Substitution)</a:t>
            </a:r>
            <a:endParaRPr lang="en-US" sz="2400" dirty="0"/>
          </a:p>
        </p:txBody>
      </p:sp>
      <p:grpSp>
        <p:nvGrpSpPr>
          <p:cNvPr id="22" name="Group 21"/>
          <p:cNvGrpSpPr/>
          <p:nvPr/>
        </p:nvGrpSpPr>
        <p:grpSpPr>
          <a:xfrm>
            <a:off x="359532" y="1268760"/>
            <a:ext cx="8640960" cy="4631492"/>
            <a:chOff x="611560" y="1376771"/>
            <a:chExt cx="8424936" cy="4631492"/>
          </a:xfrm>
        </p:grpSpPr>
        <p:sp>
          <p:nvSpPr>
            <p:cNvPr id="4" name="Rectangle 3"/>
            <p:cNvSpPr/>
            <p:nvPr/>
          </p:nvSpPr>
          <p:spPr>
            <a:xfrm>
              <a:off x="3306935" y="2932208"/>
              <a:ext cx="3312368" cy="1440160"/>
            </a:xfrm>
            <a:prstGeom prst="rect">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US" sz="1600" dirty="0"/>
                <a:t>RR ↑ , Cost of deposit funding ↑, deposit rate↓ , deposits↓ , central bank funding ↑ , loan rate (unchanged), loans (unchanged</a:t>
              </a:r>
              <a:r>
                <a:rPr lang="en-US" sz="1600" dirty="0" smtClean="0"/>
                <a:t>).</a:t>
              </a:r>
              <a:endParaRPr lang="tr-TR" sz="1600" dirty="0">
                <a:latin typeface="Arial" panose="020B0604020202020204" pitchFamily="34" charset="0"/>
                <a:cs typeface="Arial" panose="020B0604020202020204" pitchFamily="34" charset="0"/>
              </a:endParaRPr>
            </a:p>
          </p:txBody>
        </p:sp>
        <p:sp>
          <p:nvSpPr>
            <p:cNvPr id="14" name="Right Arrow 13"/>
            <p:cNvSpPr/>
            <p:nvPr/>
          </p:nvSpPr>
          <p:spPr>
            <a:xfrm>
              <a:off x="1742469" y="3182724"/>
              <a:ext cx="1290304" cy="878625"/>
            </a:xfrm>
            <a:prstGeom prst="rightArrow">
              <a:avLst/>
            </a:prstGeom>
            <a:effectLst>
              <a:outerShdw blurRad="50800" dist="38100" algn="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400" dirty="0" err="1" smtClean="0">
                  <a:cs typeface="Arial" panose="020B0604020202020204" pitchFamily="34" charset="0"/>
                </a:rPr>
                <a:t>Cost</a:t>
              </a:r>
              <a:r>
                <a:rPr lang="tr-TR" sz="1400" dirty="0" smtClean="0">
                  <a:cs typeface="Arial" panose="020B0604020202020204" pitchFamily="34" charset="0"/>
                </a:rPr>
                <a:t> </a:t>
              </a:r>
              <a:r>
                <a:rPr lang="tr-TR" sz="1400" dirty="0" err="1">
                  <a:cs typeface="Arial" panose="020B0604020202020204" pitchFamily="34" charset="0"/>
                </a:rPr>
                <a:t>channel</a:t>
              </a:r>
              <a:endParaRPr lang="tr-TR" sz="1400" dirty="0">
                <a:cs typeface="Arial" panose="020B0604020202020204" pitchFamily="34" charset="0"/>
              </a:endParaRPr>
            </a:p>
          </p:txBody>
        </p:sp>
        <p:sp>
          <p:nvSpPr>
            <p:cNvPr id="17" name="Rounded Rectangle 16"/>
            <p:cNvSpPr/>
            <p:nvPr/>
          </p:nvSpPr>
          <p:spPr>
            <a:xfrm>
              <a:off x="8028384" y="1376771"/>
              <a:ext cx="1008112" cy="46314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dirty="0">
                  <a:cs typeface="Arial" panose="020B0604020202020204" pitchFamily="34" charset="0"/>
                </a:rPr>
                <a:t>Bank </a:t>
              </a:r>
              <a:r>
                <a:rPr lang="tr-TR" sz="1600" dirty="0" err="1">
                  <a:cs typeface="Arial" panose="020B0604020202020204" pitchFamily="34" charset="0"/>
                </a:rPr>
                <a:t>Lending</a:t>
              </a:r>
              <a:endParaRPr lang="tr-TR" sz="1600" dirty="0">
                <a:cs typeface="Arial" panose="020B0604020202020204" pitchFamily="34" charset="0"/>
              </a:endParaRPr>
            </a:p>
          </p:txBody>
        </p:sp>
        <p:sp>
          <p:nvSpPr>
            <p:cNvPr id="18" name="Right Arrow 17"/>
            <p:cNvSpPr/>
            <p:nvPr/>
          </p:nvSpPr>
          <p:spPr>
            <a:xfrm>
              <a:off x="6751704" y="3182724"/>
              <a:ext cx="1267814" cy="864096"/>
            </a:xfrm>
            <a:prstGeom prst="rightArrow">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tr-TR" sz="1300" dirty="0" smtClean="0">
                  <a:cs typeface="Arial" panose="020B0604020202020204" pitchFamily="34" charset="0"/>
                </a:rPr>
                <a:t>No Change</a:t>
              </a:r>
              <a:endParaRPr lang="tr-TR" sz="1300" dirty="0">
                <a:cs typeface="Arial" panose="020B0604020202020204" pitchFamily="34" charset="0"/>
              </a:endParaRPr>
            </a:p>
          </p:txBody>
        </p:sp>
        <p:sp>
          <p:nvSpPr>
            <p:cNvPr id="21" name="Rounded Rectangle 20"/>
            <p:cNvSpPr/>
            <p:nvPr/>
          </p:nvSpPr>
          <p:spPr>
            <a:xfrm>
              <a:off x="611560" y="1376771"/>
              <a:ext cx="1008112" cy="4631492"/>
            </a:xfrm>
            <a:prstGeom prst="roundRect">
              <a:avLst/>
            </a:prstGeom>
            <a:effectLst>
              <a:outerShdw blurRad="50800" dist="38100" algn="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600" dirty="0" err="1">
                  <a:cs typeface="Arial" panose="020B0604020202020204" pitchFamily="34" charset="0"/>
                </a:rPr>
                <a:t>Change</a:t>
              </a:r>
              <a:r>
                <a:rPr lang="tr-TR" sz="1600" dirty="0">
                  <a:cs typeface="Arial" panose="020B0604020202020204" pitchFamily="34" charset="0"/>
                </a:rPr>
                <a:t> in RR</a:t>
              </a:r>
            </a:p>
          </p:txBody>
        </p:sp>
      </p:grpSp>
    </p:spTree>
    <p:extLst>
      <p:ext uri="{BB962C8B-B14F-4D97-AF65-F5344CB8AC3E}">
        <p14:creationId xmlns:p14="http://schemas.microsoft.com/office/powerpoint/2010/main" xmlns="" val="4272975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7</a:t>
            </a:fld>
            <a:endParaRPr lang="tr-TR">
              <a:solidFill>
                <a:srgbClr val="FFFFFF"/>
              </a:solidFill>
            </a:endParaRPr>
          </a:p>
        </p:txBody>
      </p:sp>
      <p:sp>
        <p:nvSpPr>
          <p:cNvPr id="6" name="Title 5"/>
          <p:cNvSpPr>
            <a:spLocks noGrp="1"/>
          </p:cNvSpPr>
          <p:nvPr>
            <p:ph type="title"/>
          </p:nvPr>
        </p:nvSpPr>
        <p:spPr>
          <a:xfrm>
            <a:off x="251520" y="279468"/>
            <a:ext cx="8568952" cy="720000"/>
          </a:xfrm>
        </p:spPr>
        <p:txBody>
          <a:bodyPr>
            <a:noAutofit/>
          </a:bodyPr>
          <a:lstStyle/>
          <a:p>
            <a:r>
              <a:rPr lang="tr-TR" sz="2400" dirty="0" smtClean="0"/>
              <a:t>Transmission of RR</a:t>
            </a:r>
            <a:br>
              <a:rPr lang="tr-TR" sz="2400" dirty="0" smtClean="0"/>
            </a:br>
            <a:r>
              <a:rPr lang="tr-TR" sz="2400" dirty="0" smtClean="0"/>
              <a:t>(Under the Assumption of Imperfect Substitution)</a:t>
            </a:r>
            <a:endParaRPr lang="en-US" sz="2400" dirty="0"/>
          </a:p>
        </p:txBody>
      </p:sp>
      <p:grpSp>
        <p:nvGrpSpPr>
          <p:cNvPr id="22" name="Group 21"/>
          <p:cNvGrpSpPr/>
          <p:nvPr/>
        </p:nvGrpSpPr>
        <p:grpSpPr>
          <a:xfrm>
            <a:off x="179512" y="1268760"/>
            <a:ext cx="8640960" cy="4631492"/>
            <a:chOff x="611560" y="1376771"/>
            <a:chExt cx="8424936" cy="4631492"/>
          </a:xfrm>
        </p:grpSpPr>
        <p:sp>
          <p:nvSpPr>
            <p:cNvPr id="5" name="Rectangle 4"/>
            <p:cNvSpPr/>
            <p:nvPr/>
          </p:nvSpPr>
          <p:spPr>
            <a:xfrm>
              <a:off x="3275856" y="1943444"/>
              <a:ext cx="3312368" cy="1440160"/>
            </a:xfrm>
            <a:prstGeom prst="rect">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tr-TR" sz="1600" dirty="0">
                <a:solidFill>
                  <a:schemeClr val="dk1"/>
                </a:solidFill>
                <a:latin typeface="Arial" panose="020B0604020202020204" pitchFamily="34" charset="0"/>
                <a:cs typeface="Arial" panose="020B0604020202020204" pitchFamily="34" charset="0"/>
              </a:endParaRPr>
            </a:p>
          </p:txBody>
        </p:sp>
        <p:sp>
          <p:nvSpPr>
            <p:cNvPr id="15" name="Right Arrow 14"/>
            <p:cNvSpPr/>
            <p:nvPr/>
          </p:nvSpPr>
          <p:spPr>
            <a:xfrm>
              <a:off x="1835696" y="2158002"/>
              <a:ext cx="1224136" cy="864096"/>
            </a:xfrm>
            <a:prstGeom prst="rightArrow">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tr-TR" sz="1400" dirty="0" err="1">
                  <a:cs typeface="Arial" panose="020B0604020202020204" pitchFamily="34" charset="0"/>
                </a:rPr>
                <a:t>Interest</a:t>
              </a:r>
              <a:r>
                <a:rPr lang="tr-TR" sz="1400" dirty="0">
                  <a:cs typeface="Arial" panose="020B0604020202020204" pitchFamily="34" charset="0"/>
                </a:rPr>
                <a:t> Rate Risk</a:t>
              </a:r>
            </a:p>
          </p:txBody>
        </p:sp>
        <p:sp>
          <p:nvSpPr>
            <p:cNvPr id="17" name="Rounded Rectangle 16"/>
            <p:cNvSpPr/>
            <p:nvPr/>
          </p:nvSpPr>
          <p:spPr>
            <a:xfrm>
              <a:off x="8028384" y="1376771"/>
              <a:ext cx="1008112" cy="46314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dirty="0">
                  <a:cs typeface="Arial" panose="020B0604020202020204" pitchFamily="34" charset="0"/>
                </a:rPr>
                <a:t>Bank </a:t>
              </a:r>
              <a:r>
                <a:rPr lang="tr-TR" sz="1600" dirty="0" err="1">
                  <a:cs typeface="Arial" panose="020B0604020202020204" pitchFamily="34" charset="0"/>
                </a:rPr>
                <a:t>Lending</a:t>
              </a:r>
              <a:endParaRPr lang="tr-TR" sz="1600" dirty="0">
                <a:cs typeface="Arial" panose="020B0604020202020204" pitchFamily="34" charset="0"/>
              </a:endParaRPr>
            </a:p>
          </p:txBody>
        </p:sp>
        <p:sp>
          <p:nvSpPr>
            <p:cNvPr id="19" name="Right Arrow 18"/>
            <p:cNvSpPr/>
            <p:nvPr/>
          </p:nvSpPr>
          <p:spPr>
            <a:xfrm>
              <a:off x="6724775" y="2267480"/>
              <a:ext cx="1224136" cy="864096"/>
            </a:xfrm>
            <a:prstGeom prst="rightArrow">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tr-TR" sz="1300" dirty="0" smtClean="0">
                  <a:solidFill>
                    <a:schemeClr val="dk1"/>
                  </a:solidFill>
                  <a:cs typeface="Arial" panose="020B0604020202020204" pitchFamily="34" charset="0"/>
                </a:rPr>
                <a:t>Small</a:t>
              </a:r>
              <a:endParaRPr lang="tr-TR" sz="1300" dirty="0">
                <a:solidFill>
                  <a:schemeClr val="dk1"/>
                </a:solidFill>
                <a:cs typeface="Arial" panose="020B0604020202020204" pitchFamily="34" charset="0"/>
              </a:endParaRPr>
            </a:p>
          </p:txBody>
        </p:sp>
        <p:sp>
          <p:nvSpPr>
            <p:cNvPr id="21" name="Rounded Rectangle 20"/>
            <p:cNvSpPr/>
            <p:nvPr/>
          </p:nvSpPr>
          <p:spPr>
            <a:xfrm>
              <a:off x="611560" y="1376771"/>
              <a:ext cx="1008112" cy="4631492"/>
            </a:xfrm>
            <a:prstGeom prst="roundRect">
              <a:avLst/>
            </a:prstGeom>
            <a:effectLst>
              <a:outerShdw blurRad="50800" dist="38100" algn="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600" dirty="0" err="1">
                  <a:cs typeface="Arial" panose="020B0604020202020204" pitchFamily="34" charset="0"/>
                </a:rPr>
                <a:t>Change</a:t>
              </a:r>
              <a:r>
                <a:rPr lang="tr-TR" sz="1600" dirty="0">
                  <a:cs typeface="Arial" panose="020B0604020202020204" pitchFamily="34" charset="0"/>
                </a:rPr>
                <a:t> in RR</a:t>
              </a:r>
            </a:p>
          </p:txBody>
        </p:sp>
      </p:grpSp>
      <p:sp>
        <p:nvSpPr>
          <p:cNvPr id="3" name="Rectangle 2"/>
          <p:cNvSpPr/>
          <p:nvPr/>
        </p:nvSpPr>
        <p:spPr>
          <a:xfrm>
            <a:off x="3193223" y="2172653"/>
            <a:ext cx="3100037" cy="830997"/>
          </a:xfrm>
          <a:prstGeom prst="rect">
            <a:avLst/>
          </a:prstGeom>
        </p:spPr>
        <p:txBody>
          <a:bodyPr wrap="square">
            <a:spAutoFit/>
          </a:bodyPr>
          <a:lstStyle/>
          <a:p>
            <a:r>
              <a:rPr lang="tr-TR" sz="1600" dirty="0" smtClean="0">
                <a:latin typeface="Calibri" panose="020F0502020204030204" pitchFamily="34" charset="0"/>
                <a:ea typeface="Calibri" panose="020F0502020204030204" pitchFamily="34" charset="0"/>
              </a:rPr>
              <a:t>RR </a:t>
            </a:r>
            <a:r>
              <a:rPr lang="tr-TR" sz="1600" dirty="0">
                <a:latin typeface="Calibri" panose="020F0502020204030204" pitchFamily="34" charset="0"/>
                <a:ea typeface="Calibri" panose="020F0502020204030204" pitchFamily="34" charset="0"/>
              </a:rPr>
              <a:t>↑ , </a:t>
            </a:r>
            <a:r>
              <a:rPr lang="tr-TR" sz="1600" dirty="0" smtClean="0">
                <a:latin typeface="Calibri" panose="020F0502020204030204" pitchFamily="34" charset="0"/>
                <a:ea typeface="Calibri" panose="020F0502020204030204" pitchFamily="34" charset="0"/>
              </a:rPr>
              <a:t>Interest </a:t>
            </a:r>
            <a:r>
              <a:rPr lang="tr-TR" sz="1600" dirty="0">
                <a:latin typeface="Calibri" panose="020F0502020204030204" pitchFamily="34" charset="0"/>
                <a:ea typeface="Calibri" panose="020F0502020204030204" pitchFamily="34" charset="0"/>
              </a:rPr>
              <a:t>rate risk ↑ , </a:t>
            </a:r>
            <a:r>
              <a:rPr lang="tr-TR" sz="1600" dirty="0" smtClean="0">
                <a:latin typeface="Calibri" panose="020F0502020204030204" pitchFamily="34" charset="0"/>
                <a:ea typeface="Calibri" panose="020F0502020204030204" pitchFamily="34" charset="0"/>
              </a:rPr>
              <a:t>Deposit </a:t>
            </a:r>
            <a:r>
              <a:rPr lang="tr-TR" sz="1600" dirty="0">
                <a:latin typeface="Calibri" panose="020F0502020204030204" pitchFamily="34" charset="0"/>
                <a:ea typeface="Calibri" panose="020F0502020204030204" pitchFamily="34" charset="0"/>
              </a:rPr>
              <a:t>rate ↑ , </a:t>
            </a:r>
            <a:r>
              <a:rPr lang="tr-TR" sz="1600" dirty="0" smtClean="0">
                <a:latin typeface="Calibri" panose="020F0502020204030204" pitchFamily="34" charset="0"/>
                <a:ea typeface="Calibri" panose="020F0502020204030204" pitchFamily="34" charset="0"/>
              </a:rPr>
              <a:t>Loan </a:t>
            </a:r>
            <a:r>
              <a:rPr lang="tr-TR" sz="1600" dirty="0">
                <a:latin typeface="Calibri" panose="020F0502020204030204" pitchFamily="34" charset="0"/>
                <a:ea typeface="Calibri" panose="020F0502020204030204" pitchFamily="34" charset="0"/>
              </a:rPr>
              <a:t>rate ↑ , </a:t>
            </a:r>
            <a:r>
              <a:rPr lang="tr-TR" sz="1600" dirty="0" smtClean="0">
                <a:latin typeface="Calibri" panose="020F0502020204030204" pitchFamily="34" charset="0"/>
                <a:ea typeface="Calibri" panose="020F0502020204030204" pitchFamily="34" charset="0"/>
              </a:rPr>
              <a:t>Loans </a:t>
            </a:r>
            <a:r>
              <a:rPr lang="tr-TR" sz="1600" dirty="0">
                <a:latin typeface="Calibri" panose="020F0502020204030204" pitchFamily="34" charset="0"/>
                <a:ea typeface="Calibri" panose="020F0502020204030204" pitchFamily="34" charset="0"/>
              </a:rPr>
              <a:t>↓ </a:t>
            </a:r>
            <a:endParaRPr lang="tr-TR" sz="1600" dirty="0">
              <a:latin typeface="Calibri" panose="020F0502020204030204" pitchFamily="34" charset="0"/>
            </a:endParaRPr>
          </a:p>
        </p:txBody>
      </p:sp>
    </p:spTree>
    <p:extLst>
      <p:ext uri="{BB962C8B-B14F-4D97-AF65-F5344CB8AC3E}">
        <p14:creationId xmlns:p14="http://schemas.microsoft.com/office/powerpoint/2010/main" xmlns="" val="2335999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8</a:t>
            </a:fld>
            <a:endParaRPr lang="tr-TR">
              <a:solidFill>
                <a:srgbClr val="FFFFFF"/>
              </a:solidFill>
            </a:endParaRPr>
          </a:p>
        </p:txBody>
      </p:sp>
      <p:sp>
        <p:nvSpPr>
          <p:cNvPr id="6" name="Title 5"/>
          <p:cNvSpPr>
            <a:spLocks noGrp="1"/>
          </p:cNvSpPr>
          <p:nvPr>
            <p:ph type="title"/>
          </p:nvPr>
        </p:nvSpPr>
        <p:spPr>
          <a:xfrm>
            <a:off x="251520" y="279468"/>
            <a:ext cx="8568952" cy="720000"/>
          </a:xfrm>
        </p:spPr>
        <p:txBody>
          <a:bodyPr>
            <a:noAutofit/>
          </a:bodyPr>
          <a:lstStyle/>
          <a:p>
            <a:r>
              <a:rPr lang="tr-TR" sz="2400" dirty="0" smtClean="0"/>
              <a:t>Transmission of RR</a:t>
            </a:r>
            <a:br>
              <a:rPr lang="tr-TR" sz="2400" dirty="0" smtClean="0"/>
            </a:br>
            <a:r>
              <a:rPr lang="tr-TR" sz="2400" dirty="0" smtClean="0"/>
              <a:t>(Under the Assumption of Imperfect Substitution)</a:t>
            </a:r>
            <a:endParaRPr lang="en-US" sz="2400" dirty="0"/>
          </a:p>
        </p:txBody>
      </p:sp>
      <p:grpSp>
        <p:nvGrpSpPr>
          <p:cNvPr id="22" name="Group 21"/>
          <p:cNvGrpSpPr/>
          <p:nvPr/>
        </p:nvGrpSpPr>
        <p:grpSpPr>
          <a:xfrm>
            <a:off x="159400" y="1268760"/>
            <a:ext cx="8640960" cy="4631492"/>
            <a:chOff x="611560" y="1376771"/>
            <a:chExt cx="8424936" cy="4631492"/>
          </a:xfrm>
        </p:grpSpPr>
        <p:sp>
          <p:nvSpPr>
            <p:cNvPr id="5" name="Rectangle 4"/>
            <p:cNvSpPr/>
            <p:nvPr/>
          </p:nvSpPr>
          <p:spPr>
            <a:xfrm>
              <a:off x="3275856" y="1943444"/>
              <a:ext cx="3312368" cy="1440160"/>
            </a:xfrm>
            <a:prstGeom prst="rect">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tr-TR" sz="1600" dirty="0">
                <a:solidFill>
                  <a:schemeClr val="dk1"/>
                </a:solidFill>
                <a:latin typeface="Arial" panose="020B0604020202020204" pitchFamily="34" charset="0"/>
                <a:cs typeface="Arial" panose="020B0604020202020204" pitchFamily="34" charset="0"/>
              </a:endParaRPr>
            </a:p>
          </p:txBody>
        </p:sp>
        <p:sp>
          <p:nvSpPr>
            <p:cNvPr id="7" name="Rectangle 6"/>
            <p:cNvSpPr/>
            <p:nvPr/>
          </p:nvSpPr>
          <p:spPr>
            <a:xfrm>
              <a:off x="3104849" y="4291577"/>
              <a:ext cx="3543738" cy="1347461"/>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tr-TR" sz="1600" dirty="0"/>
                <a:t>RR ↑ , Bank liquidity ↓ , Deposit rate ↑, Loan rate ↑ , </a:t>
              </a:r>
              <a:r>
                <a:rPr lang="tr-TR" sz="1600" dirty="0" smtClean="0"/>
                <a:t>Loans </a:t>
              </a:r>
              <a:r>
                <a:rPr lang="tr-TR" sz="1600" dirty="0"/>
                <a:t>↓ </a:t>
              </a:r>
              <a:endParaRPr lang="tr-TR" sz="1600" b="1" dirty="0">
                <a:latin typeface="Arial" panose="020B0604020202020204" pitchFamily="34" charset="0"/>
                <a:cs typeface="Arial" panose="020B0604020202020204" pitchFamily="34" charset="0"/>
              </a:endParaRPr>
            </a:p>
          </p:txBody>
        </p:sp>
        <p:sp>
          <p:nvSpPr>
            <p:cNvPr id="15" name="Right Arrow 14"/>
            <p:cNvSpPr/>
            <p:nvPr/>
          </p:nvSpPr>
          <p:spPr>
            <a:xfrm>
              <a:off x="1835696" y="2158002"/>
              <a:ext cx="1224136" cy="864096"/>
            </a:xfrm>
            <a:prstGeom prst="rightArrow">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tr-TR" sz="1400" dirty="0" err="1">
                  <a:cs typeface="Arial" panose="020B0604020202020204" pitchFamily="34" charset="0"/>
                </a:rPr>
                <a:t>Interest</a:t>
              </a:r>
              <a:r>
                <a:rPr lang="tr-TR" sz="1400" dirty="0">
                  <a:cs typeface="Arial" panose="020B0604020202020204" pitchFamily="34" charset="0"/>
                </a:rPr>
                <a:t> Rate Risk</a:t>
              </a:r>
            </a:p>
          </p:txBody>
        </p:sp>
        <p:sp>
          <p:nvSpPr>
            <p:cNvPr id="16" name="Right Arrow 15"/>
            <p:cNvSpPr/>
            <p:nvPr/>
          </p:nvSpPr>
          <p:spPr>
            <a:xfrm>
              <a:off x="1820350" y="4529810"/>
              <a:ext cx="1224136" cy="864096"/>
            </a:xfrm>
            <a:prstGeom prst="rightArrow">
              <a:avLst/>
            </a:prstGeom>
            <a:effectLst>
              <a:outerShdw blurRad="50800" dist="38100" algn="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400" b="1" dirty="0" err="1">
                  <a:cs typeface="Arial" panose="020B0604020202020204" pitchFamily="34" charset="0"/>
                </a:rPr>
                <a:t>Liquidity</a:t>
              </a:r>
              <a:r>
                <a:rPr lang="tr-TR" sz="1400" b="1" dirty="0">
                  <a:cs typeface="Arial" panose="020B0604020202020204" pitchFamily="34" charset="0"/>
                </a:rPr>
                <a:t> Channel</a:t>
              </a:r>
            </a:p>
          </p:txBody>
        </p:sp>
        <p:sp>
          <p:nvSpPr>
            <p:cNvPr id="17" name="Rounded Rectangle 16"/>
            <p:cNvSpPr/>
            <p:nvPr/>
          </p:nvSpPr>
          <p:spPr>
            <a:xfrm>
              <a:off x="8028384" y="1376771"/>
              <a:ext cx="1008112" cy="46314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dirty="0">
                  <a:cs typeface="Arial" panose="020B0604020202020204" pitchFamily="34" charset="0"/>
                </a:rPr>
                <a:t>Bank </a:t>
              </a:r>
              <a:r>
                <a:rPr lang="tr-TR" sz="1600" dirty="0" err="1">
                  <a:cs typeface="Arial" panose="020B0604020202020204" pitchFamily="34" charset="0"/>
                </a:rPr>
                <a:t>Lending</a:t>
              </a:r>
              <a:endParaRPr lang="tr-TR" sz="1600" dirty="0">
                <a:cs typeface="Arial" panose="020B0604020202020204" pitchFamily="34" charset="0"/>
              </a:endParaRPr>
            </a:p>
          </p:txBody>
        </p:sp>
        <p:sp>
          <p:nvSpPr>
            <p:cNvPr id="19" name="Right Arrow 18"/>
            <p:cNvSpPr/>
            <p:nvPr/>
          </p:nvSpPr>
          <p:spPr>
            <a:xfrm>
              <a:off x="6724775" y="2267480"/>
              <a:ext cx="1224136" cy="864096"/>
            </a:xfrm>
            <a:prstGeom prst="rightArrow">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tr-TR" sz="1300" dirty="0" smtClean="0">
                  <a:solidFill>
                    <a:schemeClr val="dk1"/>
                  </a:solidFill>
                  <a:cs typeface="Arial" panose="020B0604020202020204" pitchFamily="34" charset="0"/>
                </a:rPr>
                <a:t>Small</a:t>
              </a:r>
              <a:endParaRPr lang="tr-TR" sz="1300" dirty="0">
                <a:solidFill>
                  <a:schemeClr val="dk1"/>
                </a:solidFill>
                <a:cs typeface="Arial" panose="020B0604020202020204" pitchFamily="34" charset="0"/>
              </a:endParaRPr>
            </a:p>
          </p:txBody>
        </p:sp>
        <p:sp>
          <p:nvSpPr>
            <p:cNvPr id="20" name="Right Arrow 19"/>
            <p:cNvSpPr/>
            <p:nvPr/>
          </p:nvSpPr>
          <p:spPr>
            <a:xfrm>
              <a:off x="6708949" y="4522453"/>
              <a:ext cx="1319435" cy="864096"/>
            </a:xfrm>
            <a:prstGeom prst="rightArrow">
              <a:avLst/>
            </a:prstGeom>
            <a:solidFill>
              <a:schemeClr val="accent2">
                <a:lumMod val="60000"/>
                <a:lumOff val="40000"/>
              </a:schemeClr>
            </a:solid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tr-TR" sz="1300" dirty="0" err="1" smtClean="0">
                  <a:cs typeface="Arial" panose="020B0604020202020204" pitchFamily="34" charset="0"/>
                </a:rPr>
                <a:t>Significant</a:t>
              </a:r>
              <a:r>
                <a:rPr lang="tr-TR" sz="1300" dirty="0" smtClean="0">
                  <a:cs typeface="Arial" panose="020B0604020202020204" pitchFamily="34" charset="0"/>
                </a:rPr>
                <a:t>?</a:t>
              </a:r>
              <a:endParaRPr lang="tr-TR" sz="1300" dirty="0">
                <a:cs typeface="Arial" panose="020B0604020202020204" pitchFamily="34" charset="0"/>
              </a:endParaRPr>
            </a:p>
          </p:txBody>
        </p:sp>
        <p:sp>
          <p:nvSpPr>
            <p:cNvPr id="21" name="Rounded Rectangle 20"/>
            <p:cNvSpPr/>
            <p:nvPr/>
          </p:nvSpPr>
          <p:spPr>
            <a:xfrm>
              <a:off x="611560" y="1376771"/>
              <a:ext cx="1008112" cy="4631492"/>
            </a:xfrm>
            <a:prstGeom prst="roundRect">
              <a:avLst/>
            </a:prstGeom>
            <a:effectLst>
              <a:outerShdw blurRad="50800" dist="38100" algn="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600" dirty="0" err="1">
                  <a:cs typeface="Arial" panose="020B0604020202020204" pitchFamily="34" charset="0"/>
                </a:rPr>
                <a:t>Change</a:t>
              </a:r>
              <a:r>
                <a:rPr lang="tr-TR" sz="1600" dirty="0">
                  <a:cs typeface="Arial" panose="020B0604020202020204" pitchFamily="34" charset="0"/>
                </a:rPr>
                <a:t> in RR</a:t>
              </a:r>
            </a:p>
          </p:txBody>
        </p:sp>
      </p:grpSp>
      <p:sp>
        <p:nvSpPr>
          <p:cNvPr id="3" name="Rectangle 2"/>
          <p:cNvSpPr/>
          <p:nvPr/>
        </p:nvSpPr>
        <p:spPr>
          <a:xfrm>
            <a:off x="3193223" y="2172653"/>
            <a:ext cx="3100037" cy="830997"/>
          </a:xfrm>
          <a:prstGeom prst="rect">
            <a:avLst/>
          </a:prstGeom>
        </p:spPr>
        <p:txBody>
          <a:bodyPr wrap="square">
            <a:spAutoFit/>
          </a:bodyPr>
          <a:lstStyle/>
          <a:p>
            <a:r>
              <a:rPr lang="tr-TR" sz="1600" dirty="0" smtClean="0">
                <a:latin typeface="Calibri" panose="020F0502020204030204" pitchFamily="34" charset="0"/>
                <a:ea typeface="Calibri" panose="020F0502020204030204" pitchFamily="34" charset="0"/>
              </a:rPr>
              <a:t>RR </a:t>
            </a:r>
            <a:r>
              <a:rPr lang="tr-TR" sz="1600" dirty="0">
                <a:latin typeface="Calibri" panose="020F0502020204030204" pitchFamily="34" charset="0"/>
                <a:ea typeface="Calibri" panose="020F0502020204030204" pitchFamily="34" charset="0"/>
              </a:rPr>
              <a:t>↑ , </a:t>
            </a:r>
            <a:r>
              <a:rPr lang="tr-TR" sz="1600" dirty="0" smtClean="0">
                <a:latin typeface="Calibri" panose="020F0502020204030204" pitchFamily="34" charset="0"/>
                <a:ea typeface="Calibri" panose="020F0502020204030204" pitchFamily="34" charset="0"/>
              </a:rPr>
              <a:t>Interest </a:t>
            </a:r>
            <a:r>
              <a:rPr lang="tr-TR" sz="1600" dirty="0">
                <a:latin typeface="Calibri" panose="020F0502020204030204" pitchFamily="34" charset="0"/>
                <a:ea typeface="Calibri" panose="020F0502020204030204" pitchFamily="34" charset="0"/>
              </a:rPr>
              <a:t>rate risk ↑ , </a:t>
            </a:r>
            <a:r>
              <a:rPr lang="tr-TR" sz="1600" dirty="0" smtClean="0">
                <a:latin typeface="Calibri" panose="020F0502020204030204" pitchFamily="34" charset="0"/>
                <a:ea typeface="Calibri" panose="020F0502020204030204" pitchFamily="34" charset="0"/>
              </a:rPr>
              <a:t>Deposit </a:t>
            </a:r>
            <a:r>
              <a:rPr lang="tr-TR" sz="1600" dirty="0">
                <a:latin typeface="Calibri" panose="020F0502020204030204" pitchFamily="34" charset="0"/>
                <a:ea typeface="Calibri" panose="020F0502020204030204" pitchFamily="34" charset="0"/>
              </a:rPr>
              <a:t>rate ↑ , </a:t>
            </a:r>
            <a:r>
              <a:rPr lang="tr-TR" sz="1600" dirty="0" smtClean="0">
                <a:latin typeface="Calibri" panose="020F0502020204030204" pitchFamily="34" charset="0"/>
                <a:ea typeface="Calibri" panose="020F0502020204030204" pitchFamily="34" charset="0"/>
              </a:rPr>
              <a:t>Loan </a:t>
            </a:r>
            <a:r>
              <a:rPr lang="tr-TR" sz="1600" dirty="0">
                <a:latin typeface="Calibri" panose="020F0502020204030204" pitchFamily="34" charset="0"/>
                <a:ea typeface="Calibri" panose="020F0502020204030204" pitchFamily="34" charset="0"/>
              </a:rPr>
              <a:t>rate ↑ , </a:t>
            </a:r>
            <a:r>
              <a:rPr lang="tr-TR" sz="1600" dirty="0" smtClean="0">
                <a:latin typeface="Calibri" panose="020F0502020204030204" pitchFamily="34" charset="0"/>
                <a:ea typeface="Calibri" panose="020F0502020204030204" pitchFamily="34" charset="0"/>
              </a:rPr>
              <a:t>Loans </a:t>
            </a:r>
            <a:r>
              <a:rPr lang="tr-TR" sz="1600" dirty="0">
                <a:latin typeface="Calibri" panose="020F0502020204030204" pitchFamily="34" charset="0"/>
                <a:ea typeface="Calibri" panose="020F0502020204030204" pitchFamily="34" charset="0"/>
              </a:rPr>
              <a:t>↓ </a:t>
            </a:r>
            <a:endParaRPr lang="tr-TR" sz="1600" dirty="0">
              <a:latin typeface="Calibri" panose="020F0502020204030204" pitchFamily="34" charset="0"/>
            </a:endParaRPr>
          </a:p>
        </p:txBody>
      </p:sp>
    </p:spTree>
    <p:extLst>
      <p:ext uri="{BB962C8B-B14F-4D97-AF65-F5344CB8AC3E}">
        <p14:creationId xmlns:p14="http://schemas.microsoft.com/office/powerpoint/2010/main" xmlns="" val="2023732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38896-FF11-4E22-BAE4-AA5BD0F32AC6}" type="slidenum">
              <a:rPr lang="tr-TR" smtClean="0">
                <a:solidFill>
                  <a:srgbClr val="FFFFFF"/>
                </a:solidFill>
              </a:rPr>
              <a:pPr/>
              <a:t>9</a:t>
            </a:fld>
            <a:endParaRPr lang="tr-TR">
              <a:solidFill>
                <a:srgbClr val="FFFFFF"/>
              </a:solidFill>
            </a:endParaRPr>
          </a:p>
        </p:txBody>
      </p:sp>
      <p:sp>
        <p:nvSpPr>
          <p:cNvPr id="6" name="Title 5"/>
          <p:cNvSpPr>
            <a:spLocks noGrp="1"/>
          </p:cNvSpPr>
          <p:nvPr>
            <p:ph type="title"/>
          </p:nvPr>
        </p:nvSpPr>
        <p:spPr/>
        <p:txBody>
          <a:bodyPr>
            <a:normAutofit/>
          </a:bodyPr>
          <a:lstStyle/>
          <a:p>
            <a:r>
              <a:rPr lang="tr-TR" dirty="0" err="1" smtClean="0"/>
              <a:t>Liquidity</a:t>
            </a:r>
            <a:r>
              <a:rPr lang="tr-TR" dirty="0" smtClean="0"/>
              <a:t> Channel of Reserve Requirements</a:t>
            </a:r>
            <a:endParaRPr lang="en-US" dirty="0"/>
          </a:p>
        </p:txBody>
      </p:sp>
      <p:sp>
        <p:nvSpPr>
          <p:cNvPr id="11" name="Rectangle 10"/>
          <p:cNvSpPr/>
          <p:nvPr/>
        </p:nvSpPr>
        <p:spPr>
          <a:xfrm>
            <a:off x="539552" y="1052736"/>
            <a:ext cx="8374424" cy="1169551"/>
          </a:xfrm>
          <a:prstGeom prst="rect">
            <a:avLst/>
          </a:prstGeom>
        </p:spPr>
        <p:txBody>
          <a:bodyPr wrap="square">
            <a:spAutoFit/>
          </a:bodyPr>
          <a:lstStyle/>
          <a:p>
            <a:pPr fontAlgn="base">
              <a:spcBef>
                <a:spcPct val="50000"/>
              </a:spcBef>
              <a:spcAft>
                <a:spcPts val="1200"/>
              </a:spcAft>
              <a:defRPr/>
            </a:pPr>
            <a:r>
              <a:rPr lang="tr-TR" sz="2400" dirty="0" smtClean="0">
                <a:latin typeface="Calibri"/>
                <a:ea typeface="SimSun"/>
                <a:cs typeface="Times New Roman"/>
              </a:rPr>
              <a:t>1) An increase in RR leads to an increase in central bank funding</a:t>
            </a:r>
          </a:p>
          <a:p>
            <a:pPr marL="971550" lvl="1" indent="-514350" fontAlgn="base">
              <a:spcBef>
                <a:spcPct val="50000"/>
              </a:spcBef>
              <a:spcAft>
                <a:spcPts val="1200"/>
              </a:spcAft>
              <a:buFont typeface="Arial" panose="020B0604020202020204" pitchFamily="34" charset="0"/>
              <a:buChar char="•"/>
              <a:defRPr/>
            </a:pPr>
            <a:r>
              <a:rPr lang="tr-TR" sz="2400" dirty="0" smtClean="0">
                <a:latin typeface="Calibri" panose="020F0502020204030204" pitchFamily="34" charset="0"/>
                <a:ea typeface="Calibri" panose="020F0502020204030204" pitchFamily="34" charset="0"/>
              </a:rPr>
              <a:t>↑</a:t>
            </a:r>
            <a:r>
              <a:rPr lang="tr-TR" sz="2400" dirty="0">
                <a:latin typeface="Calibri" panose="020F0502020204030204" pitchFamily="34" charset="0"/>
                <a:ea typeface="Calibri" panose="020F0502020204030204" pitchFamily="34" charset="0"/>
              </a:rPr>
              <a:t> </a:t>
            </a:r>
            <a:r>
              <a:rPr lang="tr-TR" sz="2400" dirty="0" smtClean="0">
                <a:latin typeface="Calibri" panose="020F0502020204030204" pitchFamily="34" charset="0"/>
                <a:ea typeface="Calibri" panose="020F0502020204030204" pitchFamily="34" charset="0"/>
              </a:rPr>
              <a:t>RR </a:t>
            </a:r>
            <a:r>
              <a:rPr lang="tr-TR" sz="2400" dirty="0" smtClean="0">
                <a:latin typeface="Calibri" panose="020F0502020204030204" pitchFamily="34" charset="0"/>
                <a:ea typeface="Calibri" panose="020F0502020204030204" pitchFamily="34" charset="0"/>
                <a:sym typeface="Wingdings" panose="05000000000000000000" pitchFamily="2" charset="2"/>
              </a:rPr>
              <a:t></a:t>
            </a:r>
            <a:r>
              <a:rPr lang="tr-TR" sz="2400" dirty="0">
                <a:latin typeface="Calibri" panose="020F0502020204030204" pitchFamily="34" charset="0"/>
                <a:ea typeface="Calibri" panose="020F0502020204030204" pitchFamily="34" charset="0"/>
              </a:rPr>
              <a:t> </a:t>
            </a:r>
            <a:r>
              <a:rPr lang="tr-TR" sz="2400" dirty="0" smtClean="0">
                <a:latin typeface="Calibri" panose="020F0502020204030204" pitchFamily="34" charset="0"/>
                <a:ea typeface="Calibri" panose="020F0502020204030204" pitchFamily="34" charset="0"/>
              </a:rPr>
              <a:t>↑ CB </a:t>
            </a:r>
            <a:r>
              <a:rPr lang="tr-TR" sz="2400" dirty="0" err="1" smtClean="0">
                <a:latin typeface="Calibri" panose="020F0502020204030204" pitchFamily="34" charset="0"/>
                <a:ea typeface="Calibri" panose="020F0502020204030204" pitchFamily="34" charset="0"/>
              </a:rPr>
              <a:t>funding</a:t>
            </a:r>
            <a:endParaRPr lang="tr-TR" sz="2400" dirty="0" smtClean="0">
              <a:latin typeface="Calibri"/>
              <a:ea typeface="SimSun"/>
              <a:cs typeface="Times New Roman"/>
            </a:endParaRPr>
          </a:p>
        </p:txBody>
      </p:sp>
      <p:graphicFrame>
        <p:nvGraphicFramePr>
          <p:cNvPr id="5" name="Chart 4"/>
          <p:cNvGraphicFramePr>
            <a:graphicFrameLocks/>
          </p:cNvGraphicFramePr>
          <p:nvPr>
            <p:extLst>
              <p:ext uri="{D42A27DB-BD31-4B8C-83A1-F6EECF244321}">
                <p14:modId xmlns:p14="http://schemas.microsoft.com/office/powerpoint/2010/main" xmlns="" val="4140223096"/>
              </p:ext>
            </p:extLst>
          </p:nvPr>
        </p:nvGraphicFramePr>
        <p:xfrm>
          <a:off x="755576" y="2205864"/>
          <a:ext cx="7560840"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9858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CMB-Presentation-Template v4">
  <a:themeElements>
    <a:clrScheme name="TCMB">
      <a:dk1>
        <a:srgbClr val="000000"/>
      </a:dk1>
      <a:lt1>
        <a:srgbClr val="FFFFFF"/>
      </a:lt1>
      <a:dk2>
        <a:srgbClr val="1F497D"/>
      </a:dk2>
      <a:lt2>
        <a:srgbClr val="EEECE1"/>
      </a:lt2>
      <a:accent1>
        <a:srgbClr val="4F81BD"/>
      </a:accent1>
      <a:accent2>
        <a:srgbClr val="C0504D"/>
      </a:accent2>
      <a:accent3>
        <a:srgbClr val="9BBB59"/>
      </a:accent3>
      <a:accent4>
        <a:srgbClr val="F79646"/>
      </a:accent4>
      <a:accent5>
        <a:srgbClr val="1F497D"/>
      </a:accent5>
      <a:accent6>
        <a:srgbClr val="4BACC6"/>
      </a:accent6>
      <a:hlink>
        <a:srgbClr val="1F497D"/>
      </a:hlink>
      <a:folHlink>
        <a:srgbClr val="6324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10359</TotalTime>
  <Words>5954</Words>
  <Application>Microsoft Office PowerPoint</Application>
  <PresentationFormat>On-screen Show (4:3)</PresentationFormat>
  <Paragraphs>983</Paragraphs>
  <Slides>36</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TCMB-Presentation-Template v4</vt:lpstr>
      <vt:lpstr>Document</vt:lpstr>
      <vt:lpstr>Reserve Requirements, Liquidity Risk,  and Credit Growth  Koray Alper*, Mahir Binici*, Selva Demiralp§, Hakan Kara*, Pınar Özlü*  * Central Bank of Turkey § Koç University</vt:lpstr>
      <vt:lpstr>The Need for Unconventional Policy</vt:lpstr>
      <vt:lpstr>Main Unconventional Policy Tools</vt:lpstr>
      <vt:lpstr>Interest Rate Corridor and Reserve Requirements </vt:lpstr>
      <vt:lpstr>Reserve Requirements as a Monetary Policy Tool</vt:lpstr>
      <vt:lpstr>Transmission of RR (Under the Assumption of Perfect Substitution)</vt:lpstr>
      <vt:lpstr>Transmission of RR (Under the Assumption of Imperfect Substitution)</vt:lpstr>
      <vt:lpstr>Transmission of RR (Under the Assumption of Imperfect Substitution)</vt:lpstr>
      <vt:lpstr>Liquidity Channel of Reserve Requirements</vt:lpstr>
      <vt:lpstr>Slide 10</vt:lpstr>
      <vt:lpstr>Liquid Assets, Reserve Requirements and New Loans</vt:lpstr>
      <vt:lpstr>Liquid Assets, Reserve Requirements and New Loans</vt:lpstr>
      <vt:lpstr>Impact of RR Tightening on Bank’s Liquidity Position:            A Balance Sheet Approach</vt:lpstr>
      <vt:lpstr>Impact of RR Tightening on Bank’s Liquidity Position:            A Balance Sheet Approach</vt:lpstr>
      <vt:lpstr>Impact of RR Tightening on Bank’s Liquidity Position:            A Balance Sheet Approach</vt:lpstr>
      <vt:lpstr>Implications of a Simple Model</vt:lpstr>
      <vt:lpstr>The Model</vt:lpstr>
      <vt:lpstr>Data</vt:lpstr>
      <vt:lpstr>Empirical Analysis</vt:lpstr>
      <vt:lpstr>Slide 20</vt:lpstr>
      <vt:lpstr>Empirical Analysis</vt:lpstr>
      <vt:lpstr>Slide 22</vt:lpstr>
      <vt:lpstr>Empirical Analysis</vt:lpstr>
      <vt:lpstr>Slide 24</vt:lpstr>
      <vt:lpstr>Slide 25</vt:lpstr>
      <vt:lpstr>Slide 26</vt:lpstr>
      <vt:lpstr>Slide 27</vt:lpstr>
      <vt:lpstr>Slide 28</vt:lpstr>
      <vt:lpstr>Slide 29</vt:lpstr>
      <vt:lpstr>Empirical Analysis</vt:lpstr>
      <vt:lpstr>Slide 31</vt:lpstr>
      <vt:lpstr>Conclusions</vt:lpstr>
      <vt:lpstr>Supplementary Material</vt:lpstr>
      <vt:lpstr>Bank Lending Channel vs. Liquidity Channel</vt:lpstr>
      <vt:lpstr>Expected cost of liquidity shock depends on liquid asset…</vt:lpstr>
      <vt:lpstr>whereas a higher RR leads to a decline in liquid assets.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gokce</dc:creator>
  <cp:lastModifiedBy>cbeck</cp:lastModifiedBy>
  <cp:revision>109</cp:revision>
  <cp:lastPrinted>2014-06-12T10:50:14Z</cp:lastPrinted>
  <dcterms:created xsi:type="dcterms:W3CDTF">2014-05-18T16:10:47Z</dcterms:created>
  <dcterms:modified xsi:type="dcterms:W3CDTF">2014-06-17T17:32:38Z</dcterms:modified>
</cp:coreProperties>
</file>